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44"/>
  </p:notesMasterIdLst>
  <p:sldIdLst>
    <p:sldId id="256" r:id="rId2"/>
    <p:sldId id="257" r:id="rId3"/>
    <p:sldId id="267" r:id="rId4"/>
    <p:sldId id="259" r:id="rId5"/>
    <p:sldId id="272" r:id="rId6"/>
    <p:sldId id="275" r:id="rId7"/>
    <p:sldId id="278" r:id="rId8"/>
    <p:sldId id="298" r:id="rId9"/>
    <p:sldId id="300" r:id="rId10"/>
    <p:sldId id="301" r:id="rId11"/>
    <p:sldId id="303" r:id="rId12"/>
    <p:sldId id="281" r:id="rId13"/>
    <p:sldId id="282" r:id="rId14"/>
    <p:sldId id="304" r:id="rId15"/>
    <p:sldId id="283" r:id="rId16"/>
    <p:sldId id="284" r:id="rId17"/>
    <p:sldId id="285" r:id="rId18"/>
    <p:sldId id="289" r:id="rId19"/>
    <p:sldId id="290" r:id="rId20"/>
    <p:sldId id="291" r:id="rId21"/>
    <p:sldId id="292" r:id="rId22"/>
    <p:sldId id="293" r:id="rId23"/>
    <p:sldId id="311" r:id="rId24"/>
    <p:sldId id="305" r:id="rId25"/>
    <p:sldId id="306" r:id="rId26"/>
    <p:sldId id="307" r:id="rId27"/>
    <p:sldId id="308" r:id="rId28"/>
    <p:sldId id="309" r:id="rId29"/>
    <p:sldId id="310" r:id="rId30"/>
    <p:sldId id="312" r:id="rId31"/>
    <p:sldId id="313" r:id="rId32"/>
    <p:sldId id="314" r:id="rId33"/>
    <p:sldId id="317" r:id="rId34"/>
    <p:sldId id="318" r:id="rId35"/>
    <p:sldId id="315" r:id="rId36"/>
    <p:sldId id="316" r:id="rId37"/>
    <p:sldId id="319" r:id="rId38"/>
    <p:sldId id="286" r:id="rId39"/>
    <p:sldId id="261" r:id="rId40"/>
    <p:sldId id="320" r:id="rId41"/>
    <p:sldId id="287" r:id="rId42"/>
    <p:sldId id="297" r:id="rId43"/>
  </p:sldIdLst>
  <p:sldSz cx="9144000" cy="5715000" type="screen16x10"/>
  <p:notesSz cx="6858000" cy="9144000"/>
  <p:embeddedFontLst>
    <p:embeddedFont>
      <p:font typeface="仿宋" panose="02010609060101010101" pitchFamily="49" charset="-122"/>
      <p:regular r:id="rId45"/>
    </p:embeddedFont>
    <p:embeddedFont>
      <p:font typeface="Calibri" panose="020F0502020204030204" pitchFamily="34" charset="0"/>
      <p:regular r:id="rId46"/>
      <p:bold r:id="rId47"/>
      <p:italic r:id="rId48"/>
      <p:boldItalic r:id="rId49"/>
    </p:embeddedFont>
    <p:embeddedFont>
      <p:font typeface="微软雅黑" panose="020B0503020204020204" pitchFamily="34" charset="-122"/>
      <p:regular r:id="rId50"/>
      <p:bold r:id="rId51"/>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0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4E00"/>
    <a:srgbClr val="FFC000"/>
    <a:srgbClr val="987400"/>
    <a:srgbClr val="A88000"/>
    <a:srgbClr val="866600"/>
    <a:srgbClr val="B48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761" autoAdjust="0"/>
    <p:restoredTop sz="94609" autoAdjust="0"/>
  </p:normalViewPr>
  <p:slideViewPr>
    <p:cSldViewPr>
      <p:cViewPr varScale="1">
        <p:scale>
          <a:sx n="88" d="100"/>
          <a:sy n="88" d="100"/>
        </p:scale>
        <p:origin x="906" y="90"/>
      </p:cViewPr>
      <p:guideLst>
        <p:guide orient="horz" pos="180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20" d="100"/>
        <a:sy n="120" d="100"/>
      </p:scale>
      <p:origin x="0" y="3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font" Target="fonts/font3.fntdata"/><Relationship Id="rId50" Type="http://schemas.openxmlformats.org/officeDocument/2006/relationships/font" Target="fonts/font6.fntdata"/><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font" Target="fonts/font1.fntdata"/><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font" Target="fonts/font4.fntdata"/><Relationship Id="rId8" Type="http://schemas.openxmlformats.org/officeDocument/2006/relationships/slide" Target="slides/slide7.xml"/><Relationship Id="rId51" Type="http://schemas.openxmlformats.org/officeDocument/2006/relationships/font" Target="fonts/font7.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2.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3390328-8DE4-4CDE-9C6B-1C1819AE5933}" type="datetimeFigureOut">
              <a:rPr lang="zh-CN" altLang="en-US" smtClean="0"/>
              <a:t>2018/3/30</a:t>
            </a:fld>
            <a:endParaRPr lang="zh-CN" altLang="en-US"/>
          </a:p>
        </p:txBody>
      </p:sp>
      <p:sp>
        <p:nvSpPr>
          <p:cNvPr id="4" name="幻灯片图像占位符 3"/>
          <p:cNvSpPr>
            <a:spLocks noGrp="1" noRot="1" noChangeAspect="1"/>
          </p:cNvSpPr>
          <p:nvPr>
            <p:ph type="sldImg" idx="2"/>
          </p:nvPr>
        </p:nvSpPr>
        <p:spPr>
          <a:xfrm>
            <a:off x="685800" y="685800"/>
            <a:ext cx="54864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C354902-AD75-49B8-9B3B-C982EF47A44F}" type="slidenum">
              <a:rPr lang="zh-CN" altLang="en-US" smtClean="0"/>
              <a:t>‹#›</a:t>
            </a:fld>
            <a:endParaRPr lang="zh-CN" altLang="en-US"/>
          </a:p>
        </p:txBody>
      </p:sp>
    </p:spTree>
    <p:extLst>
      <p:ext uri="{BB962C8B-B14F-4D97-AF65-F5344CB8AC3E}">
        <p14:creationId xmlns:p14="http://schemas.microsoft.com/office/powerpoint/2010/main" val="38807826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C354902-AD75-49B8-9B3B-C982EF47A44F}" type="slidenum">
              <a:rPr lang="zh-CN" altLang="en-US" smtClean="0"/>
              <a:t>2</a:t>
            </a:fld>
            <a:endParaRPr lang="zh-CN" altLang="en-US"/>
          </a:p>
        </p:txBody>
      </p:sp>
    </p:spTree>
    <p:extLst>
      <p:ext uri="{BB962C8B-B14F-4D97-AF65-F5344CB8AC3E}">
        <p14:creationId xmlns:p14="http://schemas.microsoft.com/office/powerpoint/2010/main" val="33406245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775356"/>
            <a:ext cx="7772400" cy="1225021"/>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238500"/>
            <a:ext cx="6400800" cy="14605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1D9FA069-11D6-4E73-919D-FA4DDF81068C}" type="datetimeFigureOut">
              <a:rPr lang="zh-CN" altLang="en-US" smtClean="0"/>
              <a:t>2018/3/30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4801985-5BC8-46E9-A2C4-BFCC08C12130}" type="slidenum">
              <a:rPr lang="zh-CN" altLang="en-US" smtClean="0"/>
              <a:t>‹#›</a:t>
            </a:fld>
            <a:endParaRPr lang="zh-CN" altLang="en-US"/>
          </a:p>
        </p:txBody>
      </p:sp>
    </p:spTree>
    <p:extLst>
      <p:ext uri="{BB962C8B-B14F-4D97-AF65-F5344CB8AC3E}">
        <p14:creationId xmlns:p14="http://schemas.microsoft.com/office/powerpoint/2010/main" val="1426045006"/>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D9FA069-11D6-4E73-919D-FA4DDF81068C}" type="datetimeFigureOut">
              <a:rPr lang="zh-CN" altLang="en-US" smtClean="0"/>
              <a:t>2018/3/30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4801985-5BC8-46E9-A2C4-BFCC08C12130}" type="slidenum">
              <a:rPr lang="zh-CN" altLang="en-US" smtClean="0"/>
              <a:t>‹#›</a:t>
            </a:fld>
            <a:endParaRPr lang="zh-CN" altLang="en-US"/>
          </a:p>
        </p:txBody>
      </p:sp>
    </p:spTree>
    <p:extLst>
      <p:ext uri="{BB962C8B-B14F-4D97-AF65-F5344CB8AC3E}">
        <p14:creationId xmlns:p14="http://schemas.microsoft.com/office/powerpoint/2010/main" val="24431003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90500"/>
            <a:ext cx="2057400" cy="40640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90500"/>
            <a:ext cx="6019800" cy="40640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D9FA069-11D6-4E73-919D-FA4DDF81068C}" type="datetimeFigureOut">
              <a:rPr lang="zh-CN" altLang="en-US" smtClean="0"/>
              <a:t>2018/3/30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4801985-5BC8-46E9-A2C4-BFCC08C12130}" type="slidenum">
              <a:rPr lang="zh-CN" altLang="en-US" smtClean="0"/>
              <a:t>‹#›</a:t>
            </a:fld>
            <a:endParaRPr lang="zh-CN" altLang="en-US"/>
          </a:p>
        </p:txBody>
      </p:sp>
    </p:spTree>
    <p:extLst>
      <p:ext uri="{BB962C8B-B14F-4D97-AF65-F5344CB8AC3E}">
        <p14:creationId xmlns:p14="http://schemas.microsoft.com/office/powerpoint/2010/main" val="33469442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D9FA069-11D6-4E73-919D-FA4DDF81068C}" type="datetimeFigureOut">
              <a:rPr lang="zh-CN" altLang="en-US" smtClean="0"/>
              <a:t>2018/3/30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4801985-5BC8-46E9-A2C4-BFCC08C12130}" type="slidenum">
              <a:rPr lang="zh-CN" altLang="en-US" smtClean="0"/>
              <a:t>‹#›</a:t>
            </a:fld>
            <a:endParaRPr lang="zh-CN" altLang="en-US"/>
          </a:p>
        </p:txBody>
      </p:sp>
    </p:spTree>
    <p:extLst>
      <p:ext uri="{BB962C8B-B14F-4D97-AF65-F5344CB8AC3E}">
        <p14:creationId xmlns:p14="http://schemas.microsoft.com/office/powerpoint/2010/main" val="17783205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672418"/>
            <a:ext cx="7772400" cy="1135063"/>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422261"/>
            <a:ext cx="7772400" cy="1250156"/>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1D9FA069-11D6-4E73-919D-FA4DDF81068C}" type="datetimeFigureOut">
              <a:rPr lang="zh-CN" altLang="en-US" smtClean="0"/>
              <a:t>2018/3/30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4801985-5BC8-46E9-A2C4-BFCC08C12130}" type="slidenum">
              <a:rPr lang="zh-CN" altLang="en-US" smtClean="0"/>
              <a:t>‹#›</a:t>
            </a:fld>
            <a:endParaRPr lang="zh-CN" altLang="en-US"/>
          </a:p>
        </p:txBody>
      </p:sp>
    </p:spTree>
    <p:extLst>
      <p:ext uri="{BB962C8B-B14F-4D97-AF65-F5344CB8AC3E}">
        <p14:creationId xmlns:p14="http://schemas.microsoft.com/office/powerpoint/2010/main" val="15434268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111250"/>
            <a:ext cx="4038600" cy="31432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111250"/>
            <a:ext cx="4038600" cy="31432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1D9FA069-11D6-4E73-919D-FA4DDF81068C}" type="datetimeFigureOut">
              <a:rPr lang="zh-CN" altLang="en-US" smtClean="0"/>
              <a:t>2018/3/30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4801985-5BC8-46E9-A2C4-BFCC08C12130}" type="slidenum">
              <a:rPr lang="zh-CN" altLang="en-US" smtClean="0"/>
              <a:t>‹#›</a:t>
            </a:fld>
            <a:endParaRPr lang="zh-CN" altLang="en-US"/>
          </a:p>
        </p:txBody>
      </p:sp>
    </p:spTree>
    <p:extLst>
      <p:ext uri="{BB962C8B-B14F-4D97-AF65-F5344CB8AC3E}">
        <p14:creationId xmlns:p14="http://schemas.microsoft.com/office/powerpoint/2010/main" val="21116698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28865"/>
            <a:ext cx="8229600" cy="9525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279262"/>
            <a:ext cx="4040188" cy="53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1812396"/>
            <a:ext cx="4040188"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8" y="1279262"/>
            <a:ext cx="4041775" cy="53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8" y="1812396"/>
            <a:ext cx="4041775"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1D9FA069-11D6-4E73-919D-FA4DDF81068C}" type="datetimeFigureOut">
              <a:rPr lang="zh-CN" altLang="en-US" smtClean="0"/>
              <a:t>2018/3/30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4801985-5BC8-46E9-A2C4-BFCC08C12130}" type="slidenum">
              <a:rPr lang="zh-CN" altLang="en-US" smtClean="0"/>
              <a:t>‹#›</a:t>
            </a:fld>
            <a:endParaRPr lang="zh-CN" altLang="en-US"/>
          </a:p>
        </p:txBody>
      </p:sp>
    </p:spTree>
    <p:extLst>
      <p:ext uri="{BB962C8B-B14F-4D97-AF65-F5344CB8AC3E}">
        <p14:creationId xmlns:p14="http://schemas.microsoft.com/office/powerpoint/2010/main" val="9001029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1D9FA069-11D6-4E73-919D-FA4DDF81068C}" type="datetimeFigureOut">
              <a:rPr lang="zh-CN" altLang="en-US" smtClean="0"/>
              <a:t>2018/3/30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4801985-5BC8-46E9-A2C4-BFCC08C12130}" type="slidenum">
              <a:rPr lang="zh-CN" altLang="en-US" smtClean="0"/>
              <a:t>‹#›</a:t>
            </a:fld>
            <a:endParaRPr lang="zh-CN" altLang="en-US"/>
          </a:p>
        </p:txBody>
      </p:sp>
    </p:spTree>
    <p:extLst>
      <p:ext uri="{BB962C8B-B14F-4D97-AF65-F5344CB8AC3E}">
        <p14:creationId xmlns:p14="http://schemas.microsoft.com/office/powerpoint/2010/main" val="40476507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D9FA069-11D6-4E73-919D-FA4DDF81068C}" type="datetimeFigureOut">
              <a:rPr lang="zh-CN" altLang="en-US" smtClean="0"/>
              <a:t>2018/3/30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84801985-5BC8-46E9-A2C4-BFCC08C12130}" type="slidenum">
              <a:rPr lang="zh-CN" altLang="en-US" smtClean="0"/>
              <a:t>‹#›</a:t>
            </a:fld>
            <a:endParaRPr lang="zh-CN" altLang="en-US"/>
          </a:p>
        </p:txBody>
      </p:sp>
    </p:spTree>
    <p:extLst>
      <p:ext uri="{BB962C8B-B14F-4D97-AF65-F5344CB8AC3E}">
        <p14:creationId xmlns:p14="http://schemas.microsoft.com/office/powerpoint/2010/main" val="25756118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3" y="227543"/>
            <a:ext cx="3008313" cy="968375"/>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27542"/>
            <a:ext cx="5111750" cy="487759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3" y="1195918"/>
            <a:ext cx="3008313" cy="390921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1D9FA069-11D6-4E73-919D-FA4DDF81068C}" type="datetimeFigureOut">
              <a:rPr lang="zh-CN" altLang="en-US" smtClean="0"/>
              <a:t>2018/3/30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4801985-5BC8-46E9-A2C4-BFCC08C12130}" type="slidenum">
              <a:rPr lang="zh-CN" altLang="en-US" smtClean="0"/>
              <a:t>‹#›</a:t>
            </a:fld>
            <a:endParaRPr lang="zh-CN" altLang="en-US"/>
          </a:p>
        </p:txBody>
      </p:sp>
    </p:spTree>
    <p:extLst>
      <p:ext uri="{BB962C8B-B14F-4D97-AF65-F5344CB8AC3E}">
        <p14:creationId xmlns:p14="http://schemas.microsoft.com/office/powerpoint/2010/main" val="4516996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000500"/>
            <a:ext cx="5486400" cy="472282"/>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510646"/>
            <a:ext cx="5486400" cy="3429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472782"/>
            <a:ext cx="5486400" cy="67071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1D9FA069-11D6-4E73-919D-FA4DDF81068C}" type="datetimeFigureOut">
              <a:rPr lang="zh-CN" altLang="en-US" smtClean="0"/>
              <a:t>2018/3/30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4801985-5BC8-46E9-A2C4-BFCC08C12130}" type="slidenum">
              <a:rPr lang="zh-CN" altLang="en-US" smtClean="0"/>
              <a:t>‹#›</a:t>
            </a:fld>
            <a:endParaRPr lang="zh-CN" altLang="en-US"/>
          </a:p>
        </p:txBody>
      </p:sp>
    </p:spTree>
    <p:extLst>
      <p:ext uri="{BB962C8B-B14F-4D97-AF65-F5344CB8AC3E}">
        <p14:creationId xmlns:p14="http://schemas.microsoft.com/office/powerpoint/2010/main" val="12014412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tint val="66000"/>
                <a:satMod val="160000"/>
              </a:schemeClr>
            </a:gs>
            <a:gs pos="25000">
              <a:schemeClr val="accent1">
                <a:tint val="44500"/>
                <a:satMod val="160000"/>
              </a:schemeClr>
            </a:gs>
            <a:gs pos="100000">
              <a:schemeClr val="accent1">
                <a:tint val="23500"/>
                <a:satMod val="160000"/>
              </a:schemeClr>
            </a:gs>
          </a:gsLst>
          <a:lin ang="5400000" scaled="0"/>
          <a:tileRect/>
        </a:gra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28865"/>
            <a:ext cx="8229600" cy="952500"/>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457200" y="1333500"/>
            <a:ext cx="8229600" cy="3771636"/>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2"/>
          </p:nvPr>
        </p:nvSpPr>
        <p:spPr>
          <a:xfrm>
            <a:off x="457200" y="5296960"/>
            <a:ext cx="2133600" cy="304271"/>
          </a:xfrm>
          <a:prstGeom prst="rect">
            <a:avLst/>
          </a:prstGeom>
        </p:spPr>
        <p:txBody>
          <a:bodyPr vert="horz" lIns="91440" tIns="45720" rIns="91440" bIns="45720" rtlCol="0" anchor="ctr"/>
          <a:lstStyle>
            <a:lvl1pPr algn="l">
              <a:defRPr sz="1200">
                <a:solidFill>
                  <a:schemeClr val="tx1">
                    <a:tint val="75000"/>
                  </a:schemeClr>
                </a:solidFill>
              </a:defRPr>
            </a:lvl1pPr>
          </a:lstStyle>
          <a:p>
            <a:fld id="{1D9FA069-11D6-4E73-919D-FA4DDF81068C}" type="datetimeFigureOut">
              <a:rPr lang="zh-CN" altLang="en-US" smtClean="0"/>
              <a:t>2018/3/30</a:t>
            </a:fld>
            <a:endParaRPr lang="zh-CN" altLang="en-US"/>
          </a:p>
        </p:txBody>
      </p:sp>
      <p:sp>
        <p:nvSpPr>
          <p:cNvPr id="5" name="页脚占位符 4"/>
          <p:cNvSpPr>
            <a:spLocks noGrp="1"/>
          </p:cNvSpPr>
          <p:nvPr>
            <p:ph type="ftr" sz="quarter" idx="3"/>
          </p:nvPr>
        </p:nvSpPr>
        <p:spPr>
          <a:xfrm>
            <a:off x="3124200" y="5296960"/>
            <a:ext cx="2895600" cy="304271"/>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dirty="0"/>
          </a:p>
        </p:txBody>
      </p:sp>
      <p:sp>
        <p:nvSpPr>
          <p:cNvPr id="6" name="灯片编号占位符 5"/>
          <p:cNvSpPr>
            <a:spLocks noGrp="1"/>
          </p:cNvSpPr>
          <p:nvPr>
            <p:ph type="sldNum" sz="quarter" idx="4"/>
          </p:nvPr>
        </p:nvSpPr>
        <p:spPr>
          <a:xfrm>
            <a:off x="6553200" y="5296960"/>
            <a:ext cx="2133600" cy="304271"/>
          </a:xfrm>
          <a:prstGeom prst="rect">
            <a:avLst/>
          </a:prstGeom>
        </p:spPr>
        <p:txBody>
          <a:bodyPr vert="horz" lIns="91440" tIns="45720" rIns="91440" bIns="45720" rtlCol="0" anchor="ctr"/>
          <a:lstStyle>
            <a:lvl1pPr algn="r">
              <a:defRPr sz="1200">
                <a:solidFill>
                  <a:schemeClr val="tx1">
                    <a:tint val="75000"/>
                  </a:schemeClr>
                </a:solidFill>
              </a:defRPr>
            </a:lvl1pPr>
          </a:lstStyle>
          <a:p>
            <a:fld id="{84801985-5BC8-46E9-A2C4-BFCC08C12130}" type="slidenum">
              <a:rPr lang="zh-CN" altLang="en-US" smtClean="0"/>
              <a:t>‹#›</a:t>
            </a:fld>
            <a:endParaRPr lang="zh-CN" altLang="en-US"/>
          </a:p>
        </p:txBody>
      </p:sp>
    </p:spTree>
    <p:extLst>
      <p:ext uri="{BB962C8B-B14F-4D97-AF65-F5344CB8AC3E}">
        <p14:creationId xmlns:p14="http://schemas.microsoft.com/office/powerpoint/2010/main" val="16233206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bg1"/>
          </a:solidFill>
          <a:latin typeface="微软雅黑" pitchFamily="34" charset="-122"/>
          <a:ea typeface="微软雅黑" pitchFamily="34" charset="-122"/>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bg1"/>
          </a:solidFill>
          <a:latin typeface="微软雅黑" pitchFamily="34" charset="-122"/>
          <a:ea typeface="微软雅黑" pitchFamily="34" charset="-122"/>
          <a:cs typeface="+mn-cs"/>
        </a:defRPr>
      </a:lvl1pPr>
      <a:lvl2pPr marL="742950" indent="-285750" algn="l" defTabSz="914400" rtl="0" eaLnBrk="1" latinLnBrk="0" hangingPunct="1">
        <a:spcBef>
          <a:spcPct val="20000"/>
        </a:spcBef>
        <a:buFont typeface="Arial" pitchFamily="34" charset="0"/>
        <a:buChar char="–"/>
        <a:defRPr sz="2800" kern="1200">
          <a:solidFill>
            <a:schemeClr val="bg1"/>
          </a:solidFill>
          <a:latin typeface="微软雅黑" pitchFamily="34" charset="-122"/>
          <a:ea typeface="微软雅黑" pitchFamily="34" charset="-122"/>
          <a:cs typeface="+mn-cs"/>
        </a:defRPr>
      </a:lvl2pPr>
      <a:lvl3pPr marL="1143000" indent="-228600" algn="l" defTabSz="914400" rtl="0" eaLnBrk="1" latinLnBrk="0" hangingPunct="1">
        <a:spcBef>
          <a:spcPct val="20000"/>
        </a:spcBef>
        <a:buFont typeface="Arial" pitchFamily="34" charset="0"/>
        <a:buChar char="•"/>
        <a:defRPr sz="2400" kern="1200">
          <a:solidFill>
            <a:schemeClr val="bg1"/>
          </a:solidFill>
          <a:latin typeface="微软雅黑" pitchFamily="34" charset="-122"/>
          <a:ea typeface="微软雅黑" pitchFamily="34" charset="-122"/>
          <a:cs typeface="+mn-cs"/>
        </a:defRPr>
      </a:lvl3pPr>
      <a:lvl4pPr marL="1600200" indent="-228600" algn="l" defTabSz="914400" rtl="0" eaLnBrk="1" latinLnBrk="0" hangingPunct="1">
        <a:spcBef>
          <a:spcPct val="20000"/>
        </a:spcBef>
        <a:buFont typeface="Arial" pitchFamily="34" charset="0"/>
        <a:buChar char="–"/>
        <a:defRPr sz="2000" kern="1200">
          <a:solidFill>
            <a:schemeClr val="bg1"/>
          </a:solidFill>
          <a:latin typeface="微软雅黑" pitchFamily="34" charset="-122"/>
          <a:ea typeface="微软雅黑" pitchFamily="34" charset="-122"/>
          <a:cs typeface="+mn-cs"/>
        </a:defRPr>
      </a:lvl4pPr>
      <a:lvl5pPr marL="2057400" indent="-228600" algn="l" defTabSz="914400" rtl="0" eaLnBrk="1" latinLnBrk="0" hangingPunct="1">
        <a:spcBef>
          <a:spcPct val="20000"/>
        </a:spcBef>
        <a:buFont typeface="Arial" pitchFamily="34" charset="0"/>
        <a:buChar char="»"/>
        <a:defRPr sz="2000" kern="1200">
          <a:solidFill>
            <a:schemeClr val="bg1"/>
          </a:solidFill>
          <a:latin typeface="微软雅黑" pitchFamily="34" charset="-122"/>
          <a:ea typeface="微软雅黑"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 Target="slide1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 Target="slide7.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p:cNvSpPr txBox="1"/>
          <p:nvPr/>
        </p:nvSpPr>
        <p:spPr>
          <a:xfrm>
            <a:off x="0" y="1619411"/>
            <a:ext cx="9144000" cy="954107"/>
          </a:xfrm>
          <a:prstGeom prst="rect">
            <a:avLst/>
          </a:prstGeom>
          <a:noFill/>
        </p:spPr>
        <p:txBody>
          <a:bodyPr wrap="square" rtlCol="0">
            <a:spAutoFit/>
          </a:bodyPr>
          <a:lstStyle/>
          <a:p>
            <a:pPr algn="ctr"/>
            <a:r>
              <a:rPr lang="en-US" altLang="zh-CN" sz="2400" dirty="0" smtClean="0">
                <a:solidFill>
                  <a:schemeClr val="bg1"/>
                </a:solidFill>
                <a:latin typeface="汉仪行楷简" pitchFamily="49" charset="-122"/>
                <a:ea typeface="汉仪行楷简" pitchFamily="49" charset="-122"/>
                <a:cs typeface="Times New Roman" pitchFamily="18" charset="0"/>
              </a:rPr>
              <a:t> </a:t>
            </a:r>
            <a:r>
              <a:rPr lang="zh-CN" altLang="en-US" sz="2800" b="1" dirty="0" smtClean="0">
                <a:latin typeface="汉仪行楷简" pitchFamily="49" charset="-122"/>
                <a:ea typeface="汉仪行楷简" pitchFamily="49" charset="-122"/>
                <a:cs typeface="Times New Roman" pitchFamily="18" charset="0"/>
              </a:rPr>
              <a:t>基于</a:t>
            </a:r>
            <a:r>
              <a:rPr lang="zh-CN" altLang="en-US" sz="2800" b="1" dirty="0">
                <a:latin typeface="汉仪行楷简" pitchFamily="49" charset="-122"/>
                <a:ea typeface="汉仪行楷简" pitchFamily="49" charset="-122"/>
                <a:cs typeface="Times New Roman" pitchFamily="18" charset="0"/>
              </a:rPr>
              <a:t>深度学习</a:t>
            </a:r>
            <a:r>
              <a:rPr lang="zh-CN" altLang="en-US" sz="2800" b="1" dirty="0" smtClean="0">
                <a:latin typeface="汉仪行楷简" pitchFamily="49" charset="-122"/>
                <a:ea typeface="汉仪行楷简" pitchFamily="49" charset="-122"/>
                <a:cs typeface="Times New Roman" pitchFamily="18" charset="0"/>
              </a:rPr>
              <a:t>的命名实体</a:t>
            </a:r>
            <a:endParaRPr lang="en-US" altLang="zh-CN" sz="2800" b="1" dirty="0" smtClean="0">
              <a:latin typeface="汉仪行楷简" pitchFamily="49" charset="-122"/>
              <a:ea typeface="汉仪行楷简" pitchFamily="49" charset="-122"/>
              <a:cs typeface="Times New Roman" pitchFamily="18" charset="0"/>
            </a:endParaRPr>
          </a:p>
          <a:p>
            <a:pPr algn="ctr"/>
            <a:r>
              <a:rPr lang="zh-CN" altLang="en-US" sz="2800" b="1" dirty="0" smtClean="0">
                <a:latin typeface="汉仪行楷简" pitchFamily="49" charset="-122"/>
                <a:ea typeface="汉仪行楷简" pitchFamily="49" charset="-122"/>
                <a:cs typeface="Times New Roman" pitchFamily="18" charset="0"/>
              </a:rPr>
              <a:t>识别系统设计与实现</a:t>
            </a:r>
            <a:endParaRPr lang="zh-CN" altLang="en-US" sz="4400" b="1" dirty="0">
              <a:latin typeface="汉仪行楷简" pitchFamily="49" charset="-122"/>
              <a:ea typeface="汉仪行楷简" pitchFamily="49" charset="-122"/>
              <a:cs typeface="Times New Roman" pitchFamily="18" charset="0"/>
            </a:endParaRPr>
          </a:p>
        </p:txBody>
      </p:sp>
      <p:sp>
        <p:nvSpPr>
          <p:cNvPr id="27" name="TextBox 26"/>
          <p:cNvSpPr txBox="1"/>
          <p:nvPr/>
        </p:nvSpPr>
        <p:spPr>
          <a:xfrm>
            <a:off x="5868143" y="3937620"/>
            <a:ext cx="2492990" cy="461665"/>
          </a:xfrm>
          <a:prstGeom prst="rect">
            <a:avLst/>
          </a:prstGeom>
          <a:noFill/>
        </p:spPr>
        <p:txBody>
          <a:bodyPr wrap="none" rtlCol="0">
            <a:spAutoFit/>
          </a:bodyPr>
          <a:lstStyle/>
          <a:p>
            <a:r>
              <a:rPr lang="zh-CN" altLang="en-US" sz="2400" dirty="0" smtClean="0">
                <a:latin typeface="汉仪行楷简" pitchFamily="49" charset="-122"/>
                <a:ea typeface="汉仪行楷简" pitchFamily="49" charset="-122"/>
                <a:cs typeface="Times New Roman" pitchFamily="18" charset="0"/>
              </a:rPr>
              <a:t>答 辩 人：乐 远</a:t>
            </a:r>
            <a:endParaRPr lang="zh-CN" altLang="en-US" sz="2400" dirty="0">
              <a:latin typeface="汉仪行楷简" pitchFamily="49" charset="-122"/>
              <a:ea typeface="汉仪行楷简" pitchFamily="49" charset="-122"/>
              <a:cs typeface="Times New Roman" pitchFamily="18" charset="0"/>
            </a:endParaRPr>
          </a:p>
        </p:txBody>
      </p:sp>
      <p:sp>
        <p:nvSpPr>
          <p:cNvPr id="2" name="TextBox 1"/>
          <p:cNvSpPr txBox="1"/>
          <p:nvPr/>
        </p:nvSpPr>
        <p:spPr>
          <a:xfrm>
            <a:off x="5868143" y="4488025"/>
            <a:ext cx="3085745" cy="461665"/>
          </a:xfrm>
          <a:prstGeom prst="rect">
            <a:avLst/>
          </a:prstGeom>
          <a:noFill/>
        </p:spPr>
        <p:txBody>
          <a:bodyPr wrap="square" rtlCol="0">
            <a:spAutoFit/>
          </a:bodyPr>
          <a:lstStyle/>
          <a:p>
            <a:r>
              <a:rPr lang="zh-CN" altLang="en-US" sz="2400" dirty="0">
                <a:latin typeface="汉仪行楷简" pitchFamily="49" charset="-122"/>
                <a:ea typeface="汉仪行楷简" pitchFamily="49" charset="-122"/>
                <a:cs typeface="Times New Roman" pitchFamily="18" charset="0"/>
              </a:rPr>
              <a:t>指导</a:t>
            </a:r>
            <a:r>
              <a:rPr lang="zh-CN" altLang="en-US" sz="2400" dirty="0" smtClean="0">
                <a:latin typeface="汉仪行楷简" pitchFamily="49" charset="-122"/>
                <a:ea typeface="汉仪行楷简" pitchFamily="49" charset="-122"/>
                <a:cs typeface="Times New Roman" pitchFamily="18" charset="0"/>
              </a:rPr>
              <a:t>老师：郭 勇</a:t>
            </a:r>
            <a:endParaRPr lang="zh-CN" altLang="en-US" sz="2400" dirty="0">
              <a:latin typeface="汉仪行楷简" pitchFamily="49" charset="-122"/>
              <a:ea typeface="汉仪行楷简" pitchFamily="49" charset="-122"/>
              <a:cs typeface="Times New Roman" pitchFamily="18" charset="0"/>
            </a:endParaRPr>
          </a:p>
        </p:txBody>
      </p:sp>
      <p:sp>
        <p:nvSpPr>
          <p:cNvPr id="5" name="TextBox 1"/>
          <p:cNvSpPr txBox="1"/>
          <p:nvPr/>
        </p:nvSpPr>
        <p:spPr>
          <a:xfrm>
            <a:off x="5868143" y="4975349"/>
            <a:ext cx="2880321" cy="461665"/>
          </a:xfrm>
          <a:prstGeom prst="rect">
            <a:avLst/>
          </a:prstGeom>
          <a:noFill/>
        </p:spPr>
        <p:txBody>
          <a:bodyPr wrap="square" rtlCol="0">
            <a:spAutoFit/>
          </a:bodyPr>
          <a:lstStyle/>
          <a:p>
            <a:r>
              <a:rPr lang="zh-CN" altLang="en-US" sz="2400" dirty="0" smtClean="0">
                <a:latin typeface="汉仪行楷简" pitchFamily="49" charset="-122"/>
                <a:ea typeface="汉仪行楷简" pitchFamily="49" charset="-122"/>
                <a:cs typeface="Times New Roman" pitchFamily="18" charset="0"/>
              </a:rPr>
              <a:t>实习地点：深交所</a:t>
            </a:r>
            <a:endParaRPr lang="zh-CN" altLang="en-US" sz="2400" dirty="0">
              <a:latin typeface="汉仪行楷简" pitchFamily="49" charset="-122"/>
              <a:ea typeface="汉仪行楷简" pitchFamily="49" charset="-122"/>
              <a:cs typeface="Times New Roman" pitchFamily="18" charset="0"/>
            </a:endParaRPr>
          </a:p>
        </p:txBody>
      </p:sp>
      <p:sp>
        <p:nvSpPr>
          <p:cNvPr id="3" name="文本框 2"/>
          <p:cNvSpPr txBox="1"/>
          <p:nvPr/>
        </p:nvSpPr>
        <p:spPr>
          <a:xfrm>
            <a:off x="611560" y="5024717"/>
            <a:ext cx="2160240" cy="369332"/>
          </a:xfrm>
          <a:prstGeom prst="rect">
            <a:avLst/>
          </a:prstGeom>
          <a:noFill/>
        </p:spPr>
        <p:txBody>
          <a:bodyPr wrap="square" rtlCol="0">
            <a:spAutoFit/>
          </a:bodyPr>
          <a:lstStyle/>
          <a:p>
            <a:r>
              <a:rPr lang="en-US" altLang="zh-CN" dirty="0" smtClean="0"/>
              <a:t>2017</a:t>
            </a:r>
            <a:r>
              <a:rPr lang="zh-CN" altLang="en-US" dirty="0" smtClean="0"/>
              <a:t>年</a:t>
            </a:r>
            <a:r>
              <a:rPr lang="en-US" altLang="zh-CN" dirty="0" smtClean="0"/>
              <a:t>03</a:t>
            </a:r>
            <a:r>
              <a:rPr lang="zh-CN" altLang="en-US" dirty="0" smtClean="0"/>
              <a:t>月</a:t>
            </a:r>
            <a:r>
              <a:rPr lang="en-US" altLang="zh-CN" dirty="0" smtClean="0"/>
              <a:t>31</a:t>
            </a:r>
            <a:r>
              <a:rPr lang="zh-CN" altLang="en-US" dirty="0" smtClean="0"/>
              <a:t>日</a:t>
            </a:r>
            <a:endParaRPr lang="zh-CN" altLang="en-US" dirty="0"/>
          </a:p>
        </p:txBody>
      </p:sp>
    </p:spTree>
    <p:extLst>
      <p:ext uri="{BB962C8B-B14F-4D97-AF65-F5344CB8AC3E}">
        <p14:creationId xmlns:p14="http://schemas.microsoft.com/office/powerpoint/2010/main" val="12883770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0" presetClass="exit" presetSubtype="0" fill="hold" grpId="0" nodeType="clickEffect">
                                  <p:stCondLst>
                                    <p:cond delay="0"/>
                                  </p:stCondLst>
                                  <p:childTnLst>
                                    <p:animEffect transition="out" filter="fade">
                                      <p:cBhvr>
                                        <p:cTn id="6" dur="800" accel="100000">
                                          <p:stCondLst>
                                            <p:cond delay="200"/>
                                          </p:stCondLst>
                                        </p:cTn>
                                        <p:tgtEl>
                                          <p:spTgt spid="18"/>
                                        </p:tgtEl>
                                      </p:cBhvr>
                                    </p:animEffect>
                                    <p:anim calcmode="lin" valueType="num">
                                      <p:cBhvr>
                                        <p:cTn id="7" dur="800" accel="100000">
                                          <p:stCondLst>
                                            <p:cond delay="200"/>
                                          </p:stCondLst>
                                        </p:cTn>
                                        <p:tgtEl>
                                          <p:spTgt spid="18"/>
                                        </p:tgtEl>
                                        <p:attrNameLst>
                                          <p:attrName>style.rotation</p:attrName>
                                        </p:attrNameLst>
                                      </p:cBhvr>
                                      <p:tavLst>
                                        <p:tav tm="0">
                                          <p:val>
                                            <p:fltVal val="0"/>
                                          </p:val>
                                        </p:tav>
                                        <p:tav tm="100000">
                                          <p:val>
                                            <p:fltVal val="-90"/>
                                          </p:val>
                                        </p:tav>
                                      </p:tavLst>
                                    </p:anim>
                                    <p:anim calcmode="lin" valueType="num">
                                      <p:cBhvr>
                                        <p:cTn id="8" dur="200" decel="100000"/>
                                        <p:tgtEl>
                                          <p:spTgt spid="18"/>
                                        </p:tgtEl>
                                        <p:attrNameLst>
                                          <p:attrName>ppt_x</p:attrName>
                                        </p:attrNameLst>
                                      </p:cBhvr>
                                      <p:tavLst>
                                        <p:tav tm="0">
                                          <p:val>
                                            <p:strVal val="ppt_x"/>
                                          </p:val>
                                        </p:tav>
                                        <p:tav tm="100000">
                                          <p:val>
                                            <p:strVal val="ppt_x-0.05"/>
                                          </p:val>
                                        </p:tav>
                                      </p:tavLst>
                                    </p:anim>
                                    <p:anim calcmode="lin" valueType="num">
                                      <p:cBhvr>
                                        <p:cTn id="9" dur="200" decel="100000"/>
                                        <p:tgtEl>
                                          <p:spTgt spid="18"/>
                                        </p:tgtEl>
                                        <p:attrNameLst>
                                          <p:attrName>ppt_y</p:attrName>
                                        </p:attrNameLst>
                                      </p:cBhvr>
                                      <p:tavLst>
                                        <p:tav tm="0">
                                          <p:val>
                                            <p:strVal val="ppt_y"/>
                                          </p:val>
                                        </p:tav>
                                        <p:tav tm="100000">
                                          <p:val>
                                            <p:strVal val="ppt_y+0.1"/>
                                          </p:val>
                                        </p:tav>
                                      </p:tavLst>
                                    </p:anim>
                                    <p:anim calcmode="lin" valueType="num">
                                      <p:cBhvr>
                                        <p:cTn id="10" dur="800" accel="100000">
                                          <p:stCondLst>
                                            <p:cond delay="200"/>
                                          </p:stCondLst>
                                        </p:cTn>
                                        <p:tgtEl>
                                          <p:spTgt spid="18"/>
                                        </p:tgtEl>
                                        <p:attrNameLst>
                                          <p:attrName>ppt_x</p:attrName>
                                        </p:attrNameLst>
                                      </p:cBhvr>
                                      <p:tavLst>
                                        <p:tav tm="0">
                                          <p:val>
                                            <p:strVal val="ppt_x"/>
                                          </p:val>
                                        </p:tav>
                                        <p:tav tm="100000">
                                          <p:val>
                                            <p:strVal val="ppt_x+0.4+0.05"/>
                                          </p:val>
                                        </p:tav>
                                      </p:tavLst>
                                    </p:anim>
                                    <p:anim calcmode="lin" valueType="num">
                                      <p:cBhvr>
                                        <p:cTn id="11" dur="800" accel="100000">
                                          <p:stCondLst>
                                            <p:cond delay="200"/>
                                          </p:stCondLst>
                                        </p:cTn>
                                        <p:tgtEl>
                                          <p:spTgt spid="18"/>
                                        </p:tgtEl>
                                        <p:attrNameLst>
                                          <p:attrName>ppt_y</p:attrName>
                                        </p:attrNameLst>
                                      </p:cBhvr>
                                      <p:tavLst>
                                        <p:tav tm="0">
                                          <p:val>
                                            <p:strVal val="ppt_y"/>
                                          </p:val>
                                        </p:tav>
                                        <p:tav tm="100000">
                                          <p:val>
                                            <p:strVal val="ppt_y-0.4-0.1"/>
                                          </p:val>
                                        </p:tav>
                                      </p:tavLst>
                                    </p:anim>
                                    <p:set>
                                      <p:cBhvr>
                                        <p:cTn id="12" dur="1" fill="hold">
                                          <p:stCondLst>
                                            <p:cond delay="999"/>
                                          </p:stCondLst>
                                        </p:cTn>
                                        <p:tgtEl>
                                          <p:spTgt spid="1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4" name="直接连接符 43"/>
          <p:cNvCxnSpPr/>
          <p:nvPr/>
        </p:nvCxnSpPr>
        <p:spPr>
          <a:xfrm>
            <a:off x="-108520" y="5158927"/>
            <a:ext cx="9396536" cy="0"/>
          </a:xfrm>
          <a:prstGeom prst="line">
            <a:avLst/>
          </a:prstGeom>
          <a:ln w="19050">
            <a:solidFill>
              <a:srgbClr val="FFC000"/>
            </a:solidFill>
            <a:prstDash val="dash"/>
          </a:ln>
        </p:spPr>
        <p:style>
          <a:lnRef idx="1">
            <a:schemeClr val="accent1"/>
          </a:lnRef>
          <a:fillRef idx="0">
            <a:schemeClr val="accent1"/>
          </a:fillRef>
          <a:effectRef idx="0">
            <a:schemeClr val="accent1"/>
          </a:effectRef>
          <a:fontRef idx="minor">
            <a:schemeClr val="tx1"/>
          </a:fontRef>
        </p:style>
      </p:cxnSp>
      <p:sp>
        <p:nvSpPr>
          <p:cNvPr id="50" name="燕尾形 49"/>
          <p:cNvSpPr/>
          <p:nvPr/>
        </p:nvSpPr>
        <p:spPr bwMode="auto">
          <a:xfrm>
            <a:off x="899592" y="4906514"/>
            <a:ext cx="1440159" cy="504825"/>
          </a:xfrm>
          <a:prstGeom prst="chevron">
            <a:avLst/>
          </a:prstGeom>
          <a:solidFill>
            <a:srgbClr val="664E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1400" b="1" dirty="0">
              <a:solidFill>
                <a:schemeClr val="tx1"/>
              </a:solidFill>
              <a:latin typeface="微软雅黑" pitchFamily="34" charset="-122"/>
              <a:ea typeface="微软雅黑" pitchFamily="34" charset="-122"/>
            </a:endParaRPr>
          </a:p>
        </p:txBody>
      </p:sp>
      <p:sp>
        <p:nvSpPr>
          <p:cNvPr id="52" name="燕尾形 51"/>
          <p:cNvSpPr/>
          <p:nvPr/>
        </p:nvSpPr>
        <p:spPr bwMode="auto">
          <a:xfrm>
            <a:off x="2891813" y="4906514"/>
            <a:ext cx="1440159" cy="504825"/>
          </a:xfrm>
          <a:prstGeom prst="chevron">
            <a:avLst/>
          </a:prstGeom>
          <a:solidFill>
            <a:srgbClr val="664E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400" b="1" dirty="0">
              <a:solidFill>
                <a:schemeClr val="tx1"/>
              </a:solidFill>
              <a:latin typeface="微软雅黑" pitchFamily="34" charset="-122"/>
              <a:ea typeface="微软雅黑" pitchFamily="34" charset="-122"/>
            </a:endParaRPr>
          </a:p>
        </p:txBody>
      </p:sp>
      <p:sp>
        <p:nvSpPr>
          <p:cNvPr id="53" name="燕尾形 52"/>
          <p:cNvSpPr/>
          <p:nvPr/>
        </p:nvSpPr>
        <p:spPr bwMode="auto">
          <a:xfrm>
            <a:off x="4884034" y="4907754"/>
            <a:ext cx="1440159" cy="504825"/>
          </a:xfrm>
          <a:prstGeom prst="chevron">
            <a:avLst/>
          </a:prstGeom>
          <a:solidFill>
            <a:srgbClr val="664E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400" b="1" dirty="0">
              <a:solidFill>
                <a:schemeClr val="tx1"/>
              </a:solidFill>
              <a:latin typeface="微软雅黑" pitchFamily="34" charset="-122"/>
              <a:ea typeface="微软雅黑" pitchFamily="34" charset="-122"/>
            </a:endParaRPr>
          </a:p>
        </p:txBody>
      </p:sp>
      <p:sp>
        <p:nvSpPr>
          <p:cNvPr id="54" name="燕尾形 53"/>
          <p:cNvSpPr/>
          <p:nvPr/>
        </p:nvSpPr>
        <p:spPr bwMode="auto">
          <a:xfrm>
            <a:off x="6876256" y="4906513"/>
            <a:ext cx="1440159" cy="504825"/>
          </a:xfrm>
          <a:prstGeom prst="chevron">
            <a:avLst/>
          </a:prstGeom>
          <a:solidFill>
            <a:srgbClr val="664E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400" b="1" dirty="0">
              <a:solidFill>
                <a:schemeClr val="tx1"/>
              </a:solidFill>
              <a:latin typeface="微软雅黑" pitchFamily="34" charset="-122"/>
              <a:ea typeface="微软雅黑" pitchFamily="34" charset="-122"/>
            </a:endParaRPr>
          </a:p>
        </p:txBody>
      </p:sp>
      <p:sp>
        <p:nvSpPr>
          <p:cNvPr id="55" name="燕尾形 54"/>
          <p:cNvSpPr/>
          <p:nvPr/>
        </p:nvSpPr>
        <p:spPr bwMode="auto">
          <a:xfrm>
            <a:off x="2890417" y="4886424"/>
            <a:ext cx="1440159" cy="504825"/>
          </a:xfrm>
          <a:prstGeom prst="chevron">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400" b="1" dirty="0">
              <a:solidFill>
                <a:schemeClr val="tx1"/>
              </a:solidFill>
              <a:latin typeface="微软雅黑" pitchFamily="34" charset="-122"/>
              <a:ea typeface="微软雅黑" pitchFamily="34" charset="-122"/>
            </a:endParaRPr>
          </a:p>
        </p:txBody>
      </p:sp>
      <p:sp>
        <p:nvSpPr>
          <p:cNvPr id="58" name="矩形 57"/>
          <p:cNvSpPr/>
          <p:nvPr/>
        </p:nvSpPr>
        <p:spPr>
          <a:xfrm>
            <a:off x="3160485" y="5009578"/>
            <a:ext cx="902811" cy="307777"/>
          </a:xfrm>
          <a:prstGeom prst="rect">
            <a:avLst/>
          </a:prstGeom>
        </p:spPr>
        <p:txBody>
          <a:bodyPr wrap="none">
            <a:spAutoFit/>
          </a:bodyPr>
          <a:lstStyle/>
          <a:p>
            <a:pPr lvl="0" algn="ctr">
              <a:defRPr/>
            </a:pPr>
            <a:r>
              <a:rPr lang="zh-CN" altLang="en-US" sz="1400" b="1" dirty="0">
                <a:latin typeface="微软雅黑" pitchFamily="34" charset="-122"/>
                <a:ea typeface="微软雅黑" pitchFamily="34" charset="-122"/>
              </a:rPr>
              <a:t>我</a:t>
            </a:r>
            <a:r>
              <a:rPr lang="zh-CN" altLang="en-US" sz="1400" b="1" dirty="0" smtClean="0">
                <a:latin typeface="微软雅黑" pitchFamily="34" charset="-122"/>
                <a:ea typeface="微软雅黑" pitchFamily="34" charset="-122"/>
              </a:rPr>
              <a:t>的任务</a:t>
            </a:r>
            <a:endParaRPr lang="zh-CN" altLang="en-US" sz="1400" b="1" dirty="0">
              <a:latin typeface="微软雅黑" pitchFamily="34" charset="-122"/>
              <a:ea typeface="微软雅黑" pitchFamily="34" charset="-122"/>
            </a:endParaRPr>
          </a:p>
        </p:txBody>
      </p:sp>
      <p:sp>
        <p:nvSpPr>
          <p:cNvPr id="60" name="矩形 59"/>
          <p:cNvSpPr/>
          <p:nvPr/>
        </p:nvSpPr>
        <p:spPr>
          <a:xfrm>
            <a:off x="5152706" y="5009578"/>
            <a:ext cx="902811" cy="307777"/>
          </a:xfrm>
          <a:prstGeom prst="rect">
            <a:avLst/>
          </a:prstGeom>
        </p:spPr>
        <p:txBody>
          <a:bodyPr wrap="none">
            <a:spAutoFit/>
          </a:bodyPr>
          <a:lstStyle/>
          <a:p>
            <a:pPr lvl="0" algn="ctr">
              <a:defRPr/>
            </a:pPr>
            <a:r>
              <a:rPr lang="zh-CN" altLang="en-US" sz="1400" b="1" dirty="0" smtClean="0">
                <a:latin typeface="微软雅黑" pitchFamily="34" charset="-122"/>
                <a:ea typeface="微软雅黑" pitchFamily="34" charset="-122"/>
              </a:rPr>
              <a:t>完成情况</a:t>
            </a:r>
            <a:endParaRPr lang="zh-CN" altLang="en-US" sz="1400" b="1" dirty="0">
              <a:latin typeface="微软雅黑" pitchFamily="34" charset="-122"/>
              <a:ea typeface="微软雅黑" pitchFamily="34" charset="-122"/>
            </a:endParaRPr>
          </a:p>
        </p:txBody>
      </p:sp>
      <p:sp>
        <p:nvSpPr>
          <p:cNvPr id="62" name="矩形 61"/>
          <p:cNvSpPr/>
          <p:nvPr/>
        </p:nvSpPr>
        <p:spPr>
          <a:xfrm>
            <a:off x="7144929" y="5005036"/>
            <a:ext cx="902811" cy="307777"/>
          </a:xfrm>
          <a:prstGeom prst="rect">
            <a:avLst/>
          </a:prstGeom>
        </p:spPr>
        <p:txBody>
          <a:bodyPr wrap="none">
            <a:spAutoFit/>
          </a:bodyPr>
          <a:lstStyle/>
          <a:p>
            <a:pPr lvl="0" algn="ctr">
              <a:defRPr/>
            </a:pPr>
            <a:r>
              <a:rPr lang="zh-CN" altLang="en-US" sz="1400" b="1" dirty="0" smtClean="0">
                <a:latin typeface="微软雅黑" pitchFamily="34" charset="-122"/>
                <a:ea typeface="微软雅黑" pitchFamily="34" charset="-122"/>
              </a:rPr>
              <a:t>后期计划</a:t>
            </a:r>
            <a:endParaRPr lang="zh-CN" altLang="en-US" sz="1400" b="1" dirty="0">
              <a:latin typeface="微软雅黑" pitchFamily="34" charset="-122"/>
              <a:ea typeface="微软雅黑" pitchFamily="34" charset="-122"/>
            </a:endParaRPr>
          </a:p>
        </p:txBody>
      </p:sp>
      <p:sp>
        <p:nvSpPr>
          <p:cNvPr id="64" name="矩形 63"/>
          <p:cNvSpPr/>
          <p:nvPr/>
        </p:nvSpPr>
        <p:spPr>
          <a:xfrm>
            <a:off x="1168264" y="4972247"/>
            <a:ext cx="902812" cy="307777"/>
          </a:xfrm>
          <a:prstGeom prst="rect">
            <a:avLst/>
          </a:prstGeom>
        </p:spPr>
        <p:txBody>
          <a:bodyPr wrap="none">
            <a:spAutoFit/>
          </a:bodyPr>
          <a:lstStyle/>
          <a:p>
            <a:pPr lvl="0" algn="ctr">
              <a:defRPr/>
            </a:pPr>
            <a:r>
              <a:rPr lang="zh-CN" altLang="en-US" sz="1400" b="1" dirty="0">
                <a:latin typeface="微软雅黑" pitchFamily="34" charset="-122"/>
                <a:ea typeface="微软雅黑" pitchFamily="34" charset="-122"/>
              </a:rPr>
              <a:t>项目意义</a:t>
            </a:r>
          </a:p>
        </p:txBody>
      </p:sp>
      <p:sp>
        <p:nvSpPr>
          <p:cNvPr id="13" name="矩形 12"/>
          <p:cNvSpPr/>
          <p:nvPr/>
        </p:nvSpPr>
        <p:spPr>
          <a:xfrm rot="19165155">
            <a:off x="-1033161" y="413579"/>
            <a:ext cx="3600400" cy="720080"/>
          </a:xfrm>
          <a:prstGeom prst="rect">
            <a:avLst/>
          </a:prstGeom>
          <a:solidFill>
            <a:srgbClr val="FFC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2400" dirty="0" smtClean="0">
                <a:solidFill>
                  <a:schemeClr val="tx1"/>
                </a:solidFill>
                <a:latin typeface="微软雅黑" pitchFamily="34" charset="-122"/>
                <a:ea typeface="微软雅黑" pitchFamily="34" charset="-122"/>
              </a:rPr>
              <a:t>系统功能</a:t>
            </a:r>
            <a:endParaRPr lang="zh-CN" altLang="en-US" sz="2400" dirty="0">
              <a:solidFill>
                <a:schemeClr val="tx1"/>
              </a:solidFill>
              <a:latin typeface="微软雅黑" pitchFamily="34" charset="-122"/>
              <a:ea typeface="微软雅黑" pitchFamily="34" charset="-122"/>
            </a:endParaRPr>
          </a:p>
        </p:txBody>
      </p:sp>
      <p:sp>
        <p:nvSpPr>
          <p:cNvPr id="2" name="矩形 1"/>
          <p:cNvSpPr/>
          <p:nvPr/>
        </p:nvSpPr>
        <p:spPr>
          <a:xfrm>
            <a:off x="2805104" y="588294"/>
            <a:ext cx="3250414"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命名实体识别系统</a:t>
            </a:r>
            <a:endParaRPr lang="zh-CN" altLang="en-US" dirty="0">
              <a:solidFill>
                <a:schemeClr val="tx1"/>
              </a:solidFill>
            </a:endParaRPr>
          </a:p>
        </p:txBody>
      </p:sp>
      <p:sp>
        <p:nvSpPr>
          <p:cNvPr id="3" name="矩形 2"/>
          <p:cNvSpPr/>
          <p:nvPr/>
        </p:nvSpPr>
        <p:spPr>
          <a:xfrm>
            <a:off x="1168264" y="1638650"/>
            <a:ext cx="1486769" cy="3600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预处理</a:t>
            </a:r>
            <a:endParaRPr lang="zh-CN" altLang="en-US" dirty="0">
              <a:solidFill>
                <a:schemeClr val="tx1"/>
              </a:solidFill>
            </a:endParaRPr>
          </a:p>
        </p:txBody>
      </p:sp>
      <p:sp>
        <p:nvSpPr>
          <p:cNvPr id="17" name="矩形 16"/>
          <p:cNvSpPr/>
          <p:nvPr/>
        </p:nvSpPr>
        <p:spPr>
          <a:xfrm>
            <a:off x="3343432" y="1638650"/>
            <a:ext cx="2173757" cy="3600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命名实体识别</a:t>
            </a:r>
            <a:endParaRPr lang="zh-CN" altLang="en-US" dirty="0">
              <a:solidFill>
                <a:schemeClr val="tx1"/>
              </a:solidFill>
            </a:endParaRPr>
          </a:p>
        </p:txBody>
      </p:sp>
      <p:sp>
        <p:nvSpPr>
          <p:cNvPr id="18" name="矩形 17"/>
          <p:cNvSpPr/>
          <p:nvPr/>
        </p:nvSpPr>
        <p:spPr>
          <a:xfrm>
            <a:off x="6622918" y="1642986"/>
            <a:ext cx="1486769" cy="3600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后处理</a:t>
            </a:r>
          </a:p>
        </p:txBody>
      </p:sp>
      <p:sp>
        <p:nvSpPr>
          <p:cNvPr id="19" name="矩形 18"/>
          <p:cNvSpPr/>
          <p:nvPr/>
        </p:nvSpPr>
        <p:spPr>
          <a:xfrm>
            <a:off x="865282" y="2584902"/>
            <a:ext cx="413456" cy="21550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正文抽取与概要</a:t>
            </a:r>
            <a:endParaRPr lang="zh-CN" altLang="en-US" dirty="0">
              <a:solidFill>
                <a:schemeClr val="tx1"/>
              </a:solidFill>
            </a:endParaRPr>
          </a:p>
        </p:txBody>
      </p:sp>
      <p:sp>
        <p:nvSpPr>
          <p:cNvPr id="20" name="矩形 19"/>
          <p:cNvSpPr/>
          <p:nvPr/>
        </p:nvSpPr>
        <p:spPr>
          <a:xfrm>
            <a:off x="1703597" y="2575589"/>
            <a:ext cx="413456" cy="21550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分句</a:t>
            </a:r>
          </a:p>
        </p:txBody>
      </p:sp>
      <p:sp>
        <p:nvSpPr>
          <p:cNvPr id="21" name="矩形 20"/>
          <p:cNvSpPr/>
          <p:nvPr/>
        </p:nvSpPr>
        <p:spPr>
          <a:xfrm>
            <a:off x="2469951" y="2574388"/>
            <a:ext cx="413456" cy="21550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分词</a:t>
            </a:r>
          </a:p>
        </p:txBody>
      </p:sp>
      <p:sp>
        <p:nvSpPr>
          <p:cNvPr id="22" name="矩形 21"/>
          <p:cNvSpPr/>
          <p:nvPr/>
        </p:nvSpPr>
        <p:spPr>
          <a:xfrm>
            <a:off x="3290077" y="2574388"/>
            <a:ext cx="413456" cy="21550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词向量</a:t>
            </a:r>
          </a:p>
        </p:txBody>
      </p:sp>
      <p:sp>
        <p:nvSpPr>
          <p:cNvPr id="23" name="矩形 22"/>
          <p:cNvSpPr/>
          <p:nvPr/>
        </p:nvSpPr>
        <p:spPr>
          <a:xfrm>
            <a:off x="4223582" y="2593063"/>
            <a:ext cx="413456" cy="21550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双向</a:t>
            </a:r>
            <a:r>
              <a:rPr lang="en-US" altLang="zh-CN" dirty="0" smtClean="0">
                <a:solidFill>
                  <a:schemeClr val="tx1"/>
                </a:solidFill>
              </a:rPr>
              <a:t>L</a:t>
            </a:r>
          </a:p>
          <a:p>
            <a:pPr algn="ctr"/>
            <a:r>
              <a:rPr lang="en-US" altLang="zh-CN" dirty="0" smtClean="0">
                <a:solidFill>
                  <a:schemeClr val="tx1"/>
                </a:solidFill>
              </a:rPr>
              <a:t>S</a:t>
            </a:r>
          </a:p>
          <a:p>
            <a:pPr algn="ctr"/>
            <a:r>
              <a:rPr lang="en-US" altLang="zh-CN" dirty="0" smtClean="0">
                <a:solidFill>
                  <a:schemeClr val="tx1"/>
                </a:solidFill>
              </a:rPr>
              <a:t>TM</a:t>
            </a:r>
            <a:endParaRPr lang="zh-CN" altLang="en-US" dirty="0">
              <a:solidFill>
                <a:schemeClr val="tx1"/>
              </a:solidFill>
            </a:endParaRPr>
          </a:p>
        </p:txBody>
      </p:sp>
      <p:sp>
        <p:nvSpPr>
          <p:cNvPr id="24" name="矩形 23"/>
          <p:cNvSpPr/>
          <p:nvPr/>
        </p:nvSpPr>
        <p:spPr>
          <a:xfrm>
            <a:off x="5294373" y="2584902"/>
            <a:ext cx="413456" cy="21550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CR</a:t>
            </a:r>
          </a:p>
          <a:p>
            <a:pPr algn="ctr"/>
            <a:r>
              <a:rPr lang="en-US" altLang="zh-CN" dirty="0" smtClean="0">
                <a:solidFill>
                  <a:schemeClr val="tx1"/>
                </a:solidFill>
              </a:rPr>
              <a:t>F</a:t>
            </a:r>
            <a:endParaRPr lang="zh-CN" altLang="en-US" dirty="0">
              <a:solidFill>
                <a:schemeClr val="tx1"/>
              </a:solidFill>
            </a:endParaRPr>
          </a:p>
        </p:txBody>
      </p:sp>
      <p:sp>
        <p:nvSpPr>
          <p:cNvPr id="25" name="矩形 24"/>
          <p:cNvSpPr/>
          <p:nvPr/>
        </p:nvSpPr>
        <p:spPr>
          <a:xfrm>
            <a:off x="6400399" y="2602409"/>
            <a:ext cx="413456" cy="21550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消歧</a:t>
            </a:r>
            <a:endParaRPr lang="zh-CN" altLang="en-US" dirty="0">
              <a:solidFill>
                <a:schemeClr val="tx1"/>
              </a:solidFill>
            </a:endParaRPr>
          </a:p>
        </p:txBody>
      </p:sp>
      <p:sp>
        <p:nvSpPr>
          <p:cNvPr id="26" name="矩形 25"/>
          <p:cNvSpPr/>
          <p:nvPr/>
        </p:nvSpPr>
        <p:spPr>
          <a:xfrm>
            <a:off x="7159574" y="2602409"/>
            <a:ext cx="413456" cy="21550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对齐</a:t>
            </a:r>
          </a:p>
        </p:txBody>
      </p:sp>
      <p:sp>
        <p:nvSpPr>
          <p:cNvPr id="27" name="矩形 26"/>
          <p:cNvSpPr/>
          <p:nvPr/>
        </p:nvSpPr>
        <p:spPr>
          <a:xfrm>
            <a:off x="8069920" y="2609042"/>
            <a:ext cx="413456" cy="21550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融合</a:t>
            </a:r>
          </a:p>
        </p:txBody>
      </p:sp>
      <p:cxnSp>
        <p:nvCxnSpPr>
          <p:cNvPr id="6" name="直接箭头连接符 5"/>
          <p:cNvCxnSpPr>
            <a:stCxn id="2" idx="2"/>
            <a:endCxn id="17" idx="0"/>
          </p:cNvCxnSpPr>
          <p:nvPr/>
        </p:nvCxnSpPr>
        <p:spPr>
          <a:xfrm>
            <a:off x="4430311" y="1092350"/>
            <a:ext cx="0" cy="5463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直接箭头连接符 7"/>
          <p:cNvCxnSpPr>
            <a:stCxn id="17" idx="2"/>
            <a:endCxn id="23" idx="0"/>
          </p:cNvCxnSpPr>
          <p:nvPr/>
        </p:nvCxnSpPr>
        <p:spPr>
          <a:xfrm flipH="1">
            <a:off x="4430310" y="1998690"/>
            <a:ext cx="1" cy="5943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肘形连接符 11"/>
          <p:cNvCxnSpPr>
            <a:stCxn id="2" idx="2"/>
            <a:endCxn id="3" idx="0"/>
          </p:cNvCxnSpPr>
          <p:nvPr/>
        </p:nvCxnSpPr>
        <p:spPr>
          <a:xfrm rot="5400000">
            <a:off x="2897830" y="106169"/>
            <a:ext cx="546300" cy="251866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肘形连接符 14"/>
          <p:cNvCxnSpPr>
            <a:stCxn id="2" idx="2"/>
            <a:endCxn id="18" idx="0"/>
          </p:cNvCxnSpPr>
          <p:nvPr/>
        </p:nvCxnSpPr>
        <p:spPr>
          <a:xfrm rot="16200000" flipH="1">
            <a:off x="5622989" y="-100328"/>
            <a:ext cx="550636" cy="293599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肘形连接符 27"/>
          <p:cNvCxnSpPr>
            <a:stCxn id="3" idx="2"/>
            <a:endCxn id="19" idx="0"/>
          </p:cNvCxnSpPr>
          <p:nvPr/>
        </p:nvCxnSpPr>
        <p:spPr>
          <a:xfrm rot="5400000">
            <a:off x="1198724" y="1871977"/>
            <a:ext cx="586212" cy="83963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a:stCxn id="3" idx="2"/>
            <a:endCxn id="20" idx="0"/>
          </p:cNvCxnSpPr>
          <p:nvPr/>
        </p:nvCxnSpPr>
        <p:spPr>
          <a:xfrm flipH="1">
            <a:off x="1910325" y="1998690"/>
            <a:ext cx="1324" cy="5768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肘形连接符 31"/>
          <p:cNvCxnSpPr>
            <a:stCxn id="3" idx="2"/>
            <a:endCxn id="21" idx="0"/>
          </p:cNvCxnSpPr>
          <p:nvPr/>
        </p:nvCxnSpPr>
        <p:spPr>
          <a:xfrm rot="16200000" flipH="1">
            <a:off x="2006315" y="1904024"/>
            <a:ext cx="575698" cy="76503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肘形连接符 36"/>
          <p:cNvCxnSpPr>
            <a:stCxn id="17" idx="2"/>
            <a:endCxn id="22" idx="0"/>
          </p:cNvCxnSpPr>
          <p:nvPr/>
        </p:nvCxnSpPr>
        <p:spPr>
          <a:xfrm rot="5400000">
            <a:off x="3675709" y="1819786"/>
            <a:ext cx="575698" cy="933506"/>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肘形连接符 38"/>
          <p:cNvCxnSpPr>
            <a:stCxn id="17" idx="2"/>
            <a:endCxn id="24" idx="0"/>
          </p:cNvCxnSpPr>
          <p:nvPr/>
        </p:nvCxnSpPr>
        <p:spPr>
          <a:xfrm rot="16200000" flipH="1">
            <a:off x="4672600" y="1756401"/>
            <a:ext cx="586212" cy="107079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肘形连接符 40"/>
          <p:cNvCxnSpPr>
            <a:stCxn id="18" idx="2"/>
            <a:endCxn id="25" idx="0"/>
          </p:cNvCxnSpPr>
          <p:nvPr/>
        </p:nvCxnSpPr>
        <p:spPr>
          <a:xfrm rot="5400000">
            <a:off x="6687024" y="1923129"/>
            <a:ext cx="599383" cy="759176"/>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直接箭头连接符 45"/>
          <p:cNvCxnSpPr>
            <a:stCxn id="18" idx="2"/>
            <a:endCxn id="26" idx="0"/>
          </p:cNvCxnSpPr>
          <p:nvPr/>
        </p:nvCxnSpPr>
        <p:spPr>
          <a:xfrm flipH="1">
            <a:off x="7366302" y="2003026"/>
            <a:ext cx="1" cy="5993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肘形连接符 50"/>
          <p:cNvCxnSpPr>
            <a:stCxn id="18" idx="2"/>
            <a:endCxn id="27" idx="0"/>
          </p:cNvCxnSpPr>
          <p:nvPr/>
        </p:nvCxnSpPr>
        <p:spPr>
          <a:xfrm rot="16200000" flipH="1">
            <a:off x="7518467" y="1850861"/>
            <a:ext cx="606016" cy="91034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6542509"/>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down)">
                                      <p:cBhvr>
                                        <p:cTn id="7" dur="500"/>
                                        <p:tgtEl>
                                          <p:spTgt spid="13"/>
                                        </p:tgtEl>
                                      </p:cBhvr>
                                    </p:animEffect>
                                  </p:childTnLst>
                                </p:cTn>
                              </p:par>
                              <p:par>
                                <p:cTn id="8" presetID="42" presetClass="path" presetSubtype="0" accel="50000" decel="50000" fill="hold" grpId="0" nodeType="withEffect">
                                  <p:stCondLst>
                                    <p:cond delay="0"/>
                                  </p:stCondLst>
                                  <p:childTnLst>
                                    <p:animMotion origin="layout" path="M 2.22222E-6 -1.11111E-6 L 0.21597 -0.00083 " pathEditMode="relative" rAng="0" ptsTypes="AA">
                                      <p:cBhvr>
                                        <p:cTn id="9" dur="1000" fill="hold"/>
                                        <p:tgtEl>
                                          <p:spTgt spid="55"/>
                                        </p:tgtEl>
                                        <p:attrNameLst>
                                          <p:attrName>ppt_x</p:attrName>
                                          <p:attrName>ppt_y</p:attrName>
                                        </p:attrNameLst>
                                      </p:cBhvr>
                                      <p:rCtr x="10799" y="-56"/>
                                    </p:animMotion>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2"/>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fade">
                                      <p:cBhvr>
                                        <p:cTn id="18" dur="500"/>
                                        <p:tgtEl>
                                          <p:spTgt spid="3"/>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7"/>
                                        </p:tgtEl>
                                        <p:attrNameLst>
                                          <p:attrName>style.visibility</p:attrName>
                                        </p:attrNameLst>
                                      </p:cBhvr>
                                      <p:to>
                                        <p:strVal val="visible"/>
                                      </p:to>
                                    </p:set>
                                    <p:animEffect transition="in" filter="fade">
                                      <p:cBhvr>
                                        <p:cTn id="21" dur="500"/>
                                        <p:tgtEl>
                                          <p:spTgt spid="17"/>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8"/>
                                        </p:tgtEl>
                                        <p:attrNameLst>
                                          <p:attrName>style.visibility</p:attrName>
                                        </p:attrNameLst>
                                      </p:cBhvr>
                                      <p:to>
                                        <p:strVal val="visible"/>
                                      </p:to>
                                    </p:set>
                                    <p:animEffect transition="in" filter="fade">
                                      <p:cBhvr>
                                        <p:cTn id="24" dur="500"/>
                                        <p:tgtEl>
                                          <p:spTgt spid="18"/>
                                        </p:tgtEl>
                                      </p:cBhvr>
                                    </p:animEffect>
                                  </p:childTnLst>
                                </p:cTn>
                              </p:par>
                              <p:par>
                                <p:cTn id="25" presetID="10" presetClass="entr" presetSubtype="0" fill="hold" nodeType="with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500"/>
                                        <p:tgtEl>
                                          <p:spTgt spid="6"/>
                                        </p:tgtEl>
                                      </p:cBhvr>
                                    </p:animEffect>
                                  </p:childTnLst>
                                </p:cTn>
                              </p:par>
                              <p:par>
                                <p:cTn id="28" presetID="10" presetClass="entr" presetSubtype="0" fill="hold" nodeType="with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fade">
                                      <p:cBhvr>
                                        <p:cTn id="30" dur="500"/>
                                        <p:tgtEl>
                                          <p:spTgt spid="12"/>
                                        </p:tgtEl>
                                      </p:cBhvr>
                                    </p:animEffect>
                                  </p:childTnLst>
                                </p:cTn>
                              </p:par>
                              <p:par>
                                <p:cTn id="31" presetID="10" presetClass="entr" presetSubtype="0" fill="hold" nodeType="withEffect">
                                  <p:stCondLst>
                                    <p:cond delay="0"/>
                                  </p:stCondLst>
                                  <p:childTnLst>
                                    <p:set>
                                      <p:cBhvr>
                                        <p:cTn id="32" dur="1" fill="hold">
                                          <p:stCondLst>
                                            <p:cond delay="0"/>
                                          </p:stCondLst>
                                        </p:cTn>
                                        <p:tgtEl>
                                          <p:spTgt spid="15"/>
                                        </p:tgtEl>
                                        <p:attrNameLst>
                                          <p:attrName>style.visibility</p:attrName>
                                        </p:attrNameLst>
                                      </p:cBhvr>
                                      <p:to>
                                        <p:strVal val="visible"/>
                                      </p:to>
                                    </p:set>
                                    <p:animEffect transition="in" filter="fade">
                                      <p:cBhvr>
                                        <p:cTn id="33" dur="500"/>
                                        <p:tgtEl>
                                          <p:spTgt spid="15"/>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19"/>
                                        </p:tgtEl>
                                        <p:attrNameLst>
                                          <p:attrName>style.visibility</p:attrName>
                                        </p:attrNameLst>
                                      </p:cBhvr>
                                      <p:to>
                                        <p:strVal val="visible"/>
                                      </p:to>
                                    </p:set>
                                    <p:animEffect transition="in" filter="fade">
                                      <p:cBhvr>
                                        <p:cTn id="38" dur="500"/>
                                        <p:tgtEl>
                                          <p:spTgt spid="19"/>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20"/>
                                        </p:tgtEl>
                                        <p:attrNameLst>
                                          <p:attrName>style.visibility</p:attrName>
                                        </p:attrNameLst>
                                      </p:cBhvr>
                                      <p:to>
                                        <p:strVal val="visible"/>
                                      </p:to>
                                    </p:set>
                                    <p:animEffect transition="in" filter="fade">
                                      <p:cBhvr>
                                        <p:cTn id="41" dur="500"/>
                                        <p:tgtEl>
                                          <p:spTgt spid="20"/>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21"/>
                                        </p:tgtEl>
                                        <p:attrNameLst>
                                          <p:attrName>style.visibility</p:attrName>
                                        </p:attrNameLst>
                                      </p:cBhvr>
                                      <p:to>
                                        <p:strVal val="visible"/>
                                      </p:to>
                                    </p:set>
                                    <p:animEffect transition="in" filter="fade">
                                      <p:cBhvr>
                                        <p:cTn id="44" dur="500"/>
                                        <p:tgtEl>
                                          <p:spTgt spid="21"/>
                                        </p:tgtEl>
                                      </p:cBhvr>
                                    </p:animEffect>
                                  </p:childTnLst>
                                </p:cTn>
                              </p:par>
                              <p:par>
                                <p:cTn id="45" presetID="10" presetClass="entr" presetSubtype="0" fill="hold" nodeType="withEffect">
                                  <p:stCondLst>
                                    <p:cond delay="0"/>
                                  </p:stCondLst>
                                  <p:childTnLst>
                                    <p:set>
                                      <p:cBhvr>
                                        <p:cTn id="46" dur="1" fill="hold">
                                          <p:stCondLst>
                                            <p:cond delay="0"/>
                                          </p:stCondLst>
                                        </p:cTn>
                                        <p:tgtEl>
                                          <p:spTgt spid="28"/>
                                        </p:tgtEl>
                                        <p:attrNameLst>
                                          <p:attrName>style.visibility</p:attrName>
                                        </p:attrNameLst>
                                      </p:cBhvr>
                                      <p:to>
                                        <p:strVal val="visible"/>
                                      </p:to>
                                    </p:set>
                                    <p:animEffect transition="in" filter="fade">
                                      <p:cBhvr>
                                        <p:cTn id="47" dur="500"/>
                                        <p:tgtEl>
                                          <p:spTgt spid="28"/>
                                        </p:tgtEl>
                                      </p:cBhvr>
                                    </p:animEffect>
                                  </p:childTnLst>
                                </p:cTn>
                              </p:par>
                              <p:par>
                                <p:cTn id="48" presetID="10" presetClass="entr" presetSubtype="0" fill="hold" nodeType="withEffect">
                                  <p:stCondLst>
                                    <p:cond delay="0"/>
                                  </p:stCondLst>
                                  <p:childTnLst>
                                    <p:set>
                                      <p:cBhvr>
                                        <p:cTn id="49" dur="1" fill="hold">
                                          <p:stCondLst>
                                            <p:cond delay="0"/>
                                          </p:stCondLst>
                                        </p:cTn>
                                        <p:tgtEl>
                                          <p:spTgt spid="30"/>
                                        </p:tgtEl>
                                        <p:attrNameLst>
                                          <p:attrName>style.visibility</p:attrName>
                                        </p:attrNameLst>
                                      </p:cBhvr>
                                      <p:to>
                                        <p:strVal val="visible"/>
                                      </p:to>
                                    </p:set>
                                    <p:animEffect transition="in" filter="fade">
                                      <p:cBhvr>
                                        <p:cTn id="50" dur="500"/>
                                        <p:tgtEl>
                                          <p:spTgt spid="30"/>
                                        </p:tgtEl>
                                      </p:cBhvr>
                                    </p:animEffect>
                                  </p:childTnLst>
                                </p:cTn>
                              </p:par>
                              <p:par>
                                <p:cTn id="51" presetID="10" presetClass="entr" presetSubtype="0" fill="hold" nodeType="withEffect">
                                  <p:stCondLst>
                                    <p:cond delay="0"/>
                                  </p:stCondLst>
                                  <p:childTnLst>
                                    <p:set>
                                      <p:cBhvr>
                                        <p:cTn id="52" dur="1" fill="hold">
                                          <p:stCondLst>
                                            <p:cond delay="0"/>
                                          </p:stCondLst>
                                        </p:cTn>
                                        <p:tgtEl>
                                          <p:spTgt spid="32"/>
                                        </p:tgtEl>
                                        <p:attrNameLst>
                                          <p:attrName>style.visibility</p:attrName>
                                        </p:attrNameLst>
                                      </p:cBhvr>
                                      <p:to>
                                        <p:strVal val="visible"/>
                                      </p:to>
                                    </p:set>
                                    <p:animEffect transition="in" filter="fade">
                                      <p:cBhvr>
                                        <p:cTn id="53" dur="500"/>
                                        <p:tgtEl>
                                          <p:spTgt spid="32"/>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grpId="0" nodeType="clickEffect">
                                  <p:stCondLst>
                                    <p:cond delay="0"/>
                                  </p:stCondLst>
                                  <p:childTnLst>
                                    <p:set>
                                      <p:cBhvr>
                                        <p:cTn id="57" dur="1" fill="hold">
                                          <p:stCondLst>
                                            <p:cond delay="0"/>
                                          </p:stCondLst>
                                        </p:cTn>
                                        <p:tgtEl>
                                          <p:spTgt spid="22"/>
                                        </p:tgtEl>
                                        <p:attrNameLst>
                                          <p:attrName>style.visibility</p:attrName>
                                        </p:attrNameLst>
                                      </p:cBhvr>
                                      <p:to>
                                        <p:strVal val="visible"/>
                                      </p:to>
                                    </p:set>
                                    <p:animEffect transition="in" filter="fade">
                                      <p:cBhvr>
                                        <p:cTn id="58" dur="500"/>
                                        <p:tgtEl>
                                          <p:spTgt spid="22"/>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23"/>
                                        </p:tgtEl>
                                        <p:attrNameLst>
                                          <p:attrName>style.visibility</p:attrName>
                                        </p:attrNameLst>
                                      </p:cBhvr>
                                      <p:to>
                                        <p:strVal val="visible"/>
                                      </p:to>
                                    </p:set>
                                    <p:animEffect transition="in" filter="fade">
                                      <p:cBhvr>
                                        <p:cTn id="61" dur="500"/>
                                        <p:tgtEl>
                                          <p:spTgt spid="23"/>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24"/>
                                        </p:tgtEl>
                                        <p:attrNameLst>
                                          <p:attrName>style.visibility</p:attrName>
                                        </p:attrNameLst>
                                      </p:cBhvr>
                                      <p:to>
                                        <p:strVal val="visible"/>
                                      </p:to>
                                    </p:set>
                                    <p:animEffect transition="in" filter="fade">
                                      <p:cBhvr>
                                        <p:cTn id="64" dur="500"/>
                                        <p:tgtEl>
                                          <p:spTgt spid="24"/>
                                        </p:tgtEl>
                                      </p:cBhvr>
                                    </p:animEffect>
                                  </p:childTnLst>
                                </p:cTn>
                              </p:par>
                              <p:par>
                                <p:cTn id="65" presetID="10" presetClass="entr" presetSubtype="0" fill="hold" nodeType="withEffect">
                                  <p:stCondLst>
                                    <p:cond delay="0"/>
                                  </p:stCondLst>
                                  <p:childTnLst>
                                    <p:set>
                                      <p:cBhvr>
                                        <p:cTn id="66" dur="1" fill="hold">
                                          <p:stCondLst>
                                            <p:cond delay="0"/>
                                          </p:stCondLst>
                                        </p:cTn>
                                        <p:tgtEl>
                                          <p:spTgt spid="8"/>
                                        </p:tgtEl>
                                        <p:attrNameLst>
                                          <p:attrName>style.visibility</p:attrName>
                                        </p:attrNameLst>
                                      </p:cBhvr>
                                      <p:to>
                                        <p:strVal val="visible"/>
                                      </p:to>
                                    </p:set>
                                    <p:animEffect transition="in" filter="fade">
                                      <p:cBhvr>
                                        <p:cTn id="67" dur="500"/>
                                        <p:tgtEl>
                                          <p:spTgt spid="8"/>
                                        </p:tgtEl>
                                      </p:cBhvr>
                                    </p:animEffect>
                                  </p:childTnLst>
                                </p:cTn>
                              </p:par>
                              <p:par>
                                <p:cTn id="68" presetID="10" presetClass="entr" presetSubtype="0" fill="hold" nodeType="withEffect">
                                  <p:stCondLst>
                                    <p:cond delay="0"/>
                                  </p:stCondLst>
                                  <p:childTnLst>
                                    <p:set>
                                      <p:cBhvr>
                                        <p:cTn id="69" dur="1" fill="hold">
                                          <p:stCondLst>
                                            <p:cond delay="0"/>
                                          </p:stCondLst>
                                        </p:cTn>
                                        <p:tgtEl>
                                          <p:spTgt spid="37"/>
                                        </p:tgtEl>
                                        <p:attrNameLst>
                                          <p:attrName>style.visibility</p:attrName>
                                        </p:attrNameLst>
                                      </p:cBhvr>
                                      <p:to>
                                        <p:strVal val="visible"/>
                                      </p:to>
                                    </p:set>
                                    <p:animEffect transition="in" filter="fade">
                                      <p:cBhvr>
                                        <p:cTn id="70" dur="500"/>
                                        <p:tgtEl>
                                          <p:spTgt spid="37"/>
                                        </p:tgtEl>
                                      </p:cBhvr>
                                    </p:animEffect>
                                  </p:childTnLst>
                                </p:cTn>
                              </p:par>
                              <p:par>
                                <p:cTn id="71" presetID="10" presetClass="entr" presetSubtype="0" fill="hold" nodeType="withEffect">
                                  <p:stCondLst>
                                    <p:cond delay="0"/>
                                  </p:stCondLst>
                                  <p:childTnLst>
                                    <p:set>
                                      <p:cBhvr>
                                        <p:cTn id="72" dur="1" fill="hold">
                                          <p:stCondLst>
                                            <p:cond delay="0"/>
                                          </p:stCondLst>
                                        </p:cTn>
                                        <p:tgtEl>
                                          <p:spTgt spid="39"/>
                                        </p:tgtEl>
                                        <p:attrNameLst>
                                          <p:attrName>style.visibility</p:attrName>
                                        </p:attrNameLst>
                                      </p:cBhvr>
                                      <p:to>
                                        <p:strVal val="visible"/>
                                      </p:to>
                                    </p:set>
                                    <p:animEffect transition="in" filter="fade">
                                      <p:cBhvr>
                                        <p:cTn id="73" dur="500"/>
                                        <p:tgtEl>
                                          <p:spTgt spid="39"/>
                                        </p:tgtEl>
                                      </p:cBhvr>
                                    </p:animEffect>
                                  </p:childTnLst>
                                </p:cTn>
                              </p:par>
                            </p:childTnLst>
                          </p:cTn>
                        </p:par>
                      </p:childTnLst>
                    </p:cTn>
                  </p:par>
                  <p:par>
                    <p:cTn id="74" fill="hold">
                      <p:stCondLst>
                        <p:cond delay="indefinite"/>
                      </p:stCondLst>
                      <p:childTnLst>
                        <p:par>
                          <p:cTn id="75" fill="hold">
                            <p:stCondLst>
                              <p:cond delay="0"/>
                            </p:stCondLst>
                            <p:childTnLst>
                              <p:par>
                                <p:cTn id="76" presetID="10" presetClass="entr" presetSubtype="0" fill="hold" grpId="0" nodeType="clickEffect">
                                  <p:stCondLst>
                                    <p:cond delay="0"/>
                                  </p:stCondLst>
                                  <p:childTnLst>
                                    <p:set>
                                      <p:cBhvr>
                                        <p:cTn id="77" dur="1" fill="hold">
                                          <p:stCondLst>
                                            <p:cond delay="0"/>
                                          </p:stCondLst>
                                        </p:cTn>
                                        <p:tgtEl>
                                          <p:spTgt spid="25"/>
                                        </p:tgtEl>
                                        <p:attrNameLst>
                                          <p:attrName>style.visibility</p:attrName>
                                        </p:attrNameLst>
                                      </p:cBhvr>
                                      <p:to>
                                        <p:strVal val="visible"/>
                                      </p:to>
                                    </p:set>
                                    <p:animEffect transition="in" filter="fade">
                                      <p:cBhvr>
                                        <p:cTn id="78" dur="500"/>
                                        <p:tgtEl>
                                          <p:spTgt spid="25"/>
                                        </p:tgtEl>
                                      </p:cBhvr>
                                    </p:animEffect>
                                  </p:childTnLst>
                                </p:cTn>
                              </p:par>
                              <p:par>
                                <p:cTn id="79" presetID="10" presetClass="entr" presetSubtype="0" fill="hold" grpId="0" nodeType="withEffect">
                                  <p:stCondLst>
                                    <p:cond delay="0"/>
                                  </p:stCondLst>
                                  <p:childTnLst>
                                    <p:set>
                                      <p:cBhvr>
                                        <p:cTn id="80" dur="1" fill="hold">
                                          <p:stCondLst>
                                            <p:cond delay="0"/>
                                          </p:stCondLst>
                                        </p:cTn>
                                        <p:tgtEl>
                                          <p:spTgt spid="26"/>
                                        </p:tgtEl>
                                        <p:attrNameLst>
                                          <p:attrName>style.visibility</p:attrName>
                                        </p:attrNameLst>
                                      </p:cBhvr>
                                      <p:to>
                                        <p:strVal val="visible"/>
                                      </p:to>
                                    </p:set>
                                    <p:animEffect transition="in" filter="fade">
                                      <p:cBhvr>
                                        <p:cTn id="81" dur="500"/>
                                        <p:tgtEl>
                                          <p:spTgt spid="26"/>
                                        </p:tgtEl>
                                      </p:cBhvr>
                                    </p:animEffect>
                                  </p:childTnLst>
                                </p:cTn>
                              </p:par>
                              <p:par>
                                <p:cTn id="82" presetID="10" presetClass="entr" presetSubtype="0" fill="hold" grpId="0" nodeType="withEffect">
                                  <p:stCondLst>
                                    <p:cond delay="0"/>
                                  </p:stCondLst>
                                  <p:childTnLst>
                                    <p:set>
                                      <p:cBhvr>
                                        <p:cTn id="83" dur="1" fill="hold">
                                          <p:stCondLst>
                                            <p:cond delay="0"/>
                                          </p:stCondLst>
                                        </p:cTn>
                                        <p:tgtEl>
                                          <p:spTgt spid="27"/>
                                        </p:tgtEl>
                                        <p:attrNameLst>
                                          <p:attrName>style.visibility</p:attrName>
                                        </p:attrNameLst>
                                      </p:cBhvr>
                                      <p:to>
                                        <p:strVal val="visible"/>
                                      </p:to>
                                    </p:set>
                                    <p:animEffect transition="in" filter="fade">
                                      <p:cBhvr>
                                        <p:cTn id="84" dur="500"/>
                                        <p:tgtEl>
                                          <p:spTgt spid="27"/>
                                        </p:tgtEl>
                                      </p:cBhvr>
                                    </p:animEffect>
                                  </p:childTnLst>
                                </p:cTn>
                              </p:par>
                              <p:par>
                                <p:cTn id="85" presetID="10" presetClass="entr" presetSubtype="0" fill="hold" nodeType="withEffect">
                                  <p:stCondLst>
                                    <p:cond delay="0"/>
                                  </p:stCondLst>
                                  <p:childTnLst>
                                    <p:set>
                                      <p:cBhvr>
                                        <p:cTn id="86" dur="1" fill="hold">
                                          <p:stCondLst>
                                            <p:cond delay="0"/>
                                          </p:stCondLst>
                                        </p:cTn>
                                        <p:tgtEl>
                                          <p:spTgt spid="41"/>
                                        </p:tgtEl>
                                        <p:attrNameLst>
                                          <p:attrName>style.visibility</p:attrName>
                                        </p:attrNameLst>
                                      </p:cBhvr>
                                      <p:to>
                                        <p:strVal val="visible"/>
                                      </p:to>
                                    </p:set>
                                    <p:animEffect transition="in" filter="fade">
                                      <p:cBhvr>
                                        <p:cTn id="87" dur="500"/>
                                        <p:tgtEl>
                                          <p:spTgt spid="41"/>
                                        </p:tgtEl>
                                      </p:cBhvr>
                                    </p:animEffect>
                                  </p:childTnLst>
                                </p:cTn>
                              </p:par>
                              <p:par>
                                <p:cTn id="88" presetID="10" presetClass="entr" presetSubtype="0" fill="hold" nodeType="withEffect">
                                  <p:stCondLst>
                                    <p:cond delay="0"/>
                                  </p:stCondLst>
                                  <p:childTnLst>
                                    <p:set>
                                      <p:cBhvr>
                                        <p:cTn id="89" dur="1" fill="hold">
                                          <p:stCondLst>
                                            <p:cond delay="0"/>
                                          </p:stCondLst>
                                        </p:cTn>
                                        <p:tgtEl>
                                          <p:spTgt spid="46"/>
                                        </p:tgtEl>
                                        <p:attrNameLst>
                                          <p:attrName>style.visibility</p:attrName>
                                        </p:attrNameLst>
                                      </p:cBhvr>
                                      <p:to>
                                        <p:strVal val="visible"/>
                                      </p:to>
                                    </p:set>
                                    <p:animEffect transition="in" filter="fade">
                                      <p:cBhvr>
                                        <p:cTn id="90" dur="500"/>
                                        <p:tgtEl>
                                          <p:spTgt spid="46"/>
                                        </p:tgtEl>
                                      </p:cBhvr>
                                    </p:animEffect>
                                  </p:childTnLst>
                                </p:cTn>
                              </p:par>
                              <p:par>
                                <p:cTn id="91" presetID="10" presetClass="entr" presetSubtype="0" fill="hold" nodeType="withEffect">
                                  <p:stCondLst>
                                    <p:cond delay="0"/>
                                  </p:stCondLst>
                                  <p:childTnLst>
                                    <p:set>
                                      <p:cBhvr>
                                        <p:cTn id="92" dur="1" fill="hold">
                                          <p:stCondLst>
                                            <p:cond delay="0"/>
                                          </p:stCondLst>
                                        </p:cTn>
                                        <p:tgtEl>
                                          <p:spTgt spid="51"/>
                                        </p:tgtEl>
                                        <p:attrNameLst>
                                          <p:attrName>style.visibility</p:attrName>
                                        </p:attrNameLst>
                                      </p:cBhvr>
                                      <p:to>
                                        <p:strVal val="visible"/>
                                      </p:to>
                                    </p:set>
                                    <p:animEffect transition="in" filter="fade">
                                      <p:cBhvr>
                                        <p:cTn id="93"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animBg="1"/>
      <p:bldP spid="13" grpId="0" animBg="1"/>
      <p:bldP spid="2" grpId="0" animBg="1"/>
      <p:bldP spid="3"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4" name="直接连接符 43"/>
          <p:cNvCxnSpPr/>
          <p:nvPr/>
        </p:nvCxnSpPr>
        <p:spPr>
          <a:xfrm>
            <a:off x="-108520" y="5158927"/>
            <a:ext cx="9396536" cy="0"/>
          </a:xfrm>
          <a:prstGeom prst="line">
            <a:avLst/>
          </a:prstGeom>
          <a:ln w="19050">
            <a:solidFill>
              <a:srgbClr val="FFC000"/>
            </a:solidFill>
            <a:prstDash val="dash"/>
          </a:ln>
        </p:spPr>
        <p:style>
          <a:lnRef idx="1">
            <a:schemeClr val="accent1"/>
          </a:lnRef>
          <a:fillRef idx="0">
            <a:schemeClr val="accent1"/>
          </a:fillRef>
          <a:effectRef idx="0">
            <a:schemeClr val="accent1"/>
          </a:effectRef>
          <a:fontRef idx="minor">
            <a:schemeClr val="tx1"/>
          </a:fontRef>
        </p:style>
      </p:cxnSp>
      <p:sp>
        <p:nvSpPr>
          <p:cNvPr id="50" name="燕尾形 49"/>
          <p:cNvSpPr/>
          <p:nvPr/>
        </p:nvSpPr>
        <p:spPr bwMode="auto">
          <a:xfrm>
            <a:off x="899592" y="4906514"/>
            <a:ext cx="1440159" cy="504825"/>
          </a:xfrm>
          <a:prstGeom prst="chevron">
            <a:avLst/>
          </a:prstGeom>
          <a:solidFill>
            <a:srgbClr val="664E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1400" b="1" dirty="0">
              <a:solidFill>
                <a:schemeClr val="tx1"/>
              </a:solidFill>
              <a:latin typeface="微软雅黑" pitchFamily="34" charset="-122"/>
              <a:ea typeface="微软雅黑" pitchFamily="34" charset="-122"/>
            </a:endParaRPr>
          </a:p>
        </p:txBody>
      </p:sp>
      <p:sp>
        <p:nvSpPr>
          <p:cNvPr id="52" name="燕尾形 51"/>
          <p:cNvSpPr/>
          <p:nvPr/>
        </p:nvSpPr>
        <p:spPr bwMode="auto">
          <a:xfrm>
            <a:off x="2891813" y="4906514"/>
            <a:ext cx="1440159" cy="504825"/>
          </a:xfrm>
          <a:prstGeom prst="chevron">
            <a:avLst/>
          </a:prstGeom>
          <a:solidFill>
            <a:srgbClr val="664E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400" b="1" dirty="0">
              <a:solidFill>
                <a:schemeClr val="tx1"/>
              </a:solidFill>
              <a:latin typeface="微软雅黑" pitchFamily="34" charset="-122"/>
              <a:ea typeface="微软雅黑" pitchFamily="34" charset="-122"/>
            </a:endParaRPr>
          </a:p>
        </p:txBody>
      </p:sp>
      <p:sp>
        <p:nvSpPr>
          <p:cNvPr id="53" name="燕尾形 52"/>
          <p:cNvSpPr/>
          <p:nvPr/>
        </p:nvSpPr>
        <p:spPr bwMode="auto">
          <a:xfrm>
            <a:off x="4884034" y="4907754"/>
            <a:ext cx="1440159" cy="504825"/>
          </a:xfrm>
          <a:prstGeom prst="chevron">
            <a:avLst/>
          </a:prstGeom>
          <a:solidFill>
            <a:srgbClr val="664E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400" b="1" dirty="0">
              <a:solidFill>
                <a:schemeClr val="tx1"/>
              </a:solidFill>
              <a:latin typeface="微软雅黑" pitchFamily="34" charset="-122"/>
              <a:ea typeface="微软雅黑" pitchFamily="34" charset="-122"/>
            </a:endParaRPr>
          </a:p>
        </p:txBody>
      </p:sp>
      <p:sp>
        <p:nvSpPr>
          <p:cNvPr id="54" name="燕尾形 53"/>
          <p:cNvSpPr/>
          <p:nvPr/>
        </p:nvSpPr>
        <p:spPr bwMode="auto">
          <a:xfrm>
            <a:off x="6876256" y="4906513"/>
            <a:ext cx="1440159" cy="504825"/>
          </a:xfrm>
          <a:prstGeom prst="chevron">
            <a:avLst/>
          </a:prstGeom>
          <a:solidFill>
            <a:srgbClr val="664E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400" b="1" dirty="0">
              <a:solidFill>
                <a:schemeClr val="tx1"/>
              </a:solidFill>
              <a:latin typeface="微软雅黑" pitchFamily="34" charset="-122"/>
              <a:ea typeface="微软雅黑" pitchFamily="34" charset="-122"/>
            </a:endParaRPr>
          </a:p>
        </p:txBody>
      </p:sp>
      <p:sp>
        <p:nvSpPr>
          <p:cNvPr id="55" name="燕尾形 54"/>
          <p:cNvSpPr/>
          <p:nvPr/>
        </p:nvSpPr>
        <p:spPr bwMode="auto">
          <a:xfrm>
            <a:off x="4885433" y="4886424"/>
            <a:ext cx="1440159" cy="504825"/>
          </a:xfrm>
          <a:prstGeom prst="chevron">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400" b="1" dirty="0">
              <a:solidFill>
                <a:schemeClr val="tx1"/>
              </a:solidFill>
              <a:latin typeface="微软雅黑" pitchFamily="34" charset="-122"/>
              <a:ea typeface="微软雅黑" pitchFamily="34" charset="-122"/>
            </a:endParaRPr>
          </a:p>
        </p:txBody>
      </p:sp>
      <p:sp>
        <p:nvSpPr>
          <p:cNvPr id="58" name="矩形 57"/>
          <p:cNvSpPr/>
          <p:nvPr/>
        </p:nvSpPr>
        <p:spPr>
          <a:xfrm>
            <a:off x="3160484" y="5009578"/>
            <a:ext cx="902812" cy="307777"/>
          </a:xfrm>
          <a:prstGeom prst="rect">
            <a:avLst/>
          </a:prstGeom>
        </p:spPr>
        <p:txBody>
          <a:bodyPr wrap="none">
            <a:spAutoFit/>
          </a:bodyPr>
          <a:lstStyle/>
          <a:p>
            <a:pPr lvl="0" algn="ctr">
              <a:defRPr/>
            </a:pPr>
            <a:r>
              <a:rPr lang="zh-CN" altLang="en-US" sz="1400" b="1" dirty="0">
                <a:latin typeface="微软雅黑" pitchFamily="34" charset="-122"/>
                <a:ea typeface="微软雅黑" pitchFamily="34" charset="-122"/>
              </a:rPr>
              <a:t>我的任务</a:t>
            </a:r>
          </a:p>
        </p:txBody>
      </p:sp>
      <p:sp>
        <p:nvSpPr>
          <p:cNvPr id="60" name="矩形 59"/>
          <p:cNvSpPr/>
          <p:nvPr/>
        </p:nvSpPr>
        <p:spPr>
          <a:xfrm>
            <a:off x="5152705" y="5009578"/>
            <a:ext cx="902812" cy="307777"/>
          </a:xfrm>
          <a:prstGeom prst="rect">
            <a:avLst/>
          </a:prstGeom>
        </p:spPr>
        <p:txBody>
          <a:bodyPr wrap="none">
            <a:spAutoFit/>
          </a:bodyPr>
          <a:lstStyle/>
          <a:p>
            <a:pPr lvl="0" algn="ctr">
              <a:defRPr/>
            </a:pPr>
            <a:r>
              <a:rPr lang="zh-CN" altLang="en-US" sz="1400" b="1" dirty="0">
                <a:latin typeface="微软雅黑" pitchFamily="34" charset="-122"/>
                <a:ea typeface="微软雅黑" pitchFamily="34" charset="-122"/>
              </a:rPr>
              <a:t>完成情况</a:t>
            </a:r>
          </a:p>
        </p:txBody>
      </p:sp>
      <p:sp>
        <p:nvSpPr>
          <p:cNvPr id="62" name="矩形 61"/>
          <p:cNvSpPr/>
          <p:nvPr/>
        </p:nvSpPr>
        <p:spPr>
          <a:xfrm>
            <a:off x="7144929" y="5005036"/>
            <a:ext cx="902811" cy="307777"/>
          </a:xfrm>
          <a:prstGeom prst="rect">
            <a:avLst/>
          </a:prstGeom>
        </p:spPr>
        <p:txBody>
          <a:bodyPr wrap="none">
            <a:spAutoFit/>
          </a:bodyPr>
          <a:lstStyle/>
          <a:p>
            <a:pPr lvl="0" algn="ctr">
              <a:defRPr/>
            </a:pPr>
            <a:r>
              <a:rPr lang="zh-CN" altLang="en-US" sz="1400" b="1" dirty="0" smtClean="0">
                <a:latin typeface="微软雅黑" pitchFamily="34" charset="-122"/>
                <a:ea typeface="微软雅黑" pitchFamily="34" charset="-122"/>
              </a:rPr>
              <a:t>后期计划</a:t>
            </a:r>
            <a:endParaRPr lang="zh-CN" altLang="en-US" sz="1400" b="1" dirty="0">
              <a:latin typeface="微软雅黑" pitchFamily="34" charset="-122"/>
              <a:ea typeface="微软雅黑" pitchFamily="34" charset="-122"/>
            </a:endParaRPr>
          </a:p>
        </p:txBody>
      </p:sp>
      <p:sp>
        <p:nvSpPr>
          <p:cNvPr id="64" name="矩形 63"/>
          <p:cNvSpPr/>
          <p:nvPr/>
        </p:nvSpPr>
        <p:spPr>
          <a:xfrm>
            <a:off x="1168264" y="4972247"/>
            <a:ext cx="902812" cy="307777"/>
          </a:xfrm>
          <a:prstGeom prst="rect">
            <a:avLst/>
          </a:prstGeom>
        </p:spPr>
        <p:txBody>
          <a:bodyPr wrap="none">
            <a:spAutoFit/>
          </a:bodyPr>
          <a:lstStyle/>
          <a:p>
            <a:pPr lvl="0" algn="ctr">
              <a:defRPr/>
            </a:pPr>
            <a:r>
              <a:rPr lang="zh-CN" altLang="en-US" sz="1400" b="1" dirty="0">
                <a:latin typeface="微软雅黑" pitchFamily="34" charset="-122"/>
                <a:ea typeface="微软雅黑" pitchFamily="34" charset="-122"/>
              </a:rPr>
              <a:t>项目意义</a:t>
            </a:r>
          </a:p>
        </p:txBody>
      </p:sp>
      <p:sp>
        <p:nvSpPr>
          <p:cNvPr id="19" name="矩形 18"/>
          <p:cNvSpPr/>
          <p:nvPr/>
        </p:nvSpPr>
        <p:spPr>
          <a:xfrm rot="19165155">
            <a:off x="-1061896" y="485586"/>
            <a:ext cx="3600400" cy="720080"/>
          </a:xfrm>
          <a:prstGeom prst="rect">
            <a:avLst/>
          </a:prstGeom>
          <a:solidFill>
            <a:srgbClr val="FFC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2400" dirty="0" smtClean="0">
                <a:solidFill>
                  <a:schemeClr val="tx1"/>
                </a:solidFill>
                <a:latin typeface="微软雅黑" pitchFamily="34" charset="-122"/>
                <a:ea typeface="微软雅黑" pitchFamily="34" charset="-122"/>
              </a:rPr>
              <a:t>开发环境</a:t>
            </a:r>
            <a:endParaRPr lang="zh-CN" altLang="en-US" sz="2400" dirty="0">
              <a:solidFill>
                <a:schemeClr val="tx1"/>
              </a:solidFill>
              <a:latin typeface="微软雅黑" pitchFamily="34" charset="-122"/>
              <a:ea typeface="微软雅黑" pitchFamily="34" charset="-122"/>
            </a:endParaRPr>
          </a:p>
        </p:txBody>
      </p:sp>
      <p:sp>
        <p:nvSpPr>
          <p:cNvPr id="6" name="TextBox 5"/>
          <p:cNvSpPr txBox="1"/>
          <p:nvPr/>
        </p:nvSpPr>
        <p:spPr>
          <a:xfrm>
            <a:off x="1883700" y="697260"/>
            <a:ext cx="1728192" cy="369332"/>
          </a:xfrm>
          <a:prstGeom prst="rect">
            <a:avLst/>
          </a:prstGeom>
          <a:noFill/>
        </p:spPr>
        <p:txBody>
          <a:bodyPr wrap="square" rtlCol="0">
            <a:spAutoFit/>
          </a:bodyPr>
          <a:lstStyle/>
          <a:p>
            <a:r>
              <a:rPr lang="zh-CN" altLang="en-US" dirty="0" smtClean="0"/>
              <a:t>集成开发环境：</a:t>
            </a:r>
            <a:endParaRPr lang="zh-CN" altLang="en-US" dirty="0"/>
          </a:p>
        </p:txBody>
      </p:sp>
      <p:sp>
        <p:nvSpPr>
          <p:cNvPr id="7" name="TextBox 6"/>
          <p:cNvSpPr txBox="1"/>
          <p:nvPr/>
        </p:nvSpPr>
        <p:spPr>
          <a:xfrm>
            <a:off x="1888662" y="1304682"/>
            <a:ext cx="1708836" cy="369332"/>
          </a:xfrm>
          <a:prstGeom prst="rect">
            <a:avLst/>
          </a:prstGeom>
          <a:noFill/>
        </p:spPr>
        <p:txBody>
          <a:bodyPr wrap="square" rtlCol="0">
            <a:spAutoFit/>
          </a:bodyPr>
          <a:lstStyle/>
          <a:p>
            <a:r>
              <a:rPr lang="zh-CN" altLang="en-US" dirty="0" smtClean="0"/>
              <a:t>深度学习框架：</a:t>
            </a:r>
            <a:endParaRPr lang="zh-CN" altLang="en-US" dirty="0"/>
          </a:p>
        </p:txBody>
      </p:sp>
      <p:sp>
        <p:nvSpPr>
          <p:cNvPr id="24" name="TextBox 23"/>
          <p:cNvSpPr txBox="1"/>
          <p:nvPr/>
        </p:nvSpPr>
        <p:spPr>
          <a:xfrm>
            <a:off x="1888662" y="1930690"/>
            <a:ext cx="1538488" cy="369332"/>
          </a:xfrm>
          <a:prstGeom prst="rect">
            <a:avLst/>
          </a:prstGeom>
          <a:noFill/>
        </p:spPr>
        <p:txBody>
          <a:bodyPr wrap="square" rtlCol="0">
            <a:spAutoFit/>
          </a:bodyPr>
          <a:lstStyle/>
          <a:p>
            <a:r>
              <a:rPr lang="zh-CN" altLang="en-US" dirty="0" smtClean="0"/>
              <a:t>版本控制：</a:t>
            </a:r>
            <a:endParaRPr lang="zh-CN" altLang="en-US" dirty="0"/>
          </a:p>
        </p:txBody>
      </p:sp>
      <p:sp>
        <p:nvSpPr>
          <p:cNvPr id="8" name="TextBox 7"/>
          <p:cNvSpPr txBox="1"/>
          <p:nvPr/>
        </p:nvSpPr>
        <p:spPr>
          <a:xfrm>
            <a:off x="3790174" y="699507"/>
            <a:ext cx="1915566" cy="369332"/>
          </a:xfrm>
          <a:prstGeom prst="rect">
            <a:avLst/>
          </a:prstGeom>
          <a:noFill/>
        </p:spPr>
        <p:txBody>
          <a:bodyPr wrap="square" rtlCol="0">
            <a:spAutoFit/>
          </a:bodyPr>
          <a:lstStyle/>
          <a:p>
            <a:r>
              <a:rPr lang="en-US" altLang="zh-CN" dirty="0" smtClean="0"/>
              <a:t>PyCharm2017</a:t>
            </a:r>
            <a:endParaRPr lang="zh-CN" altLang="en-US" dirty="0"/>
          </a:p>
        </p:txBody>
      </p:sp>
      <p:sp>
        <p:nvSpPr>
          <p:cNvPr id="9" name="TextBox 8"/>
          <p:cNvSpPr txBox="1"/>
          <p:nvPr/>
        </p:nvSpPr>
        <p:spPr>
          <a:xfrm>
            <a:off x="3799059" y="1304682"/>
            <a:ext cx="2526533" cy="369332"/>
          </a:xfrm>
          <a:prstGeom prst="rect">
            <a:avLst/>
          </a:prstGeom>
          <a:noFill/>
        </p:spPr>
        <p:txBody>
          <a:bodyPr wrap="square" rtlCol="0">
            <a:spAutoFit/>
          </a:bodyPr>
          <a:lstStyle/>
          <a:p>
            <a:r>
              <a:rPr lang="en-US" altLang="zh-CN" dirty="0" err="1" smtClean="0"/>
              <a:t>Tensorflow</a:t>
            </a:r>
            <a:endParaRPr lang="zh-CN" altLang="en-US" dirty="0"/>
          </a:p>
        </p:txBody>
      </p:sp>
      <p:sp>
        <p:nvSpPr>
          <p:cNvPr id="10" name="TextBox 9"/>
          <p:cNvSpPr txBox="1"/>
          <p:nvPr/>
        </p:nvSpPr>
        <p:spPr>
          <a:xfrm>
            <a:off x="3851920" y="1928572"/>
            <a:ext cx="1084974" cy="369332"/>
          </a:xfrm>
          <a:prstGeom prst="rect">
            <a:avLst/>
          </a:prstGeom>
          <a:noFill/>
        </p:spPr>
        <p:txBody>
          <a:bodyPr wrap="square" rtlCol="0">
            <a:spAutoFit/>
          </a:bodyPr>
          <a:lstStyle/>
          <a:p>
            <a:r>
              <a:rPr lang="en-US" altLang="zh-CN" dirty="0" err="1" smtClean="0"/>
              <a:t>Github</a:t>
            </a:r>
            <a:endParaRPr lang="zh-CN" altLang="en-US" dirty="0"/>
          </a:p>
        </p:txBody>
      </p:sp>
      <p:sp>
        <p:nvSpPr>
          <p:cNvPr id="11" name="矩形 10"/>
          <p:cNvSpPr/>
          <p:nvPr/>
        </p:nvSpPr>
        <p:spPr>
          <a:xfrm>
            <a:off x="1883700" y="2641476"/>
            <a:ext cx="6511621" cy="1477328"/>
          </a:xfrm>
          <a:prstGeom prst="rect">
            <a:avLst/>
          </a:prstGeom>
        </p:spPr>
        <p:txBody>
          <a:bodyPr wrap="square">
            <a:spAutoFit/>
          </a:bodyPr>
          <a:lstStyle/>
          <a:p>
            <a:r>
              <a:rPr lang="zh-CN" altLang="en-US" dirty="0"/>
              <a:t>操作系统：</a:t>
            </a:r>
            <a:r>
              <a:rPr lang="en-US" altLang="zh-CN" dirty="0"/>
              <a:t>Windows </a:t>
            </a:r>
            <a:r>
              <a:rPr lang="en-US" altLang="zh-CN" dirty="0" smtClean="0"/>
              <a:t>10</a:t>
            </a:r>
            <a:endParaRPr lang="en-US" altLang="zh-CN" dirty="0"/>
          </a:p>
          <a:p>
            <a:r>
              <a:rPr lang="zh-CN" altLang="en-US" dirty="0"/>
              <a:t>处理器：</a:t>
            </a:r>
            <a:r>
              <a:rPr lang="en-US" altLang="zh-CN" dirty="0"/>
              <a:t>Intel Core i5</a:t>
            </a:r>
            <a:r>
              <a:rPr lang="zh-CN" altLang="en-US" dirty="0"/>
              <a:t>，</a:t>
            </a:r>
            <a:r>
              <a:rPr lang="en-US" altLang="zh-CN" dirty="0"/>
              <a:t>2.50GHz</a:t>
            </a:r>
            <a:r>
              <a:rPr lang="zh-CN" altLang="en-US" dirty="0" smtClean="0"/>
              <a:t>主频</a:t>
            </a:r>
            <a:endParaRPr lang="en-US" altLang="zh-CN" dirty="0" smtClean="0"/>
          </a:p>
          <a:p>
            <a:r>
              <a:rPr lang="zh-CN" altLang="en-US" dirty="0"/>
              <a:t>显</a:t>
            </a:r>
            <a:r>
              <a:rPr lang="zh-CN" altLang="en-US" dirty="0" smtClean="0"/>
              <a:t>卡：</a:t>
            </a:r>
            <a:r>
              <a:rPr lang="en-US" altLang="zh-CN" dirty="0" smtClean="0"/>
              <a:t>GTX750</a:t>
            </a:r>
            <a:endParaRPr lang="zh-CN" altLang="en-US" dirty="0"/>
          </a:p>
          <a:p>
            <a:r>
              <a:rPr lang="zh-CN" altLang="en-US" dirty="0"/>
              <a:t>内存：</a:t>
            </a:r>
            <a:r>
              <a:rPr lang="en-US" altLang="zh-CN" dirty="0"/>
              <a:t>8GB 1000 MHz DDR3</a:t>
            </a:r>
          </a:p>
          <a:p>
            <a:r>
              <a:rPr lang="zh-CN" altLang="en-US" dirty="0"/>
              <a:t>程序运行环境：</a:t>
            </a:r>
            <a:r>
              <a:rPr lang="en-US" altLang="zh-CN" dirty="0"/>
              <a:t>Windows 7</a:t>
            </a:r>
            <a:r>
              <a:rPr lang="zh-CN" altLang="en-US" dirty="0"/>
              <a:t>或更高版本的</a:t>
            </a:r>
            <a:r>
              <a:rPr lang="en-US" altLang="zh-CN" dirty="0"/>
              <a:t>Windows</a:t>
            </a:r>
            <a:r>
              <a:rPr lang="zh-CN" altLang="en-US" dirty="0"/>
              <a:t>操作系统</a:t>
            </a:r>
          </a:p>
        </p:txBody>
      </p:sp>
    </p:spTree>
    <p:extLst>
      <p:ext uri="{BB962C8B-B14F-4D97-AF65-F5344CB8AC3E}">
        <p14:creationId xmlns:p14="http://schemas.microsoft.com/office/powerpoint/2010/main" val="216602586"/>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grpId="0" nodeType="withEffect">
                                  <p:stCondLst>
                                    <p:cond delay="0"/>
                                  </p:stCondLst>
                                  <p:childTnLst>
                                    <p:animMotion origin="layout" path="M 2.22222E-6 -1.11111E-6 L 0.21597 -0.00083 " pathEditMode="relative" rAng="0" ptsTypes="AA">
                                      <p:cBhvr>
                                        <p:cTn id="6" dur="1000" fill="hold"/>
                                        <p:tgtEl>
                                          <p:spTgt spid="55"/>
                                        </p:tgtEl>
                                        <p:attrNameLst>
                                          <p:attrName>ppt_x</p:attrName>
                                          <p:attrName>ppt_y</p:attrName>
                                        </p:attrNameLst>
                                      </p:cBhvr>
                                      <p:rCtr x="10799" y="-56"/>
                                    </p:animMotion>
                                  </p:childTnLst>
                                </p:cTn>
                              </p:par>
                            </p:childTnLst>
                          </p:cTn>
                        </p:par>
                        <p:par>
                          <p:cTn id="7" fill="hold">
                            <p:stCondLst>
                              <p:cond delay="1000"/>
                            </p:stCondLst>
                            <p:childTnLst>
                              <p:par>
                                <p:cTn id="8" presetID="22" presetClass="entr" presetSubtype="4" fill="hold" grpId="0" nodeType="after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wipe(down)">
                                      <p:cBhvr>
                                        <p:cTn id="10" dur="500"/>
                                        <p:tgtEl>
                                          <p:spTgt spid="19"/>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500"/>
                                        <p:tgtEl>
                                          <p:spTgt spid="8"/>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fade">
                                      <p:cBhvr>
                                        <p:cTn id="26" dur="500"/>
                                        <p:tgtEl>
                                          <p:spTgt spid="9"/>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24"/>
                                        </p:tgtEl>
                                        <p:attrNameLst>
                                          <p:attrName>style.visibility</p:attrName>
                                        </p:attrNameLst>
                                      </p:cBhvr>
                                      <p:to>
                                        <p:strVal val="visible"/>
                                      </p:to>
                                    </p:set>
                                    <p:animEffect transition="in" filter="fade">
                                      <p:cBhvr>
                                        <p:cTn id="31" dur="500"/>
                                        <p:tgtEl>
                                          <p:spTgt spid="24"/>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0"/>
                                        </p:tgtEl>
                                        <p:attrNameLst>
                                          <p:attrName>style.visibility</p:attrName>
                                        </p:attrNameLst>
                                      </p:cBhvr>
                                      <p:to>
                                        <p:strVal val="visible"/>
                                      </p:to>
                                    </p:set>
                                    <p:animEffect transition="in" filter="fade">
                                      <p:cBhvr>
                                        <p:cTn id="34" dur="500"/>
                                        <p:tgtEl>
                                          <p:spTgt spid="10"/>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11"/>
                                        </p:tgtEl>
                                        <p:attrNameLst>
                                          <p:attrName>style.visibility</p:attrName>
                                        </p:attrNameLst>
                                      </p:cBhvr>
                                      <p:to>
                                        <p:strVal val="visible"/>
                                      </p:to>
                                    </p:set>
                                    <p:animEffect transition="in" filter="fade">
                                      <p:cBhvr>
                                        <p:cTn id="39"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animBg="1"/>
      <p:bldP spid="19" grpId="0" animBg="1"/>
      <p:bldP spid="6" grpId="0"/>
      <p:bldP spid="7" grpId="0"/>
      <p:bldP spid="24" grpId="0"/>
      <p:bldP spid="8" grpId="0"/>
      <p:bldP spid="9" grpId="0"/>
      <p:bldP spid="10" grpId="0"/>
      <p:bldP spid="11"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a:off x="3808425" y="1849388"/>
            <a:ext cx="1527151" cy="1584176"/>
          </a:xfrm>
          <a:prstGeom prst="ellipse">
            <a:avLst/>
          </a:prstGeom>
          <a:solidFill>
            <a:schemeClr val="bg1"/>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2400" dirty="0" smtClean="0">
                <a:solidFill>
                  <a:schemeClr val="tx1"/>
                </a:solidFill>
                <a:latin typeface="微软雅黑" pitchFamily="34" charset="-122"/>
                <a:ea typeface="微软雅黑" pitchFamily="34" charset="-122"/>
              </a:rPr>
              <a:t>完成情况</a:t>
            </a:r>
            <a:endParaRPr lang="zh-CN" altLang="en-US" sz="2400" dirty="0">
              <a:solidFill>
                <a:schemeClr val="tx1"/>
              </a:solidFill>
              <a:latin typeface="微软雅黑" pitchFamily="34" charset="-122"/>
              <a:ea typeface="微软雅黑" pitchFamily="34" charset="-122"/>
            </a:endParaRPr>
          </a:p>
        </p:txBody>
      </p:sp>
      <p:cxnSp>
        <p:nvCxnSpPr>
          <p:cNvPr id="5" name="直接连接符 4"/>
          <p:cNvCxnSpPr/>
          <p:nvPr/>
        </p:nvCxnSpPr>
        <p:spPr>
          <a:xfrm>
            <a:off x="-70420" y="5161756"/>
            <a:ext cx="1042020" cy="0"/>
          </a:xfrm>
          <a:prstGeom prst="line">
            <a:avLst/>
          </a:prstGeom>
          <a:ln w="31750">
            <a:solidFill>
              <a:srgbClr val="FFC000"/>
            </a:solidFill>
            <a:prstDash val="solid"/>
            <a:tailEnd type="none" w="lg" len="lg"/>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flipV="1">
            <a:off x="971600" y="2641476"/>
            <a:ext cx="1800200" cy="2520280"/>
          </a:xfrm>
          <a:prstGeom prst="line">
            <a:avLst/>
          </a:prstGeom>
          <a:ln w="31750">
            <a:solidFill>
              <a:srgbClr val="FFC000"/>
            </a:solidFill>
            <a:prstDash val="solid"/>
            <a:tailEnd type="none" w="lg" len="lg"/>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2771800" y="2641476"/>
            <a:ext cx="1008112" cy="9128"/>
          </a:xfrm>
          <a:prstGeom prst="line">
            <a:avLst/>
          </a:prstGeom>
          <a:ln w="31750">
            <a:solidFill>
              <a:srgbClr val="FFC000"/>
            </a:solidFill>
            <a:prstDash val="solid"/>
            <a:tailEnd type="none" w="lg" len="lg"/>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5315236" y="2650604"/>
            <a:ext cx="1417004" cy="9128"/>
          </a:xfrm>
          <a:prstGeom prst="line">
            <a:avLst/>
          </a:prstGeom>
          <a:ln w="31750">
            <a:solidFill>
              <a:srgbClr val="FFC000"/>
            </a:solidFill>
            <a:prstDash val="solid"/>
            <a:headEnd type="none" w="lg" len="lg"/>
            <a:tailEnd type="none" w="lg" len="lg"/>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a:off x="6732240" y="2659732"/>
            <a:ext cx="936104" cy="2502024"/>
          </a:xfrm>
          <a:prstGeom prst="line">
            <a:avLst/>
          </a:prstGeom>
          <a:ln w="31750">
            <a:solidFill>
              <a:srgbClr val="FFC000"/>
            </a:solidFill>
            <a:prstDash val="solid"/>
            <a:headEnd type="none" w="lg" len="lg"/>
            <a:tailEnd type="none" w="lg" len="lg"/>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7668344" y="5161756"/>
            <a:ext cx="1584176" cy="0"/>
          </a:xfrm>
          <a:prstGeom prst="line">
            <a:avLst/>
          </a:prstGeom>
          <a:ln w="31750">
            <a:solidFill>
              <a:srgbClr val="FFC000"/>
            </a:solidFill>
            <a:prstDash val="solid"/>
            <a:tailEnd type="none" w="lg" len="lg"/>
          </a:ln>
        </p:spPr>
        <p:style>
          <a:lnRef idx="1">
            <a:schemeClr val="accent1"/>
          </a:lnRef>
          <a:fillRef idx="0">
            <a:schemeClr val="accent1"/>
          </a:fillRef>
          <a:effectRef idx="0">
            <a:schemeClr val="accent1"/>
          </a:effectRef>
          <a:fontRef idx="minor">
            <a:schemeClr val="tx1"/>
          </a:fontRef>
        </p:style>
      </p:cxnSp>
      <p:sp>
        <p:nvSpPr>
          <p:cNvPr id="32" name="椭圆 31"/>
          <p:cNvSpPr/>
          <p:nvPr/>
        </p:nvSpPr>
        <p:spPr>
          <a:xfrm>
            <a:off x="0" y="5059300"/>
            <a:ext cx="216024" cy="21602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 name="TextBox 2"/>
          <p:cNvSpPr txBox="1"/>
          <p:nvPr/>
        </p:nvSpPr>
        <p:spPr>
          <a:xfrm>
            <a:off x="1691680" y="1376690"/>
            <a:ext cx="1368152" cy="400110"/>
          </a:xfrm>
          <a:prstGeom prst="rect">
            <a:avLst/>
          </a:prstGeom>
          <a:noFill/>
          <a:ln>
            <a:noFill/>
          </a:ln>
        </p:spPr>
        <p:txBody>
          <a:bodyPr wrap="square" rtlCol="0">
            <a:spAutoFit/>
          </a:bodyPr>
          <a:lstStyle/>
          <a:p>
            <a:r>
              <a:rPr lang="zh-CN" altLang="en-US" sz="2000" dirty="0" smtClean="0">
                <a:solidFill>
                  <a:schemeClr val="tx2">
                    <a:lumMod val="40000"/>
                    <a:lumOff val="60000"/>
                  </a:schemeClr>
                </a:solidFill>
              </a:rPr>
              <a:t>互联网</a:t>
            </a:r>
            <a:r>
              <a:rPr lang="en-US" altLang="zh-CN" sz="2000" dirty="0" smtClean="0">
                <a:solidFill>
                  <a:schemeClr val="tx2">
                    <a:lumMod val="40000"/>
                    <a:lumOff val="60000"/>
                  </a:schemeClr>
                </a:solidFill>
              </a:rPr>
              <a:t>+</a:t>
            </a:r>
            <a:endParaRPr lang="zh-CN" altLang="en-US" sz="2000" dirty="0">
              <a:solidFill>
                <a:schemeClr val="tx2">
                  <a:lumMod val="40000"/>
                  <a:lumOff val="60000"/>
                </a:schemeClr>
              </a:solidFill>
            </a:endParaRPr>
          </a:p>
        </p:txBody>
      </p:sp>
      <p:sp>
        <p:nvSpPr>
          <p:cNvPr id="8" name="TextBox 7"/>
          <p:cNvSpPr txBox="1"/>
          <p:nvPr/>
        </p:nvSpPr>
        <p:spPr>
          <a:xfrm>
            <a:off x="5580112" y="913285"/>
            <a:ext cx="2160240" cy="707886"/>
          </a:xfrm>
          <a:prstGeom prst="rect">
            <a:avLst/>
          </a:prstGeom>
          <a:noFill/>
        </p:spPr>
        <p:txBody>
          <a:bodyPr wrap="square" rtlCol="0">
            <a:spAutoFit/>
          </a:bodyPr>
          <a:lstStyle/>
          <a:p>
            <a:r>
              <a:rPr lang="zh-CN" altLang="en-US" sz="4000" dirty="0" smtClean="0">
                <a:solidFill>
                  <a:schemeClr val="accent6">
                    <a:lumMod val="60000"/>
                    <a:lumOff val="40000"/>
                  </a:schemeClr>
                </a:solidFill>
              </a:rPr>
              <a:t>大数据</a:t>
            </a:r>
            <a:endParaRPr lang="zh-CN" altLang="en-US" sz="4000" dirty="0">
              <a:solidFill>
                <a:schemeClr val="accent6">
                  <a:lumMod val="60000"/>
                  <a:lumOff val="40000"/>
                </a:schemeClr>
              </a:solidFill>
            </a:endParaRPr>
          </a:p>
        </p:txBody>
      </p:sp>
      <p:sp>
        <p:nvSpPr>
          <p:cNvPr id="9" name="TextBox 8"/>
          <p:cNvSpPr txBox="1"/>
          <p:nvPr/>
        </p:nvSpPr>
        <p:spPr>
          <a:xfrm>
            <a:off x="7236296" y="3163780"/>
            <a:ext cx="720080" cy="246221"/>
          </a:xfrm>
          <a:prstGeom prst="rect">
            <a:avLst/>
          </a:prstGeom>
          <a:noFill/>
        </p:spPr>
        <p:txBody>
          <a:bodyPr wrap="square" rtlCol="0">
            <a:spAutoFit/>
          </a:bodyPr>
          <a:lstStyle/>
          <a:p>
            <a:r>
              <a:rPr lang="zh-CN" altLang="en-US" sz="1000" dirty="0" smtClean="0">
                <a:solidFill>
                  <a:schemeClr val="bg2">
                    <a:lumMod val="75000"/>
                  </a:schemeClr>
                </a:solidFill>
              </a:rPr>
              <a:t>深度学习</a:t>
            </a:r>
            <a:endParaRPr lang="zh-CN" altLang="en-US" sz="1000" dirty="0">
              <a:solidFill>
                <a:schemeClr val="bg2">
                  <a:lumMod val="75000"/>
                </a:schemeClr>
              </a:solidFill>
            </a:endParaRPr>
          </a:p>
        </p:txBody>
      </p:sp>
      <p:sp>
        <p:nvSpPr>
          <p:cNvPr id="10" name="TextBox 9"/>
          <p:cNvSpPr txBox="1"/>
          <p:nvPr/>
        </p:nvSpPr>
        <p:spPr>
          <a:xfrm>
            <a:off x="3945188" y="4084599"/>
            <a:ext cx="1215352" cy="400110"/>
          </a:xfrm>
          <a:prstGeom prst="rect">
            <a:avLst/>
          </a:prstGeom>
          <a:noFill/>
        </p:spPr>
        <p:txBody>
          <a:bodyPr wrap="square" rtlCol="0">
            <a:spAutoFit/>
          </a:bodyPr>
          <a:lstStyle/>
          <a:p>
            <a:r>
              <a:rPr lang="zh-CN" altLang="en-US" sz="2000" dirty="0" smtClean="0">
                <a:solidFill>
                  <a:srgbClr val="0070C0"/>
                </a:solidFill>
              </a:rPr>
              <a:t>人工智能</a:t>
            </a:r>
            <a:endParaRPr lang="zh-CN" altLang="en-US" sz="2000" dirty="0">
              <a:solidFill>
                <a:srgbClr val="0070C0"/>
              </a:solidFill>
            </a:endParaRPr>
          </a:p>
        </p:txBody>
      </p:sp>
      <p:sp>
        <p:nvSpPr>
          <p:cNvPr id="11" name="TextBox 10"/>
          <p:cNvSpPr txBox="1"/>
          <p:nvPr/>
        </p:nvSpPr>
        <p:spPr>
          <a:xfrm>
            <a:off x="3400736" y="1207413"/>
            <a:ext cx="1152128" cy="338554"/>
          </a:xfrm>
          <a:prstGeom prst="rect">
            <a:avLst/>
          </a:prstGeom>
          <a:noFill/>
        </p:spPr>
        <p:txBody>
          <a:bodyPr wrap="square" rtlCol="0">
            <a:spAutoFit/>
          </a:bodyPr>
          <a:lstStyle/>
          <a:p>
            <a:r>
              <a:rPr lang="zh-CN" altLang="en-US" sz="1600" dirty="0" smtClean="0">
                <a:solidFill>
                  <a:schemeClr val="bg2"/>
                </a:solidFill>
              </a:rPr>
              <a:t>机器学习</a:t>
            </a:r>
            <a:endParaRPr lang="zh-CN" altLang="en-US" sz="1600" dirty="0">
              <a:solidFill>
                <a:schemeClr val="bg2"/>
              </a:solidFill>
            </a:endParaRPr>
          </a:p>
        </p:txBody>
      </p:sp>
      <p:sp>
        <p:nvSpPr>
          <p:cNvPr id="12" name="TextBox 11"/>
          <p:cNvSpPr txBox="1"/>
          <p:nvPr/>
        </p:nvSpPr>
        <p:spPr>
          <a:xfrm>
            <a:off x="5868144" y="4486965"/>
            <a:ext cx="1224136" cy="307777"/>
          </a:xfrm>
          <a:prstGeom prst="rect">
            <a:avLst/>
          </a:prstGeom>
          <a:noFill/>
        </p:spPr>
        <p:txBody>
          <a:bodyPr wrap="square" rtlCol="0">
            <a:spAutoFit/>
          </a:bodyPr>
          <a:lstStyle/>
          <a:p>
            <a:r>
              <a:rPr lang="zh-CN" altLang="en-US" sz="1400" dirty="0">
                <a:solidFill>
                  <a:schemeClr val="accent6">
                    <a:lumMod val="75000"/>
                  </a:schemeClr>
                </a:solidFill>
              </a:rPr>
              <a:t>知识图谱</a:t>
            </a:r>
          </a:p>
        </p:txBody>
      </p:sp>
      <p:sp>
        <p:nvSpPr>
          <p:cNvPr id="13" name="TextBox 12"/>
          <p:cNvSpPr txBox="1"/>
          <p:nvPr/>
        </p:nvSpPr>
        <p:spPr>
          <a:xfrm>
            <a:off x="997422" y="2733965"/>
            <a:ext cx="677923" cy="369332"/>
          </a:xfrm>
          <a:prstGeom prst="rect">
            <a:avLst/>
          </a:prstGeom>
          <a:noFill/>
        </p:spPr>
        <p:txBody>
          <a:bodyPr wrap="square" rtlCol="0">
            <a:spAutoFit/>
          </a:bodyPr>
          <a:lstStyle/>
          <a:p>
            <a:r>
              <a:rPr lang="zh-CN" altLang="en-US" dirty="0" smtClean="0">
                <a:solidFill>
                  <a:srgbClr val="FFC000"/>
                </a:solidFill>
              </a:rPr>
              <a:t>金融</a:t>
            </a:r>
            <a:endParaRPr lang="zh-CN" altLang="en-US" dirty="0">
              <a:solidFill>
                <a:srgbClr val="FFC000"/>
              </a:solidFill>
            </a:endParaRPr>
          </a:p>
        </p:txBody>
      </p:sp>
      <p:sp>
        <p:nvSpPr>
          <p:cNvPr id="14" name="TextBox 13"/>
          <p:cNvSpPr txBox="1"/>
          <p:nvPr/>
        </p:nvSpPr>
        <p:spPr>
          <a:xfrm>
            <a:off x="2375756" y="4353904"/>
            <a:ext cx="684076" cy="261610"/>
          </a:xfrm>
          <a:prstGeom prst="rect">
            <a:avLst/>
          </a:prstGeom>
          <a:noFill/>
        </p:spPr>
        <p:txBody>
          <a:bodyPr wrap="square" rtlCol="0">
            <a:spAutoFit/>
          </a:bodyPr>
          <a:lstStyle/>
          <a:p>
            <a:r>
              <a:rPr lang="zh-CN" altLang="en-US" sz="1100" dirty="0" smtClean="0">
                <a:solidFill>
                  <a:schemeClr val="accent6">
                    <a:lumMod val="75000"/>
                  </a:schemeClr>
                </a:solidFill>
              </a:rPr>
              <a:t>证券</a:t>
            </a:r>
            <a:endParaRPr lang="zh-CN" altLang="en-US" sz="1100" dirty="0">
              <a:solidFill>
                <a:schemeClr val="accent6">
                  <a:lumMod val="75000"/>
                </a:schemeClr>
              </a:solidFill>
            </a:endParaRPr>
          </a:p>
        </p:txBody>
      </p:sp>
    </p:spTree>
    <p:extLst>
      <p:ext uri="{BB962C8B-B14F-4D97-AF65-F5344CB8AC3E}">
        <p14:creationId xmlns:p14="http://schemas.microsoft.com/office/powerpoint/2010/main" val="350833976"/>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fill="hold" grpId="0" nodeType="withEffect">
                                  <p:stCondLst>
                                    <p:cond delay="0"/>
                                  </p:stCondLst>
                                  <p:childTnLst>
                                    <p:animMotion origin="layout" path="M 4.44444E-6 -4.63076E-6 L 0.09444 -0.00083 " pathEditMode="relative" rAng="0" ptsTypes="AA">
                                      <p:cBhvr>
                                        <p:cTn id="6" dur="400" fill="hold"/>
                                        <p:tgtEl>
                                          <p:spTgt spid="32"/>
                                        </p:tgtEl>
                                        <p:attrNameLst>
                                          <p:attrName>ppt_x</p:attrName>
                                          <p:attrName>ppt_y</p:attrName>
                                        </p:attrNameLst>
                                      </p:cBhvr>
                                      <p:rCtr x="4722" y="-56"/>
                                    </p:animMotion>
                                  </p:childTnLst>
                                </p:cTn>
                              </p:par>
                            </p:childTnLst>
                          </p:cTn>
                        </p:par>
                        <p:par>
                          <p:cTn id="7" fill="hold">
                            <p:stCondLst>
                              <p:cond delay="400"/>
                            </p:stCondLst>
                            <p:childTnLst>
                              <p:par>
                                <p:cTn id="8" presetID="42" presetClass="path" presetSubtype="0" fill="hold" grpId="1" nodeType="afterEffect">
                                  <p:stCondLst>
                                    <p:cond delay="0"/>
                                  </p:stCondLst>
                                  <p:childTnLst>
                                    <p:animMotion origin="layout" path="M 0.09444 -0.00083 L 0.29132 -0.44169 " pathEditMode="relative" rAng="0" ptsTypes="AA">
                                      <p:cBhvr>
                                        <p:cTn id="9" dur="400" fill="hold"/>
                                        <p:tgtEl>
                                          <p:spTgt spid="32"/>
                                        </p:tgtEl>
                                        <p:attrNameLst>
                                          <p:attrName>ppt_x</p:attrName>
                                          <p:attrName>ppt_y</p:attrName>
                                        </p:attrNameLst>
                                      </p:cBhvr>
                                      <p:rCtr x="9844" y="-22043"/>
                                    </p:animMotion>
                                  </p:childTnLst>
                                </p:cTn>
                              </p:par>
                            </p:childTnLst>
                          </p:cTn>
                        </p:par>
                        <p:par>
                          <p:cTn id="10" fill="hold">
                            <p:stCondLst>
                              <p:cond delay="800"/>
                            </p:stCondLst>
                            <p:childTnLst>
                              <p:par>
                                <p:cTn id="11" presetID="42" presetClass="path" presetSubtype="0" fill="hold" grpId="2" nodeType="afterEffect">
                                  <p:stCondLst>
                                    <p:cond delay="0"/>
                                  </p:stCondLst>
                                  <p:childTnLst>
                                    <p:animMotion origin="layout" path="M 0.29132 -0.44169 L 0.40156 -0.44169 " pathEditMode="relative" rAng="0" ptsTypes="AA">
                                      <p:cBhvr>
                                        <p:cTn id="12" dur="200" fill="hold"/>
                                        <p:tgtEl>
                                          <p:spTgt spid="32"/>
                                        </p:tgtEl>
                                        <p:attrNameLst>
                                          <p:attrName>ppt_x</p:attrName>
                                          <p:attrName>ppt_y</p:attrName>
                                        </p:attrNameLst>
                                      </p:cBhvr>
                                      <p:rCtr x="5503" y="0"/>
                                    </p:animMotion>
                                  </p:childTnLst>
                                </p:cTn>
                              </p:par>
                            </p:childTnLst>
                          </p:cTn>
                        </p:par>
                      </p:childTnLst>
                    </p:cTn>
                  </p:par>
                  <p:par>
                    <p:cTn id="13" fill="hold">
                      <p:stCondLst>
                        <p:cond delay="indefinite"/>
                      </p:stCondLst>
                      <p:childTnLst>
                        <p:par>
                          <p:cTn id="14" fill="hold">
                            <p:stCondLst>
                              <p:cond delay="0"/>
                            </p:stCondLst>
                            <p:childTnLst>
                              <p:par>
                                <p:cTn id="15" presetID="0" presetClass="path" presetSubtype="0" accel="50000" decel="50000" fill="hold" grpId="3" nodeType="clickEffect">
                                  <p:stCondLst>
                                    <p:cond delay="0"/>
                                  </p:stCondLst>
                                  <p:childTnLst>
                                    <p:animMotion origin="layout" path="M 0.39375 -0.44169 C 0.39513 -0.45141 0.39757 -0.46113 0.39878 -0.47084 C 0.4 -0.48139 0.39843 -0.49361 0.40208 -0.50249 C 0.40555 -0.51166 0.41041 -0.51582 0.41527 -0.52359 C 0.41736 -0.5347 0.41979 -0.53498 0.42517 -0.54219 C 0.43072 -0.54913 0.43541 -0.55802 0.4401 -0.56635 C 0.44375 -0.57218 0.44288 -0.57634 0.44843 -0.5794 C 0.45225 -0.58106 0.45625 -0.58134 0.46007 -0.58217 C 0.46736 -0.58606 0.47447 -0.58883 0.48159 -0.59244 C 0.50243 -0.58939 0.50052 -0.58661 0.51805 -0.57662 C 0.5217 -0.57468 0.52604 -0.5744 0.52968 -0.57134 C 0.53784 -0.56496 0.53177 -0.56829 0.53802 -0.56079 C 0.54132 -0.55691 0.54809 -0.55025 0.54809 -0.54997 C 0.5526 -0.5397 0.55538 -0.52887 0.55972 -0.51832 C 0.56145 -0.50666 0.56267 -0.49555 0.56788 -0.48667 C 0.57135 -0.47084 0.57465 -0.45585 0.57465 -0.43892 " pathEditMode="relative" rAng="0" ptsTypes="fffffffffffffffA">
                                      <p:cBhvr>
                                        <p:cTn id="16" dur="500" fill="hold"/>
                                        <p:tgtEl>
                                          <p:spTgt spid="32"/>
                                        </p:tgtEl>
                                        <p:attrNameLst>
                                          <p:attrName>ppt_x</p:attrName>
                                          <p:attrName>ppt_y</p:attrName>
                                        </p:attrNameLst>
                                      </p:cBhvr>
                                      <p:rCtr x="9045" y="-7413"/>
                                    </p:animMotion>
                                  </p:childTnLst>
                                </p:cTn>
                              </p:par>
                            </p:childTnLst>
                          </p:cTn>
                        </p:par>
                        <p:par>
                          <p:cTn id="17" fill="hold">
                            <p:stCondLst>
                              <p:cond delay="500"/>
                            </p:stCondLst>
                            <p:childTnLst>
                              <p:par>
                                <p:cTn id="18" presetID="42" presetClass="path" presetSubtype="0" accel="50000" decel="50000" fill="hold" grpId="4" nodeType="afterEffect">
                                  <p:stCondLst>
                                    <p:cond delay="0"/>
                                  </p:stCondLst>
                                  <p:childTnLst>
                                    <p:animMotion origin="layout" path="M 0.57465 -0.43892 L 0.72447 -0.44169 " pathEditMode="relative" rAng="0" ptsTypes="AA">
                                      <p:cBhvr>
                                        <p:cTn id="19" dur="300" fill="hold"/>
                                        <p:tgtEl>
                                          <p:spTgt spid="32"/>
                                        </p:tgtEl>
                                        <p:attrNameLst>
                                          <p:attrName>ppt_x</p:attrName>
                                          <p:attrName>ppt_y</p:attrName>
                                        </p:attrNameLst>
                                      </p:cBhvr>
                                      <p:rCtr x="7483" y="-139"/>
                                    </p:animMotion>
                                  </p:childTnLst>
                                </p:cTn>
                              </p:par>
                            </p:childTnLst>
                          </p:cTn>
                        </p:par>
                        <p:par>
                          <p:cTn id="20" fill="hold">
                            <p:stCondLst>
                              <p:cond delay="800"/>
                            </p:stCondLst>
                            <p:childTnLst>
                              <p:par>
                                <p:cTn id="21" presetID="42" presetClass="path" presetSubtype="0" accel="50000" decel="50000" fill="hold" grpId="5" nodeType="afterEffect">
                                  <p:stCondLst>
                                    <p:cond delay="0"/>
                                  </p:stCondLst>
                                  <p:childTnLst>
                                    <p:animMotion origin="layout" path="M 0.72447 -0.44169 L 0.82673 -0.00083 " pathEditMode="relative" rAng="0" ptsTypes="AA">
                                      <p:cBhvr>
                                        <p:cTn id="22" dur="400" fill="hold"/>
                                        <p:tgtEl>
                                          <p:spTgt spid="32"/>
                                        </p:tgtEl>
                                        <p:attrNameLst>
                                          <p:attrName>ppt_x</p:attrName>
                                          <p:attrName>ppt_y</p:attrName>
                                        </p:attrNameLst>
                                      </p:cBhvr>
                                      <p:rCtr x="5104" y="22043"/>
                                    </p:animMotion>
                                  </p:childTnLst>
                                </p:cTn>
                              </p:par>
                            </p:childTnLst>
                          </p:cTn>
                        </p:par>
                        <p:par>
                          <p:cTn id="23" fill="hold">
                            <p:stCondLst>
                              <p:cond delay="1200"/>
                            </p:stCondLst>
                            <p:childTnLst>
                              <p:par>
                                <p:cTn id="24" presetID="42" presetClass="path" presetSubtype="0" accel="50000" decel="50000" fill="hold" grpId="6" nodeType="afterEffect">
                                  <p:stCondLst>
                                    <p:cond delay="0"/>
                                  </p:stCondLst>
                                  <p:childTnLst>
                                    <p:animMotion origin="layout" path="M 0.82673 -0.00083 L 1.00798 -0.00083 " pathEditMode="relative" rAng="0" ptsTypes="AA">
                                      <p:cBhvr>
                                        <p:cTn id="25" dur="200" fill="hold"/>
                                        <p:tgtEl>
                                          <p:spTgt spid="32"/>
                                        </p:tgtEl>
                                        <p:attrNameLst>
                                          <p:attrName>ppt_x</p:attrName>
                                          <p:attrName>ppt_y</p:attrName>
                                        </p:attrNameLst>
                                      </p:cBhvr>
                                      <p:rCtr x="9063"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2" grpId="1" animBg="1"/>
      <p:bldP spid="32" grpId="2" animBg="1"/>
      <p:bldP spid="32" grpId="3" animBg="1"/>
      <p:bldP spid="32" grpId="4" animBg="1"/>
      <p:bldP spid="32" grpId="5" animBg="1"/>
      <p:bldP spid="32" grpId="6"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4" name="直接连接符 43"/>
          <p:cNvCxnSpPr/>
          <p:nvPr/>
        </p:nvCxnSpPr>
        <p:spPr>
          <a:xfrm>
            <a:off x="-108520" y="5158927"/>
            <a:ext cx="9396536" cy="0"/>
          </a:xfrm>
          <a:prstGeom prst="line">
            <a:avLst/>
          </a:prstGeom>
          <a:ln w="19050">
            <a:solidFill>
              <a:srgbClr val="FFC000"/>
            </a:solidFill>
            <a:prstDash val="dash"/>
          </a:ln>
        </p:spPr>
        <p:style>
          <a:lnRef idx="1">
            <a:schemeClr val="accent1"/>
          </a:lnRef>
          <a:fillRef idx="0">
            <a:schemeClr val="accent1"/>
          </a:fillRef>
          <a:effectRef idx="0">
            <a:schemeClr val="accent1"/>
          </a:effectRef>
          <a:fontRef idx="minor">
            <a:schemeClr val="tx1"/>
          </a:fontRef>
        </p:style>
      </p:cxnSp>
      <p:sp>
        <p:nvSpPr>
          <p:cNvPr id="50" name="燕尾形 49"/>
          <p:cNvSpPr/>
          <p:nvPr/>
        </p:nvSpPr>
        <p:spPr bwMode="auto">
          <a:xfrm>
            <a:off x="899592" y="4906514"/>
            <a:ext cx="1440159" cy="504825"/>
          </a:xfrm>
          <a:prstGeom prst="chevron">
            <a:avLst/>
          </a:prstGeom>
          <a:solidFill>
            <a:srgbClr val="664E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1400" b="1" dirty="0">
              <a:solidFill>
                <a:schemeClr val="tx1"/>
              </a:solidFill>
              <a:latin typeface="微软雅黑" pitchFamily="34" charset="-122"/>
              <a:ea typeface="微软雅黑" pitchFamily="34" charset="-122"/>
            </a:endParaRPr>
          </a:p>
        </p:txBody>
      </p:sp>
      <p:sp>
        <p:nvSpPr>
          <p:cNvPr id="52" name="燕尾形 51"/>
          <p:cNvSpPr/>
          <p:nvPr/>
        </p:nvSpPr>
        <p:spPr bwMode="auto">
          <a:xfrm>
            <a:off x="2891813" y="4906514"/>
            <a:ext cx="1440159" cy="504825"/>
          </a:xfrm>
          <a:prstGeom prst="chevron">
            <a:avLst/>
          </a:prstGeom>
          <a:solidFill>
            <a:srgbClr val="664E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400" b="1" dirty="0">
              <a:solidFill>
                <a:schemeClr val="tx1"/>
              </a:solidFill>
              <a:latin typeface="微软雅黑" pitchFamily="34" charset="-122"/>
              <a:ea typeface="微软雅黑" pitchFamily="34" charset="-122"/>
            </a:endParaRPr>
          </a:p>
        </p:txBody>
      </p:sp>
      <p:sp>
        <p:nvSpPr>
          <p:cNvPr id="53" name="燕尾形 52"/>
          <p:cNvSpPr/>
          <p:nvPr/>
        </p:nvSpPr>
        <p:spPr bwMode="auto">
          <a:xfrm>
            <a:off x="4884034" y="4907754"/>
            <a:ext cx="1440159" cy="504825"/>
          </a:xfrm>
          <a:prstGeom prst="chevron">
            <a:avLst/>
          </a:prstGeom>
          <a:solidFill>
            <a:srgbClr val="664E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400" b="1" dirty="0">
              <a:solidFill>
                <a:schemeClr val="tx1"/>
              </a:solidFill>
              <a:latin typeface="微软雅黑" pitchFamily="34" charset="-122"/>
              <a:ea typeface="微软雅黑" pitchFamily="34" charset="-122"/>
            </a:endParaRPr>
          </a:p>
        </p:txBody>
      </p:sp>
      <p:sp>
        <p:nvSpPr>
          <p:cNvPr id="54" name="燕尾形 53"/>
          <p:cNvSpPr/>
          <p:nvPr/>
        </p:nvSpPr>
        <p:spPr bwMode="auto">
          <a:xfrm>
            <a:off x="6876256" y="4906513"/>
            <a:ext cx="1440159" cy="504825"/>
          </a:xfrm>
          <a:prstGeom prst="chevron">
            <a:avLst/>
          </a:prstGeom>
          <a:solidFill>
            <a:srgbClr val="664E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400" b="1" dirty="0">
              <a:solidFill>
                <a:schemeClr val="tx1"/>
              </a:solidFill>
              <a:latin typeface="微软雅黑" pitchFamily="34" charset="-122"/>
              <a:ea typeface="微软雅黑" pitchFamily="34" charset="-122"/>
            </a:endParaRPr>
          </a:p>
        </p:txBody>
      </p:sp>
      <p:sp>
        <p:nvSpPr>
          <p:cNvPr id="55" name="燕尾形 54"/>
          <p:cNvSpPr/>
          <p:nvPr/>
        </p:nvSpPr>
        <p:spPr bwMode="auto">
          <a:xfrm>
            <a:off x="4884034" y="4906513"/>
            <a:ext cx="1440159" cy="504825"/>
          </a:xfrm>
          <a:prstGeom prst="chevron">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400" b="1" dirty="0">
              <a:solidFill>
                <a:schemeClr val="tx1"/>
              </a:solidFill>
              <a:latin typeface="微软雅黑" pitchFamily="34" charset="-122"/>
              <a:ea typeface="微软雅黑" pitchFamily="34" charset="-122"/>
            </a:endParaRPr>
          </a:p>
        </p:txBody>
      </p:sp>
      <p:sp>
        <p:nvSpPr>
          <p:cNvPr id="58" name="矩形 57"/>
          <p:cNvSpPr/>
          <p:nvPr/>
        </p:nvSpPr>
        <p:spPr>
          <a:xfrm>
            <a:off x="3160485" y="5009578"/>
            <a:ext cx="902811" cy="307777"/>
          </a:xfrm>
          <a:prstGeom prst="rect">
            <a:avLst/>
          </a:prstGeom>
        </p:spPr>
        <p:txBody>
          <a:bodyPr wrap="none">
            <a:spAutoFit/>
          </a:bodyPr>
          <a:lstStyle/>
          <a:p>
            <a:pPr lvl="0" algn="ctr">
              <a:defRPr/>
            </a:pPr>
            <a:r>
              <a:rPr lang="zh-CN" altLang="en-US" sz="1400" b="1" dirty="0">
                <a:latin typeface="微软雅黑" pitchFamily="34" charset="-122"/>
                <a:ea typeface="微软雅黑" pitchFamily="34" charset="-122"/>
              </a:rPr>
              <a:t>我</a:t>
            </a:r>
            <a:r>
              <a:rPr lang="zh-CN" altLang="en-US" sz="1400" b="1" dirty="0" smtClean="0">
                <a:latin typeface="微软雅黑" pitchFamily="34" charset="-122"/>
                <a:ea typeface="微软雅黑" pitchFamily="34" charset="-122"/>
              </a:rPr>
              <a:t>的任务</a:t>
            </a:r>
            <a:endParaRPr lang="zh-CN" altLang="en-US" sz="1400" b="1" dirty="0">
              <a:latin typeface="微软雅黑" pitchFamily="34" charset="-122"/>
              <a:ea typeface="微软雅黑" pitchFamily="34" charset="-122"/>
            </a:endParaRPr>
          </a:p>
        </p:txBody>
      </p:sp>
      <p:sp>
        <p:nvSpPr>
          <p:cNvPr id="60" name="矩形 59"/>
          <p:cNvSpPr/>
          <p:nvPr/>
        </p:nvSpPr>
        <p:spPr>
          <a:xfrm>
            <a:off x="5152705" y="5009578"/>
            <a:ext cx="902812" cy="307777"/>
          </a:xfrm>
          <a:prstGeom prst="rect">
            <a:avLst/>
          </a:prstGeom>
        </p:spPr>
        <p:txBody>
          <a:bodyPr wrap="none">
            <a:spAutoFit/>
          </a:bodyPr>
          <a:lstStyle/>
          <a:p>
            <a:pPr lvl="0" algn="ctr">
              <a:defRPr/>
            </a:pPr>
            <a:r>
              <a:rPr lang="zh-CN" altLang="en-US" sz="1400" b="1" dirty="0">
                <a:latin typeface="微软雅黑" pitchFamily="34" charset="-122"/>
                <a:ea typeface="微软雅黑" pitchFamily="34" charset="-122"/>
              </a:rPr>
              <a:t>完成情况</a:t>
            </a:r>
          </a:p>
        </p:txBody>
      </p:sp>
      <p:sp>
        <p:nvSpPr>
          <p:cNvPr id="62" name="矩形 61"/>
          <p:cNvSpPr/>
          <p:nvPr/>
        </p:nvSpPr>
        <p:spPr>
          <a:xfrm>
            <a:off x="7144928" y="5005036"/>
            <a:ext cx="902812" cy="307777"/>
          </a:xfrm>
          <a:prstGeom prst="rect">
            <a:avLst/>
          </a:prstGeom>
        </p:spPr>
        <p:txBody>
          <a:bodyPr wrap="none">
            <a:spAutoFit/>
          </a:bodyPr>
          <a:lstStyle/>
          <a:p>
            <a:pPr lvl="0" algn="ctr">
              <a:defRPr/>
            </a:pPr>
            <a:r>
              <a:rPr lang="zh-CN" altLang="en-US" sz="1400" b="1" dirty="0">
                <a:latin typeface="微软雅黑" pitchFamily="34" charset="-122"/>
                <a:ea typeface="微软雅黑" pitchFamily="34" charset="-122"/>
              </a:rPr>
              <a:t>后期计划</a:t>
            </a:r>
          </a:p>
        </p:txBody>
      </p:sp>
      <p:sp>
        <p:nvSpPr>
          <p:cNvPr id="64" name="矩形 63"/>
          <p:cNvSpPr/>
          <p:nvPr/>
        </p:nvSpPr>
        <p:spPr>
          <a:xfrm>
            <a:off x="1168264" y="4972247"/>
            <a:ext cx="902812" cy="307777"/>
          </a:xfrm>
          <a:prstGeom prst="rect">
            <a:avLst/>
          </a:prstGeom>
        </p:spPr>
        <p:txBody>
          <a:bodyPr wrap="none">
            <a:spAutoFit/>
          </a:bodyPr>
          <a:lstStyle/>
          <a:p>
            <a:pPr lvl="0" algn="ctr">
              <a:defRPr/>
            </a:pPr>
            <a:r>
              <a:rPr lang="zh-CN" altLang="en-US" sz="1400" b="1" dirty="0">
                <a:latin typeface="微软雅黑" pitchFamily="34" charset="-122"/>
                <a:ea typeface="微软雅黑" pitchFamily="34" charset="-122"/>
              </a:rPr>
              <a:t>项目意义</a:t>
            </a:r>
          </a:p>
        </p:txBody>
      </p:sp>
      <p:sp>
        <p:nvSpPr>
          <p:cNvPr id="13" name="矩形 12"/>
          <p:cNvSpPr/>
          <p:nvPr/>
        </p:nvSpPr>
        <p:spPr>
          <a:xfrm rot="19165155">
            <a:off x="-1033161" y="413579"/>
            <a:ext cx="3600400" cy="720080"/>
          </a:xfrm>
          <a:prstGeom prst="rect">
            <a:avLst/>
          </a:prstGeom>
          <a:solidFill>
            <a:srgbClr val="FFC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2400" dirty="0" smtClean="0">
                <a:solidFill>
                  <a:schemeClr val="tx1"/>
                </a:solidFill>
                <a:latin typeface="微软雅黑" pitchFamily="34" charset="-122"/>
                <a:ea typeface="微软雅黑" pitchFamily="34" charset="-122"/>
              </a:rPr>
              <a:t>系统流程图</a:t>
            </a:r>
            <a:endParaRPr lang="zh-CN" altLang="en-US" sz="2400" dirty="0">
              <a:solidFill>
                <a:schemeClr val="tx1"/>
              </a:solidFill>
              <a:latin typeface="微软雅黑" pitchFamily="34" charset="-122"/>
              <a:ea typeface="微软雅黑" pitchFamily="34" charset="-122"/>
            </a:endParaRPr>
          </a:p>
        </p:txBody>
      </p:sp>
      <p:sp>
        <p:nvSpPr>
          <p:cNvPr id="3" name="流程图: 终止 2"/>
          <p:cNvSpPr/>
          <p:nvPr/>
        </p:nvSpPr>
        <p:spPr>
          <a:xfrm>
            <a:off x="2597669" y="96140"/>
            <a:ext cx="816091" cy="283681"/>
          </a:xfrm>
          <a:prstGeom prst="flowChartTerminator">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开始</a:t>
            </a:r>
            <a:endParaRPr lang="zh-CN" altLang="en-US" dirty="0">
              <a:solidFill>
                <a:schemeClr val="tx1"/>
              </a:solidFill>
            </a:endParaRPr>
          </a:p>
        </p:txBody>
      </p:sp>
      <p:sp>
        <p:nvSpPr>
          <p:cNvPr id="4" name="流程图: 过程 3"/>
          <p:cNvSpPr/>
          <p:nvPr/>
        </p:nvSpPr>
        <p:spPr>
          <a:xfrm>
            <a:off x="2368482" y="625252"/>
            <a:ext cx="1274466" cy="360040"/>
          </a:xfrm>
          <a:prstGeom prst="flowChart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读入文本</a:t>
            </a:r>
            <a:endParaRPr lang="zh-CN" altLang="en-US" dirty="0">
              <a:solidFill>
                <a:schemeClr val="tx1"/>
              </a:solidFill>
            </a:endParaRPr>
          </a:p>
        </p:txBody>
      </p:sp>
      <p:sp>
        <p:nvSpPr>
          <p:cNvPr id="5" name="流程图: 过程 4"/>
          <p:cNvSpPr/>
          <p:nvPr/>
        </p:nvSpPr>
        <p:spPr>
          <a:xfrm>
            <a:off x="2465655" y="1201316"/>
            <a:ext cx="1080120" cy="432048"/>
          </a:xfrm>
          <a:prstGeom prst="flowChart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分句</a:t>
            </a:r>
          </a:p>
        </p:txBody>
      </p:sp>
      <p:sp>
        <p:nvSpPr>
          <p:cNvPr id="6" name="流程图: 决策 5"/>
          <p:cNvSpPr/>
          <p:nvPr/>
        </p:nvSpPr>
        <p:spPr>
          <a:xfrm>
            <a:off x="1805408" y="1955244"/>
            <a:ext cx="2400613" cy="884936"/>
          </a:xfrm>
          <a:prstGeom prst="flowChartDecision">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是否借助词典</a:t>
            </a:r>
            <a:r>
              <a:rPr lang="zh-CN" altLang="en-US" dirty="0">
                <a:solidFill>
                  <a:schemeClr val="tx1"/>
                </a:solidFill>
              </a:rPr>
              <a:t>？</a:t>
            </a:r>
          </a:p>
        </p:txBody>
      </p:sp>
      <p:sp>
        <p:nvSpPr>
          <p:cNvPr id="18" name="流程图: 过程 17"/>
          <p:cNvSpPr/>
          <p:nvPr/>
        </p:nvSpPr>
        <p:spPr>
          <a:xfrm>
            <a:off x="2465655" y="3225065"/>
            <a:ext cx="1080120" cy="432048"/>
          </a:xfrm>
          <a:prstGeom prst="flowChart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分词</a:t>
            </a:r>
            <a:endParaRPr lang="zh-CN" altLang="en-US" dirty="0">
              <a:solidFill>
                <a:schemeClr val="tx1"/>
              </a:solidFill>
            </a:endParaRPr>
          </a:p>
        </p:txBody>
      </p:sp>
      <p:sp>
        <p:nvSpPr>
          <p:cNvPr id="19" name="流程图: 过程 18"/>
          <p:cNvSpPr/>
          <p:nvPr/>
        </p:nvSpPr>
        <p:spPr>
          <a:xfrm>
            <a:off x="107503" y="2181688"/>
            <a:ext cx="1199595" cy="432048"/>
          </a:xfrm>
          <a:prstGeom prst="flowChart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读入字典</a:t>
            </a:r>
            <a:endParaRPr lang="zh-CN" altLang="en-US" dirty="0">
              <a:solidFill>
                <a:schemeClr val="tx1"/>
              </a:solidFill>
            </a:endParaRPr>
          </a:p>
        </p:txBody>
      </p:sp>
      <p:cxnSp>
        <p:nvCxnSpPr>
          <p:cNvPr id="10" name="直接箭头连接符 9"/>
          <p:cNvCxnSpPr>
            <a:stCxn id="3" idx="2"/>
            <a:endCxn id="4" idx="0"/>
          </p:cNvCxnSpPr>
          <p:nvPr/>
        </p:nvCxnSpPr>
        <p:spPr>
          <a:xfrm>
            <a:off x="3005715" y="379821"/>
            <a:ext cx="0" cy="24543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a:stCxn id="4" idx="2"/>
            <a:endCxn id="5" idx="0"/>
          </p:cNvCxnSpPr>
          <p:nvPr/>
        </p:nvCxnSpPr>
        <p:spPr>
          <a:xfrm>
            <a:off x="3005715" y="985292"/>
            <a:ext cx="0" cy="21602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a:stCxn id="5" idx="2"/>
            <a:endCxn id="6" idx="0"/>
          </p:cNvCxnSpPr>
          <p:nvPr/>
        </p:nvCxnSpPr>
        <p:spPr>
          <a:xfrm>
            <a:off x="3005715" y="1633364"/>
            <a:ext cx="0" cy="3218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a:stCxn id="6" idx="2"/>
            <a:endCxn id="18" idx="0"/>
          </p:cNvCxnSpPr>
          <p:nvPr/>
        </p:nvCxnSpPr>
        <p:spPr>
          <a:xfrm>
            <a:off x="3005715" y="2840180"/>
            <a:ext cx="0" cy="38488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a:stCxn id="6" idx="1"/>
            <a:endCxn id="19" idx="3"/>
          </p:cNvCxnSpPr>
          <p:nvPr/>
        </p:nvCxnSpPr>
        <p:spPr>
          <a:xfrm flipH="1">
            <a:off x="1307098" y="2397712"/>
            <a:ext cx="49831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肘形连接符 26"/>
          <p:cNvCxnSpPr>
            <a:stCxn id="19" idx="2"/>
            <a:endCxn id="18" idx="1"/>
          </p:cNvCxnSpPr>
          <p:nvPr/>
        </p:nvCxnSpPr>
        <p:spPr>
          <a:xfrm rot="16200000" flipH="1">
            <a:off x="1172802" y="2148235"/>
            <a:ext cx="827353" cy="1758354"/>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1358231" y="2028380"/>
            <a:ext cx="396044" cy="369332"/>
          </a:xfrm>
          <a:prstGeom prst="rect">
            <a:avLst/>
          </a:prstGeom>
          <a:noFill/>
        </p:spPr>
        <p:txBody>
          <a:bodyPr wrap="square" rtlCol="0">
            <a:spAutoFit/>
          </a:bodyPr>
          <a:lstStyle/>
          <a:p>
            <a:r>
              <a:rPr lang="zh-CN" altLang="en-US" dirty="0" smtClean="0"/>
              <a:t>是</a:t>
            </a:r>
            <a:endParaRPr lang="zh-CN" altLang="en-US" dirty="0"/>
          </a:p>
        </p:txBody>
      </p:sp>
      <p:sp>
        <p:nvSpPr>
          <p:cNvPr id="39" name="TextBox 38"/>
          <p:cNvSpPr txBox="1"/>
          <p:nvPr/>
        </p:nvSpPr>
        <p:spPr>
          <a:xfrm>
            <a:off x="3017716" y="2855733"/>
            <a:ext cx="396044" cy="369332"/>
          </a:xfrm>
          <a:prstGeom prst="rect">
            <a:avLst/>
          </a:prstGeom>
          <a:noFill/>
        </p:spPr>
        <p:txBody>
          <a:bodyPr wrap="square" rtlCol="0">
            <a:spAutoFit/>
          </a:bodyPr>
          <a:lstStyle/>
          <a:p>
            <a:r>
              <a:rPr lang="zh-CN" altLang="en-US" dirty="0"/>
              <a:t>否</a:t>
            </a:r>
          </a:p>
        </p:txBody>
      </p:sp>
      <p:sp>
        <p:nvSpPr>
          <p:cNvPr id="40" name="流程图: 过程 39">
            <a:hlinkClick r:id="rId2" action="ppaction://hlinksldjump"/>
          </p:cNvPr>
          <p:cNvSpPr/>
          <p:nvPr/>
        </p:nvSpPr>
        <p:spPr>
          <a:xfrm>
            <a:off x="2096525" y="4081636"/>
            <a:ext cx="1818377" cy="432048"/>
          </a:xfrm>
          <a:prstGeom prst="flowChart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命名实体识别</a:t>
            </a:r>
            <a:endParaRPr lang="zh-CN" altLang="en-US" dirty="0">
              <a:solidFill>
                <a:schemeClr val="tx1"/>
              </a:solidFill>
            </a:endParaRPr>
          </a:p>
        </p:txBody>
      </p:sp>
      <p:cxnSp>
        <p:nvCxnSpPr>
          <p:cNvPr id="30" name="直接箭头连接符 29"/>
          <p:cNvCxnSpPr>
            <a:stCxn id="18" idx="2"/>
            <a:endCxn id="40" idx="0"/>
          </p:cNvCxnSpPr>
          <p:nvPr/>
        </p:nvCxnSpPr>
        <p:spPr>
          <a:xfrm flipH="1">
            <a:off x="3005714" y="3657113"/>
            <a:ext cx="1" cy="42452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5" name="流程图: 决策 44"/>
          <p:cNvSpPr/>
          <p:nvPr/>
        </p:nvSpPr>
        <p:spPr>
          <a:xfrm>
            <a:off x="4063297" y="2946051"/>
            <a:ext cx="2400613" cy="884936"/>
          </a:xfrm>
          <a:prstGeom prst="flowChartDecision">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是否需要后处理？</a:t>
            </a:r>
            <a:endParaRPr lang="zh-CN" altLang="en-US" dirty="0">
              <a:solidFill>
                <a:schemeClr val="tx1"/>
              </a:solidFill>
            </a:endParaRPr>
          </a:p>
        </p:txBody>
      </p:sp>
      <p:sp>
        <p:nvSpPr>
          <p:cNvPr id="46" name="流程图: 过程 45"/>
          <p:cNvSpPr/>
          <p:nvPr/>
        </p:nvSpPr>
        <p:spPr>
          <a:xfrm>
            <a:off x="6948264" y="3172495"/>
            <a:ext cx="2106409" cy="432048"/>
          </a:xfrm>
          <a:prstGeom prst="flowChart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消</a:t>
            </a:r>
            <a:r>
              <a:rPr lang="zh-CN" altLang="en-US" dirty="0" smtClean="0">
                <a:solidFill>
                  <a:schemeClr val="tx1"/>
                </a:solidFill>
              </a:rPr>
              <a:t>歧、对齐、融合</a:t>
            </a:r>
            <a:endParaRPr lang="zh-CN" altLang="en-US" dirty="0">
              <a:solidFill>
                <a:schemeClr val="tx1"/>
              </a:solidFill>
            </a:endParaRPr>
          </a:p>
        </p:txBody>
      </p:sp>
      <p:sp>
        <p:nvSpPr>
          <p:cNvPr id="47" name="流程图: 过程 46"/>
          <p:cNvSpPr/>
          <p:nvPr/>
        </p:nvSpPr>
        <p:spPr>
          <a:xfrm>
            <a:off x="4498427" y="2118063"/>
            <a:ext cx="1512168" cy="432048"/>
          </a:xfrm>
          <a:prstGeom prst="flowChart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BIO</a:t>
            </a:r>
            <a:r>
              <a:rPr lang="zh-CN" altLang="en-US" dirty="0" smtClean="0">
                <a:solidFill>
                  <a:schemeClr val="tx1"/>
                </a:solidFill>
              </a:rPr>
              <a:t>标注集</a:t>
            </a:r>
            <a:endParaRPr lang="zh-CN" altLang="en-US" dirty="0">
              <a:solidFill>
                <a:schemeClr val="tx1"/>
              </a:solidFill>
            </a:endParaRPr>
          </a:p>
        </p:txBody>
      </p:sp>
      <p:cxnSp>
        <p:nvCxnSpPr>
          <p:cNvPr id="33" name="肘形连接符 32"/>
          <p:cNvCxnSpPr>
            <a:stCxn id="40" idx="2"/>
            <a:endCxn id="45" idx="2"/>
          </p:cNvCxnSpPr>
          <p:nvPr/>
        </p:nvCxnSpPr>
        <p:spPr>
          <a:xfrm rot="5400000" flipH="1" flipV="1">
            <a:off x="3793310" y="3043391"/>
            <a:ext cx="682697" cy="2257890"/>
          </a:xfrm>
          <a:prstGeom prst="bentConnector3">
            <a:avLst>
              <a:gd name="adj1" fmla="val -33485"/>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5" name="直接箭头连接符 34"/>
          <p:cNvCxnSpPr>
            <a:stCxn id="45" idx="3"/>
            <a:endCxn id="46" idx="1"/>
          </p:cNvCxnSpPr>
          <p:nvPr/>
        </p:nvCxnSpPr>
        <p:spPr>
          <a:xfrm>
            <a:off x="6463910" y="3388519"/>
            <a:ext cx="48435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7" name="肘形连接符 36"/>
          <p:cNvCxnSpPr>
            <a:stCxn id="46" idx="0"/>
            <a:endCxn id="47" idx="3"/>
          </p:cNvCxnSpPr>
          <p:nvPr/>
        </p:nvCxnSpPr>
        <p:spPr>
          <a:xfrm rot="16200000" flipV="1">
            <a:off x="6586828" y="1757854"/>
            <a:ext cx="838408" cy="1990874"/>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1" name="直接箭头连接符 40"/>
          <p:cNvCxnSpPr>
            <a:stCxn id="45" idx="0"/>
            <a:endCxn id="47" idx="2"/>
          </p:cNvCxnSpPr>
          <p:nvPr/>
        </p:nvCxnSpPr>
        <p:spPr>
          <a:xfrm flipH="1" flipV="1">
            <a:off x="5254511" y="2550111"/>
            <a:ext cx="9093" cy="3959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7" name="TextBox 56"/>
          <p:cNvSpPr txBox="1"/>
          <p:nvPr/>
        </p:nvSpPr>
        <p:spPr>
          <a:xfrm>
            <a:off x="6480212" y="2987829"/>
            <a:ext cx="396044" cy="369332"/>
          </a:xfrm>
          <a:prstGeom prst="rect">
            <a:avLst/>
          </a:prstGeom>
          <a:noFill/>
        </p:spPr>
        <p:txBody>
          <a:bodyPr wrap="square" rtlCol="0">
            <a:spAutoFit/>
          </a:bodyPr>
          <a:lstStyle/>
          <a:p>
            <a:r>
              <a:rPr lang="zh-CN" altLang="en-US" dirty="0" smtClean="0"/>
              <a:t>是</a:t>
            </a:r>
            <a:endParaRPr lang="zh-CN" altLang="en-US" dirty="0"/>
          </a:p>
        </p:txBody>
      </p:sp>
      <p:sp>
        <p:nvSpPr>
          <p:cNvPr id="59" name="TextBox 58"/>
          <p:cNvSpPr txBox="1"/>
          <p:nvPr/>
        </p:nvSpPr>
        <p:spPr>
          <a:xfrm>
            <a:off x="5293606" y="2612338"/>
            <a:ext cx="396044" cy="369332"/>
          </a:xfrm>
          <a:prstGeom prst="rect">
            <a:avLst/>
          </a:prstGeom>
          <a:noFill/>
        </p:spPr>
        <p:txBody>
          <a:bodyPr wrap="square" rtlCol="0">
            <a:spAutoFit/>
          </a:bodyPr>
          <a:lstStyle/>
          <a:p>
            <a:r>
              <a:rPr lang="zh-CN" altLang="en-US" dirty="0"/>
              <a:t>否</a:t>
            </a:r>
          </a:p>
        </p:txBody>
      </p:sp>
      <p:sp>
        <p:nvSpPr>
          <p:cNvPr id="61" name="流程图: 终止 60"/>
          <p:cNvSpPr/>
          <p:nvPr/>
        </p:nvSpPr>
        <p:spPr>
          <a:xfrm>
            <a:off x="4846465" y="1201316"/>
            <a:ext cx="816091" cy="283681"/>
          </a:xfrm>
          <a:prstGeom prst="flowChartTerminator">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结束</a:t>
            </a:r>
          </a:p>
        </p:txBody>
      </p:sp>
      <p:cxnSp>
        <p:nvCxnSpPr>
          <p:cNvPr id="63" name="直接箭头连接符 62"/>
          <p:cNvCxnSpPr>
            <a:stCxn id="47" idx="0"/>
            <a:endCxn id="61" idx="2"/>
          </p:cNvCxnSpPr>
          <p:nvPr/>
        </p:nvCxnSpPr>
        <p:spPr>
          <a:xfrm flipV="1">
            <a:off x="5254511" y="1484997"/>
            <a:ext cx="0" cy="63306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40320885"/>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down)">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par>
                                <p:cTn id="18" presetID="10" presetClass="entr" presetSubtype="0" fill="hold" nodeType="with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fade">
                                      <p:cBhvr>
                                        <p:cTn id="20" dur="500"/>
                                        <p:tgtEl>
                                          <p:spTgt spid="10"/>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fade">
                                      <p:cBhvr>
                                        <p:cTn id="25" dur="500"/>
                                        <p:tgtEl>
                                          <p:spTgt spid="5"/>
                                        </p:tgtEl>
                                      </p:cBhvr>
                                    </p:animEffect>
                                  </p:childTnLst>
                                </p:cTn>
                              </p:par>
                              <p:par>
                                <p:cTn id="26" presetID="10" presetClass="entr" presetSubtype="0" fill="hold" nodeType="with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fade">
                                      <p:cBhvr>
                                        <p:cTn id="28" dur="500"/>
                                        <p:tgtEl>
                                          <p:spTgt spid="14"/>
                                        </p:tgtEl>
                                      </p:cBhvr>
                                    </p:animEffect>
                                  </p:childTnLst>
                                </p:cTn>
                              </p:par>
                              <p:par>
                                <p:cTn id="29" presetID="10" presetClass="entr" presetSubtype="0" fill="hold" nodeType="with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fade">
                                      <p:cBhvr>
                                        <p:cTn id="31" dur="500"/>
                                        <p:tgtEl>
                                          <p:spTgt spid="16"/>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6"/>
                                        </p:tgtEl>
                                        <p:attrNameLst>
                                          <p:attrName>style.visibility</p:attrName>
                                        </p:attrNameLst>
                                      </p:cBhvr>
                                      <p:to>
                                        <p:strVal val="visible"/>
                                      </p:to>
                                    </p:set>
                                    <p:animEffect transition="in" filter="fade">
                                      <p:cBhvr>
                                        <p:cTn id="36" dur="500"/>
                                        <p:tgtEl>
                                          <p:spTgt spid="6"/>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8"/>
                                        </p:tgtEl>
                                        <p:attrNameLst>
                                          <p:attrName>style.visibility</p:attrName>
                                        </p:attrNameLst>
                                      </p:cBhvr>
                                      <p:to>
                                        <p:strVal val="visible"/>
                                      </p:to>
                                    </p:set>
                                    <p:animEffect transition="in" filter="fade">
                                      <p:cBhvr>
                                        <p:cTn id="39" dur="500"/>
                                        <p:tgtEl>
                                          <p:spTgt spid="18"/>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19"/>
                                        </p:tgtEl>
                                        <p:attrNameLst>
                                          <p:attrName>style.visibility</p:attrName>
                                        </p:attrNameLst>
                                      </p:cBhvr>
                                      <p:to>
                                        <p:strVal val="visible"/>
                                      </p:to>
                                    </p:set>
                                    <p:animEffect transition="in" filter="fade">
                                      <p:cBhvr>
                                        <p:cTn id="42" dur="500"/>
                                        <p:tgtEl>
                                          <p:spTgt spid="19"/>
                                        </p:tgtEl>
                                      </p:cBhvr>
                                    </p:animEffect>
                                  </p:childTnLst>
                                </p:cTn>
                              </p:par>
                              <p:par>
                                <p:cTn id="43" presetID="10" presetClass="entr" presetSubtype="0" fill="hold" nodeType="withEffect">
                                  <p:stCondLst>
                                    <p:cond delay="0"/>
                                  </p:stCondLst>
                                  <p:childTnLst>
                                    <p:set>
                                      <p:cBhvr>
                                        <p:cTn id="44" dur="1" fill="hold">
                                          <p:stCondLst>
                                            <p:cond delay="0"/>
                                          </p:stCondLst>
                                        </p:cTn>
                                        <p:tgtEl>
                                          <p:spTgt spid="22"/>
                                        </p:tgtEl>
                                        <p:attrNameLst>
                                          <p:attrName>style.visibility</p:attrName>
                                        </p:attrNameLst>
                                      </p:cBhvr>
                                      <p:to>
                                        <p:strVal val="visible"/>
                                      </p:to>
                                    </p:set>
                                    <p:animEffect transition="in" filter="fade">
                                      <p:cBhvr>
                                        <p:cTn id="45" dur="500"/>
                                        <p:tgtEl>
                                          <p:spTgt spid="22"/>
                                        </p:tgtEl>
                                      </p:cBhvr>
                                    </p:animEffect>
                                  </p:childTnLst>
                                </p:cTn>
                              </p:par>
                              <p:par>
                                <p:cTn id="46" presetID="10" presetClass="entr" presetSubtype="0" fill="hold" nodeType="withEffect">
                                  <p:stCondLst>
                                    <p:cond delay="0"/>
                                  </p:stCondLst>
                                  <p:childTnLst>
                                    <p:set>
                                      <p:cBhvr>
                                        <p:cTn id="47" dur="1" fill="hold">
                                          <p:stCondLst>
                                            <p:cond delay="0"/>
                                          </p:stCondLst>
                                        </p:cTn>
                                        <p:tgtEl>
                                          <p:spTgt spid="24"/>
                                        </p:tgtEl>
                                        <p:attrNameLst>
                                          <p:attrName>style.visibility</p:attrName>
                                        </p:attrNameLst>
                                      </p:cBhvr>
                                      <p:to>
                                        <p:strVal val="visible"/>
                                      </p:to>
                                    </p:set>
                                    <p:animEffect transition="in" filter="fade">
                                      <p:cBhvr>
                                        <p:cTn id="48" dur="500"/>
                                        <p:tgtEl>
                                          <p:spTgt spid="24"/>
                                        </p:tgtEl>
                                      </p:cBhvr>
                                    </p:animEffect>
                                  </p:childTnLst>
                                </p:cTn>
                              </p:par>
                              <p:par>
                                <p:cTn id="49" presetID="10" presetClass="entr" presetSubtype="0" fill="hold" nodeType="withEffect">
                                  <p:stCondLst>
                                    <p:cond delay="0"/>
                                  </p:stCondLst>
                                  <p:childTnLst>
                                    <p:set>
                                      <p:cBhvr>
                                        <p:cTn id="50" dur="1" fill="hold">
                                          <p:stCondLst>
                                            <p:cond delay="0"/>
                                          </p:stCondLst>
                                        </p:cTn>
                                        <p:tgtEl>
                                          <p:spTgt spid="27"/>
                                        </p:tgtEl>
                                        <p:attrNameLst>
                                          <p:attrName>style.visibility</p:attrName>
                                        </p:attrNameLst>
                                      </p:cBhvr>
                                      <p:to>
                                        <p:strVal val="visible"/>
                                      </p:to>
                                    </p:set>
                                    <p:animEffect transition="in" filter="fade">
                                      <p:cBhvr>
                                        <p:cTn id="51" dur="500"/>
                                        <p:tgtEl>
                                          <p:spTgt spid="27"/>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28"/>
                                        </p:tgtEl>
                                        <p:attrNameLst>
                                          <p:attrName>style.visibility</p:attrName>
                                        </p:attrNameLst>
                                      </p:cBhvr>
                                      <p:to>
                                        <p:strVal val="visible"/>
                                      </p:to>
                                    </p:set>
                                    <p:animEffect transition="in" filter="fade">
                                      <p:cBhvr>
                                        <p:cTn id="54" dur="500"/>
                                        <p:tgtEl>
                                          <p:spTgt spid="28"/>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39"/>
                                        </p:tgtEl>
                                        <p:attrNameLst>
                                          <p:attrName>style.visibility</p:attrName>
                                        </p:attrNameLst>
                                      </p:cBhvr>
                                      <p:to>
                                        <p:strVal val="visible"/>
                                      </p:to>
                                    </p:set>
                                    <p:animEffect transition="in" filter="fade">
                                      <p:cBhvr>
                                        <p:cTn id="57" dur="500"/>
                                        <p:tgtEl>
                                          <p:spTgt spid="39"/>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30"/>
                                        </p:tgtEl>
                                        <p:attrNameLst>
                                          <p:attrName>style.visibility</p:attrName>
                                        </p:attrNameLst>
                                      </p:cBhvr>
                                      <p:to>
                                        <p:strVal val="visible"/>
                                      </p:to>
                                    </p:set>
                                    <p:animEffect transition="in" filter="fade">
                                      <p:cBhvr>
                                        <p:cTn id="62" dur="500"/>
                                        <p:tgtEl>
                                          <p:spTgt spid="30"/>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40"/>
                                        </p:tgtEl>
                                        <p:attrNameLst>
                                          <p:attrName>style.visibility</p:attrName>
                                        </p:attrNameLst>
                                      </p:cBhvr>
                                      <p:to>
                                        <p:strVal val="visible"/>
                                      </p:to>
                                    </p:set>
                                    <p:animEffect transition="in" filter="fade">
                                      <p:cBhvr>
                                        <p:cTn id="65" dur="500"/>
                                        <p:tgtEl>
                                          <p:spTgt spid="40"/>
                                        </p:tgtEl>
                                      </p:cBhvr>
                                    </p:animEffect>
                                  </p:childTnLst>
                                </p:cTn>
                              </p:par>
                              <p:par>
                                <p:cTn id="66" presetID="10" presetClass="entr" presetSubtype="0" fill="hold" nodeType="withEffect">
                                  <p:stCondLst>
                                    <p:cond delay="0"/>
                                  </p:stCondLst>
                                  <p:childTnLst>
                                    <p:set>
                                      <p:cBhvr>
                                        <p:cTn id="67" dur="1" fill="hold">
                                          <p:stCondLst>
                                            <p:cond delay="0"/>
                                          </p:stCondLst>
                                        </p:cTn>
                                        <p:tgtEl>
                                          <p:spTgt spid="33"/>
                                        </p:tgtEl>
                                        <p:attrNameLst>
                                          <p:attrName>style.visibility</p:attrName>
                                        </p:attrNameLst>
                                      </p:cBhvr>
                                      <p:to>
                                        <p:strVal val="visible"/>
                                      </p:to>
                                    </p:set>
                                    <p:animEffect transition="in" filter="fade">
                                      <p:cBhvr>
                                        <p:cTn id="68" dur="500"/>
                                        <p:tgtEl>
                                          <p:spTgt spid="33"/>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grpId="0" nodeType="clickEffect">
                                  <p:stCondLst>
                                    <p:cond delay="0"/>
                                  </p:stCondLst>
                                  <p:childTnLst>
                                    <p:set>
                                      <p:cBhvr>
                                        <p:cTn id="72" dur="1" fill="hold">
                                          <p:stCondLst>
                                            <p:cond delay="0"/>
                                          </p:stCondLst>
                                        </p:cTn>
                                        <p:tgtEl>
                                          <p:spTgt spid="45"/>
                                        </p:tgtEl>
                                        <p:attrNameLst>
                                          <p:attrName>style.visibility</p:attrName>
                                        </p:attrNameLst>
                                      </p:cBhvr>
                                      <p:to>
                                        <p:strVal val="visible"/>
                                      </p:to>
                                    </p:set>
                                    <p:animEffect transition="in" filter="fade">
                                      <p:cBhvr>
                                        <p:cTn id="73" dur="500"/>
                                        <p:tgtEl>
                                          <p:spTgt spid="45"/>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46"/>
                                        </p:tgtEl>
                                        <p:attrNameLst>
                                          <p:attrName>style.visibility</p:attrName>
                                        </p:attrNameLst>
                                      </p:cBhvr>
                                      <p:to>
                                        <p:strVal val="visible"/>
                                      </p:to>
                                    </p:set>
                                    <p:animEffect transition="in" filter="fade">
                                      <p:cBhvr>
                                        <p:cTn id="76" dur="500"/>
                                        <p:tgtEl>
                                          <p:spTgt spid="46"/>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47"/>
                                        </p:tgtEl>
                                        <p:attrNameLst>
                                          <p:attrName>style.visibility</p:attrName>
                                        </p:attrNameLst>
                                      </p:cBhvr>
                                      <p:to>
                                        <p:strVal val="visible"/>
                                      </p:to>
                                    </p:set>
                                    <p:animEffect transition="in" filter="fade">
                                      <p:cBhvr>
                                        <p:cTn id="79" dur="500"/>
                                        <p:tgtEl>
                                          <p:spTgt spid="47"/>
                                        </p:tgtEl>
                                      </p:cBhvr>
                                    </p:animEffect>
                                  </p:childTnLst>
                                </p:cTn>
                              </p:par>
                              <p:par>
                                <p:cTn id="80" presetID="10" presetClass="entr" presetSubtype="0" fill="hold" nodeType="withEffect">
                                  <p:stCondLst>
                                    <p:cond delay="0"/>
                                  </p:stCondLst>
                                  <p:childTnLst>
                                    <p:set>
                                      <p:cBhvr>
                                        <p:cTn id="81" dur="1" fill="hold">
                                          <p:stCondLst>
                                            <p:cond delay="0"/>
                                          </p:stCondLst>
                                        </p:cTn>
                                        <p:tgtEl>
                                          <p:spTgt spid="35"/>
                                        </p:tgtEl>
                                        <p:attrNameLst>
                                          <p:attrName>style.visibility</p:attrName>
                                        </p:attrNameLst>
                                      </p:cBhvr>
                                      <p:to>
                                        <p:strVal val="visible"/>
                                      </p:to>
                                    </p:set>
                                    <p:animEffect transition="in" filter="fade">
                                      <p:cBhvr>
                                        <p:cTn id="82" dur="500"/>
                                        <p:tgtEl>
                                          <p:spTgt spid="35"/>
                                        </p:tgtEl>
                                      </p:cBhvr>
                                    </p:animEffect>
                                  </p:childTnLst>
                                </p:cTn>
                              </p:par>
                              <p:par>
                                <p:cTn id="83" presetID="10" presetClass="entr" presetSubtype="0" fill="hold" nodeType="withEffect">
                                  <p:stCondLst>
                                    <p:cond delay="0"/>
                                  </p:stCondLst>
                                  <p:childTnLst>
                                    <p:set>
                                      <p:cBhvr>
                                        <p:cTn id="84" dur="1" fill="hold">
                                          <p:stCondLst>
                                            <p:cond delay="0"/>
                                          </p:stCondLst>
                                        </p:cTn>
                                        <p:tgtEl>
                                          <p:spTgt spid="37"/>
                                        </p:tgtEl>
                                        <p:attrNameLst>
                                          <p:attrName>style.visibility</p:attrName>
                                        </p:attrNameLst>
                                      </p:cBhvr>
                                      <p:to>
                                        <p:strVal val="visible"/>
                                      </p:to>
                                    </p:set>
                                    <p:animEffect transition="in" filter="fade">
                                      <p:cBhvr>
                                        <p:cTn id="85" dur="500"/>
                                        <p:tgtEl>
                                          <p:spTgt spid="37"/>
                                        </p:tgtEl>
                                      </p:cBhvr>
                                    </p:animEffect>
                                  </p:childTnLst>
                                </p:cTn>
                              </p:par>
                              <p:par>
                                <p:cTn id="86" presetID="10" presetClass="entr" presetSubtype="0" fill="hold" nodeType="withEffect">
                                  <p:stCondLst>
                                    <p:cond delay="0"/>
                                  </p:stCondLst>
                                  <p:childTnLst>
                                    <p:set>
                                      <p:cBhvr>
                                        <p:cTn id="87" dur="1" fill="hold">
                                          <p:stCondLst>
                                            <p:cond delay="0"/>
                                          </p:stCondLst>
                                        </p:cTn>
                                        <p:tgtEl>
                                          <p:spTgt spid="41"/>
                                        </p:tgtEl>
                                        <p:attrNameLst>
                                          <p:attrName>style.visibility</p:attrName>
                                        </p:attrNameLst>
                                      </p:cBhvr>
                                      <p:to>
                                        <p:strVal val="visible"/>
                                      </p:to>
                                    </p:set>
                                    <p:animEffect transition="in" filter="fade">
                                      <p:cBhvr>
                                        <p:cTn id="88" dur="500"/>
                                        <p:tgtEl>
                                          <p:spTgt spid="41"/>
                                        </p:tgtEl>
                                      </p:cBhvr>
                                    </p:animEffect>
                                  </p:childTnLst>
                                </p:cTn>
                              </p:par>
                              <p:par>
                                <p:cTn id="89" presetID="10" presetClass="entr" presetSubtype="0" fill="hold" grpId="0" nodeType="withEffect">
                                  <p:stCondLst>
                                    <p:cond delay="0"/>
                                  </p:stCondLst>
                                  <p:childTnLst>
                                    <p:set>
                                      <p:cBhvr>
                                        <p:cTn id="90" dur="1" fill="hold">
                                          <p:stCondLst>
                                            <p:cond delay="0"/>
                                          </p:stCondLst>
                                        </p:cTn>
                                        <p:tgtEl>
                                          <p:spTgt spid="57"/>
                                        </p:tgtEl>
                                        <p:attrNameLst>
                                          <p:attrName>style.visibility</p:attrName>
                                        </p:attrNameLst>
                                      </p:cBhvr>
                                      <p:to>
                                        <p:strVal val="visible"/>
                                      </p:to>
                                    </p:set>
                                    <p:animEffect transition="in" filter="fade">
                                      <p:cBhvr>
                                        <p:cTn id="91" dur="500"/>
                                        <p:tgtEl>
                                          <p:spTgt spid="57"/>
                                        </p:tgtEl>
                                      </p:cBhvr>
                                    </p:animEffect>
                                  </p:childTnLst>
                                </p:cTn>
                              </p:par>
                              <p:par>
                                <p:cTn id="92" presetID="10" presetClass="entr" presetSubtype="0" fill="hold" grpId="0" nodeType="withEffect">
                                  <p:stCondLst>
                                    <p:cond delay="0"/>
                                  </p:stCondLst>
                                  <p:childTnLst>
                                    <p:set>
                                      <p:cBhvr>
                                        <p:cTn id="93" dur="1" fill="hold">
                                          <p:stCondLst>
                                            <p:cond delay="0"/>
                                          </p:stCondLst>
                                        </p:cTn>
                                        <p:tgtEl>
                                          <p:spTgt spid="59"/>
                                        </p:tgtEl>
                                        <p:attrNameLst>
                                          <p:attrName>style.visibility</p:attrName>
                                        </p:attrNameLst>
                                      </p:cBhvr>
                                      <p:to>
                                        <p:strVal val="visible"/>
                                      </p:to>
                                    </p:set>
                                    <p:animEffect transition="in" filter="fade">
                                      <p:cBhvr>
                                        <p:cTn id="94" dur="500"/>
                                        <p:tgtEl>
                                          <p:spTgt spid="59"/>
                                        </p:tgtEl>
                                      </p:cBhvr>
                                    </p:animEffec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0" nodeType="clickEffect">
                                  <p:stCondLst>
                                    <p:cond delay="0"/>
                                  </p:stCondLst>
                                  <p:childTnLst>
                                    <p:set>
                                      <p:cBhvr>
                                        <p:cTn id="98" dur="1" fill="hold">
                                          <p:stCondLst>
                                            <p:cond delay="0"/>
                                          </p:stCondLst>
                                        </p:cTn>
                                        <p:tgtEl>
                                          <p:spTgt spid="61"/>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63"/>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24" presetClass="emph" presetSubtype="0" fill="hold" grpId="1" nodeType="clickEffect">
                                  <p:stCondLst>
                                    <p:cond delay="0"/>
                                  </p:stCondLst>
                                  <p:childTnLst>
                                    <p:animClr clrSpc="hsl" dir="cw">
                                      <p:cBhvr override="childStyle">
                                        <p:cTn id="104" dur="500" fill="hold"/>
                                        <p:tgtEl>
                                          <p:spTgt spid="40"/>
                                        </p:tgtEl>
                                        <p:attrNameLst>
                                          <p:attrName>style.color</p:attrName>
                                        </p:attrNameLst>
                                      </p:cBhvr>
                                      <p:by>
                                        <p:hsl h="0" s="-12549" l="-25098"/>
                                      </p:by>
                                    </p:animClr>
                                    <p:animClr clrSpc="hsl" dir="cw">
                                      <p:cBhvr>
                                        <p:cTn id="105" dur="500" fill="hold"/>
                                        <p:tgtEl>
                                          <p:spTgt spid="40"/>
                                        </p:tgtEl>
                                        <p:attrNameLst>
                                          <p:attrName>fillcolor</p:attrName>
                                        </p:attrNameLst>
                                      </p:cBhvr>
                                      <p:by>
                                        <p:hsl h="0" s="-12549" l="-25098"/>
                                      </p:by>
                                    </p:animClr>
                                    <p:animClr clrSpc="hsl" dir="cw">
                                      <p:cBhvr>
                                        <p:cTn id="106" dur="500" fill="hold"/>
                                        <p:tgtEl>
                                          <p:spTgt spid="40"/>
                                        </p:tgtEl>
                                        <p:attrNameLst>
                                          <p:attrName>stroke.color</p:attrName>
                                        </p:attrNameLst>
                                      </p:cBhvr>
                                      <p:by>
                                        <p:hsl h="0" s="-12549" l="-25098"/>
                                      </p:by>
                                    </p:animClr>
                                    <p:set>
                                      <p:cBhvr>
                                        <p:cTn id="107" dur="500" fill="hold"/>
                                        <p:tgtEl>
                                          <p:spTgt spid="40"/>
                                        </p:tgtEl>
                                        <p:attrNameLst>
                                          <p:attrName>fill.type</p:attrName>
                                        </p:attrNameLst>
                                      </p:cBhvr>
                                      <p:to>
                                        <p:strVal val="solid"/>
                                      </p:to>
                                    </p:set>
                                  </p:childTnLst>
                                </p:cTn>
                              </p:par>
                            </p:childTnLst>
                          </p:cTn>
                        </p:par>
                      </p:childTnLst>
                    </p:cTn>
                  </p:par>
                  <p:par>
                    <p:cTn id="108" fill="hold">
                      <p:stCondLst>
                        <p:cond delay="indefinite"/>
                      </p:stCondLst>
                      <p:childTnLst>
                        <p:par>
                          <p:cTn id="109" fill="hold">
                            <p:stCondLst>
                              <p:cond delay="0"/>
                            </p:stCondLst>
                            <p:childTnLst>
                              <p:par>
                                <p:cTn id="110" presetID="1" presetClass="emph" presetSubtype="2" fill="hold" nodeType="clickEffect">
                                  <p:stCondLst>
                                    <p:cond delay="0"/>
                                  </p:stCondLst>
                                  <p:childTnLst>
                                    <p:animClr clrSpc="rgb" dir="cw">
                                      <p:cBhvr>
                                        <p:cTn id="111" dur="2000" fill="hold"/>
                                        <p:tgtEl>
                                          <p:spTgt spid="40"/>
                                        </p:tgtEl>
                                        <p:attrNameLst>
                                          <p:attrName>fillcolor</p:attrName>
                                        </p:attrNameLst>
                                      </p:cBhvr>
                                      <p:to>
                                        <a:schemeClr val="accent2"/>
                                      </p:to>
                                    </p:animClr>
                                    <p:set>
                                      <p:cBhvr>
                                        <p:cTn id="112" dur="2000" fill="hold"/>
                                        <p:tgtEl>
                                          <p:spTgt spid="40"/>
                                        </p:tgtEl>
                                        <p:attrNameLst>
                                          <p:attrName>fill.type</p:attrName>
                                        </p:attrNameLst>
                                      </p:cBhvr>
                                      <p:to>
                                        <p:strVal val="solid"/>
                                      </p:to>
                                    </p:set>
                                    <p:set>
                                      <p:cBhvr>
                                        <p:cTn id="113" dur="2000" fill="hold"/>
                                        <p:tgtEl>
                                          <p:spTgt spid="40"/>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3" grpId="0" animBg="1"/>
      <p:bldP spid="4" grpId="0" animBg="1"/>
      <p:bldP spid="5" grpId="0" animBg="1"/>
      <p:bldP spid="6" grpId="0" animBg="1"/>
      <p:bldP spid="18" grpId="0" animBg="1"/>
      <p:bldP spid="19" grpId="0" animBg="1"/>
      <p:bldP spid="28" grpId="0"/>
      <p:bldP spid="39" grpId="0"/>
      <p:bldP spid="40" grpId="0" animBg="1"/>
      <p:bldP spid="40" grpId="1" animBg="1"/>
      <p:bldP spid="45" grpId="0" animBg="1"/>
      <p:bldP spid="46" grpId="0" animBg="1"/>
      <p:bldP spid="47" grpId="0" animBg="1"/>
      <p:bldP spid="57" grpId="0"/>
      <p:bldP spid="59" grpId="0"/>
      <p:bldP spid="61"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4" name="直接连接符 43"/>
          <p:cNvCxnSpPr/>
          <p:nvPr/>
        </p:nvCxnSpPr>
        <p:spPr>
          <a:xfrm>
            <a:off x="-108520" y="5158927"/>
            <a:ext cx="9396536" cy="0"/>
          </a:xfrm>
          <a:prstGeom prst="line">
            <a:avLst/>
          </a:prstGeom>
          <a:ln w="19050">
            <a:solidFill>
              <a:srgbClr val="FFC000"/>
            </a:solidFill>
            <a:prstDash val="dash"/>
          </a:ln>
        </p:spPr>
        <p:style>
          <a:lnRef idx="1">
            <a:schemeClr val="accent1"/>
          </a:lnRef>
          <a:fillRef idx="0">
            <a:schemeClr val="accent1"/>
          </a:fillRef>
          <a:effectRef idx="0">
            <a:schemeClr val="accent1"/>
          </a:effectRef>
          <a:fontRef idx="minor">
            <a:schemeClr val="tx1"/>
          </a:fontRef>
        </p:style>
      </p:cxnSp>
      <p:sp>
        <p:nvSpPr>
          <p:cNvPr id="50" name="燕尾形 49"/>
          <p:cNvSpPr/>
          <p:nvPr/>
        </p:nvSpPr>
        <p:spPr bwMode="auto">
          <a:xfrm>
            <a:off x="899592" y="4906514"/>
            <a:ext cx="1440159" cy="504825"/>
          </a:xfrm>
          <a:prstGeom prst="chevron">
            <a:avLst/>
          </a:prstGeom>
          <a:solidFill>
            <a:srgbClr val="664E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1400" b="1" dirty="0">
              <a:solidFill>
                <a:schemeClr val="tx1"/>
              </a:solidFill>
              <a:latin typeface="微软雅黑" pitchFamily="34" charset="-122"/>
              <a:ea typeface="微软雅黑" pitchFamily="34" charset="-122"/>
            </a:endParaRPr>
          </a:p>
        </p:txBody>
      </p:sp>
      <p:sp>
        <p:nvSpPr>
          <p:cNvPr id="52" name="燕尾形 51"/>
          <p:cNvSpPr/>
          <p:nvPr/>
        </p:nvSpPr>
        <p:spPr bwMode="auto">
          <a:xfrm>
            <a:off x="2891813" y="4906514"/>
            <a:ext cx="1440159" cy="504825"/>
          </a:xfrm>
          <a:prstGeom prst="chevron">
            <a:avLst/>
          </a:prstGeom>
          <a:solidFill>
            <a:srgbClr val="664E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400" b="1" dirty="0">
              <a:solidFill>
                <a:schemeClr val="tx1"/>
              </a:solidFill>
              <a:latin typeface="微软雅黑" pitchFamily="34" charset="-122"/>
              <a:ea typeface="微软雅黑" pitchFamily="34" charset="-122"/>
            </a:endParaRPr>
          </a:p>
        </p:txBody>
      </p:sp>
      <p:sp>
        <p:nvSpPr>
          <p:cNvPr id="53" name="燕尾形 52"/>
          <p:cNvSpPr/>
          <p:nvPr/>
        </p:nvSpPr>
        <p:spPr bwMode="auto">
          <a:xfrm>
            <a:off x="4884034" y="4907754"/>
            <a:ext cx="1440159" cy="504825"/>
          </a:xfrm>
          <a:prstGeom prst="chevron">
            <a:avLst/>
          </a:prstGeom>
          <a:solidFill>
            <a:srgbClr val="664E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400" b="1" dirty="0">
              <a:solidFill>
                <a:schemeClr val="tx1"/>
              </a:solidFill>
              <a:latin typeface="微软雅黑" pitchFamily="34" charset="-122"/>
              <a:ea typeface="微软雅黑" pitchFamily="34" charset="-122"/>
            </a:endParaRPr>
          </a:p>
        </p:txBody>
      </p:sp>
      <p:sp>
        <p:nvSpPr>
          <p:cNvPr id="54" name="燕尾形 53"/>
          <p:cNvSpPr/>
          <p:nvPr/>
        </p:nvSpPr>
        <p:spPr bwMode="auto">
          <a:xfrm>
            <a:off x="6876256" y="4906513"/>
            <a:ext cx="1440159" cy="504825"/>
          </a:xfrm>
          <a:prstGeom prst="chevron">
            <a:avLst/>
          </a:prstGeom>
          <a:solidFill>
            <a:srgbClr val="664E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400" b="1" dirty="0">
              <a:solidFill>
                <a:schemeClr val="tx1"/>
              </a:solidFill>
              <a:latin typeface="微软雅黑" pitchFamily="34" charset="-122"/>
              <a:ea typeface="微软雅黑" pitchFamily="34" charset="-122"/>
            </a:endParaRPr>
          </a:p>
        </p:txBody>
      </p:sp>
      <p:sp>
        <p:nvSpPr>
          <p:cNvPr id="55" name="燕尾形 54"/>
          <p:cNvSpPr/>
          <p:nvPr/>
        </p:nvSpPr>
        <p:spPr bwMode="auto">
          <a:xfrm>
            <a:off x="4884034" y="4906513"/>
            <a:ext cx="1440159" cy="504825"/>
          </a:xfrm>
          <a:prstGeom prst="chevron">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400" b="1" dirty="0">
              <a:solidFill>
                <a:schemeClr val="tx1"/>
              </a:solidFill>
              <a:latin typeface="微软雅黑" pitchFamily="34" charset="-122"/>
              <a:ea typeface="微软雅黑" pitchFamily="34" charset="-122"/>
            </a:endParaRPr>
          </a:p>
        </p:txBody>
      </p:sp>
      <p:sp>
        <p:nvSpPr>
          <p:cNvPr id="58" name="矩形 57"/>
          <p:cNvSpPr/>
          <p:nvPr/>
        </p:nvSpPr>
        <p:spPr>
          <a:xfrm>
            <a:off x="3160485" y="5009578"/>
            <a:ext cx="902811" cy="307777"/>
          </a:xfrm>
          <a:prstGeom prst="rect">
            <a:avLst/>
          </a:prstGeom>
        </p:spPr>
        <p:txBody>
          <a:bodyPr wrap="none">
            <a:spAutoFit/>
          </a:bodyPr>
          <a:lstStyle/>
          <a:p>
            <a:pPr lvl="0" algn="ctr">
              <a:defRPr/>
            </a:pPr>
            <a:r>
              <a:rPr lang="zh-CN" altLang="en-US" sz="1400" b="1" dirty="0">
                <a:latin typeface="微软雅黑" pitchFamily="34" charset="-122"/>
                <a:ea typeface="微软雅黑" pitchFamily="34" charset="-122"/>
              </a:rPr>
              <a:t>我</a:t>
            </a:r>
            <a:r>
              <a:rPr lang="zh-CN" altLang="en-US" sz="1400" b="1" dirty="0" smtClean="0">
                <a:latin typeface="微软雅黑" pitchFamily="34" charset="-122"/>
                <a:ea typeface="微软雅黑" pitchFamily="34" charset="-122"/>
              </a:rPr>
              <a:t>的任务</a:t>
            </a:r>
            <a:endParaRPr lang="zh-CN" altLang="en-US" sz="1400" b="1" dirty="0">
              <a:latin typeface="微软雅黑" pitchFamily="34" charset="-122"/>
              <a:ea typeface="微软雅黑" pitchFamily="34" charset="-122"/>
            </a:endParaRPr>
          </a:p>
        </p:txBody>
      </p:sp>
      <p:sp>
        <p:nvSpPr>
          <p:cNvPr id="60" name="矩形 59"/>
          <p:cNvSpPr/>
          <p:nvPr/>
        </p:nvSpPr>
        <p:spPr>
          <a:xfrm>
            <a:off x="5152705" y="5009578"/>
            <a:ext cx="902812" cy="307777"/>
          </a:xfrm>
          <a:prstGeom prst="rect">
            <a:avLst/>
          </a:prstGeom>
        </p:spPr>
        <p:txBody>
          <a:bodyPr wrap="none">
            <a:spAutoFit/>
          </a:bodyPr>
          <a:lstStyle/>
          <a:p>
            <a:pPr lvl="0" algn="ctr">
              <a:defRPr/>
            </a:pPr>
            <a:r>
              <a:rPr lang="zh-CN" altLang="en-US" sz="1400" b="1" dirty="0">
                <a:latin typeface="微软雅黑" pitchFamily="34" charset="-122"/>
                <a:ea typeface="微软雅黑" pitchFamily="34" charset="-122"/>
              </a:rPr>
              <a:t>完成情况</a:t>
            </a:r>
          </a:p>
        </p:txBody>
      </p:sp>
      <p:sp>
        <p:nvSpPr>
          <p:cNvPr id="62" name="矩形 61"/>
          <p:cNvSpPr/>
          <p:nvPr/>
        </p:nvSpPr>
        <p:spPr>
          <a:xfrm>
            <a:off x="7144929" y="5005036"/>
            <a:ext cx="902811" cy="307777"/>
          </a:xfrm>
          <a:prstGeom prst="rect">
            <a:avLst/>
          </a:prstGeom>
        </p:spPr>
        <p:txBody>
          <a:bodyPr wrap="none">
            <a:spAutoFit/>
          </a:bodyPr>
          <a:lstStyle/>
          <a:p>
            <a:pPr lvl="0" algn="ctr">
              <a:defRPr/>
            </a:pPr>
            <a:r>
              <a:rPr lang="zh-CN" altLang="en-US" sz="1400" b="1" dirty="0" smtClean="0">
                <a:latin typeface="微软雅黑" pitchFamily="34" charset="-122"/>
                <a:ea typeface="微软雅黑" pitchFamily="34" charset="-122"/>
              </a:rPr>
              <a:t>后期计划</a:t>
            </a:r>
            <a:endParaRPr lang="zh-CN" altLang="en-US" sz="1400" b="1" dirty="0">
              <a:latin typeface="微软雅黑" pitchFamily="34" charset="-122"/>
              <a:ea typeface="微软雅黑" pitchFamily="34" charset="-122"/>
            </a:endParaRPr>
          </a:p>
        </p:txBody>
      </p:sp>
      <p:sp>
        <p:nvSpPr>
          <p:cNvPr id="64" name="矩形 63"/>
          <p:cNvSpPr/>
          <p:nvPr/>
        </p:nvSpPr>
        <p:spPr>
          <a:xfrm>
            <a:off x="1168264" y="4972247"/>
            <a:ext cx="902812" cy="307777"/>
          </a:xfrm>
          <a:prstGeom prst="rect">
            <a:avLst/>
          </a:prstGeom>
        </p:spPr>
        <p:txBody>
          <a:bodyPr wrap="none">
            <a:spAutoFit/>
          </a:bodyPr>
          <a:lstStyle/>
          <a:p>
            <a:pPr lvl="0" algn="ctr">
              <a:defRPr/>
            </a:pPr>
            <a:r>
              <a:rPr lang="zh-CN" altLang="en-US" sz="1400" b="1" dirty="0">
                <a:latin typeface="微软雅黑" pitchFamily="34" charset="-122"/>
                <a:ea typeface="微软雅黑" pitchFamily="34" charset="-122"/>
              </a:rPr>
              <a:t>项目意义</a:t>
            </a:r>
          </a:p>
        </p:txBody>
      </p:sp>
      <p:sp>
        <p:nvSpPr>
          <p:cNvPr id="13" name="矩形 12"/>
          <p:cNvSpPr/>
          <p:nvPr/>
        </p:nvSpPr>
        <p:spPr>
          <a:xfrm rot="19165155">
            <a:off x="-1033161" y="413579"/>
            <a:ext cx="3600400" cy="720080"/>
          </a:xfrm>
          <a:prstGeom prst="rect">
            <a:avLst/>
          </a:prstGeom>
          <a:solidFill>
            <a:srgbClr val="FFC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2400" dirty="0" smtClean="0">
                <a:solidFill>
                  <a:schemeClr val="tx1"/>
                </a:solidFill>
                <a:latin typeface="微软雅黑" pitchFamily="34" charset="-122"/>
                <a:ea typeface="微软雅黑" pitchFamily="34" charset="-122"/>
              </a:rPr>
              <a:t>系统架构设计</a:t>
            </a:r>
            <a:endParaRPr lang="zh-CN" altLang="en-US" sz="2400" dirty="0">
              <a:solidFill>
                <a:schemeClr val="tx1"/>
              </a:solidFill>
              <a:latin typeface="微软雅黑" pitchFamily="34" charset="-122"/>
              <a:ea typeface="微软雅黑" pitchFamily="34" charset="-122"/>
            </a:endParaRP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5536" y="2425452"/>
            <a:ext cx="1152128" cy="1152128"/>
          </a:xfrm>
          <a:prstGeom prst="rect">
            <a:avLst/>
          </a:prstGeom>
        </p:spPr>
      </p:pic>
      <p:sp>
        <p:nvSpPr>
          <p:cNvPr id="3" name="左右箭头 2"/>
          <p:cNvSpPr/>
          <p:nvPr/>
        </p:nvSpPr>
        <p:spPr>
          <a:xfrm>
            <a:off x="1430387" y="2759229"/>
            <a:ext cx="792088" cy="36004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 name="矩形 3"/>
          <p:cNvSpPr/>
          <p:nvPr/>
        </p:nvSpPr>
        <p:spPr>
          <a:xfrm>
            <a:off x="2368486" y="1686939"/>
            <a:ext cx="1120631" cy="250461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solidFill>
                  <a:schemeClr val="tx1"/>
                </a:solidFill>
              </a:rPr>
              <a:t>用户界面</a:t>
            </a:r>
            <a:endParaRPr lang="zh-CN" altLang="en-US" sz="1600" dirty="0">
              <a:solidFill>
                <a:schemeClr val="tx1"/>
              </a:solidFill>
            </a:endParaRPr>
          </a:p>
        </p:txBody>
      </p:sp>
      <p:sp>
        <p:nvSpPr>
          <p:cNvPr id="5" name="矩形 4"/>
          <p:cNvSpPr/>
          <p:nvPr/>
        </p:nvSpPr>
        <p:spPr>
          <a:xfrm>
            <a:off x="3983384" y="1686939"/>
            <a:ext cx="1672746" cy="28842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solidFill>
                  <a:schemeClr val="tx1"/>
                </a:solidFill>
              </a:rPr>
              <a:t>文本预处理模块</a:t>
            </a:r>
            <a:endParaRPr lang="zh-CN" altLang="en-US" sz="1600" dirty="0">
              <a:solidFill>
                <a:schemeClr val="tx1"/>
              </a:solidFill>
            </a:endParaRPr>
          </a:p>
        </p:txBody>
      </p:sp>
      <p:sp>
        <p:nvSpPr>
          <p:cNvPr id="21" name="矩形 20"/>
          <p:cNvSpPr/>
          <p:nvPr/>
        </p:nvSpPr>
        <p:spPr>
          <a:xfrm>
            <a:off x="4001132" y="2407371"/>
            <a:ext cx="1672746" cy="28842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solidFill>
                  <a:schemeClr val="tx1"/>
                </a:solidFill>
              </a:rPr>
              <a:t>实体识别模块</a:t>
            </a:r>
            <a:endParaRPr lang="zh-CN" altLang="en-US" sz="1600" dirty="0">
              <a:solidFill>
                <a:schemeClr val="tx1"/>
              </a:solidFill>
            </a:endParaRPr>
          </a:p>
        </p:txBody>
      </p:sp>
      <p:sp>
        <p:nvSpPr>
          <p:cNvPr id="22" name="矩形 21"/>
          <p:cNvSpPr/>
          <p:nvPr/>
        </p:nvSpPr>
        <p:spPr>
          <a:xfrm>
            <a:off x="4017915" y="3119269"/>
            <a:ext cx="1672746" cy="28842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solidFill>
                  <a:schemeClr val="tx1"/>
                </a:solidFill>
              </a:rPr>
              <a:t>文本后处理模块</a:t>
            </a:r>
            <a:endParaRPr lang="zh-CN" altLang="en-US" sz="1600" dirty="0">
              <a:solidFill>
                <a:schemeClr val="tx1"/>
              </a:solidFill>
            </a:endParaRPr>
          </a:p>
        </p:txBody>
      </p:sp>
      <p:sp>
        <p:nvSpPr>
          <p:cNvPr id="23" name="矩形 22"/>
          <p:cNvSpPr/>
          <p:nvPr/>
        </p:nvSpPr>
        <p:spPr>
          <a:xfrm>
            <a:off x="4010024" y="3903129"/>
            <a:ext cx="1672746" cy="28842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solidFill>
                  <a:schemeClr val="tx1"/>
                </a:solidFill>
              </a:rPr>
              <a:t>日志模块</a:t>
            </a:r>
            <a:endParaRPr lang="zh-CN" altLang="en-US" sz="1600" dirty="0">
              <a:solidFill>
                <a:schemeClr val="tx1"/>
              </a:solidFill>
            </a:endParaRPr>
          </a:p>
        </p:txBody>
      </p:sp>
      <p:sp>
        <p:nvSpPr>
          <p:cNvPr id="6" name="矩形 5"/>
          <p:cNvSpPr/>
          <p:nvPr/>
        </p:nvSpPr>
        <p:spPr>
          <a:xfrm>
            <a:off x="6187552" y="1646304"/>
            <a:ext cx="1137718" cy="174642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solidFill>
                  <a:schemeClr val="tx1"/>
                </a:solidFill>
              </a:rPr>
              <a:t>命名实体识别算法</a:t>
            </a:r>
            <a:endParaRPr lang="zh-CN" altLang="en-US" sz="1600" dirty="0">
              <a:solidFill>
                <a:schemeClr val="tx1"/>
              </a:solidFill>
            </a:endParaRPr>
          </a:p>
        </p:txBody>
      </p:sp>
      <p:sp>
        <p:nvSpPr>
          <p:cNvPr id="8" name="流程图: 磁盘 7"/>
          <p:cNvSpPr/>
          <p:nvPr/>
        </p:nvSpPr>
        <p:spPr>
          <a:xfrm>
            <a:off x="7849348" y="1758543"/>
            <a:ext cx="1178998" cy="459588"/>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smtClean="0">
                <a:solidFill>
                  <a:schemeClr val="tx1"/>
                </a:solidFill>
              </a:rPr>
              <a:t>BIO</a:t>
            </a:r>
            <a:r>
              <a:rPr lang="zh-CN" altLang="en-US" sz="1400" dirty="0" smtClean="0">
                <a:solidFill>
                  <a:schemeClr val="tx1"/>
                </a:solidFill>
              </a:rPr>
              <a:t>标注结果</a:t>
            </a:r>
            <a:endParaRPr lang="zh-CN" altLang="en-US" sz="1400" dirty="0">
              <a:solidFill>
                <a:schemeClr val="tx1"/>
              </a:solidFill>
            </a:endParaRPr>
          </a:p>
        </p:txBody>
      </p:sp>
      <p:sp>
        <p:nvSpPr>
          <p:cNvPr id="27" name="流程图: 磁盘 26"/>
          <p:cNvSpPr/>
          <p:nvPr/>
        </p:nvSpPr>
        <p:spPr>
          <a:xfrm>
            <a:off x="7868204" y="2630036"/>
            <a:ext cx="1091945" cy="459588"/>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schemeClr val="tx1"/>
                </a:solidFill>
              </a:rPr>
              <a:t>模型参数</a:t>
            </a:r>
            <a:endParaRPr lang="zh-CN" altLang="en-US" sz="1400" dirty="0">
              <a:solidFill>
                <a:schemeClr val="tx1"/>
              </a:solidFill>
            </a:endParaRPr>
          </a:p>
        </p:txBody>
      </p:sp>
      <p:sp>
        <p:nvSpPr>
          <p:cNvPr id="28" name="流程图: 磁盘 27"/>
          <p:cNvSpPr/>
          <p:nvPr/>
        </p:nvSpPr>
        <p:spPr>
          <a:xfrm>
            <a:off x="6187552" y="3820074"/>
            <a:ext cx="1091945" cy="459588"/>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schemeClr val="tx1"/>
                </a:solidFill>
              </a:rPr>
              <a:t>日志信息</a:t>
            </a:r>
            <a:endParaRPr lang="zh-CN" altLang="en-US" sz="1400" dirty="0">
              <a:solidFill>
                <a:schemeClr val="tx1"/>
              </a:solidFill>
            </a:endParaRPr>
          </a:p>
        </p:txBody>
      </p:sp>
      <p:sp>
        <p:nvSpPr>
          <p:cNvPr id="32" name="右箭头 31"/>
          <p:cNvSpPr/>
          <p:nvPr/>
        </p:nvSpPr>
        <p:spPr>
          <a:xfrm>
            <a:off x="7399280" y="1880325"/>
            <a:ext cx="394108" cy="2160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5" name="右箭头 44"/>
          <p:cNvSpPr/>
          <p:nvPr/>
        </p:nvSpPr>
        <p:spPr>
          <a:xfrm>
            <a:off x="7399281" y="2776105"/>
            <a:ext cx="394108" cy="2160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6" name="右箭头 45"/>
          <p:cNvSpPr/>
          <p:nvPr/>
        </p:nvSpPr>
        <p:spPr>
          <a:xfrm>
            <a:off x="5759944" y="3939331"/>
            <a:ext cx="394108" cy="2160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cxnSp>
        <p:nvCxnSpPr>
          <p:cNvPr id="69" name="肘形连接符 68"/>
          <p:cNvCxnSpPr>
            <a:endCxn id="5" idx="1"/>
          </p:cNvCxnSpPr>
          <p:nvPr/>
        </p:nvCxnSpPr>
        <p:spPr>
          <a:xfrm>
            <a:off x="3489117" y="1831153"/>
            <a:ext cx="494267" cy="1"/>
          </a:xfrm>
          <a:prstGeom prst="bentConnector3">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71" name="肘形连接符 70"/>
          <p:cNvCxnSpPr>
            <a:stCxn id="5" idx="3"/>
          </p:cNvCxnSpPr>
          <p:nvPr/>
        </p:nvCxnSpPr>
        <p:spPr>
          <a:xfrm flipV="1">
            <a:off x="5656130" y="1831153"/>
            <a:ext cx="531422" cy="1"/>
          </a:xfrm>
          <a:prstGeom prst="bentConnector3">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73" name="肘形连接符 72"/>
          <p:cNvCxnSpPr>
            <a:endCxn id="21" idx="1"/>
          </p:cNvCxnSpPr>
          <p:nvPr/>
        </p:nvCxnSpPr>
        <p:spPr>
          <a:xfrm>
            <a:off x="3489117" y="2551585"/>
            <a:ext cx="512015" cy="1"/>
          </a:xfrm>
          <a:prstGeom prst="bentConnector3">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77" name="肘形连接符 76"/>
          <p:cNvCxnSpPr>
            <a:endCxn id="22" idx="1"/>
          </p:cNvCxnSpPr>
          <p:nvPr/>
        </p:nvCxnSpPr>
        <p:spPr>
          <a:xfrm>
            <a:off x="3489117" y="3263483"/>
            <a:ext cx="528798" cy="1"/>
          </a:xfrm>
          <a:prstGeom prst="bentConnector3">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81" name="肘形连接符 80"/>
          <p:cNvCxnSpPr>
            <a:endCxn id="23" idx="1"/>
          </p:cNvCxnSpPr>
          <p:nvPr/>
        </p:nvCxnSpPr>
        <p:spPr>
          <a:xfrm>
            <a:off x="3489117" y="4047343"/>
            <a:ext cx="520907" cy="1"/>
          </a:xfrm>
          <a:prstGeom prst="bentConnector3">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94" name="肘形连接符 93"/>
          <p:cNvCxnSpPr/>
          <p:nvPr/>
        </p:nvCxnSpPr>
        <p:spPr>
          <a:xfrm flipV="1">
            <a:off x="5690661" y="2519516"/>
            <a:ext cx="531422" cy="1"/>
          </a:xfrm>
          <a:prstGeom prst="bentConnector3">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95" name="肘形连接符 94"/>
          <p:cNvCxnSpPr/>
          <p:nvPr/>
        </p:nvCxnSpPr>
        <p:spPr>
          <a:xfrm flipV="1">
            <a:off x="5691287" y="3270449"/>
            <a:ext cx="531422" cy="1"/>
          </a:xfrm>
          <a:prstGeom prst="bentConnector3">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93" name="TextBox 92"/>
          <p:cNvSpPr txBox="1"/>
          <p:nvPr/>
        </p:nvSpPr>
        <p:spPr>
          <a:xfrm>
            <a:off x="2274492" y="481236"/>
            <a:ext cx="3381638" cy="369332"/>
          </a:xfrm>
          <a:prstGeom prst="rect">
            <a:avLst/>
          </a:prstGeom>
          <a:noFill/>
        </p:spPr>
        <p:txBody>
          <a:bodyPr wrap="square" rtlCol="0">
            <a:spAutoFit/>
          </a:bodyPr>
          <a:lstStyle/>
          <a:p>
            <a:r>
              <a:rPr lang="zh-CN" altLang="en-US" dirty="0" smtClean="0"/>
              <a:t>让我们再来整体看看这个系统！</a:t>
            </a:r>
            <a:endParaRPr lang="zh-CN" altLang="en-US" dirty="0"/>
          </a:p>
        </p:txBody>
      </p:sp>
    </p:spTree>
    <p:extLst>
      <p:ext uri="{BB962C8B-B14F-4D97-AF65-F5344CB8AC3E}">
        <p14:creationId xmlns:p14="http://schemas.microsoft.com/office/powerpoint/2010/main" val="154580099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down)">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500"/>
                                        <p:tgtEl>
                                          <p:spTgt spid="5"/>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21"/>
                                        </p:tgtEl>
                                        <p:attrNameLst>
                                          <p:attrName>style.visibility</p:attrName>
                                        </p:attrNameLst>
                                      </p:cBhvr>
                                      <p:to>
                                        <p:strVal val="visible"/>
                                      </p:to>
                                    </p:set>
                                    <p:animEffect transition="in" filter="fade">
                                      <p:cBhvr>
                                        <p:cTn id="23" dur="500"/>
                                        <p:tgtEl>
                                          <p:spTgt spid="21"/>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2"/>
                                        </p:tgtEl>
                                        <p:attrNameLst>
                                          <p:attrName>style.visibility</p:attrName>
                                        </p:attrNameLst>
                                      </p:cBhvr>
                                      <p:to>
                                        <p:strVal val="visible"/>
                                      </p:to>
                                    </p:set>
                                    <p:animEffect transition="in" filter="fade">
                                      <p:cBhvr>
                                        <p:cTn id="26" dur="500"/>
                                        <p:tgtEl>
                                          <p:spTgt spid="22"/>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23"/>
                                        </p:tgtEl>
                                        <p:attrNameLst>
                                          <p:attrName>style.visibility</p:attrName>
                                        </p:attrNameLst>
                                      </p:cBhvr>
                                      <p:to>
                                        <p:strVal val="visible"/>
                                      </p:to>
                                    </p:set>
                                    <p:animEffect transition="in" filter="fade">
                                      <p:cBhvr>
                                        <p:cTn id="29" dur="500"/>
                                        <p:tgtEl>
                                          <p:spTgt spid="23"/>
                                        </p:tgtEl>
                                      </p:cBhvr>
                                    </p:animEffect>
                                  </p:childTnLst>
                                </p:cTn>
                              </p:par>
                              <p:par>
                                <p:cTn id="30" presetID="10" presetClass="entr" presetSubtype="0" fill="hold" nodeType="withEffect">
                                  <p:stCondLst>
                                    <p:cond delay="0"/>
                                  </p:stCondLst>
                                  <p:childTnLst>
                                    <p:set>
                                      <p:cBhvr>
                                        <p:cTn id="31" dur="1" fill="hold">
                                          <p:stCondLst>
                                            <p:cond delay="0"/>
                                          </p:stCondLst>
                                        </p:cTn>
                                        <p:tgtEl>
                                          <p:spTgt spid="69"/>
                                        </p:tgtEl>
                                        <p:attrNameLst>
                                          <p:attrName>style.visibility</p:attrName>
                                        </p:attrNameLst>
                                      </p:cBhvr>
                                      <p:to>
                                        <p:strVal val="visible"/>
                                      </p:to>
                                    </p:set>
                                    <p:animEffect transition="in" filter="fade">
                                      <p:cBhvr>
                                        <p:cTn id="32" dur="500"/>
                                        <p:tgtEl>
                                          <p:spTgt spid="69"/>
                                        </p:tgtEl>
                                      </p:cBhvr>
                                    </p:animEffect>
                                  </p:childTnLst>
                                </p:cTn>
                              </p:par>
                              <p:par>
                                <p:cTn id="33" presetID="10" presetClass="entr" presetSubtype="0" fill="hold" nodeType="withEffect">
                                  <p:stCondLst>
                                    <p:cond delay="0"/>
                                  </p:stCondLst>
                                  <p:childTnLst>
                                    <p:set>
                                      <p:cBhvr>
                                        <p:cTn id="34" dur="1" fill="hold">
                                          <p:stCondLst>
                                            <p:cond delay="0"/>
                                          </p:stCondLst>
                                        </p:cTn>
                                        <p:tgtEl>
                                          <p:spTgt spid="73"/>
                                        </p:tgtEl>
                                        <p:attrNameLst>
                                          <p:attrName>style.visibility</p:attrName>
                                        </p:attrNameLst>
                                      </p:cBhvr>
                                      <p:to>
                                        <p:strVal val="visible"/>
                                      </p:to>
                                    </p:set>
                                    <p:animEffect transition="in" filter="fade">
                                      <p:cBhvr>
                                        <p:cTn id="35" dur="500"/>
                                        <p:tgtEl>
                                          <p:spTgt spid="73"/>
                                        </p:tgtEl>
                                      </p:cBhvr>
                                    </p:animEffect>
                                  </p:childTnLst>
                                </p:cTn>
                              </p:par>
                              <p:par>
                                <p:cTn id="36" presetID="10" presetClass="entr" presetSubtype="0" fill="hold" nodeType="withEffect">
                                  <p:stCondLst>
                                    <p:cond delay="0"/>
                                  </p:stCondLst>
                                  <p:childTnLst>
                                    <p:set>
                                      <p:cBhvr>
                                        <p:cTn id="37" dur="1" fill="hold">
                                          <p:stCondLst>
                                            <p:cond delay="0"/>
                                          </p:stCondLst>
                                        </p:cTn>
                                        <p:tgtEl>
                                          <p:spTgt spid="77"/>
                                        </p:tgtEl>
                                        <p:attrNameLst>
                                          <p:attrName>style.visibility</p:attrName>
                                        </p:attrNameLst>
                                      </p:cBhvr>
                                      <p:to>
                                        <p:strVal val="visible"/>
                                      </p:to>
                                    </p:set>
                                    <p:animEffect transition="in" filter="fade">
                                      <p:cBhvr>
                                        <p:cTn id="38" dur="500"/>
                                        <p:tgtEl>
                                          <p:spTgt spid="77"/>
                                        </p:tgtEl>
                                      </p:cBhvr>
                                    </p:animEffect>
                                  </p:childTnLst>
                                </p:cTn>
                              </p:par>
                              <p:par>
                                <p:cTn id="39" presetID="10" presetClass="entr" presetSubtype="0" fill="hold" nodeType="withEffect">
                                  <p:stCondLst>
                                    <p:cond delay="0"/>
                                  </p:stCondLst>
                                  <p:childTnLst>
                                    <p:set>
                                      <p:cBhvr>
                                        <p:cTn id="40" dur="1" fill="hold">
                                          <p:stCondLst>
                                            <p:cond delay="0"/>
                                          </p:stCondLst>
                                        </p:cTn>
                                        <p:tgtEl>
                                          <p:spTgt spid="81"/>
                                        </p:tgtEl>
                                        <p:attrNameLst>
                                          <p:attrName>style.visibility</p:attrName>
                                        </p:attrNameLst>
                                      </p:cBhvr>
                                      <p:to>
                                        <p:strVal val="visible"/>
                                      </p:to>
                                    </p:set>
                                    <p:animEffect transition="in" filter="fade">
                                      <p:cBhvr>
                                        <p:cTn id="41" dur="500"/>
                                        <p:tgtEl>
                                          <p:spTgt spid="81"/>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6"/>
                                        </p:tgtEl>
                                        <p:attrNameLst>
                                          <p:attrName>style.visibility</p:attrName>
                                        </p:attrNameLst>
                                      </p:cBhvr>
                                      <p:to>
                                        <p:strVal val="visible"/>
                                      </p:to>
                                    </p:set>
                                    <p:animEffect transition="in" filter="fade">
                                      <p:cBhvr>
                                        <p:cTn id="46" dur="500"/>
                                        <p:tgtEl>
                                          <p:spTgt spid="6"/>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8"/>
                                        </p:tgtEl>
                                        <p:attrNameLst>
                                          <p:attrName>style.visibility</p:attrName>
                                        </p:attrNameLst>
                                      </p:cBhvr>
                                      <p:to>
                                        <p:strVal val="visible"/>
                                      </p:to>
                                    </p:set>
                                    <p:animEffect transition="in" filter="fade">
                                      <p:cBhvr>
                                        <p:cTn id="49" dur="500"/>
                                        <p:tgtEl>
                                          <p:spTgt spid="8"/>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27"/>
                                        </p:tgtEl>
                                        <p:attrNameLst>
                                          <p:attrName>style.visibility</p:attrName>
                                        </p:attrNameLst>
                                      </p:cBhvr>
                                      <p:to>
                                        <p:strVal val="visible"/>
                                      </p:to>
                                    </p:set>
                                    <p:animEffect transition="in" filter="fade">
                                      <p:cBhvr>
                                        <p:cTn id="52" dur="500"/>
                                        <p:tgtEl>
                                          <p:spTgt spid="27"/>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28"/>
                                        </p:tgtEl>
                                        <p:attrNameLst>
                                          <p:attrName>style.visibility</p:attrName>
                                        </p:attrNameLst>
                                      </p:cBhvr>
                                      <p:to>
                                        <p:strVal val="visible"/>
                                      </p:to>
                                    </p:set>
                                    <p:animEffect transition="in" filter="fade">
                                      <p:cBhvr>
                                        <p:cTn id="55" dur="500"/>
                                        <p:tgtEl>
                                          <p:spTgt spid="28"/>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32"/>
                                        </p:tgtEl>
                                        <p:attrNameLst>
                                          <p:attrName>style.visibility</p:attrName>
                                        </p:attrNameLst>
                                      </p:cBhvr>
                                      <p:to>
                                        <p:strVal val="visible"/>
                                      </p:to>
                                    </p:set>
                                    <p:animEffect transition="in" filter="fade">
                                      <p:cBhvr>
                                        <p:cTn id="58" dur="500"/>
                                        <p:tgtEl>
                                          <p:spTgt spid="32"/>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45"/>
                                        </p:tgtEl>
                                        <p:attrNameLst>
                                          <p:attrName>style.visibility</p:attrName>
                                        </p:attrNameLst>
                                      </p:cBhvr>
                                      <p:to>
                                        <p:strVal val="visible"/>
                                      </p:to>
                                    </p:set>
                                    <p:animEffect transition="in" filter="fade">
                                      <p:cBhvr>
                                        <p:cTn id="61" dur="500"/>
                                        <p:tgtEl>
                                          <p:spTgt spid="45"/>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46"/>
                                        </p:tgtEl>
                                        <p:attrNameLst>
                                          <p:attrName>style.visibility</p:attrName>
                                        </p:attrNameLst>
                                      </p:cBhvr>
                                      <p:to>
                                        <p:strVal val="visible"/>
                                      </p:to>
                                    </p:set>
                                    <p:animEffect transition="in" filter="fade">
                                      <p:cBhvr>
                                        <p:cTn id="64" dur="500"/>
                                        <p:tgtEl>
                                          <p:spTgt spid="46"/>
                                        </p:tgtEl>
                                      </p:cBhvr>
                                    </p:animEffect>
                                  </p:childTnLst>
                                </p:cTn>
                              </p:par>
                              <p:par>
                                <p:cTn id="65" presetID="10" presetClass="entr" presetSubtype="0" fill="hold" nodeType="withEffect">
                                  <p:stCondLst>
                                    <p:cond delay="0"/>
                                  </p:stCondLst>
                                  <p:childTnLst>
                                    <p:set>
                                      <p:cBhvr>
                                        <p:cTn id="66" dur="1" fill="hold">
                                          <p:stCondLst>
                                            <p:cond delay="0"/>
                                          </p:stCondLst>
                                        </p:cTn>
                                        <p:tgtEl>
                                          <p:spTgt spid="71"/>
                                        </p:tgtEl>
                                        <p:attrNameLst>
                                          <p:attrName>style.visibility</p:attrName>
                                        </p:attrNameLst>
                                      </p:cBhvr>
                                      <p:to>
                                        <p:strVal val="visible"/>
                                      </p:to>
                                    </p:set>
                                    <p:animEffect transition="in" filter="fade">
                                      <p:cBhvr>
                                        <p:cTn id="67" dur="500"/>
                                        <p:tgtEl>
                                          <p:spTgt spid="71"/>
                                        </p:tgtEl>
                                      </p:cBhvr>
                                    </p:animEffect>
                                  </p:childTnLst>
                                </p:cTn>
                              </p:par>
                              <p:par>
                                <p:cTn id="68" presetID="10" presetClass="entr" presetSubtype="0" fill="hold" nodeType="withEffect">
                                  <p:stCondLst>
                                    <p:cond delay="0"/>
                                  </p:stCondLst>
                                  <p:childTnLst>
                                    <p:set>
                                      <p:cBhvr>
                                        <p:cTn id="69" dur="1" fill="hold">
                                          <p:stCondLst>
                                            <p:cond delay="0"/>
                                          </p:stCondLst>
                                        </p:cTn>
                                        <p:tgtEl>
                                          <p:spTgt spid="94"/>
                                        </p:tgtEl>
                                        <p:attrNameLst>
                                          <p:attrName>style.visibility</p:attrName>
                                        </p:attrNameLst>
                                      </p:cBhvr>
                                      <p:to>
                                        <p:strVal val="visible"/>
                                      </p:to>
                                    </p:set>
                                    <p:animEffect transition="in" filter="fade">
                                      <p:cBhvr>
                                        <p:cTn id="70" dur="500"/>
                                        <p:tgtEl>
                                          <p:spTgt spid="94"/>
                                        </p:tgtEl>
                                      </p:cBhvr>
                                    </p:animEffect>
                                  </p:childTnLst>
                                </p:cTn>
                              </p:par>
                              <p:par>
                                <p:cTn id="71" presetID="10" presetClass="entr" presetSubtype="0" fill="hold" nodeType="withEffect">
                                  <p:stCondLst>
                                    <p:cond delay="0"/>
                                  </p:stCondLst>
                                  <p:childTnLst>
                                    <p:set>
                                      <p:cBhvr>
                                        <p:cTn id="72" dur="1" fill="hold">
                                          <p:stCondLst>
                                            <p:cond delay="0"/>
                                          </p:stCondLst>
                                        </p:cTn>
                                        <p:tgtEl>
                                          <p:spTgt spid="95"/>
                                        </p:tgtEl>
                                        <p:attrNameLst>
                                          <p:attrName>style.visibility</p:attrName>
                                        </p:attrNameLst>
                                      </p:cBhvr>
                                      <p:to>
                                        <p:strVal val="visible"/>
                                      </p:to>
                                    </p:set>
                                    <p:animEffect transition="in" filter="fade">
                                      <p:cBhvr>
                                        <p:cTn id="73" dur="500"/>
                                        <p:tgtEl>
                                          <p:spTgt spid="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3" grpId="0" animBg="1"/>
      <p:bldP spid="4" grpId="0" animBg="1"/>
      <p:bldP spid="5" grpId="0" animBg="1"/>
      <p:bldP spid="21" grpId="0" animBg="1"/>
      <p:bldP spid="22" grpId="0" animBg="1"/>
      <p:bldP spid="23" grpId="0" animBg="1"/>
      <p:bldP spid="6" grpId="0" animBg="1"/>
      <p:bldP spid="8" grpId="0" animBg="1"/>
      <p:bldP spid="27" grpId="0" animBg="1"/>
      <p:bldP spid="28" grpId="0" animBg="1"/>
      <p:bldP spid="32" grpId="0" animBg="1"/>
      <p:bldP spid="45" grpId="0" animBg="1"/>
      <p:bldP spid="46"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4" name="直接连接符 43"/>
          <p:cNvCxnSpPr/>
          <p:nvPr/>
        </p:nvCxnSpPr>
        <p:spPr>
          <a:xfrm>
            <a:off x="-108520" y="5158927"/>
            <a:ext cx="9396536" cy="0"/>
          </a:xfrm>
          <a:prstGeom prst="line">
            <a:avLst/>
          </a:prstGeom>
          <a:ln w="19050">
            <a:solidFill>
              <a:srgbClr val="FFC000"/>
            </a:solidFill>
            <a:prstDash val="dash"/>
          </a:ln>
        </p:spPr>
        <p:style>
          <a:lnRef idx="1">
            <a:schemeClr val="accent1"/>
          </a:lnRef>
          <a:fillRef idx="0">
            <a:schemeClr val="accent1"/>
          </a:fillRef>
          <a:effectRef idx="0">
            <a:schemeClr val="accent1"/>
          </a:effectRef>
          <a:fontRef idx="minor">
            <a:schemeClr val="tx1"/>
          </a:fontRef>
        </p:style>
      </p:cxnSp>
      <p:sp>
        <p:nvSpPr>
          <p:cNvPr id="50" name="燕尾形 49"/>
          <p:cNvSpPr/>
          <p:nvPr/>
        </p:nvSpPr>
        <p:spPr bwMode="auto">
          <a:xfrm>
            <a:off x="899592" y="4906514"/>
            <a:ext cx="1440159" cy="504825"/>
          </a:xfrm>
          <a:prstGeom prst="chevron">
            <a:avLst/>
          </a:prstGeom>
          <a:solidFill>
            <a:srgbClr val="664E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1400" b="1" dirty="0">
              <a:solidFill>
                <a:schemeClr val="tx1"/>
              </a:solidFill>
              <a:latin typeface="微软雅黑" pitchFamily="34" charset="-122"/>
              <a:ea typeface="微软雅黑" pitchFamily="34" charset="-122"/>
            </a:endParaRPr>
          </a:p>
        </p:txBody>
      </p:sp>
      <p:sp>
        <p:nvSpPr>
          <p:cNvPr id="52" name="燕尾形 51"/>
          <p:cNvSpPr/>
          <p:nvPr/>
        </p:nvSpPr>
        <p:spPr bwMode="auto">
          <a:xfrm>
            <a:off x="2891813" y="4906514"/>
            <a:ext cx="1440159" cy="504825"/>
          </a:xfrm>
          <a:prstGeom prst="chevron">
            <a:avLst/>
          </a:prstGeom>
          <a:solidFill>
            <a:srgbClr val="664E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400" b="1" dirty="0">
              <a:solidFill>
                <a:schemeClr val="tx1"/>
              </a:solidFill>
              <a:latin typeface="微软雅黑" pitchFamily="34" charset="-122"/>
              <a:ea typeface="微软雅黑" pitchFamily="34" charset="-122"/>
            </a:endParaRPr>
          </a:p>
        </p:txBody>
      </p:sp>
      <p:sp>
        <p:nvSpPr>
          <p:cNvPr id="53" name="燕尾形 52"/>
          <p:cNvSpPr/>
          <p:nvPr/>
        </p:nvSpPr>
        <p:spPr bwMode="auto">
          <a:xfrm>
            <a:off x="4884034" y="4907754"/>
            <a:ext cx="1440159" cy="504825"/>
          </a:xfrm>
          <a:prstGeom prst="chevron">
            <a:avLst/>
          </a:prstGeom>
          <a:solidFill>
            <a:srgbClr val="664E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400" b="1" dirty="0">
              <a:solidFill>
                <a:schemeClr val="tx1"/>
              </a:solidFill>
              <a:latin typeface="微软雅黑" pitchFamily="34" charset="-122"/>
              <a:ea typeface="微软雅黑" pitchFamily="34" charset="-122"/>
            </a:endParaRPr>
          </a:p>
        </p:txBody>
      </p:sp>
      <p:sp>
        <p:nvSpPr>
          <p:cNvPr id="54" name="燕尾形 53"/>
          <p:cNvSpPr/>
          <p:nvPr/>
        </p:nvSpPr>
        <p:spPr bwMode="auto">
          <a:xfrm>
            <a:off x="6876256" y="4906513"/>
            <a:ext cx="1440159" cy="504825"/>
          </a:xfrm>
          <a:prstGeom prst="chevron">
            <a:avLst/>
          </a:prstGeom>
          <a:solidFill>
            <a:srgbClr val="664E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400" b="1" dirty="0">
              <a:solidFill>
                <a:schemeClr val="tx1"/>
              </a:solidFill>
              <a:latin typeface="微软雅黑" pitchFamily="34" charset="-122"/>
              <a:ea typeface="微软雅黑" pitchFamily="34" charset="-122"/>
            </a:endParaRPr>
          </a:p>
        </p:txBody>
      </p:sp>
      <p:sp>
        <p:nvSpPr>
          <p:cNvPr id="55" name="燕尾形 54"/>
          <p:cNvSpPr/>
          <p:nvPr/>
        </p:nvSpPr>
        <p:spPr bwMode="auto">
          <a:xfrm>
            <a:off x="4884034" y="4906513"/>
            <a:ext cx="1440159" cy="504825"/>
          </a:xfrm>
          <a:prstGeom prst="chevron">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400" b="1" dirty="0">
              <a:solidFill>
                <a:schemeClr val="tx1"/>
              </a:solidFill>
              <a:latin typeface="微软雅黑" pitchFamily="34" charset="-122"/>
              <a:ea typeface="微软雅黑" pitchFamily="34" charset="-122"/>
            </a:endParaRPr>
          </a:p>
        </p:txBody>
      </p:sp>
      <p:sp>
        <p:nvSpPr>
          <p:cNvPr id="58" name="矩形 57"/>
          <p:cNvSpPr/>
          <p:nvPr/>
        </p:nvSpPr>
        <p:spPr>
          <a:xfrm>
            <a:off x="3160485" y="5009578"/>
            <a:ext cx="902811" cy="307777"/>
          </a:xfrm>
          <a:prstGeom prst="rect">
            <a:avLst/>
          </a:prstGeom>
        </p:spPr>
        <p:txBody>
          <a:bodyPr wrap="none">
            <a:spAutoFit/>
          </a:bodyPr>
          <a:lstStyle/>
          <a:p>
            <a:pPr lvl="0" algn="ctr">
              <a:defRPr/>
            </a:pPr>
            <a:r>
              <a:rPr lang="zh-CN" altLang="en-US" sz="1400" b="1" dirty="0">
                <a:latin typeface="微软雅黑" pitchFamily="34" charset="-122"/>
                <a:ea typeface="微软雅黑" pitchFamily="34" charset="-122"/>
              </a:rPr>
              <a:t>我</a:t>
            </a:r>
            <a:r>
              <a:rPr lang="zh-CN" altLang="en-US" sz="1400" b="1" dirty="0" smtClean="0">
                <a:latin typeface="微软雅黑" pitchFamily="34" charset="-122"/>
                <a:ea typeface="微软雅黑" pitchFamily="34" charset="-122"/>
              </a:rPr>
              <a:t>的任务</a:t>
            </a:r>
            <a:endParaRPr lang="zh-CN" altLang="en-US" sz="1400" b="1" dirty="0">
              <a:latin typeface="微软雅黑" pitchFamily="34" charset="-122"/>
              <a:ea typeface="微软雅黑" pitchFamily="34" charset="-122"/>
            </a:endParaRPr>
          </a:p>
        </p:txBody>
      </p:sp>
      <p:sp>
        <p:nvSpPr>
          <p:cNvPr id="60" name="矩形 59"/>
          <p:cNvSpPr/>
          <p:nvPr/>
        </p:nvSpPr>
        <p:spPr>
          <a:xfrm>
            <a:off x="5152706" y="5009578"/>
            <a:ext cx="902811" cy="307777"/>
          </a:xfrm>
          <a:prstGeom prst="rect">
            <a:avLst/>
          </a:prstGeom>
        </p:spPr>
        <p:txBody>
          <a:bodyPr wrap="none">
            <a:spAutoFit/>
          </a:bodyPr>
          <a:lstStyle/>
          <a:p>
            <a:pPr lvl="0" algn="ctr">
              <a:defRPr/>
            </a:pPr>
            <a:r>
              <a:rPr lang="zh-CN" altLang="en-US" sz="1400" b="1" dirty="0" smtClean="0">
                <a:latin typeface="微软雅黑" pitchFamily="34" charset="-122"/>
                <a:ea typeface="微软雅黑" pitchFamily="34" charset="-122"/>
              </a:rPr>
              <a:t>完成情况</a:t>
            </a:r>
            <a:endParaRPr lang="zh-CN" altLang="en-US" sz="1400" b="1" dirty="0">
              <a:latin typeface="微软雅黑" pitchFamily="34" charset="-122"/>
              <a:ea typeface="微软雅黑" pitchFamily="34" charset="-122"/>
            </a:endParaRPr>
          </a:p>
        </p:txBody>
      </p:sp>
      <p:sp>
        <p:nvSpPr>
          <p:cNvPr id="62" name="矩形 61"/>
          <p:cNvSpPr/>
          <p:nvPr/>
        </p:nvSpPr>
        <p:spPr>
          <a:xfrm>
            <a:off x="7144929" y="5005036"/>
            <a:ext cx="902811" cy="307777"/>
          </a:xfrm>
          <a:prstGeom prst="rect">
            <a:avLst/>
          </a:prstGeom>
        </p:spPr>
        <p:txBody>
          <a:bodyPr wrap="none">
            <a:spAutoFit/>
          </a:bodyPr>
          <a:lstStyle/>
          <a:p>
            <a:pPr lvl="0" algn="ctr">
              <a:defRPr/>
            </a:pPr>
            <a:r>
              <a:rPr lang="zh-CN" altLang="en-US" sz="1400" b="1" dirty="0" smtClean="0">
                <a:latin typeface="微软雅黑" pitchFamily="34" charset="-122"/>
                <a:ea typeface="微软雅黑" pitchFamily="34" charset="-122"/>
              </a:rPr>
              <a:t>后期计划</a:t>
            </a:r>
            <a:endParaRPr lang="zh-CN" altLang="en-US" sz="1400" b="1" dirty="0">
              <a:latin typeface="微软雅黑" pitchFamily="34" charset="-122"/>
              <a:ea typeface="微软雅黑" pitchFamily="34" charset="-122"/>
            </a:endParaRPr>
          </a:p>
        </p:txBody>
      </p:sp>
      <p:sp>
        <p:nvSpPr>
          <p:cNvPr id="64" name="矩形 63"/>
          <p:cNvSpPr/>
          <p:nvPr/>
        </p:nvSpPr>
        <p:spPr>
          <a:xfrm>
            <a:off x="1168264" y="4972247"/>
            <a:ext cx="902812" cy="307777"/>
          </a:xfrm>
          <a:prstGeom prst="rect">
            <a:avLst/>
          </a:prstGeom>
        </p:spPr>
        <p:txBody>
          <a:bodyPr wrap="none">
            <a:spAutoFit/>
          </a:bodyPr>
          <a:lstStyle/>
          <a:p>
            <a:pPr lvl="0" algn="ctr">
              <a:defRPr/>
            </a:pPr>
            <a:r>
              <a:rPr lang="zh-CN" altLang="en-US" sz="1400" b="1" dirty="0">
                <a:latin typeface="微软雅黑" pitchFamily="34" charset="-122"/>
                <a:ea typeface="微软雅黑" pitchFamily="34" charset="-122"/>
              </a:rPr>
              <a:t>项目意义</a:t>
            </a:r>
          </a:p>
        </p:txBody>
      </p:sp>
      <p:sp>
        <p:nvSpPr>
          <p:cNvPr id="13" name="矩形 12"/>
          <p:cNvSpPr/>
          <p:nvPr/>
        </p:nvSpPr>
        <p:spPr>
          <a:xfrm rot="19165155">
            <a:off x="-1033161" y="413579"/>
            <a:ext cx="3600400" cy="720080"/>
          </a:xfrm>
          <a:prstGeom prst="rect">
            <a:avLst/>
          </a:prstGeom>
          <a:solidFill>
            <a:srgbClr val="FFC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2400" dirty="0">
                <a:solidFill>
                  <a:schemeClr val="tx1"/>
                </a:solidFill>
                <a:latin typeface="微软雅黑" pitchFamily="34" charset="-122"/>
                <a:ea typeface="微软雅黑" pitchFamily="34" charset="-122"/>
              </a:rPr>
              <a:t>算法</a:t>
            </a:r>
            <a:r>
              <a:rPr lang="zh-CN" altLang="en-US" sz="2400" dirty="0" smtClean="0">
                <a:solidFill>
                  <a:schemeClr val="tx1"/>
                </a:solidFill>
                <a:latin typeface="微软雅黑" pitchFamily="34" charset="-122"/>
                <a:ea typeface="微软雅黑" pitchFamily="34" charset="-122"/>
              </a:rPr>
              <a:t>设计</a:t>
            </a:r>
            <a:endParaRPr lang="zh-CN" altLang="en-US" sz="2400" dirty="0">
              <a:solidFill>
                <a:schemeClr val="tx1"/>
              </a:solidFill>
              <a:latin typeface="微软雅黑" pitchFamily="34" charset="-122"/>
              <a:ea typeface="微软雅黑" pitchFamily="34" charset="-122"/>
            </a:endParaRPr>
          </a:p>
        </p:txBody>
      </p:sp>
      <p:sp>
        <p:nvSpPr>
          <p:cNvPr id="2" name="TextBox 1"/>
          <p:cNvSpPr txBox="1"/>
          <p:nvPr/>
        </p:nvSpPr>
        <p:spPr>
          <a:xfrm>
            <a:off x="1971565" y="572459"/>
            <a:ext cx="5896639" cy="369332"/>
          </a:xfrm>
          <a:prstGeom prst="rect">
            <a:avLst/>
          </a:prstGeom>
          <a:noFill/>
        </p:spPr>
        <p:txBody>
          <a:bodyPr wrap="square" rtlCol="0">
            <a:spAutoFit/>
          </a:bodyPr>
          <a:lstStyle/>
          <a:p>
            <a:r>
              <a:rPr lang="zh-CN" altLang="en-US" dirty="0" smtClean="0"/>
              <a:t>核心问题：给定一个句子，句子中的命名实体有哪些？</a:t>
            </a:r>
            <a:endParaRPr lang="zh-CN" altLang="en-US" dirty="0"/>
          </a:p>
        </p:txBody>
      </p:sp>
      <p:sp>
        <p:nvSpPr>
          <p:cNvPr id="4" name="矩形 3"/>
          <p:cNvSpPr/>
          <p:nvPr/>
        </p:nvSpPr>
        <p:spPr>
          <a:xfrm>
            <a:off x="1619670" y="2023320"/>
            <a:ext cx="5957308" cy="369332"/>
          </a:xfrm>
          <a:prstGeom prst="rect">
            <a:avLst/>
          </a:prstGeom>
        </p:spPr>
        <p:txBody>
          <a:bodyPr wrap="square">
            <a:spAutoFit/>
          </a:bodyPr>
          <a:lstStyle/>
          <a:p>
            <a:r>
              <a:rPr lang="zh-CN" altLang="en-US" dirty="0" smtClean="0"/>
              <a:t>双方</a:t>
            </a:r>
            <a:r>
              <a:rPr lang="zh-CN" altLang="en-US" dirty="0"/>
              <a:t>原本是合作关系，在收购完成后将变为母子关系。</a:t>
            </a:r>
          </a:p>
        </p:txBody>
      </p:sp>
      <p:sp>
        <p:nvSpPr>
          <p:cNvPr id="5" name="文本框 4"/>
          <p:cNvSpPr txBox="1"/>
          <p:nvPr/>
        </p:nvSpPr>
        <p:spPr>
          <a:xfrm>
            <a:off x="2071077" y="1201316"/>
            <a:ext cx="988756" cy="369332"/>
          </a:xfrm>
          <a:prstGeom prst="rect">
            <a:avLst/>
          </a:prstGeom>
          <a:noFill/>
        </p:spPr>
        <p:txBody>
          <a:bodyPr wrap="square" rtlCol="0">
            <a:spAutoFit/>
          </a:bodyPr>
          <a:lstStyle/>
          <a:p>
            <a:r>
              <a:rPr lang="en-US" altLang="zh-CN" dirty="0"/>
              <a:t>TCL</a:t>
            </a:r>
            <a:r>
              <a:rPr lang="zh-CN" altLang="en-US" dirty="0"/>
              <a:t>集团</a:t>
            </a:r>
          </a:p>
        </p:txBody>
      </p:sp>
      <p:sp>
        <p:nvSpPr>
          <p:cNvPr id="6" name="矩形 5"/>
          <p:cNvSpPr/>
          <p:nvPr/>
        </p:nvSpPr>
        <p:spPr>
          <a:xfrm>
            <a:off x="2891813" y="1201316"/>
            <a:ext cx="2262158" cy="369332"/>
          </a:xfrm>
          <a:prstGeom prst="rect">
            <a:avLst/>
          </a:prstGeom>
        </p:spPr>
        <p:txBody>
          <a:bodyPr wrap="none">
            <a:spAutoFit/>
          </a:bodyPr>
          <a:lstStyle/>
          <a:p>
            <a:r>
              <a:rPr lang="zh-CN" altLang="en-US" dirty="0"/>
              <a:t>副总裁、董事会秘书</a:t>
            </a:r>
          </a:p>
        </p:txBody>
      </p:sp>
      <p:sp>
        <p:nvSpPr>
          <p:cNvPr id="7" name="矩形 6"/>
          <p:cNvSpPr/>
          <p:nvPr/>
        </p:nvSpPr>
        <p:spPr>
          <a:xfrm>
            <a:off x="5478459" y="1192186"/>
            <a:ext cx="1338828" cy="369332"/>
          </a:xfrm>
          <a:prstGeom prst="rect">
            <a:avLst/>
          </a:prstGeom>
        </p:spPr>
        <p:txBody>
          <a:bodyPr wrap="none">
            <a:spAutoFit/>
          </a:bodyPr>
          <a:lstStyle/>
          <a:p>
            <a:r>
              <a:rPr lang="zh-CN" altLang="en-US" dirty="0" smtClean="0"/>
              <a:t>表示</a:t>
            </a:r>
            <a:r>
              <a:rPr lang="zh-CN" altLang="en-US" dirty="0"/>
              <a:t>，</a:t>
            </a:r>
            <a:r>
              <a:rPr lang="zh-CN" altLang="en-US" dirty="0" smtClean="0"/>
              <a:t>此次</a:t>
            </a:r>
            <a:endParaRPr lang="zh-CN" altLang="en-US" dirty="0"/>
          </a:p>
        </p:txBody>
      </p:sp>
      <p:sp>
        <p:nvSpPr>
          <p:cNvPr id="8" name="矩形 7"/>
          <p:cNvSpPr/>
          <p:nvPr/>
        </p:nvSpPr>
        <p:spPr>
          <a:xfrm>
            <a:off x="1659260" y="1605778"/>
            <a:ext cx="1800493" cy="369332"/>
          </a:xfrm>
          <a:prstGeom prst="rect">
            <a:avLst/>
          </a:prstGeom>
        </p:spPr>
        <p:txBody>
          <a:bodyPr wrap="none">
            <a:spAutoFit/>
          </a:bodyPr>
          <a:lstStyle/>
          <a:p>
            <a:r>
              <a:rPr lang="zh-CN" altLang="en-US" dirty="0"/>
              <a:t>通过这一收购将</a:t>
            </a:r>
          </a:p>
        </p:txBody>
      </p:sp>
      <p:sp>
        <p:nvSpPr>
          <p:cNvPr id="9" name="矩形 8"/>
          <p:cNvSpPr/>
          <p:nvPr/>
        </p:nvSpPr>
        <p:spPr>
          <a:xfrm>
            <a:off x="3243580" y="1605778"/>
            <a:ext cx="1107996" cy="369332"/>
          </a:xfrm>
          <a:prstGeom prst="rect">
            <a:avLst/>
          </a:prstGeom>
        </p:spPr>
        <p:txBody>
          <a:bodyPr wrap="none">
            <a:spAutoFit/>
          </a:bodyPr>
          <a:lstStyle/>
          <a:p>
            <a:r>
              <a:rPr lang="zh-CN" altLang="en-US" dirty="0"/>
              <a:t>华显</a:t>
            </a:r>
            <a:r>
              <a:rPr lang="zh-CN" altLang="en-US" dirty="0" smtClean="0"/>
              <a:t>光电</a:t>
            </a:r>
            <a:endParaRPr lang="zh-CN" altLang="en-US" dirty="0"/>
          </a:p>
        </p:txBody>
      </p:sp>
      <p:sp>
        <p:nvSpPr>
          <p:cNvPr id="10" name="矩形 9"/>
          <p:cNvSpPr/>
          <p:nvPr/>
        </p:nvSpPr>
        <p:spPr>
          <a:xfrm>
            <a:off x="5010567" y="1196751"/>
            <a:ext cx="646331" cy="369332"/>
          </a:xfrm>
          <a:prstGeom prst="rect">
            <a:avLst/>
          </a:prstGeom>
        </p:spPr>
        <p:txBody>
          <a:bodyPr wrap="none">
            <a:spAutoFit/>
          </a:bodyPr>
          <a:lstStyle/>
          <a:p>
            <a:r>
              <a:rPr lang="zh-CN" altLang="en-US" dirty="0"/>
              <a:t>廖骞</a:t>
            </a:r>
          </a:p>
        </p:txBody>
      </p:sp>
      <p:sp>
        <p:nvSpPr>
          <p:cNvPr id="11" name="矩形 10"/>
          <p:cNvSpPr/>
          <p:nvPr/>
        </p:nvSpPr>
        <p:spPr>
          <a:xfrm>
            <a:off x="4174250" y="1605778"/>
            <a:ext cx="415498" cy="369332"/>
          </a:xfrm>
          <a:prstGeom prst="rect">
            <a:avLst/>
          </a:prstGeom>
        </p:spPr>
        <p:txBody>
          <a:bodyPr wrap="none">
            <a:spAutoFit/>
          </a:bodyPr>
          <a:lstStyle/>
          <a:p>
            <a:r>
              <a:rPr lang="zh-CN" altLang="en-US" dirty="0"/>
              <a:t>约</a:t>
            </a:r>
          </a:p>
        </p:txBody>
      </p:sp>
      <p:sp>
        <p:nvSpPr>
          <p:cNvPr id="12" name="矩形 11"/>
          <p:cNvSpPr/>
          <p:nvPr/>
        </p:nvSpPr>
        <p:spPr>
          <a:xfrm>
            <a:off x="4426753" y="1599012"/>
            <a:ext cx="583814" cy="369332"/>
          </a:xfrm>
          <a:prstGeom prst="rect">
            <a:avLst/>
          </a:prstGeom>
        </p:spPr>
        <p:txBody>
          <a:bodyPr wrap="none">
            <a:spAutoFit/>
          </a:bodyPr>
          <a:lstStyle/>
          <a:p>
            <a:r>
              <a:rPr lang="en-US" altLang="zh-CN" dirty="0"/>
              <a:t>37%</a:t>
            </a:r>
            <a:endParaRPr lang="zh-CN" altLang="en-US" dirty="0"/>
          </a:p>
        </p:txBody>
      </p:sp>
      <p:sp>
        <p:nvSpPr>
          <p:cNvPr id="14" name="矩形 13"/>
          <p:cNvSpPr/>
          <p:nvPr/>
        </p:nvSpPr>
        <p:spPr>
          <a:xfrm>
            <a:off x="4844931" y="1598482"/>
            <a:ext cx="2031325" cy="369332"/>
          </a:xfrm>
          <a:prstGeom prst="rect">
            <a:avLst/>
          </a:prstGeom>
        </p:spPr>
        <p:txBody>
          <a:bodyPr wrap="none">
            <a:spAutoFit/>
          </a:bodyPr>
          <a:lstStyle/>
          <a:p>
            <a:r>
              <a:rPr lang="zh-CN" altLang="en-US" dirty="0"/>
              <a:t>的股份直接转让给</a:t>
            </a:r>
          </a:p>
        </p:txBody>
      </p:sp>
      <p:sp>
        <p:nvSpPr>
          <p:cNvPr id="15" name="矩形 14"/>
          <p:cNvSpPr/>
          <p:nvPr/>
        </p:nvSpPr>
        <p:spPr>
          <a:xfrm>
            <a:off x="6648015" y="1605778"/>
            <a:ext cx="1338828" cy="369332"/>
          </a:xfrm>
          <a:prstGeom prst="rect">
            <a:avLst/>
          </a:prstGeom>
        </p:spPr>
        <p:txBody>
          <a:bodyPr wrap="none">
            <a:spAutoFit/>
          </a:bodyPr>
          <a:lstStyle/>
          <a:p>
            <a:r>
              <a:rPr lang="zh-CN" altLang="en-US" dirty="0"/>
              <a:t>华星光</a:t>
            </a:r>
            <a:r>
              <a:rPr lang="zh-CN" altLang="en-US" dirty="0" smtClean="0"/>
              <a:t>电，</a:t>
            </a:r>
            <a:endParaRPr lang="zh-CN" altLang="en-US" dirty="0"/>
          </a:p>
        </p:txBody>
      </p:sp>
      <p:sp>
        <p:nvSpPr>
          <p:cNvPr id="16" name="矩形 15"/>
          <p:cNvSpPr/>
          <p:nvPr/>
        </p:nvSpPr>
        <p:spPr>
          <a:xfrm>
            <a:off x="6654269" y="1196751"/>
            <a:ext cx="975011" cy="369332"/>
          </a:xfrm>
          <a:prstGeom prst="rect">
            <a:avLst/>
          </a:prstGeom>
        </p:spPr>
        <p:txBody>
          <a:bodyPr wrap="none">
            <a:spAutoFit/>
          </a:bodyPr>
          <a:lstStyle/>
          <a:p>
            <a:r>
              <a:rPr lang="en-US" altLang="zh-CN" dirty="0"/>
              <a:t>TCL</a:t>
            </a:r>
            <a:r>
              <a:rPr lang="zh-CN" altLang="en-US" dirty="0"/>
              <a:t>集团</a:t>
            </a:r>
          </a:p>
        </p:txBody>
      </p:sp>
    </p:spTree>
    <p:extLst>
      <p:ext uri="{BB962C8B-B14F-4D97-AF65-F5344CB8AC3E}">
        <p14:creationId xmlns:p14="http://schemas.microsoft.com/office/powerpoint/2010/main" val="1542895479"/>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down)">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par>
                                <p:cTn id="14" presetID="2" presetClass="entr" presetSubtype="4" fill="hold" grpId="0" nodeType="withEffect">
                                  <p:stCondLst>
                                    <p:cond delay="0"/>
                                  </p:stCondLst>
                                  <p:childTnLst>
                                    <p:set>
                                      <p:cBhvr>
                                        <p:cTn id="15" dur="1" fill="hold">
                                          <p:stCondLst>
                                            <p:cond delay="0"/>
                                          </p:stCondLst>
                                        </p:cTn>
                                        <p:tgtEl>
                                          <p:spTgt spid="5"/>
                                        </p:tgtEl>
                                        <p:attrNameLst>
                                          <p:attrName>style.visibility</p:attrName>
                                        </p:attrNameLst>
                                      </p:cBhvr>
                                      <p:to>
                                        <p:strVal val="visible"/>
                                      </p:to>
                                    </p:set>
                                    <p:anim calcmode="lin" valueType="num">
                                      <p:cBhvr additive="base">
                                        <p:cTn id="16" dur="500" fill="hold"/>
                                        <p:tgtEl>
                                          <p:spTgt spid="5"/>
                                        </p:tgtEl>
                                        <p:attrNameLst>
                                          <p:attrName>ppt_x</p:attrName>
                                        </p:attrNameLst>
                                      </p:cBhvr>
                                      <p:tavLst>
                                        <p:tav tm="0">
                                          <p:val>
                                            <p:strVal val="#ppt_x"/>
                                          </p:val>
                                        </p:tav>
                                        <p:tav tm="100000">
                                          <p:val>
                                            <p:strVal val="#ppt_x"/>
                                          </p:val>
                                        </p:tav>
                                      </p:tavLst>
                                    </p:anim>
                                    <p:anim calcmode="lin" valueType="num">
                                      <p:cBhvr additive="base">
                                        <p:cTn id="17" dur="500" fill="hold"/>
                                        <p:tgtEl>
                                          <p:spTgt spid="5"/>
                                        </p:tgtEl>
                                        <p:attrNameLst>
                                          <p:attrName>ppt_y</p:attrName>
                                        </p:attrNameLst>
                                      </p:cBhvr>
                                      <p:tavLst>
                                        <p:tav tm="0">
                                          <p:val>
                                            <p:strVal val="1+#ppt_h/2"/>
                                          </p:val>
                                        </p:tav>
                                        <p:tav tm="100000">
                                          <p:val>
                                            <p:strVal val="#ppt_y"/>
                                          </p:val>
                                        </p:tav>
                                      </p:tavLst>
                                    </p:anim>
                                  </p:childTnLst>
                                </p:cTn>
                              </p:par>
                              <p:par>
                                <p:cTn id="18" presetID="2" presetClass="entr" presetSubtype="4" fill="hold" grpId="0" nodeType="withEffect">
                                  <p:stCondLst>
                                    <p:cond delay="0"/>
                                  </p:stCondLst>
                                  <p:childTnLst>
                                    <p:set>
                                      <p:cBhvr>
                                        <p:cTn id="19" dur="1" fill="hold">
                                          <p:stCondLst>
                                            <p:cond delay="0"/>
                                          </p:stCondLst>
                                        </p:cTn>
                                        <p:tgtEl>
                                          <p:spTgt spid="6"/>
                                        </p:tgtEl>
                                        <p:attrNameLst>
                                          <p:attrName>style.visibility</p:attrName>
                                        </p:attrNameLst>
                                      </p:cBhvr>
                                      <p:to>
                                        <p:strVal val="visible"/>
                                      </p:to>
                                    </p:set>
                                    <p:anim calcmode="lin" valueType="num">
                                      <p:cBhvr additive="base">
                                        <p:cTn id="20" dur="500" fill="hold"/>
                                        <p:tgtEl>
                                          <p:spTgt spid="6"/>
                                        </p:tgtEl>
                                        <p:attrNameLst>
                                          <p:attrName>ppt_x</p:attrName>
                                        </p:attrNameLst>
                                      </p:cBhvr>
                                      <p:tavLst>
                                        <p:tav tm="0">
                                          <p:val>
                                            <p:strVal val="#ppt_x"/>
                                          </p:val>
                                        </p:tav>
                                        <p:tav tm="100000">
                                          <p:val>
                                            <p:strVal val="#ppt_x"/>
                                          </p:val>
                                        </p:tav>
                                      </p:tavLst>
                                    </p:anim>
                                    <p:anim calcmode="lin" valueType="num">
                                      <p:cBhvr additive="base">
                                        <p:cTn id="21" dur="500" fill="hold"/>
                                        <p:tgtEl>
                                          <p:spTgt spid="6"/>
                                        </p:tgtEl>
                                        <p:attrNameLst>
                                          <p:attrName>ppt_y</p:attrName>
                                        </p:attrNameLst>
                                      </p:cBhvr>
                                      <p:tavLst>
                                        <p:tav tm="0">
                                          <p:val>
                                            <p:strVal val="1+#ppt_h/2"/>
                                          </p:val>
                                        </p:tav>
                                        <p:tav tm="100000">
                                          <p:val>
                                            <p:strVal val="#ppt_y"/>
                                          </p:val>
                                        </p:tav>
                                      </p:tavLst>
                                    </p:anim>
                                  </p:childTnLst>
                                </p:cTn>
                              </p:par>
                              <p:par>
                                <p:cTn id="22" presetID="2" presetClass="entr" presetSubtype="4" fill="hold" grpId="0" nodeType="withEffect">
                                  <p:stCondLst>
                                    <p:cond delay="0"/>
                                  </p:stCondLst>
                                  <p:childTnLst>
                                    <p:set>
                                      <p:cBhvr>
                                        <p:cTn id="23" dur="1" fill="hold">
                                          <p:stCondLst>
                                            <p:cond delay="0"/>
                                          </p:stCondLst>
                                        </p:cTn>
                                        <p:tgtEl>
                                          <p:spTgt spid="7"/>
                                        </p:tgtEl>
                                        <p:attrNameLst>
                                          <p:attrName>style.visibility</p:attrName>
                                        </p:attrNameLst>
                                      </p:cBhvr>
                                      <p:to>
                                        <p:strVal val="visible"/>
                                      </p:to>
                                    </p:set>
                                    <p:anim calcmode="lin" valueType="num">
                                      <p:cBhvr additive="base">
                                        <p:cTn id="24" dur="500" fill="hold"/>
                                        <p:tgtEl>
                                          <p:spTgt spid="7"/>
                                        </p:tgtEl>
                                        <p:attrNameLst>
                                          <p:attrName>ppt_x</p:attrName>
                                        </p:attrNameLst>
                                      </p:cBhvr>
                                      <p:tavLst>
                                        <p:tav tm="0">
                                          <p:val>
                                            <p:strVal val="#ppt_x"/>
                                          </p:val>
                                        </p:tav>
                                        <p:tav tm="100000">
                                          <p:val>
                                            <p:strVal val="#ppt_x"/>
                                          </p:val>
                                        </p:tav>
                                      </p:tavLst>
                                    </p:anim>
                                    <p:anim calcmode="lin" valueType="num">
                                      <p:cBhvr additive="base">
                                        <p:cTn id="25" dur="500" fill="hold"/>
                                        <p:tgtEl>
                                          <p:spTgt spid="7"/>
                                        </p:tgtEl>
                                        <p:attrNameLst>
                                          <p:attrName>ppt_y</p:attrName>
                                        </p:attrNameLst>
                                      </p:cBhvr>
                                      <p:tavLst>
                                        <p:tav tm="0">
                                          <p:val>
                                            <p:strVal val="1+#ppt_h/2"/>
                                          </p:val>
                                        </p:tav>
                                        <p:tav tm="100000">
                                          <p:val>
                                            <p:strVal val="#ppt_y"/>
                                          </p:val>
                                        </p:tav>
                                      </p:tavLst>
                                    </p:anim>
                                  </p:childTnLst>
                                </p:cTn>
                              </p:par>
                              <p:par>
                                <p:cTn id="26" presetID="2" presetClass="entr" presetSubtype="4" fill="hold" grpId="0" nodeType="withEffect">
                                  <p:stCondLst>
                                    <p:cond delay="0"/>
                                  </p:stCondLst>
                                  <p:childTnLst>
                                    <p:set>
                                      <p:cBhvr>
                                        <p:cTn id="27" dur="1" fill="hold">
                                          <p:stCondLst>
                                            <p:cond delay="0"/>
                                          </p:stCondLst>
                                        </p:cTn>
                                        <p:tgtEl>
                                          <p:spTgt spid="8"/>
                                        </p:tgtEl>
                                        <p:attrNameLst>
                                          <p:attrName>style.visibility</p:attrName>
                                        </p:attrNameLst>
                                      </p:cBhvr>
                                      <p:to>
                                        <p:strVal val="visible"/>
                                      </p:to>
                                    </p:set>
                                    <p:anim calcmode="lin" valueType="num">
                                      <p:cBhvr additive="base">
                                        <p:cTn id="28" dur="500" fill="hold"/>
                                        <p:tgtEl>
                                          <p:spTgt spid="8"/>
                                        </p:tgtEl>
                                        <p:attrNameLst>
                                          <p:attrName>ppt_x</p:attrName>
                                        </p:attrNameLst>
                                      </p:cBhvr>
                                      <p:tavLst>
                                        <p:tav tm="0">
                                          <p:val>
                                            <p:strVal val="#ppt_x"/>
                                          </p:val>
                                        </p:tav>
                                        <p:tav tm="100000">
                                          <p:val>
                                            <p:strVal val="#ppt_x"/>
                                          </p:val>
                                        </p:tav>
                                      </p:tavLst>
                                    </p:anim>
                                    <p:anim calcmode="lin" valueType="num">
                                      <p:cBhvr additive="base">
                                        <p:cTn id="29" dur="500" fill="hold"/>
                                        <p:tgtEl>
                                          <p:spTgt spid="8"/>
                                        </p:tgtEl>
                                        <p:attrNameLst>
                                          <p:attrName>ppt_y</p:attrName>
                                        </p:attrNameLst>
                                      </p:cBhvr>
                                      <p:tavLst>
                                        <p:tav tm="0">
                                          <p:val>
                                            <p:strVal val="1+#ppt_h/2"/>
                                          </p:val>
                                        </p:tav>
                                        <p:tav tm="100000">
                                          <p:val>
                                            <p:strVal val="#ppt_y"/>
                                          </p:val>
                                        </p:tav>
                                      </p:tavLst>
                                    </p:anim>
                                  </p:childTnLst>
                                </p:cTn>
                              </p:par>
                              <p:par>
                                <p:cTn id="30" presetID="2" presetClass="entr" presetSubtype="4" fill="hold" grpId="0" nodeType="withEffect">
                                  <p:stCondLst>
                                    <p:cond delay="0"/>
                                  </p:stCondLst>
                                  <p:childTnLst>
                                    <p:set>
                                      <p:cBhvr>
                                        <p:cTn id="31" dur="1" fill="hold">
                                          <p:stCondLst>
                                            <p:cond delay="0"/>
                                          </p:stCondLst>
                                        </p:cTn>
                                        <p:tgtEl>
                                          <p:spTgt spid="9"/>
                                        </p:tgtEl>
                                        <p:attrNameLst>
                                          <p:attrName>style.visibility</p:attrName>
                                        </p:attrNameLst>
                                      </p:cBhvr>
                                      <p:to>
                                        <p:strVal val="visible"/>
                                      </p:to>
                                    </p:set>
                                    <p:anim calcmode="lin" valueType="num">
                                      <p:cBhvr additive="base">
                                        <p:cTn id="32" dur="500" fill="hold"/>
                                        <p:tgtEl>
                                          <p:spTgt spid="9"/>
                                        </p:tgtEl>
                                        <p:attrNameLst>
                                          <p:attrName>ppt_x</p:attrName>
                                        </p:attrNameLst>
                                      </p:cBhvr>
                                      <p:tavLst>
                                        <p:tav tm="0">
                                          <p:val>
                                            <p:strVal val="#ppt_x"/>
                                          </p:val>
                                        </p:tav>
                                        <p:tav tm="100000">
                                          <p:val>
                                            <p:strVal val="#ppt_x"/>
                                          </p:val>
                                        </p:tav>
                                      </p:tavLst>
                                    </p:anim>
                                    <p:anim calcmode="lin" valueType="num">
                                      <p:cBhvr additive="base">
                                        <p:cTn id="33" dur="500" fill="hold"/>
                                        <p:tgtEl>
                                          <p:spTgt spid="9"/>
                                        </p:tgtEl>
                                        <p:attrNameLst>
                                          <p:attrName>ppt_y</p:attrName>
                                        </p:attrNameLst>
                                      </p:cBhvr>
                                      <p:tavLst>
                                        <p:tav tm="0">
                                          <p:val>
                                            <p:strVal val="1+#ppt_h/2"/>
                                          </p:val>
                                        </p:tav>
                                        <p:tav tm="100000">
                                          <p:val>
                                            <p:strVal val="#ppt_y"/>
                                          </p:val>
                                        </p:tav>
                                      </p:tavLst>
                                    </p:anim>
                                  </p:childTnLst>
                                </p:cTn>
                              </p:par>
                              <p:par>
                                <p:cTn id="34" presetID="2" presetClass="entr" presetSubtype="4" fill="hold" grpId="0" nodeType="withEffect">
                                  <p:stCondLst>
                                    <p:cond delay="0"/>
                                  </p:stCondLst>
                                  <p:childTnLst>
                                    <p:set>
                                      <p:cBhvr>
                                        <p:cTn id="35" dur="1" fill="hold">
                                          <p:stCondLst>
                                            <p:cond delay="0"/>
                                          </p:stCondLst>
                                        </p:cTn>
                                        <p:tgtEl>
                                          <p:spTgt spid="10"/>
                                        </p:tgtEl>
                                        <p:attrNameLst>
                                          <p:attrName>style.visibility</p:attrName>
                                        </p:attrNameLst>
                                      </p:cBhvr>
                                      <p:to>
                                        <p:strVal val="visible"/>
                                      </p:to>
                                    </p:set>
                                    <p:anim calcmode="lin" valueType="num">
                                      <p:cBhvr additive="base">
                                        <p:cTn id="36" dur="500" fill="hold"/>
                                        <p:tgtEl>
                                          <p:spTgt spid="10"/>
                                        </p:tgtEl>
                                        <p:attrNameLst>
                                          <p:attrName>ppt_x</p:attrName>
                                        </p:attrNameLst>
                                      </p:cBhvr>
                                      <p:tavLst>
                                        <p:tav tm="0">
                                          <p:val>
                                            <p:strVal val="#ppt_x"/>
                                          </p:val>
                                        </p:tav>
                                        <p:tav tm="100000">
                                          <p:val>
                                            <p:strVal val="#ppt_x"/>
                                          </p:val>
                                        </p:tav>
                                      </p:tavLst>
                                    </p:anim>
                                    <p:anim calcmode="lin" valueType="num">
                                      <p:cBhvr additive="base">
                                        <p:cTn id="37" dur="500" fill="hold"/>
                                        <p:tgtEl>
                                          <p:spTgt spid="10"/>
                                        </p:tgtEl>
                                        <p:attrNameLst>
                                          <p:attrName>ppt_y</p:attrName>
                                        </p:attrNameLst>
                                      </p:cBhvr>
                                      <p:tavLst>
                                        <p:tav tm="0">
                                          <p:val>
                                            <p:strVal val="1+#ppt_h/2"/>
                                          </p:val>
                                        </p:tav>
                                        <p:tav tm="100000">
                                          <p:val>
                                            <p:strVal val="#ppt_y"/>
                                          </p:val>
                                        </p:tav>
                                      </p:tavLst>
                                    </p:anim>
                                  </p:childTnLst>
                                </p:cTn>
                              </p:par>
                              <p:par>
                                <p:cTn id="38" presetID="2" presetClass="entr" presetSubtype="4" fill="hold" grpId="0" nodeType="withEffect">
                                  <p:stCondLst>
                                    <p:cond delay="0"/>
                                  </p:stCondLst>
                                  <p:childTnLst>
                                    <p:set>
                                      <p:cBhvr>
                                        <p:cTn id="39" dur="1" fill="hold">
                                          <p:stCondLst>
                                            <p:cond delay="0"/>
                                          </p:stCondLst>
                                        </p:cTn>
                                        <p:tgtEl>
                                          <p:spTgt spid="11"/>
                                        </p:tgtEl>
                                        <p:attrNameLst>
                                          <p:attrName>style.visibility</p:attrName>
                                        </p:attrNameLst>
                                      </p:cBhvr>
                                      <p:to>
                                        <p:strVal val="visible"/>
                                      </p:to>
                                    </p:set>
                                    <p:anim calcmode="lin" valueType="num">
                                      <p:cBhvr additive="base">
                                        <p:cTn id="40" dur="500" fill="hold"/>
                                        <p:tgtEl>
                                          <p:spTgt spid="11"/>
                                        </p:tgtEl>
                                        <p:attrNameLst>
                                          <p:attrName>ppt_x</p:attrName>
                                        </p:attrNameLst>
                                      </p:cBhvr>
                                      <p:tavLst>
                                        <p:tav tm="0">
                                          <p:val>
                                            <p:strVal val="#ppt_x"/>
                                          </p:val>
                                        </p:tav>
                                        <p:tav tm="100000">
                                          <p:val>
                                            <p:strVal val="#ppt_x"/>
                                          </p:val>
                                        </p:tav>
                                      </p:tavLst>
                                    </p:anim>
                                    <p:anim calcmode="lin" valueType="num">
                                      <p:cBhvr additive="base">
                                        <p:cTn id="41" dur="500" fill="hold"/>
                                        <p:tgtEl>
                                          <p:spTgt spid="11"/>
                                        </p:tgtEl>
                                        <p:attrNameLst>
                                          <p:attrName>ppt_y</p:attrName>
                                        </p:attrNameLst>
                                      </p:cBhvr>
                                      <p:tavLst>
                                        <p:tav tm="0">
                                          <p:val>
                                            <p:strVal val="1+#ppt_h/2"/>
                                          </p:val>
                                        </p:tav>
                                        <p:tav tm="100000">
                                          <p:val>
                                            <p:strVal val="#ppt_y"/>
                                          </p:val>
                                        </p:tav>
                                      </p:tavLst>
                                    </p:anim>
                                  </p:childTnLst>
                                </p:cTn>
                              </p:par>
                              <p:par>
                                <p:cTn id="42" presetID="2" presetClass="entr" presetSubtype="4" fill="hold" grpId="0" nodeType="withEffect">
                                  <p:stCondLst>
                                    <p:cond delay="0"/>
                                  </p:stCondLst>
                                  <p:childTnLst>
                                    <p:set>
                                      <p:cBhvr>
                                        <p:cTn id="43" dur="1" fill="hold">
                                          <p:stCondLst>
                                            <p:cond delay="0"/>
                                          </p:stCondLst>
                                        </p:cTn>
                                        <p:tgtEl>
                                          <p:spTgt spid="12"/>
                                        </p:tgtEl>
                                        <p:attrNameLst>
                                          <p:attrName>style.visibility</p:attrName>
                                        </p:attrNameLst>
                                      </p:cBhvr>
                                      <p:to>
                                        <p:strVal val="visible"/>
                                      </p:to>
                                    </p:set>
                                    <p:anim calcmode="lin" valueType="num">
                                      <p:cBhvr additive="base">
                                        <p:cTn id="44" dur="500" fill="hold"/>
                                        <p:tgtEl>
                                          <p:spTgt spid="12"/>
                                        </p:tgtEl>
                                        <p:attrNameLst>
                                          <p:attrName>ppt_x</p:attrName>
                                        </p:attrNameLst>
                                      </p:cBhvr>
                                      <p:tavLst>
                                        <p:tav tm="0">
                                          <p:val>
                                            <p:strVal val="#ppt_x"/>
                                          </p:val>
                                        </p:tav>
                                        <p:tav tm="100000">
                                          <p:val>
                                            <p:strVal val="#ppt_x"/>
                                          </p:val>
                                        </p:tav>
                                      </p:tavLst>
                                    </p:anim>
                                    <p:anim calcmode="lin" valueType="num">
                                      <p:cBhvr additive="base">
                                        <p:cTn id="45" dur="500" fill="hold"/>
                                        <p:tgtEl>
                                          <p:spTgt spid="12"/>
                                        </p:tgtEl>
                                        <p:attrNameLst>
                                          <p:attrName>ppt_y</p:attrName>
                                        </p:attrNameLst>
                                      </p:cBhvr>
                                      <p:tavLst>
                                        <p:tav tm="0">
                                          <p:val>
                                            <p:strVal val="1+#ppt_h/2"/>
                                          </p:val>
                                        </p:tav>
                                        <p:tav tm="100000">
                                          <p:val>
                                            <p:strVal val="#ppt_y"/>
                                          </p:val>
                                        </p:tav>
                                      </p:tavLst>
                                    </p:anim>
                                  </p:childTnLst>
                                </p:cTn>
                              </p:par>
                              <p:par>
                                <p:cTn id="46" presetID="2" presetClass="entr" presetSubtype="4" fill="hold" grpId="0" nodeType="withEffect">
                                  <p:stCondLst>
                                    <p:cond delay="0"/>
                                  </p:stCondLst>
                                  <p:childTnLst>
                                    <p:set>
                                      <p:cBhvr>
                                        <p:cTn id="47" dur="1" fill="hold">
                                          <p:stCondLst>
                                            <p:cond delay="0"/>
                                          </p:stCondLst>
                                        </p:cTn>
                                        <p:tgtEl>
                                          <p:spTgt spid="14"/>
                                        </p:tgtEl>
                                        <p:attrNameLst>
                                          <p:attrName>style.visibility</p:attrName>
                                        </p:attrNameLst>
                                      </p:cBhvr>
                                      <p:to>
                                        <p:strVal val="visible"/>
                                      </p:to>
                                    </p:set>
                                    <p:anim calcmode="lin" valueType="num">
                                      <p:cBhvr additive="base">
                                        <p:cTn id="48" dur="500" fill="hold"/>
                                        <p:tgtEl>
                                          <p:spTgt spid="14"/>
                                        </p:tgtEl>
                                        <p:attrNameLst>
                                          <p:attrName>ppt_x</p:attrName>
                                        </p:attrNameLst>
                                      </p:cBhvr>
                                      <p:tavLst>
                                        <p:tav tm="0">
                                          <p:val>
                                            <p:strVal val="#ppt_x"/>
                                          </p:val>
                                        </p:tav>
                                        <p:tav tm="100000">
                                          <p:val>
                                            <p:strVal val="#ppt_x"/>
                                          </p:val>
                                        </p:tav>
                                      </p:tavLst>
                                    </p:anim>
                                    <p:anim calcmode="lin" valueType="num">
                                      <p:cBhvr additive="base">
                                        <p:cTn id="49" dur="500" fill="hold"/>
                                        <p:tgtEl>
                                          <p:spTgt spid="14"/>
                                        </p:tgtEl>
                                        <p:attrNameLst>
                                          <p:attrName>ppt_y</p:attrName>
                                        </p:attrNameLst>
                                      </p:cBhvr>
                                      <p:tavLst>
                                        <p:tav tm="0">
                                          <p:val>
                                            <p:strVal val="1+#ppt_h/2"/>
                                          </p:val>
                                        </p:tav>
                                        <p:tav tm="100000">
                                          <p:val>
                                            <p:strVal val="#ppt_y"/>
                                          </p:val>
                                        </p:tav>
                                      </p:tavLst>
                                    </p:anim>
                                  </p:childTnLst>
                                </p:cTn>
                              </p:par>
                              <p:par>
                                <p:cTn id="50" presetID="2" presetClass="entr" presetSubtype="4" fill="hold" grpId="0" nodeType="withEffect">
                                  <p:stCondLst>
                                    <p:cond delay="0"/>
                                  </p:stCondLst>
                                  <p:childTnLst>
                                    <p:set>
                                      <p:cBhvr>
                                        <p:cTn id="51" dur="1" fill="hold">
                                          <p:stCondLst>
                                            <p:cond delay="0"/>
                                          </p:stCondLst>
                                        </p:cTn>
                                        <p:tgtEl>
                                          <p:spTgt spid="15"/>
                                        </p:tgtEl>
                                        <p:attrNameLst>
                                          <p:attrName>style.visibility</p:attrName>
                                        </p:attrNameLst>
                                      </p:cBhvr>
                                      <p:to>
                                        <p:strVal val="visible"/>
                                      </p:to>
                                    </p:set>
                                    <p:anim calcmode="lin" valueType="num">
                                      <p:cBhvr additive="base">
                                        <p:cTn id="52" dur="500" fill="hold"/>
                                        <p:tgtEl>
                                          <p:spTgt spid="15"/>
                                        </p:tgtEl>
                                        <p:attrNameLst>
                                          <p:attrName>ppt_x</p:attrName>
                                        </p:attrNameLst>
                                      </p:cBhvr>
                                      <p:tavLst>
                                        <p:tav tm="0">
                                          <p:val>
                                            <p:strVal val="#ppt_x"/>
                                          </p:val>
                                        </p:tav>
                                        <p:tav tm="100000">
                                          <p:val>
                                            <p:strVal val="#ppt_x"/>
                                          </p:val>
                                        </p:tav>
                                      </p:tavLst>
                                    </p:anim>
                                    <p:anim calcmode="lin" valueType="num">
                                      <p:cBhvr additive="base">
                                        <p:cTn id="53" dur="500" fill="hold"/>
                                        <p:tgtEl>
                                          <p:spTgt spid="15"/>
                                        </p:tgtEl>
                                        <p:attrNameLst>
                                          <p:attrName>ppt_y</p:attrName>
                                        </p:attrNameLst>
                                      </p:cBhvr>
                                      <p:tavLst>
                                        <p:tav tm="0">
                                          <p:val>
                                            <p:strVal val="1+#ppt_h/2"/>
                                          </p:val>
                                        </p:tav>
                                        <p:tav tm="100000">
                                          <p:val>
                                            <p:strVal val="#ppt_y"/>
                                          </p:val>
                                        </p:tav>
                                      </p:tavLst>
                                    </p:anim>
                                  </p:childTnLst>
                                </p:cTn>
                              </p:par>
                              <p:par>
                                <p:cTn id="54" presetID="2" presetClass="entr" presetSubtype="4" fill="hold" grpId="0" nodeType="withEffect">
                                  <p:stCondLst>
                                    <p:cond delay="0"/>
                                  </p:stCondLst>
                                  <p:childTnLst>
                                    <p:set>
                                      <p:cBhvr>
                                        <p:cTn id="55" dur="1" fill="hold">
                                          <p:stCondLst>
                                            <p:cond delay="0"/>
                                          </p:stCondLst>
                                        </p:cTn>
                                        <p:tgtEl>
                                          <p:spTgt spid="16"/>
                                        </p:tgtEl>
                                        <p:attrNameLst>
                                          <p:attrName>style.visibility</p:attrName>
                                        </p:attrNameLst>
                                      </p:cBhvr>
                                      <p:to>
                                        <p:strVal val="visible"/>
                                      </p:to>
                                    </p:set>
                                    <p:anim calcmode="lin" valueType="num">
                                      <p:cBhvr additive="base">
                                        <p:cTn id="56" dur="500" fill="hold"/>
                                        <p:tgtEl>
                                          <p:spTgt spid="16"/>
                                        </p:tgtEl>
                                        <p:attrNameLst>
                                          <p:attrName>ppt_x</p:attrName>
                                        </p:attrNameLst>
                                      </p:cBhvr>
                                      <p:tavLst>
                                        <p:tav tm="0">
                                          <p:val>
                                            <p:strVal val="#ppt_x"/>
                                          </p:val>
                                        </p:tav>
                                        <p:tav tm="100000">
                                          <p:val>
                                            <p:strVal val="#ppt_x"/>
                                          </p:val>
                                        </p:tav>
                                      </p:tavLst>
                                    </p:anim>
                                    <p:anim calcmode="lin" valueType="num">
                                      <p:cBhvr additive="base">
                                        <p:cTn id="57"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24" presetClass="emph" presetSubtype="0" fill="hold" grpId="1" nodeType="clickEffect">
                                  <p:stCondLst>
                                    <p:cond delay="0"/>
                                  </p:stCondLst>
                                  <p:childTnLst>
                                    <p:animClr clrSpc="hsl" dir="cw">
                                      <p:cBhvr override="childStyle">
                                        <p:cTn id="61" dur="500" fill="hold"/>
                                        <p:tgtEl>
                                          <p:spTgt spid="5"/>
                                        </p:tgtEl>
                                        <p:attrNameLst>
                                          <p:attrName>style.color</p:attrName>
                                        </p:attrNameLst>
                                      </p:cBhvr>
                                      <p:by>
                                        <p:hsl h="0" s="-12549" l="-25098"/>
                                      </p:by>
                                    </p:animClr>
                                    <p:animClr clrSpc="hsl" dir="cw">
                                      <p:cBhvr>
                                        <p:cTn id="62" dur="500" fill="hold"/>
                                        <p:tgtEl>
                                          <p:spTgt spid="5"/>
                                        </p:tgtEl>
                                        <p:attrNameLst>
                                          <p:attrName>fillcolor</p:attrName>
                                        </p:attrNameLst>
                                      </p:cBhvr>
                                      <p:by>
                                        <p:hsl h="0" s="-12549" l="-25098"/>
                                      </p:by>
                                    </p:animClr>
                                    <p:animClr clrSpc="hsl" dir="cw">
                                      <p:cBhvr>
                                        <p:cTn id="63" dur="500" fill="hold"/>
                                        <p:tgtEl>
                                          <p:spTgt spid="5"/>
                                        </p:tgtEl>
                                        <p:attrNameLst>
                                          <p:attrName>stroke.color</p:attrName>
                                        </p:attrNameLst>
                                      </p:cBhvr>
                                      <p:by>
                                        <p:hsl h="0" s="-12549" l="-25098"/>
                                      </p:by>
                                    </p:animClr>
                                    <p:set>
                                      <p:cBhvr>
                                        <p:cTn id="64" dur="500" fill="hold"/>
                                        <p:tgtEl>
                                          <p:spTgt spid="5"/>
                                        </p:tgtEl>
                                        <p:attrNameLst>
                                          <p:attrName>fill.type</p:attrName>
                                        </p:attrNameLst>
                                      </p:cBhvr>
                                      <p:to>
                                        <p:strVal val="solid"/>
                                      </p:to>
                                    </p:set>
                                  </p:childTnLst>
                                  <p:subTnLst>
                                    <p:animClr clrSpc="rgb" dir="cw">
                                      <p:cBhvr override="childStyle">
                                        <p:cTn dur="1" fill="hold" display="0" masterRel="nextClick" afterEffect="1"/>
                                        <p:tgtEl>
                                          <p:spTgt spid="5"/>
                                        </p:tgtEl>
                                        <p:attrNameLst>
                                          <p:attrName>ppt_c</p:attrName>
                                        </p:attrNameLst>
                                      </p:cBhvr>
                                      <p:to>
                                        <a:srgbClr val="FFFF00"/>
                                      </p:to>
                                    </p:animClr>
                                  </p:subTnLst>
                                </p:cTn>
                              </p:par>
                            </p:childTnLst>
                          </p:cTn>
                        </p:par>
                      </p:childTnLst>
                    </p:cTn>
                  </p:par>
                  <p:par>
                    <p:cTn id="65" fill="hold">
                      <p:stCondLst>
                        <p:cond delay="indefinite"/>
                      </p:stCondLst>
                      <p:childTnLst>
                        <p:par>
                          <p:cTn id="66" fill="hold">
                            <p:stCondLst>
                              <p:cond delay="0"/>
                            </p:stCondLst>
                            <p:childTnLst>
                              <p:par>
                                <p:cTn id="67" presetID="24" presetClass="emph" presetSubtype="0" fill="hold" grpId="1" nodeType="clickEffect">
                                  <p:stCondLst>
                                    <p:cond delay="0"/>
                                  </p:stCondLst>
                                  <p:childTnLst>
                                    <p:animClr clrSpc="hsl" dir="cw">
                                      <p:cBhvr override="childStyle">
                                        <p:cTn id="68" dur="500" fill="hold"/>
                                        <p:tgtEl>
                                          <p:spTgt spid="16"/>
                                        </p:tgtEl>
                                        <p:attrNameLst>
                                          <p:attrName>style.color</p:attrName>
                                        </p:attrNameLst>
                                      </p:cBhvr>
                                      <p:by>
                                        <p:hsl h="0" s="-12549" l="-25098"/>
                                      </p:by>
                                    </p:animClr>
                                    <p:animClr clrSpc="hsl" dir="cw">
                                      <p:cBhvr>
                                        <p:cTn id="69" dur="500" fill="hold"/>
                                        <p:tgtEl>
                                          <p:spTgt spid="16"/>
                                        </p:tgtEl>
                                        <p:attrNameLst>
                                          <p:attrName>fillcolor</p:attrName>
                                        </p:attrNameLst>
                                      </p:cBhvr>
                                      <p:by>
                                        <p:hsl h="0" s="-12549" l="-25098"/>
                                      </p:by>
                                    </p:animClr>
                                    <p:animClr clrSpc="hsl" dir="cw">
                                      <p:cBhvr>
                                        <p:cTn id="70" dur="500" fill="hold"/>
                                        <p:tgtEl>
                                          <p:spTgt spid="16"/>
                                        </p:tgtEl>
                                        <p:attrNameLst>
                                          <p:attrName>stroke.color</p:attrName>
                                        </p:attrNameLst>
                                      </p:cBhvr>
                                      <p:by>
                                        <p:hsl h="0" s="-12549" l="-25098"/>
                                      </p:by>
                                    </p:animClr>
                                    <p:set>
                                      <p:cBhvr>
                                        <p:cTn id="71" dur="500" fill="hold"/>
                                        <p:tgtEl>
                                          <p:spTgt spid="16"/>
                                        </p:tgtEl>
                                        <p:attrNameLst>
                                          <p:attrName>fill.type</p:attrName>
                                        </p:attrNameLst>
                                      </p:cBhvr>
                                      <p:to>
                                        <p:strVal val="solid"/>
                                      </p:to>
                                    </p:set>
                                  </p:childTnLst>
                                  <p:subTnLst>
                                    <p:animClr clrSpc="rgb" dir="cw">
                                      <p:cBhvr override="childStyle">
                                        <p:cTn dur="1" fill="hold" display="0" masterRel="nextClick" afterEffect="1"/>
                                        <p:tgtEl>
                                          <p:spTgt spid="16"/>
                                        </p:tgtEl>
                                        <p:attrNameLst>
                                          <p:attrName>ppt_c</p:attrName>
                                        </p:attrNameLst>
                                      </p:cBhvr>
                                      <p:to>
                                        <a:srgbClr val="FFFF00"/>
                                      </p:to>
                                    </p:animClr>
                                  </p:subTnLst>
                                </p:cTn>
                              </p:par>
                            </p:childTnLst>
                          </p:cTn>
                        </p:par>
                      </p:childTnLst>
                    </p:cTn>
                  </p:par>
                  <p:par>
                    <p:cTn id="72" fill="hold">
                      <p:stCondLst>
                        <p:cond delay="indefinite"/>
                      </p:stCondLst>
                      <p:childTnLst>
                        <p:par>
                          <p:cTn id="73" fill="hold">
                            <p:stCondLst>
                              <p:cond delay="0"/>
                            </p:stCondLst>
                            <p:childTnLst>
                              <p:par>
                                <p:cTn id="74" presetID="24" presetClass="emph" presetSubtype="0" fill="hold" grpId="1" nodeType="clickEffect">
                                  <p:stCondLst>
                                    <p:cond delay="0"/>
                                  </p:stCondLst>
                                  <p:childTnLst>
                                    <p:animClr clrSpc="hsl" dir="cw">
                                      <p:cBhvr override="childStyle">
                                        <p:cTn id="75" dur="500" fill="hold"/>
                                        <p:tgtEl>
                                          <p:spTgt spid="10"/>
                                        </p:tgtEl>
                                        <p:attrNameLst>
                                          <p:attrName>style.color</p:attrName>
                                        </p:attrNameLst>
                                      </p:cBhvr>
                                      <p:by>
                                        <p:hsl h="0" s="-12549" l="-25098"/>
                                      </p:by>
                                    </p:animClr>
                                    <p:animClr clrSpc="hsl" dir="cw">
                                      <p:cBhvr>
                                        <p:cTn id="76" dur="500" fill="hold"/>
                                        <p:tgtEl>
                                          <p:spTgt spid="10"/>
                                        </p:tgtEl>
                                        <p:attrNameLst>
                                          <p:attrName>fillcolor</p:attrName>
                                        </p:attrNameLst>
                                      </p:cBhvr>
                                      <p:by>
                                        <p:hsl h="0" s="-12549" l="-25098"/>
                                      </p:by>
                                    </p:animClr>
                                    <p:animClr clrSpc="hsl" dir="cw">
                                      <p:cBhvr>
                                        <p:cTn id="77" dur="500" fill="hold"/>
                                        <p:tgtEl>
                                          <p:spTgt spid="10"/>
                                        </p:tgtEl>
                                        <p:attrNameLst>
                                          <p:attrName>stroke.color</p:attrName>
                                        </p:attrNameLst>
                                      </p:cBhvr>
                                      <p:by>
                                        <p:hsl h="0" s="-12549" l="-25098"/>
                                      </p:by>
                                    </p:animClr>
                                    <p:set>
                                      <p:cBhvr>
                                        <p:cTn id="78" dur="500" fill="hold"/>
                                        <p:tgtEl>
                                          <p:spTgt spid="10"/>
                                        </p:tgtEl>
                                        <p:attrNameLst>
                                          <p:attrName>fill.type</p:attrName>
                                        </p:attrNameLst>
                                      </p:cBhvr>
                                      <p:to>
                                        <p:strVal val="solid"/>
                                      </p:to>
                                    </p:set>
                                  </p:childTnLst>
                                  <p:subTnLst>
                                    <p:animClr clrSpc="rgb" dir="cw">
                                      <p:cBhvr override="childStyle">
                                        <p:cTn dur="1" fill="hold" display="0" masterRel="nextClick" afterEffect="1"/>
                                        <p:tgtEl>
                                          <p:spTgt spid="10"/>
                                        </p:tgtEl>
                                        <p:attrNameLst>
                                          <p:attrName>ppt_c</p:attrName>
                                        </p:attrNameLst>
                                      </p:cBhvr>
                                      <p:to>
                                        <a:srgbClr val="FF66FF"/>
                                      </p:to>
                                    </p:animClr>
                                  </p:subTnLst>
                                </p:cTn>
                              </p:par>
                            </p:childTnLst>
                          </p:cTn>
                        </p:par>
                      </p:childTnLst>
                    </p:cTn>
                  </p:par>
                  <p:par>
                    <p:cTn id="79" fill="hold">
                      <p:stCondLst>
                        <p:cond delay="indefinite"/>
                      </p:stCondLst>
                      <p:childTnLst>
                        <p:par>
                          <p:cTn id="80" fill="hold">
                            <p:stCondLst>
                              <p:cond delay="0"/>
                            </p:stCondLst>
                            <p:childTnLst>
                              <p:par>
                                <p:cTn id="81" presetID="24" presetClass="emph" presetSubtype="0" fill="hold" grpId="1" nodeType="clickEffect">
                                  <p:stCondLst>
                                    <p:cond delay="0"/>
                                  </p:stCondLst>
                                  <p:childTnLst>
                                    <p:animClr clrSpc="hsl" dir="cw">
                                      <p:cBhvr override="childStyle">
                                        <p:cTn id="82" dur="500" fill="hold"/>
                                        <p:tgtEl>
                                          <p:spTgt spid="9"/>
                                        </p:tgtEl>
                                        <p:attrNameLst>
                                          <p:attrName>style.color</p:attrName>
                                        </p:attrNameLst>
                                      </p:cBhvr>
                                      <p:by>
                                        <p:hsl h="0" s="-12549" l="-25098"/>
                                      </p:by>
                                    </p:animClr>
                                    <p:animClr clrSpc="hsl" dir="cw">
                                      <p:cBhvr>
                                        <p:cTn id="83" dur="500" fill="hold"/>
                                        <p:tgtEl>
                                          <p:spTgt spid="9"/>
                                        </p:tgtEl>
                                        <p:attrNameLst>
                                          <p:attrName>fillcolor</p:attrName>
                                        </p:attrNameLst>
                                      </p:cBhvr>
                                      <p:by>
                                        <p:hsl h="0" s="-12549" l="-25098"/>
                                      </p:by>
                                    </p:animClr>
                                    <p:animClr clrSpc="hsl" dir="cw">
                                      <p:cBhvr>
                                        <p:cTn id="84" dur="500" fill="hold"/>
                                        <p:tgtEl>
                                          <p:spTgt spid="9"/>
                                        </p:tgtEl>
                                        <p:attrNameLst>
                                          <p:attrName>stroke.color</p:attrName>
                                        </p:attrNameLst>
                                      </p:cBhvr>
                                      <p:by>
                                        <p:hsl h="0" s="-12549" l="-25098"/>
                                      </p:by>
                                    </p:animClr>
                                    <p:set>
                                      <p:cBhvr>
                                        <p:cTn id="85" dur="500" fill="hold"/>
                                        <p:tgtEl>
                                          <p:spTgt spid="9"/>
                                        </p:tgtEl>
                                        <p:attrNameLst>
                                          <p:attrName>fill.type</p:attrName>
                                        </p:attrNameLst>
                                      </p:cBhvr>
                                      <p:to>
                                        <p:strVal val="solid"/>
                                      </p:to>
                                    </p:set>
                                  </p:childTnLst>
                                  <p:subTnLst>
                                    <p:animClr clrSpc="rgb" dir="cw">
                                      <p:cBhvr override="childStyle">
                                        <p:cTn dur="1" fill="hold" display="0" masterRel="nextClick" afterEffect="1"/>
                                        <p:tgtEl>
                                          <p:spTgt spid="9"/>
                                        </p:tgtEl>
                                        <p:attrNameLst>
                                          <p:attrName>ppt_c</p:attrName>
                                        </p:attrNameLst>
                                      </p:cBhvr>
                                      <p:to>
                                        <a:srgbClr val="99FF33"/>
                                      </p:to>
                                    </p:animClr>
                                  </p:subTnLst>
                                </p:cTn>
                              </p:par>
                            </p:childTnLst>
                          </p:cTn>
                        </p:par>
                      </p:childTnLst>
                    </p:cTn>
                  </p:par>
                  <p:par>
                    <p:cTn id="86" fill="hold">
                      <p:stCondLst>
                        <p:cond delay="indefinite"/>
                      </p:stCondLst>
                      <p:childTnLst>
                        <p:par>
                          <p:cTn id="87" fill="hold">
                            <p:stCondLst>
                              <p:cond delay="0"/>
                            </p:stCondLst>
                            <p:childTnLst>
                              <p:par>
                                <p:cTn id="88" presetID="24" presetClass="emph" presetSubtype="0" fill="hold" grpId="1" nodeType="clickEffect">
                                  <p:stCondLst>
                                    <p:cond delay="0"/>
                                  </p:stCondLst>
                                  <p:childTnLst>
                                    <p:animClr clrSpc="hsl" dir="cw">
                                      <p:cBhvr override="childStyle">
                                        <p:cTn id="89" dur="500" fill="hold"/>
                                        <p:tgtEl>
                                          <p:spTgt spid="15"/>
                                        </p:tgtEl>
                                        <p:attrNameLst>
                                          <p:attrName>style.color</p:attrName>
                                        </p:attrNameLst>
                                      </p:cBhvr>
                                      <p:by>
                                        <p:hsl h="0" s="-12549" l="-25098"/>
                                      </p:by>
                                    </p:animClr>
                                    <p:animClr clrSpc="hsl" dir="cw">
                                      <p:cBhvr>
                                        <p:cTn id="90" dur="500" fill="hold"/>
                                        <p:tgtEl>
                                          <p:spTgt spid="15"/>
                                        </p:tgtEl>
                                        <p:attrNameLst>
                                          <p:attrName>fillcolor</p:attrName>
                                        </p:attrNameLst>
                                      </p:cBhvr>
                                      <p:by>
                                        <p:hsl h="0" s="-12549" l="-25098"/>
                                      </p:by>
                                    </p:animClr>
                                    <p:animClr clrSpc="hsl" dir="cw">
                                      <p:cBhvr>
                                        <p:cTn id="91" dur="500" fill="hold"/>
                                        <p:tgtEl>
                                          <p:spTgt spid="15"/>
                                        </p:tgtEl>
                                        <p:attrNameLst>
                                          <p:attrName>stroke.color</p:attrName>
                                        </p:attrNameLst>
                                      </p:cBhvr>
                                      <p:by>
                                        <p:hsl h="0" s="-12549" l="-25098"/>
                                      </p:by>
                                    </p:animClr>
                                    <p:set>
                                      <p:cBhvr>
                                        <p:cTn id="92" dur="500" fill="hold"/>
                                        <p:tgtEl>
                                          <p:spTgt spid="15"/>
                                        </p:tgtEl>
                                        <p:attrNameLst>
                                          <p:attrName>fill.type</p:attrName>
                                        </p:attrNameLst>
                                      </p:cBhvr>
                                      <p:to>
                                        <p:strVal val="solid"/>
                                      </p:to>
                                    </p:set>
                                  </p:childTnLst>
                                  <p:subTnLst>
                                    <p:animClr clrSpc="rgb" dir="cw">
                                      <p:cBhvr override="childStyle">
                                        <p:cTn dur="1" fill="hold" display="0" masterRel="nextClick" afterEffect="1"/>
                                        <p:tgtEl>
                                          <p:spTgt spid="15"/>
                                        </p:tgtEl>
                                        <p:attrNameLst>
                                          <p:attrName>ppt_c</p:attrName>
                                        </p:attrNameLst>
                                      </p:cBhvr>
                                      <p:to>
                                        <a:srgbClr val="99FF33"/>
                                      </p:to>
                                    </p:animClr>
                                  </p:subTnLst>
                                </p:cTn>
                              </p:par>
                            </p:childTnLst>
                          </p:cTn>
                        </p:par>
                      </p:childTnLst>
                    </p:cTn>
                  </p:par>
                  <p:par>
                    <p:cTn id="93" fill="hold">
                      <p:stCondLst>
                        <p:cond delay="indefinite"/>
                      </p:stCondLst>
                      <p:childTnLst>
                        <p:par>
                          <p:cTn id="94" fill="hold">
                            <p:stCondLst>
                              <p:cond delay="0"/>
                            </p:stCondLst>
                            <p:childTnLst>
                              <p:par>
                                <p:cTn id="95" presetID="24" presetClass="emph" presetSubtype="0" fill="hold" grpId="1" nodeType="clickEffect">
                                  <p:stCondLst>
                                    <p:cond delay="0"/>
                                  </p:stCondLst>
                                  <p:childTnLst>
                                    <p:animClr clrSpc="hsl" dir="cw">
                                      <p:cBhvr override="childStyle">
                                        <p:cTn id="96" dur="500" fill="hold"/>
                                        <p:tgtEl>
                                          <p:spTgt spid="12"/>
                                        </p:tgtEl>
                                        <p:attrNameLst>
                                          <p:attrName>style.color</p:attrName>
                                        </p:attrNameLst>
                                      </p:cBhvr>
                                      <p:by>
                                        <p:hsl h="0" s="-12549" l="-25098"/>
                                      </p:by>
                                    </p:animClr>
                                    <p:animClr clrSpc="hsl" dir="cw">
                                      <p:cBhvr>
                                        <p:cTn id="97" dur="500" fill="hold"/>
                                        <p:tgtEl>
                                          <p:spTgt spid="12"/>
                                        </p:tgtEl>
                                        <p:attrNameLst>
                                          <p:attrName>fillcolor</p:attrName>
                                        </p:attrNameLst>
                                      </p:cBhvr>
                                      <p:by>
                                        <p:hsl h="0" s="-12549" l="-25098"/>
                                      </p:by>
                                    </p:animClr>
                                    <p:animClr clrSpc="hsl" dir="cw">
                                      <p:cBhvr>
                                        <p:cTn id="98" dur="500" fill="hold"/>
                                        <p:tgtEl>
                                          <p:spTgt spid="12"/>
                                        </p:tgtEl>
                                        <p:attrNameLst>
                                          <p:attrName>stroke.color</p:attrName>
                                        </p:attrNameLst>
                                      </p:cBhvr>
                                      <p:by>
                                        <p:hsl h="0" s="-12549" l="-25098"/>
                                      </p:by>
                                    </p:animClr>
                                    <p:set>
                                      <p:cBhvr>
                                        <p:cTn id="99" dur="500" fill="hold"/>
                                        <p:tgtEl>
                                          <p:spTgt spid="12"/>
                                        </p:tgtEl>
                                        <p:attrNameLst>
                                          <p:attrName>fill.type</p:attrName>
                                        </p:attrNameLst>
                                      </p:cBhvr>
                                      <p:to>
                                        <p:strVal val="solid"/>
                                      </p:to>
                                    </p:set>
                                  </p:childTnLst>
                                  <p:subTnLst>
                                    <p:animClr clrSpc="rgb" dir="cw">
                                      <p:cBhvr override="childStyle">
                                        <p:cTn dur="1" fill="hold" display="0" masterRel="nextClick" afterEffect="1"/>
                                        <p:tgtEl>
                                          <p:spTgt spid="12"/>
                                        </p:tgtEl>
                                        <p:attrNameLst>
                                          <p:attrName>ppt_c</p:attrName>
                                        </p:attrNameLst>
                                      </p:cBhvr>
                                      <p:to>
                                        <a:srgbClr val="FF7C80"/>
                                      </p:to>
                                    </p:animClr>
                                  </p:subTnLst>
                                </p:cTn>
                              </p:par>
                            </p:childTnLst>
                          </p:cTn>
                        </p:par>
                      </p:childTnLst>
                    </p:cTn>
                  </p:par>
                  <p:par>
                    <p:cTn id="100" fill="hold">
                      <p:stCondLst>
                        <p:cond delay="indefinite"/>
                      </p:stCondLst>
                      <p:childTnLst>
                        <p:par>
                          <p:cTn id="101" fill="hold">
                            <p:stCondLst>
                              <p:cond delay="0"/>
                            </p:stCondLst>
                            <p:childTnLst>
                              <p:par>
                                <p:cTn id="102" presetID="49" presetClass="path" presetSubtype="0" accel="50000" decel="50000" fill="hold" grpId="2" nodeType="clickEffect">
                                  <p:stCondLst>
                                    <p:cond delay="0"/>
                                  </p:stCondLst>
                                  <p:childTnLst>
                                    <p:animMotion origin="layout" path="M 0.00642 2.77556E-17 L 0.28576 0.27 " pathEditMode="relative" rAng="0" ptsTypes="AA">
                                      <p:cBhvr>
                                        <p:cTn id="103" dur="2000" fill="hold"/>
                                        <p:tgtEl>
                                          <p:spTgt spid="5"/>
                                        </p:tgtEl>
                                        <p:attrNameLst>
                                          <p:attrName>ppt_x</p:attrName>
                                          <p:attrName>ppt_y</p:attrName>
                                        </p:attrNameLst>
                                      </p:cBhvr>
                                      <p:rCtr x="13958" y="13500"/>
                                    </p:animMotion>
                                  </p:childTnLst>
                                </p:cTn>
                              </p:par>
                            </p:childTnLst>
                          </p:cTn>
                        </p:par>
                      </p:childTnLst>
                    </p:cTn>
                  </p:par>
                  <p:par>
                    <p:cTn id="104" fill="hold">
                      <p:stCondLst>
                        <p:cond delay="indefinite"/>
                      </p:stCondLst>
                      <p:childTnLst>
                        <p:par>
                          <p:cTn id="105" fill="hold">
                            <p:stCondLst>
                              <p:cond delay="0"/>
                            </p:stCondLst>
                            <p:childTnLst>
                              <p:par>
                                <p:cTn id="106" presetID="49" presetClass="path" presetSubtype="0" accel="50000" decel="50000" fill="hold" grpId="2" nodeType="clickEffect">
                                  <p:stCondLst>
                                    <p:cond delay="0"/>
                                  </p:stCondLst>
                                  <p:childTnLst>
                                    <p:animMotion origin="layout" path="M 3.61111E-6 3.33333E-6 L -0.21754 0.27083 " pathEditMode="relative" rAng="0" ptsTypes="AA">
                                      <p:cBhvr>
                                        <p:cTn id="107" dur="2000" fill="hold"/>
                                        <p:tgtEl>
                                          <p:spTgt spid="16"/>
                                        </p:tgtEl>
                                        <p:attrNameLst>
                                          <p:attrName>ppt_x</p:attrName>
                                          <p:attrName>ppt_y</p:attrName>
                                        </p:attrNameLst>
                                      </p:cBhvr>
                                      <p:rCtr x="-10885" y="13528"/>
                                    </p:animMotion>
                                  </p:childTnLst>
                                </p:cTn>
                              </p:par>
                            </p:childTnLst>
                          </p:cTn>
                        </p:par>
                      </p:childTnLst>
                    </p:cTn>
                  </p:par>
                  <p:par>
                    <p:cTn id="108" fill="hold">
                      <p:stCondLst>
                        <p:cond delay="indefinite"/>
                      </p:stCondLst>
                      <p:childTnLst>
                        <p:par>
                          <p:cTn id="109" fill="hold">
                            <p:stCondLst>
                              <p:cond delay="0"/>
                            </p:stCondLst>
                            <p:childTnLst>
                              <p:par>
                                <p:cTn id="110" presetID="49" presetClass="path" presetSubtype="0" accel="50000" decel="50000" fill="hold" grpId="2" nodeType="clickEffect">
                                  <p:stCondLst>
                                    <p:cond delay="0"/>
                                  </p:stCondLst>
                                  <p:childTnLst>
                                    <p:animMotion origin="layout" path="M 2.77778E-7 3.33333E-6 L -0.26684 0.33389 " pathEditMode="relative" rAng="0" ptsTypes="AA">
                                      <p:cBhvr>
                                        <p:cTn id="111" dur="2000" fill="hold"/>
                                        <p:tgtEl>
                                          <p:spTgt spid="10"/>
                                        </p:tgtEl>
                                        <p:attrNameLst>
                                          <p:attrName>ppt_x</p:attrName>
                                          <p:attrName>ppt_y</p:attrName>
                                        </p:attrNameLst>
                                      </p:cBhvr>
                                      <p:rCtr x="-13351" y="16694"/>
                                    </p:animMotion>
                                  </p:childTnLst>
                                </p:cTn>
                              </p:par>
                            </p:childTnLst>
                          </p:cTn>
                        </p:par>
                      </p:childTnLst>
                    </p:cTn>
                  </p:par>
                  <p:par>
                    <p:cTn id="112" fill="hold">
                      <p:stCondLst>
                        <p:cond delay="indefinite"/>
                      </p:stCondLst>
                      <p:childTnLst>
                        <p:par>
                          <p:cTn id="113" fill="hold">
                            <p:stCondLst>
                              <p:cond delay="0"/>
                            </p:stCondLst>
                            <p:childTnLst>
                              <p:par>
                                <p:cTn id="114" presetID="49" presetClass="path" presetSubtype="0" accel="50000" decel="50000" fill="hold" grpId="2" nodeType="clickEffect">
                                  <p:stCondLst>
                                    <p:cond delay="0"/>
                                  </p:stCondLst>
                                  <p:childTnLst>
                                    <p:animMotion origin="layout" path="M 2.22222E-6 -3.33333E-6 L 0.15625 0.42611 " pathEditMode="relative" rAng="0" ptsTypes="AA">
                                      <p:cBhvr>
                                        <p:cTn id="115" dur="2000" fill="hold"/>
                                        <p:tgtEl>
                                          <p:spTgt spid="9"/>
                                        </p:tgtEl>
                                        <p:attrNameLst>
                                          <p:attrName>ppt_x</p:attrName>
                                          <p:attrName>ppt_y</p:attrName>
                                        </p:attrNameLst>
                                      </p:cBhvr>
                                      <p:rCtr x="7813" y="21306"/>
                                    </p:animMotion>
                                  </p:childTnLst>
                                </p:cTn>
                              </p:par>
                            </p:childTnLst>
                          </p:cTn>
                        </p:par>
                      </p:childTnLst>
                    </p:cTn>
                  </p:par>
                  <p:par>
                    <p:cTn id="116" fill="hold">
                      <p:stCondLst>
                        <p:cond delay="indefinite"/>
                      </p:stCondLst>
                      <p:childTnLst>
                        <p:par>
                          <p:cTn id="117" fill="hold">
                            <p:stCondLst>
                              <p:cond delay="0"/>
                            </p:stCondLst>
                            <p:childTnLst>
                              <p:par>
                                <p:cTn id="118" presetID="49" presetClass="path" presetSubtype="0" accel="50000" decel="50000" fill="hold" grpId="2" nodeType="clickEffect">
                                  <p:stCondLst>
                                    <p:cond delay="0"/>
                                  </p:stCondLst>
                                  <p:childTnLst>
                                    <p:animMotion origin="layout" path="M -3.61111E-6 -3.33333E-6 L -0.21857 0.42611 " pathEditMode="relative" rAng="0" ptsTypes="AA">
                                      <p:cBhvr>
                                        <p:cTn id="119" dur="2000" fill="hold"/>
                                        <p:tgtEl>
                                          <p:spTgt spid="15"/>
                                        </p:tgtEl>
                                        <p:attrNameLst>
                                          <p:attrName>ppt_x</p:attrName>
                                          <p:attrName>ppt_y</p:attrName>
                                        </p:attrNameLst>
                                      </p:cBhvr>
                                      <p:rCtr x="-10938" y="2130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4" grpId="0"/>
      <p:bldP spid="5" grpId="0"/>
      <p:bldP spid="5" grpId="1"/>
      <p:bldP spid="5" grpId="2"/>
      <p:bldP spid="6" grpId="0"/>
      <p:bldP spid="7" grpId="0"/>
      <p:bldP spid="8" grpId="0"/>
      <p:bldP spid="9" grpId="0"/>
      <p:bldP spid="9" grpId="1"/>
      <p:bldP spid="9" grpId="2"/>
      <p:bldP spid="10" grpId="0"/>
      <p:bldP spid="10" grpId="1"/>
      <p:bldP spid="10" grpId="2"/>
      <p:bldP spid="11" grpId="0"/>
      <p:bldP spid="12" grpId="0"/>
      <p:bldP spid="12" grpId="1"/>
      <p:bldP spid="14" grpId="0"/>
      <p:bldP spid="15" grpId="0"/>
      <p:bldP spid="15" grpId="1"/>
      <p:bldP spid="15" grpId="2"/>
      <p:bldP spid="16" grpId="0"/>
      <p:bldP spid="16" grpId="1"/>
      <p:bldP spid="16" grpId="2"/>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4" name="直接连接符 43"/>
          <p:cNvCxnSpPr/>
          <p:nvPr/>
        </p:nvCxnSpPr>
        <p:spPr>
          <a:xfrm>
            <a:off x="-108520" y="5158927"/>
            <a:ext cx="9396536" cy="0"/>
          </a:xfrm>
          <a:prstGeom prst="line">
            <a:avLst/>
          </a:prstGeom>
          <a:ln w="19050">
            <a:solidFill>
              <a:srgbClr val="FFC000"/>
            </a:solidFill>
            <a:prstDash val="dash"/>
          </a:ln>
        </p:spPr>
        <p:style>
          <a:lnRef idx="1">
            <a:schemeClr val="accent1"/>
          </a:lnRef>
          <a:fillRef idx="0">
            <a:schemeClr val="accent1"/>
          </a:fillRef>
          <a:effectRef idx="0">
            <a:schemeClr val="accent1"/>
          </a:effectRef>
          <a:fontRef idx="minor">
            <a:schemeClr val="tx1"/>
          </a:fontRef>
        </p:style>
      </p:cxnSp>
      <p:sp>
        <p:nvSpPr>
          <p:cNvPr id="50" name="燕尾形 49"/>
          <p:cNvSpPr/>
          <p:nvPr/>
        </p:nvSpPr>
        <p:spPr bwMode="auto">
          <a:xfrm>
            <a:off x="899592" y="4906514"/>
            <a:ext cx="1440159" cy="504825"/>
          </a:xfrm>
          <a:prstGeom prst="chevron">
            <a:avLst/>
          </a:prstGeom>
          <a:solidFill>
            <a:srgbClr val="664E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1400" b="1" dirty="0">
              <a:solidFill>
                <a:schemeClr val="tx1"/>
              </a:solidFill>
              <a:latin typeface="微软雅黑" pitchFamily="34" charset="-122"/>
              <a:ea typeface="微软雅黑" pitchFamily="34" charset="-122"/>
            </a:endParaRPr>
          </a:p>
        </p:txBody>
      </p:sp>
      <p:sp>
        <p:nvSpPr>
          <p:cNvPr id="52" name="燕尾形 51"/>
          <p:cNvSpPr/>
          <p:nvPr/>
        </p:nvSpPr>
        <p:spPr bwMode="auto">
          <a:xfrm>
            <a:off x="2891813" y="4906514"/>
            <a:ext cx="1440159" cy="504825"/>
          </a:xfrm>
          <a:prstGeom prst="chevron">
            <a:avLst/>
          </a:prstGeom>
          <a:solidFill>
            <a:srgbClr val="664E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400" b="1" dirty="0">
              <a:solidFill>
                <a:schemeClr val="tx1"/>
              </a:solidFill>
              <a:latin typeface="微软雅黑" pitchFamily="34" charset="-122"/>
              <a:ea typeface="微软雅黑" pitchFamily="34" charset="-122"/>
            </a:endParaRPr>
          </a:p>
        </p:txBody>
      </p:sp>
      <p:sp>
        <p:nvSpPr>
          <p:cNvPr id="53" name="燕尾形 52"/>
          <p:cNvSpPr/>
          <p:nvPr/>
        </p:nvSpPr>
        <p:spPr bwMode="auto">
          <a:xfrm>
            <a:off x="4884034" y="4907754"/>
            <a:ext cx="1440159" cy="504825"/>
          </a:xfrm>
          <a:prstGeom prst="chevron">
            <a:avLst/>
          </a:prstGeom>
          <a:solidFill>
            <a:srgbClr val="664E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400" b="1" dirty="0">
              <a:solidFill>
                <a:schemeClr val="tx1"/>
              </a:solidFill>
              <a:latin typeface="微软雅黑" pitchFamily="34" charset="-122"/>
              <a:ea typeface="微软雅黑" pitchFamily="34" charset="-122"/>
            </a:endParaRPr>
          </a:p>
        </p:txBody>
      </p:sp>
      <p:sp>
        <p:nvSpPr>
          <p:cNvPr id="54" name="燕尾形 53"/>
          <p:cNvSpPr/>
          <p:nvPr/>
        </p:nvSpPr>
        <p:spPr bwMode="auto">
          <a:xfrm>
            <a:off x="6876256" y="4906513"/>
            <a:ext cx="1440159" cy="504825"/>
          </a:xfrm>
          <a:prstGeom prst="chevron">
            <a:avLst/>
          </a:prstGeom>
          <a:solidFill>
            <a:srgbClr val="664E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400" b="1" dirty="0">
              <a:solidFill>
                <a:schemeClr val="tx1"/>
              </a:solidFill>
              <a:latin typeface="微软雅黑" pitchFamily="34" charset="-122"/>
              <a:ea typeface="微软雅黑" pitchFamily="34" charset="-122"/>
            </a:endParaRPr>
          </a:p>
        </p:txBody>
      </p:sp>
      <p:sp>
        <p:nvSpPr>
          <p:cNvPr id="55" name="燕尾形 54"/>
          <p:cNvSpPr/>
          <p:nvPr/>
        </p:nvSpPr>
        <p:spPr bwMode="auto">
          <a:xfrm>
            <a:off x="4884034" y="4906513"/>
            <a:ext cx="1440159" cy="504825"/>
          </a:xfrm>
          <a:prstGeom prst="chevron">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400" b="1" dirty="0">
              <a:solidFill>
                <a:schemeClr val="tx1"/>
              </a:solidFill>
              <a:latin typeface="微软雅黑" pitchFamily="34" charset="-122"/>
              <a:ea typeface="微软雅黑" pitchFamily="34" charset="-122"/>
            </a:endParaRPr>
          </a:p>
        </p:txBody>
      </p:sp>
      <p:sp>
        <p:nvSpPr>
          <p:cNvPr id="58" name="矩形 57"/>
          <p:cNvSpPr/>
          <p:nvPr/>
        </p:nvSpPr>
        <p:spPr>
          <a:xfrm>
            <a:off x="3160484" y="5009578"/>
            <a:ext cx="902812" cy="307777"/>
          </a:xfrm>
          <a:prstGeom prst="rect">
            <a:avLst/>
          </a:prstGeom>
        </p:spPr>
        <p:txBody>
          <a:bodyPr wrap="none">
            <a:spAutoFit/>
          </a:bodyPr>
          <a:lstStyle/>
          <a:p>
            <a:pPr lvl="0" algn="ctr">
              <a:defRPr/>
            </a:pPr>
            <a:r>
              <a:rPr lang="zh-CN" altLang="en-US" sz="1400" b="1" dirty="0">
                <a:latin typeface="微软雅黑" pitchFamily="34" charset="-122"/>
                <a:ea typeface="微软雅黑" pitchFamily="34" charset="-122"/>
              </a:rPr>
              <a:t>我的任务</a:t>
            </a:r>
          </a:p>
        </p:txBody>
      </p:sp>
      <p:sp>
        <p:nvSpPr>
          <p:cNvPr id="60" name="矩形 59"/>
          <p:cNvSpPr/>
          <p:nvPr/>
        </p:nvSpPr>
        <p:spPr>
          <a:xfrm>
            <a:off x="5152706" y="5009578"/>
            <a:ext cx="902811" cy="307777"/>
          </a:xfrm>
          <a:prstGeom prst="rect">
            <a:avLst/>
          </a:prstGeom>
        </p:spPr>
        <p:txBody>
          <a:bodyPr wrap="none">
            <a:spAutoFit/>
          </a:bodyPr>
          <a:lstStyle/>
          <a:p>
            <a:pPr lvl="0" algn="ctr">
              <a:defRPr/>
            </a:pPr>
            <a:r>
              <a:rPr lang="zh-CN" altLang="en-US" sz="1400" b="1" dirty="0" smtClean="0">
                <a:latin typeface="微软雅黑" pitchFamily="34" charset="-122"/>
                <a:ea typeface="微软雅黑" pitchFamily="34" charset="-122"/>
              </a:rPr>
              <a:t>完成情况</a:t>
            </a:r>
            <a:endParaRPr lang="zh-CN" altLang="en-US" sz="1400" b="1" dirty="0">
              <a:latin typeface="微软雅黑" pitchFamily="34" charset="-122"/>
              <a:ea typeface="微软雅黑" pitchFamily="34" charset="-122"/>
            </a:endParaRPr>
          </a:p>
        </p:txBody>
      </p:sp>
      <p:sp>
        <p:nvSpPr>
          <p:cNvPr id="62" name="矩形 61"/>
          <p:cNvSpPr/>
          <p:nvPr/>
        </p:nvSpPr>
        <p:spPr>
          <a:xfrm>
            <a:off x="7144929" y="5005036"/>
            <a:ext cx="902811" cy="307777"/>
          </a:xfrm>
          <a:prstGeom prst="rect">
            <a:avLst/>
          </a:prstGeom>
        </p:spPr>
        <p:txBody>
          <a:bodyPr wrap="none">
            <a:spAutoFit/>
          </a:bodyPr>
          <a:lstStyle/>
          <a:p>
            <a:pPr lvl="0" algn="ctr">
              <a:defRPr/>
            </a:pPr>
            <a:r>
              <a:rPr lang="zh-CN" altLang="en-US" sz="1400" b="1" dirty="0" smtClean="0">
                <a:latin typeface="微软雅黑" pitchFamily="34" charset="-122"/>
                <a:ea typeface="微软雅黑" pitchFamily="34" charset="-122"/>
              </a:rPr>
              <a:t>后期计划</a:t>
            </a:r>
            <a:endParaRPr lang="zh-CN" altLang="en-US" sz="1400" b="1" dirty="0">
              <a:latin typeface="微软雅黑" pitchFamily="34" charset="-122"/>
              <a:ea typeface="微软雅黑" pitchFamily="34" charset="-122"/>
            </a:endParaRPr>
          </a:p>
        </p:txBody>
      </p:sp>
      <p:sp>
        <p:nvSpPr>
          <p:cNvPr id="64" name="矩形 63"/>
          <p:cNvSpPr/>
          <p:nvPr/>
        </p:nvSpPr>
        <p:spPr>
          <a:xfrm>
            <a:off x="1168264" y="4972247"/>
            <a:ext cx="902812" cy="307777"/>
          </a:xfrm>
          <a:prstGeom prst="rect">
            <a:avLst/>
          </a:prstGeom>
        </p:spPr>
        <p:txBody>
          <a:bodyPr wrap="none">
            <a:spAutoFit/>
          </a:bodyPr>
          <a:lstStyle/>
          <a:p>
            <a:pPr lvl="0" algn="ctr">
              <a:defRPr/>
            </a:pPr>
            <a:r>
              <a:rPr lang="zh-CN" altLang="en-US" sz="1400" b="1" dirty="0">
                <a:latin typeface="微软雅黑" pitchFamily="34" charset="-122"/>
                <a:ea typeface="微软雅黑" pitchFamily="34" charset="-122"/>
              </a:rPr>
              <a:t>项目意义</a:t>
            </a:r>
          </a:p>
        </p:txBody>
      </p:sp>
      <p:sp>
        <p:nvSpPr>
          <p:cNvPr id="13" name="矩形 12"/>
          <p:cNvSpPr/>
          <p:nvPr/>
        </p:nvSpPr>
        <p:spPr>
          <a:xfrm rot="19165155">
            <a:off x="-1033161" y="413579"/>
            <a:ext cx="3600400" cy="720080"/>
          </a:xfrm>
          <a:prstGeom prst="rect">
            <a:avLst/>
          </a:prstGeom>
          <a:solidFill>
            <a:srgbClr val="FFC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2400" dirty="0" smtClean="0">
                <a:solidFill>
                  <a:schemeClr val="tx1"/>
                </a:solidFill>
                <a:latin typeface="微软雅黑" pitchFamily="34" charset="-122"/>
                <a:ea typeface="微软雅黑" pitchFamily="34" charset="-122"/>
              </a:rPr>
              <a:t>算法设计</a:t>
            </a:r>
            <a:endParaRPr lang="zh-CN" altLang="en-US" sz="2400" dirty="0">
              <a:solidFill>
                <a:schemeClr val="tx1"/>
              </a:solidFill>
              <a:latin typeface="微软雅黑" pitchFamily="34" charset="-122"/>
              <a:ea typeface="微软雅黑" pitchFamily="34" charset="-122"/>
            </a:endParaRPr>
          </a:p>
        </p:txBody>
      </p:sp>
      <p:sp>
        <p:nvSpPr>
          <p:cNvPr id="3" name="流程图: 过程 2"/>
          <p:cNvSpPr/>
          <p:nvPr/>
        </p:nvSpPr>
        <p:spPr>
          <a:xfrm rot="1186801">
            <a:off x="907789" y="2514570"/>
            <a:ext cx="2172533" cy="944807"/>
          </a:xfrm>
          <a:prstGeom prst="flowChartProcess">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序列标注问题</a:t>
            </a:r>
            <a:endParaRPr lang="zh-CN" altLang="en-US" dirty="0">
              <a:solidFill>
                <a:schemeClr val="tx1"/>
              </a:solidFill>
            </a:endParaRPr>
          </a:p>
        </p:txBody>
      </p:sp>
      <p:sp>
        <p:nvSpPr>
          <p:cNvPr id="4" name="流程图: 过程 3"/>
          <p:cNvSpPr/>
          <p:nvPr/>
        </p:nvSpPr>
        <p:spPr>
          <a:xfrm>
            <a:off x="2291270" y="261617"/>
            <a:ext cx="3893075" cy="571713"/>
          </a:xfrm>
          <a:prstGeom prst="flowChartProcess">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我们把问题抽象一下！</a:t>
            </a:r>
            <a:endParaRPr lang="zh-CN" altLang="en-US" dirty="0">
              <a:solidFill>
                <a:schemeClr val="tx1"/>
              </a:solidFill>
            </a:endParaRPr>
          </a:p>
        </p:txBody>
      </p:sp>
      <p:sp>
        <p:nvSpPr>
          <p:cNvPr id="5" name="流程图: 过程 4"/>
          <p:cNvSpPr/>
          <p:nvPr/>
        </p:nvSpPr>
        <p:spPr>
          <a:xfrm>
            <a:off x="641415" y="1491947"/>
            <a:ext cx="7381112" cy="571713"/>
          </a:xfrm>
          <a:prstGeom prst="flowChartProcess">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对于一个句子</a:t>
            </a:r>
            <a:r>
              <a:rPr lang="en-US" altLang="zh-CN" dirty="0" smtClean="0">
                <a:solidFill>
                  <a:schemeClr val="tx1"/>
                </a:solidFill>
              </a:rPr>
              <a:t>X=(x</a:t>
            </a:r>
            <a:r>
              <a:rPr lang="en-US" altLang="zh-CN" baseline="-25000" dirty="0" smtClean="0">
                <a:solidFill>
                  <a:schemeClr val="tx1"/>
                </a:solidFill>
              </a:rPr>
              <a:t>1</a:t>
            </a:r>
            <a:r>
              <a:rPr lang="en-US" altLang="zh-CN" dirty="0" smtClean="0">
                <a:solidFill>
                  <a:schemeClr val="tx1"/>
                </a:solidFill>
              </a:rPr>
              <a:t>,x</a:t>
            </a:r>
            <a:r>
              <a:rPr lang="en-US" altLang="zh-CN" baseline="-25000" dirty="0" smtClean="0">
                <a:solidFill>
                  <a:schemeClr val="tx1"/>
                </a:solidFill>
              </a:rPr>
              <a:t>2</a:t>
            </a:r>
            <a:r>
              <a:rPr lang="en-US" altLang="zh-CN" dirty="0" smtClean="0">
                <a:solidFill>
                  <a:schemeClr val="tx1"/>
                </a:solidFill>
              </a:rPr>
              <a:t>,…,</a:t>
            </a:r>
            <a:r>
              <a:rPr lang="en-US" altLang="zh-CN" dirty="0" err="1" smtClean="0">
                <a:solidFill>
                  <a:schemeClr val="tx1"/>
                </a:solidFill>
              </a:rPr>
              <a:t>x</a:t>
            </a:r>
            <a:r>
              <a:rPr lang="en-US" altLang="zh-CN" baseline="-25000" dirty="0" err="1" smtClean="0">
                <a:solidFill>
                  <a:schemeClr val="tx1"/>
                </a:solidFill>
              </a:rPr>
              <a:t>n</a:t>
            </a:r>
            <a:r>
              <a:rPr lang="en-US" altLang="zh-CN" dirty="0" smtClean="0">
                <a:solidFill>
                  <a:schemeClr val="tx1"/>
                </a:solidFill>
              </a:rPr>
              <a:t>),</a:t>
            </a:r>
            <a:r>
              <a:rPr lang="zh-CN" altLang="en-US" dirty="0" smtClean="0">
                <a:solidFill>
                  <a:schemeClr val="tx1"/>
                </a:solidFill>
              </a:rPr>
              <a:t>怎么找出最好的标注序列</a:t>
            </a:r>
            <a:r>
              <a:rPr lang="en-US" altLang="zh-CN" dirty="0" smtClean="0">
                <a:solidFill>
                  <a:schemeClr val="tx1"/>
                </a:solidFill>
              </a:rPr>
              <a:t>Y=(y</a:t>
            </a:r>
            <a:r>
              <a:rPr lang="en-US" altLang="zh-CN" baseline="-25000" dirty="0" smtClean="0">
                <a:solidFill>
                  <a:schemeClr val="tx1"/>
                </a:solidFill>
              </a:rPr>
              <a:t>1</a:t>
            </a:r>
            <a:r>
              <a:rPr lang="en-US" altLang="zh-CN" dirty="0" smtClean="0">
                <a:solidFill>
                  <a:schemeClr val="tx1"/>
                </a:solidFill>
              </a:rPr>
              <a:t>,y</a:t>
            </a:r>
            <a:r>
              <a:rPr lang="en-US" altLang="zh-CN" baseline="-25000" dirty="0" smtClean="0">
                <a:solidFill>
                  <a:schemeClr val="tx1"/>
                </a:solidFill>
              </a:rPr>
              <a:t>2</a:t>
            </a:r>
            <a:r>
              <a:rPr lang="en-US" altLang="zh-CN" dirty="0" smtClean="0">
                <a:solidFill>
                  <a:schemeClr val="tx1"/>
                </a:solidFill>
              </a:rPr>
              <a:t>,…,</a:t>
            </a:r>
            <a:r>
              <a:rPr lang="en-US" altLang="zh-CN" dirty="0" err="1" smtClean="0">
                <a:solidFill>
                  <a:schemeClr val="tx1"/>
                </a:solidFill>
              </a:rPr>
              <a:t>y</a:t>
            </a:r>
            <a:r>
              <a:rPr lang="en-US" altLang="zh-CN" baseline="-25000" dirty="0" err="1" smtClean="0">
                <a:solidFill>
                  <a:schemeClr val="tx1"/>
                </a:solidFill>
              </a:rPr>
              <a:t>n</a:t>
            </a:r>
            <a:r>
              <a:rPr lang="en-US" altLang="zh-CN" dirty="0" smtClean="0">
                <a:solidFill>
                  <a:schemeClr val="tx1"/>
                </a:solidFill>
              </a:rPr>
              <a:t>)</a:t>
            </a:r>
            <a:r>
              <a:rPr lang="zh-CN" altLang="en-US" dirty="0" smtClean="0">
                <a:solidFill>
                  <a:schemeClr val="tx1"/>
                </a:solidFill>
              </a:rPr>
              <a:t>？</a:t>
            </a:r>
            <a:endParaRPr lang="zh-CN" altLang="en-US" dirty="0">
              <a:solidFill>
                <a:schemeClr val="tx1"/>
              </a:solidFill>
            </a:endParaRPr>
          </a:p>
        </p:txBody>
      </p:sp>
      <p:sp>
        <p:nvSpPr>
          <p:cNvPr id="6" name="TextBox 5"/>
          <p:cNvSpPr txBox="1"/>
          <p:nvPr/>
        </p:nvSpPr>
        <p:spPr>
          <a:xfrm rot="21316634">
            <a:off x="3345878" y="3116622"/>
            <a:ext cx="2355774" cy="461665"/>
          </a:xfrm>
          <a:prstGeom prst="rect">
            <a:avLst/>
          </a:prstGeom>
          <a:noFill/>
        </p:spPr>
        <p:txBody>
          <a:bodyPr wrap="square" rtlCol="0">
            <a:spAutoFit/>
          </a:bodyPr>
          <a:lstStyle/>
          <a:p>
            <a:r>
              <a:rPr lang="en-US" altLang="zh-CN" sz="2400" dirty="0" smtClean="0"/>
              <a:t>CRF(</a:t>
            </a:r>
            <a:r>
              <a:rPr lang="zh-CN" altLang="en-US" sz="2400" dirty="0" smtClean="0"/>
              <a:t>条件随机场</a:t>
            </a:r>
            <a:r>
              <a:rPr lang="en-US" altLang="zh-CN" sz="2400" dirty="0" smtClean="0"/>
              <a:t>)</a:t>
            </a:r>
            <a:endParaRPr lang="zh-CN" altLang="en-US" sz="2400" dirty="0"/>
          </a:p>
        </p:txBody>
      </p:sp>
      <p:sp>
        <p:nvSpPr>
          <p:cNvPr id="18" name="TextBox 17"/>
          <p:cNvSpPr txBox="1"/>
          <p:nvPr/>
        </p:nvSpPr>
        <p:spPr>
          <a:xfrm rot="502119">
            <a:off x="5896115" y="2672273"/>
            <a:ext cx="2515702" cy="523220"/>
          </a:xfrm>
          <a:prstGeom prst="rect">
            <a:avLst/>
          </a:prstGeom>
          <a:noFill/>
        </p:spPr>
        <p:txBody>
          <a:bodyPr wrap="square" rtlCol="0">
            <a:spAutoFit/>
          </a:bodyPr>
          <a:lstStyle/>
          <a:p>
            <a:r>
              <a:rPr lang="zh-CN" altLang="en-US" sz="2800" dirty="0" smtClean="0"/>
              <a:t>深度学习</a:t>
            </a:r>
            <a:r>
              <a:rPr lang="en-US" altLang="zh-CN" sz="2800" dirty="0" smtClean="0"/>
              <a:t>LSTM</a:t>
            </a:r>
            <a:endParaRPr lang="zh-CN" altLang="en-US" sz="2800" dirty="0"/>
          </a:p>
        </p:txBody>
      </p:sp>
      <p:sp>
        <p:nvSpPr>
          <p:cNvPr id="7" name="TextBox 6"/>
          <p:cNvSpPr txBox="1"/>
          <p:nvPr/>
        </p:nvSpPr>
        <p:spPr>
          <a:xfrm rot="21308653">
            <a:off x="1682261" y="3890782"/>
            <a:ext cx="1737611" cy="338554"/>
          </a:xfrm>
          <a:prstGeom prst="rect">
            <a:avLst/>
          </a:prstGeom>
          <a:noFill/>
        </p:spPr>
        <p:txBody>
          <a:bodyPr wrap="square" rtlCol="0">
            <a:spAutoFit/>
          </a:bodyPr>
          <a:lstStyle/>
          <a:p>
            <a:r>
              <a:rPr lang="zh-CN" altLang="en-US" sz="1600" dirty="0" smtClean="0"/>
              <a:t>词向量</a:t>
            </a:r>
            <a:r>
              <a:rPr lang="en-US" altLang="zh-CN" sz="1600" dirty="0" smtClean="0"/>
              <a:t>word2vec</a:t>
            </a:r>
            <a:endParaRPr lang="zh-CN" altLang="en-US" sz="1600" dirty="0"/>
          </a:p>
        </p:txBody>
      </p:sp>
      <p:sp>
        <p:nvSpPr>
          <p:cNvPr id="8" name="TextBox 7"/>
          <p:cNvSpPr txBox="1"/>
          <p:nvPr/>
        </p:nvSpPr>
        <p:spPr>
          <a:xfrm rot="374852">
            <a:off x="5271472" y="4031983"/>
            <a:ext cx="2776898" cy="461665"/>
          </a:xfrm>
          <a:prstGeom prst="rect">
            <a:avLst/>
          </a:prstGeom>
          <a:noFill/>
        </p:spPr>
        <p:txBody>
          <a:bodyPr wrap="square" rtlCol="0">
            <a:spAutoFit/>
          </a:bodyPr>
          <a:lstStyle/>
          <a:p>
            <a:r>
              <a:rPr lang="en-US" altLang="zh-CN" sz="2400" dirty="0" smtClean="0"/>
              <a:t>LSTM+CRF</a:t>
            </a:r>
            <a:r>
              <a:rPr lang="zh-CN" altLang="en-US" sz="2400" dirty="0" smtClean="0"/>
              <a:t>组合模型</a:t>
            </a:r>
            <a:endParaRPr lang="zh-CN" altLang="en-US" sz="2400" dirty="0"/>
          </a:p>
        </p:txBody>
      </p:sp>
      <p:sp>
        <p:nvSpPr>
          <p:cNvPr id="2" name="下箭头 1"/>
          <p:cNvSpPr/>
          <p:nvPr/>
        </p:nvSpPr>
        <p:spPr>
          <a:xfrm>
            <a:off x="3874077" y="896516"/>
            <a:ext cx="457895" cy="495635"/>
          </a:xfrm>
          <a:prstGeom prst="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1" name="下箭头 20"/>
          <p:cNvSpPr/>
          <p:nvPr/>
        </p:nvSpPr>
        <p:spPr>
          <a:xfrm>
            <a:off x="3874076" y="2149797"/>
            <a:ext cx="457895" cy="495635"/>
          </a:xfrm>
          <a:prstGeom prst="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Tree>
    <p:extLst>
      <p:ext uri="{BB962C8B-B14F-4D97-AF65-F5344CB8AC3E}">
        <p14:creationId xmlns:p14="http://schemas.microsoft.com/office/powerpoint/2010/main" val="795085579"/>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down)">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fade">
                                      <p:cBhvr>
                                        <p:cTn id="15" dur="500"/>
                                        <p:tgtEl>
                                          <p:spTgt spid="2"/>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21"/>
                                        </p:tgtEl>
                                        <p:attrNameLst>
                                          <p:attrName>style.visibility</p:attrName>
                                        </p:attrNameLst>
                                      </p:cBhvr>
                                      <p:to>
                                        <p:strVal val="visible"/>
                                      </p:to>
                                    </p:set>
                                    <p:animEffect transition="in" filter="fade">
                                      <p:cBhvr>
                                        <p:cTn id="20" dur="500"/>
                                        <p:tgtEl>
                                          <p:spTgt spid="21"/>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gtEl>
                                        <p:attrNameLst>
                                          <p:attrName>style.visibility</p:attrName>
                                        </p:attrNameLst>
                                      </p:cBhvr>
                                      <p:to>
                                        <p:strVal val="visible"/>
                                      </p:to>
                                    </p:set>
                                    <p:animEffect transition="in" filter="fade">
                                      <p:cBhvr>
                                        <p:cTn id="25" dur="500"/>
                                        <p:tgtEl>
                                          <p:spTgt spid="3"/>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6"/>
                                        </p:tgtEl>
                                        <p:attrNameLst>
                                          <p:attrName>style.visibility</p:attrName>
                                        </p:attrNameLst>
                                      </p:cBhvr>
                                      <p:to>
                                        <p:strVal val="visible"/>
                                      </p:to>
                                    </p:set>
                                    <p:animEffect transition="in" filter="fade">
                                      <p:cBhvr>
                                        <p:cTn id="30" dur="500"/>
                                        <p:tgtEl>
                                          <p:spTgt spid="6"/>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18"/>
                                        </p:tgtEl>
                                        <p:attrNameLst>
                                          <p:attrName>style.visibility</p:attrName>
                                        </p:attrNameLst>
                                      </p:cBhvr>
                                      <p:to>
                                        <p:strVal val="visible"/>
                                      </p:to>
                                    </p:set>
                                    <p:animEffect transition="in" filter="fade">
                                      <p:cBhvr>
                                        <p:cTn id="35" dur="500"/>
                                        <p:tgtEl>
                                          <p:spTgt spid="18"/>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7"/>
                                        </p:tgtEl>
                                        <p:attrNameLst>
                                          <p:attrName>style.visibility</p:attrName>
                                        </p:attrNameLst>
                                      </p:cBhvr>
                                      <p:to>
                                        <p:strVal val="visible"/>
                                      </p:to>
                                    </p:set>
                                    <p:animEffect transition="in" filter="fade">
                                      <p:cBhvr>
                                        <p:cTn id="40" dur="500"/>
                                        <p:tgtEl>
                                          <p:spTgt spid="7"/>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8"/>
                                        </p:tgtEl>
                                        <p:attrNameLst>
                                          <p:attrName>style.visibility</p:attrName>
                                        </p:attrNameLst>
                                      </p:cBhvr>
                                      <p:to>
                                        <p:strVal val="visible"/>
                                      </p:to>
                                    </p:set>
                                    <p:animEffect transition="in" filter="fade">
                                      <p:cBhvr>
                                        <p:cTn id="4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3" grpId="0"/>
      <p:bldP spid="5" grpId="0"/>
      <p:bldP spid="6" grpId="0"/>
      <p:bldP spid="18" grpId="0"/>
      <p:bldP spid="7" grpId="0"/>
      <p:bldP spid="8" grpId="0"/>
      <p:bldP spid="2" grpId="0" animBg="1"/>
      <p:bldP spid="21"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4" name="直接连接符 43"/>
          <p:cNvCxnSpPr/>
          <p:nvPr/>
        </p:nvCxnSpPr>
        <p:spPr>
          <a:xfrm>
            <a:off x="-108520" y="5158927"/>
            <a:ext cx="9396536" cy="0"/>
          </a:xfrm>
          <a:prstGeom prst="line">
            <a:avLst/>
          </a:prstGeom>
          <a:ln w="19050">
            <a:solidFill>
              <a:srgbClr val="FFC000"/>
            </a:solidFill>
            <a:prstDash val="dash"/>
          </a:ln>
        </p:spPr>
        <p:style>
          <a:lnRef idx="1">
            <a:schemeClr val="accent1"/>
          </a:lnRef>
          <a:fillRef idx="0">
            <a:schemeClr val="accent1"/>
          </a:fillRef>
          <a:effectRef idx="0">
            <a:schemeClr val="accent1"/>
          </a:effectRef>
          <a:fontRef idx="minor">
            <a:schemeClr val="tx1"/>
          </a:fontRef>
        </p:style>
      </p:cxnSp>
      <p:sp>
        <p:nvSpPr>
          <p:cNvPr id="50" name="燕尾形 49"/>
          <p:cNvSpPr/>
          <p:nvPr/>
        </p:nvSpPr>
        <p:spPr bwMode="auto">
          <a:xfrm>
            <a:off x="899592" y="4906514"/>
            <a:ext cx="1440159" cy="504825"/>
          </a:xfrm>
          <a:prstGeom prst="chevron">
            <a:avLst/>
          </a:prstGeom>
          <a:solidFill>
            <a:srgbClr val="664E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1400" b="1" dirty="0">
              <a:solidFill>
                <a:schemeClr val="tx1"/>
              </a:solidFill>
              <a:latin typeface="微软雅黑" pitchFamily="34" charset="-122"/>
              <a:ea typeface="微软雅黑" pitchFamily="34" charset="-122"/>
            </a:endParaRPr>
          </a:p>
        </p:txBody>
      </p:sp>
      <p:sp>
        <p:nvSpPr>
          <p:cNvPr id="52" name="燕尾形 51"/>
          <p:cNvSpPr/>
          <p:nvPr/>
        </p:nvSpPr>
        <p:spPr bwMode="auto">
          <a:xfrm>
            <a:off x="2891813" y="4906514"/>
            <a:ext cx="1440159" cy="504825"/>
          </a:xfrm>
          <a:prstGeom prst="chevron">
            <a:avLst/>
          </a:prstGeom>
          <a:solidFill>
            <a:srgbClr val="664E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400" b="1" dirty="0">
              <a:solidFill>
                <a:schemeClr val="tx1"/>
              </a:solidFill>
              <a:latin typeface="微软雅黑" pitchFamily="34" charset="-122"/>
              <a:ea typeface="微软雅黑" pitchFamily="34" charset="-122"/>
            </a:endParaRPr>
          </a:p>
        </p:txBody>
      </p:sp>
      <p:sp>
        <p:nvSpPr>
          <p:cNvPr id="53" name="燕尾形 52"/>
          <p:cNvSpPr/>
          <p:nvPr/>
        </p:nvSpPr>
        <p:spPr bwMode="auto">
          <a:xfrm>
            <a:off x="4884034" y="4907754"/>
            <a:ext cx="1440159" cy="504825"/>
          </a:xfrm>
          <a:prstGeom prst="chevron">
            <a:avLst/>
          </a:prstGeom>
          <a:solidFill>
            <a:srgbClr val="664E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400" b="1" dirty="0">
              <a:solidFill>
                <a:schemeClr val="tx1"/>
              </a:solidFill>
              <a:latin typeface="微软雅黑" pitchFamily="34" charset="-122"/>
              <a:ea typeface="微软雅黑" pitchFamily="34" charset="-122"/>
            </a:endParaRPr>
          </a:p>
        </p:txBody>
      </p:sp>
      <p:sp>
        <p:nvSpPr>
          <p:cNvPr id="54" name="燕尾形 53"/>
          <p:cNvSpPr/>
          <p:nvPr/>
        </p:nvSpPr>
        <p:spPr bwMode="auto">
          <a:xfrm>
            <a:off x="6876256" y="4906513"/>
            <a:ext cx="1440159" cy="504825"/>
          </a:xfrm>
          <a:prstGeom prst="chevron">
            <a:avLst/>
          </a:prstGeom>
          <a:solidFill>
            <a:srgbClr val="664E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400" b="1" dirty="0">
              <a:solidFill>
                <a:schemeClr val="tx1"/>
              </a:solidFill>
              <a:latin typeface="微软雅黑" pitchFamily="34" charset="-122"/>
              <a:ea typeface="微软雅黑" pitchFamily="34" charset="-122"/>
            </a:endParaRPr>
          </a:p>
        </p:txBody>
      </p:sp>
      <p:sp>
        <p:nvSpPr>
          <p:cNvPr id="55" name="燕尾形 54"/>
          <p:cNvSpPr/>
          <p:nvPr/>
        </p:nvSpPr>
        <p:spPr bwMode="auto">
          <a:xfrm>
            <a:off x="4884034" y="4906513"/>
            <a:ext cx="1440159" cy="504825"/>
          </a:xfrm>
          <a:prstGeom prst="chevron">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400" b="1" dirty="0">
              <a:solidFill>
                <a:schemeClr val="tx1"/>
              </a:solidFill>
              <a:latin typeface="微软雅黑" pitchFamily="34" charset="-122"/>
              <a:ea typeface="微软雅黑" pitchFamily="34" charset="-122"/>
            </a:endParaRPr>
          </a:p>
        </p:txBody>
      </p:sp>
      <p:sp>
        <p:nvSpPr>
          <p:cNvPr id="58" name="矩形 57"/>
          <p:cNvSpPr/>
          <p:nvPr/>
        </p:nvSpPr>
        <p:spPr>
          <a:xfrm>
            <a:off x="3160484" y="5009578"/>
            <a:ext cx="902812" cy="307777"/>
          </a:xfrm>
          <a:prstGeom prst="rect">
            <a:avLst/>
          </a:prstGeom>
        </p:spPr>
        <p:txBody>
          <a:bodyPr wrap="none">
            <a:spAutoFit/>
          </a:bodyPr>
          <a:lstStyle/>
          <a:p>
            <a:pPr lvl="0" algn="ctr">
              <a:defRPr/>
            </a:pPr>
            <a:r>
              <a:rPr lang="zh-CN" altLang="en-US" sz="1400" b="1" dirty="0">
                <a:latin typeface="微软雅黑" pitchFamily="34" charset="-122"/>
                <a:ea typeface="微软雅黑" pitchFamily="34" charset="-122"/>
              </a:rPr>
              <a:t>我的任务</a:t>
            </a:r>
          </a:p>
        </p:txBody>
      </p:sp>
      <p:sp>
        <p:nvSpPr>
          <p:cNvPr id="60" name="矩形 59"/>
          <p:cNvSpPr/>
          <p:nvPr/>
        </p:nvSpPr>
        <p:spPr>
          <a:xfrm>
            <a:off x="5152705" y="5009578"/>
            <a:ext cx="902812" cy="307777"/>
          </a:xfrm>
          <a:prstGeom prst="rect">
            <a:avLst/>
          </a:prstGeom>
        </p:spPr>
        <p:txBody>
          <a:bodyPr wrap="none">
            <a:spAutoFit/>
          </a:bodyPr>
          <a:lstStyle/>
          <a:p>
            <a:pPr lvl="0" algn="ctr">
              <a:defRPr/>
            </a:pPr>
            <a:r>
              <a:rPr lang="zh-CN" altLang="en-US" sz="1400" b="1" dirty="0">
                <a:latin typeface="微软雅黑" pitchFamily="34" charset="-122"/>
                <a:ea typeface="微软雅黑" pitchFamily="34" charset="-122"/>
              </a:rPr>
              <a:t>完成情况</a:t>
            </a:r>
          </a:p>
        </p:txBody>
      </p:sp>
      <p:sp>
        <p:nvSpPr>
          <p:cNvPr id="62" name="矩形 61"/>
          <p:cNvSpPr/>
          <p:nvPr/>
        </p:nvSpPr>
        <p:spPr>
          <a:xfrm>
            <a:off x="7144929" y="5005036"/>
            <a:ext cx="902811" cy="307777"/>
          </a:xfrm>
          <a:prstGeom prst="rect">
            <a:avLst/>
          </a:prstGeom>
        </p:spPr>
        <p:txBody>
          <a:bodyPr wrap="none">
            <a:spAutoFit/>
          </a:bodyPr>
          <a:lstStyle/>
          <a:p>
            <a:pPr lvl="0" algn="ctr">
              <a:defRPr/>
            </a:pPr>
            <a:r>
              <a:rPr lang="zh-CN" altLang="en-US" sz="1400" b="1" dirty="0" smtClean="0">
                <a:latin typeface="微软雅黑" pitchFamily="34" charset="-122"/>
                <a:ea typeface="微软雅黑" pitchFamily="34" charset="-122"/>
              </a:rPr>
              <a:t>后期计划</a:t>
            </a:r>
            <a:endParaRPr lang="zh-CN" altLang="en-US" sz="1400" b="1" dirty="0">
              <a:latin typeface="微软雅黑" pitchFamily="34" charset="-122"/>
              <a:ea typeface="微软雅黑" pitchFamily="34" charset="-122"/>
            </a:endParaRPr>
          </a:p>
        </p:txBody>
      </p:sp>
      <p:sp>
        <p:nvSpPr>
          <p:cNvPr id="64" name="矩形 63"/>
          <p:cNvSpPr/>
          <p:nvPr/>
        </p:nvSpPr>
        <p:spPr>
          <a:xfrm>
            <a:off x="1168264" y="4972247"/>
            <a:ext cx="902812" cy="307777"/>
          </a:xfrm>
          <a:prstGeom prst="rect">
            <a:avLst/>
          </a:prstGeom>
        </p:spPr>
        <p:txBody>
          <a:bodyPr wrap="none">
            <a:spAutoFit/>
          </a:bodyPr>
          <a:lstStyle/>
          <a:p>
            <a:pPr lvl="0" algn="ctr">
              <a:defRPr/>
            </a:pPr>
            <a:r>
              <a:rPr lang="zh-CN" altLang="en-US" sz="1400" b="1" dirty="0">
                <a:latin typeface="微软雅黑" pitchFamily="34" charset="-122"/>
                <a:ea typeface="微软雅黑" pitchFamily="34" charset="-122"/>
              </a:rPr>
              <a:t>项目意义</a:t>
            </a:r>
          </a:p>
        </p:txBody>
      </p:sp>
      <p:sp>
        <p:nvSpPr>
          <p:cNvPr id="13" name="矩形 12"/>
          <p:cNvSpPr/>
          <p:nvPr/>
        </p:nvSpPr>
        <p:spPr>
          <a:xfrm rot="19165155">
            <a:off x="-1033161" y="413579"/>
            <a:ext cx="3600400" cy="720080"/>
          </a:xfrm>
          <a:prstGeom prst="rect">
            <a:avLst/>
          </a:prstGeom>
          <a:solidFill>
            <a:srgbClr val="FFC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2400" dirty="0" smtClean="0">
                <a:solidFill>
                  <a:schemeClr val="tx1"/>
                </a:solidFill>
                <a:latin typeface="微软雅黑" pitchFamily="34" charset="-122"/>
                <a:ea typeface="微软雅黑" pitchFamily="34" charset="-122"/>
              </a:rPr>
              <a:t>神经网络</a:t>
            </a:r>
            <a:endParaRPr lang="zh-CN" altLang="en-US" sz="2400" dirty="0">
              <a:solidFill>
                <a:schemeClr val="tx1"/>
              </a:solidFill>
              <a:latin typeface="微软雅黑" pitchFamily="34" charset="-122"/>
              <a:ea typeface="微软雅黑" pitchFamily="34" charset="-122"/>
            </a:endParaRPr>
          </a:p>
        </p:txBody>
      </p:sp>
      <p:sp>
        <p:nvSpPr>
          <p:cNvPr id="2" name="流程图: 联系 1"/>
          <p:cNvSpPr/>
          <p:nvPr/>
        </p:nvSpPr>
        <p:spPr>
          <a:xfrm>
            <a:off x="3011780" y="697260"/>
            <a:ext cx="297410" cy="288032"/>
          </a:xfrm>
          <a:prstGeom prst="flowChartConnector">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5" name="流程图: 联系 14"/>
          <p:cNvSpPr/>
          <p:nvPr/>
        </p:nvSpPr>
        <p:spPr>
          <a:xfrm>
            <a:off x="3909301" y="700297"/>
            <a:ext cx="297410" cy="288032"/>
          </a:xfrm>
          <a:prstGeom prst="flowChartConnector">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6" name="流程图: 联系 15"/>
          <p:cNvSpPr/>
          <p:nvPr/>
        </p:nvSpPr>
        <p:spPr>
          <a:xfrm>
            <a:off x="4837166" y="700297"/>
            <a:ext cx="297410" cy="288032"/>
          </a:xfrm>
          <a:prstGeom prst="flowChartConnector">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7" name="流程图: 联系 16"/>
          <p:cNvSpPr/>
          <p:nvPr/>
        </p:nvSpPr>
        <p:spPr>
          <a:xfrm>
            <a:off x="5699796" y="700297"/>
            <a:ext cx="297410" cy="288032"/>
          </a:xfrm>
          <a:prstGeom prst="flowChartConnector">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cxnSp>
        <p:nvCxnSpPr>
          <p:cNvPr id="4" name="直接箭头连接符 3"/>
          <p:cNvCxnSpPr>
            <a:endCxn id="2" idx="2"/>
          </p:cNvCxnSpPr>
          <p:nvPr/>
        </p:nvCxnSpPr>
        <p:spPr>
          <a:xfrm>
            <a:off x="2608423" y="841276"/>
            <a:ext cx="403357"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 name="直接箭头连接符 5"/>
          <p:cNvCxnSpPr>
            <a:stCxn id="2" idx="6"/>
            <a:endCxn id="15" idx="2"/>
          </p:cNvCxnSpPr>
          <p:nvPr/>
        </p:nvCxnSpPr>
        <p:spPr>
          <a:xfrm>
            <a:off x="3309190" y="841276"/>
            <a:ext cx="600111" cy="303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a:stCxn id="15" idx="6"/>
            <a:endCxn id="16" idx="2"/>
          </p:cNvCxnSpPr>
          <p:nvPr/>
        </p:nvCxnSpPr>
        <p:spPr>
          <a:xfrm>
            <a:off x="4206711" y="844313"/>
            <a:ext cx="63045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a:stCxn id="17" idx="6"/>
          </p:cNvCxnSpPr>
          <p:nvPr/>
        </p:nvCxnSpPr>
        <p:spPr>
          <a:xfrm>
            <a:off x="5997206" y="844313"/>
            <a:ext cx="40918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1475657" y="697260"/>
            <a:ext cx="648072" cy="369332"/>
          </a:xfrm>
          <a:prstGeom prst="rect">
            <a:avLst/>
          </a:prstGeom>
          <a:noFill/>
        </p:spPr>
        <p:txBody>
          <a:bodyPr wrap="square" rtlCol="0">
            <a:spAutoFit/>
          </a:bodyPr>
          <a:lstStyle/>
          <a:p>
            <a:r>
              <a:rPr lang="zh-CN" altLang="en-US" dirty="0" smtClean="0"/>
              <a:t>句子</a:t>
            </a:r>
            <a:endParaRPr lang="zh-CN" altLang="en-US" dirty="0"/>
          </a:p>
        </p:txBody>
      </p:sp>
      <p:sp>
        <p:nvSpPr>
          <p:cNvPr id="31" name="下箭头 30"/>
          <p:cNvSpPr/>
          <p:nvPr/>
        </p:nvSpPr>
        <p:spPr>
          <a:xfrm>
            <a:off x="4241856" y="1034899"/>
            <a:ext cx="560163" cy="57606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2" name="流程图: 预定义过程 31"/>
          <p:cNvSpPr/>
          <p:nvPr/>
        </p:nvSpPr>
        <p:spPr>
          <a:xfrm>
            <a:off x="3124588" y="1655710"/>
            <a:ext cx="2794696" cy="779034"/>
          </a:xfrm>
          <a:prstGeom prst="flowChartPredefined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Word </a:t>
            </a:r>
            <a:r>
              <a:rPr lang="en-US" altLang="zh-CN" dirty="0" err="1">
                <a:solidFill>
                  <a:schemeClr val="tx1"/>
                </a:solidFill>
              </a:rPr>
              <a:t>E</a:t>
            </a:r>
            <a:r>
              <a:rPr lang="en-US" altLang="zh-CN" dirty="0" err="1" smtClean="0">
                <a:solidFill>
                  <a:schemeClr val="tx1"/>
                </a:solidFill>
              </a:rPr>
              <a:t>mbeddings</a:t>
            </a:r>
            <a:endParaRPr lang="zh-CN" altLang="en-US" dirty="0">
              <a:solidFill>
                <a:schemeClr val="tx1"/>
              </a:solidFill>
            </a:endParaRPr>
          </a:p>
        </p:txBody>
      </p:sp>
      <p:sp>
        <p:nvSpPr>
          <p:cNvPr id="33" name="TextBox 32"/>
          <p:cNvSpPr txBox="1"/>
          <p:nvPr/>
        </p:nvSpPr>
        <p:spPr>
          <a:xfrm>
            <a:off x="1341014" y="1788413"/>
            <a:ext cx="1027472" cy="646331"/>
          </a:xfrm>
          <a:prstGeom prst="rect">
            <a:avLst/>
          </a:prstGeom>
          <a:noFill/>
        </p:spPr>
        <p:txBody>
          <a:bodyPr wrap="square" rtlCol="0">
            <a:spAutoFit/>
          </a:bodyPr>
          <a:lstStyle/>
          <a:p>
            <a:r>
              <a:rPr lang="zh-CN" altLang="en-US" dirty="0"/>
              <a:t>词</a:t>
            </a:r>
            <a:r>
              <a:rPr lang="zh-CN" altLang="en-US" dirty="0" smtClean="0"/>
              <a:t>向量查找表</a:t>
            </a:r>
            <a:endParaRPr lang="zh-CN" altLang="en-US" dirty="0"/>
          </a:p>
        </p:txBody>
      </p:sp>
      <p:sp>
        <p:nvSpPr>
          <p:cNvPr id="45" name="下箭头 44"/>
          <p:cNvSpPr/>
          <p:nvPr/>
        </p:nvSpPr>
        <p:spPr>
          <a:xfrm>
            <a:off x="4241854" y="2569468"/>
            <a:ext cx="560163" cy="57606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cxnSp>
        <p:nvCxnSpPr>
          <p:cNvPr id="46" name="直接箭头连接符 45"/>
          <p:cNvCxnSpPr>
            <a:stCxn id="16" idx="6"/>
            <a:endCxn id="17" idx="2"/>
          </p:cNvCxnSpPr>
          <p:nvPr/>
        </p:nvCxnSpPr>
        <p:spPr>
          <a:xfrm>
            <a:off x="5134576" y="844313"/>
            <a:ext cx="56522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5" name="流程图: 终止 64"/>
          <p:cNvSpPr/>
          <p:nvPr/>
        </p:nvSpPr>
        <p:spPr>
          <a:xfrm>
            <a:off x="3022034" y="3217540"/>
            <a:ext cx="448760" cy="144016"/>
          </a:xfrm>
          <a:prstGeom prst="flowChartTerminator">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6" name="流程图: 终止 65"/>
          <p:cNvSpPr/>
          <p:nvPr/>
        </p:nvSpPr>
        <p:spPr>
          <a:xfrm>
            <a:off x="3823169" y="3217540"/>
            <a:ext cx="448760" cy="144016"/>
          </a:xfrm>
          <a:prstGeom prst="flowChartTerminator">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7" name="流程图: 终止 66"/>
          <p:cNvSpPr/>
          <p:nvPr/>
        </p:nvSpPr>
        <p:spPr>
          <a:xfrm>
            <a:off x="4769164" y="3217540"/>
            <a:ext cx="448760" cy="144016"/>
          </a:xfrm>
          <a:prstGeom prst="flowChartTerminator">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8" name="流程图: 终止 67"/>
          <p:cNvSpPr/>
          <p:nvPr/>
        </p:nvSpPr>
        <p:spPr>
          <a:xfrm>
            <a:off x="5613664" y="3217540"/>
            <a:ext cx="448760" cy="144016"/>
          </a:xfrm>
          <a:prstGeom prst="flowChartTerminator">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cxnSp>
        <p:nvCxnSpPr>
          <p:cNvPr id="70" name="直接箭头连接符 69"/>
          <p:cNvCxnSpPr>
            <a:endCxn id="65" idx="1"/>
          </p:cNvCxnSpPr>
          <p:nvPr/>
        </p:nvCxnSpPr>
        <p:spPr>
          <a:xfrm>
            <a:off x="2535637" y="3289548"/>
            <a:ext cx="486397"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4" name="直接箭头连接符 73"/>
          <p:cNvCxnSpPr>
            <a:stCxn id="65" idx="3"/>
            <a:endCxn id="66" idx="1"/>
          </p:cNvCxnSpPr>
          <p:nvPr/>
        </p:nvCxnSpPr>
        <p:spPr>
          <a:xfrm>
            <a:off x="3470794" y="3289548"/>
            <a:ext cx="35237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6" name="直接箭头连接符 75"/>
          <p:cNvCxnSpPr>
            <a:stCxn id="66" idx="3"/>
            <a:endCxn id="67" idx="1"/>
          </p:cNvCxnSpPr>
          <p:nvPr/>
        </p:nvCxnSpPr>
        <p:spPr>
          <a:xfrm>
            <a:off x="4271929" y="3289548"/>
            <a:ext cx="49723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2" name="直接箭头连接符 81"/>
          <p:cNvCxnSpPr>
            <a:stCxn id="67" idx="3"/>
            <a:endCxn id="68" idx="1"/>
          </p:cNvCxnSpPr>
          <p:nvPr/>
        </p:nvCxnSpPr>
        <p:spPr>
          <a:xfrm>
            <a:off x="5217924" y="3289548"/>
            <a:ext cx="39574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4" name="直接箭头连接符 83"/>
          <p:cNvCxnSpPr>
            <a:stCxn id="68" idx="3"/>
          </p:cNvCxnSpPr>
          <p:nvPr/>
        </p:nvCxnSpPr>
        <p:spPr>
          <a:xfrm>
            <a:off x="6062424" y="3289548"/>
            <a:ext cx="40918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6" name="TextBox 85"/>
          <p:cNvSpPr txBox="1"/>
          <p:nvPr/>
        </p:nvSpPr>
        <p:spPr>
          <a:xfrm>
            <a:off x="1285957" y="3138881"/>
            <a:ext cx="1027472" cy="369332"/>
          </a:xfrm>
          <a:prstGeom prst="rect">
            <a:avLst/>
          </a:prstGeom>
          <a:noFill/>
        </p:spPr>
        <p:txBody>
          <a:bodyPr wrap="square" rtlCol="0">
            <a:spAutoFit/>
          </a:bodyPr>
          <a:lstStyle/>
          <a:p>
            <a:r>
              <a:rPr lang="zh-CN" altLang="en-US" dirty="0"/>
              <a:t>词</a:t>
            </a:r>
            <a:r>
              <a:rPr lang="zh-CN" altLang="en-US" dirty="0" smtClean="0"/>
              <a:t>向量</a:t>
            </a:r>
            <a:endParaRPr lang="zh-CN" altLang="en-US" dirty="0"/>
          </a:p>
        </p:txBody>
      </p:sp>
      <p:sp>
        <p:nvSpPr>
          <p:cNvPr id="87" name="流程图: 或者 86"/>
          <p:cNvSpPr/>
          <p:nvPr/>
        </p:nvSpPr>
        <p:spPr>
          <a:xfrm>
            <a:off x="3745823" y="3793604"/>
            <a:ext cx="317474" cy="288032"/>
          </a:xfrm>
          <a:prstGeom prst="flowChar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88" name="流程图: 或者 87"/>
          <p:cNvSpPr/>
          <p:nvPr/>
        </p:nvSpPr>
        <p:spPr>
          <a:xfrm>
            <a:off x="4900450" y="3793604"/>
            <a:ext cx="317474" cy="288032"/>
          </a:xfrm>
          <a:prstGeom prst="flowChar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cxnSp>
        <p:nvCxnSpPr>
          <p:cNvPr id="90" name="直接箭头连接符 89"/>
          <p:cNvCxnSpPr>
            <a:stCxn id="65" idx="2"/>
            <a:endCxn id="87" idx="0"/>
          </p:cNvCxnSpPr>
          <p:nvPr/>
        </p:nvCxnSpPr>
        <p:spPr>
          <a:xfrm>
            <a:off x="3246414" y="3361556"/>
            <a:ext cx="658146" cy="43204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2" name="直接箭头连接符 91"/>
          <p:cNvCxnSpPr>
            <a:stCxn id="66" idx="2"/>
            <a:endCxn id="87" idx="0"/>
          </p:cNvCxnSpPr>
          <p:nvPr/>
        </p:nvCxnSpPr>
        <p:spPr>
          <a:xfrm flipH="1">
            <a:off x="3904560" y="3361556"/>
            <a:ext cx="142989" cy="43204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4" name="直接箭头连接符 93"/>
          <p:cNvCxnSpPr>
            <a:stCxn id="67" idx="2"/>
            <a:endCxn id="87" idx="0"/>
          </p:cNvCxnSpPr>
          <p:nvPr/>
        </p:nvCxnSpPr>
        <p:spPr>
          <a:xfrm flipH="1">
            <a:off x="3904560" y="3361556"/>
            <a:ext cx="1088984" cy="43204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6" name="直接箭头连接符 95"/>
          <p:cNvCxnSpPr>
            <a:stCxn id="66" idx="2"/>
            <a:endCxn id="88" idx="0"/>
          </p:cNvCxnSpPr>
          <p:nvPr/>
        </p:nvCxnSpPr>
        <p:spPr>
          <a:xfrm>
            <a:off x="4047549" y="3361556"/>
            <a:ext cx="1011638" cy="43204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8" name="直接箭头连接符 97"/>
          <p:cNvCxnSpPr>
            <a:stCxn id="67" idx="2"/>
            <a:endCxn id="88" idx="0"/>
          </p:cNvCxnSpPr>
          <p:nvPr/>
        </p:nvCxnSpPr>
        <p:spPr>
          <a:xfrm>
            <a:off x="4993544" y="3361556"/>
            <a:ext cx="65643" cy="43204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0" name="直接箭头连接符 99"/>
          <p:cNvCxnSpPr>
            <a:stCxn id="68" idx="2"/>
            <a:endCxn id="88" idx="0"/>
          </p:cNvCxnSpPr>
          <p:nvPr/>
        </p:nvCxnSpPr>
        <p:spPr>
          <a:xfrm flipH="1">
            <a:off x="5059187" y="3361556"/>
            <a:ext cx="778857" cy="43204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3" name="流程图: 终止 102"/>
          <p:cNvSpPr/>
          <p:nvPr/>
        </p:nvSpPr>
        <p:spPr>
          <a:xfrm>
            <a:off x="3470794" y="4500250"/>
            <a:ext cx="887064" cy="216024"/>
          </a:xfrm>
          <a:prstGeom prst="flowChartTerminator">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04" name="流程图: 终止 103"/>
          <p:cNvSpPr/>
          <p:nvPr/>
        </p:nvSpPr>
        <p:spPr>
          <a:xfrm>
            <a:off x="4615655" y="4501410"/>
            <a:ext cx="887064" cy="216024"/>
          </a:xfrm>
          <a:prstGeom prst="flowChartTerminator">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cxnSp>
        <p:nvCxnSpPr>
          <p:cNvPr id="106" name="直接箭头连接符 105"/>
          <p:cNvCxnSpPr>
            <a:endCxn id="103" idx="1"/>
          </p:cNvCxnSpPr>
          <p:nvPr/>
        </p:nvCxnSpPr>
        <p:spPr>
          <a:xfrm>
            <a:off x="2694352" y="4608262"/>
            <a:ext cx="77644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0" name="直接箭头连接符 109"/>
          <p:cNvCxnSpPr>
            <a:stCxn id="103" idx="3"/>
            <a:endCxn id="104" idx="1"/>
          </p:cNvCxnSpPr>
          <p:nvPr/>
        </p:nvCxnSpPr>
        <p:spPr>
          <a:xfrm>
            <a:off x="4357858" y="4608262"/>
            <a:ext cx="257797" cy="11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3" name="直接箭头连接符 112"/>
          <p:cNvCxnSpPr>
            <a:stCxn id="104" idx="3"/>
          </p:cNvCxnSpPr>
          <p:nvPr/>
        </p:nvCxnSpPr>
        <p:spPr>
          <a:xfrm>
            <a:off x="5502719" y="4609422"/>
            <a:ext cx="54278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4" name="TextBox 113"/>
          <p:cNvSpPr txBox="1"/>
          <p:nvPr/>
        </p:nvSpPr>
        <p:spPr>
          <a:xfrm>
            <a:off x="962925" y="4401026"/>
            <a:ext cx="1572712" cy="369332"/>
          </a:xfrm>
          <a:prstGeom prst="rect">
            <a:avLst/>
          </a:prstGeom>
          <a:noFill/>
        </p:spPr>
        <p:txBody>
          <a:bodyPr wrap="square" rtlCol="0">
            <a:spAutoFit/>
          </a:bodyPr>
          <a:lstStyle/>
          <a:p>
            <a:r>
              <a:rPr lang="zh-CN" altLang="en-US" dirty="0" smtClean="0"/>
              <a:t>连接的词向量</a:t>
            </a:r>
            <a:endParaRPr lang="zh-CN" altLang="en-US" dirty="0"/>
          </a:p>
        </p:txBody>
      </p:sp>
      <p:cxnSp>
        <p:nvCxnSpPr>
          <p:cNvPr id="121" name="直接箭头连接符 120"/>
          <p:cNvCxnSpPr>
            <a:stCxn id="87" idx="4"/>
            <a:endCxn id="103" idx="0"/>
          </p:cNvCxnSpPr>
          <p:nvPr/>
        </p:nvCxnSpPr>
        <p:spPr>
          <a:xfrm>
            <a:off x="3904560" y="4081636"/>
            <a:ext cx="9766" cy="41861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4" name="直接箭头连接符 133"/>
          <p:cNvCxnSpPr>
            <a:stCxn id="88" idx="4"/>
            <a:endCxn id="104" idx="0"/>
          </p:cNvCxnSpPr>
          <p:nvPr/>
        </p:nvCxnSpPr>
        <p:spPr>
          <a:xfrm>
            <a:off x="5059187" y="4081636"/>
            <a:ext cx="0" cy="41977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3" name="TextBox 142"/>
          <p:cNvSpPr txBox="1"/>
          <p:nvPr/>
        </p:nvSpPr>
        <p:spPr>
          <a:xfrm>
            <a:off x="3976054" y="4075598"/>
            <a:ext cx="1130508" cy="307777"/>
          </a:xfrm>
          <a:prstGeom prst="rect">
            <a:avLst/>
          </a:prstGeom>
          <a:noFill/>
        </p:spPr>
        <p:txBody>
          <a:bodyPr wrap="square" rtlCol="0">
            <a:spAutoFit/>
          </a:bodyPr>
          <a:lstStyle/>
          <a:p>
            <a:r>
              <a:rPr lang="zh-CN" altLang="en-US" sz="1400" dirty="0" smtClean="0"/>
              <a:t>按窗口连接</a:t>
            </a:r>
            <a:endParaRPr lang="zh-CN" altLang="en-US" sz="1400" dirty="0"/>
          </a:p>
        </p:txBody>
      </p:sp>
    </p:spTree>
    <p:extLst>
      <p:ext uri="{BB962C8B-B14F-4D97-AF65-F5344CB8AC3E}">
        <p14:creationId xmlns:p14="http://schemas.microsoft.com/office/powerpoint/2010/main" val="517484180"/>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500"/>
                                        <p:tgtEl>
                                          <p:spTgt spid="1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fade">
                                      <p:cBhvr>
                                        <p:cTn id="13" dur="500"/>
                                        <p:tgtEl>
                                          <p:spTgt spid="1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fade">
                                      <p:cBhvr>
                                        <p:cTn id="16" dur="500"/>
                                        <p:tgtEl>
                                          <p:spTgt spid="17"/>
                                        </p:tgtEl>
                                      </p:cBhvr>
                                    </p:animEffect>
                                  </p:childTnLst>
                                </p:cTn>
                              </p:par>
                              <p:par>
                                <p:cTn id="17" presetID="10" presetClass="entr" presetSubtype="0" fill="hold" nodeType="with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fade">
                                      <p:cBhvr>
                                        <p:cTn id="19" dur="500"/>
                                        <p:tgtEl>
                                          <p:spTgt spid="4"/>
                                        </p:tgtEl>
                                      </p:cBhvr>
                                    </p:animEffect>
                                  </p:childTnLst>
                                </p:cTn>
                              </p:par>
                              <p:par>
                                <p:cTn id="20" presetID="10" presetClass="entr" presetSubtype="0" fill="hold" nodeType="with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par>
                                <p:cTn id="23" presetID="10" presetClass="entr" presetSubtype="0" fill="hold" nodeType="withEffect">
                                  <p:stCondLst>
                                    <p:cond delay="0"/>
                                  </p:stCondLst>
                                  <p:childTnLst>
                                    <p:set>
                                      <p:cBhvr>
                                        <p:cTn id="24" dur="1" fill="hold">
                                          <p:stCondLst>
                                            <p:cond delay="0"/>
                                          </p:stCondLst>
                                        </p:cTn>
                                        <p:tgtEl>
                                          <p:spTgt spid="22"/>
                                        </p:tgtEl>
                                        <p:attrNameLst>
                                          <p:attrName>style.visibility</p:attrName>
                                        </p:attrNameLst>
                                      </p:cBhvr>
                                      <p:to>
                                        <p:strVal val="visible"/>
                                      </p:to>
                                    </p:set>
                                    <p:animEffect transition="in" filter="fade">
                                      <p:cBhvr>
                                        <p:cTn id="25" dur="500"/>
                                        <p:tgtEl>
                                          <p:spTgt spid="22"/>
                                        </p:tgtEl>
                                      </p:cBhvr>
                                    </p:animEffect>
                                  </p:childTnLst>
                                </p:cTn>
                              </p:par>
                              <p:par>
                                <p:cTn id="26" presetID="10" presetClass="entr" presetSubtype="0" fill="hold" nodeType="withEffect">
                                  <p:stCondLst>
                                    <p:cond delay="0"/>
                                  </p:stCondLst>
                                  <p:childTnLst>
                                    <p:set>
                                      <p:cBhvr>
                                        <p:cTn id="27" dur="1" fill="hold">
                                          <p:stCondLst>
                                            <p:cond delay="0"/>
                                          </p:stCondLst>
                                        </p:cTn>
                                        <p:tgtEl>
                                          <p:spTgt spid="29"/>
                                        </p:tgtEl>
                                        <p:attrNameLst>
                                          <p:attrName>style.visibility</p:attrName>
                                        </p:attrNameLst>
                                      </p:cBhvr>
                                      <p:to>
                                        <p:strVal val="visible"/>
                                      </p:to>
                                    </p:set>
                                    <p:animEffect transition="in" filter="fade">
                                      <p:cBhvr>
                                        <p:cTn id="28" dur="500"/>
                                        <p:tgtEl>
                                          <p:spTgt spid="29"/>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0"/>
                                        </p:tgtEl>
                                        <p:attrNameLst>
                                          <p:attrName>style.visibility</p:attrName>
                                        </p:attrNameLst>
                                      </p:cBhvr>
                                      <p:to>
                                        <p:strVal val="visible"/>
                                      </p:to>
                                    </p:set>
                                    <p:animEffect transition="in" filter="fade">
                                      <p:cBhvr>
                                        <p:cTn id="31" dur="500"/>
                                        <p:tgtEl>
                                          <p:spTgt spid="30"/>
                                        </p:tgtEl>
                                      </p:cBhvr>
                                    </p:animEffect>
                                  </p:childTnLst>
                                </p:cTn>
                              </p:par>
                              <p:par>
                                <p:cTn id="32" presetID="10" presetClass="entr" presetSubtype="0" fill="hold" nodeType="withEffect">
                                  <p:stCondLst>
                                    <p:cond delay="0"/>
                                  </p:stCondLst>
                                  <p:childTnLst>
                                    <p:set>
                                      <p:cBhvr>
                                        <p:cTn id="33" dur="1" fill="hold">
                                          <p:stCondLst>
                                            <p:cond delay="0"/>
                                          </p:stCondLst>
                                        </p:cTn>
                                        <p:tgtEl>
                                          <p:spTgt spid="46"/>
                                        </p:tgtEl>
                                        <p:attrNameLst>
                                          <p:attrName>style.visibility</p:attrName>
                                        </p:attrNameLst>
                                      </p:cBhvr>
                                      <p:to>
                                        <p:strVal val="visible"/>
                                      </p:to>
                                    </p:set>
                                    <p:animEffect transition="in" filter="fade">
                                      <p:cBhvr>
                                        <p:cTn id="34" dur="500"/>
                                        <p:tgtEl>
                                          <p:spTgt spid="46"/>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31"/>
                                        </p:tgtEl>
                                        <p:attrNameLst>
                                          <p:attrName>style.visibility</p:attrName>
                                        </p:attrNameLst>
                                      </p:cBhvr>
                                      <p:to>
                                        <p:strVal val="visible"/>
                                      </p:to>
                                    </p:set>
                                    <p:animEffect transition="in" filter="fade">
                                      <p:cBhvr>
                                        <p:cTn id="39" dur="500"/>
                                        <p:tgtEl>
                                          <p:spTgt spid="31"/>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32"/>
                                        </p:tgtEl>
                                        <p:attrNameLst>
                                          <p:attrName>style.visibility</p:attrName>
                                        </p:attrNameLst>
                                      </p:cBhvr>
                                      <p:to>
                                        <p:strVal val="visible"/>
                                      </p:to>
                                    </p:set>
                                    <p:animEffect transition="in" filter="fade">
                                      <p:cBhvr>
                                        <p:cTn id="42" dur="500"/>
                                        <p:tgtEl>
                                          <p:spTgt spid="32"/>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33"/>
                                        </p:tgtEl>
                                        <p:attrNameLst>
                                          <p:attrName>style.visibility</p:attrName>
                                        </p:attrNameLst>
                                      </p:cBhvr>
                                      <p:to>
                                        <p:strVal val="visible"/>
                                      </p:to>
                                    </p:set>
                                    <p:animEffect transition="in" filter="fade">
                                      <p:cBhvr>
                                        <p:cTn id="45" dur="500"/>
                                        <p:tgtEl>
                                          <p:spTgt spid="33"/>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45"/>
                                        </p:tgtEl>
                                        <p:attrNameLst>
                                          <p:attrName>style.visibility</p:attrName>
                                        </p:attrNameLst>
                                      </p:cBhvr>
                                      <p:to>
                                        <p:strVal val="visible"/>
                                      </p:to>
                                    </p:set>
                                    <p:animEffect transition="in" filter="fade">
                                      <p:cBhvr>
                                        <p:cTn id="50" dur="500"/>
                                        <p:tgtEl>
                                          <p:spTgt spid="45"/>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65"/>
                                        </p:tgtEl>
                                        <p:attrNameLst>
                                          <p:attrName>style.visibility</p:attrName>
                                        </p:attrNameLst>
                                      </p:cBhvr>
                                      <p:to>
                                        <p:strVal val="visible"/>
                                      </p:to>
                                    </p:set>
                                    <p:animEffect transition="in" filter="fade">
                                      <p:cBhvr>
                                        <p:cTn id="53" dur="500"/>
                                        <p:tgtEl>
                                          <p:spTgt spid="65"/>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66"/>
                                        </p:tgtEl>
                                        <p:attrNameLst>
                                          <p:attrName>style.visibility</p:attrName>
                                        </p:attrNameLst>
                                      </p:cBhvr>
                                      <p:to>
                                        <p:strVal val="visible"/>
                                      </p:to>
                                    </p:set>
                                    <p:animEffect transition="in" filter="fade">
                                      <p:cBhvr>
                                        <p:cTn id="56" dur="500"/>
                                        <p:tgtEl>
                                          <p:spTgt spid="66"/>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67"/>
                                        </p:tgtEl>
                                        <p:attrNameLst>
                                          <p:attrName>style.visibility</p:attrName>
                                        </p:attrNameLst>
                                      </p:cBhvr>
                                      <p:to>
                                        <p:strVal val="visible"/>
                                      </p:to>
                                    </p:set>
                                    <p:animEffect transition="in" filter="fade">
                                      <p:cBhvr>
                                        <p:cTn id="59" dur="500"/>
                                        <p:tgtEl>
                                          <p:spTgt spid="67"/>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68"/>
                                        </p:tgtEl>
                                        <p:attrNameLst>
                                          <p:attrName>style.visibility</p:attrName>
                                        </p:attrNameLst>
                                      </p:cBhvr>
                                      <p:to>
                                        <p:strVal val="visible"/>
                                      </p:to>
                                    </p:set>
                                    <p:animEffect transition="in" filter="fade">
                                      <p:cBhvr>
                                        <p:cTn id="62" dur="500"/>
                                        <p:tgtEl>
                                          <p:spTgt spid="68"/>
                                        </p:tgtEl>
                                      </p:cBhvr>
                                    </p:animEffect>
                                  </p:childTnLst>
                                </p:cTn>
                              </p:par>
                              <p:par>
                                <p:cTn id="63" presetID="10" presetClass="entr" presetSubtype="0" fill="hold" nodeType="withEffect">
                                  <p:stCondLst>
                                    <p:cond delay="0"/>
                                  </p:stCondLst>
                                  <p:childTnLst>
                                    <p:set>
                                      <p:cBhvr>
                                        <p:cTn id="64" dur="1" fill="hold">
                                          <p:stCondLst>
                                            <p:cond delay="0"/>
                                          </p:stCondLst>
                                        </p:cTn>
                                        <p:tgtEl>
                                          <p:spTgt spid="70"/>
                                        </p:tgtEl>
                                        <p:attrNameLst>
                                          <p:attrName>style.visibility</p:attrName>
                                        </p:attrNameLst>
                                      </p:cBhvr>
                                      <p:to>
                                        <p:strVal val="visible"/>
                                      </p:to>
                                    </p:set>
                                    <p:animEffect transition="in" filter="fade">
                                      <p:cBhvr>
                                        <p:cTn id="65" dur="500"/>
                                        <p:tgtEl>
                                          <p:spTgt spid="70"/>
                                        </p:tgtEl>
                                      </p:cBhvr>
                                    </p:animEffect>
                                  </p:childTnLst>
                                </p:cTn>
                              </p:par>
                              <p:par>
                                <p:cTn id="66" presetID="10" presetClass="entr" presetSubtype="0" fill="hold" nodeType="withEffect">
                                  <p:stCondLst>
                                    <p:cond delay="0"/>
                                  </p:stCondLst>
                                  <p:childTnLst>
                                    <p:set>
                                      <p:cBhvr>
                                        <p:cTn id="67" dur="1" fill="hold">
                                          <p:stCondLst>
                                            <p:cond delay="0"/>
                                          </p:stCondLst>
                                        </p:cTn>
                                        <p:tgtEl>
                                          <p:spTgt spid="74"/>
                                        </p:tgtEl>
                                        <p:attrNameLst>
                                          <p:attrName>style.visibility</p:attrName>
                                        </p:attrNameLst>
                                      </p:cBhvr>
                                      <p:to>
                                        <p:strVal val="visible"/>
                                      </p:to>
                                    </p:set>
                                    <p:animEffect transition="in" filter="fade">
                                      <p:cBhvr>
                                        <p:cTn id="68" dur="500"/>
                                        <p:tgtEl>
                                          <p:spTgt spid="74"/>
                                        </p:tgtEl>
                                      </p:cBhvr>
                                    </p:animEffect>
                                  </p:childTnLst>
                                </p:cTn>
                              </p:par>
                              <p:par>
                                <p:cTn id="69" presetID="10" presetClass="entr" presetSubtype="0" fill="hold" nodeType="withEffect">
                                  <p:stCondLst>
                                    <p:cond delay="0"/>
                                  </p:stCondLst>
                                  <p:childTnLst>
                                    <p:set>
                                      <p:cBhvr>
                                        <p:cTn id="70" dur="1" fill="hold">
                                          <p:stCondLst>
                                            <p:cond delay="0"/>
                                          </p:stCondLst>
                                        </p:cTn>
                                        <p:tgtEl>
                                          <p:spTgt spid="76"/>
                                        </p:tgtEl>
                                        <p:attrNameLst>
                                          <p:attrName>style.visibility</p:attrName>
                                        </p:attrNameLst>
                                      </p:cBhvr>
                                      <p:to>
                                        <p:strVal val="visible"/>
                                      </p:to>
                                    </p:set>
                                    <p:animEffect transition="in" filter="fade">
                                      <p:cBhvr>
                                        <p:cTn id="71" dur="500"/>
                                        <p:tgtEl>
                                          <p:spTgt spid="76"/>
                                        </p:tgtEl>
                                      </p:cBhvr>
                                    </p:animEffect>
                                  </p:childTnLst>
                                </p:cTn>
                              </p:par>
                              <p:par>
                                <p:cTn id="72" presetID="10" presetClass="entr" presetSubtype="0" fill="hold" nodeType="withEffect">
                                  <p:stCondLst>
                                    <p:cond delay="0"/>
                                  </p:stCondLst>
                                  <p:childTnLst>
                                    <p:set>
                                      <p:cBhvr>
                                        <p:cTn id="73" dur="1" fill="hold">
                                          <p:stCondLst>
                                            <p:cond delay="0"/>
                                          </p:stCondLst>
                                        </p:cTn>
                                        <p:tgtEl>
                                          <p:spTgt spid="82"/>
                                        </p:tgtEl>
                                        <p:attrNameLst>
                                          <p:attrName>style.visibility</p:attrName>
                                        </p:attrNameLst>
                                      </p:cBhvr>
                                      <p:to>
                                        <p:strVal val="visible"/>
                                      </p:to>
                                    </p:set>
                                    <p:animEffect transition="in" filter="fade">
                                      <p:cBhvr>
                                        <p:cTn id="74" dur="500"/>
                                        <p:tgtEl>
                                          <p:spTgt spid="82"/>
                                        </p:tgtEl>
                                      </p:cBhvr>
                                    </p:animEffect>
                                  </p:childTnLst>
                                </p:cTn>
                              </p:par>
                              <p:par>
                                <p:cTn id="75" presetID="10" presetClass="entr" presetSubtype="0" fill="hold" nodeType="withEffect">
                                  <p:stCondLst>
                                    <p:cond delay="0"/>
                                  </p:stCondLst>
                                  <p:childTnLst>
                                    <p:set>
                                      <p:cBhvr>
                                        <p:cTn id="76" dur="1" fill="hold">
                                          <p:stCondLst>
                                            <p:cond delay="0"/>
                                          </p:stCondLst>
                                        </p:cTn>
                                        <p:tgtEl>
                                          <p:spTgt spid="84"/>
                                        </p:tgtEl>
                                        <p:attrNameLst>
                                          <p:attrName>style.visibility</p:attrName>
                                        </p:attrNameLst>
                                      </p:cBhvr>
                                      <p:to>
                                        <p:strVal val="visible"/>
                                      </p:to>
                                    </p:set>
                                    <p:animEffect transition="in" filter="fade">
                                      <p:cBhvr>
                                        <p:cTn id="77" dur="500"/>
                                        <p:tgtEl>
                                          <p:spTgt spid="84"/>
                                        </p:tgtEl>
                                      </p:cBhvr>
                                    </p:animEffect>
                                  </p:childTnLst>
                                </p:cTn>
                              </p:par>
                              <p:par>
                                <p:cTn id="78" presetID="10" presetClass="entr" presetSubtype="0" fill="hold" grpId="0" nodeType="withEffect">
                                  <p:stCondLst>
                                    <p:cond delay="0"/>
                                  </p:stCondLst>
                                  <p:childTnLst>
                                    <p:set>
                                      <p:cBhvr>
                                        <p:cTn id="79" dur="1" fill="hold">
                                          <p:stCondLst>
                                            <p:cond delay="0"/>
                                          </p:stCondLst>
                                        </p:cTn>
                                        <p:tgtEl>
                                          <p:spTgt spid="86"/>
                                        </p:tgtEl>
                                        <p:attrNameLst>
                                          <p:attrName>style.visibility</p:attrName>
                                        </p:attrNameLst>
                                      </p:cBhvr>
                                      <p:to>
                                        <p:strVal val="visible"/>
                                      </p:to>
                                    </p:set>
                                    <p:animEffect transition="in" filter="fade">
                                      <p:cBhvr>
                                        <p:cTn id="80" dur="500"/>
                                        <p:tgtEl>
                                          <p:spTgt spid="86"/>
                                        </p:tgtEl>
                                      </p:cBhvr>
                                    </p:animEffec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nodeType="clickEffect">
                                  <p:stCondLst>
                                    <p:cond delay="0"/>
                                  </p:stCondLst>
                                  <p:childTnLst>
                                    <p:set>
                                      <p:cBhvr>
                                        <p:cTn id="84" dur="1" fill="hold">
                                          <p:stCondLst>
                                            <p:cond delay="0"/>
                                          </p:stCondLst>
                                        </p:cTn>
                                        <p:tgtEl>
                                          <p:spTgt spid="90"/>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92"/>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94"/>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96"/>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98"/>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100"/>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87"/>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88"/>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103"/>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104"/>
                                        </p:tgtEl>
                                        <p:attrNameLst>
                                          <p:attrName>style.visibility</p:attrName>
                                        </p:attrNameLst>
                                      </p:cBhvr>
                                      <p:to>
                                        <p:strVal val="visible"/>
                                      </p:to>
                                    </p:set>
                                  </p:childTnLst>
                                </p:cTn>
                              </p:par>
                              <p:par>
                                <p:cTn id="103" presetID="1" presetClass="entr" presetSubtype="0" fill="hold" nodeType="withEffect">
                                  <p:stCondLst>
                                    <p:cond delay="0"/>
                                  </p:stCondLst>
                                  <p:childTnLst>
                                    <p:set>
                                      <p:cBhvr>
                                        <p:cTn id="104" dur="1" fill="hold">
                                          <p:stCondLst>
                                            <p:cond delay="0"/>
                                          </p:stCondLst>
                                        </p:cTn>
                                        <p:tgtEl>
                                          <p:spTgt spid="106"/>
                                        </p:tgtEl>
                                        <p:attrNameLst>
                                          <p:attrName>style.visibility</p:attrName>
                                        </p:attrNameLst>
                                      </p:cBhvr>
                                      <p:to>
                                        <p:strVal val="visible"/>
                                      </p:to>
                                    </p:set>
                                  </p:childTnLst>
                                </p:cTn>
                              </p:par>
                              <p:par>
                                <p:cTn id="105" presetID="1" presetClass="entr" presetSubtype="0" fill="hold" nodeType="withEffect">
                                  <p:stCondLst>
                                    <p:cond delay="0"/>
                                  </p:stCondLst>
                                  <p:childTnLst>
                                    <p:set>
                                      <p:cBhvr>
                                        <p:cTn id="106" dur="1" fill="hold">
                                          <p:stCondLst>
                                            <p:cond delay="0"/>
                                          </p:stCondLst>
                                        </p:cTn>
                                        <p:tgtEl>
                                          <p:spTgt spid="110"/>
                                        </p:tgtEl>
                                        <p:attrNameLst>
                                          <p:attrName>style.visibility</p:attrName>
                                        </p:attrNameLst>
                                      </p:cBhvr>
                                      <p:to>
                                        <p:strVal val="visible"/>
                                      </p:to>
                                    </p:set>
                                  </p:childTnLst>
                                </p:cTn>
                              </p:par>
                              <p:par>
                                <p:cTn id="107" presetID="1" presetClass="entr" presetSubtype="0" fill="hold" nodeType="withEffect">
                                  <p:stCondLst>
                                    <p:cond delay="0"/>
                                  </p:stCondLst>
                                  <p:childTnLst>
                                    <p:set>
                                      <p:cBhvr>
                                        <p:cTn id="108" dur="1" fill="hold">
                                          <p:stCondLst>
                                            <p:cond delay="0"/>
                                          </p:stCondLst>
                                        </p:cTn>
                                        <p:tgtEl>
                                          <p:spTgt spid="113"/>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114"/>
                                        </p:tgtEl>
                                        <p:attrNameLst>
                                          <p:attrName>style.visibility</p:attrName>
                                        </p:attrNameLst>
                                      </p:cBhvr>
                                      <p:to>
                                        <p:strVal val="visible"/>
                                      </p:to>
                                    </p:set>
                                  </p:childTnLst>
                                </p:cTn>
                              </p:par>
                              <p:par>
                                <p:cTn id="111" presetID="1" presetClass="entr" presetSubtype="0" fill="hold" nodeType="withEffect">
                                  <p:stCondLst>
                                    <p:cond delay="0"/>
                                  </p:stCondLst>
                                  <p:childTnLst>
                                    <p:set>
                                      <p:cBhvr>
                                        <p:cTn id="112" dur="1" fill="hold">
                                          <p:stCondLst>
                                            <p:cond delay="0"/>
                                          </p:stCondLst>
                                        </p:cTn>
                                        <p:tgtEl>
                                          <p:spTgt spid="121"/>
                                        </p:tgtEl>
                                        <p:attrNameLst>
                                          <p:attrName>style.visibility</p:attrName>
                                        </p:attrNameLst>
                                      </p:cBhvr>
                                      <p:to>
                                        <p:strVal val="visible"/>
                                      </p:to>
                                    </p:set>
                                  </p:childTnLst>
                                </p:cTn>
                              </p:par>
                              <p:par>
                                <p:cTn id="113" presetID="1" presetClass="entr" presetSubtype="0" fill="hold" nodeType="withEffect">
                                  <p:stCondLst>
                                    <p:cond delay="0"/>
                                  </p:stCondLst>
                                  <p:childTnLst>
                                    <p:set>
                                      <p:cBhvr>
                                        <p:cTn id="114" dur="1" fill="hold">
                                          <p:stCondLst>
                                            <p:cond delay="0"/>
                                          </p:stCondLst>
                                        </p:cTn>
                                        <p:tgtEl>
                                          <p:spTgt spid="134"/>
                                        </p:tgtEl>
                                        <p:attrNameLst>
                                          <p:attrName>style.visibility</p:attrName>
                                        </p:attrNameLst>
                                      </p:cBhvr>
                                      <p:to>
                                        <p:strVal val="visible"/>
                                      </p:to>
                                    </p:set>
                                  </p:childTnLst>
                                </p:cTn>
                              </p:par>
                              <p:par>
                                <p:cTn id="115" presetID="1" presetClass="entr" presetSubtype="0" fill="hold" grpId="0" nodeType="withEffect">
                                  <p:stCondLst>
                                    <p:cond delay="0"/>
                                  </p:stCondLst>
                                  <p:childTnLst>
                                    <p:set>
                                      <p:cBhvr>
                                        <p:cTn id="116" dur="1" fill="hold">
                                          <p:stCondLst>
                                            <p:cond delay="0"/>
                                          </p:stCondLst>
                                        </p:cTn>
                                        <p:tgtEl>
                                          <p:spTgt spid="1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5" grpId="0" animBg="1"/>
      <p:bldP spid="16" grpId="0" animBg="1"/>
      <p:bldP spid="17" grpId="0" animBg="1"/>
      <p:bldP spid="30" grpId="0"/>
      <p:bldP spid="31" grpId="0" animBg="1"/>
      <p:bldP spid="32" grpId="0" animBg="1"/>
      <p:bldP spid="33" grpId="0"/>
      <p:bldP spid="45" grpId="0" animBg="1"/>
      <p:bldP spid="65" grpId="0" animBg="1"/>
      <p:bldP spid="66" grpId="0" animBg="1"/>
      <p:bldP spid="67" grpId="0" animBg="1"/>
      <p:bldP spid="68" grpId="0" animBg="1"/>
      <p:bldP spid="86" grpId="0"/>
      <p:bldP spid="87" grpId="0" animBg="1"/>
      <p:bldP spid="88" grpId="0" animBg="1"/>
      <p:bldP spid="103" grpId="0" animBg="1"/>
      <p:bldP spid="104" grpId="0" animBg="1"/>
      <p:bldP spid="114" grpId="0"/>
      <p:bldP spid="14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4" name="直接连接符 43"/>
          <p:cNvCxnSpPr/>
          <p:nvPr/>
        </p:nvCxnSpPr>
        <p:spPr>
          <a:xfrm>
            <a:off x="-108520" y="5158927"/>
            <a:ext cx="9396536" cy="0"/>
          </a:xfrm>
          <a:prstGeom prst="line">
            <a:avLst/>
          </a:prstGeom>
          <a:ln w="19050">
            <a:solidFill>
              <a:srgbClr val="FFC000"/>
            </a:solidFill>
            <a:prstDash val="dash"/>
          </a:ln>
        </p:spPr>
        <p:style>
          <a:lnRef idx="1">
            <a:schemeClr val="accent1"/>
          </a:lnRef>
          <a:fillRef idx="0">
            <a:schemeClr val="accent1"/>
          </a:fillRef>
          <a:effectRef idx="0">
            <a:schemeClr val="accent1"/>
          </a:effectRef>
          <a:fontRef idx="minor">
            <a:schemeClr val="tx1"/>
          </a:fontRef>
        </p:style>
      </p:cxnSp>
      <p:sp>
        <p:nvSpPr>
          <p:cNvPr id="50" name="燕尾形 49"/>
          <p:cNvSpPr/>
          <p:nvPr/>
        </p:nvSpPr>
        <p:spPr bwMode="auto">
          <a:xfrm>
            <a:off x="899592" y="4906514"/>
            <a:ext cx="1440159" cy="504825"/>
          </a:xfrm>
          <a:prstGeom prst="chevron">
            <a:avLst/>
          </a:prstGeom>
          <a:solidFill>
            <a:srgbClr val="664E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1400" b="1" dirty="0">
              <a:solidFill>
                <a:schemeClr val="tx1"/>
              </a:solidFill>
              <a:latin typeface="微软雅黑" pitchFamily="34" charset="-122"/>
              <a:ea typeface="微软雅黑" pitchFamily="34" charset="-122"/>
            </a:endParaRPr>
          </a:p>
        </p:txBody>
      </p:sp>
      <p:sp>
        <p:nvSpPr>
          <p:cNvPr id="52" name="燕尾形 51"/>
          <p:cNvSpPr/>
          <p:nvPr/>
        </p:nvSpPr>
        <p:spPr bwMode="auto">
          <a:xfrm>
            <a:off x="2891813" y="4906514"/>
            <a:ext cx="1440159" cy="504825"/>
          </a:xfrm>
          <a:prstGeom prst="chevron">
            <a:avLst/>
          </a:prstGeom>
          <a:solidFill>
            <a:srgbClr val="664E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400" b="1" dirty="0">
              <a:solidFill>
                <a:schemeClr val="tx1"/>
              </a:solidFill>
              <a:latin typeface="微软雅黑" pitchFamily="34" charset="-122"/>
              <a:ea typeface="微软雅黑" pitchFamily="34" charset="-122"/>
            </a:endParaRPr>
          </a:p>
        </p:txBody>
      </p:sp>
      <p:sp>
        <p:nvSpPr>
          <p:cNvPr id="53" name="燕尾形 52"/>
          <p:cNvSpPr/>
          <p:nvPr/>
        </p:nvSpPr>
        <p:spPr bwMode="auto">
          <a:xfrm>
            <a:off x="4884034" y="4907754"/>
            <a:ext cx="1440159" cy="504825"/>
          </a:xfrm>
          <a:prstGeom prst="chevron">
            <a:avLst/>
          </a:prstGeom>
          <a:solidFill>
            <a:srgbClr val="664E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400" b="1" dirty="0">
              <a:solidFill>
                <a:schemeClr val="tx1"/>
              </a:solidFill>
              <a:latin typeface="微软雅黑" pitchFamily="34" charset="-122"/>
              <a:ea typeface="微软雅黑" pitchFamily="34" charset="-122"/>
            </a:endParaRPr>
          </a:p>
        </p:txBody>
      </p:sp>
      <p:sp>
        <p:nvSpPr>
          <p:cNvPr id="54" name="燕尾形 53"/>
          <p:cNvSpPr/>
          <p:nvPr/>
        </p:nvSpPr>
        <p:spPr bwMode="auto">
          <a:xfrm>
            <a:off x="6876256" y="4906513"/>
            <a:ext cx="1440159" cy="504825"/>
          </a:xfrm>
          <a:prstGeom prst="chevron">
            <a:avLst/>
          </a:prstGeom>
          <a:solidFill>
            <a:srgbClr val="664E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400" b="1" dirty="0">
              <a:solidFill>
                <a:schemeClr val="tx1"/>
              </a:solidFill>
              <a:latin typeface="微软雅黑" pitchFamily="34" charset="-122"/>
              <a:ea typeface="微软雅黑" pitchFamily="34" charset="-122"/>
            </a:endParaRPr>
          </a:p>
        </p:txBody>
      </p:sp>
      <p:sp>
        <p:nvSpPr>
          <p:cNvPr id="55" name="燕尾形 54"/>
          <p:cNvSpPr/>
          <p:nvPr/>
        </p:nvSpPr>
        <p:spPr bwMode="auto">
          <a:xfrm>
            <a:off x="4884034" y="4906513"/>
            <a:ext cx="1440159" cy="504825"/>
          </a:xfrm>
          <a:prstGeom prst="chevron">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400" b="1" dirty="0">
              <a:solidFill>
                <a:schemeClr val="tx1"/>
              </a:solidFill>
              <a:latin typeface="微软雅黑" pitchFamily="34" charset="-122"/>
              <a:ea typeface="微软雅黑" pitchFamily="34" charset="-122"/>
            </a:endParaRPr>
          </a:p>
        </p:txBody>
      </p:sp>
      <p:sp>
        <p:nvSpPr>
          <p:cNvPr id="58" name="矩形 57"/>
          <p:cNvSpPr/>
          <p:nvPr/>
        </p:nvSpPr>
        <p:spPr>
          <a:xfrm>
            <a:off x="3160485" y="5009578"/>
            <a:ext cx="902811" cy="307777"/>
          </a:xfrm>
          <a:prstGeom prst="rect">
            <a:avLst/>
          </a:prstGeom>
        </p:spPr>
        <p:txBody>
          <a:bodyPr wrap="none">
            <a:spAutoFit/>
          </a:bodyPr>
          <a:lstStyle/>
          <a:p>
            <a:pPr lvl="0" algn="ctr">
              <a:defRPr/>
            </a:pPr>
            <a:r>
              <a:rPr lang="zh-CN" altLang="en-US" sz="1400" b="1" dirty="0">
                <a:latin typeface="微软雅黑" pitchFamily="34" charset="-122"/>
                <a:ea typeface="微软雅黑" pitchFamily="34" charset="-122"/>
              </a:rPr>
              <a:t>我</a:t>
            </a:r>
            <a:r>
              <a:rPr lang="zh-CN" altLang="en-US" sz="1400" b="1" dirty="0" smtClean="0">
                <a:latin typeface="微软雅黑" pitchFamily="34" charset="-122"/>
                <a:ea typeface="微软雅黑" pitchFamily="34" charset="-122"/>
              </a:rPr>
              <a:t>的任务</a:t>
            </a:r>
            <a:endParaRPr lang="zh-CN" altLang="en-US" sz="1400" b="1" dirty="0">
              <a:latin typeface="微软雅黑" pitchFamily="34" charset="-122"/>
              <a:ea typeface="微软雅黑" pitchFamily="34" charset="-122"/>
            </a:endParaRPr>
          </a:p>
        </p:txBody>
      </p:sp>
      <p:sp>
        <p:nvSpPr>
          <p:cNvPr id="60" name="矩形 59"/>
          <p:cNvSpPr/>
          <p:nvPr/>
        </p:nvSpPr>
        <p:spPr>
          <a:xfrm>
            <a:off x="5152705" y="5009578"/>
            <a:ext cx="902812" cy="307777"/>
          </a:xfrm>
          <a:prstGeom prst="rect">
            <a:avLst/>
          </a:prstGeom>
        </p:spPr>
        <p:txBody>
          <a:bodyPr wrap="none">
            <a:spAutoFit/>
          </a:bodyPr>
          <a:lstStyle/>
          <a:p>
            <a:pPr lvl="0" algn="ctr">
              <a:defRPr/>
            </a:pPr>
            <a:r>
              <a:rPr lang="zh-CN" altLang="en-US" sz="1400" b="1" dirty="0">
                <a:latin typeface="微软雅黑" pitchFamily="34" charset="-122"/>
                <a:ea typeface="微软雅黑" pitchFamily="34" charset="-122"/>
              </a:rPr>
              <a:t>完成情况</a:t>
            </a:r>
          </a:p>
        </p:txBody>
      </p:sp>
      <p:sp>
        <p:nvSpPr>
          <p:cNvPr id="62" name="矩形 61"/>
          <p:cNvSpPr/>
          <p:nvPr/>
        </p:nvSpPr>
        <p:spPr>
          <a:xfrm>
            <a:off x="7144929" y="5005036"/>
            <a:ext cx="902811" cy="307777"/>
          </a:xfrm>
          <a:prstGeom prst="rect">
            <a:avLst/>
          </a:prstGeom>
        </p:spPr>
        <p:txBody>
          <a:bodyPr wrap="none">
            <a:spAutoFit/>
          </a:bodyPr>
          <a:lstStyle/>
          <a:p>
            <a:pPr lvl="0" algn="ctr">
              <a:defRPr/>
            </a:pPr>
            <a:r>
              <a:rPr lang="zh-CN" altLang="en-US" sz="1400" b="1" dirty="0" smtClean="0">
                <a:latin typeface="微软雅黑" pitchFamily="34" charset="-122"/>
                <a:ea typeface="微软雅黑" pitchFamily="34" charset="-122"/>
              </a:rPr>
              <a:t>后期计划</a:t>
            </a:r>
            <a:endParaRPr lang="zh-CN" altLang="en-US" sz="1400" b="1" dirty="0">
              <a:latin typeface="微软雅黑" pitchFamily="34" charset="-122"/>
              <a:ea typeface="微软雅黑" pitchFamily="34" charset="-122"/>
            </a:endParaRPr>
          </a:p>
        </p:txBody>
      </p:sp>
      <p:sp>
        <p:nvSpPr>
          <p:cNvPr id="64" name="矩形 63"/>
          <p:cNvSpPr/>
          <p:nvPr/>
        </p:nvSpPr>
        <p:spPr>
          <a:xfrm>
            <a:off x="1168264" y="4972247"/>
            <a:ext cx="902812" cy="307777"/>
          </a:xfrm>
          <a:prstGeom prst="rect">
            <a:avLst/>
          </a:prstGeom>
        </p:spPr>
        <p:txBody>
          <a:bodyPr wrap="none">
            <a:spAutoFit/>
          </a:bodyPr>
          <a:lstStyle/>
          <a:p>
            <a:pPr lvl="0" algn="ctr">
              <a:defRPr/>
            </a:pPr>
            <a:r>
              <a:rPr lang="zh-CN" altLang="en-US" sz="1400" b="1" dirty="0">
                <a:latin typeface="微软雅黑" pitchFamily="34" charset="-122"/>
                <a:ea typeface="微软雅黑" pitchFamily="34" charset="-122"/>
              </a:rPr>
              <a:t>项目意义</a:t>
            </a:r>
          </a:p>
        </p:txBody>
      </p:sp>
      <p:sp>
        <p:nvSpPr>
          <p:cNvPr id="13" name="矩形 12"/>
          <p:cNvSpPr/>
          <p:nvPr/>
        </p:nvSpPr>
        <p:spPr>
          <a:xfrm rot="19165155">
            <a:off x="-1033161" y="413579"/>
            <a:ext cx="3600400" cy="720080"/>
          </a:xfrm>
          <a:prstGeom prst="rect">
            <a:avLst/>
          </a:prstGeom>
          <a:solidFill>
            <a:srgbClr val="FFC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2400" dirty="0" smtClean="0">
                <a:solidFill>
                  <a:schemeClr val="tx1"/>
                </a:solidFill>
                <a:latin typeface="微软雅黑" pitchFamily="34" charset="-122"/>
                <a:ea typeface="微软雅黑" pitchFamily="34" charset="-122"/>
              </a:rPr>
              <a:t>神经网络</a:t>
            </a:r>
            <a:endParaRPr lang="zh-CN" altLang="en-US" sz="2400" dirty="0">
              <a:solidFill>
                <a:schemeClr val="tx1"/>
              </a:solidFill>
              <a:latin typeface="微软雅黑" pitchFamily="34" charset="-122"/>
              <a:ea typeface="微软雅黑" pitchFamily="34" charset="-122"/>
            </a:endParaRPr>
          </a:p>
        </p:txBody>
      </p:sp>
      <p:sp>
        <p:nvSpPr>
          <p:cNvPr id="14" name="流程图: 终止 13"/>
          <p:cNvSpPr/>
          <p:nvPr/>
        </p:nvSpPr>
        <p:spPr>
          <a:xfrm>
            <a:off x="4440502" y="468432"/>
            <a:ext cx="887064" cy="216024"/>
          </a:xfrm>
          <a:prstGeom prst="flowChartTerminator">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5" name="流程图: 终止 14"/>
          <p:cNvSpPr/>
          <p:nvPr/>
        </p:nvSpPr>
        <p:spPr>
          <a:xfrm>
            <a:off x="5585363" y="469592"/>
            <a:ext cx="887064" cy="216024"/>
          </a:xfrm>
          <a:prstGeom prst="flowChartTerminator">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cxnSp>
        <p:nvCxnSpPr>
          <p:cNvPr id="16" name="直接箭头连接符 15"/>
          <p:cNvCxnSpPr>
            <a:endCxn id="14" idx="1"/>
          </p:cNvCxnSpPr>
          <p:nvPr/>
        </p:nvCxnSpPr>
        <p:spPr>
          <a:xfrm>
            <a:off x="3664060" y="576444"/>
            <a:ext cx="77644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a:stCxn id="14" idx="3"/>
            <a:endCxn id="15" idx="1"/>
          </p:cNvCxnSpPr>
          <p:nvPr/>
        </p:nvCxnSpPr>
        <p:spPr>
          <a:xfrm>
            <a:off x="5327566" y="576444"/>
            <a:ext cx="257797" cy="11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a:stCxn id="15" idx="3"/>
          </p:cNvCxnSpPr>
          <p:nvPr/>
        </p:nvCxnSpPr>
        <p:spPr>
          <a:xfrm>
            <a:off x="6472427" y="577604"/>
            <a:ext cx="54278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1932633" y="369208"/>
            <a:ext cx="1572712" cy="369332"/>
          </a:xfrm>
          <a:prstGeom prst="rect">
            <a:avLst/>
          </a:prstGeom>
          <a:noFill/>
        </p:spPr>
        <p:txBody>
          <a:bodyPr wrap="square" rtlCol="0">
            <a:spAutoFit/>
          </a:bodyPr>
          <a:lstStyle/>
          <a:p>
            <a:r>
              <a:rPr lang="zh-CN" altLang="en-US" dirty="0" smtClean="0"/>
              <a:t>连接的词向量</a:t>
            </a:r>
            <a:endParaRPr lang="zh-CN" altLang="en-US" dirty="0"/>
          </a:p>
        </p:txBody>
      </p:sp>
      <p:sp>
        <p:nvSpPr>
          <p:cNvPr id="20" name="流程图: 终止 19"/>
          <p:cNvSpPr/>
          <p:nvPr/>
        </p:nvSpPr>
        <p:spPr>
          <a:xfrm>
            <a:off x="4432448" y="985292"/>
            <a:ext cx="887064" cy="216024"/>
          </a:xfrm>
          <a:prstGeom prst="flowChartTerminator">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1" name="流程图: 终止 20"/>
          <p:cNvSpPr/>
          <p:nvPr/>
        </p:nvSpPr>
        <p:spPr>
          <a:xfrm>
            <a:off x="5585363" y="985292"/>
            <a:ext cx="887064" cy="216024"/>
          </a:xfrm>
          <a:prstGeom prst="flowChartTerminator">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cxnSp>
        <p:nvCxnSpPr>
          <p:cNvPr id="3" name="直接箭头连接符 2"/>
          <p:cNvCxnSpPr>
            <a:endCxn id="20" idx="1"/>
          </p:cNvCxnSpPr>
          <p:nvPr/>
        </p:nvCxnSpPr>
        <p:spPr>
          <a:xfrm>
            <a:off x="3664060" y="1093304"/>
            <a:ext cx="76838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 name="直接箭头连接符 4"/>
          <p:cNvCxnSpPr>
            <a:stCxn id="20" idx="3"/>
            <a:endCxn id="21" idx="1"/>
          </p:cNvCxnSpPr>
          <p:nvPr/>
        </p:nvCxnSpPr>
        <p:spPr>
          <a:xfrm>
            <a:off x="5319512" y="1093304"/>
            <a:ext cx="265851"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 name="直接箭头连接符 6"/>
          <p:cNvCxnSpPr>
            <a:stCxn id="21" idx="3"/>
          </p:cNvCxnSpPr>
          <p:nvPr/>
        </p:nvCxnSpPr>
        <p:spPr>
          <a:xfrm>
            <a:off x="6472427" y="1093304"/>
            <a:ext cx="57958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a:stCxn id="14" idx="2"/>
            <a:endCxn id="20" idx="0"/>
          </p:cNvCxnSpPr>
          <p:nvPr/>
        </p:nvCxnSpPr>
        <p:spPr>
          <a:xfrm flipH="1">
            <a:off x="4875980" y="684456"/>
            <a:ext cx="8054" cy="30083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a:stCxn id="15" idx="2"/>
            <a:endCxn id="21" idx="0"/>
          </p:cNvCxnSpPr>
          <p:nvPr/>
        </p:nvCxnSpPr>
        <p:spPr>
          <a:xfrm>
            <a:off x="6028895" y="685616"/>
            <a:ext cx="0" cy="29967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2" name="流程图: 终止 31"/>
          <p:cNvSpPr/>
          <p:nvPr/>
        </p:nvSpPr>
        <p:spPr>
          <a:xfrm rot="16200000">
            <a:off x="4066702" y="1939125"/>
            <a:ext cx="925688" cy="216024"/>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LSTM</a:t>
            </a:r>
            <a:endParaRPr lang="zh-CN" altLang="en-US" dirty="0">
              <a:solidFill>
                <a:schemeClr val="tx1"/>
              </a:solidFill>
            </a:endParaRPr>
          </a:p>
        </p:txBody>
      </p:sp>
      <p:sp>
        <p:nvSpPr>
          <p:cNvPr id="33" name="流程图: 终止 32"/>
          <p:cNvSpPr/>
          <p:nvPr/>
        </p:nvSpPr>
        <p:spPr>
          <a:xfrm rot="16200000">
            <a:off x="4699997" y="2772843"/>
            <a:ext cx="925688" cy="216024"/>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LSTM</a:t>
            </a:r>
            <a:endParaRPr lang="zh-CN" altLang="en-US" dirty="0">
              <a:solidFill>
                <a:schemeClr val="tx1"/>
              </a:solidFill>
            </a:endParaRPr>
          </a:p>
        </p:txBody>
      </p:sp>
      <p:sp>
        <p:nvSpPr>
          <p:cNvPr id="34" name="流程图: 终止 33"/>
          <p:cNvSpPr/>
          <p:nvPr/>
        </p:nvSpPr>
        <p:spPr>
          <a:xfrm rot="16200000">
            <a:off x="5333292" y="1949849"/>
            <a:ext cx="925688" cy="216024"/>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LSTM</a:t>
            </a:r>
            <a:endParaRPr lang="zh-CN" altLang="en-US" dirty="0">
              <a:solidFill>
                <a:schemeClr val="tx1"/>
              </a:solidFill>
            </a:endParaRPr>
          </a:p>
        </p:txBody>
      </p:sp>
      <p:sp>
        <p:nvSpPr>
          <p:cNvPr id="35" name="流程图: 终止 34"/>
          <p:cNvSpPr/>
          <p:nvPr/>
        </p:nvSpPr>
        <p:spPr>
          <a:xfrm rot="16200000">
            <a:off x="5939823" y="2786778"/>
            <a:ext cx="925688" cy="216024"/>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LSTM</a:t>
            </a:r>
            <a:endParaRPr lang="zh-CN" altLang="en-US" dirty="0">
              <a:solidFill>
                <a:schemeClr val="tx1"/>
              </a:solidFill>
            </a:endParaRPr>
          </a:p>
        </p:txBody>
      </p:sp>
      <p:cxnSp>
        <p:nvCxnSpPr>
          <p:cNvPr id="23" name="直接箭头连接符 22"/>
          <p:cNvCxnSpPr>
            <a:endCxn id="32" idx="0"/>
          </p:cNvCxnSpPr>
          <p:nvPr/>
        </p:nvCxnSpPr>
        <p:spPr>
          <a:xfrm>
            <a:off x="3664060" y="2047136"/>
            <a:ext cx="757474" cy="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a:stCxn id="32" idx="2"/>
            <a:endCxn id="34" idx="0"/>
          </p:cNvCxnSpPr>
          <p:nvPr/>
        </p:nvCxnSpPr>
        <p:spPr>
          <a:xfrm>
            <a:off x="4637558" y="2047137"/>
            <a:ext cx="1050566" cy="1072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a:stCxn id="34" idx="2"/>
          </p:cNvCxnSpPr>
          <p:nvPr/>
        </p:nvCxnSpPr>
        <p:spPr>
          <a:xfrm>
            <a:off x="5904148" y="2057861"/>
            <a:ext cx="1111067"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a:endCxn id="35" idx="2"/>
          </p:cNvCxnSpPr>
          <p:nvPr/>
        </p:nvCxnSpPr>
        <p:spPr>
          <a:xfrm flipH="1">
            <a:off x="6510679" y="2894789"/>
            <a:ext cx="725617" cy="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6" name="直接箭头连接符 35"/>
          <p:cNvCxnSpPr>
            <a:stCxn id="35" idx="0"/>
            <a:endCxn id="33" idx="2"/>
          </p:cNvCxnSpPr>
          <p:nvPr/>
        </p:nvCxnSpPr>
        <p:spPr>
          <a:xfrm flipH="1" flipV="1">
            <a:off x="5270853" y="2880855"/>
            <a:ext cx="1023802" cy="1393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9" name="直接箭头连接符 38"/>
          <p:cNvCxnSpPr>
            <a:stCxn id="33" idx="0"/>
          </p:cNvCxnSpPr>
          <p:nvPr/>
        </p:nvCxnSpPr>
        <p:spPr>
          <a:xfrm flipH="1">
            <a:off x="3779912" y="2880855"/>
            <a:ext cx="1274917"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3" name="直接箭头连接符 42"/>
          <p:cNvCxnSpPr>
            <a:stCxn id="20" idx="2"/>
            <a:endCxn id="32" idx="3"/>
          </p:cNvCxnSpPr>
          <p:nvPr/>
        </p:nvCxnSpPr>
        <p:spPr>
          <a:xfrm flipH="1">
            <a:off x="4529546" y="1201316"/>
            <a:ext cx="346434" cy="38297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6" name="直接箭头连接符 45"/>
          <p:cNvCxnSpPr>
            <a:stCxn id="20" idx="2"/>
            <a:endCxn id="33" idx="3"/>
          </p:cNvCxnSpPr>
          <p:nvPr/>
        </p:nvCxnSpPr>
        <p:spPr>
          <a:xfrm>
            <a:off x="4875980" y="1201316"/>
            <a:ext cx="286861" cy="121669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8" name="直接箭头连接符 47"/>
          <p:cNvCxnSpPr>
            <a:stCxn id="21" idx="2"/>
            <a:endCxn id="34" idx="3"/>
          </p:cNvCxnSpPr>
          <p:nvPr/>
        </p:nvCxnSpPr>
        <p:spPr>
          <a:xfrm flipH="1">
            <a:off x="5796136" y="1201316"/>
            <a:ext cx="232759" cy="39370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1" name="直接箭头连接符 50"/>
          <p:cNvCxnSpPr>
            <a:stCxn id="21" idx="2"/>
            <a:endCxn id="35" idx="3"/>
          </p:cNvCxnSpPr>
          <p:nvPr/>
        </p:nvCxnSpPr>
        <p:spPr>
          <a:xfrm>
            <a:off x="6028895" y="1201316"/>
            <a:ext cx="373772" cy="123063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1" name="流程图: 终止 60"/>
          <p:cNvSpPr/>
          <p:nvPr/>
        </p:nvSpPr>
        <p:spPr>
          <a:xfrm>
            <a:off x="4360591" y="3721596"/>
            <a:ext cx="887064" cy="216024"/>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3" name="流程图: 终止 62"/>
          <p:cNvSpPr/>
          <p:nvPr/>
        </p:nvSpPr>
        <p:spPr>
          <a:xfrm>
            <a:off x="5752158" y="3757853"/>
            <a:ext cx="887064" cy="216024"/>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cxnSp>
        <p:nvCxnSpPr>
          <p:cNvPr id="57" name="直接箭头连接符 56"/>
          <p:cNvCxnSpPr>
            <a:stCxn id="32" idx="1"/>
            <a:endCxn id="61" idx="0"/>
          </p:cNvCxnSpPr>
          <p:nvPr/>
        </p:nvCxnSpPr>
        <p:spPr>
          <a:xfrm>
            <a:off x="4529546" y="2509981"/>
            <a:ext cx="274577" cy="121161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5" name="直接箭头连接符 64"/>
          <p:cNvCxnSpPr>
            <a:stCxn id="33" idx="1"/>
            <a:endCxn id="61" idx="0"/>
          </p:cNvCxnSpPr>
          <p:nvPr/>
        </p:nvCxnSpPr>
        <p:spPr>
          <a:xfrm flipH="1">
            <a:off x="4804123" y="3343699"/>
            <a:ext cx="358718" cy="37789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7" name="直接箭头连接符 66"/>
          <p:cNvCxnSpPr>
            <a:stCxn id="34" idx="1"/>
            <a:endCxn id="63" idx="0"/>
          </p:cNvCxnSpPr>
          <p:nvPr/>
        </p:nvCxnSpPr>
        <p:spPr>
          <a:xfrm>
            <a:off x="5796136" y="2520705"/>
            <a:ext cx="399554" cy="123714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9" name="直接箭头连接符 68"/>
          <p:cNvCxnSpPr>
            <a:stCxn id="35" idx="1"/>
            <a:endCxn id="63" idx="0"/>
          </p:cNvCxnSpPr>
          <p:nvPr/>
        </p:nvCxnSpPr>
        <p:spPr>
          <a:xfrm flipH="1">
            <a:off x="6195690" y="3357634"/>
            <a:ext cx="206977" cy="40021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2" name="矩形 71"/>
          <p:cNvSpPr/>
          <p:nvPr/>
        </p:nvSpPr>
        <p:spPr>
          <a:xfrm>
            <a:off x="3505346" y="1398166"/>
            <a:ext cx="3874966" cy="2159577"/>
          </a:xfrm>
          <a:prstGeom prst="rect">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73" name="TextBox 72"/>
          <p:cNvSpPr txBox="1"/>
          <p:nvPr/>
        </p:nvSpPr>
        <p:spPr>
          <a:xfrm>
            <a:off x="1956959" y="1873195"/>
            <a:ext cx="1296144" cy="369332"/>
          </a:xfrm>
          <a:prstGeom prst="rect">
            <a:avLst/>
          </a:prstGeom>
          <a:noFill/>
        </p:spPr>
        <p:txBody>
          <a:bodyPr wrap="square" rtlCol="0">
            <a:spAutoFit/>
          </a:bodyPr>
          <a:lstStyle/>
          <a:p>
            <a:r>
              <a:rPr lang="zh-CN" altLang="en-US" dirty="0"/>
              <a:t>前</a:t>
            </a:r>
            <a:r>
              <a:rPr lang="zh-CN" altLang="en-US" dirty="0" smtClean="0"/>
              <a:t>向</a:t>
            </a:r>
            <a:r>
              <a:rPr lang="en-US" altLang="zh-CN" dirty="0" smtClean="0"/>
              <a:t>LSTM</a:t>
            </a:r>
            <a:endParaRPr lang="zh-CN" altLang="en-US" dirty="0"/>
          </a:p>
        </p:txBody>
      </p:sp>
      <p:sp>
        <p:nvSpPr>
          <p:cNvPr id="74" name="TextBox 73"/>
          <p:cNvSpPr txBox="1"/>
          <p:nvPr/>
        </p:nvSpPr>
        <p:spPr>
          <a:xfrm>
            <a:off x="1956959" y="2710124"/>
            <a:ext cx="1296144" cy="369332"/>
          </a:xfrm>
          <a:prstGeom prst="rect">
            <a:avLst/>
          </a:prstGeom>
          <a:noFill/>
        </p:spPr>
        <p:txBody>
          <a:bodyPr wrap="square" rtlCol="0">
            <a:spAutoFit/>
          </a:bodyPr>
          <a:lstStyle/>
          <a:p>
            <a:r>
              <a:rPr lang="zh-CN" altLang="en-US" dirty="0" smtClean="0"/>
              <a:t>后向</a:t>
            </a:r>
            <a:r>
              <a:rPr lang="en-US" altLang="zh-CN" dirty="0" smtClean="0"/>
              <a:t>LSTM</a:t>
            </a:r>
            <a:endParaRPr lang="zh-CN" altLang="en-US" dirty="0"/>
          </a:p>
        </p:txBody>
      </p:sp>
      <p:sp>
        <p:nvSpPr>
          <p:cNvPr id="75" name="TextBox 74"/>
          <p:cNvSpPr txBox="1"/>
          <p:nvPr/>
        </p:nvSpPr>
        <p:spPr>
          <a:xfrm>
            <a:off x="1956959" y="3644942"/>
            <a:ext cx="1296144" cy="369332"/>
          </a:xfrm>
          <a:prstGeom prst="rect">
            <a:avLst/>
          </a:prstGeom>
          <a:noFill/>
        </p:spPr>
        <p:txBody>
          <a:bodyPr wrap="square" rtlCol="0">
            <a:spAutoFit/>
          </a:bodyPr>
          <a:lstStyle/>
          <a:p>
            <a:r>
              <a:rPr lang="en-US" altLang="zh-CN" dirty="0" smtClean="0"/>
              <a:t>LSTM</a:t>
            </a:r>
            <a:r>
              <a:rPr lang="zh-CN" altLang="en-US" dirty="0" smtClean="0"/>
              <a:t>输出</a:t>
            </a:r>
            <a:endParaRPr lang="zh-CN" altLang="en-US" dirty="0"/>
          </a:p>
        </p:txBody>
      </p:sp>
      <p:sp>
        <p:nvSpPr>
          <p:cNvPr id="76" name="TextBox 75"/>
          <p:cNvSpPr txBox="1"/>
          <p:nvPr/>
        </p:nvSpPr>
        <p:spPr>
          <a:xfrm>
            <a:off x="6432070" y="1527728"/>
            <a:ext cx="864783" cy="369332"/>
          </a:xfrm>
          <a:prstGeom prst="rect">
            <a:avLst/>
          </a:prstGeom>
          <a:noFill/>
        </p:spPr>
        <p:txBody>
          <a:bodyPr wrap="square" rtlCol="0">
            <a:spAutoFit/>
          </a:bodyPr>
          <a:lstStyle/>
          <a:p>
            <a:r>
              <a:rPr lang="en-US" altLang="zh-CN" dirty="0" smtClean="0"/>
              <a:t>BLSTM</a:t>
            </a:r>
            <a:endParaRPr lang="zh-CN" altLang="en-US" dirty="0"/>
          </a:p>
        </p:txBody>
      </p:sp>
      <p:sp>
        <p:nvSpPr>
          <p:cNvPr id="4" name="文本框 3"/>
          <p:cNvSpPr txBox="1"/>
          <p:nvPr/>
        </p:nvSpPr>
        <p:spPr>
          <a:xfrm>
            <a:off x="4828481" y="648683"/>
            <a:ext cx="740826" cy="307777"/>
          </a:xfrm>
          <a:prstGeom prst="rect">
            <a:avLst/>
          </a:prstGeom>
          <a:noFill/>
        </p:spPr>
        <p:txBody>
          <a:bodyPr wrap="square" rtlCol="0">
            <a:spAutoFit/>
          </a:bodyPr>
          <a:lstStyle/>
          <a:p>
            <a:r>
              <a:rPr lang="zh-CN" altLang="en-US" sz="1400" dirty="0" smtClean="0"/>
              <a:t>*</a:t>
            </a:r>
            <a:r>
              <a:rPr lang="en-US" altLang="zh-CN" sz="1400" dirty="0" err="1" smtClean="0"/>
              <a:t>W+b</a:t>
            </a:r>
            <a:endParaRPr lang="zh-CN" altLang="en-US" sz="1400" dirty="0"/>
          </a:p>
        </p:txBody>
      </p:sp>
      <p:sp>
        <p:nvSpPr>
          <p:cNvPr id="56" name="文本框 55"/>
          <p:cNvSpPr txBox="1"/>
          <p:nvPr/>
        </p:nvSpPr>
        <p:spPr>
          <a:xfrm>
            <a:off x="6009280" y="667550"/>
            <a:ext cx="740826" cy="307777"/>
          </a:xfrm>
          <a:prstGeom prst="rect">
            <a:avLst/>
          </a:prstGeom>
          <a:noFill/>
        </p:spPr>
        <p:txBody>
          <a:bodyPr wrap="square" rtlCol="0">
            <a:spAutoFit/>
          </a:bodyPr>
          <a:lstStyle/>
          <a:p>
            <a:r>
              <a:rPr lang="zh-CN" altLang="en-US" sz="1400" dirty="0" smtClean="0"/>
              <a:t>*</a:t>
            </a:r>
            <a:r>
              <a:rPr lang="en-US" altLang="zh-CN" sz="1400" dirty="0" err="1" smtClean="0"/>
              <a:t>W+b</a:t>
            </a:r>
            <a:endParaRPr lang="zh-CN" altLang="en-US" sz="1400" dirty="0"/>
          </a:p>
        </p:txBody>
      </p:sp>
    </p:spTree>
    <p:extLst>
      <p:ext uri="{BB962C8B-B14F-4D97-AF65-F5344CB8AC3E}">
        <p14:creationId xmlns:p14="http://schemas.microsoft.com/office/powerpoint/2010/main" val="112802928"/>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down)">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2"/>
                                        </p:tgtEl>
                                        <p:attrNameLst>
                                          <p:attrName>style.visibility</p:attrName>
                                        </p:attrNameLst>
                                      </p:cBhvr>
                                      <p:to>
                                        <p:strVal val="visible"/>
                                      </p:to>
                                    </p:set>
                                    <p:animEffect transition="in" filter="fade">
                                      <p:cBhvr>
                                        <p:cTn id="12" dur="500"/>
                                        <p:tgtEl>
                                          <p:spTgt spid="32"/>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3"/>
                                        </p:tgtEl>
                                        <p:attrNameLst>
                                          <p:attrName>style.visibility</p:attrName>
                                        </p:attrNameLst>
                                      </p:cBhvr>
                                      <p:to>
                                        <p:strVal val="visible"/>
                                      </p:to>
                                    </p:set>
                                    <p:animEffect transition="in" filter="fade">
                                      <p:cBhvr>
                                        <p:cTn id="15" dur="500"/>
                                        <p:tgtEl>
                                          <p:spTgt spid="33"/>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4"/>
                                        </p:tgtEl>
                                        <p:attrNameLst>
                                          <p:attrName>style.visibility</p:attrName>
                                        </p:attrNameLst>
                                      </p:cBhvr>
                                      <p:to>
                                        <p:strVal val="visible"/>
                                      </p:to>
                                    </p:set>
                                    <p:animEffect transition="in" filter="fade">
                                      <p:cBhvr>
                                        <p:cTn id="18" dur="500"/>
                                        <p:tgtEl>
                                          <p:spTgt spid="34"/>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5"/>
                                        </p:tgtEl>
                                        <p:attrNameLst>
                                          <p:attrName>style.visibility</p:attrName>
                                        </p:attrNameLst>
                                      </p:cBhvr>
                                      <p:to>
                                        <p:strVal val="visible"/>
                                      </p:to>
                                    </p:set>
                                    <p:animEffect transition="in" filter="fade">
                                      <p:cBhvr>
                                        <p:cTn id="21" dur="500"/>
                                        <p:tgtEl>
                                          <p:spTgt spid="35"/>
                                        </p:tgtEl>
                                      </p:cBhvr>
                                    </p:animEffect>
                                  </p:childTnLst>
                                </p:cTn>
                              </p:par>
                              <p:par>
                                <p:cTn id="22" presetID="10" presetClass="entr" presetSubtype="0" fill="hold" nodeType="withEffect">
                                  <p:stCondLst>
                                    <p:cond delay="0"/>
                                  </p:stCondLst>
                                  <p:childTnLst>
                                    <p:set>
                                      <p:cBhvr>
                                        <p:cTn id="23" dur="1" fill="hold">
                                          <p:stCondLst>
                                            <p:cond delay="0"/>
                                          </p:stCondLst>
                                        </p:cTn>
                                        <p:tgtEl>
                                          <p:spTgt spid="23"/>
                                        </p:tgtEl>
                                        <p:attrNameLst>
                                          <p:attrName>style.visibility</p:attrName>
                                        </p:attrNameLst>
                                      </p:cBhvr>
                                      <p:to>
                                        <p:strVal val="visible"/>
                                      </p:to>
                                    </p:set>
                                    <p:animEffect transition="in" filter="fade">
                                      <p:cBhvr>
                                        <p:cTn id="24" dur="500"/>
                                        <p:tgtEl>
                                          <p:spTgt spid="23"/>
                                        </p:tgtEl>
                                      </p:cBhvr>
                                    </p:animEffect>
                                  </p:childTnLst>
                                </p:cTn>
                              </p:par>
                              <p:par>
                                <p:cTn id="25" presetID="10" presetClass="entr" presetSubtype="0" fill="hold" nodeType="withEffect">
                                  <p:stCondLst>
                                    <p:cond delay="0"/>
                                  </p:stCondLst>
                                  <p:childTnLst>
                                    <p:set>
                                      <p:cBhvr>
                                        <p:cTn id="26" dur="1" fill="hold">
                                          <p:stCondLst>
                                            <p:cond delay="0"/>
                                          </p:stCondLst>
                                        </p:cTn>
                                        <p:tgtEl>
                                          <p:spTgt spid="25"/>
                                        </p:tgtEl>
                                        <p:attrNameLst>
                                          <p:attrName>style.visibility</p:attrName>
                                        </p:attrNameLst>
                                      </p:cBhvr>
                                      <p:to>
                                        <p:strVal val="visible"/>
                                      </p:to>
                                    </p:set>
                                    <p:animEffect transition="in" filter="fade">
                                      <p:cBhvr>
                                        <p:cTn id="27" dur="500"/>
                                        <p:tgtEl>
                                          <p:spTgt spid="25"/>
                                        </p:tgtEl>
                                      </p:cBhvr>
                                    </p:animEffect>
                                  </p:childTnLst>
                                </p:cTn>
                              </p:par>
                              <p:par>
                                <p:cTn id="28" presetID="10" presetClass="entr" presetSubtype="0" fill="hold" nodeType="withEffect">
                                  <p:stCondLst>
                                    <p:cond delay="0"/>
                                  </p:stCondLst>
                                  <p:childTnLst>
                                    <p:set>
                                      <p:cBhvr>
                                        <p:cTn id="29" dur="1" fill="hold">
                                          <p:stCondLst>
                                            <p:cond delay="0"/>
                                          </p:stCondLst>
                                        </p:cTn>
                                        <p:tgtEl>
                                          <p:spTgt spid="28"/>
                                        </p:tgtEl>
                                        <p:attrNameLst>
                                          <p:attrName>style.visibility</p:attrName>
                                        </p:attrNameLst>
                                      </p:cBhvr>
                                      <p:to>
                                        <p:strVal val="visible"/>
                                      </p:to>
                                    </p:set>
                                    <p:animEffect transition="in" filter="fade">
                                      <p:cBhvr>
                                        <p:cTn id="30" dur="500"/>
                                        <p:tgtEl>
                                          <p:spTgt spid="28"/>
                                        </p:tgtEl>
                                      </p:cBhvr>
                                    </p:animEffect>
                                  </p:childTnLst>
                                </p:cTn>
                              </p:par>
                              <p:par>
                                <p:cTn id="31" presetID="10" presetClass="entr" presetSubtype="0" fill="hold" nodeType="withEffect">
                                  <p:stCondLst>
                                    <p:cond delay="0"/>
                                  </p:stCondLst>
                                  <p:childTnLst>
                                    <p:set>
                                      <p:cBhvr>
                                        <p:cTn id="32" dur="1" fill="hold">
                                          <p:stCondLst>
                                            <p:cond delay="0"/>
                                          </p:stCondLst>
                                        </p:cTn>
                                        <p:tgtEl>
                                          <p:spTgt spid="30"/>
                                        </p:tgtEl>
                                        <p:attrNameLst>
                                          <p:attrName>style.visibility</p:attrName>
                                        </p:attrNameLst>
                                      </p:cBhvr>
                                      <p:to>
                                        <p:strVal val="visible"/>
                                      </p:to>
                                    </p:set>
                                    <p:animEffect transition="in" filter="fade">
                                      <p:cBhvr>
                                        <p:cTn id="33" dur="500"/>
                                        <p:tgtEl>
                                          <p:spTgt spid="30"/>
                                        </p:tgtEl>
                                      </p:cBhvr>
                                    </p:animEffect>
                                  </p:childTnLst>
                                </p:cTn>
                              </p:par>
                              <p:par>
                                <p:cTn id="34" presetID="10" presetClass="entr" presetSubtype="0" fill="hold" nodeType="withEffect">
                                  <p:stCondLst>
                                    <p:cond delay="0"/>
                                  </p:stCondLst>
                                  <p:childTnLst>
                                    <p:set>
                                      <p:cBhvr>
                                        <p:cTn id="35" dur="1" fill="hold">
                                          <p:stCondLst>
                                            <p:cond delay="0"/>
                                          </p:stCondLst>
                                        </p:cTn>
                                        <p:tgtEl>
                                          <p:spTgt spid="36"/>
                                        </p:tgtEl>
                                        <p:attrNameLst>
                                          <p:attrName>style.visibility</p:attrName>
                                        </p:attrNameLst>
                                      </p:cBhvr>
                                      <p:to>
                                        <p:strVal val="visible"/>
                                      </p:to>
                                    </p:set>
                                    <p:animEffect transition="in" filter="fade">
                                      <p:cBhvr>
                                        <p:cTn id="36" dur="500"/>
                                        <p:tgtEl>
                                          <p:spTgt spid="36"/>
                                        </p:tgtEl>
                                      </p:cBhvr>
                                    </p:animEffect>
                                  </p:childTnLst>
                                </p:cTn>
                              </p:par>
                              <p:par>
                                <p:cTn id="37" presetID="10" presetClass="entr" presetSubtype="0" fill="hold" nodeType="withEffect">
                                  <p:stCondLst>
                                    <p:cond delay="0"/>
                                  </p:stCondLst>
                                  <p:childTnLst>
                                    <p:set>
                                      <p:cBhvr>
                                        <p:cTn id="38" dur="1" fill="hold">
                                          <p:stCondLst>
                                            <p:cond delay="0"/>
                                          </p:stCondLst>
                                        </p:cTn>
                                        <p:tgtEl>
                                          <p:spTgt spid="39"/>
                                        </p:tgtEl>
                                        <p:attrNameLst>
                                          <p:attrName>style.visibility</p:attrName>
                                        </p:attrNameLst>
                                      </p:cBhvr>
                                      <p:to>
                                        <p:strVal val="visible"/>
                                      </p:to>
                                    </p:set>
                                    <p:animEffect transition="in" filter="fade">
                                      <p:cBhvr>
                                        <p:cTn id="39" dur="500"/>
                                        <p:tgtEl>
                                          <p:spTgt spid="39"/>
                                        </p:tgtEl>
                                      </p:cBhvr>
                                    </p:animEffect>
                                  </p:childTnLst>
                                </p:cTn>
                              </p:par>
                              <p:par>
                                <p:cTn id="40" presetID="10" presetClass="entr" presetSubtype="0" fill="hold" nodeType="withEffect">
                                  <p:stCondLst>
                                    <p:cond delay="0"/>
                                  </p:stCondLst>
                                  <p:childTnLst>
                                    <p:set>
                                      <p:cBhvr>
                                        <p:cTn id="41" dur="1" fill="hold">
                                          <p:stCondLst>
                                            <p:cond delay="0"/>
                                          </p:stCondLst>
                                        </p:cTn>
                                        <p:tgtEl>
                                          <p:spTgt spid="43"/>
                                        </p:tgtEl>
                                        <p:attrNameLst>
                                          <p:attrName>style.visibility</p:attrName>
                                        </p:attrNameLst>
                                      </p:cBhvr>
                                      <p:to>
                                        <p:strVal val="visible"/>
                                      </p:to>
                                    </p:set>
                                    <p:animEffect transition="in" filter="fade">
                                      <p:cBhvr>
                                        <p:cTn id="42" dur="500"/>
                                        <p:tgtEl>
                                          <p:spTgt spid="43"/>
                                        </p:tgtEl>
                                      </p:cBhvr>
                                    </p:animEffect>
                                  </p:childTnLst>
                                </p:cTn>
                              </p:par>
                              <p:par>
                                <p:cTn id="43" presetID="10" presetClass="entr" presetSubtype="0" fill="hold" nodeType="withEffect">
                                  <p:stCondLst>
                                    <p:cond delay="0"/>
                                  </p:stCondLst>
                                  <p:childTnLst>
                                    <p:set>
                                      <p:cBhvr>
                                        <p:cTn id="44" dur="1" fill="hold">
                                          <p:stCondLst>
                                            <p:cond delay="0"/>
                                          </p:stCondLst>
                                        </p:cTn>
                                        <p:tgtEl>
                                          <p:spTgt spid="46"/>
                                        </p:tgtEl>
                                        <p:attrNameLst>
                                          <p:attrName>style.visibility</p:attrName>
                                        </p:attrNameLst>
                                      </p:cBhvr>
                                      <p:to>
                                        <p:strVal val="visible"/>
                                      </p:to>
                                    </p:set>
                                    <p:animEffect transition="in" filter="fade">
                                      <p:cBhvr>
                                        <p:cTn id="45" dur="500"/>
                                        <p:tgtEl>
                                          <p:spTgt spid="46"/>
                                        </p:tgtEl>
                                      </p:cBhvr>
                                    </p:animEffect>
                                  </p:childTnLst>
                                </p:cTn>
                              </p:par>
                              <p:par>
                                <p:cTn id="46" presetID="10" presetClass="entr" presetSubtype="0" fill="hold" nodeType="withEffect">
                                  <p:stCondLst>
                                    <p:cond delay="0"/>
                                  </p:stCondLst>
                                  <p:childTnLst>
                                    <p:set>
                                      <p:cBhvr>
                                        <p:cTn id="47" dur="1" fill="hold">
                                          <p:stCondLst>
                                            <p:cond delay="0"/>
                                          </p:stCondLst>
                                        </p:cTn>
                                        <p:tgtEl>
                                          <p:spTgt spid="48"/>
                                        </p:tgtEl>
                                        <p:attrNameLst>
                                          <p:attrName>style.visibility</p:attrName>
                                        </p:attrNameLst>
                                      </p:cBhvr>
                                      <p:to>
                                        <p:strVal val="visible"/>
                                      </p:to>
                                    </p:set>
                                    <p:animEffect transition="in" filter="fade">
                                      <p:cBhvr>
                                        <p:cTn id="48" dur="500"/>
                                        <p:tgtEl>
                                          <p:spTgt spid="48"/>
                                        </p:tgtEl>
                                      </p:cBhvr>
                                    </p:animEffect>
                                  </p:childTnLst>
                                </p:cTn>
                              </p:par>
                              <p:par>
                                <p:cTn id="49" presetID="10" presetClass="entr" presetSubtype="0" fill="hold" nodeType="withEffect">
                                  <p:stCondLst>
                                    <p:cond delay="0"/>
                                  </p:stCondLst>
                                  <p:childTnLst>
                                    <p:set>
                                      <p:cBhvr>
                                        <p:cTn id="50" dur="1" fill="hold">
                                          <p:stCondLst>
                                            <p:cond delay="0"/>
                                          </p:stCondLst>
                                        </p:cTn>
                                        <p:tgtEl>
                                          <p:spTgt spid="51"/>
                                        </p:tgtEl>
                                        <p:attrNameLst>
                                          <p:attrName>style.visibility</p:attrName>
                                        </p:attrNameLst>
                                      </p:cBhvr>
                                      <p:to>
                                        <p:strVal val="visible"/>
                                      </p:to>
                                    </p:set>
                                    <p:animEffect transition="in" filter="fade">
                                      <p:cBhvr>
                                        <p:cTn id="51" dur="500"/>
                                        <p:tgtEl>
                                          <p:spTgt spid="51"/>
                                        </p:tgtEl>
                                      </p:cBhvr>
                                    </p:animEffect>
                                  </p:childTnLst>
                                </p:cTn>
                              </p:par>
                              <p:par>
                                <p:cTn id="52" presetID="10" presetClass="entr" presetSubtype="0" fill="hold" nodeType="withEffect">
                                  <p:stCondLst>
                                    <p:cond delay="0"/>
                                  </p:stCondLst>
                                  <p:childTnLst>
                                    <p:set>
                                      <p:cBhvr>
                                        <p:cTn id="53" dur="1" fill="hold">
                                          <p:stCondLst>
                                            <p:cond delay="0"/>
                                          </p:stCondLst>
                                        </p:cTn>
                                        <p:tgtEl>
                                          <p:spTgt spid="57"/>
                                        </p:tgtEl>
                                        <p:attrNameLst>
                                          <p:attrName>style.visibility</p:attrName>
                                        </p:attrNameLst>
                                      </p:cBhvr>
                                      <p:to>
                                        <p:strVal val="visible"/>
                                      </p:to>
                                    </p:set>
                                    <p:animEffect transition="in" filter="fade">
                                      <p:cBhvr>
                                        <p:cTn id="54" dur="500"/>
                                        <p:tgtEl>
                                          <p:spTgt spid="57"/>
                                        </p:tgtEl>
                                      </p:cBhvr>
                                    </p:animEffect>
                                  </p:childTnLst>
                                </p:cTn>
                              </p:par>
                              <p:par>
                                <p:cTn id="55" presetID="10" presetClass="entr" presetSubtype="0" fill="hold" nodeType="withEffect">
                                  <p:stCondLst>
                                    <p:cond delay="0"/>
                                  </p:stCondLst>
                                  <p:childTnLst>
                                    <p:set>
                                      <p:cBhvr>
                                        <p:cTn id="56" dur="1" fill="hold">
                                          <p:stCondLst>
                                            <p:cond delay="0"/>
                                          </p:stCondLst>
                                        </p:cTn>
                                        <p:tgtEl>
                                          <p:spTgt spid="65"/>
                                        </p:tgtEl>
                                        <p:attrNameLst>
                                          <p:attrName>style.visibility</p:attrName>
                                        </p:attrNameLst>
                                      </p:cBhvr>
                                      <p:to>
                                        <p:strVal val="visible"/>
                                      </p:to>
                                    </p:set>
                                    <p:animEffect transition="in" filter="fade">
                                      <p:cBhvr>
                                        <p:cTn id="57" dur="500"/>
                                        <p:tgtEl>
                                          <p:spTgt spid="65"/>
                                        </p:tgtEl>
                                      </p:cBhvr>
                                    </p:animEffect>
                                  </p:childTnLst>
                                </p:cTn>
                              </p:par>
                              <p:par>
                                <p:cTn id="58" presetID="10" presetClass="entr" presetSubtype="0" fill="hold" nodeType="withEffect">
                                  <p:stCondLst>
                                    <p:cond delay="0"/>
                                  </p:stCondLst>
                                  <p:childTnLst>
                                    <p:set>
                                      <p:cBhvr>
                                        <p:cTn id="59" dur="1" fill="hold">
                                          <p:stCondLst>
                                            <p:cond delay="0"/>
                                          </p:stCondLst>
                                        </p:cTn>
                                        <p:tgtEl>
                                          <p:spTgt spid="67"/>
                                        </p:tgtEl>
                                        <p:attrNameLst>
                                          <p:attrName>style.visibility</p:attrName>
                                        </p:attrNameLst>
                                      </p:cBhvr>
                                      <p:to>
                                        <p:strVal val="visible"/>
                                      </p:to>
                                    </p:set>
                                    <p:animEffect transition="in" filter="fade">
                                      <p:cBhvr>
                                        <p:cTn id="60" dur="500"/>
                                        <p:tgtEl>
                                          <p:spTgt spid="67"/>
                                        </p:tgtEl>
                                      </p:cBhvr>
                                    </p:animEffect>
                                  </p:childTnLst>
                                </p:cTn>
                              </p:par>
                              <p:par>
                                <p:cTn id="61" presetID="10" presetClass="entr" presetSubtype="0" fill="hold" nodeType="withEffect">
                                  <p:stCondLst>
                                    <p:cond delay="0"/>
                                  </p:stCondLst>
                                  <p:childTnLst>
                                    <p:set>
                                      <p:cBhvr>
                                        <p:cTn id="62" dur="1" fill="hold">
                                          <p:stCondLst>
                                            <p:cond delay="0"/>
                                          </p:stCondLst>
                                        </p:cTn>
                                        <p:tgtEl>
                                          <p:spTgt spid="69"/>
                                        </p:tgtEl>
                                        <p:attrNameLst>
                                          <p:attrName>style.visibility</p:attrName>
                                        </p:attrNameLst>
                                      </p:cBhvr>
                                      <p:to>
                                        <p:strVal val="visible"/>
                                      </p:to>
                                    </p:set>
                                    <p:animEffect transition="in" filter="fade">
                                      <p:cBhvr>
                                        <p:cTn id="63" dur="500"/>
                                        <p:tgtEl>
                                          <p:spTgt spid="69"/>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72"/>
                                        </p:tgtEl>
                                        <p:attrNameLst>
                                          <p:attrName>style.visibility</p:attrName>
                                        </p:attrNameLst>
                                      </p:cBhvr>
                                      <p:to>
                                        <p:strVal val="visible"/>
                                      </p:to>
                                    </p:set>
                                    <p:animEffect transition="in" filter="fade">
                                      <p:cBhvr>
                                        <p:cTn id="66" dur="500"/>
                                        <p:tgtEl>
                                          <p:spTgt spid="72"/>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73"/>
                                        </p:tgtEl>
                                        <p:attrNameLst>
                                          <p:attrName>style.visibility</p:attrName>
                                        </p:attrNameLst>
                                      </p:cBhvr>
                                      <p:to>
                                        <p:strVal val="visible"/>
                                      </p:to>
                                    </p:set>
                                    <p:animEffect transition="in" filter="fade">
                                      <p:cBhvr>
                                        <p:cTn id="69" dur="500"/>
                                        <p:tgtEl>
                                          <p:spTgt spid="73"/>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74"/>
                                        </p:tgtEl>
                                        <p:attrNameLst>
                                          <p:attrName>style.visibility</p:attrName>
                                        </p:attrNameLst>
                                      </p:cBhvr>
                                      <p:to>
                                        <p:strVal val="visible"/>
                                      </p:to>
                                    </p:set>
                                    <p:animEffect transition="in" filter="fade">
                                      <p:cBhvr>
                                        <p:cTn id="72" dur="500"/>
                                        <p:tgtEl>
                                          <p:spTgt spid="74"/>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76"/>
                                        </p:tgtEl>
                                        <p:attrNameLst>
                                          <p:attrName>style.visibility</p:attrName>
                                        </p:attrNameLst>
                                      </p:cBhvr>
                                      <p:to>
                                        <p:strVal val="visible"/>
                                      </p:to>
                                    </p:set>
                                    <p:animEffect transition="in" filter="fade">
                                      <p:cBhvr>
                                        <p:cTn id="75" dur="500"/>
                                        <p:tgtEl>
                                          <p:spTgt spid="76"/>
                                        </p:tgtEl>
                                      </p:cBhvr>
                                    </p:animEffect>
                                  </p:childTnLst>
                                </p:cTn>
                              </p:par>
                            </p:childTnLst>
                          </p:cTn>
                        </p:par>
                      </p:childTnLst>
                    </p:cTn>
                  </p:par>
                  <p:par>
                    <p:cTn id="76" fill="hold">
                      <p:stCondLst>
                        <p:cond delay="indefinite"/>
                      </p:stCondLst>
                      <p:childTnLst>
                        <p:par>
                          <p:cTn id="77" fill="hold">
                            <p:stCondLst>
                              <p:cond delay="0"/>
                            </p:stCondLst>
                            <p:childTnLst>
                              <p:par>
                                <p:cTn id="78" presetID="10" presetClass="entr" presetSubtype="0" fill="hold" grpId="0" nodeType="clickEffect">
                                  <p:stCondLst>
                                    <p:cond delay="0"/>
                                  </p:stCondLst>
                                  <p:childTnLst>
                                    <p:set>
                                      <p:cBhvr>
                                        <p:cTn id="79" dur="1" fill="hold">
                                          <p:stCondLst>
                                            <p:cond delay="0"/>
                                          </p:stCondLst>
                                        </p:cTn>
                                        <p:tgtEl>
                                          <p:spTgt spid="61"/>
                                        </p:tgtEl>
                                        <p:attrNameLst>
                                          <p:attrName>style.visibility</p:attrName>
                                        </p:attrNameLst>
                                      </p:cBhvr>
                                      <p:to>
                                        <p:strVal val="visible"/>
                                      </p:to>
                                    </p:set>
                                    <p:animEffect transition="in" filter="fade">
                                      <p:cBhvr>
                                        <p:cTn id="80" dur="500"/>
                                        <p:tgtEl>
                                          <p:spTgt spid="61"/>
                                        </p:tgtEl>
                                      </p:cBhvr>
                                    </p:animEffect>
                                  </p:childTnLst>
                                </p:cTn>
                              </p:par>
                              <p:par>
                                <p:cTn id="81" presetID="10" presetClass="entr" presetSubtype="0" fill="hold" grpId="0" nodeType="withEffect">
                                  <p:stCondLst>
                                    <p:cond delay="0"/>
                                  </p:stCondLst>
                                  <p:childTnLst>
                                    <p:set>
                                      <p:cBhvr>
                                        <p:cTn id="82" dur="1" fill="hold">
                                          <p:stCondLst>
                                            <p:cond delay="0"/>
                                          </p:stCondLst>
                                        </p:cTn>
                                        <p:tgtEl>
                                          <p:spTgt spid="63"/>
                                        </p:tgtEl>
                                        <p:attrNameLst>
                                          <p:attrName>style.visibility</p:attrName>
                                        </p:attrNameLst>
                                      </p:cBhvr>
                                      <p:to>
                                        <p:strVal val="visible"/>
                                      </p:to>
                                    </p:set>
                                    <p:animEffect transition="in" filter="fade">
                                      <p:cBhvr>
                                        <p:cTn id="83" dur="500"/>
                                        <p:tgtEl>
                                          <p:spTgt spid="63"/>
                                        </p:tgtEl>
                                      </p:cBhvr>
                                    </p:animEffect>
                                  </p:childTnLst>
                                </p:cTn>
                              </p:par>
                              <p:par>
                                <p:cTn id="84" presetID="10" presetClass="entr" presetSubtype="0" fill="hold" grpId="0" nodeType="withEffect">
                                  <p:stCondLst>
                                    <p:cond delay="0"/>
                                  </p:stCondLst>
                                  <p:childTnLst>
                                    <p:set>
                                      <p:cBhvr>
                                        <p:cTn id="85" dur="1" fill="hold">
                                          <p:stCondLst>
                                            <p:cond delay="0"/>
                                          </p:stCondLst>
                                        </p:cTn>
                                        <p:tgtEl>
                                          <p:spTgt spid="75"/>
                                        </p:tgtEl>
                                        <p:attrNameLst>
                                          <p:attrName>style.visibility</p:attrName>
                                        </p:attrNameLst>
                                      </p:cBhvr>
                                      <p:to>
                                        <p:strVal val="visible"/>
                                      </p:to>
                                    </p:set>
                                    <p:animEffect transition="in" filter="fade">
                                      <p:cBhvr>
                                        <p:cTn id="86" dur="500"/>
                                        <p:tgtEl>
                                          <p:spTgt spid="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32" grpId="0" animBg="1"/>
      <p:bldP spid="33" grpId="0" animBg="1"/>
      <p:bldP spid="34" grpId="0" animBg="1"/>
      <p:bldP spid="35" grpId="0" animBg="1"/>
      <p:bldP spid="61" grpId="0" animBg="1"/>
      <p:bldP spid="63" grpId="0" animBg="1"/>
      <p:bldP spid="72" grpId="0" animBg="1"/>
      <p:bldP spid="73" grpId="0"/>
      <p:bldP spid="74" grpId="0"/>
      <p:bldP spid="75" grpId="0"/>
      <p:bldP spid="7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4" name="直接连接符 43"/>
          <p:cNvCxnSpPr/>
          <p:nvPr/>
        </p:nvCxnSpPr>
        <p:spPr>
          <a:xfrm>
            <a:off x="-108520" y="5158927"/>
            <a:ext cx="9396536" cy="0"/>
          </a:xfrm>
          <a:prstGeom prst="line">
            <a:avLst/>
          </a:prstGeom>
          <a:ln w="19050">
            <a:solidFill>
              <a:srgbClr val="FFC000"/>
            </a:solidFill>
            <a:prstDash val="dash"/>
          </a:ln>
        </p:spPr>
        <p:style>
          <a:lnRef idx="1">
            <a:schemeClr val="accent1"/>
          </a:lnRef>
          <a:fillRef idx="0">
            <a:schemeClr val="accent1"/>
          </a:fillRef>
          <a:effectRef idx="0">
            <a:schemeClr val="accent1"/>
          </a:effectRef>
          <a:fontRef idx="minor">
            <a:schemeClr val="tx1"/>
          </a:fontRef>
        </p:style>
      </p:cxnSp>
      <p:sp>
        <p:nvSpPr>
          <p:cNvPr id="50" name="燕尾形 49"/>
          <p:cNvSpPr/>
          <p:nvPr/>
        </p:nvSpPr>
        <p:spPr bwMode="auto">
          <a:xfrm>
            <a:off x="899592" y="4906514"/>
            <a:ext cx="1440159" cy="504825"/>
          </a:xfrm>
          <a:prstGeom prst="chevron">
            <a:avLst/>
          </a:prstGeom>
          <a:solidFill>
            <a:srgbClr val="664E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1400" b="1" dirty="0">
              <a:solidFill>
                <a:schemeClr val="tx1"/>
              </a:solidFill>
              <a:latin typeface="微软雅黑" pitchFamily="34" charset="-122"/>
              <a:ea typeface="微软雅黑" pitchFamily="34" charset="-122"/>
            </a:endParaRPr>
          </a:p>
        </p:txBody>
      </p:sp>
      <p:sp>
        <p:nvSpPr>
          <p:cNvPr id="52" name="燕尾形 51"/>
          <p:cNvSpPr/>
          <p:nvPr/>
        </p:nvSpPr>
        <p:spPr bwMode="auto">
          <a:xfrm>
            <a:off x="2891813" y="4906514"/>
            <a:ext cx="1440159" cy="504825"/>
          </a:xfrm>
          <a:prstGeom prst="chevron">
            <a:avLst/>
          </a:prstGeom>
          <a:solidFill>
            <a:srgbClr val="664E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400" b="1" dirty="0">
              <a:solidFill>
                <a:schemeClr val="tx1"/>
              </a:solidFill>
              <a:latin typeface="微软雅黑" pitchFamily="34" charset="-122"/>
              <a:ea typeface="微软雅黑" pitchFamily="34" charset="-122"/>
            </a:endParaRPr>
          </a:p>
        </p:txBody>
      </p:sp>
      <p:sp>
        <p:nvSpPr>
          <p:cNvPr id="53" name="燕尾形 52"/>
          <p:cNvSpPr/>
          <p:nvPr/>
        </p:nvSpPr>
        <p:spPr bwMode="auto">
          <a:xfrm>
            <a:off x="4884034" y="4907754"/>
            <a:ext cx="1440159" cy="504825"/>
          </a:xfrm>
          <a:prstGeom prst="chevron">
            <a:avLst/>
          </a:prstGeom>
          <a:solidFill>
            <a:srgbClr val="664E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400" b="1" dirty="0">
              <a:solidFill>
                <a:schemeClr val="tx1"/>
              </a:solidFill>
              <a:latin typeface="微软雅黑" pitchFamily="34" charset="-122"/>
              <a:ea typeface="微软雅黑" pitchFamily="34" charset="-122"/>
            </a:endParaRPr>
          </a:p>
        </p:txBody>
      </p:sp>
      <p:sp>
        <p:nvSpPr>
          <p:cNvPr id="54" name="燕尾形 53"/>
          <p:cNvSpPr/>
          <p:nvPr/>
        </p:nvSpPr>
        <p:spPr bwMode="auto">
          <a:xfrm>
            <a:off x="6876256" y="4906513"/>
            <a:ext cx="1440159" cy="504825"/>
          </a:xfrm>
          <a:prstGeom prst="chevron">
            <a:avLst/>
          </a:prstGeom>
          <a:solidFill>
            <a:srgbClr val="664E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400" b="1" dirty="0">
              <a:solidFill>
                <a:schemeClr val="tx1"/>
              </a:solidFill>
              <a:latin typeface="微软雅黑" pitchFamily="34" charset="-122"/>
              <a:ea typeface="微软雅黑" pitchFamily="34" charset="-122"/>
            </a:endParaRPr>
          </a:p>
        </p:txBody>
      </p:sp>
      <p:sp>
        <p:nvSpPr>
          <p:cNvPr id="55" name="燕尾形 54"/>
          <p:cNvSpPr/>
          <p:nvPr/>
        </p:nvSpPr>
        <p:spPr bwMode="auto">
          <a:xfrm>
            <a:off x="4884034" y="4906513"/>
            <a:ext cx="1440159" cy="504825"/>
          </a:xfrm>
          <a:prstGeom prst="chevron">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400" b="1" dirty="0">
              <a:solidFill>
                <a:schemeClr val="tx1"/>
              </a:solidFill>
              <a:latin typeface="微软雅黑" pitchFamily="34" charset="-122"/>
              <a:ea typeface="微软雅黑" pitchFamily="34" charset="-122"/>
            </a:endParaRPr>
          </a:p>
        </p:txBody>
      </p:sp>
      <p:sp>
        <p:nvSpPr>
          <p:cNvPr id="58" name="矩形 57"/>
          <p:cNvSpPr/>
          <p:nvPr/>
        </p:nvSpPr>
        <p:spPr>
          <a:xfrm>
            <a:off x="3160485" y="5009578"/>
            <a:ext cx="902811" cy="307777"/>
          </a:xfrm>
          <a:prstGeom prst="rect">
            <a:avLst/>
          </a:prstGeom>
        </p:spPr>
        <p:txBody>
          <a:bodyPr wrap="none">
            <a:spAutoFit/>
          </a:bodyPr>
          <a:lstStyle/>
          <a:p>
            <a:pPr lvl="0" algn="ctr">
              <a:defRPr/>
            </a:pPr>
            <a:r>
              <a:rPr lang="zh-CN" altLang="en-US" sz="1400" b="1" dirty="0">
                <a:latin typeface="微软雅黑" pitchFamily="34" charset="-122"/>
                <a:ea typeface="微软雅黑" pitchFamily="34" charset="-122"/>
              </a:rPr>
              <a:t>我</a:t>
            </a:r>
            <a:r>
              <a:rPr lang="zh-CN" altLang="en-US" sz="1400" b="1" dirty="0" smtClean="0">
                <a:latin typeface="微软雅黑" pitchFamily="34" charset="-122"/>
                <a:ea typeface="微软雅黑" pitchFamily="34" charset="-122"/>
              </a:rPr>
              <a:t>的任务</a:t>
            </a:r>
            <a:endParaRPr lang="zh-CN" altLang="en-US" sz="1400" b="1" dirty="0">
              <a:latin typeface="微软雅黑" pitchFamily="34" charset="-122"/>
              <a:ea typeface="微软雅黑" pitchFamily="34" charset="-122"/>
            </a:endParaRPr>
          </a:p>
        </p:txBody>
      </p:sp>
      <p:sp>
        <p:nvSpPr>
          <p:cNvPr id="60" name="矩形 59"/>
          <p:cNvSpPr/>
          <p:nvPr/>
        </p:nvSpPr>
        <p:spPr>
          <a:xfrm>
            <a:off x="5152705" y="5009578"/>
            <a:ext cx="902812" cy="307777"/>
          </a:xfrm>
          <a:prstGeom prst="rect">
            <a:avLst/>
          </a:prstGeom>
        </p:spPr>
        <p:txBody>
          <a:bodyPr wrap="none">
            <a:spAutoFit/>
          </a:bodyPr>
          <a:lstStyle/>
          <a:p>
            <a:pPr lvl="0" algn="ctr">
              <a:defRPr/>
            </a:pPr>
            <a:r>
              <a:rPr lang="zh-CN" altLang="en-US" sz="1400" b="1" dirty="0">
                <a:latin typeface="微软雅黑" pitchFamily="34" charset="-122"/>
                <a:ea typeface="微软雅黑" pitchFamily="34" charset="-122"/>
              </a:rPr>
              <a:t>完成情况</a:t>
            </a:r>
          </a:p>
        </p:txBody>
      </p:sp>
      <p:sp>
        <p:nvSpPr>
          <p:cNvPr id="62" name="矩形 61"/>
          <p:cNvSpPr/>
          <p:nvPr/>
        </p:nvSpPr>
        <p:spPr>
          <a:xfrm>
            <a:off x="7144929" y="5005036"/>
            <a:ext cx="902811" cy="307777"/>
          </a:xfrm>
          <a:prstGeom prst="rect">
            <a:avLst/>
          </a:prstGeom>
        </p:spPr>
        <p:txBody>
          <a:bodyPr wrap="none">
            <a:spAutoFit/>
          </a:bodyPr>
          <a:lstStyle/>
          <a:p>
            <a:pPr lvl="0" algn="ctr">
              <a:defRPr/>
            </a:pPr>
            <a:r>
              <a:rPr lang="zh-CN" altLang="en-US" sz="1400" b="1" dirty="0" smtClean="0">
                <a:latin typeface="微软雅黑" pitchFamily="34" charset="-122"/>
                <a:ea typeface="微软雅黑" pitchFamily="34" charset="-122"/>
              </a:rPr>
              <a:t>后期计划</a:t>
            </a:r>
            <a:endParaRPr lang="zh-CN" altLang="en-US" sz="1400" b="1" dirty="0">
              <a:latin typeface="微软雅黑" pitchFamily="34" charset="-122"/>
              <a:ea typeface="微软雅黑" pitchFamily="34" charset="-122"/>
            </a:endParaRPr>
          </a:p>
        </p:txBody>
      </p:sp>
      <p:sp>
        <p:nvSpPr>
          <p:cNvPr id="64" name="矩形 63"/>
          <p:cNvSpPr/>
          <p:nvPr/>
        </p:nvSpPr>
        <p:spPr>
          <a:xfrm>
            <a:off x="1168264" y="4972247"/>
            <a:ext cx="902812" cy="307777"/>
          </a:xfrm>
          <a:prstGeom prst="rect">
            <a:avLst/>
          </a:prstGeom>
        </p:spPr>
        <p:txBody>
          <a:bodyPr wrap="none">
            <a:spAutoFit/>
          </a:bodyPr>
          <a:lstStyle/>
          <a:p>
            <a:pPr lvl="0" algn="ctr">
              <a:defRPr/>
            </a:pPr>
            <a:r>
              <a:rPr lang="zh-CN" altLang="en-US" sz="1400" b="1" dirty="0">
                <a:latin typeface="微软雅黑" pitchFamily="34" charset="-122"/>
                <a:ea typeface="微软雅黑" pitchFamily="34" charset="-122"/>
              </a:rPr>
              <a:t>项目意义</a:t>
            </a:r>
          </a:p>
        </p:txBody>
      </p:sp>
      <p:sp>
        <p:nvSpPr>
          <p:cNvPr id="13" name="矩形 12"/>
          <p:cNvSpPr/>
          <p:nvPr/>
        </p:nvSpPr>
        <p:spPr>
          <a:xfrm rot="19165155">
            <a:off x="-1073056" y="476884"/>
            <a:ext cx="3600400" cy="720080"/>
          </a:xfrm>
          <a:prstGeom prst="rect">
            <a:avLst/>
          </a:prstGeom>
          <a:solidFill>
            <a:srgbClr val="FFC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2400" dirty="0">
                <a:solidFill>
                  <a:schemeClr val="tx1"/>
                </a:solidFill>
                <a:latin typeface="微软雅黑" pitchFamily="34" charset="-122"/>
                <a:ea typeface="微软雅黑" pitchFamily="34" charset="-122"/>
              </a:rPr>
              <a:t>神经网络</a:t>
            </a:r>
          </a:p>
        </p:txBody>
      </p:sp>
      <p:sp>
        <p:nvSpPr>
          <p:cNvPr id="14" name="流程图: 终止 13"/>
          <p:cNvSpPr/>
          <p:nvPr/>
        </p:nvSpPr>
        <p:spPr>
          <a:xfrm>
            <a:off x="3611892" y="496252"/>
            <a:ext cx="887064" cy="216024"/>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5" name="流程图: 终止 14"/>
          <p:cNvSpPr/>
          <p:nvPr/>
        </p:nvSpPr>
        <p:spPr>
          <a:xfrm>
            <a:off x="5112732" y="488703"/>
            <a:ext cx="887064" cy="216024"/>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6" name="TextBox 15"/>
          <p:cNvSpPr txBox="1"/>
          <p:nvPr/>
        </p:nvSpPr>
        <p:spPr>
          <a:xfrm>
            <a:off x="1952063" y="419598"/>
            <a:ext cx="1296144" cy="369332"/>
          </a:xfrm>
          <a:prstGeom prst="rect">
            <a:avLst/>
          </a:prstGeom>
          <a:noFill/>
        </p:spPr>
        <p:txBody>
          <a:bodyPr wrap="square" rtlCol="0">
            <a:spAutoFit/>
          </a:bodyPr>
          <a:lstStyle/>
          <a:p>
            <a:r>
              <a:rPr lang="en-US" altLang="zh-CN" dirty="0" smtClean="0"/>
              <a:t>LSTM</a:t>
            </a:r>
            <a:r>
              <a:rPr lang="zh-CN" altLang="en-US" dirty="0" smtClean="0"/>
              <a:t>输出</a:t>
            </a:r>
            <a:endParaRPr lang="zh-CN" altLang="en-US" dirty="0"/>
          </a:p>
        </p:txBody>
      </p:sp>
      <p:sp>
        <p:nvSpPr>
          <p:cNvPr id="17" name="流程图: 终止 16"/>
          <p:cNvSpPr/>
          <p:nvPr/>
        </p:nvSpPr>
        <p:spPr>
          <a:xfrm rot="5400000">
            <a:off x="3184903" y="2150268"/>
            <a:ext cx="1330483" cy="288032"/>
          </a:xfrm>
          <a:prstGeom prst="flowChartTerminator">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 name="流程图: 联系 1"/>
          <p:cNvSpPr/>
          <p:nvPr/>
        </p:nvSpPr>
        <p:spPr>
          <a:xfrm>
            <a:off x="3715805" y="2510308"/>
            <a:ext cx="268675" cy="288032"/>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8" name="流程图: 联系 17"/>
          <p:cNvSpPr/>
          <p:nvPr/>
        </p:nvSpPr>
        <p:spPr>
          <a:xfrm>
            <a:off x="3715806" y="2158652"/>
            <a:ext cx="268675" cy="288032"/>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9" name="流程图: 联系 18"/>
          <p:cNvSpPr/>
          <p:nvPr/>
        </p:nvSpPr>
        <p:spPr>
          <a:xfrm>
            <a:off x="3715804" y="1726923"/>
            <a:ext cx="268675" cy="288032"/>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0" name="流程图: 终止 19"/>
          <p:cNvSpPr/>
          <p:nvPr/>
        </p:nvSpPr>
        <p:spPr>
          <a:xfrm rot="5400000">
            <a:off x="3820826" y="2150267"/>
            <a:ext cx="1330483" cy="288032"/>
          </a:xfrm>
          <a:prstGeom prst="flowChartTerminator">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1" name="流程图: 联系 20"/>
          <p:cNvSpPr/>
          <p:nvPr/>
        </p:nvSpPr>
        <p:spPr>
          <a:xfrm>
            <a:off x="4351728" y="2510307"/>
            <a:ext cx="268675" cy="288032"/>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2" name="流程图: 联系 21"/>
          <p:cNvSpPr/>
          <p:nvPr/>
        </p:nvSpPr>
        <p:spPr>
          <a:xfrm>
            <a:off x="4351729" y="2158651"/>
            <a:ext cx="268675" cy="288032"/>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3" name="流程图: 联系 22"/>
          <p:cNvSpPr/>
          <p:nvPr/>
        </p:nvSpPr>
        <p:spPr>
          <a:xfrm>
            <a:off x="4351727" y="1726922"/>
            <a:ext cx="268675" cy="288032"/>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4" name="流程图: 终止 23"/>
          <p:cNvSpPr/>
          <p:nvPr/>
        </p:nvSpPr>
        <p:spPr>
          <a:xfrm rot="5400000">
            <a:off x="4447491" y="2150268"/>
            <a:ext cx="1330483" cy="288032"/>
          </a:xfrm>
          <a:prstGeom prst="flowChartTerminator">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5" name="流程图: 联系 24"/>
          <p:cNvSpPr/>
          <p:nvPr/>
        </p:nvSpPr>
        <p:spPr>
          <a:xfrm>
            <a:off x="4978393" y="2510308"/>
            <a:ext cx="268675" cy="288032"/>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6" name="流程图: 联系 25"/>
          <p:cNvSpPr/>
          <p:nvPr/>
        </p:nvSpPr>
        <p:spPr>
          <a:xfrm>
            <a:off x="4978394" y="2158652"/>
            <a:ext cx="268675" cy="288032"/>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7" name="流程图: 联系 26"/>
          <p:cNvSpPr/>
          <p:nvPr/>
        </p:nvSpPr>
        <p:spPr>
          <a:xfrm>
            <a:off x="4978392" y="1726923"/>
            <a:ext cx="268675" cy="288032"/>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8" name="流程图: 终止 27"/>
          <p:cNvSpPr/>
          <p:nvPr/>
        </p:nvSpPr>
        <p:spPr>
          <a:xfrm rot="5400000">
            <a:off x="5047432" y="2141884"/>
            <a:ext cx="1330483" cy="288032"/>
          </a:xfrm>
          <a:prstGeom prst="flowChartTerminator">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9" name="流程图: 联系 28"/>
          <p:cNvSpPr/>
          <p:nvPr/>
        </p:nvSpPr>
        <p:spPr>
          <a:xfrm>
            <a:off x="5578334" y="2501924"/>
            <a:ext cx="268675" cy="288032"/>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0" name="流程图: 联系 29"/>
          <p:cNvSpPr/>
          <p:nvPr/>
        </p:nvSpPr>
        <p:spPr>
          <a:xfrm>
            <a:off x="5578335" y="2150268"/>
            <a:ext cx="268675" cy="288032"/>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1" name="流程图: 联系 30"/>
          <p:cNvSpPr/>
          <p:nvPr/>
        </p:nvSpPr>
        <p:spPr>
          <a:xfrm>
            <a:off x="5578333" y="1718539"/>
            <a:ext cx="268675" cy="288032"/>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cxnSp>
        <p:nvCxnSpPr>
          <p:cNvPr id="4" name="直接箭头连接符 3"/>
          <p:cNvCxnSpPr>
            <a:stCxn id="14" idx="2"/>
            <a:endCxn id="20" idx="1"/>
          </p:cNvCxnSpPr>
          <p:nvPr/>
        </p:nvCxnSpPr>
        <p:spPr>
          <a:xfrm>
            <a:off x="4055424" y="712276"/>
            <a:ext cx="430644" cy="91676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 name="直接箭头连接符 5"/>
          <p:cNvCxnSpPr>
            <a:stCxn id="15" idx="2"/>
            <a:endCxn id="24" idx="1"/>
          </p:cNvCxnSpPr>
          <p:nvPr/>
        </p:nvCxnSpPr>
        <p:spPr>
          <a:xfrm flipH="1">
            <a:off x="5112733" y="704727"/>
            <a:ext cx="443531" cy="92431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a:endCxn id="17" idx="2"/>
          </p:cNvCxnSpPr>
          <p:nvPr/>
        </p:nvCxnSpPr>
        <p:spPr>
          <a:xfrm>
            <a:off x="3122165" y="2294284"/>
            <a:ext cx="583964" cy="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a:stCxn id="17" idx="0"/>
            <a:endCxn id="22" idx="2"/>
          </p:cNvCxnSpPr>
          <p:nvPr/>
        </p:nvCxnSpPr>
        <p:spPr>
          <a:xfrm>
            <a:off x="3994161" y="2294285"/>
            <a:ext cx="357568" cy="838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3" name="直接箭头连接符 32"/>
          <p:cNvCxnSpPr>
            <a:stCxn id="20" idx="0"/>
            <a:endCxn id="26" idx="2"/>
          </p:cNvCxnSpPr>
          <p:nvPr/>
        </p:nvCxnSpPr>
        <p:spPr>
          <a:xfrm>
            <a:off x="4630084" y="2294284"/>
            <a:ext cx="348310" cy="838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5" name="直接箭头连接符 34"/>
          <p:cNvCxnSpPr>
            <a:stCxn id="24" idx="0"/>
            <a:endCxn id="30" idx="2"/>
          </p:cNvCxnSpPr>
          <p:nvPr/>
        </p:nvCxnSpPr>
        <p:spPr>
          <a:xfrm flipV="1">
            <a:off x="5256749" y="2294284"/>
            <a:ext cx="321586" cy="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7" name="直接箭头连接符 36"/>
          <p:cNvCxnSpPr>
            <a:stCxn id="28" idx="0"/>
          </p:cNvCxnSpPr>
          <p:nvPr/>
        </p:nvCxnSpPr>
        <p:spPr>
          <a:xfrm flipV="1">
            <a:off x="5856690" y="2281598"/>
            <a:ext cx="467503" cy="430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9" name="矩形 38"/>
          <p:cNvSpPr/>
          <p:nvPr/>
        </p:nvSpPr>
        <p:spPr>
          <a:xfrm>
            <a:off x="3516416" y="1489348"/>
            <a:ext cx="2563638" cy="1584176"/>
          </a:xfrm>
          <a:prstGeom prst="rect">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0" name="TextBox 39"/>
          <p:cNvSpPr txBox="1"/>
          <p:nvPr/>
        </p:nvSpPr>
        <p:spPr>
          <a:xfrm>
            <a:off x="1986266" y="2109617"/>
            <a:ext cx="764439" cy="369332"/>
          </a:xfrm>
          <a:prstGeom prst="rect">
            <a:avLst/>
          </a:prstGeom>
          <a:noFill/>
        </p:spPr>
        <p:txBody>
          <a:bodyPr wrap="square" rtlCol="0">
            <a:spAutoFit/>
          </a:bodyPr>
          <a:lstStyle/>
          <a:p>
            <a:r>
              <a:rPr lang="en-US" altLang="zh-CN" dirty="0" smtClean="0"/>
              <a:t>CRF</a:t>
            </a:r>
            <a:endParaRPr lang="zh-CN" altLang="en-US" dirty="0"/>
          </a:p>
        </p:txBody>
      </p:sp>
      <p:sp>
        <p:nvSpPr>
          <p:cNvPr id="51" name="流程图: 联系 50"/>
          <p:cNvSpPr/>
          <p:nvPr/>
        </p:nvSpPr>
        <p:spPr>
          <a:xfrm>
            <a:off x="3253720" y="3862575"/>
            <a:ext cx="297410" cy="288032"/>
          </a:xfrm>
          <a:prstGeom prst="flowChartConnec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56" name="流程图: 联系 55"/>
          <p:cNvSpPr/>
          <p:nvPr/>
        </p:nvSpPr>
        <p:spPr>
          <a:xfrm>
            <a:off x="4151241" y="3865612"/>
            <a:ext cx="297410" cy="288032"/>
          </a:xfrm>
          <a:prstGeom prst="flowChartConnec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57" name="流程图: 联系 56"/>
          <p:cNvSpPr/>
          <p:nvPr/>
        </p:nvSpPr>
        <p:spPr>
          <a:xfrm>
            <a:off x="5079106" y="3865612"/>
            <a:ext cx="297410" cy="288032"/>
          </a:xfrm>
          <a:prstGeom prst="flowChartConnec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59" name="流程图: 联系 58"/>
          <p:cNvSpPr/>
          <p:nvPr/>
        </p:nvSpPr>
        <p:spPr>
          <a:xfrm>
            <a:off x="5941736" y="3865612"/>
            <a:ext cx="297410" cy="288032"/>
          </a:xfrm>
          <a:prstGeom prst="flowChartConnec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cxnSp>
        <p:nvCxnSpPr>
          <p:cNvPr id="61" name="直接箭头连接符 60"/>
          <p:cNvCxnSpPr>
            <a:endCxn id="51" idx="2"/>
          </p:cNvCxnSpPr>
          <p:nvPr/>
        </p:nvCxnSpPr>
        <p:spPr>
          <a:xfrm>
            <a:off x="2850363" y="4006591"/>
            <a:ext cx="403357"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3" name="直接箭头连接符 62"/>
          <p:cNvCxnSpPr>
            <a:stCxn id="51" idx="6"/>
            <a:endCxn id="56" idx="2"/>
          </p:cNvCxnSpPr>
          <p:nvPr/>
        </p:nvCxnSpPr>
        <p:spPr>
          <a:xfrm>
            <a:off x="3551130" y="4006591"/>
            <a:ext cx="600111" cy="303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5" name="直接箭头连接符 64"/>
          <p:cNvCxnSpPr>
            <a:stCxn id="56" idx="6"/>
            <a:endCxn id="57" idx="2"/>
          </p:cNvCxnSpPr>
          <p:nvPr/>
        </p:nvCxnSpPr>
        <p:spPr>
          <a:xfrm>
            <a:off x="4448651" y="4009628"/>
            <a:ext cx="63045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6" name="直接箭头连接符 65"/>
          <p:cNvCxnSpPr>
            <a:stCxn id="59" idx="6"/>
          </p:cNvCxnSpPr>
          <p:nvPr/>
        </p:nvCxnSpPr>
        <p:spPr>
          <a:xfrm>
            <a:off x="6239146" y="4009628"/>
            <a:ext cx="40918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7" name="直接箭头连接符 66"/>
          <p:cNvCxnSpPr>
            <a:stCxn id="57" idx="6"/>
            <a:endCxn id="59" idx="2"/>
          </p:cNvCxnSpPr>
          <p:nvPr/>
        </p:nvCxnSpPr>
        <p:spPr>
          <a:xfrm>
            <a:off x="5376516" y="4009628"/>
            <a:ext cx="56522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8" name="下箭头 67"/>
          <p:cNvSpPr/>
          <p:nvPr/>
        </p:nvSpPr>
        <p:spPr>
          <a:xfrm>
            <a:off x="4479232" y="3217540"/>
            <a:ext cx="560163" cy="57606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1" name="TextBox 40"/>
          <p:cNvSpPr txBox="1"/>
          <p:nvPr/>
        </p:nvSpPr>
        <p:spPr>
          <a:xfrm>
            <a:off x="362482" y="3821925"/>
            <a:ext cx="2368486" cy="369332"/>
          </a:xfrm>
          <a:prstGeom prst="rect">
            <a:avLst/>
          </a:prstGeom>
          <a:noFill/>
        </p:spPr>
        <p:txBody>
          <a:bodyPr wrap="square" rtlCol="0">
            <a:spAutoFit/>
          </a:bodyPr>
          <a:lstStyle/>
          <a:p>
            <a:r>
              <a:rPr lang="en-US" altLang="zh-CN" dirty="0" smtClean="0"/>
              <a:t>Label sequence output</a:t>
            </a:r>
            <a:endParaRPr lang="zh-CN" altLang="en-US" dirty="0"/>
          </a:p>
        </p:txBody>
      </p:sp>
      <p:sp>
        <p:nvSpPr>
          <p:cNvPr id="42" name="TextBox 41"/>
          <p:cNvSpPr txBox="1"/>
          <p:nvPr/>
        </p:nvSpPr>
        <p:spPr>
          <a:xfrm>
            <a:off x="3430835" y="982219"/>
            <a:ext cx="868321" cy="369332"/>
          </a:xfrm>
          <a:prstGeom prst="rect">
            <a:avLst/>
          </a:prstGeom>
          <a:noFill/>
        </p:spPr>
        <p:txBody>
          <a:bodyPr wrap="square" rtlCol="0">
            <a:spAutoFit/>
          </a:bodyPr>
          <a:lstStyle/>
          <a:p>
            <a:r>
              <a:rPr lang="zh-CN" altLang="en-US" dirty="0" smtClean="0"/>
              <a:t>*</a:t>
            </a:r>
            <a:r>
              <a:rPr lang="en-US" altLang="zh-CN" dirty="0" err="1" smtClean="0"/>
              <a:t>U+b</a:t>
            </a:r>
            <a:endParaRPr lang="zh-CN" altLang="en-US" dirty="0"/>
          </a:p>
        </p:txBody>
      </p:sp>
      <p:sp>
        <p:nvSpPr>
          <p:cNvPr id="69" name="TextBox 68"/>
          <p:cNvSpPr txBox="1"/>
          <p:nvPr/>
        </p:nvSpPr>
        <p:spPr>
          <a:xfrm>
            <a:off x="5385980" y="989374"/>
            <a:ext cx="868321" cy="369332"/>
          </a:xfrm>
          <a:prstGeom prst="rect">
            <a:avLst/>
          </a:prstGeom>
          <a:noFill/>
        </p:spPr>
        <p:txBody>
          <a:bodyPr wrap="square" rtlCol="0">
            <a:spAutoFit/>
          </a:bodyPr>
          <a:lstStyle/>
          <a:p>
            <a:r>
              <a:rPr lang="zh-CN" altLang="en-US" dirty="0" smtClean="0"/>
              <a:t>*</a:t>
            </a:r>
            <a:r>
              <a:rPr lang="en-US" altLang="zh-CN" dirty="0" err="1" smtClean="0"/>
              <a:t>U+b</a:t>
            </a:r>
            <a:endParaRPr lang="zh-CN" altLang="en-US" dirty="0"/>
          </a:p>
        </p:txBody>
      </p:sp>
    </p:spTree>
    <p:extLst>
      <p:ext uri="{BB962C8B-B14F-4D97-AF65-F5344CB8AC3E}">
        <p14:creationId xmlns:p14="http://schemas.microsoft.com/office/powerpoint/2010/main" val="112802928"/>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down)">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2499684" y="4905523"/>
            <a:ext cx="3672326" cy="707886"/>
          </a:xfrm>
          <a:prstGeom prst="rect">
            <a:avLst/>
          </a:prstGeom>
          <a:noFill/>
        </p:spPr>
        <p:txBody>
          <a:bodyPr wrap="square" rtlCol="0">
            <a:spAutoFit/>
          </a:bodyPr>
          <a:lstStyle/>
          <a:p>
            <a:r>
              <a:rPr lang="en-US" altLang="zh-CN" sz="2000" dirty="0">
                <a:latin typeface="Times New Roman" pitchFamily="18" charset="0"/>
                <a:cs typeface="Times New Roman" pitchFamily="18" charset="0"/>
              </a:rPr>
              <a:t>Title</a:t>
            </a:r>
            <a:r>
              <a:rPr lang="en-US" altLang="zh-CN" sz="2000" dirty="0" smtClean="0">
                <a:latin typeface="Times New Roman" pitchFamily="18" charset="0"/>
                <a:cs typeface="Times New Roman" pitchFamily="18" charset="0"/>
              </a:rPr>
              <a:t>: </a:t>
            </a:r>
            <a:r>
              <a:rPr lang="zh-CN" altLang="en-US" sz="2000" dirty="0" smtClean="0">
                <a:latin typeface="汉仪行楷简" pitchFamily="49" charset="-122"/>
                <a:ea typeface="汉仪行楷简" pitchFamily="49" charset="-122"/>
                <a:cs typeface="Times New Roman" pitchFamily="18" charset="0"/>
              </a:rPr>
              <a:t>基于</a:t>
            </a:r>
            <a:r>
              <a:rPr lang="zh-CN" altLang="en-US" sz="2000" dirty="0">
                <a:latin typeface="汉仪行楷简" pitchFamily="49" charset="-122"/>
                <a:ea typeface="汉仪行楷简" pitchFamily="49" charset="-122"/>
                <a:cs typeface="Times New Roman" pitchFamily="18" charset="0"/>
              </a:rPr>
              <a:t>深度</a:t>
            </a:r>
            <a:r>
              <a:rPr lang="zh-CN" altLang="en-US" sz="2000" dirty="0" smtClean="0">
                <a:latin typeface="汉仪行楷简" pitchFamily="49" charset="-122"/>
                <a:ea typeface="汉仪行楷简" pitchFamily="49" charset="-122"/>
                <a:cs typeface="Times New Roman" pitchFamily="18" charset="0"/>
              </a:rPr>
              <a:t>学习的命名</a:t>
            </a:r>
            <a:r>
              <a:rPr lang="zh-CN" altLang="en-US" sz="2000" dirty="0">
                <a:latin typeface="汉仪行楷简" pitchFamily="49" charset="-122"/>
                <a:ea typeface="汉仪行楷简" pitchFamily="49" charset="-122"/>
                <a:cs typeface="Times New Roman" pitchFamily="18" charset="0"/>
              </a:rPr>
              <a:t>实体识别系统设计与实现</a:t>
            </a:r>
            <a:endParaRPr lang="zh-CN" altLang="en-US" sz="2000" dirty="0">
              <a:latin typeface="Times New Roman" pitchFamily="18" charset="0"/>
              <a:cs typeface="Times New Roman" pitchFamily="18" charset="0"/>
            </a:endParaRPr>
          </a:p>
        </p:txBody>
      </p:sp>
      <p:cxnSp>
        <p:nvCxnSpPr>
          <p:cNvPr id="28" name="直接连接符 27"/>
          <p:cNvCxnSpPr/>
          <p:nvPr/>
        </p:nvCxnSpPr>
        <p:spPr>
          <a:xfrm>
            <a:off x="-70420" y="5161756"/>
            <a:ext cx="3350219" cy="0"/>
          </a:xfrm>
          <a:prstGeom prst="line">
            <a:avLst/>
          </a:prstGeom>
          <a:ln w="31750">
            <a:solidFill>
              <a:srgbClr val="FFC000"/>
            </a:solidFill>
            <a:prstDash val="solid"/>
            <a:tailEnd type="oval" w="lg" len="lg"/>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6888778" y="5161756"/>
            <a:ext cx="3350219" cy="0"/>
          </a:xfrm>
          <a:prstGeom prst="line">
            <a:avLst/>
          </a:prstGeom>
          <a:ln w="31750">
            <a:solidFill>
              <a:srgbClr val="FFC000"/>
            </a:solidFill>
            <a:prstDash val="solid"/>
            <a:headEnd type="oval" w="lg" len="lg"/>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1979712" y="3001516"/>
            <a:ext cx="1300087" cy="2160240"/>
          </a:xfrm>
          <a:prstGeom prst="line">
            <a:avLst/>
          </a:prstGeom>
          <a:ln w="57150">
            <a:solidFill>
              <a:srgbClr val="FFC000"/>
            </a:solidFill>
            <a:headEnd type="oval"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flipV="1">
            <a:off x="1979712" y="1201316"/>
            <a:ext cx="1008112" cy="1800200"/>
          </a:xfrm>
          <a:prstGeom prst="line">
            <a:avLst/>
          </a:prstGeom>
          <a:ln w="57150">
            <a:solidFill>
              <a:srgbClr val="FFC00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a:off x="2987824" y="1201316"/>
            <a:ext cx="2736304" cy="216024"/>
          </a:xfrm>
          <a:prstGeom prst="line">
            <a:avLst/>
          </a:prstGeom>
          <a:ln w="57150">
            <a:solidFill>
              <a:srgbClr val="FFC00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a:off x="5724128" y="1417340"/>
            <a:ext cx="1224136" cy="2160240"/>
          </a:xfrm>
          <a:prstGeom prst="line">
            <a:avLst/>
          </a:prstGeom>
          <a:ln w="57150">
            <a:solidFill>
              <a:srgbClr val="FFC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flipH="1">
            <a:off x="6888778" y="3470994"/>
            <a:ext cx="59485" cy="1690762"/>
          </a:xfrm>
          <a:prstGeom prst="line">
            <a:avLst/>
          </a:prstGeom>
          <a:ln w="57150">
            <a:solidFill>
              <a:srgbClr val="FFC000"/>
            </a:solidFill>
            <a:headEnd type="none" w="lg" len="med"/>
            <a:tailEnd type="none"/>
          </a:ln>
        </p:spPr>
        <p:style>
          <a:lnRef idx="1">
            <a:schemeClr val="accent1"/>
          </a:lnRef>
          <a:fillRef idx="0">
            <a:schemeClr val="accent1"/>
          </a:fillRef>
          <a:effectRef idx="0">
            <a:schemeClr val="accent1"/>
          </a:effectRef>
          <a:fontRef idx="minor">
            <a:schemeClr val="tx1"/>
          </a:fontRef>
        </p:style>
      </p:cxnSp>
      <p:sp>
        <p:nvSpPr>
          <p:cNvPr id="14" name="椭圆 13"/>
          <p:cNvSpPr/>
          <p:nvPr/>
        </p:nvSpPr>
        <p:spPr>
          <a:xfrm>
            <a:off x="3171787" y="5053744"/>
            <a:ext cx="216024" cy="21602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44" name="椭圆 43"/>
          <p:cNvSpPr/>
          <p:nvPr/>
        </p:nvSpPr>
        <p:spPr>
          <a:xfrm>
            <a:off x="2292251" y="453873"/>
            <a:ext cx="1391146" cy="1443092"/>
          </a:xfrm>
          <a:prstGeom prst="ellipse">
            <a:avLst/>
          </a:prstGeom>
          <a:solidFill>
            <a:schemeClr val="bg1"/>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2400" dirty="0">
                <a:solidFill>
                  <a:schemeClr val="tx1"/>
                </a:solidFill>
                <a:latin typeface="微软雅黑" pitchFamily="34" charset="-122"/>
                <a:ea typeface="微软雅黑" pitchFamily="34" charset="-122"/>
              </a:rPr>
              <a:t>我</a:t>
            </a:r>
            <a:r>
              <a:rPr lang="zh-CN" altLang="en-US" sz="2400" dirty="0" smtClean="0">
                <a:solidFill>
                  <a:schemeClr val="tx1"/>
                </a:solidFill>
                <a:latin typeface="微软雅黑" pitchFamily="34" charset="-122"/>
                <a:ea typeface="微软雅黑" pitchFamily="34" charset="-122"/>
              </a:rPr>
              <a:t>的任务</a:t>
            </a:r>
            <a:endParaRPr lang="zh-CN" altLang="en-US" sz="2400" dirty="0">
              <a:solidFill>
                <a:schemeClr val="tx1"/>
              </a:solidFill>
              <a:latin typeface="微软雅黑" pitchFamily="34" charset="-122"/>
              <a:ea typeface="微软雅黑" pitchFamily="34" charset="-122"/>
            </a:endParaRPr>
          </a:p>
        </p:txBody>
      </p:sp>
      <p:sp>
        <p:nvSpPr>
          <p:cNvPr id="45" name="椭圆 44"/>
          <p:cNvSpPr/>
          <p:nvPr/>
        </p:nvSpPr>
        <p:spPr>
          <a:xfrm>
            <a:off x="4618961" y="284255"/>
            <a:ext cx="2210333" cy="2195321"/>
          </a:xfrm>
          <a:prstGeom prst="ellipse">
            <a:avLst/>
          </a:prstGeom>
          <a:solidFill>
            <a:schemeClr val="bg1"/>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2400" dirty="0" smtClean="0">
                <a:solidFill>
                  <a:schemeClr val="tx1"/>
                </a:solidFill>
                <a:latin typeface="微软雅黑" pitchFamily="34" charset="-122"/>
                <a:ea typeface="微软雅黑" pitchFamily="34" charset="-122"/>
              </a:rPr>
              <a:t>完成情况</a:t>
            </a:r>
            <a:endParaRPr lang="zh-CN" altLang="en-US" sz="2400" dirty="0">
              <a:solidFill>
                <a:schemeClr val="tx1"/>
              </a:solidFill>
              <a:latin typeface="微软雅黑" pitchFamily="34" charset="-122"/>
              <a:ea typeface="微软雅黑" pitchFamily="34" charset="-122"/>
            </a:endParaRPr>
          </a:p>
        </p:txBody>
      </p:sp>
      <p:sp>
        <p:nvSpPr>
          <p:cNvPr id="46" name="椭圆 45"/>
          <p:cNvSpPr/>
          <p:nvPr/>
        </p:nvSpPr>
        <p:spPr>
          <a:xfrm>
            <a:off x="6299521" y="2885028"/>
            <a:ext cx="1252314" cy="1299076"/>
          </a:xfrm>
          <a:prstGeom prst="ellipse">
            <a:avLst/>
          </a:prstGeom>
          <a:solidFill>
            <a:schemeClr val="bg1"/>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2400" dirty="0" smtClean="0">
                <a:solidFill>
                  <a:schemeClr val="tx1"/>
                </a:solidFill>
                <a:latin typeface="微软雅黑" pitchFamily="34" charset="-122"/>
                <a:ea typeface="微软雅黑" pitchFamily="34" charset="-122"/>
              </a:rPr>
              <a:t>后期计划</a:t>
            </a:r>
            <a:endParaRPr lang="zh-CN" altLang="en-US" sz="2400" dirty="0">
              <a:solidFill>
                <a:schemeClr val="tx1"/>
              </a:solidFill>
              <a:latin typeface="微软雅黑" pitchFamily="34" charset="-122"/>
              <a:ea typeface="微软雅黑" pitchFamily="34" charset="-122"/>
            </a:endParaRPr>
          </a:p>
        </p:txBody>
      </p:sp>
      <p:sp>
        <p:nvSpPr>
          <p:cNvPr id="43" name="椭圆 42"/>
          <p:cNvSpPr/>
          <p:nvPr/>
        </p:nvSpPr>
        <p:spPr>
          <a:xfrm>
            <a:off x="1172641" y="2281436"/>
            <a:ext cx="1527151" cy="1584176"/>
          </a:xfrm>
          <a:prstGeom prst="ellipse">
            <a:avLst/>
          </a:prstGeom>
          <a:solidFill>
            <a:schemeClr val="bg1"/>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2400" dirty="0" smtClean="0">
                <a:solidFill>
                  <a:schemeClr val="tx1"/>
                </a:solidFill>
                <a:latin typeface="微软雅黑" pitchFamily="34" charset="-122"/>
                <a:ea typeface="微软雅黑" pitchFamily="34" charset="-122"/>
              </a:rPr>
              <a:t>项目意义</a:t>
            </a:r>
            <a:endParaRPr lang="zh-CN" altLang="en-US" sz="2400" dirty="0">
              <a:solidFill>
                <a:schemeClr val="tx1"/>
              </a:solidFill>
              <a:latin typeface="微软雅黑" pitchFamily="34" charset="-122"/>
              <a:ea typeface="微软雅黑" pitchFamily="34" charset="-122"/>
            </a:endParaRPr>
          </a:p>
        </p:txBody>
      </p:sp>
    </p:spTree>
    <p:extLst>
      <p:ext uri="{BB962C8B-B14F-4D97-AF65-F5344CB8AC3E}">
        <p14:creationId xmlns:p14="http://schemas.microsoft.com/office/powerpoint/2010/main" val="999418419"/>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grpId="3" nodeType="afterEffect">
                                  <p:stCondLst>
                                    <p:cond delay="0"/>
                                  </p:stCondLst>
                                  <p:childTnLst>
                                    <p:animMotion origin="layout" path="M -8.33333E-7 -1.11111E-6 L 0.63698 0.00472 " pathEditMode="relative" rAng="0" ptsTypes="AA">
                                      <p:cBhvr>
                                        <p:cTn id="6" dur="1000" fill="hold"/>
                                        <p:tgtEl>
                                          <p:spTgt spid="9"/>
                                        </p:tgtEl>
                                        <p:attrNameLst>
                                          <p:attrName>ppt_x</p:attrName>
                                          <p:attrName>ppt_y</p:attrName>
                                        </p:attrNameLst>
                                      </p:cBhvr>
                                      <p:rCtr x="31840" y="222"/>
                                    </p:animMotion>
                                  </p:childTnLst>
                                </p:cTn>
                              </p:par>
                              <p:par>
                                <p:cTn id="7" presetID="22" presetClass="entr" presetSubtype="8" fill="hold" nodeType="withEffect">
                                  <p:stCondLst>
                                    <p:cond delay="400"/>
                                  </p:stCondLst>
                                  <p:childTnLst>
                                    <p:set>
                                      <p:cBhvr>
                                        <p:cTn id="8" dur="1" fill="hold">
                                          <p:stCondLst>
                                            <p:cond delay="0"/>
                                          </p:stCondLst>
                                        </p:cTn>
                                        <p:tgtEl>
                                          <p:spTgt spid="28"/>
                                        </p:tgtEl>
                                        <p:attrNameLst>
                                          <p:attrName>style.visibility</p:attrName>
                                        </p:attrNameLst>
                                      </p:cBhvr>
                                      <p:to>
                                        <p:strVal val="visible"/>
                                      </p:to>
                                    </p:set>
                                    <p:animEffect transition="in" filter="wipe(left)">
                                      <p:cBhvr>
                                        <p:cTn id="9" dur="1000"/>
                                        <p:tgtEl>
                                          <p:spTgt spid="28"/>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nodeType="clickEffect">
                                  <p:stCondLst>
                                    <p:cond delay="0"/>
                                  </p:stCondLst>
                                  <p:childTnLst>
                                    <p:set>
                                      <p:cBhvr>
                                        <p:cTn id="13" dur="1" fill="hold">
                                          <p:stCondLst>
                                            <p:cond delay="0"/>
                                          </p:stCondLst>
                                        </p:cTn>
                                        <p:tgtEl>
                                          <p:spTgt spid="34"/>
                                        </p:tgtEl>
                                        <p:attrNameLst>
                                          <p:attrName>style.visibility</p:attrName>
                                        </p:attrNameLst>
                                      </p:cBhvr>
                                      <p:to>
                                        <p:strVal val="visible"/>
                                      </p:to>
                                    </p:set>
                                    <p:animEffect transition="in" filter="wipe(down)">
                                      <p:cBhvr>
                                        <p:cTn id="14" dur="500"/>
                                        <p:tgtEl>
                                          <p:spTgt spid="34"/>
                                        </p:tgtEl>
                                      </p:cBhvr>
                                    </p:animEffect>
                                  </p:childTnLst>
                                </p:cTn>
                              </p:par>
                              <p:par>
                                <p:cTn id="15" presetID="10" presetClass="entr" presetSubtype="0" fill="hold" grpId="7" nodeType="with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fade">
                                      <p:cBhvr>
                                        <p:cTn id="17" dur="500"/>
                                        <p:tgtEl>
                                          <p:spTgt spid="14"/>
                                        </p:tgtEl>
                                      </p:cBhvr>
                                    </p:animEffect>
                                  </p:childTnLst>
                                </p:cTn>
                              </p:par>
                              <p:par>
                                <p:cTn id="18" presetID="42" presetClass="path" presetSubtype="0" accel="50000" decel="50000" fill="hold" grpId="0" nodeType="withEffect">
                                  <p:stCondLst>
                                    <p:cond delay="0"/>
                                  </p:stCondLst>
                                  <p:childTnLst>
                                    <p:animMotion origin="layout" path="M -3.88889E-6 3.33333E-6 L -0.14427 -0.37889 " pathEditMode="relative" rAng="0" ptsTypes="AA">
                                      <p:cBhvr>
                                        <p:cTn id="19" dur="500" fill="hold"/>
                                        <p:tgtEl>
                                          <p:spTgt spid="14"/>
                                        </p:tgtEl>
                                        <p:attrNameLst>
                                          <p:attrName>ppt_x</p:attrName>
                                          <p:attrName>ppt_y</p:attrName>
                                        </p:attrNameLst>
                                      </p:cBhvr>
                                      <p:rCtr x="-7222" y="-18944"/>
                                    </p:animMotion>
                                  </p:childTnLst>
                                </p:cTn>
                              </p:par>
                            </p:childTnLst>
                          </p:cTn>
                        </p:par>
                        <p:par>
                          <p:cTn id="20" fill="hold">
                            <p:stCondLst>
                              <p:cond delay="500"/>
                            </p:stCondLst>
                            <p:childTnLst>
                              <p:par>
                                <p:cTn id="21" presetID="26" presetClass="emph" presetSubtype="0" fill="hold" grpId="1" nodeType="afterEffect">
                                  <p:stCondLst>
                                    <p:cond delay="0"/>
                                  </p:stCondLst>
                                  <p:childTnLst>
                                    <p:animEffect transition="out" filter="fade">
                                      <p:cBhvr>
                                        <p:cTn id="22" dur="200" tmFilter="0, 0; .2, .5; .8, .5; 1, 0"/>
                                        <p:tgtEl>
                                          <p:spTgt spid="14"/>
                                        </p:tgtEl>
                                      </p:cBhvr>
                                    </p:animEffect>
                                    <p:animScale>
                                      <p:cBhvr>
                                        <p:cTn id="23" dur="100" autoRev="1" fill="hold"/>
                                        <p:tgtEl>
                                          <p:spTgt spid="14"/>
                                        </p:tgtEl>
                                      </p:cBhvr>
                                      <p:by x="105000" y="105000"/>
                                    </p:animScale>
                                  </p:childTnLst>
                                </p:cTn>
                              </p:par>
                            </p:childTnLst>
                          </p:cTn>
                        </p:par>
                        <p:par>
                          <p:cTn id="24" fill="hold">
                            <p:stCondLst>
                              <p:cond delay="700"/>
                            </p:stCondLst>
                            <p:childTnLst>
                              <p:par>
                                <p:cTn id="25" presetID="53" presetClass="entr" presetSubtype="16" fill="hold" grpId="0" nodeType="afterEffect">
                                  <p:stCondLst>
                                    <p:cond delay="0"/>
                                  </p:stCondLst>
                                  <p:childTnLst>
                                    <p:set>
                                      <p:cBhvr>
                                        <p:cTn id="26" dur="1" fill="hold">
                                          <p:stCondLst>
                                            <p:cond delay="0"/>
                                          </p:stCondLst>
                                        </p:cTn>
                                        <p:tgtEl>
                                          <p:spTgt spid="43"/>
                                        </p:tgtEl>
                                        <p:attrNameLst>
                                          <p:attrName>style.visibility</p:attrName>
                                        </p:attrNameLst>
                                      </p:cBhvr>
                                      <p:to>
                                        <p:strVal val="visible"/>
                                      </p:to>
                                    </p:set>
                                    <p:anim calcmode="lin" valueType="num">
                                      <p:cBhvr>
                                        <p:cTn id="27" dur="500" fill="hold"/>
                                        <p:tgtEl>
                                          <p:spTgt spid="43"/>
                                        </p:tgtEl>
                                        <p:attrNameLst>
                                          <p:attrName>ppt_w</p:attrName>
                                        </p:attrNameLst>
                                      </p:cBhvr>
                                      <p:tavLst>
                                        <p:tav tm="0">
                                          <p:val>
                                            <p:fltVal val="0"/>
                                          </p:val>
                                        </p:tav>
                                        <p:tav tm="100000">
                                          <p:val>
                                            <p:strVal val="#ppt_w"/>
                                          </p:val>
                                        </p:tav>
                                      </p:tavLst>
                                    </p:anim>
                                    <p:anim calcmode="lin" valueType="num">
                                      <p:cBhvr>
                                        <p:cTn id="28" dur="500" fill="hold"/>
                                        <p:tgtEl>
                                          <p:spTgt spid="43"/>
                                        </p:tgtEl>
                                        <p:attrNameLst>
                                          <p:attrName>ppt_h</p:attrName>
                                        </p:attrNameLst>
                                      </p:cBhvr>
                                      <p:tavLst>
                                        <p:tav tm="0">
                                          <p:val>
                                            <p:fltVal val="0"/>
                                          </p:val>
                                        </p:tav>
                                        <p:tav tm="100000">
                                          <p:val>
                                            <p:strVal val="#ppt_h"/>
                                          </p:val>
                                        </p:tav>
                                      </p:tavLst>
                                    </p:anim>
                                    <p:animEffect transition="in" filter="fade">
                                      <p:cBhvr>
                                        <p:cTn id="29" dur="500"/>
                                        <p:tgtEl>
                                          <p:spTgt spid="43"/>
                                        </p:tgtEl>
                                      </p:cBhvr>
                                    </p:animEffect>
                                  </p:childTnLst>
                                </p:cTn>
                              </p:par>
                              <p:par>
                                <p:cTn id="30" presetID="26" presetClass="emph" presetSubtype="0" fill="hold" grpId="1" nodeType="withEffect">
                                  <p:stCondLst>
                                    <p:cond delay="0"/>
                                  </p:stCondLst>
                                  <p:childTnLst>
                                    <p:animEffect transition="out" filter="fade">
                                      <p:cBhvr>
                                        <p:cTn id="31" dur="500" tmFilter="0, 0; .2, .5; .8, .5; 1, 0"/>
                                        <p:tgtEl>
                                          <p:spTgt spid="43"/>
                                        </p:tgtEl>
                                      </p:cBhvr>
                                    </p:animEffect>
                                    <p:animScale>
                                      <p:cBhvr>
                                        <p:cTn id="32" dur="250" autoRev="1" fill="hold"/>
                                        <p:tgtEl>
                                          <p:spTgt spid="43"/>
                                        </p:tgtEl>
                                      </p:cBhvr>
                                      <p:by x="105000" y="105000"/>
                                    </p:animScale>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36"/>
                                        </p:tgtEl>
                                        <p:attrNameLst>
                                          <p:attrName>style.visibility</p:attrName>
                                        </p:attrNameLst>
                                      </p:cBhvr>
                                      <p:to>
                                        <p:strVal val="visible"/>
                                      </p:to>
                                    </p:set>
                                    <p:animEffect transition="in" filter="wipe(down)">
                                      <p:cBhvr>
                                        <p:cTn id="37" dur="500"/>
                                        <p:tgtEl>
                                          <p:spTgt spid="36"/>
                                        </p:tgtEl>
                                      </p:cBhvr>
                                    </p:animEffect>
                                  </p:childTnLst>
                                </p:cTn>
                              </p:par>
                              <p:par>
                                <p:cTn id="38" presetID="42" presetClass="path" presetSubtype="0" accel="50000" decel="50000" fill="hold" grpId="2" nodeType="withEffect">
                                  <p:stCondLst>
                                    <p:cond delay="0"/>
                                  </p:stCondLst>
                                  <p:childTnLst>
                                    <p:animMotion origin="layout" path="M -0.14427 -0.37889 L -0.03402 -0.69389 " pathEditMode="relative" rAng="0" ptsTypes="AA">
                                      <p:cBhvr>
                                        <p:cTn id="39" dur="500" fill="hold"/>
                                        <p:tgtEl>
                                          <p:spTgt spid="14"/>
                                        </p:tgtEl>
                                        <p:attrNameLst>
                                          <p:attrName>ppt_x</p:attrName>
                                          <p:attrName>ppt_y</p:attrName>
                                        </p:attrNameLst>
                                      </p:cBhvr>
                                      <p:rCtr x="5503" y="-15750"/>
                                    </p:animMotion>
                                  </p:childTnLst>
                                </p:cTn>
                              </p:par>
                            </p:childTnLst>
                          </p:cTn>
                        </p:par>
                        <p:par>
                          <p:cTn id="40" fill="hold">
                            <p:stCondLst>
                              <p:cond delay="500"/>
                            </p:stCondLst>
                            <p:childTnLst>
                              <p:par>
                                <p:cTn id="41" presetID="26" presetClass="emph" presetSubtype="0" fill="hold" grpId="8" nodeType="afterEffect">
                                  <p:stCondLst>
                                    <p:cond delay="0"/>
                                  </p:stCondLst>
                                  <p:childTnLst>
                                    <p:animEffect transition="out" filter="fade">
                                      <p:cBhvr>
                                        <p:cTn id="42" dur="200" tmFilter="0, 0; .2, .5; .8, .5; 1, 0"/>
                                        <p:tgtEl>
                                          <p:spTgt spid="14"/>
                                        </p:tgtEl>
                                      </p:cBhvr>
                                    </p:animEffect>
                                    <p:animScale>
                                      <p:cBhvr>
                                        <p:cTn id="43" dur="100" autoRev="1" fill="hold"/>
                                        <p:tgtEl>
                                          <p:spTgt spid="14"/>
                                        </p:tgtEl>
                                      </p:cBhvr>
                                      <p:by x="105000" y="105000"/>
                                    </p:animScale>
                                  </p:childTnLst>
                                </p:cTn>
                              </p:par>
                            </p:childTnLst>
                          </p:cTn>
                        </p:par>
                        <p:par>
                          <p:cTn id="44" fill="hold">
                            <p:stCondLst>
                              <p:cond delay="700"/>
                            </p:stCondLst>
                            <p:childTnLst>
                              <p:par>
                                <p:cTn id="45" presetID="53" presetClass="entr" presetSubtype="16" fill="hold" grpId="0" nodeType="afterEffect">
                                  <p:stCondLst>
                                    <p:cond delay="0"/>
                                  </p:stCondLst>
                                  <p:childTnLst>
                                    <p:set>
                                      <p:cBhvr>
                                        <p:cTn id="46" dur="1" fill="hold">
                                          <p:stCondLst>
                                            <p:cond delay="0"/>
                                          </p:stCondLst>
                                        </p:cTn>
                                        <p:tgtEl>
                                          <p:spTgt spid="44"/>
                                        </p:tgtEl>
                                        <p:attrNameLst>
                                          <p:attrName>style.visibility</p:attrName>
                                        </p:attrNameLst>
                                      </p:cBhvr>
                                      <p:to>
                                        <p:strVal val="visible"/>
                                      </p:to>
                                    </p:set>
                                    <p:anim calcmode="lin" valueType="num">
                                      <p:cBhvr>
                                        <p:cTn id="47" dur="500" fill="hold"/>
                                        <p:tgtEl>
                                          <p:spTgt spid="44"/>
                                        </p:tgtEl>
                                        <p:attrNameLst>
                                          <p:attrName>ppt_w</p:attrName>
                                        </p:attrNameLst>
                                      </p:cBhvr>
                                      <p:tavLst>
                                        <p:tav tm="0">
                                          <p:val>
                                            <p:fltVal val="0"/>
                                          </p:val>
                                        </p:tav>
                                        <p:tav tm="100000">
                                          <p:val>
                                            <p:strVal val="#ppt_w"/>
                                          </p:val>
                                        </p:tav>
                                      </p:tavLst>
                                    </p:anim>
                                    <p:anim calcmode="lin" valueType="num">
                                      <p:cBhvr>
                                        <p:cTn id="48" dur="500" fill="hold"/>
                                        <p:tgtEl>
                                          <p:spTgt spid="44"/>
                                        </p:tgtEl>
                                        <p:attrNameLst>
                                          <p:attrName>ppt_h</p:attrName>
                                        </p:attrNameLst>
                                      </p:cBhvr>
                                      <p:tavLst>
                                        <p:tav tm="0">
                                          <p:val>
                                            <p:fltVal val="0"/>
                                          </p:val>
                                        </p:tav>
                                        <p:tav tm="100000">
                                          <p:val>
                                            <p:strVal val="#ppt_h"/>
                                          </p:val>
                                        </p:tav>
                                      </p:tavLst>
                                    </p:anim>
                                    <p:animEffect transition="in" filter="fade">
                                      <p:cBhvr>
                                        <p:cTn id="49" dur="500"/>
                                        <p:tgtEl>
                                          <p:spTgt spid="44"/>
                                        </p:tgtEl>
                                      </p:cBhvr>
                                    </p:animEffect>
                                  </p:childTnLst>
                                </p:cTn>
                              </p:par>
                              <p:par>
                                <p:cTn id="50" presetID="26" presetClass="emph" presetSubtype="0" fill="hold" grpId="1" nodeType="withEffect">
                                  <p:stCondLst>
                                    <p:cond delay="0"/>
                                  </p:stCondLst>
                                  <p:childTnLst>
                                    <p:animEffect transition="out" filter="fade">
                                      <p:cBhvr>
                                        <p:cTn id="51" dur="500" tmFilter="0, 0; .2, .5; .8, .5; 1, 0"/>
                                        <p:tgtEl>
                                          <p:spTgt spid="44"/>
                                        </p:tgtEl>
                                      </p:cBhvr>
                                    </p:animEffect>
                                    <p:animScale>
                                      <p:cBhvr>
                                        <p:cTn id="52" dur="250" autoRev="1" fill="hold"/>
                                        <p:tgtEl>
                                          <p:spTgt spid="44"/>
                                        </p:tgtEl>
                                      </p:cBhvr>
                                      <p:by x="105000" y="105000"/>
                                    </p:animScale>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38"/>
                                        </p:tgtEl>
                                        <p:attrNameLst>
                                          <p:attrName>style.visibility</p:attrName>
                                        </p:attrNameLst>
                                      </p:cBhvr>
                                      <p:to>
                                        <p:strVal val="visible"/>
                                      </p:to>
                                    </p:set>
                                    <p:animEffect transition="in" filter="wipe(left)">
                                      <p:cBhvr>
                                        <p:cTn id="57" dur="500"/>
                                        <p:tgtEl>
                                          <p:spTgt spid="38"/>
                                        </p:tgtEl>
                                      </p:cBhvr>
                                    </p:animEffect>
                                  </p:childTnLst>
                                </p:cTn>
                              </p:par>
                              <p:par>
                                <p:cTn id="58" presetID="42" presetClass="path" presetSubtype="0" accel="50000" decel="50000" fill="hold" grpId="3" nodeType="withEffect">
                                  <p:stCondLst>
                                    <p:cond delay="0"/>
                                  </p:stCondLst>
                                  <p:childTnLst>
                                    <p:animMotion origin="layout" path="M -0.03402 -0.69389 L 0.26528 -0.65611 " pathEditMode="relative" rAng="0" ptsTypes="AA">
                                      <p:cBhvr>
                                        <p:cTn id="59" dur="500" fill="hold"/>
                                        <p:tgtEl>
                                          <p:spTgt spid="14"/>
                                        </p:tgtEl>
                                        <p:attrNameLst>
                                          <p:attrName>ppt_x</p:attrName>
                                          <p:attrName>ppt_y</p:attrName>
                                        </p:attrNameLst>
                                      </p:cBhvr>
                                      <p:rCtr x="14965" y="1889"/>
                                    </p:animMotion>
                                  </p:childTnLst>
                                </p:cTn>
                              </p:par>
                            </p:childTnLst>
                          </p:cTn>
                        </p:par>
                        <p:par>
                          <p:cTn id="60" fill="hold">
                            <p:stCondLst>
                              <p:cond delay="500"/>
                            </p:stCondLst>
                            <p:childTnLst>
                              <p:par>
                                <p:cTn id="61" presetID="26" presetClass="emph" presetSubtype="0" fill="hold" grpId="9" nodeType="afterEffect">
                                  <p:stCondLst>
                                    <p:cond delay="0"/>
                                  </p:stCondLst>
                                  <p:childTnLst>
                                    <p:animEffect transition="out" filter="fade">
                                      <p:cBhvr>
                                        <p:cTn id="62" dur="200" tmFilter="0, 0; .2, .5; .8, .5; 1, 0"/>
                                        <p:tgtEl>
                                          <p:spTgt spid="14"/>
                                        </p:tgtEl>
                                      </p:cBhvr>
                                    </p:animEffect>
                                    <p:animScale>
                                      <p:cBhvr>
                                        <p:cTn id="63" dur="100" autoRev="1" fill="hold"/>
                                        <p:tgtEl>
                                          <p:spTgt spid="14"/>
                                        </p:tgtEl>
                                      </p:cBhvr>
                                      <p:by x="105000" y="105000"/>
                                    </p:animScale>
                                  </p:childTnLst>
                                </p:cTn>
                              </p:par>
                            </p:childTnLst>
                          </p:cTn>
                        </p:par>
                        <p:par>
                          <p:cTn id="64" fill="hold">
                            <p:stCondLst>
                              <p:cond delay="700"/>
                            </p:stCondLst>
                            <p:childTnLst>
                              <p:par>
                                <p:cTn id="65" presetID="53" presetClass="entr" presetSubtype="16" fill="hold" grpId="0" nodeType="afterEffect">
                                  <p:stCondLst>
                                    <p:cond delay="0"/>
                                  </p:stCondLst>
                                  <p:childTnLst>
                                    <p:set>
                                      <p:cBhvr>
                                        <p:cTn id="66" dur="1" fill="hold">
                                          <p:stCondLst>
                                            <p:cond delay="0"/>
                                          </p:stCondLst>
                                        </p:cTn>
                                        <p:tgtEl>
                                          <p:spTgt spid="45"/>
                                        </p:tgtEl>
                                        <p:attrNameLst>
                                          <p:attrName>style.visibility</p:attrName>
                                        </p:attrNameLst>
                                      </p:cBhvr>
                                      <p:to>
                                        <p:strVal val="visible"/>
                                      </p:to>
                                    </p:set>
                                    <p:anim calcmode="lin" valueType="num">
                                      <p:cBhvr>
                                        <p:cTn id="67" dur="500" fill="hold"/>
                                        <p:tgtEl>
                                          <p:spTgt spid="45"/>
                                        </p:tgtEl>
                                        <p:attrNameLst>
                                          <p:attrName>ppt_w</p:attrName>
                                        </p:attrNameLst>
                                      </p:cBhvr>
                                      <p:tavLst>
                                        <p:tav tm="0">
                                          <p:val>
                                            <p:fltVal val="0"/>
                                          </p:val>
                                        </p:tav>
                                        <p:tav tm="100000">
                                          <p:val>
                                            <p:strVal val="#ppt_w"/>
                                          </p:val>
                                        </p:tav>
                                      </p:tavLst>
                                    </p:anim>
                                    <p:anim calcmode="lin" valueType="num">
                                      <p:cBhvr>
                                        <p:cTn id="68" dur="500" fill="hold"/>
                                        <p:tgtEl>
                                          <p:spTgt spid="45"/>
                                        </p:tgtEl>
                                        <p:attrNameLst>
                                          <p:attrName>ppt_h</p:attrName>
                                        </p:attrNameLst>
                                      </p:cBhvr>
                                      <p:tavLst>
                                        <p:tav tm="0">
                                          <p:val>
                                            <p:fltVal val="0"/>
                                          </p:val>
                                        </p:tav>
                                        <p:tav tm="100000">
                                          <p:val>
                                            <p:strVal val="#ppt_h"/>
                                          </p:val>
                                        </p:tav>
                                      </p:tavLst>
                                    </p:anim>
                                    <p:animEffect transition="in" filter="fade">
                                      <p:cBhvr>
                                        <p:cTn id="69" dur="500"/>
                                        <p:tgtEl>
                                          <p:spTgt spid="45"/>
                                        </p:tgtEl>
                                      </p:cBhvr>
                                    </p:animEffect>
                                  </p:childTnLst>
                                </p:cTn>
                              </p:par>
                              <p:par>
                                <p:cTn id="70" presetID="26" presetClass="emph" presetSubtype="0" fill="hold" grpId="1" nodeType="withEffect">
                                  <p:stCondLst>
                                    <p:cond delay="0"/>
                                  </p:stCondLst>
                                  <p:childTnLst>
                                    <p:animEffect transition="out" filter="fade">
                                      <p:cBhvr>
                                        <p:cTn id="71" dur="500" tmFilter="0, 0; .2, .5; .8, .5; 1, 0"/>
                                        <p:tgtEl>
                                          <p:spTgt spid="45"/>
                                        </p:tgtEl>
                                      </p:cBhvr>
                                    </p:animEffect>
                                    <p:animScale>
                                      <p:cBhvr>
                                        <p:cTn id="72" dur="250" autoRev="1" fill="hold"/>
                                        <p:tgtEl>
                                          <p:spTgt spid="45"/>
                                        </p:tgtEl>
                                      </p:cBhvr>
                                      <p:by x="105000" y="105000"/>
                                    </p:animScale>
                                  </p:childTnLst>
                                </p:cTn>
                              </p:par>
                            </p:childTnLst>
                          </p:cTn>
                        </p:par>
                      </p:childTnLst>
                    </p:cTn>
                  </p:par>
                  <p:par>
                    <p:cTn id="73" fill="hold">
                      <p:stCondLst>
                        <p:cond delay="indefinite"/>
                      </p:stCondLst>
                      <p:childTnLst>
                        <p:par>
                          <p:cTn id="74" fill="hold">
                            <p:stCondLst>
                              <p:cond delay="0"/>
                            </p:stCondLst>
                            <p:childTnLst>
                              <p:par>
                                <p:cTn id="75" presetID="22" presetClass="entr" presetSubtype="1" fill="hold" nodeType="clickEffect">
                                  <p:stCondLst>
                                    <p:cond delay="0"/>
                                  </p:stCondLst>
                                  <p:childTnLst>
                                    <p:set>
                                      <p:cBhvr>
                                        <p:cTn id="76" dur="1" fill="hold">
                                          <p:stCondLst>
                                            <p:cond delay="0"/>
                                          </p:stCondLst>
                                        </p:cTn>
                                        <p:tgtEl>
                                          <p:spTgt spid="40"/>
                                        </p:tgtEl>
                                        <p:attrNameLst>
                                          <p:attrName>style.visibility</p:attrName>
                                        </p:attrNameLst>
                                      </p:cBhvr>
                                      <p:to>
                                        <p:strVal val="visible"/>
                                      </p:to>
                                    </p:set>
                                    <p:animEffect transition="in" filter="wipe(up)">
                                      <p:cBhvr>
                                        <p:cTn id="77" dur="500"/>
                                        <p:tgtEl>
                                          <p:spTgt spid="40"/>
                                        </p:tgtEl>
                                      </p:cBhvr>
                                    </p:animEffect>
                                  </p:childTnLst>
                                </p:cTn>
                              </p:par>
                              <p:par>
                                <p:cTn id="78" presetID="42" presetClass="path" presetSubtype="0" accel="50000" decel="50000" fill="hold" grpId="4" nodeType="withEffect">
                                  <p:stCondLst>
                                    <p:cond delay="0"/>
                                  </p:stCondLst>
                                  <p:childTnLst>
                                    <p:animMotion origin="layout" path="M 0.26528 -0.65611 L 0.39914 -0.29084 " pathEditMode="relative" rAng="0" ptsTypes="AA">
                                      <p:cBhvr>
                                        <p:cTn id="79" dur="500" fill="hold"/>
                                        <p:tgtEl>
                                          <p:spTgt spid="14"/>
                                        </p:tgtEl>
                                        <p:attrNameLst>
                                          <p:attrName>ppt_x</p:attrName>
                                          <p:attrName>ppt_y</p:attrName>
                                        </p:attrNameLst>
                                      </p:cBhvr>
                                      <p:rCtr x="6684" y="18250"/>
                                    </p:animMotion>
                                  </p:childTnLst>
                                </p:cTn>
                              </p:par>
                            </p:childTnLst>
                          </p:cTn>
                        </p:par>
                        <p:par>
                          <p:cTn id="80" fill="hold">
                            <p:stCondLst>
                              <p:cond delay="500"/>
                            </p:stCondLst>
                            <p:childTnLst>
                              <p:par>
                                <p:cTn id="81" presetID="26" presetClass="emph" presetSubtype="0" fill="hold" grpId="10" nodeType="afterEffect">
                                  <p:stCondLst>
                                    <p:cond delay="0"/>
                                  </p:stCondLst>
                                  <p:childTnLst>
                                    <p:animEffect transition="out" filter="fade">
                                      <p:cBhvr>
                                        <p:cTn id="82" dur="200" tmFilter="0, 0; .2, .5; .8, .5; 1, 0"/>
                                        <p:tgtEl>
                                          <p:spTgt spid="14"/>
                                        </p:tgtEl>
                                      </p:cBhvr>
                                    </p:animEffect>
                                    <p:animScale>
                                      <p:cBhvr>
                                        <p:cTn id="83" dur="100" autoRev="1" fill="hold"/>
                                        <p:tgtEl>
                                          <p:spTgt spid="14"/>
                                        </p:tgtEl>
                                      </p:cBhvr>
                                      <p:by x="105000" y="105000"/>
                                    </p:animScale>
                                  </p:childTnLst>
                                </p:cTn>
                              </p:par>
                            </p:childTnLst>
                          </p:cTn>
                        </p:par>
                        <p:par>
                          <p:cTn id="84" fill="hold">
                            <p:stCondLst>
                              <p:cond delay="700"/>
                            </p:stCondLst>
                            <p:childTnLst>
                              <p:par>
                                <p:cTn id="85" presetID="53" presetClass="entr" presetSubtype="16" fill="hold" grpId="0" nodeType="afterEffect">
                                  <p:stCondLst>
                                    <p:cond delay="0"/>
                                  </p:stCondLst>
                                  <p:childTnLst>
                                    <p:set>
                                      <p:cBhvr>
                                        <p:cTn id="86" dur="1" fill="hold">
                                          <p:stCondLst>
                                            <p:cond delay="0"/>
                                          </p:stCondLst>
                                        </p:cTn>
                                        <p:tgtEl>
                                          <p:spTgt spid="46"/>
                                        </p:tgtEl>
                                        <p:attrNameLst>
                                          <p:attrName>style.visibility</p:attrName>
                                        </p:attrNameLst>
                                      </p:cBhvr>
                                      <p:to>
                                        <p:strVal val="visible"/>
                                      </p:to>
                                    </p:set>
                                    <p:anim calcmode="lin" valueType="num">
                                      <p:cBhvr>
                                        <p:cTn id="87" dur="500" fill="hold"/>
                                        <p:tgtEl>
                                          <p:spTgt spid="46"/>
                                        </p:tgtEl>
                                        <p:attrNameLst>
                                          <p:attrName>ppt_w</p:attrName>
                                        </p:attrNameLst>
                                      </p:cBhvr>
                                      <p:tavLst>
                                        <p:tav tm="0">
                                          <p:val>
                                            <p:fltVal val="0"/>
                                          </p:val>
                                        </p:tav>
                                        <p:tav tm="100000">
                                          <p:val>
                                            <p:strVal val="#ppt_w"/>
                                          </p:val>
                                        </p:tav>
                                      </p:tavLst>
                                    </p:anim>
                                    <p:anim calcmode="lin" valueType="num">
                                      <p:cBhvr>
                                        <p:cTn id="88" dur="500" fill="hold"/>
                                        <p:tgtEl>
                                          <p:spTgt spid="46"/>
                                        </p:tgtEl>
                                        <p:attrNameLst>
                                          <p:attrName>ppt_h</p:attrName>
                                        </p:attrNameLst>
                                      </p:cBhvr>
                                      <p:tavLst>
                                        <p:tav tm="0">
                                          <p:val>
                                            <p:fltVal val="0"/>
                                          </p:val>
                                        </p:tav>
                                        <p:tav tm="100000">
                                          <p:val>
                                            <p:strVal val="#ppt_h"/>
                                          </p:val>
                                        </p:tav>
                                      </p:tavLst>
                                    </p:anim>
                                    <p:animEffect transition="in" filter="fade">
                                      <p:cBhvr>
                                        <p:cTn id="89" dur="500"/>
                                        <p:tgtEl>
                                          <p:spTgt spid="46"/>
                                        </p:tgtEl>
                                      </p:cBhvr>
                                    </p:animEffect>
                                  </p:childTnLst>
                                </p:cTn>
                              </p:par>
                              <p:par>
                                <p:cTn id="90" presetID="26" presetClass="emph" presetSubtype="0" fill="hold" grpId="1" nodeType="withEffect">
                                  <p:stCondLst>
                                    <p:cond delay="0"/>
                                  </p:stCondLst>
                                  <p:childTnLst>
                                    <p:animEffect transition="out" filter="fade">
                                      <p:cBhvr>
                                        <p:cTn id="91" dur="500" tmFilter="0, 0; .2, .5; .8, .5; 1, 0"/>
                                        <p:tgtEl>
                                          <p:spTgt spid="46"/>
                                        </p:tgtEl>
                                      </p:cBhvr>
                                    </p:animEffect>
                                    <p:animScale>
                                      <p:cBhvr>
                                        <p:cTn id="92" dur="250" autoRev="1" fill="hold"/>
                                        <p:tgtEl>
                                          <p:spTgt spid="46"/>
                                        </p:tgtEl>
                                      </p:cBhvr>
                                      <p:by x="105000" y="105000"/>
                                    </p:animScale>
                                  </p:childTnLst>
                                </p:cTn>
                              </p:par>
                            </p:childTnLst>
                          </p:cTn>
                        </p:par>
                      </p:childTnLst>
                    </p:cTn>
                  </p:par>
                  <p:par>
                    <p:cTn id="93" fill="hold">
                      <p:stCondLst>
                        <p:cond delay="indefinite"/>
                      </p:stCondLst>
                      <p:childTnLst>
                        <p:par>
                          <p:cTn id="94" fill="hold">
                            <p:stCondLst>
                              <p:cond delay="0"/>
                            </p:stCondLst>
                            <p:childTnLst>
                              <p:par>
                                <p:cTn id="95" presetID="22" presetClass="entr" presetSubtype="1" fill="hold" nodeType="clickEffect">
                                  <p:stCondLst>
                                    <p:cond delay="0"/>
                                  </p:stCondLst>
                                  <p:childTnLst>
                                    <p:set>
                                      <p:cBhvr>
                                        <p:cTn id="96" dur="1" fill="hold">
                                          <p:stCondLst>
                                            <p:cond delay="0"/>
                                          </p:stCondLst>
                                        </p:cTn>
                                        <p:tgtEl>
                                          <p:spTgt spid="42"/>
                                        </p:tgtEl>
                                        <p:attrNameLst>
                                          <p:attrName>style.visibility</p:attrName>
                                        </p:attrNameLst>
                                      </p:cBhvr>
                                      <p:to>
                                        <p:strVal val="visible"/>
                                      </p:to>
                                    </p:set>
                                    <p:animEffect transition="in" filter="wipe(up)">
                                      <p:cBhvr>
                                        <p:cTn id="97" dur="500"/>
                                        <p:tgtEl>
                                          <p:spTgt spid="42"/>
                                        </p:tgtEl>
                                      </p:cBhvr>
                                    </p:animEffect>
                                  </p:childTnLst>
                                </p:cTn>
                              </p:par>
                              <p:par>
                                <p:cTn id="98" presetID="42" presetClass="path" presetSubtype="0" accel="50000" decel="50000" fill="hold" grpId="5" nodeType="withEffect">
                                  <p:stCondLst>
                                    <p:cond delay="0"/>
                                  </p:stCondLst>
                                  <p:childTnLst>
                                    <p:animMotion origin="layout" path="M 0.39913 -0.29092 L 0.3934 0.00028 " pathEditMode="relative" rAng="0" ptsTypes="AA">
                                      <p:cBhvr>
                                        <p:cTn id="99" dur="500" fill="hold"/>
                                        <p:tgtEl>
                                          <p:spTgt spid="14"/>
                                        </p:tgtEl>
                                        <p:attrNameLst>
                                          <p:attrName>ppt_x</p:attrName>
                                          <p:attrName>ppt_y</p:attrName>
                                        </p:attrNameLst>
                                      </p:cBhvr>
                                      <p:rCtr x="-295" y="14560"/>
                                    </p:animMotion>
                                  </p:childTnLst>
                                </p:cTn>
                              </p:par>
                            </p:childTnLst>
                          </p:cTn>
                        </p:par>
                      </p:childTnLst>
                    </p:cTn>
                  </p:par>
                  <p:par>
                    <p:cTn id="100" fill="hold">
                      <p:stCondLst>
                        <p:cond delay="indefinite"/>
                      </p:stCondLst>
                      <p:childTnLst>
                        <p:par>
                          <p:cTn id="101" fill="hold">
                            <p:stCondLst>
                              <p:cond delay="0"/>
                            </p:stCondLst>
                            <p:childTnLst>
                              <p:par>
                                <p:cTn id="102" presetID="22" presetClass="entr" presetSubtype="8" fill="hold" nodeType="clickEffect">
                                  <p:stCondLst>
                                    <p:cond delay="0"/>
                                  </p:stCondLst>
                                  <p:childTnLst>
                                    <p:set>
                                      <p:cBhvr>
                                        <p:cTn id="103" dur="1" fill="hold">
                                          <p:stCondLst>
                                            <p:cond delay="0"/>
                                          </p:stCondLst>
                                        </p:cTn>
                                        <p:tgtEl>
                                          <p:spTgt spid="32"/>
                                        </p:tgtEl>
                                        <p:attrNameLst>
                                          <p:attrName>style.visibility</p:attrName>
                                        </p:attrNameLst>
                                      </p:cBhvr>
                                      <p:to>
                                        <p:strVal val="visible"/>
                                      </p:to>
                                    </p:set>
                                    <p:animEffect transition="in" filter="wipe(left)">
                                      <p:cBhvr>
                                        <p:cTn id="104" dur="1000"/>
                                        <p:tgtEl>
                                          <p:spTgt spid="32"/>
                                        </p:tgtEl>
                                      </p:cBhvr>
                                    </p:animEffect>
                                  </p:childTnLst>
                                </p:cTn>
                              </p:par>
                            </p:childTnLst>
                          </p:cTn>
                        </p:par>
                        <p:par>
                          <p:cTn id="105" fill="hold">
                            <p:stCondLst>
                              <p:cond delay="1000"/>
                            </p:stCondLst>
                            <p:childTnLst>
                              <p:par>
                                <p:cTn id="106" presetID="42" presetClass="path" presetSubtype="0" accel="50000" decel="50000" fill="hold" grpId="6" nodeType="afterEffect">
                                  <p:stCondLst>
                                    <p:cond delay="0"/>
                                  </p:stCondLst>
                                  <p:childTnLst>
                                    <p:animMotion origin="layout" path="M 0.3934 0.00027 L 0.67691 0.00027 " pathEditMode="relative" rAng="0" ptsTypes="AA">
                                      <p:cBhvr>
                                        <p:cTn id="107" dur="500" fill="hold"/>
                                        <p:tgtEl>
                                          <p:spTgt spid="14"/>
                                        </p:tgtEl>
                                        <p:attrNameLst>
                                          <p:attrName>ppt_x</p:attrName>
                                          <p:attrName>ppt_y</p:attrName>
                                        </p:attrNameLst>
                                      </p:cBhvr>
                                      <p:rCtr x="14167"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3"/>
      <p:bldP spid="14" grpId="0" animBg="1"/>
      <p:bldP spid="14" grpId="1" animBg="1"/>
      <p:bldP spid="14" grpId="2" animBg="1"/>
      <p:bldP spid="14" grpId="3" animBg="1"/>
      <p:bldP spid="14" grpId="4" animBg="1"/>
      <p:bldP spid="14" grpId="5" animBg="1"/>
      <p:bldP spid="14" grpId="6" animBg="1"/>
      <p:bldP spid="14" grpId="7" animBg="1"/>
      <p:bldP spid="14" grpId="8" animBg="1"/>
      <p:bldP spid="14" grpId="9" animBg="1"/>
      <p:bldP spid="14" grpId="10" animBg="1"/>
      <p:bldP spid="44" grpId="0" animBg="1"/>
      <p:bldP spid="44" grpId="1" animBg="1"/>
      <p:bldP spid="45" grpId="0" animBg="1"/>
      <p:bldP spid="45" grpId="1" animBg="1"/>
      <p:bldP spid="46" grpId="0" animBg="1"/>
      <p:bldP spid="46" grpId="1" animBg="1"/>
      <p:bldP spid="43" grpId="0" animBg="1"/>
      <p:bldP spid="43" grpId="1"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4" name="直接连接符 43"/>
          <p:cNvCxnSpPr/>
          <p:nvPr/>
        </p:nvCxnSpPr>
        <p:spPr>
          <a:xfrm>
            <a:off x="-108520" y="5158927"/>
            <a:ext cx="9396536" cy="0"/>
          </a:xfrm>
          <a:prstGeom prst="line">
            <a:avLst/>
          </a:prstGeom>
          <a:ln w="19050">
            <a:solidFill>
              <a:srgbClr val="FFC000"/>
            </a:solidFill>
            <a:prstDash val="dash"/>
          </a:ln>
        </p:spPr>
        <p:style>
          <a:lnRef idx="1">
            <a:schemeClr val="accent1"/>
          </a:lnRef>
          <a:fillRef idx="0">
            <a:schemeClr val="accent1"/>
          </a:fillRef>
          <a:effectRef idx="0">
            <a:schemeClr val="accent1"/>
          </a:effectRef>
          <a:fontRef idx="minor">
            <a:schemeClr val="tx1"/>
          </a:fontRef>
        </p:style>
      </p:cxnSp>
      <p:sp>
        <p:nvSpPr>
          <p:cNvPr id="50" name="燕尾形 49"/>
          <p:cNvSpPr/>
          <p:nvPr/>
        </p:nvSpPr>
        <p:spPr bwMode="auto">
          <a:xfrm>
            <a:off x="899592" y="4906514"/>
            <a:ext cx="1440159" cy="504825"/>
          </a:xfrm>
          <a:prstGeom prst="chevron">
            <a:avLst/>
          </a:prstGeom>
          <a:solidFill>
            <a:srgbClr val="664E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1400" b="1" dirty="0">
              <a:solidFill>
                <a:schemeClr val="tx1"/>
              </a:solidFill>
              <a:latin typeface="微软雅黑" pitchFamily="34" charset="-122"/>
              <a:ea typeface="微软雅黑" pitchFamily="34" charset="-122"/>
            </a:endParaRPr>
          </a:p>
        </p:txBody>
      </p:sp>
      <p:sp>
        <p:nvSpPr>
          <p:cNvPr id="52" name="燕尾形 51"/>
          <p:cNvSpPr/>
          <p:nvPr/>
        </p:nvSpPr>
        <p:spPr bwMode="auto">
          <a:xfrm>
            <a:off x="2891813" y="4906514"/>
            <a:ext cx="1440159" cy="504825"/>
          </a:xfrm>
          <a:prstGeom prst="chevron">
            <a:avLst/>
          </a:prstGeom>
          <a:solidFill>
            <a:srgbClr val="664E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400" b="1" dirty="0">
              <a:solidFill>
                <a:schemeClr val="tx1"/>
              </a:solidFill>
              <a:latin typeface="微软雅黑" pitchFamily="34" charset="-122"/>
              <a:ea typeface="微软雅黑" pitchFamily="34" charset="-122"/>
            </a:endParaRPr>
          </a:p>
        </p:txBody>
      </p:sp>
      <p:sp>
        <p:nvSpPr>
          <p:cNvPr id="53" name="燕尾形 52"/>
          <p:cNvSpPr/>
          <p:nvPr/>
        </p:nvSpPr>
        <p:spPr bwMode="auto">
          <a:xfrm>
            <a:off x="4884034" y="4907754"/>
            <a:ext cx="1440159" cy="504825"/>
          </a:xfrm>
          <a:prstGeom prst="chevron">
            <a:avLst/>
          </a:prstGeom>
          <a:solidFill>
            <a:srgbClr val="664E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400" b="1" dirty="0">
              <a:solidFill>
                <a:schemeClr val="tx1"/>
              </a:solidFill>
              <a:latin typeface="微软雅黑" pitchFamily="34" charset="-122"/>
              <a:ea typeface="微软雅黑" pitchFamily="34" charset="-122"/>
            </a:endParaRPr>
          </a:p>
        </p:txBody>
      </p:sp>
      <p:sp>
        <p:nvSpPr>
          <p:cNvPr id="54" name="燕尾形 53"/>
          <p:cNvSpPr/>
          <p:nvPr/>
        </p:nvSpPr>
        <p:spPr bwMode="auto">
          <a:xfrm>
            <a:off x="6876256" y="4906513"/>
            <a:ext cx="1440159" cy="504825"/>
          </a:xfrm>
          <a:prstGeom prst="chevron">
            <a:avLst/>
          </a:prstGeom>
          <a:solidFill>
            <a:srgbClr val="664E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400" b="1" dirty="0">
              <a:solidFill>
                <a:schemeClr val="tx1"/>
              </a:solidFill>
              <a:latin typeface="微软雅黑" pitchFamily="34" charset="-122"/>
              <a:ea typeface="微软雅黑" pitchFamily="34" charset="-122"/>
            </a:endParaRPr>
          </a:p>
        </p:txBody>
      </p:sp>
      <p:sp>
        <p:nvSpPr>
          <p:cNvPr id="55" name="燕尾形 54"/>
          <p:cNvSpPr/>
          <p:nvPr/>
        </p:nvSpPr>
        <p:spPr bwMode="auto">
          <a:xfrm>
            <a:off x="4884034" y="4906513"/>
            <a:ext cx="1440159" cy="504825"/>
          </a:xfrm>
          <a:prstGeom prst="chevron">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400" b="1" dirty="0">
              <a:solidFill>
                <a:schemeClr val="tx1"/>
              </a:solidFill>
              <a:latin typeface="微软雅黑" pitchFamily="34" charset="-122"/>
              <a:ea typeface="微软雅黑" pitchFamily="34" charset="-122"/>
            </a:endParaRPr>
          </a:p>
        </p:txBody>
      </p:sp>
      <p:sp>
        <p:nvSpPr>
          <p:cNvPr id="58" name="矩形 57"/>
          <p:cNvSpPr/>
          <p:nvPr/>
        </p:nvSpPr>
        <p:spPr>
          <a:xfrm>
            <a:off x="3160484" y="5009578"/>
            <a:ext cx="902812" cy="307777"/>
          </a:xfrm>
          <a:prstGeom prst="rect">
            <a:avLst/>
          </a:prstGeom>
        </p:spPr>
        <p:txBody>
          <a:bodyPr wrap="none">
            <a:spAutoFit/>
          </a:bodyPr>
          <a:lstStyle/>
          <a:p>
            <a:pPr lvl="0" algn="ctr">
              <a:defRPr/>
            </a:pPr>
            <a:r>
              <a:rPr lang="zh-CN" altLang="en-US" sz="1400" b="1" dirty="0">
                <a:latin typeface="微软雅黑" pitchFamily="34" charset="-122"/>
                <a:ea typeface="微软雅黑" pitchFamily="34" charset="-122"/>
              </a:rPr>
              <a:t>我的任务</a:t>
            </a:r>
          </a:p>
        </p:txBody>
      </p:sp>
      <p:sp>
        <p:nvSpPr>
          <p:cNvPr id="60" name="矩形 59"/>
          <p:cNvSpPr/>
          <p:nvPr/>
        </p:nvSpPr>
        <p:spPr>
          <a:xfrm>
            <a:off x="5152705" y="5009578"/>
            <a:ext cx="902812" cy="307777"/>
          </a:xfrm>
          <a:prstGeom prst="rect">
            <a:avLst/>
          </a:prstGeom>
        </p:spPr>
        <p:txBody>
          <a:bodyPr wrap="none">
            <a:spAutoFit/>
          </a:bodyPr>
          <a:lstStyle/>
          <a:p>
            <a:pPr lvl="0" algn="ctr">
              <a:defRPr/>
            </a:pPr>
            <a:r>
              <a:rPr lang="zh-CN" altLang="en-US" sz="1400" b="1" dirty="0">
                <a:latin typeface="微软雅黑" pitchFamily="34" charset="-122"/>
                <a:ea typeface="微软雅黑" pitchFamily="34" charset="-122"/>
              </a:rPr>
              <a:t>完成情况</a:t>
            </a:r>
          </a:p>
        </p:txBody>
      </p:sp>
      <p:sp>
        <p:nvSpPr>
          <p:cNvPr id="62" name="矩形 61"/>
          <p:cNvSpPr/>
          <p:nvPr/>
        </p:nvSpPr>
        <p:spPr>
          <a:xfrm>
            <a:off x="7144929" y="5005036"/>
            <a:ext cx="902811" cy="307777"/>
          </a:xfrm>
          <a:prstGeom prst="rect">
            <a:avLst/>
          </a:prstGeom>
        </p:spPr>
        <p:txBody>
          <a:bodyPr wrap="none">
            <a:spAutoFit/>
          </a:bodyPr>
          <a:lstStyle/>
          <a:p>
            <a:pPr lvl="0" algn="ctr">
              <a:defRPr/>
            </a:pPr>
            <a:r>
              <a:rPr lang="zh-CN" altLang="en-US" sz="1400" b="1" dirty="0" smtClean="0">
                <a:latin typeface="微软雅黑" pitchFamily="34" charset="-122"/>
                <a:ea typeface="微软雅黑" pitchFamily="34" charset="-122"/>
              </a:rPr>
              <a:t>后期计划</a:t>
            </a:r>
            <a:endParaRPr lang="zh-CN" altLang="en-US" sz="1400" b="1" dirty="0">
              <a:latin typeface="微软雅黑" pitchFamily="34" charset="-122"/>
              <a:ea typeface="微软雅黑" pitchFamily="34" charset="-122"/>
            </a:endParaRPr>
          </a:p>
        </p:txBody>
      </p:sp>
      <p:sp>
        <p:nvSpPr>
          <p:cNvPr id="64" name="矩形 63"/>
          <p:cNvSpPr/>
          <p:nvPr/>
        </p:nvSpPr>
        <p:spPr>
          <a:xfrm>
            <a:off x="1168264" y="4972247"/>
            <a:ext cx="902812" cy="307777"/>
          </a:xfrm>
          <a:prstGeom prst="rect">
            <a:avLst/>
          </a:prstGeom>
        </p:spPr>
        <p:txBody>
          <a:bodyPr wrap="none">
            <a:spAutoFit/>
          </a:bodyPr>
          <a:lstStyle/>
          <a:p>
            <a:pPr lvl="0" algn="ctr">
              <a:defRPr/>
            </a:pPr>
            <a:r>
              <a:rPr lang="zh-CN" altLang="en-US" sz="1400" b="1" dirty="0">
                <a:latin typeface="微软雅黑" pitchFamily="34" charset="-122"/>
                <a:ea typeface="微软雅黑" pitchFamily="34" charset="-122"/>
              </a:rPr>
              <a:t>项目意义</a:t>
            </a:r>
          </a:p>
        </p:txBody>
      </p:sp>
      <p:sp>
        <p:nvSpPr>
          <p:cNvPr id="13" name="矩形 12"/>
          <p:cNvSpPr/>
          <p:nvPr/>
        </p:nvSpPr>
        <p:spPr>
          <a:xfrm rot="19165155">
            <a:off x="-1033161" y="413579"/>
            <a:ext cx="3600400" cy="720080"/>
          </a:xfrm>
          <a:prstGeom prst="rect">
            <a:avLst/>
          </a:prstGeom>
          <a:solidFill>
            <a:srgbClr val="FFC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2400" dirty="0">
                <a:solidFill>
                  <a:schemeClr val="tx1"/>
                </a:solidFill>
                <a:latin typeface="微软雅黑" pitchFamily="34" charset="-122"/>
                <a:ea typeface="微软雅黑" pitchFamily="34" charset="-122"/>
              </a:rPr>
              <a:t>代价函数</a:t>
            </a:r>
          </a:p>
        </p:txBody>
      </p:sp>
      <p:sp>
        <p:nvSpPr>
          <p:cNvPr id="3" name="矩形 2"/>
          <p:cNvSpPr/>
          <p:nvPr/>
        </p:nvSpPr>
        <p:spPr>
          <a:xfrm>
            <a:off x="2036844" y="625252"/>
            <a:ext cx="5694380" cy="646331"/>
          </a:xfrm>
          <a:prstGeom prst="rect">
            <a:avLst/>
          </a:prstGeom>
        </p:spPr>
        <p:txBody>
          <a:bodyPr wrap="square">
            <a:spAutoFit/>
          </a:bodyPr>
          <a:lstStyle/>
          <a:p>
            <a:r>
              <a:rPr lang="zh-CN" altLang="en-US" dirty="0"/>
              <a:t>对于</a:t>
            </a:r>
            <a:r>
              <a:rPr lang="zh-CN" altLang="en-US" dirty="0" smtClean="0"/>
              <a:t>每个句子</a:t>
            </a:r>
            <a:r>
              <a:rPr lang="en-US" altLang="zh-CN" dirty="0"/>
              <a:t>X=</a:t>
            </a:r>
            <a:r>
              <a:rPr lang="zh-CN" altLang="en-US" dirty="0"/>
              <a:t>（</a:t>
            </a:r>
            <a:r>
              <a:rPr lang="en-US" altLang="zh-CN" dirty="0"/>
              <a:t>x</a:t>
            </a:r>
            <a:r>
              <a:rPr lang="en-US" altLang="zh-CN" baseline="-25000" dirty="0"/>
              <a:t>1</a:t>
            </a:r>
            <a:r>
              <a:rPr lang="en-US" altLang="zh-CN" dirty="0"/>
              <a:t>,x</a:t>
            </a:r>
            <a:r>
              <a:rPr lang="en-US" altLang="zh-CN" baseline="-25000" dirty="0"/>
              <a:t>2</a:t>
            </a:r>
            <a:r>
              <a:rPr lang="en-US" altLang="zh-CN" dirty="0"/>
              <a:t>,…,</a:t>
            </a:r>
            <a:r>
              <a:rPr lang="en-US" altLang="zh-CN" dirty="0" err="1" smtClean="0"/>
              <a:t>x</a:t>
            </a:r>
            <a:r>
              <a:rPr lang="en-US" altLang="zh-CN" baseline="-25000" dirty="0" err="1" smtClean="0"/>
              <a:t>n</a:t>
            </a:r>
            <a:r>
              <a:rPr lang="zh-CN" altLang="en-US" dirty="0" smtClean="0"/>
              <a:t>）和预测序列</a:t>
            </a:r>
            <a:r>
              <a:rPr lang="en-US" altLang="zh-CN" dirty="0" smtClean="0"/>
              <a:t>y</a:t>
            </a:r>
            <a:r>
              <a:rPr lang="en-US" altLang="zh-CN" dirty="0"/>
              <a:t>=(y</a:t>
            </a:r>
            <a:r>
              <a:rPr lang="en-US" altLang="zh-CN" baseline="-25000" dirty="0"/>
              <a:t>1</a:t>
            </a:r>
            <a:r>
              <a:rPr lang="en-US" altLang="zh-CN" dirty="0"/>
              <a:t>,y</a:t>
            </a:r>
            <a:r>
              <a:rPr lang="en-US" altLang="zh-CN" baseline="-25000" dirty="0"/>
              <a:t>2</a:t>
            </a:r>
            <a:r>
              <a:rPr lang="en-US" altLang="zh-CN" dirty="0"/>
              <a:t>,…,</a:t>
            </a:r>
            <a:r>
              <a:rPr lang="en-US" altLang="zh-CN" dirty="0" err="1"/>
              <a:t>y</a:t>
            </a:r>
            <a:r>
              <a:rPr lang="en-US" altLang="zh-CN" baseline="-25000" dirty="0" err="1"/>
              <a:t>n</a:t>
            </a:r>
            <a:r>
              <a:rPr lang="en-US" altLang="zh-CN" dirty="0"/>
              <a:t>),</a:t>
            </a:r>
            <a:r>
              <a:rPr lang="zh-CN" altLang="en-US" dirty="0"/>
              <a:t>定义分数函数为：</a:t>
            </a:r>
          </a:p>
        </p:txBody>
      </p:sp>
      <p:sp>
        <p:nvSpPr>
          <p:cNvPr id="5" name="Rectangle 2"/>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TextBox 10"/>
          <p:cNvSpPr txBox="1"/>
          <p:nvPr/>
        </p:nvSpPr>
        <p:spPr>
          <a:xfrm>
            <a:off x="2032904" y="2929508"/>
            <a:ext cx="6192688" cy="923330"/>
          </a:xfrm>
          <a:prstGeom prst="rect">
            <a:avLst/>
          </a:prstGeom>
          <a:noFill/>
        </p:spPr>
        <p:txBody>
          <a:bodyPr wrap="square" rtlCol="0">
            <a:spAutoFit/>
          </a:bodyPr>
          <a:lstStyle/>
          <a:p>
            <a:r>
              <a:rPr lang="zh-CN" altLang="en-US" dirty="0" smtClean="0"/>
              <a:t>其中</a:t>
            </a:r>
            <a:r>
              <a:rPr lang="en-US" altLang="zh-CN" dirty="0" smtClean="0"/>
              <a:t>A</a:t>
            </a:r>
            <a:r>
              <a:rPr lang="zh-CN" altLang="en-US" dirty="0" smtClean="0"/>
              <a:t>是转移代价矩阵，</a:t>
            </a:r>
            <a:r>
              <a:rPr lang="en-US" altLang="zh-CN" dirty="0" err="1"/>
              <a:t>A</a:t>
            </a:r>
            <a:r>
              <a:rPr lang="en-US" altLang="zh-CN" baseline="-25000" dirty="0" err="1"/>
              <a:t>i,j</a:t>
            </a:r>
            <a:r>
              <a:rPr lang="zh-CN" altLang="zh-CN" dirty="0"/>
              <a:t>表示从标签</a:t>
            </a:r>
            <a:r>
              <a:rPr lang="en-US" altLang="zh-CN" dirty="0" err="1"/>
              <a:t>i</a:t>
            </a:r>
            <a:r>
              <a:rPr lang="zh-CN" altLang="zh-CN" dirty="0"/>
              <a:t>转移到</a:t>
            </a:r>
            <a:r>
              <a:rPr lang="en-US" altLang="zh-CN" dirty="0"/>
              <a:t>j</a:t>
            </a:r>
            <a:r>
              <a:rPr lang="zh-CN" altLang="zh-CN" dirty="0"/>
              <a:t>的转移</a:t>
            </a:r>
            <a:r>
              <a:rPr lang="zh-CN" altLang="zh-CN" dirty="0" smtClean="0"/>
              <a:t>分数</a:t>
            </a:r>
            <a:r>
              <a:rPr lang="zh-CN" altLang="en-US" dirty="0" smtClean="0"/>
              <a:t>；</a:t>
            </a:r>
            <a:endParaRPr lang="en-US" altLang="zh-CN" dirty="0" smtClean="0"/>
          </a:p>
          <a:p>
            <a:r>
              <a:rPr lang="en-US" altLang="zh-CN" dirty="0" smtClean="0"/>
              <a:t>P</a:t>
            </a:r>
            <a:r>
              <a:rPr lang="zh-CN" altLang="en-US" dirty="0" smtClean="0"/>
              <a:t>是</a:t>
            </a:r>
            <a:r>
              <a:rPr lang="en-US" altLang="zh-CN" dirty="0" smtClean="0"/>
              <a:t>BLSTM</a:t>
            </a:r>
            <a:r>
              <a:rPr lang="zh-CN" altLang="en-US" dirty="0" smtClean="0"/>
              <a:t>的输出矩阵，</a:t>
            </a:r>
            <a:r>
              <a:rPr lang="en-US" altLang="zh-CN" dirty="0" err="1"/>
              <a:t>P</a:t>
            </a:r>
            <a:r>
              <a:rPr lang="en-US" altLang="zh-CN" baseline="-25000" dirty="0" err="1"/>
              <a:t>i,j</a:t>
            </a:r>
            <a:r>
              <a:rPr lang="zh-CN" altLang="zh-CN" dirty="0"/>
              <a:t>表示句子中的第</a:t>
            </a:r>
            <a:r>
              <a:rPr lang="en-US" altLang="zh-CN" dirty="0" err="1"/>
              <a:t>i</a:t>
            </a:r>
            <a:r>
              <a:rPr lang="zh-CN" altLang="zh-CN" dirty="0"/>
              <a:t>个词标注为第</a:t>
            </a:r>
            <a:r>
              <a:rPr lang="en-US" altLang="zh-CN" dirty="0"/>
              <a:t>j</a:t>
            </a:r>
            <a:r>
              <a:rPr lang="zh-CN" altLang="zh-CN" dirty="0"/>
              <a:t>个标签的分数</a:t>
            </a:r>
            <a:endParaRPr lang="zh-CN" altLang="en-US" dirty="0"/>
          </a:p>
        </p:txBody>
      </p:sp>
      <p:pic>
        <p:nvPicPr>
          <p:cNvPr id="1063" name="Picture 3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5736" y="1345332"/>
            <a:ext cx="4457700" cy="1057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13712999"/>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down)">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1000"/>
                                        <p:tgtEl>
                                          <p:spTgt spid="11"/>
                                        </p:tgtEl>
                                      </p:cBhvr>
                                    </p:animEffect>
                                    <p:anim calcmode="lin" valueType="num">
                                      <p:cBhvr>
                                        <p:cTn id="13" dur="1000" fill="hold"/>
                                        <p:tgtEl>
                                          <p:spTgt spid="11"/>
                                        </p:tgtEl>
                                        <p:attrNameLst>
                                          <p:attrName>ppt_x</p:attrName>
                                        </p:attrNameLst>
                                      </p:cBhvr>
                                      <p:tavLst>
                                        <p:tav tm="0">
                                          <p:val>
                                            <p:strVal val="#ppt_x"/>
                                          </p:val>
                                        </p:tav>
                                        <p:tav tm="100000">
                                          <p:val>
                                            <p:strVal val="#ppt_x"/>
                                          </p:val>
                                        </p:tav>
                                      </p:tavLst>
                                    </p:anim>
                                    <p:anim calcmode="lin" valueType="num">
                                      <p:cBhvr>
                                        <p:cTn id="14"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1"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4" name="直接连接符 43"/>
          <p:cNvCxnSpPr/>
          <p:nvPr/>
        </p:nvCxnSpPr>
        <p:spPr>
          <a:xfrm>
            <a:off x="-108520" y="5158927"/>
            <a:ext cx="9396536" cy="0"/>
          </a:xfrm>
          <a:prstGeom prst="line">
            <a:avLst/>
          </a:prstGeom>
          <a:ln w="19050">
            <a:solidFill>
              <a:srgbClr val="FFC000"/>
            </a:solidFill>
            <a:prstDash val="dash"/>
          </a:ln>
        </p:spPr>
        <p:style>
          <a:lnRef idx="1">
            <a:schemeClr val="accent1"/>
          </a:lnRef>
          <a:fillRef idx="0">
            <a:schemeClr val="accent1"/>
          </a:fillRef>
          <a:effectRef idx="0">
            <a:schemeClr val="accent1"/>
          </a:effectRef>
          <a:fontRef idx="minor">
            <a:schemeClr val="tx1"/>
          </a:fontRef>
        </p:style>
      </p:cxnSp>
      <p:sp>
        <p:nvSpPr>
          <p:cNvPr id="50" name="燕尾形 49"/>
          <p:cNvSpPr/>
          <p:nvPr/>
        </p:nvSpPr>
        <p:spPr bwMode="auto">
          <a:xfrm>
            <a:off x="899592" y="4906514"/>
            <a:ext cx="1440159" cy="504825"/>
          </a:xfrm>
          <a:prstGeom prst="chevron">
            <a:avLst/>
          </a:prstGeom>
          <a:solidFill>
            <a:srgbClr val="664E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1400" b="1" dirty="0">
              <a:solidFill>
                <a:schemeClr val="tx1"/>
              </a:solidFill>
              <a:latin typeface="微软雅黑" pitchFamily="34" charset="-122"/>
              <a:ea typeface="微软雅黑" pitchFamily="34" charset="-122"/>
            </a:endParaRPr>
          </a:p>
        </p:txBody>
      </p:sp>
      <p:sp>
        <p:nvSpPr>
          <p:cNvPr id="52" name="燕尾形 51"/>
          <p:cNvSpPr/>
          <p:nvPr/>
        </p:nvSpPr>
        <p:spPr bwMode="auto">
          <a:xfrm>
            <a:off x="2891813" y="4906514"/>
            <a:ext cx="1440159" cy="504825"/>
          </a:xfrm>
          <a:prstGeom prst="chevron">
            <a:avLst/>
          </a:prstGeom>
          <a:solidFill>
            <a:srgbClr val="664E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400" b="1" dirty="0">
              <a:solidFill>
                <a:schemeClr val="tx1"/>
              </a:solidFill>
              <a:latin typeface="微软雅黑" pitchFamily="34" charset="-122"/>
              <a:ea typeface="微软雅黑" pitchFamily="34" charset="-122"/>
            </a:endParaRPr>
          </a:p>
        </p:txBody>
      </p:sp>
      <p:sp>
        <p:nvSpPr>
          <p:cNvPr id="53" name="燕尾形 52"/>
          <p:cNvSpPr/>
          <p:nvPr/>
        </p:nvSpPr>
        <p:spPr bwMode="auto">
          <a:xfrm>
            <a:off x="4884034" y="4907754"/>
            <a:ext cx="1440159" cy="504825"/>
          </a:xfrm>
          <a:prstGeom prst="chevron">
            <a:avLst/>
          </a:prstGeom>
          <a:solidFill>
            <a:srgbClr val="664E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400" b="1" dirty="0">
              <a:solidFill>
                <a:schemeClr val="tx1"/>
              </a:solidFill>
              <a:latin typeface="微软雅黑" pitchFamily="34" charset="-122"/>
              <a:ea typeface="微软雅黑" pitchFamily="34" charset="-122"/>
            </a:endParaRPr>
          </a:p>
        </p:txBody>
      </p:sp>
      <p:sp>
        <p:nvSpPr>
          <p:cNvPr id="54" name="燕尾形 53"/>
          <p:cNvSpPr/>
          <p:nvPr/>
        </p:nvSpPr>
        <p:spPr bwMode="auto">
          <a:xfrm>
            <a:off x="6876256" y="4906513"/>
            <a:ext cx="1440159" cy="504825"/>
          </a:xfrm>
          <a:prstGeom prst="chevron">
            <a:avLst/>
          </a:prstGeom>
          <a:solidFill>
            <a:srgbClr val="664E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400" b="1" dirty="0">
              <a:solidFill>
                <a:schemeClr val="tx1"/>
              </a:solidFill>
              <a:latin typeface="微软雅黑" pitchFamily="34" charset="-122"/>
              <a:ea typeface="微软雅黑" pitchFamily="34" charset="-122"/>
            </a:endParaRPr>
          </a:p>
        </p:txBody>
      </p:sp>
      <p:sp>
        <p:nvSpPr>
          <p:cNvPr id="55" name="燕尾形 54"/>
          <p:cNvSpPr/>
          <p:nvPr/>
        </p:nvSpPr>
        <p:spPr bwMode="auto">
          <a:xfrm>
            <a:off x="4884034" y="4906513"/>
            <a:ext cx="1440159" cy="504825"/>
          </a:xfrm>
          <a:prstGeom prst="chevron">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400" b="1" dirty="0">
              <a:solidFill>
                <a:schemeClr val="tx1"/>
              </a:solidFill>
              <a:latin typeface="微软雅黑" pitchFamily="34" charset="-122"/>
              <a:ea typeface="微软雅黑" pitchFamily="34" charset="-122"/>
            </a:endParaRPr>
          </a:p>
        </p:txBody>
      </p:sp>
      <p:sp>
        <p:nvSpPr>
          <p:cNvPr id="58" name="矩形 57"/>
          <p:cNvSpPr/>
          <p:nvPr/>
        </p:nvSpPr>
        <p:spPr>
          <a:xfrm>
            <a:off x="3160484" y="5009578"/>
            <a:ext cx="902812" cy="307777"/>
          </a:xfrm>
          <a:prstGeom prst="rect">
            <a:avLst/>
          </a:prstGeom>
        </p:spPr>
        <p:txBody>
          <a:bodyPr wrap="none">
            <a:spAutoFit/>
          </a:bodyPr>
          <a:lstStyle/>
          <a:p>
            <a:pPr lvl="0" algn="ctr">
              <a:defRPr/>
            </a:pPr>
            <a:r>
              <a:rPr lang="zh-CN" altLang="en-US" sz="1400" b="1" dirty="0">
                <a:latin typeface="微软雅黑" pitchFamily="34" charset="-122"/>
                <a:ea typeface="微软雅黑" pitchFamily="34" charset="-122"/>
              </a:rPr>
              <a:t>我的任务</a:t>
            </a:r>
          </a:p>
        </p:txBody>
      </p:sp>
      <p:sp>
        <p:nvSpPr>
          <p:cNvPr id="60" name="矩形 59"/>
          <p:cNvSpPr/>
          <p:nvPr/>
        </p:nvSpPr>
        <p:spPr>
          <a:xfrm>
            <a:off x="5152705" y="5009578"/>
            <a:ext cx="902812" cy="307777"/>
          </a:xfrm>
          <a:prstGeom prst="rect">
            <a:avLst/>
          </a:prstGeom>
        </p:spPr>
        <p:txBody>
          <a:bodyPr wrap="none">
            <a:spAutoFit/>
          </a:bodyPr>
          <a:lstStyle/>
          <a:p>
            <a:pPr lvl="0" algn="ctr">
              <a:defRPr/>
            </a:pPr>
            <a:r>
              <a:rPr lang="zh-CN" altLang="en-US" sz="1400" b="1" dirty="0">
                <a:latin typeface="微软雅黑" pitchFamily="34" charset="-122"/>
                <a:ea typeface="微软雅黑" pitchFamily="34" charset="-122"/>
              </a:rPr>
              <a:t>完成情况</a:t>
            </a:r>
          </a:p>
        </p:txBody>
      </p:sp>
      <p:sp>
        <p:nvSpPr>
          <p:cNvPr id="62" name="矩形 61"/>
          <p:cNvSpPr/>
          <p:nvPr/>
        </p:nvSpPr>
        <p:spPr>
          <a:xfrm>
            <a:off x="7144929" y="5005036"/>
            <a:ext cx="902811" cy="307777"/>
          </a:xfrm>
          <a:prstGeom prst="rect">
            <a:avLst/>
          </a:prstGeom>
        </p:spPr>
        <p:txBody>
          <a:bodyPr wrap="none">
            <a:spAutoFit/>
          </a:bodyPr>
          <a:lstStyle/>
          <a:p>
            <a:pPr lvl="0" algn="ctr">
              <a:defRPr/>
            </a:pPr>
            <a:r>
              <a:rPr lang="zh-CN" altLang="en-US" sz="1400" b="1" dirty="0" smtClean="0">
                <a:latin typeface="微软雅黑" pitchFamily="34" charset="-122"/>
                <a:ea typeface="微软雅黑" pitchFamily="34" charset="-122"/>
              </a:rPr>
              <a:t>后期计划</a:t>
            </a:r>
            <a:endParaRPr lang="zh-CN" altLang="en-US" sz="1400" b="1" dirty="0">
              <a:latin typeface="微软雅黑" pitchFamily="34" charset="-122"/>
              <a:ea typeface="微软雅黑" pitchFamily="34" charset="-122"/>
            </a:endParaRPr>
          </a:p>
        </p:txBody>
      </p:sp>
      <p:sp>
        <p:nvSpPr>
          <p:cNvPr id="64" name="矩形 63"/>
          <p:cNvSpPr/>
          <p:nvPr/>
        </p:nvSpPr>
        <p:spPr>
          <a:xfrm>
            <a:off x="1168264" y="4972247"/>
            <a:ext cx="902812" cy="307777"/>
          </a:xfrm>
          <a:prstGeom prst="rect">
            <a:avLst/>
          </a:prstGeom>
        </p:spPr>
        <p:txBody>
          <a:bodyPr wrap="none">
            <a:spAutoFit/>
          </a:bodyPr>
          <a:lstStyle/>
          <a:p>
            <a:pPr lvl="0" algn="ctr">
              <a:defRPr/>
            </a:pPr>
            <a:r>
              <a:rPr lang="zh-CN" altLang="en-US" sz="1400" b="1" dirty="0">
                <a:latin typeface="微软雅黑" pitchFamily="34" charset="-122"/>
                <a:ea typeface="微软雅黑" pitchFamily="34" charset="-122"/>
              </a:rPr>
              <a:t>项目意义</a:t>
            </a:r>
          </a:p>
        </p:txBody>
      </p:sp>
      <p:sp>
        <p:nvSpPr>
          <p:cNvPr id="13" name="矩形 12"/>
          <p:cNvSpPr/>
          <p:nvPr/>
        </p:nvSpPr>
        <p:spPr>
          <a:xfrm rot="19165155">
            <a:off x="-1033161" y="413579"/>
            <a:ext cx="3600400" cy="720080"/>
          </a:xfrm>
          <a:prstGeom prst="rect">
            <a:avLst/>
          </a:prstGeom>
          <a:solidFill>
            <a:srgbClr val="FFC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2400" dirty="0">
                <a:solidFill>
                  <a:schemeClr val="tx1"/>
                </a:solidFill>
                <a:latin typeface="微软雅黑" pitchFamily="34" charset="-122"/>
                <a:ea typeface="微软雅黑" pitchFamily="34" charset="-122"/>
              </a:rPr>
              <a:t>代价函数</a:t>
            </a:r>
          </a:p>
        </p:txBody>
      </p:sp>
      <p:sp>
        <p:nvSpPr>
          <p:cNvPr id="3" name="矩形 2"/>
          <p:cNvSpPr/>
          <p:nvPr/>
        </p:nvSpPr>
        <p:spPr>
          <a:xfrm>
            <a:off x="2071076" y="193204"/>
            <a:ext cx="5382344" cy="369332"/>
          </a:xfrm>
          <a:prstGeom prst="rect">
            <a:avLst/>
          </a:prstGeom>
        </p:spPr>
        <p:txBody>
          <a:bodyPr wrap="square">
            <a:spAutoFit/>
          </a:bodyPr>
          <a:lstStyle/>
          <a:p>
            <a:r>
              <a:rPr lang="zh-CN" altLang="en-US" dirty="0"/>
              <a:t>通过</a:t>
            </a:r>
            <a:r>
              <a:rPr lang="en-US" altLang="zh-CN" dirty="0" err="1"/>
              <a:t>softmax</a:t>
            </a:r>
            <a:r>
              <a:rPr lang="zh-CN" altLang="en-US" dirty="0"/>
              <a:t>得到将句子</a:t>
            </a:r>
            <a:r>
              <a:rPr lang="en-US" altLang="zh-CN" dirty="0"/>
              <a:t>X</a:t>
            </a:r>
            <a:r>
              <a:rPr lang="zh-CN" altLang="en-US" dirty="0"/>
              <a:t>标注为</a:t>
            </a:r>
            <a:r>
              <a:rPr lang="en-US" altLang="zh-CN" dirty="0"/>
              <a:t>y</a:t>
            </a:r>
            <a:r>
              <a:rPr lang="zh-CN" altLang="en-US" dirty="0"/>
              <a:t>的概率如下：</a:t>
            </a:r>
          </a:p>
        </p:txBody>
      </p:sp>
      <p:sp>
        <p:nvSpPr>
          <p:cNvPr id="5" name="Rectangle 2"/>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矩形 7"/>
          <p:cNvSpPr/>
          <p:nvPr/>
        </p:nvSpPr>
        <p:spPr>
          <a:xfrm>
            <a:off x="2115596" y="1878763"/>
            <a:ext cx="4663584" cy="369332"/>
          </a:xfrm>
          <a:prstGeom prst="rect">
            <a:avLst/>
          </a:prstGeom>
        </p:spPr>
        <p:txBody>
          <a:bodyPr wrap="none">
            <a:spAutoFit/>
          </a:bodyPr>
          <a:lstStyle/>
          <a:p>
            <a:r>
              <a:rPr lang="zh-CN" altLang="zh-CN" dirty="0"/>
              <a:t>其中</a:t>
            </a:r>
            <a:r>
              <a:rPr lang="en-US" altLang="zh-CN" dirty="0" err="1"/>
              <a:t>Yx</a:t>
            </a:r>
            <a:r>
              <a:rPr lang="zh-CN" altLang="zh-CN" dirty="0"/>
              <a:t>表示对于句子</a:t>
            </a:r>
            <a:r>
              <a:rPr lang="en-US" altLang="zh-CN" dirty="0"/>
              <a:t>X</a:t>
            </a:r>
            <a:r>
              <a:rPr lang="zh-CN" altLang="zh-CN" dirty="0"/>
              <a:t>所有可能的序列</a:t>
            </a:r>
            <a:r>
              <a:rPr lang="zh-CN" altLang="zh-CN" dirty="0" smtClean="0"/>
              <a:t>标注</a:t>
            </a:r>
            <a:r>
              <a:rPr lang="zh-CN" altLang="en-US" dirty="0"/>
              <a:t>；</a:t>
            </a:r>
          </a:p>
        </p:txBody>
      </p:sp>
      <p:sp>
        <p:nvSpPr>
          <p:cNvPr id="9" name="矩形 8"/>
          <p:cNvSpPr/>
          <p:nvPr/>
        </p:nvSpPr>
        <p:spPr>
          <a:xfrm>
            <a:off x="2159222" y="2353444"/>
            <a:ext cx="2723823" cy="369332"/>
          </a:xfrm>
          <a:prstGeom prst="rect">
            <a:avLst/>
          </a:prstGeom>
        </p:spPr>
        <p:txBody>
          <a:bodyPr wrap="none">
            <a:spAutoFit/>
          </a:bodyPr>
          <a:lstStyle/>
          <a:p>
            <a:r>
              <a:rPr lang="zh-CN" altLang="zh-CN" dirty="0"/>
              <a:t>使用极大似然估计</a:t>
            </a:r>
            <a:r>
              <a:rPr lang="zh-CN" altLang="zh-CN" dirty="0" smtClean="0"/>
              <a:t>得到</a:t>
            </a:r>
            <a:r>
              <a:rPr lang="zh-CN" altLang="en-US" dirty="0" smtClean="0"/>
              <a:t>：</a:t>
            </a:r>
            <a:endParaRPr lang="zh-CN" altLang="en-US" dirty="0"/>
          </a:p>
        </p:txBody>
      </p:sp>
      <p:sp>
        <p:nvSpPr>
          <p:cNvPr id="11" name="Rectangle 4"/>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4" name="矩形 33"/>
          <p:cNvSpPr/>
          <p:nvPr/>
        </p:nvSpPr>
        <p:spPr>
          <a:xfrm>
            <a:off x="2183509" y="3732326"/>
            <a:ext cx="5117284" cy="646331"/>
          </a:xfrm>
          <a:prstGeom prst="rect">
            <a:avLst/>
          </a:prstGeom>
        </p:spPr>
        <p:txBody>
          <a:bodyPr wrap="square">
            <a:spAutoFit/>
          </a:bodyPr>
          <a:lstStyle/>
          <a:p>
            <a:r>
              <a:rPr lang="zh-CN" altLang="zh-CN" dirty="0"/>
              <a:t>训练模型，最大化似然函数，使得模型能够产生更准确的输出序列，得到相应的</a:t>
            </a:r>
            <a:r>
              <a:rPr lang="zh-CN" altLang="zh-CN" dirty="0" smtClean="0"/>
              <a:t>模型参数</a:t>
            </a:r>
            <a:r>
              <a:rPr lang="zh-CN" altLang="en-US" dirty="0" smtClean="0"/>
              <a:t>。</a:t>
            </a:r>
            <a:endParaRPr lang="zh-CN" altLang="en-US" dirty="0"/>
          </a:p>
        </p:txBody>
      </p:sp>
      <p:pic>
        <p:nvPicPr>
          <p:cNvPr id="2115" name="Picture 6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18038" y="654617"/>
            <a:ext cx="2886075" cy="1200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116" name="Picture 6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43384" y="2722776"/>
            <a:ext cx="6000750" cy="933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13712999"/>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down)">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34"/>
                                        </p:tgtEl>
                                        <p:attrNameLst>
                                          <p:attrName>style.visibility</p:attrName>
                                        </p:attrNameLst>
                                      </p:cBhvr>
                                      <p:to>
                                        <p:strVal val="visible"/>
                                      </p:to>
                                    </p:set>
                                    <p:animEffect transition="in" filter="fade">
                                      <p:cBhvr>
                                        <p:cTn id="24"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8" grpId="0"/>
      <p:bldP spid="9" grpId="0"/>
      <p:bldP spid="34"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4" name="直接连接符 43"/>
          <p:cNvCxnSpPr/>
          <p:nvPr/>
        </p:nvCxnSpPr>
        <p:spPr>
          <a:xfrm>
            <a:off x="-108520" y="5158927"/>
            <a:ext cx="9396536" cy="0"/>
          </a:xfrm>
          <a:prstGeom prst="line">
            <a:avLst/>
          </a:prstGeom>
          <a:ln w="19050">
            <a:solidFill>
              <a:srgbClr val="FFC000"/>
            </a:solidFill>
            <a:prstDash val="dash"/>
          </a:ln>
        </p:spPr>
        <p:style>
          <a:lnRef idx="1">
            <a:schemeClr val="accent1"/>
          </a:lnRef>
          <a:fillRef idx="0">
            <a:schemeClr val="accent1"/>
          </a:fillRef>
          <a:effectRef idx="0">
            <a:schemeClr val="accent1"/>
          </a:effectRef>
          <a:fontRef idx="minor">
            <a:schemeClr val="tx1"/>
          </a:fontRef>
        </p:style>
      </p:cxnSp>
      <p:sp>
        <p:nvSpPr>
          <p:cNvPr id="50" name="燕尾形 49"/>
          <p:cNvSpPr/>
          <p:nvPr/>
        </p:nvSpPr>
        <p:spPr bwMode="auto">
          <a:xfrm>
            <a:off x="899592" y="4906514"/>
            <a:ext cx="1440159" cy="504825"/>
          </a:xfrm>
          <a:prstGeom prst="chevron">
            <a:avLst/>
          </a:prstGeom>
          <a:solidFill>
            <a:srgbClr val="664E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1400" b="1" dirty="0">
              <a:solidFill>
                <a:schemeClr val="tx1"/>
              </a:solidFill>
              <a:latin typeface="微软雅黑" pitchFamily="34" charset="-122"/>
              <a:ea typeface="微软雅黑" pitchFamily="34" charset="-122"/>
            </a:endParaRPr>
          </a:p>
        </p:txBody>
      </p:sp>
      <p:sp>
        <p:nvSpPr>
          <p:cNvPr id="52" name="燕尾形 51"/>
          <p:cNvSpPr/>
          <p:nvPr/>
        </p:nvSpPr>
        <p:spPr bwMode="auto">
          <a:xfrm>
            <a:off x="2891813" y="4906514"/>
            <a:ext cx="1440159" cy="504825"/>
          </a:xfrm>
          <a:prstGeom prst="chevron">
            <a:avLst/>
          </a:prstGeom>
          <a:solidFill>
            <a:srgbClr val="664E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400" b="1" dirty="0">
              <a:solidFill>
                <a:schemeClr val="tx1"/>
              </a:solidFill>
              <a:latin typeface="微软雅黑" pitchFamily="34" charset="-122"/>
              <a:ea typeface="微软雅黑" pitchFamily="34" charset="-122"/>
            </a:endParaRPr>
          </a:p>
        </p:txBody>
      </p:sp>
      <p:sp>
        <p:nvSpPr>
          <p:cNvPr id="53" name="燕尾形 52"/>
          <p:cNvSpPr/>
          <p:nvPr/>
        </p:nvSpPr>
        <p:spPr bwMode="auto">
          <a:xfrm>
            <a:off x="4884034" y="4907754"/>
            <a:ext cx="1440159" cy="504825"/>
          </a:xfrm>
          <a:prstGeom prst="chevron">
            <a:avLst/>
          </a:prstGeom>
          <a:solidFill>
            <a:srgbClr val="664E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400" b="1" dirty="0">
              <a:solidFill>
                <a:schemeClr val="tx1"/>
              </a:solidFill>
              <a:latin typeface="微软雅黑" pitchFamily="34" charset="-122"/>
              <a:ea typeface="微软雅黑" pitchFamily="34" charset="-122"/>
            </a:endParaRPr>
          </a:p>
        </p:txBody>
      </p:sp>
      <p:sp>
        <p:nvSpPr>
          <p:cNvPr id="54" name="燕尾形 53"/>
          <p:cNvSpPr/>
          <p:nvPr/>
        </p:nvSpPr>
        <p:spPr bwMode="auto">
          <a:xfrm>
            <a:off x="6876256" y="4906513"/>
            <a:ext cx="1440159" cy="504825"/>
          </a:xfrm>
          <a:prstGeom prst="chevron">
            <a:avLst/>
          </a:prstGeom>
          <a:solidFill>
            <a:srgbClr val="664E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400" b="1" dirty="0">
              <a:solidFill>
                <a:schemeClr val="tx1"/>
              </a:solidFill>
              <a:latin typeface="微软雅黑" pitchFamily="34" charset="-122"/>
              <a:ea typeface="微软雅黑" pitchFamily="34" charset="-122"/>
            </a:endParaRPr>
          </a:p>
        </p:txBody>
      </p:sp>
      <p:sp>
        <p:nvSpPr>
          <p:cNvPr id="55" name="燕尾形 54"/>
          <p:cNvSpPr/>
          <p:nvPr/>
        </p:nvSpPr>
        <p:spPr bwMode="auto">
          <a:xfrm>
            <a:off x="4884034" y="4906513"/>
            <a:ext cx="1440159" cy="504825"/>
          </a:xfrm>
          <a:prstGeom prst="chevron">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zh-CN" altLang="en-US" sz="1400" b="1" dirty="0" smtClean="0">
                <a:solidFill>
                  <a:schemeClr val="tx1"/>
                </a:solidFill>
                <a:latin typeface="微软雅黑" pitchFamily="34" charset="-122"/>
                <a:ea typeface="微软雅黑" pitchFamily="34" charset="-122"/>
              </a:rPr>
              <a:t>完成情况</a:t>
            </a:r>
            <a:endParaRPr lang="zh-CN" altLang="en-US" sz="1400" b="1" dirty="0">
              <a:solidFill>
                <a:schemeClr val="tx1"/>
              </a:solidFill>
              <a:latin typeface="微软雅黑" pitchFamily="34" charset="-122"/>
              <a:ea typeface="微软雅黑" pitchFamily="34" charset="-122"/>
            </a:endParaRPr>
          </a:p>
        </p:txBody>
      </p:sp>
      <p:sp>
        <p:nvSpPr>
          <p:cNvPr id="58" name="矩形 57"/>
          <p:cNvSpPr/>
          <p:nvPr/>
        </p:nvSpPr>
        <p:spPr>
          <a:xfrm>
            <a:off x="3160484" y="5009578"/>
            <a:ext cx="902812" cy="307777"/>
          </a:xfrm>
          <a:prstGeom prst="rect">
            <a:avLst/>
          </a:prstGeom>
        </p:spPr>
        <p:txBody>
          <a:bodyPr wrap="none">
            <a:spAutoFit/>
          </a:bodyPr>
          <a:lstStyle/>
          <a:p>
            <a:pPr lvl="0" algn="ctr">
              <a:defRPr/>
            </a:pPr>
            <a:r>
              <a:rPr lang="zh-CN" altLang="en-US" sz="1400" b="1" dirty="0">
                <a:latin typeface="微软雅黑" pitchFamily="34" charset="-122"/>
                <a:ea typeface="微软雅黑" pitchFamily="34" charset="-122"/>
              </a:rPr>
              <a:t>我的任务</a:t>
            </a:r>
          </a:p>
        </p:txBody>
      </p:sp>
      <p:sp>
        <p:nvSpPr>
          <p:cNvPr id="62" name="矩形 61"/>
          <p:cNvSpPr/>
          <p:nvPr/>
        </p:nvSpPr>
        <p:spPr>
          <a:xfrm>
            <a:off x="7144929" y="5005036"/>
            <a:ext cx="902811" cy="307777"/>
          </a:xfrm>
          <a:prstGeom prst="rect">
            <a:avLst/>
          </a:prstGeom>
        </p:spPr>
        <p:txBody>
          <a:bodyPr wrap="none">
            <a:spAutoFit/>
          </a:bodyPr>
          <a:lstStyle/>
          <a:p>
            <a:pPr lvl="0" algn="ctr">
              <a:defRPr/>
            </a:pPr>
            <a:r>
              <a:rPr lang="zh-CN" altLang="en-US" sz="1400" b="1" dirty="0" smtClean="0">
                <a:latin typeface="微软雅黑" pitchFamily="34" charset="-122"/>
                <a:ea typeface="微软雅黑" pitchFamily="34" charset="-122"/>
              </a:rPr>
              <a:t>后期计划</a:t>
            </a:r>
            <a:endParaRPr lang="zh-CN" altLang="en-US" sz="1400" b="1" dirty="0">
              <a:latin typeface="微软雅黑" pitchFamily="34" charset="-122"/>
              <a:ea typeface="微软雅黑" pitchFamily="34" charset="-122"/>
            </a:endParaRPr>
          </a:p>
        </p:txBody>
      </p:sp>
      <p:sp>
        <p:nvSpPr>
          <p:cNvPr id="64" name="矩形 63"/>
          <p:cNvSpPr/>
          <p:nvPr/>
        </p:nvSpPr>
        <p:spPr>
          <a:xfrm>
            <a:off x="1168264" y="4972247"/>
            <a:ext cx="902812" cy="307777"/>
          </a:xfrm>
          <a:prstGeom prst="rect">
            <a:avLst/>
          </a:prstGeom>
        </p:spPr>
        <p:txBody>
          <a:bodyPr wrap="none">
            <a:spAutoFit/>
          </a:bodyPr>
          <a:lstStyle/>
          <a:p>
            <a:pPr lvl="0" algn="ctr">
              <a:defRPr/>
            </a:pPr>
            <a:r>
              <a:rPr lang="zh-CN" altLang="en-US" sz="1400" b="1" dirty="0">
                <a:latin typeface="微软雅黑" pitchFamily="34" charset="-122"/>
                <a:ea typeface="微软雅黑" pitchFamily="34" charset="-122"/>
              </a:rPr>
              <a:t>项目意义</a:t>
            </a:r>
          </a:p>
        </p:txBody>
      </p:sp>
      <p:sp>
        <p:nvSpPr>
          <p:cNvPr id="13" name="矩形 12"/>
          <p:cNvSpPr/>
          <p:nvPr/>
        </p:nvSpPr>
        <p:spPr>
          <a:xfrm rot="19165155">
            <a:off x="-1033161" y="413579"/>
            <a:ext cx="3600400" cy="720080"/>
          </a:xfrm>
          <a:prstGeom prst="rect">
            <a:avLst/>
          </a:prstGeom>
          <a:solidFill>
            <a:srgbClr val="FFC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2400" dirty="0">
                <a:solidFill>
                  <a:schemeClr val="tx1"/>
                </a:solidFill>
                <a:latin typeface="微软雅黑" pitchFamily="34" charset="-122"/>
                <a:ea typeface="微软雅黑" pitchFamily="34" charset="-122"/>
              </a:rPr>
              <a:t>解码</a:t>
            </a:r>
          </a:p>
        </p:txBody>
      </p:sp>
      <p:sp>
        <p:nvSpPr>
          <p:cNvPr id="2" name="矩形 1"/>
          <p:cNvSpPr/>
          <p:nvPr/>
        </p:nvSpPr>
        <p:spPr>
          <a:xfrm>
            <a:off x="1909519" y="1057300"/>
            <a:ext cx="5742384" cy="369332"/>
          </a:xfrm>
          <a:prstGeom prst="rect">
            <a:avLst/>
          </a:prstGeom>
        </p:spPr>
        <p:txBody>
          <a:bodyPr wrap="square">
            <a:spAutoFit/>
          </a:bodyPr>
          <a:lstStyle/>
          <a:p>
            <a:r>
              <a:rPr lang="zh-CN" altLang="zh-CN" dirty="0"/>
              <a:t>在解码时我们将</a:t>
            </a:r>
            <a:r>
              <a:rPr lang="zh-CN" altLang="zh-CN" dirty="0" smtClean="0"/>
              <a:t>句子</a:t>
            </a:r>
            <a:r>
              <a:rPr lang="en-US" altLang="zh-CN" dirty="0" smtClean="0"/>
              <a:t>X</a:t>
            </a:r>
            <a:r>
              <a:rPr lang="zh-CN" altLang="zh-CN" dirty="0" smtClean="0"/>
              <a:t>标注</a:t>
            </a:r>
            <a:r>
              <a:rPr lang="zh-CN" altLang="zh-CN" dirty="0"/>
              <a:t>为具有最大分数的标注</a:t>
            </a:r>
            <a:r>
              <a:rPr lang="zh-CN" altLang="zh-CN" dirty="0" smtClean="0"/>
              <a:t>序列</a:t>
            </a:r>
            <a:r>
              <a:rPr lang="zh-CN" altLang="en-US" dirty="0" smtClean="0"/>
              <a:t>：</a:t>
            </a:r>
            <a:endParaRPr lang="zh-CN" altLang="en-US" dirty="0"/>
          </a:p>
        </p:txBody>
      </p:sp>
      <p:sp>
        <p:nvSpPr>
          <p:cNvPr id="3" name="Rectangle 2"/>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TextBox 4"/>
          <p:cNvSpPr txBox="1"/>
          <p:nvPr/>
        </p:nvSpPr>
        <p:spPr>
          <a:xfrm>
            <a:off x="1504347" y="3385360"/>
            <a:ext cx="6552728" cy="646331"/>
          </a:xfrm>
          <a:prstGeom prst="rect">
            <a:avLst/>
          </a:prstGeom>
          <a:noFill/>
        </p:spPr>
        <p:txBody>
          <a:bodyPr wrap="square" rtlCol="0">
            <a:spAutoFit/>
          </a:bodyPr>
          <a:lstStyle/>
          <a:p>
            <a:r>
              <a:rPr lang="zh-CN" altLang="en-US" sz="3600" dirty="0" smtClean="0"/>
              <a:t>命名实体识别问题终于解决了！</a:t>
            </a:r>
            <a:endParaRPr lang="zh-CN" altLang="en-US" sz="3600" dirty="0"/>
          </a:p>
        </p:txBody>
      </p:sp>
      <p:pic>
        <p:nvPicPr>
          <p:cNvPr id="3104" name="Picture 3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12268" y="2038350"/>
            <a:ext cx="3143250" cy="819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55858910"/>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down)">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26"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down)">
                                      <p:cBhvr>
                                        <p:cTn id="12" dur="580">
                                          <p:stCondLst>
                                            <p:cond delay="0"/>
                                          </p:stCondLst>
                                        </p:cTn>
                                        <p:tgtEl>
                                          <p:spTgt spid="5"/>
                                        </p:tgtEl>
                                      </p:cBhvr>
                                    </p:animEffect>
                                    <p:anim calcmode="lin" valueType="num">
                                      <p:cBhvr>
                                        <p:cTn id="13"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14"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15"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16"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17"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18" dur="26">
                                          <p:stCondLst>
                                            <p:cond delay="650"/>
                                          </p:stCondLst>
                                        </p:cTn>
                                        <p:tgtEl>
                                          <p:spTgt spid="5"/>
                                        </p:tgtEl>
                                      </p:cBhvr>
                                      <p:to x="100000" y="60000"/>
                                    </p:animScale>
                                    <p:animScale>
                                      <p:cBhvr>
                                        <p:cTn id="19" dur="166" decel="50000">
                                          <p:stCondLst>
                                            <p:cond delay="676"/>
                                          </p:stCondLst>
                                        </p:cTn>
                                        <p:tgtEl>
                                          <p:spTgt spid="5"/>
                                        </p:tgtEl>
                                      </p:cBhvr>
                                      <p:to x="100000" y="100000"/>
                                    </p:animScale>
                                    <p:animScale>
                                      <p:cBhvr>
                                        <p:cTn id="20" dur="26">
                                          <p:stCondLst>
                                            <p:cond delay="1312"/>
                                          </p:stCondLst>
                                        </p:cTn>
                                        <p:tgtEl>
                                          <p:spTgt spid="5"/>
                                        </p:tgtEl>
                                      </p:cBhvr>
                                      <p:to x="100000" y="80000"/>
                                    </p:animScale>
                                    <p:animScale>
                                      <p:cBhvr>
                                        <p:cTn id="21" dur="166" decel="50000">
                                          <p:stCondLst>
                                            <p:cond delay="1338"/>
                                          </p:stCondLst>
                                        </p:cTn>
                                        <p:tgtEl>
                                          <p:spTgt spid="5"/>
                                        </p:tgtEl>
                                      </p:cBhvr>
                                      <p:to x="100000" y="100000"/>
                                    </p:animScale>
                                    <p:animScale>
                                      <p:cBhvr>
                                        <p:cTn id="22" dur="26">
                                          <p:stCondLst>
                                            <p:cond delay="1642"/>
                                          </p:stCondLst>
                                        </p:cTn>
                                        <p:tgtEl>
                                          <p:spTgt spid="5"/>
                                        </p:tgtEl>
                                      </p:cBhvr>
                                      <p:to x="100000" y="90000"/>
                                    </p:animScale>
                                    <p:animScale>
                                      <p:cBhvr>
                                        <p:cTn id="23" dur="166" decel="50000">
                                          <p:stCondLst>
                                            <p:cond delay="1668"/>
                                          </p:stCondLst>
                                        </p:cTn>
                                        <p:tgtEl>
                                          <p:spTgt spid="5"/>
                                        </p:tgtEl>
                                      </p:cBhvr>
                                      <p:to x="100000" y="100000"/>
                                    </p:animScale>
                                    <p:animScale>
                                      <p:cBhvr>
                                        <p:cTn id="24" dur="26">
                                          <p:stCondLst>
                                            <p:cond delay="1808"/>
                                          </p:stCondLst>
                                        </p:cTn>
                                        <p:tgtEl>
                                          <p:spTgt spid="5"/>
                                        </p:tgtEl>
                                      </p:cBhvr>
                                      <p:to x="100000" y="95000"/>
                                    </p:animScale>
                                    <p:animScale>
                                      <p:cBhvr>
                                        <p:cTn id="25" dur="166" decel="50000">
                                          <p:stCondLst>
                                            <p:cond delay="1834"/>
                                          </p:stCondLst>
                                        </p:cTn>
                                        <p:tgtEl>
                                          <p:spTgt spid="5"/>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5"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4" name="直接连接符 43"/>
          <p:cNvCxnSpPr/>
          <p:nvPr/>
        </p:nvCxnSpPr>
        <p:spPr>
          <a:xfrm>
            <a:off x="-108520" y="5158927"/>
            <a:ext cx="9396536" cy="0"/>
          </a:xfrm>
          <a:prstGeom prst="line">
            <a:avLst/>
          </a:prstGeom>
          <a:ln w="19050">
            <a:solidFill>
              <a:srgbClr val="FFC000"/>
            </a:solidFill>
            <a:prstDash val="dash"/>
          </a:ln>
        </p:spPr>
        <p:style>
          <a:lnRef idx="1">
            <a:schemeClr val="accent1"/>
          </a:lnRef>
          <a:fillRef idx="0">
            <a:schemeClr val="accent1"/>
          </a:fillRef>
          <a:effectRef idx="0">
            <a:schemeClr val="accent1"/>
          </a:effectRef>
          <a:fontRef idx="minor">
            <a:schemeClr val="tx1"/>
          </a:fontRef>
        </p:style>
      </p:cxnSp>
      <p:sp>
        <p:nvSpPr>
          <p:cNvPr id="50" name="燕尾形 49"/>
          <p:cNvSpPr/>
          <p:nvPr/>
        </p:nvSpPr>
        <p:spPr bwMode="auto">
          <a:xfrm>
            <a:off x="899592" y="4906514"/>
            <a:ext cx="1440159" cy="504825"/>
          </a:xfrm>
          <a:prstGeom prst="chevron">
            <a:avLst/>
          </a:prstGeom>
          <a:solidFill>
            <a:srgbClr val="664E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1400" b="1" dirty="0">
              <a:solidFill>
                <a:schemeClr val="tx1"/>
              </a:solidFill>
              <a:latin typeface="微软雅黑" pitchFamily="34" charset="-122"/>
              <a:ea typeface="微软雅黑" pitchFamily="34" charset="-122"/>
            </a:endParaRPr>
          </a:p>
        </p:txBody>
      </p:sp>
      <p:sp>
        <p:nvSpPr>
          <p:cNvPr id="52" name="燕尾形 51"/>
          <p:cNvSpPr/>
          <p:nvPr/>
        </p:nvSpPr>
        <p:spPr bwMode="auto">
          <a:xfrm>
            <a:off x="2891813" y="4906514"/>
            <a:ext cx="1440159" cy="504825"/>
          </a:xfrm>
          <a:prstGeom prst="chevron">
            <a:avLst/>
          </a:prstGeom>
          <a:solidFill>
            <a:srgbClr val="664E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400" b="1" dirty="0">
              <a:solidFill>
                <a:schemeClr val="tx1"/>
              </a:solidFill>
              <a:latin typeface="微软雅黑" pitchFamily="34" charset="-122"/>
              <a:ea typeface="微软雅黑" pitchFamily="34" charset="-122"/>
            </a:endParaRPr>
          </a:p>
        </p:txBody>
      </p:sp>
      <p:sp>
        <p:nvSpPr>
          <p:cNvPr id="53" name="燕尾形 52"/>
          <p:cNvSpPr/>
          <p:nvPr/>
        </p:nvSpPr>
        <p:spPr bwMode="auto">
          <a:xfrm>
            <a:off x="4884034" y="4907754"/>
            <a:ext cx="1440159" cy="504825"/>
          </a:xfrm>
          <a:prstGeom prst="chevron">
            <a:avLst/>
          </a:prstGeom>
          <a:solidFill>
            <a:srgbClr val="664E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400" b="1" dirty="0">
              <a:solidFill>
                <a:schemeClr val="tx1"/>
              </a:solidFill>
              <a:latin typeface="微软雅黑" pitchFamily="34" charset="-122"/>
              <a:ea typeface="微软雅黑" pitchFamily="34" charset="-122"/>
            </a:endParaRPr>
          </a:p>
        </p:txBody>
      </p:sp>
      <p:sp>
        <p:nvSpPr>
          <p:cNvPr id="54" name="燕尾形 53"/>
          <p:cNvSpPr/>
          <p:nvPr/>
        </p:nvSpPr>
        <p:spPr bwMode="auto">
          <a:xfrm>
            <a:off x="6876256" y="4906513"/>
            <a:ext cx="1440159" cy="504825"/>
          </a:xfrm>
          <a:prstGeom prst="chevron">
            <a:avLst/>
          </a:prstGeom>
          <a:solidFill>
            <a:srgbClr val="664E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400" b="1" dirty="0">
              <a:solidFill>
                <a:schemeClr val="tx1"/>
              </a:solidFill>
              <a:latin typeface="微软雅黑" pitchFamily="34" charset="-122"/>
              <a:ea typeface="微软雅黑" pitchFamily="34" charset="-122"/>
            </a:endParaRPr>
          </a:p>
        </p:txBody>
      </p:sp>
      <p:sp>
        <p:nvSpPr>
          <p:cNvPr id="55" name="燕尾形 54"/>
          <p:cNvSpPr/>
          <p:nvPr/>
        </p:nvSpPr>
        <p:spPr bwMode="auto">
          <a:xfrm>
            <a:off x="4884034" y="4906513"/>
            <a:ext cx="1440159" cy="504825"/>
          </a:xfrm>
          <a:prstGeom prst="chevron">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zh-CN" altLang="en-US" sz="1400" b="1" dirty="0" smtClean="0">
                <a:solidFill>
                  <a:schemeClr val="tx1"/>
                </a:solidFill>
                <a:latin typeface="微软雅黑" pitchFamily="34" charset="-122"/>
                <a:ea typeface="微软雅黑" pitchFamily="34" charset="-122"/>
              </a:rPr>
              <a:t>完成情况</a:t>
            </a:r>
            <a:endParaRPr lang="zh-CN" altLang="en-US" sz="1400" b="1" dirty="0">
              <a:solidFill>
                <a:schemeClr val="tx1"/>
              </a:solidFill>
              <a:latin typeface="微软雅黑" pitchFamily="34" charset="-122"/>
              <a:ea typeface="微软雅黑" pitchFamily="34" charset="-122"/>
            </a:endParaRPr>
          </a:p>
        </p:txBody>
      </p:sp>
      <p:sp>
        <p:nvSpPr>
          <p:cNvPr id="58" name="矩形 57"/>
          <p:cNvSpPr/>
          <p:nvPr/>
        </p:nvSpPr>
        <p:spPr>
          <a:xfrm>
            <a:off x="3160484" y="5009578"/>
            <a:ext cx="902812" cy="307777"/>
          </a:xfrm>
          <a:prstGeom prst="rect">
            <a:avLst/>
          </a:prstGeom>
        </p:spPr>
        <p:txBody>
          <a:bodyPr wrap="none">
            <a:spAutoFit/>
          </a:bodyPr>
          <a:lstStyle/>
          <a:p>
            <a:pPr lvl="0" algn="ctr">
              <a:defRPr/>
            </a:pPr>
            <a:r>
              <a:rPr lang="zh-CN" altLang="en-US" sz="1400" b="1" dirty="0">
                <a:latin typeface="微软雅黑" pitchFamily="34" charset="-122"/>
                <a:ea typeface="微软雅黑" pitchFamily="34" charset="-122"/>
              </a:rPr>
              <a:t>我的任务</a:t>
            </a:r>
          </a:p>
        </p:txBody>
      </p:sp>
      <p:sp>
        <p:nvSpPr>
          <p:cNvPr id="62" name="矩形 61"/>
          <p:cNvSpPr/>
          <p:nvPr/>
        </p:nvSpPr>
        <p:spPr>
          <a:xfrm>
            <a:off x="7144929" y="5005036"/>
            <a:ext cx="902811" cy="307777"/>
          </a:xfrm>
          <a:prstGeom prst="rect">
            <a:avLst/>
          </a:prstGeom>
        </p:spPr>
        <p:txBody>
          <a:bodyPr wrap="none">
            <a:spAutoFit/>
          </a:bodyPr>
          <a:lstStyle/>
          <a:p>
            <a:pPr lvl="0" algn="ctr">
              <a:defRPr/>
            </a:pPr>
            <a:r>
              <a:rPr lang="zh-CN" altLang="en-US" sz="1400" b="1" dirty="0" smtClean="0">
                <a:latin typeface="微软雅黑" pitchFamily="34" charset="-122"/>
                <a:ea typeface="微软雅黑" pitchFamily="34" charset="-122"/>
              </a:rPr>
              <a:t>后期计划</a:t>
            </a:r>
            <a:endParaRPr lang="zh-CN" altLang="en-US" sz="1400" b="1" dirty="0">
              <a:latin typeface="微软雅黑" pitchFamily="34" charset="-122"/>
              <a:ea typeface="微软雅黑" pitchFamily="34" charset="-122"/>
            </a:endParaRPr>
          </a:p>
        </p:txBody>
      </p:sp>
      <p:sp>
        <p:nvSpPr>
          <p:cNvPr id="64" name="矩形 63"/>
          <p:cNvSpPr/>
          <p:nvPr/>
        </p:nvSpPr>
        <p:spPr>
          <a:xfrm>
            <a:off x="1168264" y="4972247"/>
            <a:ext cx="902812" cy="307777"/>
          </a:xfrm>
          <a:prstGeom prst="rect">
            <a:avLst/>
          </a:prstGeom>
        </p:spPr>
        <p:txBody>
          <a:bodyPr wrap="none">
            <a:spAutoFit/>
          </a:bodyPr>
          <a:lstStyle/>
          <a:p>
            <a:pPr lvl="0" algn="ctr">
              <a:defRPr/>
            </a:pPr>
            <a:r>
              <a:rPr lang="zh-CN" altLang="en-US" sz="1400" b="1" dirty="0">
                <a:latin typeface="微软雅黑" pitchFamily="34" charset="-122"/>
                <a:ea typeface="微软雅黑" pitchFamily="34" charset="-122"/>
              </a:rPr>
              <a:t>项目意义</a:t>
            </a:r>
          </a:p>
        </p:txBody>
      </p:sp>
      <p:sp>
        <p:nvSpPr>
          <p:cNvPr id="13" name="矩形 12"/>
          <p:cNvSpPr/>
          <p:nvPr/>
        </p:nvSpPr>
        <p:spPr>
          <a:xfrm rot="19165155">
            <a:off x="-1033161" y="413579"/>
            <a:ext cx="3600400" cy="720080"/>
          </a:xfrm>
          <a:prstGeom prst="rect">
            <a:avLst/>
          </a:prstGeom>
          <a:solidFill>
            <a:srgbClr val="FFC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2400" dirty="0" smtClean="0">
                <a:solidFill>
                  <a:schemeClr val="tx1"/>
                </a:solidFill>
                <a:latin typeface="微软雅黑" pitchFamily="34" charset="-122"/>
                <a:ea typeface="微软雅黑" pitchFamily="34" charset="-122"/>
              </a:rPr>
              <a:t>算法流程图</a:t>
            </a:r>
            <a:endParaRPr lang="zh-CN" altLang="en-US" sz="2400" dirty="0">
              <a:solidFill>
                <a:schemeClr val="tx1"/>
              </a:solidFill>
              <a:latin typeface="微软雅黑" pitchFamily="34" charset="-122"/>
              <a:ea typeface="微软雅黑" pitchFamily="34" charset="-122"/>
            </a:endParaRPr>
          </a:p>
        </p:txBody>
      </p:sp>
      <p:sp>
        <p:nvSpPr>
          <p:cNvPr id="3" name="Rectangle 2"/>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7" name="矩形 16"/>
          <p:cNvSpPr/>
          <p:nvPr/>
        </p:nvSpPr>
        <p:spPr>
          <a:xfrm>
            <a:off x="1909519" y="1057300"/>
            <a:ext cx="5742384" cy="369332"/>
          </a:xfrm>
          <a:prstGeom prst="rect">
            <a:avLst/>
          </a:prstGeom>
        </p:spPr>
        <p:txBody>
          <a:bodyPr wrap="square">
            <a:spAutoFit/>
          </a:bodyPr>
          <a:lstStyle/>
          <a:p>
            <a:r>
              <a:rPr lang="en-US" altLang="zh-CN" dirty="0" err="1" smtClean="0"/>
              <a:t>BiLSTM+CRF</a:t>
            </a:r>
            <a:r>
              <a:rPr lang="zh-CN" altLang="en-US" dirty="0" smtClean="0"/>
              <a:t>的算法程序流程如下：</a:t>
            </a:r>
            <a:endParaRPr lang="zh-CN" altLang="en-US" dirty="0"/>
          </a:p>
        </p:txBody>
      </p:sp>
      <p:pic>
        <p:nvPicPr>
          <p:cNvPr id="10242" name="图片 17" descr="BiLSTM流程图"/>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57965" y="1"/>
            <a:ext cx="3254195" cy="5714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87610406"/>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down)">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02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4" name="直接连接符 43"/>
          <p:cNvCxnSpPr/>
          <p:nvPr/>
        </p:nvCxnSpPr>
        <p:spPr>
          <a:xfrm>
            <a:off x="-108520" y="5158927"/>
            <a:ext cx="9396536" cy="0"/>
          </a:xfrm>
          <a:prstGeom prst="line">
            <a:avLst/>
          </a:prstGeom>
          <a:ln w="19050">
            <a:solidFill>
              <a:srgbClr val="FFC000"/>
            </a:solidFill>
            <a:prstDash val="dash"/>
          </a:ln>
        </p:spPr>
        <p:style>
          <a:lnRef idx="1">
            <a:schemeClr val="accent1"/>
          </a:lnRef>
          <a:fillRef idx="0">
            <a:schemeClr val="accent1"/>
          </a:fillRef>
          <a:effectRef idx="0">
            <a:schemeClr val="accent1"/>
          </a:effectRef>
          <a:fontRef idx="minor">
            <a:schemeClr val="tx1"/>
          </a:fontRef>
        </p:style>
      </p:cxnSp>
      <p:sp>
        <p:nvSpPr>
          <p:cNvPr id="50" name="燕尾形 49"/>
          <p:cNvSpPr/>
          <p:nvPr/>
        </p:nvSpPr>
        <p:spPr bwMode="auto">
          <a:xfrm>
            <a:off x="899592" y="4906514"/>
            <a:ext cx="1440159" cy="504825"/>
          </a:xfrm>
          <a:prstGeom prst="chevron">
            <a:avLst/>
          </a:prstGeom>
          <a:solidFill>
            <a:srgbClr val="664E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1400" b="1" dirty="0">
              <a:solidFill>
                <a:schemeClr val="tx1"/>
              </a:solidFill>
              <a:latin typeface="微软雅黑" pitchFamily="34" charset="-122"/>
              <a:ea typeface="微软雅黑" pitchFamily="34" charset="-122"/>
            </a:endParaRPr>
          </a:p>
        </p:txBody>
      </p:sp>
      <p:sp>
        <p:nvSpPr>
          <p:cNvPr id="52" name="燕尾形 51"/>
          <p:cNvSpPr/>
          <p:nvPr/>
        </p:nvSpPr>
        <p:spPr bwMode="auto">
          <a:xfrm>
            <a:off x="2891813" y="4906514"/>
            <a:ext cx="1440159" cy="504825"/>
          </a:xfrm>
          <a:prstGeom prst="chevron">
            <a:avLst/>
          </a:prstGeom>
          <a:solidFill>
            <a:srgbClr val="664E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400" b="1" dirty="0">
              <a:solidFill>
                <a:schemeClr val="tx1"/>
              </a:solidFill>
              <a:latin typeface="微软雅黑" pitchFamily="34" charset="-122"/>
              <a:ea typeface="微软雅黑" pitchFamily="34" charset="-122"/>
            </a:endParaRPr>
          </a:p>
        </p:txBody>
      </p:sp>
      <p:sp>
        <p:nvSpPr>
          <p:cNvPr id="53" name="燕尾形 52"/>
          <p:cNvSpPr/>
          <p:nvPr/>
        </p:nvSpPr>
        <p:spPr bwMode="auto">
          <a:xfrm>
            <a:off x="4884034" y="4907754"/>
            <a:ext cx="1440159" cy="504825"/>
          </a:xfrm>
          <a:prstGeom prst="chevron">
            <a:avLst/>
          </a:prstGeom>
          <a:solidFill>
            <a:srgbClr val="664E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400" b="1" dirty="0">
              <a:solidFill>
                <a:schemeClr val="tx1"/>
              </a:solidFill>
              <a:latin typeface="微软雅黑" pitchFamily="34" charset="-122"/>
              <a:ea typeface="微软雅黑" pitchFamily="34" charset="-122"/>
            </a:endParaRPr>
          </a:p>
        </p:txBody>
      </p:sp>
      <p:sp>
        <p:nvSpPr>
          <p:cNvPr id="54" name="燕尾形 53"/>
          <p:cNvSpPr/>
          <p:nvPr/>
        </p:nvSpPr>
        <p:spPr bwMode="auto">
          <a:xfrm>
            <a:off x="6876256" y="4906513"/>
            <a:ext cx="1440159" cy="504825"/>
          </a:xfrm>
          <a:prstGeom prst="chevron">
            <a:avLst/>
          </a:prstGeom>
          <a:solidFill>
            <a:srgbClr val="664E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400" b="1" dirty="0">
              <a:solidFill>
                <a:schemeClr val="tx1"/>
              </a:solidFill>
              <a:latin typeface="微软雅黑" pitchFamily="34" charset="-122"/>
              <a:ea typeface="微软雅黑" pitchFamily="34" charset="-122"/>
            </a:endParaRPr>
          </a:p>
        </p:txBody>
      </p:sp>
      <p:sp>
        <p:nvSpPr>
          <p:cNvPr id="55" name="燕尾形 54"/>
          <p:cNvSpPr/>
          <p:nvPr/>
        </p:nvSpPr>
        <p:spPr bwMode="auto">
          <a:xfrm>
            <a:off x="4884034" y="4906513"/>
            <a:ext cx="1440159" cy="504825"/>
          </a:xfrm>
          <a:prstGeom prst="chevron">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zh-CN" altLang="en-US" sz="1400" b="1" dirty="0" smtClean="0">
                <a:solidFill>
                  <a:schemeClr val="tx1"/>
                </a:solidFill>
                <a:latin typeface="微软雅黑" pitchFamily="34" charset="-122"/>
                <a:ea typeface="微软雅黑" pitchFamily="34" charset="-122"/>
              </a:rPr>
              <a:t>完成情况</a:t>
            </a:r>
            <a:endParaRPr lang="zh-CN" altLang="en-US" sz="1400" b="1" dirty="0">
              <a:solidFill>
                <a:schemeClr val="tx1"/>
              </a:solidFill>
              <a:latin typeface="微软雅黑" pitchFamily="34" charset="-122"/>
              <a:ea typeface="微软雅黑" pitchFamily="34" charset="-122"/>
            </a:endParaRPr>
          </a:p>
        </p:txBody>
      </p:sp>
      <p:sp>
        <p:nvSpPr>
          <p:cNvPr id="58" name="矩形 57"/>
          <p:cNvSpPr/>
          <p:nvPr/>
        </p:nvSpPr>
        <p:spPr>
          <a:xfrm>
            <a:off x="3160484" y="5009578"/>
            <a:ext cx="902812" cy="307777"/>
          </a:xfrm>
          <a:prstGeom prst="rect">
            <a:avLst/>
          </a:prstGeom>
        </p:spPr>
        <p:txBody>
          <a:bodyPr wrap="none">
            <a:spAutoFit/>
          </a:bodyPr>
          <a:lstStyle/>
          <a:p>
            <a:pPr lvl="0" algn="ctr">
              <a:defRPr/>
            </a:pPr>
            <a:r>
              <a:rPr lang="zh-CN" altLang="en-US" sz="1400" b="1" dirty="0">
                <a:latin typeface="微软雅黑" pitchFamily="34" charset="-122"/>
                <a:ea typeface="微软雅黑" pitchFamily="34" charset="-122"/>
              </a:rPr>
              <a:t>我的任务</a:t>
            </a:r>
          </a:p>
        </p:txBody>
      </p:sp>
      <p:sp>
        <p:nvSpPr>
          <p:cNvPr id="62" name="矩形 61"/>
          <p:cNvSpPr/>
          <p:nvPr/>
        </p:nvSpPr>
        <p:spPr>
          <a:xfrm>
            <a:off x="7144929" y="5005036"/>
            <a:ext cx="902811" cy="307777"/>
          </a:xfrm>
          <a:prstGeom prst="rect">
            <a:avLst/>
          </a:prstGeom>
        </p:spPr>
        <p:txBody>
          <a:bodyPr wrap="none">
            <a:spAutoFit/>
          </a:bodyPr>
          <a:lstStyle/>
          <a:p>
            <a:pPr lvl="0" algn="ctr">
              <a:defRPr/>
            </a:pPr>
            <a:r>
              <a:rPr lang="zh-CN" altLang="en-US" sz="1400" b="1" dirty="0" smtClean="0">
                <a:latin typeface="微软雅黑" pitchFamily="34" charset="-122"/>
                <a:ea typeface="微软雅黑" pitchFamily="34" charset="-122"/>
              </a:rPr>
              <a:t>后期计划</a:t>
            </a:r>
            <a:endParaRPr lang="zh-CN" altLang="en-US" sz="1400" b="1" dirty="0">
              <a:latin typeface="微软雅黑" pitchFamily="34" charset="-122"/>
              <a:ea typeface="微软雅黑" pitchFamily="34" charset="-122"/>
            </a:endParaRPr>
          </a:p>
        </p:txBody>
      </p:sp>
      <p:sp>
        <p:nvSpPr>
          <p:cNvPr id="64" name="矩形 63"/>
          <p:cNvSpPr/>
          <p:nvPr/>
        </p:nvSpPr>
        <p:spPr>
          <a:xfrm>
            <a:off x="1168264" y="4972247"/>
            <a:ext cx="902812" cy="307777"/>
          </a:xfrm>
          <a:prstGeom prst="rect">
            <a:avLst/>
          </a:prstGeom>
        </p:spPr>
        <p:txBody>
          <a:bodyPr wrap="none">
            <a:spAutoFit/>
          </a:bodyPr>
          <a:lstStyle/>
          <a:p>
            <a:pPr lvl="0" algn="ctr">
              <a:defRPr/>
            </a:pPr>
            <a:r>
              <a:rPr lang="zh-CN" altLang="en-US" sz="1400" b="1" dirty="0">
                <a:latin typeface="微软雅黑" pitchFamily="34" charset="-122"/>
                <a:ea typeface="微软雅黑" pitchFamily="34" charset="-122"/>
              </a:rPr>
              <a:t>项目意义</a:t>
            </a:r>
          </a:p>
        </p:txBody>
      </p:sp>
      <p:sp>
        <p:nvSpPr>
          <p:cNvPr id="13" name="矩形 12"/>
          <p:cNvSpPr/>
          <p:nvPr/>
        </p:nvSpPr>
        <p:spPr>
          <a:xfrm rot="19165155">
            <a:off x="-1033161" y="413579"/>
            <a:ext cx="3600400" cy="720080"/>
          </a:xfrm>
          <a:prstGeom prst="rect">
            <a:avLst/>
          </a:prstGeom>
          <a:solidFill>
            <a:srgbClr val="FFC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2400" dirty="0">
                <a:solidFill>
                  <a:schemeClr val="tx1"/>
                </a:solidFill>
                <a:latin typeface="微软雅黑" pitchFamily="34" charset="-122"/>
                <a:ea typeface="微软雅黑" pitchFamily="34" charset="-122"/>
              </a:rPr>
              <a:t>数据集</a:t>
            </a:r>
          </a:p>
        </p:txBody>
      </p:sp>
      <p:sp>
        <p:nvSpPr>
          <p:cNvPr id="3" name="Rectangle 2"/>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4" name="表格 3"/>
          <p:cNvGraphicFramePr>
            <a:graphicFrameLocks noGrp="1"/>
          </p:cNvGraphicFramePr>
          <p:nvPr>
            <p:extLst>
              <p:ext uri="{D42A27DB-BD31-4B8C-83A1-F6EECF244321}">
                <p14:modId xmlns:p14="http://schemas.microsoft.com/office/powerpoint/2010/main" val="2376833090"/>
              </p:ext>
            </p:extLst>
          </p:nvPr>
        </p:nvGraphicFramePr>
        <p:xfrm>
          <a:off x="2361847" y="2065412"/>
          <a:ext cx="4075812" cy="1120130"/>
        </p:xfrm>
        <a:graphic>
          <a:graphicData uri="http://schemas.openxmlformats.org/drawingml/2006/table">
            <a:tbl>
              <a:tblPr>
                <a:tableStyleId>{5C22544A-7EE6-4342-B048-85BDC9FD1C3A}</a:tableStyleId>
              </a:tblPr>
              <a:tblGrid>
                <a:gridCol w="1358604"/>
                <a:gridCol w="1358604"/>
                <a:gridCol w="1358604"/>
              </a:tblGrid>
              <a:tr h="560065">
                <a:tc>
                  <a:txBody>
                    <a:bodyPr/>
                    <a:lstStyle/>
                    <a:p>
                      <a:pPr algn="ctr">
                        <a:lnSpc>
                          <a:spcPct val="125000"/>
                        </a:lnSpc>
                        <a:spcAft>
                          <a:spcPts val="0"/>
                        </a:spcAft>
                      </a:pPr>
                      <a:endParaRPr lang="en-US" altLang="zh-CN" sz="1050" kern="100" dirty="0" smtClean="0">
                        <a:effectLst/>
                      </a:endParaRPr>
                    </a:p>
                    <a:p>
                      <a:pPr algn="ctr">
                        <a:lnSpc>
                          <a:spcPct val="125000"/>
                        </a:lnSpc>
                        <a:spcAft>
                          <a:spcPts val="0"/>
                        </a:spcAft>
                      </a:pPr>
                      <a:r>
                        <a:rPr lang="zh-CN" sz="1050" kern="100" dirty="0" smtClean="0">
                          <a:effectLst/>
                        </a:rPr>
                        <a:t>训练集</a:t>
                      </a:r>
                      <a:endParaRPr lang="zh-CN" sz="1200" kern="100" dirty="0">
                        <a:effectLst/>
                        <a:latin typeface="Times New Roman"/>
                        <a:ea typeface="宋体"/>
                      </a:endParaRPr>
                    </a:p>
                  </a:txBody>
                  <a:tcPr marL="68580" marR="68580" marT="0" marB="0" anchor="ctr"/>
                </a:tc>
                <a:tc>
                  <a:txBody>
                    <a:bodyPr/>
                    <a:lstStyle/>
                    <a:p>
                      <a:pPr algn="ctr">
                        <a:lnSpc>
                          <a:spcPct val="125000"/>
                        </a:lnSpc>
                        <a:spcAft>
                          <a:spcPts val="0"/>
                        </a:spcAft>
                      </a:pPr>
                      <a:endParaRPr lang="en-US" altLang="zh-CN" sz="1050" kern="100" dirty="0" smtClean="0">
                        <a:effectLst/>
                      </a:endParaRPr>
                    </a:p>
                    <a:p>
                      <a:pPr algn="ctr">
                        <a:lnSpc>
                          <a:spcPct val="125000"/>
                        </a:lnSpc>
                        <a:spcAft>
                          <a:spcPts val="0"/>
                        </a:spcAft>
                      </a:pPr>
                      <a:r>
                        <a:rPr lang="zh-CN" sz="1050" kern="100" dirty="0" smtClean="0">
                          <a:effectLst/>
                        </a:rPr>
                        <a:t>验证</a:t>
                      </a:r>
                      <a:r>
                        <a:rPr lang="zh-CN" sz="1050" kern="100" dirty="0">
                          <a:effectLst/>
                        </a:rPr>
                        <a:t>集</a:t>
                      </a:r>
                      <a:endParaRPr lang="zh-CN" sz="1200" kern="100" dirty="0">
                        <a:effectLst/>
                        <a:latin typeface="Times New Roman"/>
                        <a:ea typeface="宋体"/>
                      </a:endParaRPr>
                    </a:p>
                  </a:txBody>
                  <a:tcPr marL="68580" marR="68580" marT="0" marB="0" anchor="ctr"/>
                </a:tc>
                <a:tc>
                  <a:txBody>
                    <a:bodyPr/>
                    <a:lstStyle/>
                    <a:p>
                      <a:pPr algn="ctr">
                        <a:lnSpc>
                          <a:spcPct val="125000"/>
                        </a:lnSpc>
                        <a:spcAft>
                          <a:spcPts val="0"/>
                        </a:spcAft>
                      </a:pPr>
                      <a:endParaRPr lang="en-US" altLang="zh-CN" sz="1050" kern="100" dirty="0" smtClean="0">
                        <a:effectLst/>
                      </a:endParaRPr>
                    </a:p>
                    <a:p>
                      <a:pPr algn="ctr">
                        <a:lnSpc>
                          <a:spcPct val="125000"/>
                        </a:lnSpc>
                        <a:spcAft>
                          <a:spcPts val="0"/>
                        </a:spcAft>
                      </a:pPr>
                      <a:r>
                        <a:rPr lang="zh-CN" sz="1050" kern="100" dirty="0" smtClean="0">
                          <a:effectLst/>
                        </a:rPr>
                        <a:t>测试</a:t>
                      </a:r>
                      <a:r>
                        <a:rPr lang="zh-CN" sz="1050" kern="100" dirty="0">
                          <a:effectLst/>
                        </a:rPr>
                        <a:t>集</a:t>
                      </a:r>
                      <a:endParaRPr lang="zh-CN" sz="1200" kern="100" dirty="0">
                        <a:effectLst/>
                        <a:latin typeface="Times New Roman"/>
                        <a:ea typeface="宋体"/>
                      </a:endParaRPr>
                    </a:p>
                  </a:txBody>
                  <a:tcPr marL="68580" marR="68580" marT="0" marB="0" anchor="ctr"/>
                </a:tc>
              </a:tr>
              <a:tr h="560065">
                <a:tc>
                  <a:txBody>
                    <a:bodyPr/>
                    <a:lstStyle/>
                    <a:p>
                      <a:pPr algn="ctr">
                        <a:lnSpc>
                          <a:spcPct val="125000"/>
                        </a:lnSpc>
                        <a:spcAft>
                          <a:spcPts val="0"/>
                        </a:spcAft>
                      </a:pPr>
                      <a:endParaRPr lang="en-US" sz="1050" kern="100" dirty="0" smtClean="0">
                        <a:effectLst/>
                      </a:endParaRPr>
                    </a:p>
                    <a:p>
                      <a:pPr algn="ctr">
                        <a:lnSpc>
                          <a:spcPct val="125000"/>
                        </a:lnSpc>
                        <a:spcAft>
                          <a:spcPts val="0"/>
                        </a:spcAft>
                      </a:pPr>
                      <a:r>
                        <a:rPr lang="en-US" sz="1050" kern="100" dirty="0" smtClean="0">
                          <a:effectLst/>
                        </a:rPr>
                        <a:t>6131KB</a:t>
                      </a:r>
                      <a:endParaRPr lang="zh-CN" sz="1200" kern="100" dirty="0">
                        <a:effectLst/>
                        <a:latin typeface="Times New Roman"/>
                        <a:ea typeface="宋体"/>
                      </a:endParaRPr>
                    </a:p>
                  </a:txBody>
                  <a:tcPr marL="68580" marR="68580" marT="0" marB="0" anchor="ctr"/>
                </a:tc>
                <a:tc>
                  <a:txBody>
                    <a:bodyPr/>
                    <a:lstStyle/>
                    <a:p>
                      <a:pPr algn="ctr">
                        <a:lnSpc>
                          <a:spcPct val="125000"/>
                        </a:lnSpc>
                        <a:spcAft>
                          <a:spcPts val="0"/>
                        </a:spcAft>
                      </a:pPr>
                      <a:endParaRPr lang="en-US" sz="1050" kern="100" dirty="0" smtClean="0">
                        <a:effectLst/>
                      </a:endParaRPr>
                    </a:p>
                    <a:p>
                      <a:pPr algn="ctr">
                        <a:lnSpc>
                          <a:spcPct val="125000"/>
                        </a:lnSpc>
                        <a:spcAft>
                          <a:spcPts val="0"/>
                        </a:spcAft>
                      </a:pPr>
                      <a:r>
                        <a:rPr lang="en-US" sz="1050" kern="100" dirty="0" smtClean="0">
                          <a:effectLst/>
                        </a:rPr>
                        <a:t>686KB</a:t>
                      </a:r>
                      <a:endParaRPr lang="zh-CN" sz="1200" kern="100" dirty="0">
                        <a:effectLst/>
                        <a:latin typeface="Times New Roman"/>
                        <a:ea typeface="宋体"/>
                      </a:endParaRPr>
                    </a:p>
                  </a:txBody>
                  <a:tcPr marL="68580" marR="68580" marT="0" marB="0" anchor="ctr"/>
                </a:tc>
                <a:tc>
                  <a:txBody>
                    <a:bodyPr/>
                    <a:lstStyle/>
                    <a:p>
                      <a:pPr algn="ctr">
                        <a:lnSpc>
                          <a:spcPct val="125000"/>
                        </a:lnSpc>
                        <a:spcAft>
                          <a:spcPts val="0"/>
                        </a:spcAft>
                      </a:pPr>
                      <a:endParaRPr lang="en-US" sz="1050" kern="100" dirty="0" smtClean="0">
                        <a:effectLst/>
                      </a:endParaRPr>
                    </a:p>
                    <a:p>
                      <a:pPr algn="ctr">
                        <a:lnSpc>
                          <a:spcPct val="125000"/>
                        </a:lnSpc>
                        <a:spcAft>
                          <a:spcPts val="0"/>
                        </a:spcAft>
                      </a:pPr>
                      <a:r>
                        <a:rPr lang="en-US" sz="1050" kern="100" dirty="0" smtClean="0">
                          <a:effectLst/>
                        </a:rPr>
                        <a:t>1373KB</a:t>
                      </a:r>
                      <a:endParaRPr lang="zh-CN" sz="1200" kern="100" dirty="0">
                        <a:effectLst/>
                        <a:latin typeface="Times New Roman"/>
                        <a:ea typeface="宋体"/>
                      </a:endParaRPr>
                    </a:p>
                  </a:txBody>
                  <a:tcPr marL="68580" marR="68580" marT="0" marB="0" anchor="ctr"/>
                </a:tc>
              </a:tr>
            </a:tbl>
          </a:graphicData>
        </a:graphic>
      </p:graphicFrame>
      <p:sp>
        <p:nvSpPr>
          <p:cNvPr id="6" name="矩形 5"/>
          <p:cNvSpPr/>
          <p:nvPr/>
        </p:nvSpPr>
        <p:spPr>
          <a:xfrm>
            <a:off x="1310510" y="841276"/>
            <a:ext cx="7147048" cy="923330"/>
          </a:xfrm>
          <a:prstGeom prst="rect">
            <a:avLst/>
          </a:prstGeom>
        </p:spPr>
        <p:txBody>
          <a:bodyPr wrap="square">
            <a:spAutoFit/>
          </a:bodyPr>
          <a:lstStyle/>
          <a:p>
            <a:r>
              <a:rPr lang="en-US" altLang="zh-CN" dirty="0"/>
              <a:t> </a:t>
            </a:r>
            <a:r>
              <a:rPr lang="en-US" altLang="zh-CN" dirty="0" smtClean="0"/>
              <a:t>         </a:t>
            </a:r>
            <a:r>
              <a:rPr lang="zh-CN" altLang="zh-CN" dirty="0" smtClean="0"/>
              <a:t>我们</a:t>
            </a:r>
            <a:r>
              <a:rPr lang="zh-CN" altLang="zh-CN" dirty="0"/>
              <a:t>使用的数据集是第三届</a:t>
            </a:r>
            <a:r>
              <a:rPr lang="en-US" altLang="zh-CN" dirty="0"/>
              <a:t>SIGHAN </a:t>
            </a:r>
            <a:r>
              <a:rPr lang="en-US" altLang="zh-CN" dirty="0" err="1"/>
              <a:t>Bakeof</a:t>
            </a:r>
            <a:r>
              <a:rPr lang="zh-CN" altLang="zh-CN" dirty="0"/>
              <a:t>中文命名实体识别任务的</a:t>
            </a:r>
            <a:r>
              <a:rPr lang="en-US" altLang="zh-CN" dirty="0"/>
              <a:t>MSRA</a:t>
            </a:r>
            <a:r>
              <a:rPr lang="zh-CN" altLang="zh-CN" dirty="0" smtClean="0"/>
              <a:t>数据</a:t>
            </a:r>
            <a:r>
              <a:rPr lang="zh-CN" altLang="en-US" dirty="0" smtClean="0"/>
              <a:t>，然后我们另外又标注了</a:t>
            </a:r>
            <a:r>
              <a:rPr lang="en-US" altLang="zh-CN" dirty="0" smtClean="0"/>
              <a:t>1000</a:t>
            </a:r>
            <a:r>
              <a:rPr lang="zh-CN" altLang="en-US" dirty="0" smtClean="0"/>
              <a:t>条左右的数据，然后我们将整个数据集分为三部分，统计如下表：</a:t>
            </a:r>
            <a:endParaRPr lang="zh-CN" altLang="en-US" dirty="0"/>
          </a:p>
        </p:txBody>
      </p:sp>
    </p:spTree>
    <p:extLst>
      <p:ext uri="{BB962C8B-B14F-4D97-AF65-F5344CB8AC3E}">
        <p14:creationId xmlns:p14="http://schemas.microsoft.com/office/powerpoint/2010/main" val="2524778490"/>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down)">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4" name="直接连接符 43"/>
          <p:cNvCxnSpPr/>
          <p:nvPr/>
        </p:nvCxnSpPr>
        <p:spPr>
          <a:xfrm>
            <a:off x="-108520" y="5158927"/>
            <a:ext cx="9396536" cy="0"/>
          </a:xfrm>
          <a:prstGeom prst="line">
            <a:avLst/>
          </a:prstGeom>
          <a:ln w="19050">
            <a:solidFill>
              <a:srgbClr val="FFC000"/>
            </a:solidFill>
            <a:prstDash val="dash"/>
          </a:ln>
        </p:spPr>
        <p:style>
          <a:lnRef idx="1">
            <a:schemeClr val="accent1"/>
          </a:lnRef>
          <a:fillRef idx="0">
            <a:schemeClr val="accent1"/>
          </a:fillRef>
          <a:effectRef idx="0">
            <a:schemeClr val="accent1"/>
          </a:effectRef>
          <a:fontRef idx="minor">
            <a:schemeClr val="tx1"/>
          </a:fontRef>
        </p:style>
      </p:cxnSp>
      <p:sp>
        <p:nvSpPr>
          <p:cNvPr id="50" name="燕尾形 49"/>
          <p:cNvSpPr/>
          <p:nvPr/>
        </p:nvSpPr>
        <p:spPr bwMode="auto">
          <a:xfrm>
            <a:off x="899592" y="4906514"/>
            <a:ext cx="1440159" cy="504825"/>
          </a:xfrm>
          <a:prstGeom prst="chevron">
            <a:avLst/>
          </a:prstGeom>
          <a:solidFill>
            <a:srgbClr val="664E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1400" b="1" dirty="0">
              <a:solidFill>
                <a:schemeClr val="tx1"/>
              </a:solidFill>
              <a:latin typeface="微软雅黑" pitchFamily="34" charset="-122"/>
              <a:ea typeface="微软雅黑" pitchFamily="34" charset="-122"/>
            </a:endParaRPr>
          </a:p>
        </p:txBody>
      </p:sp>
      <p:sp>
        <p:nvSpPr>
          <p:cNvPr id="52" name="燕尾形 51"/>
          <p:cNvSpPr/>
          <p:nvPr/>
        </p:nvSpPr>
        <p:spPr bwMode="auto">
          <a:xfrm>
            <a:off x="2891813" y="4906514"/>
            <a:ext cx="1440159" cy="504825"/>
          </a:xfrm>
          <a:prstGeom prst="chevron">
            <a:avLst/>
          </a:prstGeom>
          <a:solidFill>
            <a:srgbClr val="664E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400" b="1" dirty="0">
              <a:solidFill>
                <a:schemeClr val="tx1"/>
              </a:solidFill>
              <a:latin typeface="微软雅黑" pitchFamily="34" charset="-122"/>
              <a:ea typeface="微软雅黑" pitchFamily="34" charset="-122"/>
            </a:endParaRPr>
          </a:p>
        </p:txBody>
      </p:sp>
      <p:sp>
        <p:nvSpPr>
          <p:cNvPr id="53" name="燕尾形 52"/>
          <p:cNvSpPr/>
          <p:nvPr/>
        </p:nvSpPr>
        <p:spPr bwMode="auto">
          <a:xfrm>
            <a:off x="4884034" y="4907754"/>
            <a:ext cx="1440159" cy="504825"/>
          </a:xfrm>
          <a:prstGeom prst="chevron">
            <a:avLst/>
          </a:prstGeom>
          <a:solidFill>
            <a:srgbClr val="664E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400" b="1" dirty="0">
              <a:solidFill>
                <a:schemeClr val="tx1"/>
              </a:solidFill>
              <a:latin typeface="微软雅黑" pitchFamily="34" charset="-122"/>
              <a:ea typeface="微软雅黑" pitchFamily="34" charset="-122"/>
            </a:endParaRPr>
          </a:p>
        </p:txBody>
      </p:sp>
      <p:sp>
        <p:nvSpPr>
          <p:cNvPr id="54" name="燕尾形 53"/>
          <p:cNvSpPr/>
          <p:nvPr/>
        </p:nvSpPr>
        <p:spPr bwMode="auto">
          <a:xfrm>
            <a:off x="6876256" y="4906513"/>
            <a:ext cx="1440159" cy="504825"/>
          </a:xfrm>
          <a:prstGeom prst="chevron">
            <a:avLst/>
          </a:prstGeom>
          <a:solidFill>
            <a:srgbClr val="664E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400" b="1" dirty="0">
              <a:solidFill>
                <a:schemeClr val="tx1"/>
              </a:solidFill>
              <a:latin typeface="微软雅黑" pitchFamily="34" charset="-122"/>
              <a:ea typeface="微软雅黑" pitchFamily="34" charset="-122"/>
            </a:endParaRPr>
          </a:p>
        </p:txBody>
      </p:sp>
      <p:sp>
        <p:nvSpPr>
          <p:cNvPr id="55" name="燕尾形 54"/>
          <p:cNvSpPr/>
          <p:nvPr/>
        </p:nvSpPr>
        <p:spPr bwMode="auto">
          <a:xfrm>
            <a:off x="4884034" y="4906513"/>
            <a:ext cx="1440159" cy="504825"/>
          </a:xfrm>
          <a:prstGeom prst="chevron">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zh-CN" altLang="en-US" sz="1400" b="1" dirty="0" smtClean="0">
                <a:solidFill>
                  <a:schemeClr val="tx1"/>
                </a:solidFill>
                <a:latin typeface="微软雅黑" pitchFamily="34" charset="-122"/>
                <a:ea typeface="微软雅黑" pitchFamily="34" charset="-122"/>
              </a:rPr>
              <a:t>完成情况</a:t>
            </a:r>
            <a:endParaRPr lang="zh-CN" altLang="en-US" sz="1400" b="1" dirty="0">
              <a:solidFill>
                <a:schemeClr val="tx1"/>
              </a:solidFill>
              <a:latin typeface="微软雅黑" pitchFamily="34" charset="-122"/>
              <a:ea typeface="微软雅黑" pitchFamily="34" charset="-122"/>
            </a:endParaRPr>
          </a:p>
        </p:txBody>
      </p:sp>
      <p:sp>
        <p:nvSpPr>
          <p:cNvPr id="58" name="矩形 57"/>
          <p:cNvSpPr/>
          <p:nvPr/>
        </p:nvSpPr>
        <p:spPr>
          <a:xfrm>
            <a:off x="3160484" y="5009578"/>
            <a:ext cx="902812" cy="307777"/>
          </a:xfrm>
          <a:prstGeom prst="rect">
            <a:avLst/>
          </a:prstGeom>
        </p:spPr>
        <p:txBody>
          <a:bodyPr wrap="none">
            <a:spAutoFit/>
          </a:bodyPr>
          <a:lstStyle/>
          <a:p>
            <a:pPr lvl="0" algn="ctr">
              <a:defRPr/>
            </a:pPr>
            <a:r>
              <a:rPr lang="zh-CN" altLang="en-US" sz="1400" b="1" dirty="0">
                <a:latin typeface="微软雅黑" pitchFamily="34" charset="-122"/>
                <a:ea typeface="微软雅黑" pitchFamily="34" charset="-122"/>
              </a:rPr>
              <a:t>我的任务</a:t>
            </a:r>
          </a:p>
        </p:txBody>
      </p:sp>
      <p:sp>
        <p:nvSpPr>
          <p:cNvPr id="62" name="矩形 61"/>
          <p:cNvSpPr/>
          <p:nvPr/>
        </p:nvSpPr>
        <p:spPr>
          <a:xfrm>
            <a:off x="7144929" y="5005036"/>
            <a:ext cx="902811" cy="307777"/>
          </a:xfrm>
          <a:prstGeom prst="rect">
            <a:avLst/>
          </a:prstGeom>
        </p:spPr>
        <p:txBody>
          <a:bodyPr wrap="none">
            <a:spAutoFit/>
          </a:bodyPr>
          <a:lstStyle/>
          <a:p>
            <a:pPr lvl="0" algn="ctr">
              <a:defRPr/>
            </a:pPr>
            <a:r>
              <a:rPr lang="zh-CN" altLang="en-US" sz="1400" b="1" dirty="0" smtClean="0">
                <a:latin typeface="微软雅黑" pitchFamily="34" charset="-122"/>
                <a:ea typeface="微软雅黑" pitchFamily="34" charset="-122"/>
              </a:rPr>
              <a:t>后期计划</a:t>
            </a:r>
            <a:endParaRPr lang="zh-CN" altLang="en-US" sz="1400" b="1" dirty="0">
              <a:latin typeface="微软雅黑" pitchFamily="34" charset="-122"/>
              <a:ea typeface="微软雅黑" pitchFamily="34" charset="-122"/>
            </a:endParaRPr>
          </a:p>
        </p:txBody>
      </p:sp>
      <p:sp>
        <p:nvSpPr>
          <p:cNvPr id="64" name="矩形 63"/>
          <p:cNvSpPr/>
          <p:nvPr/>
        </p:nvSpPr>
        <p:spPr>
          <a:xfrm>
            <a:off x="1168264" y="4972247"/>
            <a:ext cx="902812" cy="307777"/>
          </a:xfrm>
          <a:prstGeom prst="rect">
            <a:avLst/>
          </a:prstGeom>
        </p:spPr>
        <p:txBody>
          <a:bodyPr wrap="none">
            <a:spAutoFit/>
          </a:bodyPr>
          <a:lstStyle/>
          <a:p>
            <a:pPr lvl="0" algn="ctr">
              <a:defRPr/>
            </a:pPr>
            <a:r>
              <a:rPr lang="zh-CN" altLang="en-US" sz="1400" b="1" dirty="0">
                <a:latin typeface="微软雅黑" pitchFamily="34" charset="-122"/>
                <a:ea typeface="微软雅黑" pitchFamily="34" charset="-122"/>
              </a:rPr>
              <a:t>项目意义</a:t>
            </a:r>
          </a:p>
        </p:txBody>
      </p:sp>
      <p:sp>
        <p:nvSpPr>
          <p:cNvPr id="13" name="矩形 12"/>
          <p:cNvSpPr/>
          <p:nvPr/>
        </p:nvSpPr>
        <p:spPr>
          <a:xfrm rot="19165155">
            <a:off x="-1033161" y="413579"/>
            <a:ext cx="3600400" cy="720080"/>
          </a:xfrm>
          <a:prstGeom prst="rect">
            <a:avLst/>
          </a:prstGeom>
          <a:solidFill>
            <a:srgbClr val="FFC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2400" dirty="0" smtClean="0">
                <a:solidFill>
                  <a:schemeClr val="tx1"/>
                </a:solidFill>
                <a:latin typeface="微软雅黑" pitchFamily="34" charset="-122"/>
                <a:ea typeface="微软雅黑" pitchFamily="34" charset="-122"/>
              </a:rPr>
              <a:t>实现的模型</a:t>
            </a:r>
            <a:endParaRPr lang="zh-CN" altLang="en-US" sz="2400" dirty="0">
              <a:solidFill>
                <a:schemeClr val="tx1"/>
              </a:solidFill>
              <a:latin typeface="微软雅黑" pitchFamily="34" charset="-122"/>
              <a:ea typeface="微软雅黑" pitchFamily="34" charset="-122"/>
            </a:endParaRPr>
          </a:p>
        </p:txBody>
      </p:sp>
      <p:sp>
        <p:nvSpPr>
          <p:cNvPr id="2" name="矩形 1"/>
          <p:cNvSpPr/>
          <p:nvPr/>
        </p:nvSpPr>
        <p:spPr>
          <a:xfrm>
            <a:off x="1718556" y="404287"/>
            <a:ext cx="6885892" cy="369332"/>
          </a:xfrm>
          <a:prstGeom prst="rect">
            <a:avLst/>
          </a:prstGeom>
        </p:spPr>
        <p:txBody>
          <a:bodyPr wrap="square">
            <a:spAutoFit/>
          </a:bodyPr>
          <a:lstStyle/>
          <a:p>
            <a:r>
              <a:rPr lang="zh-CN" altLang="en-US" dirty="0" smtClean="0"/>
              <a:t>我们使用</a:t>
            </a:r>
            <a:r>
              <a:rPr lang="en-US" altLang="zh-CN" dirty="0" err="1" smtClean="0"/>
              <a:t>tensorflow</a:t>
            </a:r>
            <a:r>
              <a:rPr lang="zh-CN" altLang="en-US" dirty="0" smtClean="0"/>
              <a:t>实现了我们的模型，使用</a:t>
            </a:r>
            <a:r>
              <a:rPr lang="en-US" altLang="zh-CN" dirty="0" err="1" smtClean="0"/>
              <a:t>tensorboard</a:t>
            </a:r>
            <a:r>
              <a:rPr lang="zh-CN" altLang="en-US" dirty="0" smtClean="0"/>
              <a:t>查看如下：</a:t>
            </a:r>
            <a:endParaRPr lang="zh-CN" altLang="en-US" dirty="0"/>
          </a:p>
        </p:txBody>
      </p:sp>
      <p:sp>
        <p:nvSpPr>
          <p:cNvPr id="3" name="Rectangle 2"/>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8194"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671" y="841276"/>
            <a:ext cx="6696744" cy="3965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63823564"/>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down)">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4" name="直接连接符 43"/>
          <p:cNvCxnSpPr/>
          <p:nvPr/>
        </p:nvCxnSpPr>
        <p:spPr>
          <a:xfrm>
            <a:off x="-108520" y="5158927"/>
            <a:ext cx="9396536" cy="0"/>
          </a:xfrm>
          <a:prstGeom prst="line">
            <a:avLst/>
          </a:prstGeom>
          <a:ln w="19050">
            <a:solidFill>
              <a:srgbClr val="FFC000"/>
            </a:solidFill>
            <a:prstDash val="dash"/>
          </a:ln>
        </p:spPr>
        <p:style>
          <a:lnRef idx="1">
            <a:schemeClr val="accent1"/>
          </a:lnRef>
          <a:fillRef idx="0">
            <a:schemeClr val="accent1"/>
          </a:fillRef>
          <a:effectRef idx="0">
            <a:schemeClr val="accent1"/>
          </a:effectRef>
          <a:fontRef idx="minor">
            <a:schemeClr val="tx1"/>
          </a:fontRef>
        </p:style>
      </p:cxnSp>
      <p:sp>
        <p:nvSpPr>
          <p:cNvPr id="50" name="燕尾形 49"/>
          <p:cNvSpPr/>
          <p:nvPr/>
        </p:nvSpPr>
        <p:spPr bwMode="auto">
          <a:xfrm>
            <a:off x="899592" y="4906514"/>
            <a:ext cx="1440159" cy="504825"/>
          </a:xfrm>
          <a:prstGeom prst="chevron">
            <a:avLst/>
          </a:prstGeom>
          <a:solidFill>
            <a:srgbClr val="664E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1400" b="1" dirty="0">
              <a:solidFill>
                <a:schemeClr val="tx1"/>
              </a:solidFill>
              <a:latin typeface="微软雅黑" pitchFamily="34" charset="-122"/>
              <a:ea typeface="微软雅黑" pitchFamily="34" charset="-122"/>
            </a:endParaRPr>
          </a:p>
        </p:txBody>
      </p:sp>
      <p:sp>
        <p:nvSpPr>
          <p:cNvPr id="52" name="燕尾形 51"/>
          <p:cNvSpPr/>
          <p:nvPr/>
        </p:nvSpPr>
        <p:spPr bwMode="auto">
          <a:xfrm>
            <a:off x="2891813" y="4906514"/>
            <a:ext cx="1440159" cy="504825"/>
          </a:xfrm>
          <a:prstGeom prst="chevron">
            <a:avLst/>
          </a:prstGeom>
          <a:solidFill>
            <a:srgbClr val="664E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400" b="1" dirty="0">
              <a:solidFill>
                <a:schemeClr val="tx1"/>
              </a:solidFill>
              <a:latin typeface="微软雅黑" pitchFamily="34" charset="-122"/>
              <a:ea typeface="微软雅黑" pitchFamily="34" charset="-122"/>
            </a:endParaRPr>
          </a:p>
        </p:txBody>
      </p:sp>
      <p:sp>
        <p:nvSpPr>
          <p:cNvPr id="53" name="燕尾形 52"/>
          <p:cNvSpPr/>
          <p:nvPr/>
        </p:nvSpPr>
        <p:spPr bwMode="auto">
          <a:xfrm>
            <a:off x="4884034" y="4907754"/>
            <a:ext cx="1440159" cy="504825"/>
          </a:xfrm>
          <a:prstGeom prst="chevron">
            <a:avLst/>
          </a:prstGeom>
          <a:solidFill>
            <a:srgbClr val="664E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400" b="1" dirty="0">
              <a:solidFill>
                <a:schemeClr val="tx1"/>
              </a:solidFill>
              <a:latin typeface="微软雅黑" pitchFamily="34" charset="-122"/>
              <a:ea typeface="微软雅黑" pitchFamily="34" charset="-122"/>
            </a:endParaRPr>
          </a:p>
        </p:txBody>
      </p:sp>
      <p:sp>
        <p:nvSpPr>
          <p:cNvPr id="54" name="燕尾形 53"/>
          <p:cNvSpPr/>
          <p:nvPr/>
        </p:nvSpPr>
        <p:spPr bwMode="auto">
          <a:xfrm>
            <a:off x="6876256" y="4906513"/>
            <a:ext cx="1440159" cy="504825"/>
          </a:xfrm>
          <a:prstGeom prst="chevron">
            <a:avLst/>
          </a:prstGeom>
          <a:solidFill>
            <a:srgbClr val="664E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400" b="1" dirty="0">
              <a:solidFill>
                <a:schemeClr val="tx1"/>
              </a:solidFill>
              <a:latin typeface="微软雅黑" pitchFamily="34" charset="-122"/>
              <a:ea typeface="微软雅黑" pitchFamily="34" charset="-122"/>
            </a:endParaRPr>
          </a:p>
        </p:txBody>
      </p:sp>
      <p:sp>
        <p:nvSpPr>
          <p:cNvPr id="55" name="燕尾形 54"/>
          <p:cNvSpPr/>
          <p:nvPr/>
        </p:nvSpPr>
        <p:spPr bwMode="auto">
          <a:xfrm>
            <a:off x="4884034" y="4906513"/>
            <a:ext cx="1440159" cy="504825"/>
          </a:xfrm>
          <a:prstGeom prst="chevron">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zh-CN" altLang="en-US" sz="1400" b="1" dirty="0" smtClean="0">
                <a:solidFill>
                  <a:schemeClr val="tx1"/>
                </a:solidFill>
                <a:latin typeface="微软雅黑" pitchFamily="34" charset="-122"/>
                <a:ea typeface="微软雅黑" pitchFamily="34" charset="-122"/>
              </a:rPr>
              <a:t>完成情况</a:t>
            </a:r>
            <a:endParaRPr lang="zh-CN" altLang="en-US" sz="1400" b="1" dirty="0">
              <a:solidFill>
                <a:schemeClr val="tx1"/>
              </a:solidFill>
              <a:latin typeface="微软雅黑" pitchFamily="34" charset="-122"/>
              <a:ea typeface="微软雅黑" pitchFamily="34" charset="-122"/>
            </a:endParaRPr>
          </a:p>
        </p:txBody>
      </p:sp>
      <p:sp>
        <p:nvSpPr>
          <p:cNvPr id="58" name="矩形 57"/>
          <p:cNvSpPr/>
          <p:nvPr/>
        </p:nvSpPr>
        <p:spPr>
          <a:xfrm>
            <a:off x="3160484" y="5009578"/>
            <a:ext cx="902812" cy="307777"/>
          </a:xfrm>
          <a:prstGeom prst="rect">
            <a:avLst/>
          </a:prstGeom>
        </p:spPr>
        <p:txBody>
          <a:bodyPr wrap="none">
            <a:spAutoFit/>
          </a:bodyPr>
          <a:lstStyle/>
          <a:p>
            <a:pPr lvl="0" algn="ctr">
              <a:defRPr/>
            </a:pPr>
            <a:r>
              <a:rPr lang="zh-CN" altLang="en-US" sz="1400" b="1" dirty="0">
                <a:latin typeface="微软雅黑" pitchFamily="34" charset="-122"/>
                <a:ea typeface="微软雅黑" pitchFamily="34" charset="-122"/>
              </a:rPr>
              <a:t>我的任务</a:t>
            </a:r>
          </a:p>
        </p:txBody>
      </p:sp>
      <p:sp>
        <p:nvSpPr>
          <p:cNvPr id="62" name="矩形 61"/>
          <p:cNvSpPr/>
          <p:nvPr/>
        </p:nvSpPr>
        <p:spPr>
          <a:xfrm>
            <a:off x="7144929" y="5005036"/>
            <a:ext cx="902811" cy="307777"/>
          </a:xfrm>
          <a:prstGeom prst="rect">
            <a:avLst/>
          </a:prstGeom>
        </p:spPr>
        <p:txBody>
          <a:bodyPr wrap="none">
            <a:spAutoFit/>
          </a:bodyPr>
          <a:lstStyle/>
          <a:p>
            <a:pPr lvl="0" algn="ctr">
              <a:defRPr/>
            </a:pPr>
            <a:r>
              <a:rPr lang="zh-CN" altLang="en-US" sz="1400" b="1" dirty="0" smtClean="0">
                <a:latin typeface="微软雅黑" pitchFamily="34" charset="-122"/>
                <a:ea typeface="微软雅黑" pitchFamily="34" charset="-122"/>
              </a:rPr>
              <a:t>后期计划</a:t>
            </a:r>
            <a:endParaRPr lang="zh-CN" altLang="en-US" sz="1400" b="1" dirty="0">
              <a:latin typeface="微软雅黑" pitchFamily="34" charset="-122"/>
              <a:ea typeface="微软雅黑" pitchFamily="34" charset="-122"/>
            </a:endParaRPr>
          </a:p>
        </p:txBody>
      </p:sp>
      <p:sp>
        <p:nvSpPr>
          <p:cNvPr id="64" name="矩形 63"/>
          <p:cNvSpPr/>
          <p:nvPr/>
        </p:nvSpPr>
        <p:spPr>
          <a:xfrm>
            <a:off x="1168264" y="4972247"/>
            <a:ext cx="902812" cy="307777"/>
          </a:xfrm>
          <a:prstGeom prst="rect">
            <a:avLst/>
          </a:prstGeom>
        </p:spPr>
        <p:txBody>
          <a:bodyPr wrap="none">
            <a:spAutoFit/>
          </a:bodyPr>
          <a:lstStyle/>
          <a:p>
            <a:pPr lvl="0" algn="ctr">
              <a:defRPr/>
            </a:pPr>
            <a:r>
              <a:rPr lang="zh-CN" altLang="en-US" sz="1400" b="1" dirty="0">
                <a:latin typeface="微软雅黑" pitchFamily="34" charset="-122"/>
                <a:ea typeface="微软雅黑" pitchFamily="34" charset="-122"/>
              </a:rPr>
              <a:t>项目意义</a:t>
            </a:r>
          </a:p>
        </p:txBody>
      </p:sp>
      <p:sp>
        <p:nvSpPr>
          <p:cNvPr id="13" name="矩形 12"/>
          <p:cNvSpPr/>
          <p:nvPr/>
        </p:nvSpPr>
        <p:spPr>
          <a:xfrm rot="19165155">
            <a:off x="-1033161" y="413579"/>
            <a:ext cx="3600400" cy="720080"/>
          </a:xfrm>
          <a:prstGeom prst="rect">
            <a:avLst/>
          </a:prstGeom>
          <a:solidFill>
            <a:srgbClr val="FFC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2400" dirty="0">
                <a:solidFill>
                  <a:schemeClr val="tx1"/>
                </a:solidFill>
                <a:latin typeface="微软雅黑" pitchFamily="34" charset="-122"/>
                <a:ea typeface="微软雅黑" pitchFamily="34" charset="-122"/>
              </a:rPr>
              <a:t>调参</a:t>
            </a:r>
          </a:p>
        </p:txBody>
      </p:sp>
      <p:sp>
        <p:nvSpPr>
          <p:cNvPr id="2" name="矩形 1"/>
          <p:cNvSpPr/>
          <p:nvPr/>
        </p:nvSpPr>
        <p:spPr>
          <a:xfrm>
            <a:off x="1718556" y="404287"/>
            <a:ext cx="6165812" cy="369332"/>
          </a:xfrm>
          <a:prstGeom prst="rect">
            <a:avLst/>
          </a:prstGeom>
        </p:spPr>
        <p:txBody>
          <a:bodyPr wrap="square">
            <a:spAutoFit/>
          </a:bodyPr>
          <a:lstStyle/>
          <a:p>
            <a:r>
              <a:rPr lang="en-US" altLang="zh-CN" dirty="0" err="1" smtClean="0"/>
              <a:t>BiLSTM+CRF</a:t>
            </a:r>
            <a:r>
              <a:rPr lang="zh-CN" altLang="en-US" dirty="0" smtClean="0"/>
              <a:t>模型涉及到很多参数 ，我们采取以下策略调参。</a:t>
            </a:r>
            <a:endParaRPr lang="zh-CN" altLang="en-US" dirty="0"/>
          </a:p>
        </p:txBody>
      </p:sp>
      <p:sp>
        <p:nvSpPr>
          <p:cNvPr id="3" name="Rectangle 2"/>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7169" name="图片 19" descr="参数流程图"/>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71800" y="-26268"/>
            <a:ext cx="3362186" cy="58984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63823564"/>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down)">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7169"/>
                                        </p:tgtEl>
                                        <p:attrNameLst>
                                          <p:attrName>style.visibility</p:attrName>
                                        </p:attrNameLst>
                                      </p:cBhvr>
                                      <p:to>
                                        <p:strVal val="visible"/>
                                      </p:to>
                                    </p:set>
                                    <p:anim calcmode="lin" valueType="num">
                                      <p:cBhvr additive="base">
                                        <p:cTn id="12" dur="500" fill="hold"/>
                                        <p:tgtEl>
                                          <p:spTgt spid="7169"/>
                                        </p:tgtEl>
                                        <p:attrNameLst>
                                          <p:attrName>ppt_x</p:attrName>
                                        </p:attrNameLst>
                                      </p:cBhvr>
                                      <p:tavLst>
                                        <p:tav tm="0">
                                          <p:val>
                                            <p:strVal val="#ppt_x"/>
                                          </p:val>
                                        </p:tav>
                                        <p:tav tm="100000">
                                          <p:val>
                                            <p:strVal val="#ppt_x"/>
                                          </p:val>
                                        </p:tav>
                                      </p:tavLst>
                                    </p:anim>
                                    <p:anim calcmode="lin" valueType="num">
                                      <p:cBhvr additive="base">
                                        <p:cTn id="13" dur="500" fill="hold"/>
                                        <p:tgtEl>
                                          <p:spTgt spid="716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4" name="直接连接符 43"/>
          <p:cNvCxnSpPr/>
          <p:nvPr/>
        </p:nvCxnSpPr>
        <p:spPr>
          <a:xfrm>
            <a:off x="-108520" y="5158927"/>
            <a:ext cx="9396536" cy="0"/>
          </a:xfrm>
          <a:prstGeom prst="line">
            <a:avLst/>
          </a:prstGeom>
          <a:ln w="19050">
            <a:solidFill>
              <a:srgbClr val="FFC000"/>
            </a:solidFill>
            <a:prstDash val="dash"/>
          </a:ln>
        </p:spPr>
        <p:style>
          <a:lnRef idx="1">
            <a:schemeClr val="accent1"/>
          </a:lnRef>
          <a:fillRef idx="0">
            <a:schemeClr val="accent1"/>
          </a:fillRef>
          <a:effectRef idx="0">
            <a:schemeClr val="accent1"/>
          </a:effectRef>
          <a:fontRef idx="minor">
            <a:schemeClr val="tx1"/>
          </a:fontRef>
        </p:style>
      </p:cxnSp>
      <p:sp>
        <p:nvSpPr>
          <p:cNvPr id="50" name="燕尾形 49"/>
          <p:cNvSpPr/>
          <p:nvPr/>
        </p:nvSpPr>
        <p:spPr bwMode="auto">
          <a:xfrm>
            <a:off x="899592" y="4906514"/>
            <a:ext cx="1440159" cy="504825"/>
          </a:xfrm>
          <a:prstGeom prst="chevron">
            <a:avLst/>
          </a:prstGeom>
          <a:solidFill>
            <a:srgbClr val="664E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1400" b="1" dirty="0">
              <a:solidFill>
                <a:schemeClr val="tx1"/>
              </a:solidFill>
              <a:latin typeface="微软雅黑" pitchFamily="34" charset="-122"/>
              <a:ea typeface="微软雅黑" pitchFamily="34" charset="-122"/>
            </a:endParaRPr>
          </a:p>
        </p:txBody>
      </p:sp>
      <p:sp>
        <p:nvSpPr>
          <p:cNvPr id="52" name="燕尾形 51"/>
          <p:cNvSpPr/>
          <p:nvPr/>
        </p:nvSpPr>
        <p:spPr bwMode="auto">
          <a:xfrm>
            <a:off x="2891813" y="4906514"/>
            <a:ext cx="1440159" cy="504825"/>
          </a:xfrm>
          <a:prstGeom prst="chevron">
            <a:avLst/>
          </a:prstGeom>
          <a:solidFill>
            <a:srgbClr val="664E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400" b="1" dirty="0">
              <a:solidFill>
                <a:schemeClr val="tx1"/>
              </a:solidFill>
              <a:latin typeface="微软雅黑" pitchFamily="34" charset="-122"/>
              <a:ea typeface="微软雅黑" pitchFamily="34" charset="-122"/>
            </a:endParaRPr>
          </a:p>
        </p:txBody>
      </p:sp>
      <p:sp>
        <p:nvSpPr>
          <p:cNvPr id="53" name="燕尾形 52"/>
          <p:cNvSpPr/>
          <p:nvPr/>
        </p:nvSpPr>
        <p:spPr bwMode="auto">
          <a:xfrm>
            <a:off x="4884034" y="4907754"/>
            <a:ext cx="1440159" cy="504825"/>
          </a:xfrm>
          <a:prstGeom prst="chevron">
            <a:avLst/>
          </a:prstGeom>
          <a:solidFill>
            <a:srgbClr val="664E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400" b="1" dirty="0">
              <a:solidFill>
                <a:schemeClr val="tx1"/>
              </a:solidFill>
              <a:latin typeface="微软雅黑" pitchFamily="34" charset="-122"/>
              <a:ea typeface="微软雅黑" pitchFamily="34" charset="-122"/>
            </a:endParaRPr>
          </a:p>
        </p:txBody>
      </p:sp>
      <p:sp>
        <p:nvSpPr>
          <p:cNvPr id="54" name="燕尾形 53"/>
          <p:cNvSpPr/>
          <p:nvPr/>
        </p:nvSpPr>
        <p:spPr bwMode="auto">
          <a:xfrm>
            <a:off x="6876256" y="4906513"/>
            <a:ext cx="1440159" cy="504825"/>
          </a:xfrm>
          <a:prstGeom prst="chevron">
            <a:avLst/>
          </a:prstGeom>
          <a:solidFill>
            <a:srgbClr val="664E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400" b="1" dirty="0">
              <a:solidFill>
                <a:schemeClr val="tx1"/>
              </a:solidFill>
              <a:latin typeface="微软雅黑" pitchFamily="34" charset="-122"/>
              <a:ea typeface="微软雅黑" pitchFamily="34" charset="-122"/>
            </a:endParaRPr>
          </a:p>
        </p:txBody>
      </p:sp>
      <p:sp>
        <p:nvSpPr>
          <p:cNvPr id="55" name="燕尾形 54"/>
          <p:cNvSpPr/>
          <p:nvPr/>
        </p:nvSpPr>
        <p:spPr bwMode="auto">
          <a:xfrm>
            <a:off x="4884034" y="4906513"/>
            <a:ext cx="1440159" cy="504825"/>
          </a:xfrm>
          <a:prstGeom prst="chevron">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zh-CN" altLang="en-US" sz="1400" b="1" dirty="0" smtClean="0">
                <a:solidFill>
                  <a:schemeClr val="tx1"/>
                </a:solidFill>
                <a:latin typeface="微软雅黑" pitchFamily="34" charset="-122"/>
                <a:ea typeface="微软雅黑" pitchFamily="34" charset="-122"/>
              </a:rPr>
              <a:t>完成情况</a:t>
            </a:r>
            <a:endParaRPr lang="zh-CN" altLang="en-US" sz="1400" b="1" dirty="0">
              <a:solidFill>
                <a:schemeClr val="tx1"/>
              </a:solidFill>
              <a:latin typeface="微软雅黑" pitchFamily="34" charset="-122"/>
              <a:ea typeface="微软雅黑" pitchFamily="34" charset="-122"/>
            </a:endParaRPr>
          </a:p>
        </p:txBody>
      </p:sp>
      <p:sp>
        <p:nvSpPr>
          <p:cNvPr id="58" name="矩形 57"/>
          <p:cNvSpPr/>
          <p:nvPr/>
        </p:nvSpPr>
        <p:spPr>
          <a:xfrm>
            <a:off x="3160484" y="5009578"/>
            <a:ext cx="902812" cy="307777"/>
          </a:xfrm>
          <a:prstGeom prst="rect">
            <a:avLst/>
          </a:prstGeom>
        </p:spPr>
        <p:txBody>
          <a:bodyPr wrap="none">
            <a:spAutoFit/>
          </a:bodyPr>
          <a:lstStyle/>
          <a:p>
            <a:pPr lvl="0" algn="ctr">
              <a:defRPr/>
            </a:pPr>
            <a:r>
              <a:rPr lang="zh-CN" altLang="en-US" sz="1400" b="1" dirty="0">
                <a:latin typeface="微软雅黑" pitchFamily="34" charset="-122"/>
                <a:ea typeface="微软雅黑" pitchFamily="34" charset="-122"/>
              </a:rPr>
              <a:t>我的任务</a:t>
            </a:r>
          </a:p>
        </p:txBody>
      </p:sp>
      <p:sp>
        <p:nvSpPr>
          <p:cNvPr id="62" name="矩形 61"/>
          <p:cNvSpPr/>
          <p:nvPr/>
        </p:nvSpPr>
        <p:spPr>
          <a:xfrm>
            <a:off x="7144929" y="5005036"/>
            <a:ext cx="902811" cy="307777"/>
          </a:xfrm>
          <a:prstGeom prst="rect">
            <a:avLst/>
          </a:prstGeom>
        </p:spPr>
        <p:txBody>
          <a:bodyPr wrap="none">
            <a:spAutoFit/>
          </a:bodyPr>
          <a:lstStyle/>
          <a:p>
            <a:pPr lvl="0" algn="ctr">
              <a:defRPr/>
            </a:pPr>
            <a:r>
              <a:rPr lang="zh-CN" altLang="en-US" sz="1400" b="1" dirty="0" smtClean="0">
                <a:latin typeface="微软雅黑" pitchFamily="34" charset="-122"/>
                <a:ea typeface="微软雅黑" pitchFamily="34" charset="-122"/>
              </a:rPr>
              <a:t>后期计划</a:t>
            </a:r>
            <a:endParaRPr lang="zh-CN" altLang="en-US" sz="1400" b="1" dirty="0">
              <a:latin typeface="微软雅黑" pitchFamily="34" charset="-122"/>
              <a:ea typeface="微软雅黑" pitchFamily="34" charset="-122"/>
            </a:endParaRPr>
          </a:p>
        </p:txBody>
      </p:sp>
      <p:sp>
        <p:nvSpPr>
          <p:cNvPr id="64" name="矩形 63"/>
          <p:cNvSpPr/>
          <p:nvPr/>
        </p:nvSpPr>
        <p:spPr>
          <a:xfrm>
            <a:off x="1168264" y="4972247"/>
            <a:ext cx="902812" cy="307777"/>
          </a:xfrm>
          <a:prstGeom prst="rect">
            <a:avLst/>
          </a:prstGeom>
        </p:spPr>
        <p:txBody>
          <a:bodyPr wrap="none">
            <a:spAutoFit/>
          </a:bodyPr>
          <a:lstStyle/>
          <a:p>
            <a:pPr lvl="0" algn="ctr">
              <a:defRPr/>
            </a:pPr>
            <a:r>
              <a:rPr lang="zh-CN" altLang="en-US" sz="1400" b="1" dirty="0">
                <a:latin typeface="微软雅黑" pitchFamily="34" charset="-122"/>
                <a:ea typeface="微软雅黑" pitchFamily="34" charset="-122"/>
              </a:rPr>
              <a:t>项目意义</a:t>
            </a:r>
          </a:p>
        </p:txBody>
      </p:sp>
      <p:sp>
        <p:nvSpPr>
          <p:cNvPr id="13" name="矩形 12"/>
          <p:cNvSpPr/>
          <p:nvPr/>
        </p:nvSpPr>
        <p:spPr>
          <a:xfrm rot="19165155">
            <a:off x="-1033161" y="413579"/>
            <a:ext cx="3600400" cy="720080"/>
          </a:xfrm>
          <a:prstGeom prst="rect">
            <a:avLst/>
          </a:prstGeom>
          <a:solidFill>
            <a:srgbClr val="FFC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2400" dirty="0">
                <a:solidFill>
                  <a:schemeClr val="tx1"/>
                </a:solidFill>
                <a:latin typeface="微软雅黑" pitchFamily="34" charset="-122"/>
                <a:ea typeface="微软雅黑" pitchFamily="34" charset="-122"/>
              </a:rPr>
              <a:t>最优</a:t>
            </a:r>
            <a:r>
              <a:rPr lang="zh-CN" altLang="en-US" sz="2400" dirty="0" smtClean="0">
                <a:solidFill>
                  <a:schemeClr val="tx1"/>
                </a:solidFill>
                <a:latin typeface="微软雅黑" pitchFamily="34" charset="-122"/>
                <a:ea typeface="微软雅黑" pitchFamily="34" charset="-122"/>
              </a:rPr>
              <a:t>的结果</a:t>
            </a:r>
            <a:endParaRPr lang="zh-CN" altLang="en-US" sz="2400" dirty="0">
              <a:solidFill>
                <a:schemeClr val="tx1"/>
              </a:solidFill>
              <a:latin typeface="微软雅黑" pitchFamily="34" charset="-122"/>
              <a:ea typeface="微软雅黑" pitchFamily="34" charset="-122"/>
            </a:endParaRPr>
          </a:p>
        </p:txBody>
      </p:sp>
      <p:sp>
        <p:nvSpPr>
          <p:cNvPr id="2" name="矩形 1"/>
          <p:cNvSpPr/>
          <p:nvPr/>
        </p:nvSpPr>
        <p:spPr>
          <a:xfrm>
            <a:off x="1133870" y="913284"/>
            <a:ext cx="7110538" cy="923330"/>
          </a:xfrm>
          <a:prstGeom prst="rect">
            <a:avLst/>
          </a:prstGeom>
        </p:spPr>
        <p:txBody>
          <a:bodyPr wrap="square">
            <a:spAutoFit/>
          </a:bodyPr>
          <a:lstStyle/>
          <a:p>
            <a:r>
              <a:rPr lang="en-US" altLang="zh-CN" dirty="0"/>
              <a:t> </a:t>
            </a:r>
            <a:r>
              <a:rPr lang="en-US" altLang="zh-CN" dirty="0" smtClean="0"/>
              <a:t>       </a:t>
            </a:r>
            <a:r>
              <a:rPr lang="zh-CN" altLang="zh-CN" dirty="0" smtClean="0"/>
              <a:t>我们</a:t>
            </a:r>
            <a:r>
              <a:rPr lang="zh-CN" altLang="zh-CN" dirty="0"/>
              <a:t>的最优的模型设置字符向量的维度为</a:t>
            </a:r>
            <a:r>
              <a:rPr lang="en-US" altLang="zh-CN" dirty="0"/>
              <a:t>100</a:t>
            </a:r>
            <a:r>
              <a:rPr lang="zh-CN" altLang="zh-CN" dirty="0"/>
              <a:t>，</a:t>
            </a:r>
            <a:r>
              <a:rPr lang="en-US" altLang="zh-CN" dirty="0"/>
              <a:t>LSTM</a:t>
            </a:r>
            <a:r>
              <a:rPr lang="zh-CN" altLang="zh-CN" dirty="0"/>
              <a:t>隐藏层维度为</a:t>
            </a:r>
            <a:r>
              <a:rPr lang="en-US" altLang="zh-CN" dirty="0"/>
              <a:t>100</a:t>
            </a:r>
            <a:r>
              <a:rPr lang="zh-CN" altLang="zh-CN" dirty="0"/>
              <a:t>，</a:t>
            </a:r>
            <a:r>
              <a:rPr lang="en-US" altLang="zh-CN" dirty="0" err="1"/>
              <a:t>batch_size</a:t>
            </a:r>
            <a:r>
              <a:rPr lang="zh-CN" altLang="zh-CN" dirty="0"/>
              <a:t>为</a:t>
            </a:r>
            <a:r>
              <a:rPr lang="en-US" altLang="zh-CN" dirty="0"/>
              <a:t>20</a:t>
            </a:r>
            <a:r>
              <a:rPr lang="zh-CN" altLang="zh-CN" dirty="0"/>
              <a:t>，</a:t>
            </a:r>
            <a:r>
              <a:rPr lang="en-US" altLang="zh-CN" dirty="0"/>
              <a:t>dropout rate</a:t>
            </a:r>
            <a:r>
              <a:rPr lang="zh-CN" altLang="zh-CN" dirty="0"/>
              <a:t>使用</a:t>
            </a:r>
            <a:r>
              <a:rPr lang="en-US" altLang="zh-CN" dirty="0"/>
              <a:t>0.5</a:t>
            </a:r>
            <a:r>
              <a:rPr lang="zh-CN" altLang="zh-CN" dirty="0"/>
              <a:t>，使用</a:t>
            </a:r>
            <a:r>
              <a:rPr lang="en-US" altLang="zh-CN" dirty="0"/>
              <a:t>Adam</a:t>
            </a:r>
            <a:r>
              <a:rPr lang="zh-CN" altLang="zh-CN" dirty="0"/>
              <a:t>优化算法，学习率设置为</a:t>
            </a:r>
            <a:r>
              <a:rPr lang="en-US" altLang="zh-CN" dirty="0"/>
              <a:t>0.001</a:t>
            </a:r>
            <a:r>
              <a:rPr lang="zh-CN" altLang="zh-CN" dirty="0"/>
              <a:t>，</a:t>
            </a:r>
            <a:endParaRPr lang="zh-CN" altLang="en-US" dirty="0"/>
          </a:p>
        </p:txBody>
      </p:sp>
      <p:sp>
        <p:nvSpPr>
          <p:cNvPr id="3" name="Rectangle 2"/>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1026"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7689" y="1850870"/>
            <a:ext cx="7824118" cy="1996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文本框 3"/>
          <p:cNvSpPr txBox="1"/>
          <p:nvPr/>
        </p:nvSpPr>
        <p:spPr>
          <a:xfrm>
            <a:off x="2583602" y="4066209"/>
            <a:ext cx="3496739" cy="369332"/>
          </a:xfrm>
          <a:prstGeom prst="rect">
            <a:avLst/>
          </a:prstGeom>
          <a:noFill/>
        </p:spPr>
        <p:txBody>
          <a:bodyPr wrap="square" rtlCol="0">
            <a:spAutoFit/>
          </a:bodyPr>
          <a:lstStyle/>
          <a:p>
            <a:r>
              <a:rPr lang="zh-CN" altLang="en-US"/>
              <a:t>训练过程损失函数</a:t>
            </a:r>
            <a:r>
              <a:rPr lang="en-US" altLang="zh-CN"/>
              <a:t>loss</a:t>
            </a:r>
            <a:r>
              <a:rPr lang="zh-CN" altLang="en-US"/>
              <a:t>值变化图</a:t>
            </a:r>
            <a:endParaRPr lang="zh-CN" altLang="en-US" dirty="0"/>
          </a:p>
        </p:txBody>
      </p:sp>
    </p:spTree>
    <p:extLst>
      <p:ext uri="{BB962C8B-B14F-4D97-AF65-F5344CB8AC3E}">
        <p14:creationId xmlns:p14="http://schemas.microsoft.com/office/powerpoint/2010/main" val="1063823564"/>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down)">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4" name="直接连接符 43"/>
          <p:cNvCxnSpPr/>
          <p:nvPr/>
        </p:nvCxnSpPr>
        <p:spPr>
          <a:xfrm>
            <a:off x="-108520" y="5158927"/>
            <a:ext cx="9396536" cy="0"/>
          </a:xfrm>
          <a:prstGeom prst="line">
            <a:avLst/>
          </a:prstGeom>
          <a:ln w="19050">
            <a:solidFill>
              <a:srgbClr val="FFC000"/>
            </a:solidFill>
            <a:prstDash val="dash"/>
          </a:ln>
        </p:spPr>
        <p:style>
          <a:lnRef idx="1">
            <a:schemeClr val="accent1"/>
          </a:lnRef>
          <a:fillRef idx="0">
            <a:schemeClr val="accent1"/>
          </a:fillRef>
          <a:effectRef idx="0">
            <a:schemeClr val="accent1"/>
          </a:effectRef>
          <a:fontRef idx="minor">
            <a:schemeClr val="tx1"/>
          </a:fontRef>
        </p:style>
      </p:cxnSp>
      <p:sp>
        <p:nvSpPr>
          <p:cNvPr id="50" name="燕尾形 49"/>
          <p:cNvSpPr/>
          <p:nvPr/>
        </p:nvSpPr>
        <p:spPr bwMode="auto">
          <a:xfrm>
            <a:off x="899592" y="4906514"/>
            <a:ext cx="1440159" cy="504825"/>
          </a:xfrm>
          <a:prstGeom prst="chevron">
            <a:avLst/>
          </a:prstGeom>
          <a:solidFill>
            <a:srgbClr val="664E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1400" b="1" dirty="0">
              <a:solidFill>
                <a:schemeClr val="tx1"/>
              </a:solidFill>
              <a:latin typeface="微软雅黑" pitchFamily="34" charset="-122"/>
              <a:ea typeface="微软雅黑" pitchFamily="34" charset="-122"/>
            </a:endParaRPr>
          </a:p>
        </p:txBody>
      </p:sp>
      <p:sp>
        <p:nvSpPr>
          <p:cNvPr id="52" name="燕尾形 51"/>
          <p:cNvSpPr/>
          <p:nvPr/>
        </p:nvSpPr>
        <p:spPr bwMode="auto">
          <a:xfrm>
            <a:off x="2891813" y="4906514"/>
            <a:ext cx="1440159" cy="504825"/>
          </a:xfrm>
          <a:prstGeom prst="chevron">
            <a:avLst/>
          </a:prstGeom>
          <a:solidFill>
            <a:srgbClr val="664E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400" b="1" dirty="0">
              <a:solidFill>
                <a:schemeClr val="tx1"/>
              </a:solidFill>
              <a:latin typeface="微软雅黑" pitchFamily="34" charset="-122"/>
              <a:ea typeface="微软雅黑" pitchFamily="34" charset="-122"/>
            </a:endParaRPr>
          </a:p>
        </p:txBody>
      </p:sp>
      <p:sp>
        <p:nvSpPr>
          <p:cNvPr id="53" name="燕尾形 52"/>
          <p:cNvSpPr/>
          <p:nvPr/>
        </p:nvSpPr>
        <p:spPr bwMode="auto">
          <a:xfrm>
            <a:off x="4884034" y="4907754"/>
            <a:ext cx="1440159" cy="504825"/>
          </a:xfrm>
          <a:prstGeom prst="chevron">
            <a:avLst/>
          </a:prstGeom>
          <a:solidFill>
            <a:srgbClr val="664E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400" b="1" dirty="0">
              <a:solidFill>
                <a:schemeClr val="tx1"/>
              </a:solidFill>
              <a:latin typeface="微软雅黑" pitchFamily="34" charset="-122"/>
              <a:ea typeface="微软雅黑" pitchFamily="34" charset="-122"/>
            </a:endParaRPr>
          </a:p>
        </p:txBody>
      </p:sp>
      <p:sp>
        <p:nvSpPr>
          <p:cNvPr id="54" name="燕尾形 53"/>
          <p:cNvSpPr/>
          <p:nvPr/>
        </p:nvSpPr>
        <p:spPr bwMode="auto">
          <a:xfrm>
            <a:off x="6876256" y="4906513"/>
            <a:ext cx="1440159" cy="504825"/>
          </a:xfrm>
          <a:prstGeom prst="chevron">
            <a:avLst/>
          </a:prstGeom>
          <a:solidFill>
            <a:srgbClr val="664E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400" b="1" dirty="0">
              <a:solidFill>
                <a:schemeClr val="tx1"/>
              </a:solidFill>
              <a:latin typeface="微软雅黑" pitchFamily="34" charset="-122"/>
              <a:ea typeface="微软雅黑" pitchFamily="34" charset="-122"/>
            </a:endParaRPr>
          </a:p>
        </p:txBody>
      </p:sp>
      <p:sp>
        <p:nvSpPr>
          <p:cNvPr id="55" name="燕尾形 54"/>
          <p:cNvSpPr/>
          <p:nvPr/>
        </p:nvSpPr>
        <p:spPr bwMode="auto">
          <a:xfrm>
            <a:off x="4884034" y="4906513"/>
            <a:ext cx="1440159" cy="504825"/>
          </a:xfrm>
          <a:prstGeom prst="chevron">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zh-CN" altLang="en-US" sz="1400" b="1" dirty="0" smtClean="0">
                <a:solidFill>
                  <a:schemeClr val="tx1"/>
                </a:solidFill>
                <a:latin typeface="微软雅黑" pitchFamily="34" charset="-122"/>
                <a:ea typeface="微软雅黑" pitchFamily="34" charset="-122"/>
              </a:rPr>
              <a:t>完成情况</a:t>
            </a:r>
            <a:endParaRPr lang="zh-CN" altLang="en-US" sz="1400" b="1" dirty="0">
              <a:solidFill>
                <a:schemeClr val="tx1"/>
              </a:solidFill>
              <a:latin typeface="微软雅黑" pitchFamily="34" charset="-122"/>
              <a:ea typeface="微软雅黑" pitchFamily="34" charset="-122"/>
            </a:endParaRPr>
          </a:p>
        </p:txBody>
      </p:sp>
      <p:sp>
        <p:nvSpPr>
          <p:cNvPr id="58" name="矩形 57"/>
          <p:cNvSpPr/>
          <p:nvPr/>
        </p:nvSpPr>
        <p:spPr>
          <a:xfrm>
            <a:off x="3160484" y="5009578"/>
            <a:ext cx="902812" cy="307777"/>
          </a:xfrm>
          <a:prstGeom prst="rect">
            <a:avLst/>
          </a:prstGeom>
        </p:spPr>
        <p:txBody>
          <a:bodyPr wrap="none">
            <a:spAutoFit/>
          </a:bodyPr>
          <a:lstStyle/>
          <a:p>
            <a:pPr lvl="0" algn="ctr">
              <a:defRPr/>
            </a:pPr>
            <a:r>
              <a:rPr lang="zh-CN" altLang="en-US" sz="1400" b="1" dirty="0">
                <a:latin typeface="微软雅黑" pitchFamily="34" charset="-122"/>
                <a:ea typeface="微软雅黑" pitchFamily="34" charset="-122"/>
              </a:rPr>
              <a:t>我的任务</a:t>
            </a:r>
          </a:p>
        </p:txBody>
      </p:sp>
      <p:sp>
        <p:nvSpPr>
          <p:cNvPr id="62" name="矩形 61"/>
          <p:cNvSpPr/>
          <p:nvPr/>
        </p:nvSpPr>
        <p:spPr>
          <a:xfrm>
            <a:off x="7144929" y="5005036"/>
            <a:ext cx="902811" cy="307777"/>
          </a:xfrm>
          <a:prstGeom prst="rect">
            <a:avLst/>
          </a:prstGeom>
        </p:spPr>
        <p:txBody>
          <a:bodyPr wrap="none">
            <a:spAutoFit/>
          </a:bodyPr>
          <a:lstStyle/>
          <a:p>
            <a:pPr lvl="0" algn="ctr">
              <a:defRPr/>
            </a:pPr>
            <a:r>
              <a:rPr lang="zh-CN" altLang="en-US" sz="1400" b="1" dirty="0" smtClean="0">
                <a:latin typeface="微软雅黑" pitchFamily="34" charset="-122"/>
                <a:ea typeface="微软雅黑" pitchFamily="34" charset="-122"/>
              </a:rPr>
              <a:t>后期计划</a:t>
            </a:r>
            <a:endParaRPr lang="zh-CN" altLang="en-US" sz="1400" b="1" dirty="0">
              <a:latin typeface="微软雅黑" pitchFamily="34" charset="-122"/>
              <a:ea typeface="微软雅黑" pitchFamily="34" charset="-122"/>
            </a:endParaRPr>
          </a:p>
        </p:txBody>
      </p:sp>
      <p:sp>
        <p:nvSpPr>
          <p:cNvPr id="64" name="矩形 63"/>
          <p:cNvSpPr/>
          <p:nvPr/>
        </p:nvSpPr>
        <p:spPr>
          <a:xfrm>
            <a:off x="1168264" y="4972247"/>
            <a:ext cx="902812" cy="307777"/>
          </a:xfrm>
          <a:prstGeom prst="rect">
            <a:avLst/>
          </a:prstGeom>
        </p:spPr>
        <p:txBody>
          <a:bodyPr wrap="none">
            <a:spAutoFit/>
          </a:bodyPr>
          <a:lstStyle/>
          <a:p>
            <a:pPr lvl="0" algn="ctr">
              <a:defRPr/>
            </a:pPr>
            <a:r>
              <a:rPr lang="zh-CN" altLang="en-US" sz="1400" b="1" dirty="0">
                <a:latin typeface="微软雅黑" pitchFamily="34" charset="-122"/>
                <a:ea typeface="微软雅黑" pitchFamily="34" charset="-122"/>
              </a:rPr>
              <a:t>项目意义</a:t>
            </a:r>
          </a:p>
        </p:txBody>
      </p:sp>
      <p:sp>
        <p:nvSpPr>
          <p:cNvPr id="13" name="矩形 12"/>
          <p:cNvSpPr/>
          <p:nvPr/>
        </p:nvSpPr>
        <p:spPr>
          <a:xfrm rot="19165155">
            <a:off x="-1033161" y="413579"/>
            <a:ext cx="3600400" cy="720080"/>
          </a:xfrm>
          <a:prstGeom prst="rect">
            <a:avLst/>
          </a:prstGeom>
          <a:solidFill>
            <a:srgbClr val="FFC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2400" dirty="0">
                <a:solidFill>
                  <a:schemeClr val="tx1"/>
                </a:solidFill>
                <a:latin typeface="微软雅黑" pitchFamily="34" charset="-122"/>
                <a:ea typeface="微软雅黑" pitchFamily="34" charset="-122"/>
              </a:rPr>
              <a:t>最</a:t>
            </a:r>
            <a:r>
              <a:rPr lang="zh-CN" altLang="en-US" sz="2400" dirty="0" smtClean="0">
                <a:solidFill>
                  <a:schemeClr val="tx1"/>
                </a:solidFill>
                <a:latin typeface="微软雅黑" pitchFamily="34" charset="-122"/>
                <a:ea typeface="微软雅黑" pitchFamily="34" charset="-122"/>
              </a:rPr>
              <a:t>优的结果</a:t>
            </a:r>
            <a:endParaRPr lang="zh-CN" altLang="en-US" sz="2400" dirty="0">
              <a:solidFill>
                <a:schemeClr val="tx1"/>
              </a:solidFill>
              <a:latin typeface="微软雅黑" pitchFamily="34" charset="-122"/>
              <a:ea typeface="微软雅黑" pitchFamily="34" charset="-122"/>
            </a:endParaRPr>
          </a:p>
        </p:txBody>
      </p:sp>
      <p:sp>
        <p:nvSpPr>
          <p:cNvPr id="2" name="矩形 1"/>
          <p:cNvSpPr/>
          <p:nvPr/>
        </p:nvSpPr>
        <p:spPr>
          <a:xfrm>
            <a:off x="1718556" y="404287"/>
            <a:ext cx="5742384" cy="369332"/>
          </a:xfrm>
          <a:prstGeom prst="rect">
            <a:avLst/>
          </a:prstGeom>
        </p:spPr>
        <p:txBody>
          <a:bodyPr wrap="square">
            <a:spAutoFit/>
          </a:bodyPr>
          <a:lstStyle/>
          <a:p>
            <a:r>
              <a:rPr lang="zh-CN" altLang="zh-CN" dirty="0"/>
              <a:t>模型训练过程的</a:t>
            </a:r>
            <a:r>
              <a:rPr lang="en-US" altLang="zh-CN" dirty="0"/>
              <a:t>F1</a:t>
            </a:r>
            <a:r>
              <a:rPr lang="zh-CN" altLang="zh-CN" dirty="0"/>
              <a:t>值变化图</a:t>
            </a:r>
            <a:endParaRPr lang="zh-CN" altLang="en-US" dirty="0"/>
          </a:p>
        </p:txBody>
      </p:sp>
      <p:sp>
        <p:nvSpPr>
          <p:cNvPr id="3" name="Rectangle 2"/>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2050" name="图片 21" descr="best_f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1082" y="839352"/>
            <a:ext cx="6417332" cy="399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63823564"/>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down)">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4" name="直接连接符 43"/>
          <p:cNvCxnSpPr/>
          <p:nvPr/>
        </p:nvCxnSpPr>
        <p:spPr>
          <a:xfrm>
            <a:off x="-108520" y="5158927"/>
            <a:ext cx="9396536" cy="0"/>
          </a:xfrm>
          <a:prstGeom prst="line">
            <a:avLst/>
          </a:prstGeom>
          <a:ln w="19050">
            <a:solidFill>
              <a:srgbClr val="FFC000"/>
            </a:solidFill>
            <a:prstDash val="dash"/>
          </a:ln>
        </p:spPr>
        <p:style>
          <a:lnRef idx="1">
            <a:schemeClr val="accent1"/>
          </a:lnRef>
          <a:fillRef idx="0">
            <a:schemeClr val="accent1"/>
          </a:fillRef>
          <a:effectRef idx="0">
            <a:schemeClr val="accent1"/>
          </a:effectRef>
          <a:fontRef idx="minor">
            <a:schemeClr val="tx1"/>
          </a:fontRef>
        </p:style>
      </p:cxnSp>
      <p:sp>
        <p:nvSpPr>
          <p:cNvPr id="50" name="燕尾形 49"/>
          <p:cNvSpPr/>
          <p:nvPr/>
        </p:nvSpPr>
        <p:spPr bwMode="auto">
          <a:xfrm>
            <a:off x="899592" y="4906514"/>
            <a:ext cx="1440159" cy="504825"/>
          </a:xfrm>
          <a:prstGeom prst="chevron">
            <a:avLst/>
          </a:prstGeom>
          <a:solidFill>
            <a:srgbClr val="664E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1400" b="1" dirty="0">
              <a:solidFill>
                <a:schemeClr val="tx1"/>
              </a:solidFill>
              <a:latin typeface="微软雅黑" pitchFamily="34" charset="-122"/>
              <a:ea typeface="微软雅黑" pitchFamily="34" charset="-122"/>
            </a:endParaRPr>
          </a:p>
        </p:txBody>
      </p:sp>
      <p:sp>
        <p:nvSpPr>
          <p:cNvPr id="52" name="燕尾形 51"/>
          <p:cNvSpPr/>
          <p:nvPr/>
        </p:nvSpPr>
        <p:spPr bwMode="auto">
          <a:xfrm>
            <a:off x="2891813" y="4906514"/>
            <a:ext cx="1440159" cy="504825"/>
          </a:xfrm>
          <a:prstGeom prst="chevron">
            <a:avLst/>
          </a:prstGeom>
          <a:solidFill>
            <a:srgbClr val="664E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400" b="1" dirty="0">
              <a:solidFill>
                <a:schemeClr val="tx1"/>
              </a:solidFill>
              <a:latin typeface="微软雅黑" pitchFamily="34" charset="-122"/>
              <a:ea typeface="微软雅黑" pitchFamily="34" charset="-122"/>
            </a:endParaRPr>
          </a:p>
        </p:txBody>
      </p:sp>
      <p:sp>
        <p:nvSpPr>
          <p:cNvPr id="53" name="燕尾形 52"/>
          <p:cNvSpPr/>
          <p:nvPr/>
        </p:nvSpPr>
        <p:spPr bwMode="auto">
          <a:xfrm>
            <a:off x="4884034" y="4907754"/>
            <a:ext cx="1440159" cy="504825"/>
          </a:xfrm>
          <a:prstGeom prst="chevron">
            <a:avLst/>
          </a:prstGeom>
          <a:solidFill>
            <a:srgbClr val="664E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400" b="1" dirty="0">
              <a:solidFill>
                <a:schemeClr val="tx1"/>
              </a:solidFill>
              <a:latin typeface="微软雅黑" pitchFamily="34" charset="-122"/>
              <a:ea typeface="微软雅黑" pitchFamily="34" charset="-122"/>
            </a:endParaRPr>
          </a:p>
        </p:txBody>
      </p:sp>
      <p:sp>
        <p:nvSpPr>
          <p:cNvPr id="54" name="燕尾形 53"/>
          <p:cNvSpPr/>
          <p:nvPr/>
        </p:nvSpPr>
        <p:spPr bwMode="auto">
          <a:xfrm>
            <a:off x="6876256" y="4906513"/>
            <a:ext cx="1440159" cy="504825"/>
          </a:xfrm>
          <a:prstGeom prst="chevron">
            <a:avLst/>
          </a:prstGeom>
          <a:solidFill>
            <a:srgbClr val="664E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400" b="1" dirty="0">
              <a:solidFill>
                <a:schemeClr val="tx1"/>
              </a:solidFill>
              <a:latin typeface="微软雅黑" pitchFamily="34" charset="-122"/>
              <a:ea typeface="微软雅黑" pitchFamily="34" charset="-122"/>
            </a:endParaRPr>
          </a:p>
        </p:txBody>
      </p:sp>
      <p:sp>
        <p:nvSpPr>
          <p:cNvPr id="55" name="燕尾形 54"/>
          <p:cNvSpPr/>
          <p:nvPr/>
        </p:nvSpPr>
        <p:spPr bwMode="auto">
          <a:xfrm>
            <a:off x="4884034" y="4906513"/>
            <a:ext cx="1440159" cy="504825"/>
          </a:xfrm>
          <a:prstGeom prst="chevron">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zh-CN" altLang="en-US" sz="1400" b="1" dirty="0" smtClean="0">
                <a:solidFill>
                  <a:schemeClr val="tx1"/>
                </a:solidFill>
                <a:latin typeface="微软雅黑" pitchFamily="34" charset="-122"/>
                <a:ea typeface="微软雅黑" pitchFamily="34" charset="-122"/>
              </a:rPr>
              <a:t>完成情况</a:t>
            </a:r>
            <a:endParaRPr lang="zh-CN" altLang="en-US" sz="1400" b="1" dirty="0">
              <a:solidFill>
                <a:schemeClr val="tx1"/>
              </a:solidFill>
              <a:latin typeface="微软雅黑" pitchFamily="34" charset="-122"/>
              <a:ea typeface="微软雅黑" pitchFamily="34" charset="-122"/>
            </a:endParaRPr>
          </a:p>
        </p:txBody>
      </p:sp>
      <p:sp>
        <p:nvSpPr>
          <p:cNvPr id="58" name="矩形 57"/>
          <p:cNvSpPr/>
          <p:nvPr/>
        </p:nvSpPr>
        <p:spPr>
          <a:xfrm>
            <a:off x="3160484" y="5009578"/>
            <a:ext cx="902812" cy="307777"/>
          </a:xfrm>
          <a:prstGeom prst="rect">
            <a:avLst/>
          </a:prstGeom>
        </p:spPr>
        <p:txBody>
          <a:bodyPr wrap="none">
            <a:spAutoFit/>
          </a:bodyPr>
          <a:lstStyle/>
          <a:p>
            <a:pPr lvl="0" algn="ctr">
              <a:defRPr/>
            </a:pPr>
            <a:r>
              <a:rPr lang="zh-CN" altLang="en-US" sz="1400" b="1" dirty="0">
                <a:latin typeface="微软雅黑" pitchFamily="34" charset="-122"/>
                <a:ea typeface="微软雅黑" pitchFamily="34" charset="-122"/>
              </a:rPr>
              <a:t>我的任务</a:t>
            </a:r>
          </a:p>
        </p:txBody>
      </p:sp>
      <p:sp>
        <p:nvSpPr>
          <p:cNvPr id="62" name="矩形 61"/>
          <p:cNvSpPr/>
          <p:nvPr/>
        </p:nvSpPr>
        <p:spPr>
          <a:xfrm>
            <a:off x="7144929" y="5005036"/>
            <a:ext cx="902811" cy="307777"/>
          </a:xfrm>
          <a:prstGeom prst="rect">
            <a:avLst/>
          </a:prstGeom>
        </p:spPr>
        <p:txBody>
          <a:bodyPr wrap="none">
            <a:spAutoFit/>
          </a:bodyPr>
          <a:lstStyle/>
          <a:p>
            <a:pPr lvl="0" algn="ctr">
              <a:defRPr/>
            </a:pPr>
            <a:r>
              <a:rPr lang="zh-CN" altLang="en-US" sz="1400" b="1" dirty="0" smtClean="0">
                <a:latin typeface="微软雅黑" pitchFamily="34" charset="-122"/>
                <a:ea typeface="微软雅黑" pitchFamily="34" charset="-122"/>
              </a:rPr>
              <a:t>后期计划</a:t>
            </a:r>
            <a:endParaRPr lang="zh-CN" altLang="en-US" sz="1400" b="1" dirty="0">
              <a:latin typeface="微软雅黑" pitchFamily="34" charset="-122"/>
              <a:ea typeface="微软雅黑" pitchFamily="34" charset="-122"/>
            </a:endParaRPr>
          </a:p>
        </p:txBody>
      </p:sp>
      <p:sp>
        <p:nvSpPr>
          <p:cNvPr id="64" name="矩形 63"/>
          <p:cNvSpPr/>
          <p:nvPr/>
        </p:nvSpPr>
        <p:spPr>
          <a:xfrm>
            <a:off x="1168264" y="4972247"/>
            <a:ext cx="902812" cy="307777"/>
          </a:xfrm>
          <a:prstGeom prst="rect">
            <a:avLst/>
          </a:prstGeom>
        </p:spPr>
        <p:txBody>
          <a:bodyPr wrap="none">
            <a:spAutoFit/>
          </a:bodyPr>
          <a:lstStyle/>
          <a:p>
            <a:pPr lvl="0" algn="ctr">
              <a:defRPr/>
            </a:pPr>
            <a:r>
              <a:rPr lang="zh-CN" altLang="en-US" sz="1400" b="1" dirty="0">
                <a:latin typeface="微软雅黑" pitchFamily="34" charset="-122"/>
                <a:ea typeface="微软雅黑" pitchFamily="34" charset="-122"/>
              </a:rPr>
              <a:t>项目意义</a:t>
            </a:r>
          </a:p>
        </p:txBody>
      </p:sp>
      <p:sp>
        <p:nvSpPr>
          <p:cNvPr id="13" name="矩形 12"/>
          <p:cNvSpPr/>
          <p:nvPr/>
        </p:nvSpPr>
        <p:spPr>
          <a:xfrm rot="19165155">
            <a:off x="-1033161" y="413579"/>
            <a:ext cx="3600400" cy="720080"/>
          </a:xfrm>
          <a:prstGeom prst="rect">
            <a:avLst/>
          </a:prstGeom>
          <a:solidFill>
            <a:srgbClr val="FFC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2400" dirty="0">
                <a:solidFill>
                  <a:schemeClr val="tx1"/>
                </a:solidFill>
                <a:latin typeface="微软雅黑" pitchFamily="34" charset="-122"/>
                <a:ea typeface="微软雅黑" pitchFamily="34" charset="-122"/>
              </a:rPr>
              <a:t>词向量</a:t>
            </a:r>
          </a:p>
        </p:txBody>
      </p:sp>
      <p:sp>
        <p:nvSpPr>
          <p:cNvPr id="2" name="矩形 1"/>
          <p:cNvSpPr/>
          <p:nvPr/>
        </p:nvSpPr>
        <p:spPr>
          <a:xfrm>
            <a:off x="2335257" y="1021492"/>
            <a:ext cx="5742384" cy="369332"/>
          </a:xfrm>
          <a:prstGeom prst="rect">
            <a:avLst/>
          </a:prstGeom>
        </p:spPr>
        <p:txBody>
          <a:bodyPr wrap="square">
            <a:spAutoFit/>
          </a:bodyPr>
          <a:lstStyle/>
          <a:p>
            <a:r>
              <a:rPr lang="zh-CN" altLang="zh-CN" dirty="0"/>
              <a:t>不同维度词向量训练结果</a:t>
            </a:r>
            <a:endParaRPr lang="zh-CN" altLang="en-US" dirty="0"/>
          </a:p>
        </p:txBody>
      </p:sp>
      <p:sp>
        <p:nvSpPr>
          <p:cNvPr id="3" name="Rectangle 2"/>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7" name="表格 6"/>
          <p:cNvGraphicFramePr>
            <a:graphicFrameLocks noGrp="1"/>
          </p:cNvGraphicFramePr>
          <p:nvPr>
            <p:extLst>
              <p:ext uri="{D42A27DB-BD31-4B8C-83A1-F6EECF244321}">
                <p14:modId xmlns:p14="http://schemas.microsoft.com/office/powerpoint/2010/main" val="3249912963"/>
              </p:ext>
            </p:extLst>
          </p:nvPr>
        </p:nvGraphicFramePr>
        <p:xfrm>
          <a:off x="1834997" y="1609282"/>
          <a:ext cx="4993949" cy="2492900"/>
        </p:xfrm>
        <a:graphic>
          <a:graphicData uri="http://schemas.openxmlformats.org/drawingml/2006/table">
            <a:tbl>
              <a:tblPr>
                <a:tableStyleId>{5C22544A-7EE6-4342-B048-85BDC9FD1C3A}</a:tableStyleId>
              </a:tblPr>
              <a:tblGrid>
                <a:gridCol w="2634472"/>
                <a:gridCol w="2359477"/>
              </a:tblGrid>
              <a:tr h="498580">
                <a:tc>
                  <a:txBody>
                    <a:bodyPr/>
                    <a:lstStyle/>
                    <a:p>
                      <a:pPr algn="ctr">
                        <a:lnSpc>
                          <a:spcPct val="125000"/>
                        </a:lnSpc>
                        <a:spcAft>
                          <a:spcPts val="0"/>
                        </a:spcAft>
                      </a:pPr>
                      <a:r>
                        <a:rPr lang="zh-CN" sz="2400" kern="100" dirty="0">
                          <a:effectLst/>
                        </a:rPr>
                        <a:t>词向量维度</a:t>
                      </a:r>
                      <a:endParaRPr lang="zh-CN" sz="32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just">
                        <a:lnSpc>
                          <a:spcPct val="125000"/>
                        </a:lnSpc>
                        <a:spcAft>
                          <a:spcPts val="0"/>
                        </a:spcAft>
                      </a:pPr>
                      <a:r>
                        <a:rPr lang="en-US" sz="2400" kern="100" dirty="0">
                          <a:effectLst/>
                        </a:rPr>
                        <a:t>F1</a:t>
                      </a:r>
                      <a:endParaRPr lang="zh-CN" sz="3200" kern="100" dirty="0">
                        <a:effectLst/>
                        <a:latin typeface="Times New Roman" panose="02020603050405020304" pitchFamily="18" charset="0"/>
                        <a:ea typeface="宋体" panose="02010600030101010101" pitchFamily="2" charset="-122"/>
                      </a:endParaRPr>
                    </a:p>
                  </a:txBody>
                  <a:tcPr marL="68580" marR="68580" marT="0" marB="0"/>
                </a:tc>
              </a:tr>
              <a:tr h="498580">
                <a:tc>
                  <a:txBody>
                    <a:bodyPr/>
                    <a:lstStyle/>
                    <a:p>
                      <a:pPr algn="ctr">
                        <a:lnSpc>
                          <a:spcPct val="125000"/>
                        </a:lnSpc>
                        <a:spcAft>
                          <a:spcPts val="0"/>
                        </a:spcAft>
                      </a:pPr>
                      <a:r>
                        <a:rPr lang="zh-CN" sz="2400" kern="100" dirty="0">
                          <a:effectLst/>
                        </a:rPr>
                        <a:t>不使用词向量</a:t>
                      </a:r>
                      <a:endParaRPr lang="zh-CN" sz="32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just">
                        <a:lnSpc>
                          <a:spcPct val="125000"/>
                        </a:lnSpc>
                        <a:spcAft>
                          <a:spcPts val="0"/>
                        </a:spcAft>
                      </a:pPr>
                      <a:r>
                        <a:rPr lang="en-US" sz="2400" kern="100" dirty="0">
                          <a:effectLst/>
                        </a:rPr>
                        <a:t>88.22</a:t>
                      </a:r>
                      <a:endParaRPr lang="zh-CN" sz="3200" kern="100" dirty="0">
                        <a:effectLst/>
                        <a:latin typeface="Times New Roman" panose="02020603050405020304" pitchFamily="18" charset="0"/>
                        <a:ea typeface="宋体" panose="02010600030101010101" pitchFamily="2" charset="-122"/>
                      </a:endParaRPr>
                    </a:p>
                  </a:txBody>
                  <a:tcPr marL="68580" marR="68580" marT="0" marB="0"/>
                </a:tc>
              </a:tr>
              <a:tr h="498580">
                <a:tc>
                  <a:txBody>
                    <a:bodyPr/>
                    <a:lstStyle/>
                    <a:p>
                      <a:pPr algn="ctr">
                        <a:lnSpc>
                          <a:spcPct val="125000"/>
                        </a:lnSpc>
                        <a:spcAft>
                          <a:spcPts val="0"/>
                        </a:spcAft>
                      </a:pPr>
                      <a:r>
                        <a:rPr lang="en-US" sz="2400" kern="100" dirty="0">
                          <a:effectLst/>
                        </a:rPr>
                        <a:t>50</a:t>
                      </a:r>
                      <a:endParaRPr lang="zh-CN" sz="32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just">
                        <a:lnSpc>
                          <a:spcPct val="125000"/>
                        </a:lnSpc>
                        <a:spcAft>
                          <a:spcPts val="0"/>
                        </a:spcAft>
                      </a:pPr>
                      <a:r>
                        <a:rPr lang="en-US" sz="2400" kern="100">
                          <a:effectLst/>
                        </a:rPr>
                        <a:t>89.21</a:t>
                      </a:r>
                      <a:endParaRPr lang="zh-CN" sz="3200" kern="100">
                        <a:effectLst/>
                        <a:latin typeface="Times New Roman" panose="02020603050405020304" pitchFamily="18" charset="0"/>
                        <a:ea typeface="宋体" panose="02010600030101010101" pitchFamily="2" charset="-122"/>
                      </a:endParaRPr>
                    </a:p>
                  </a:txBody>
                  <a:tcPr marL="68580" marR="68580" marT="0" marB="0"/>
                </a:tc>
              </a:tr>
              <a:tr h="498580">
                <a:tc>
                  <a:txBody>
                    <a:bodyPr/>
                    <a:lstStyle/>
                    <a:p>
                      <a:pPr algn="ctr">
                        <a:lnSpc>
                          <a:spcPct val="125000"/>
                        </a:lnSpc>
                        <a:spcAft>
                          <a:spcPts val="0"/>
                        </a:spcAft>
                      </a:pPr>
                      <a:r>
                        <a:rPr lang="en-US" sz="2400" kern="100" dirty="0">
                          <a:effectLst/>
                        </a:rPr>
                        <a:t>100</a:t>
                      </a:r>
                      <a:endParaRPr lang="zh-CN" sz="32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just">
                        <a:lnSpc>
                          <a:spcPct val="125000"/>
                        </a:lnSpc>
                        <a:spcAft>
                          <a:spcPts val="0"/>
                        </a:spcAft>
                      </a:pPr>
                      <a:r>
                        <a:rPr lang="en-US" sz="2400" kern="100" dirty="0">
                          <a:effectLst/>
                        </a:rPr>
                        <a:t>90.75</a:t>
                      </a:r>
                      <a:endParaRPr lang="zh-CN" sz="3200" kern="100" dirty="0">
                        <a:effectLst/>
                        <a:latin typeface="Times New Roman" panose="02020603050405020304" pitchFamily="18" charset="0"/>
                        <a:ea typeface="宋体" panose="02010600030101010101" pitchFamily="2" charset="-122"/>
                      </a:endParaRPr>
                    </a:p>
                  </a:txBody>
                  <a:tcPr marL="68580" marR="68580" marT="0" marB="0"/>
                </a:tc>
              </a:tr>
              <a:tr h="498580">
                <a:tc>
                  <a:txBody>
                    <a:bodyPr/>
                    <a:lstStyle/>
                    <a:p>
                      <a:pPr algn="ctr">
                        <a:lnSpc>
                          <a:spcPct val="125000"/>
                        </a:lnSpc>
                        <a:spcAft>
                          <a:spcPts val="0"/>
                        </a:spcAft>
                      </a:pPr>
                      <a:r>
                        <a:rPr lang="en-US" sz="2400" kern="100">
                          <a:effectLst/>
                        </a:rPr>
                        <a:t>200</a:t>
                      </a:r>
                      <a:endParaRPr lang="zh-CN" sz="32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lnSpc>
                          <a:spcPct val="125000"/>
                        </a:lnSpc>
                        <a:spcAft>
                          <a:spcPts val="0"/>
                        </a:spcAft>
                      </a:pPr>
                      <a:r>
                        <a:rPr lang="en-US" sz="2400" kern="100" dirty="0">
                          <a:effectLst/>
                        </a:rPr>
                        <a:t>90.22</a:t>
                      </a:r>
                      <a:endParaRPr lang="zh-CN" sz="3200" kern="100" dirty="0">
                        <a:effectLst/>
                        <a:latin typeface="Times New Roman" panose="02020603050405020304" pitchFamily="18" charset="0"/>
                        <a:ea typeface="宋体" panose="02010600030101010101" pitchFamily="2" charset="-122"/>
                      </a:endParaRPr>
                    </a:p>
                  </a:txBody>
                  <a:tcPr marL="68580" marR="68580" marT="0" marB="0"/>
                </a:tc>
              </a:tr>
            </a:tbl>
          </a:graphicData>
        </a:graphic>
      </p:graphicFrame>
      <p:sp>
        <p:nvSpPr>
          <p:cNvPr id="19" name="矩形 18"/>
          <p:cNvSpPr/>
          <p:nvPr/>
        </p:nvSpPr>
        <p:spPr>
          <a:xfrm>
            <a:off x="1874951" y="466874"/>
            <a:ext cx="5742384" cy="369332"/>
          </a:xfrm>
          <a:prstGeom prst="rect">
            <a:avLst/>
          </a:prstGeom>
        </p:spPr>
        <p:txBody>
          <a:bodyPr wrap="square">
            <a:spAutoFit/>
          </a:bodyPr>
          <a:lstStyle/>
          <a:p>
            <a:r>
              <a:rPr lang="zh-CN" altLang="en-US" dirty="0" smtClean="0"/>
              <a:t>我们使用</a:t>
            </a:r>
            <a:r>
              <a:rPr lang="en-US" altLang="zh-CN" dirty="0" err="1" smtClean="0"/>
              <a:t>gensim</a:t>
            </a:r>
            <a:r>
              <a:rPr lang="zh-CN" altLang="en-US" dirty="0" smtClean="0"/>
              <a:t>训练了中文词向量</a:t>
            </a:r>
            <a:endParaRPr lang="zh-CN" altLang="en-US" dirty="0"/>
          </a:p>
        </p:txBody>
      </p:sp>
    </p:spTree>
    <p:extLst>
      <p:ext uri="{BB962C8B-B14F-4D97-AF65-F5344CB8AC3E}">
        <p14:creationId xmlns:p14="http://schemas.microsoft.com/office/powerpoint/2010/main" val="1063823564"/>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down)">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a:off x="3808425" y="1849388"/>
            <a:ext cx="1527151" cy="1584176"/>
          </a:xfrm>
          <a:prstGeom prst="ellipse">
            <a:avLst/>
          </a:prstGeom>
          <a:solidFill>
            <a:schemeClr val="bg1"/>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2400" dirty="0" smtClean="0">
                <a:solidFill>
                  <a:schemeClr val="tx1"/>
                </a:solidFill>
                <a:latin typeface="微软雅黑" pitchFamily="34" charset="-122"/>
                <a:ea typeface="微软雅黑" pitchFamily="34" charset="-122"/>
              </a:rPr>
              <a:t>项目意义</a:t>
            </a:r>
            <a:endParaRPr lang="zh-CN" altLang="en-US" sz="2400" dirty="0">
              <a:solidFill>
                <a:schemeClr val="tx1"/>
              </a:solidFill>
              <a:latin typeface="微软雅黑" pitchFamily="34" charset="-122"/>
              <a:ea typeface="微软雅黑" pitchFamily="34" charset="-122"/>
            </a:endParaRPr>
          </a:p>
        </p:txBody>
      </p:sp>
      <p:cxnSp>
        <p:nvCxnSpPr>
          <p:cNvPr id="5" name="直接连接符 4"/>
          <p:cNvCxnSpPr/>
          <p:nvPr/>
        </p:nvCxnSpPr>
        <p:spPr>
          <a:xfrm>
            <a:off x="-70420" y="5161756"/>
            <a:ext cx="1042020" cy="0"/>
          </a:xfrm>
          <a:prstGeom prst="line">
            <a:avLst/>
          </a:prstGeom>
          <a:ln w="31750">
            <a:solidFill>
              <a:srgbClr val="FFC000"/>
            </a:solidFill>
            <a:prstDash val="solid"/>
            <a:tailEnd type="none" w="lg" len="lg"/>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flipV="1">
            <a:off x="971600" y="2641476"/>
            <a:ext cx="1800200" cy="2520280"/>
          </a:xfrm>
          <a:prstGeom prst="line">
            <a:avLst/>
          </a:prstGeom>
          <a:ln w="31750">
            <a:solidFill>
              <a:srgbClr val="FFC000"/>
            </a:solidFill>
            <a:prstDash val="solid"/>
            <a:tailEnd type="none" w="lg" len="lg"/>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2771800" y="2641476"/>
            <a:ext cx="1008112" cy="9128"/>
          </a:xfrm>
          <a:prstGeom prst="line">
            <a:avLst/>
          </a:prstGeom>
          <a:ln w="31750">
            <a:solidFill>
              <a:srgbClr val="FFC000"/>
            </a:solidFill>
            <a:prstDash val="solid"/>
            <a:tailEnd type="none" w="lg" len="lg"/>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5315236" y="2650604"/>
            <a:ext cx="1417004" cy="9128"/>
          </a:xfrm>
          <a:prstGeom prst="line">
            <a:avLst/>
          </a:prstGeom>
          <a:ln w="31750">
            <a:solidFill>
              <a:srgbClr val="FFC000"/>
            </a:solidFill>
            <a:prstDash val="solid"/>
            <a:headEnd type="none" w="lg" len="lg"/>
            <a:tailEnd type="none" w="lg" len="lg"/>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a:off x="6732240" y="2659732"/>
            <a:ext cx="936104" cy="2502024"/>
          </a:xfrm>
          <a:prstGeom prst="line">
            <a:avLst/>
          </a:prstGeom>
          <a:ln w="31750">
            <a:solidFill>
              <a:srgbClr val="FFC000"/>
            </a:solidFill>
            <a:prstDash val="solid"/>
            <a:headEnd type="none" w="lg" len="lg"/>
            <a:tailEnd type="none" w="lg" len="lg"/>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7668344" y="5161756"/>
            <a:ext cx="1584176" cy="0"/>
          </a:xfrm>
          <a:prstGeom prst="line">
            <a:avLst/>
          </a:prstGeom>
          <a:ln w="31750">
            <a:solidFill>
              <a:srgbClr val="FFC000"/>
            </a:solidFill>
            <a:prstDash val="solid"/>
            <a:tailEnd type="none" w="lg" len="lg"/>
          </a:ln>
        </p:spPr>
        <p:style>
          <a:lnRef idx="1">
            <a:schemeClr val="accent1"/>
          </a:lnRef>
          <a:fillRef idx="0">
            <a:schemeClr val="accent1"/>
          </a:fillRef>
          <a:effectRef idx="0">
            <a:schemeClr val="accent1"/>
          </a:effectRef>
          <a:fontRef idx="minor">
            <a:schemeClr val="tx1"/>
          </a:fontRef>
        </p:style>
      </p:cxnSp>
      <p:sp>
        <p:nvSpPr>
          <p:cNvPr id="32" name="椭圆 31"/>
          <p:cNvSpPr/>
          <p:nvPr/>
        </p:nvSpPr>
        <p:spPr>
          <a:xfrm>
            <a:off x="0" y="5059300"/>
            <a:ext cx="216024" cy="21602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solidFill>
            </a:endParaRPr>
          </a:p>
        </p:txBody>
      </p:sp>
      <p:sp>
        <p:nvSpPr>
          <p:cNvPr id="3" name="TextBox 2"/>
          <p:cNvSpPr txBox="1"/>
          <p:nvPr/>
        </p:nvSpPr>
        <p:spPr>
          <a:xfrm>
            <a:off x="1691680" y="1376690"/>
            <a:ext cx="1368152" cy="400110"/>
          </a:xfrm>
          <a:prstGeom prst="rect">
            <a:avLst/>
          </a:prstGeom>
          <a:noFill/>
          <a:ln>
            <a:noFill/>
          </a:ln>
        </p:spPr>
        <p:txBody>
          <a:bodyPr wrap="square" rtlCol="0">
            <a:spAutoFit/>
          </a:bodyPr>
          <a:lstStyle/>
          <a:p>
            <a:r>
              <a:rPr lang="zh-CN" altLang="en-US" sz="2000" dirty="0" smtClean="0"/>
              <a:t>互联网</a:t>
            </a:r>
            <a:r>
              <a:rPr lang="en-US" altLang="zh-CN" sz="2000" dirty="0" smtClean="0"/>
              <a:t>+</a:t>
            </a:r>
            <a:endParaRPr lang="zh-CN" altLang="en-US" sz="2000" dirty="0"/>
          </a:p>
        </p:txBody>
      </p:sp>
      <p:sp>
        <p:nvSpPr>
          <p:cNvPr id="8" name="TextBox 7"/>
          <p:cNvSpPr txBox="1"/>
          <p:nvPr/>
        </p:nvSpPr>
        <p:spPr>
          <a:xfrm>
            <a:off x="5580112" y="913285"/>
            <a:ext cx="2160240" cy="707886"/>
          </a:xfrm>
          <a:prstGeom prst="rect">
            <a:avLst/>
          </a:prstGeom>
          <a:noFill/>
        </p:spPr>
        <p:txBody>
          <a:bodyPr wrap="square" rtlCol="0">
            <a:spAutoFit/>
          </a:bodyPr>
          <a:lstStyle/>
          <a:p>
            <a:r>
              <a:rPr lang="zh-CN" altLang="en-US" sz="4000" dirty="0" smtClean="0"/>
              <a:t>大数据</a:t>
            </a:r>
            <a:endParaRPr lang="zh-CN" altLang="en-US" sz="4000" dirty="0"/>
          </a:p>
        </p:txBody>
      </p:sp>
      <p:sp>
        <p:nvSpPr>
          <p:cNvPr id="9" name="TextBox 8"/>
          <p:cNvSpPr txBox="1"/>
          <p:nvPr/>
        </p:nvSpPr>
        <p:spPr>
          <a:xfrm>
            <a:off x="7236296" y="3163780"/>
            <a:ext cx="720080" cy="246221"/>
          </a:xfrm>
          <a:prstGeom prst="rect">
            <a:avLst/>
          </a:prstGeom>
          <a:noFill/>
        </p:spPr>
        <p:txBody>
          <a:bodyPr wrap="square" rtlCol="0">
            <a:spAutoFit/>
          </a:bodyPr>
          <a:lstStyle/>
          <a:p>
            <a:r>
              <a:rPr lang="zh-CN" altLang="en-US" sz="1000" dirty="0" smtClean="0"/>
              <a:t>深度学习</a:t>
            </a:r>
            <a:endParaRPr lang="zh-CN" altLang="en-US" sz="1000" dirty="0"/>
          </a:p>
        </p:txBody>
      </p:sp>
      <p:sp>
        <p:nvSpPr>
          <p:cNvPr id="10" name="TextBox 9"/>
          <p:cNvSpPr txBox="1"/>
          <p:nvPr/>
        </p:nvSpPr>
        <p:spPr>
          <a:xfrm>
            <a:off x="3945188" y="4084599"/>
            <a:ext cx="1215352" cy="400110"/>
          </a:xfrm>
          <a:prstGeom prst="rect">
            <a:avLst/>
          </a:prstGeom>
          <a:noFill/>
        </p:spPr>
        <p:txBody>
          <a:bodyPr wrap="square" rtlCol="0">
            <a:spAutoFit/>
          </a:bodyPr>
          <a:lstStyle/>
          <a:p>
            <a:r>
              <a:rPr lang="zh-CN" altLang="en-US" sz="2000" dirty="0" smtClean="0"/>
              <a:t>人工智能</a:t>
            </a:r>
            <a:endParaRPr lang="zh-CN" altLang="en-US" sz="2000" dirty="0"/>
          </a:p>
        </p:txBody>
      </p:sp>
      <p:sp>
        <p:nvSpPr>
          <p:cNvPr id="11" name="TextBox 10"/>
          <p:cNvSpPr txBox="1"/>
          <p:nvPr/>
        </p:nvSpPr>
        <p:spPr>
          <a:xfrm>
            <a:off x="3400736" y="1207413"/>
            <a:ext cx="1152128" cy="338554"/>
          </a:xfrm>
          <a:prstGeom prst="rect">
            <a:avLst/>
          </a:prstGeom>
          <a:noFill/>
        </p:spPr>
        <p:txBody>
          <a:bodyPr wrap="square" rtlCol="0">
            <a:spAutoFit/>
          </a:bodyPr>
          <a:lstStyle/>
          <a:p>
            <a:r>
              <a:rPr lang="zh-CN" altLang="en-US" sz="1600" dirty="0" smtClean="0"/>
              <a:t>机器学习</a:t>
            </a:r>
            <a:endParaRPr lang="zh-CN" altLang="en-US" sz="1600" dirty="0"/>
          </a:p>
        </p:txBody>
      </p:sp>
      <p:sp>
        <p:nvSpPr>
          <p:cNvPr id="12" name="TextBox 11"/>
          <p:cNvSpPr txBox="1"/>
          <p:nvPr/>
        </p:nvSpPr>
        <p:spPr>
          <a:xfrm>
            <a:off x="5868144" y="4486965"/>
            <a:ext cx="1224136" cy="307777"/>
          </a:xfrm>
          <a:prstGeom prst="rect">
            <a:avLst/>
          </a:prstGeom>
          <a:noFill/>
        </p:spPr>
        <p:txBody>
          <a:bodyPr wrap="square" rtlCol="0">
            <a:spAutoFit/>
          </a:bodyPr>
          <a:lstStyle/>
          <a:p>
            <a:r>
              <a:rPr lang="zh-CN" altLang="en-US" sz="1400" dirty="0"/>
              <a:t>知识图谱</a:t>
            </a:r>
          </a:p>
        </p:txBody>
      </p:sp>
      <p:sp>
        <p:nvSpPr>
          <p:cNvPr id="13" name="TextBox 12"/>
          <p:cNvSpPr txBox="1"/>
          <p:nvPr/>
        </p:nvSpPr>
        <p:spPr>
          <a:xfrm>
            <a:off x="997422" y="2733965"/>
            <a:ext cx="677923" cy="369332"/>
          </a:xfrm>
          <a:prstGeom prst="rect">
            <a:avLst/>
          </a:prstGeom>
          <a:noFill/>
        </p:spPr>
        <p:txBody>
          <a:bodyPr wrap="square" rtlCol="0">
            <a:spAutoFit/>
          </a:bodyPr>
          <a:lstStyle/>
          <a:p>
            <a:r>
              <a:rPr lang="zh-CN" altLang="en-US" dirty="0" smtClean="0"/>
              <a:t>金融</a:t>
            </a:r>
            <a:endParaRPr lang="zh-CN" altLang="en-US" dirty="0"/>
          </a:p>
        </p:txBody>
      </p:sp>
      <p:sp>
        <p:nvSpPr>
          <p:cNvPr id="14" name="TextBox 13"/>
          <p:cNvSpPr txBox="1"/>
          <p:nvPr/>
        </p:nvSpPr>
        <p:spPr>
          <a:xfrm>
            <a:off x="2375756" y="4353904"/>
            <a:ext cx="684076" cy="261610"/>
          </a:xfrm>
          <a:prstGeom prst="rect">
            <a:avLst/>
          </a:prstGeom>
          <a:noFill/>
        </p:spPr>
        <p:txBody>
          <a:bodyPr wrap="square" rtlCol="0">
            <a:spAutoFit/>
          </a:bodyPr>
          <a:lstStyle/>
          <a:p>
            <a:r>
              <a:rPr lang="zh-CN" altLang="en-US" sz="1100" dirty="0" smtClean="0"/>
              <a:t>证券</a:t>
            </a:r>
            <a:endParaRPr lang="zh-CN" altLang="en-US" sz="1100" dirty="0"/>
          </a:p>
        </p:txBody>
      </p:sp>
    </p:spTree>
    <p:extLst>
      <p:ext uri="{BB962C8B-B14F-4D97-AF65-F5344CB8AC3E}">
        <p14:creationId xmlns:p14="http://schemas.microsoft.com/office/powerpoint/2010/main" val="3216733071"/>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fill="hold" grpId="0" nodeType="withEffect">
                                  <p:stCondLst>
                                    <p:cond delay="0"/>
                                  </p:stCondLst>
                                  <p:childTnLst>
                                    <p:animMotion origin="layout" path="M 4.44444E-6 -4.63076E-6 L 0.09444 -0.00083 " pathEditMode="relative" rAng="0" ptsTypes="AA">
                                      <p:cBhvr>
                                        <p:cTn id="6" dur="400" fill="hold"/>
                                        <p:tgtEl>
                                          <p:spTgt spid="32"/>
                                        </p:tgtEl>
                                        <p:attrNameLst>
                                          <p:attrName>ppt_x</p:attrName>
                                          <p:attrName>ppt_y</p:attrName>
                                        </p:attrNameLst>
                                      </p:cBhvr>
                                      <p:rCtr x="4722" y="-56"/>
                                    </p:animMotion>
                                  </p:childTnLst>
                                </p:cTn>
                              </p:par>
                            </p:childTnLst>
                          </p:cTn>
                        </p:par>
                        <p:par>
                          <p:cTn id="7" fill="hold">
                            <p:stCondLst>
                              <p:cond delay="400"/>
                            </p:stCondLst>
                            <p:childTnLst>
                              <p:par>
                                <p:cTn id="8" presetID="42" presetClass="path" presetSubtype="0" fill="hold" grpId="1" nodeType="afterEffect">
                                  <p:stCondLst>
                                    <p:cond delay="0"/>
                                  </p:stCondLst>
                                  <p:childTnLst>
                                    <p:animMotion origin="layout" path="M 0.09444 -0.00083 L 0.29132 -0.44169 " pathEditMode="relative" rAng="0" ptsTypes="AA">
                                      <p:cBhvr>
                                        <p:cTn id="9" dur="400" fill="hold"/>
                                        <p:tgtEl>
                                          <p:spTgt spid="32"/>
                                        </p:tgtEl>
                                        <p:attrNameLst>
                                          <p:attrName>ppt_x</p:attrName>
                                          <p:attrName>ppt_y</p:attrName>
                                        </p:attrNameLst>
                                      </p:cBhvr>
                                      <p:rCtr x="9844" y="-22043"/>
                                    </p:animMotion>
                                  </p:childTnLst>
                                </p:cTn>
                              </p:par>
                            </p:childTnLst>
                          </p:cTn>
                        </p:par>
                        <p:par>
                          <p:cTn id="10" fill="hold">
                            <p:stCondLst>
                              <p:cond delay="800"/>
                            </p:stCondLst>
                            <p:childTnLst>
                              <p:par>
                                <p:cTn id="11" presetID="42" presetClass="path" presetSubtype="0" fill="hold" grpId="2" nodeType="afterEffect">
                                  <p:stCondLst>
                                    <p:cond delay="0"/>
                                  </p:stCondLst>
                                  <p:childTnLst>
                                    <p:animMotion origin="layout" path="M 0.29132 -0.44169 L 0.40156 -0.44169 " pathEditMode="relative" rAng="0" ptsTypes="AA">
                                      <p:cBhvr>
                                        <p:cTn id="12" dur="200" fill="hold"/>
                                        <p:tgtEl>
                                          <p:spTgt spid="32"/>
                                        </p:tgtEl>
                                        <p:attrNameLst>
                                          <p:attrName>ppt_x</p:attrName>
                                          <p:attrName>ppt_y</p:attrName>
                                        </p:attrNameLst>
                                      </p:cBhvr>
                                      <p:rCtr x="5503" y="0"/>
                                    </p:animMotion>
                                  </p:childTnLst>
                                </p:cTn>
                              </p:par>
                            </p:childTnLst>
                          </p:cTn>
                        </p:par>
                      </p:childTnLst>
                    </p:cTn>
                  </p:par>
                  <p:par>
                    <p:cTn id="13" fill="hold">
                      <p:stCondLst>
                        <p:cond delay="indefinite"/>
                      </p:stCondLst>
                      <p:childTnLst>
                        <p:par>
                          <p:cTn id="14" fill="hold">
                            <p:stCondLst>
                              <p:cond delay="0"/>
                            </p:stCondLst>
                            <p:childTnLst>
                              <p:par>
                                <p:cTn id="15" presetID="0" presetClass="path" presetSubtype="0" accel="50000" decel="50000" fill="hold" grpId="3" nodeType="clickEffect">
                                  <p:stCondLst>
                                    <p:cond delay="0"/>
                                  </p:stCondLst>
                                  <p:childTnLst>
                                    <p:animMotion origin="layout" path="M 0.39375 -0.44169 C 0.39513 -0.45141 0.39757 -0.46113 0.39878 -0.47084 C 0.4 -0.48139 0.39843 -0.49361 0.40208 -0.50249 C 0.40555 -0.51166 0.41041 -0.51582 0.41527 -0.52359 C 0.41736 -0.5347 0.41979 -0.53498 0.42517 -0.54219 C 0.43072 -0.54913 0.43541 -0.55802 0.4401 -0.56635 C 0.44375 -0.57218 0.44288 -0.57634 0.44843 -0.5794 C 0.45225 -0.58106 0.45625 -0.58134 0.46007 -0.58217 C 0.46736 -0.58606 0.47447 -0.58883 0.48159 -0.59244 C 0.50243 -0.58939 0.50052 -0.58661 0.51805 -0.57662 C 0.5217 -0.57468 0.52604 -0.5744 0.52968 -0.57134 C 0.53784 -0.56496 0.53177 -0.56829 0.53802 -0.56079 C 0.54132 -0.55691 0.54809 -0.55025 0.54809 -0.54997 C 0.5526 -0.5397 0.55538 -0.52887 0.55972 -0.51832 C 0.56145 -0.50666 0.56267 -0.49555 0.56788 -0.48667 C 0.57135 -0.47084 0.57465 -0.45585 0.57465 -0.43892 " pathEditMode="relative" rAng="0" ptsTypes="fffffffffffffffA">
                                      <p:cBhvr>
                                        <p:cTn id="16" dur="500" fill="hold"/>
                                        <p:tgtEl>
                                          <p:spTgt spid="32"/>
                                        </p:tgtEl>
                                        <p:attrNameLst>
                                          <p:attrName>ppt_x</p:attrName>
                                          <p:attrName>ppt_y</p:attrName>
                                        </p:attrNameLst>
                                      </p:cBhvr>
                                      <p:rCtr x="9045" y="-7413"/>
                                    </p:animMotion>
                                  </p:childTnLst>
                                </p:cTn>
                              </p:par>
                            </p:childTnLst>
                          </p:cTn>
                        </p:par>
                        <p:par>
                          <p:cTn id="17" fill="hold">
                            <p:stCondLst>
                              <p:cond delay="500"/>
                            </p:stCondLst>
                            <p:childTnLst>
                              <p:par>
                                <p:cTn id="18" presetID="42" presetClass="path" presetSubtype="0" accel="50000" decel="50000" fill="hold" grpId="4" nodeType="afterEffect">
                                  <p:stCondLst>
                                    <p:cond delay="0"/>
                                  </p:stCondLst>
                                  <p:childTnLst>
                                    <p:animMotion origin="layout" path="M 0.57465 -0.43892 L 0.72447 -0.44169 " pathEditMode="relative" rAng="0" ptsTypes="AA">
                                      <p:cBhvr>
                                        <p:cTn id="19" dur="300" fill="hold"/>
                                        <p:tgtEl>
                                          <p:spTgt spid="32"/>
                                        </p:tgtEl>
                                        <p:attrNameLst>
                                          <p:attrName>ppt_x</p:attrName>
                                          <p:attrName>ppt_y</p:attrName>
                                        </p:attrNameLst>
                                      </p:cBhvr>
                                      <p:rCtr x="7483" y="-139"/>
                                    </p:animMotion>
                                  </p:childTnLst>
                                </p:cTn>
                              </p:par>
                            </p:childTnLst>
                          </p:cTn>
                        </p:par>
                        <p:par>
                          <p:cTn id="20" fill="hold">
                            <p:stCondLst>
                              <p:cond delay="800"/>
                            </p:stCondLst>
                            <p:childTnLst>
                              <p:par>
                                <p:cTn id="21" presetID="42" presetClass="path" presetSubtype="0" accel="50000" decel="50000" fill="hold" grpId="5" nodeType="afterEffect">
                                  <p:stCondLst>
                                    <p:cond delay="0"/>
                                  </p:stCondLst>
                                  <p:childTnLst>
                                    <p:animMotion origin="layout" path="M 0.72447 -0.44169 L 0.82673 -0.00083 " pathEditMode="relative" rAng="0" ptsTypes="AA">
                                      <p:cBhvr>
                                        <p:cTn id="22" dur="400" fill="hold"/>
                                        <p:tgtEl>
                                          <p:spTgt spid="32"/>
                                        </p:tgtEl>
                                        <p:attrNameLst>
                                          <p:attrName>ppt_x</p:attrName>
                                          <p:attrName>ppt_y</p:attrName>
                                        </p:attrNameLst>
                                      </p:cBhvr>
                                      <p:rCtr x="5104" y="22043"/>
                                    </p:animMotion>
                                  </p:childTnLst>
                                </p:cTn>
                              </p:par>
                            </p:childTnLst>
                          </p:cTn>
                        </p:par>
                        <p:par>
                          <p:cTn id="23" fill="hold">
                            <p:stCondLst>
                              <p:cond delay="1200"/>
                            </p:stCondLst>
                            <p:childTnLst>
                              <p:par>
                                <p:cTn id="24" presetID="42" presetClass="path" presetSubtype="0" accel="50000" decel="50000" fill="hold" grpId="6" nodeType="afterEffect">
                                  <p:stCondLst>
                                    <p:cond delay="0"/>
                                  </p:stCondLst>
                                  <p:childTnLst>
                                    <p:animMotion origin="layout" path="M 0.82673 -0.00083 L 1.00798 -0.00083 " pathEditMode="relative" rAng="0" ptsTypes="AA">
                                      <p:cBhvr>
                                        <p:cTn id="25" dur="200" fill="hold"/>
                                        <p:tgtEl>
                                          <p:spTgt spid="32"/>
                                        </p:tgtEl>
                                        <p:attrNameLst>
                                          <p:attrName>ppt_x</p:attrName>
                                          <p:attrName>ppt_y</p:attrName>
                                        </p:attrNameLst>
                                      </p:cBhvr>
                                      <p:rCtr x="9063"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2" grpId="1" animBg="1"/>
      <p:bldP spid="32" grpId="2" animBg="1"/>
      <p:bldP spid="32" grpId="3" animBg="1"/>
      <p:bldP spid="32" grpId="4" animBg="1"/>
      <p:bldP spid="32" grpId="5" animBg="1"/>
      <p:bldP spid="32" grpId="6"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4" name="直接连接符 43"/>
          <p:cNvCxnSpPr/>
          <p:nvPr/>
        </p:nvCxnSpPr>
        <p:spPr>
          <a:xfrm>
            <a:off x="-108520" y="5158927"/>
            <a:ext cx="9396536" cy="0"/>
          </a:xfrm>
          <a:prstGeom prst="line">
            <a:avLst/>
          </a:prstGeom>
          <a:ln w="19050">
            <a:solidFill>
              <a:srgbClr val="FFC000"/>
            </a:solidFill>
            <a:prstDash val="dash"/>
          </a:ln>
        </p:spPr>
        <p:style>
          <a:lnRef idx="1">
            <a:schemeClr val="accent1"/>
          </a:lnRef>
          <a:fillRef idx="0">
            <a:schemeClr val="accent1"/>
          </a:fillRef>
          <a:effectRef idx="0">
            <a:schemeClr val="accent1"/>
          </a:effectRef>
          <a:fontRef idx="minor">
            <a:schemeClr val="tx1"/>
          </a:fontRef>
        </p:style>
      </p:cxnSp>
      <p:sp>
        <p:nvSpPr>
          <p:cNvPr id="50" name="燕尾形 49"/>
          <p:cNvSpPr/>
          <p:nvPr/>
        </p:nvSpPr>
        <p:spPr bwMode="auto">
          <a:xfrm>
            <a:off x="899592" y="4906514"/>
            <a:ext cx="1440159" cy="504825"/>
          </a:xfrm>
          <a:prstGeom prst="chevron">
            <a:avLst/>
          </a:prstGeom>
          <a:solidFill>
            <a:srgbClr val="664E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1400" b="1" dirty="0">
              <a:solidFill>
                <a:schemeClr val="tx1"/>
              </a:solidFill>
              <a:latin typeface="微软雅黑" pitchFamily="34" charset="-122"/>
              <a:ea typeface="微软雅黑" pitchFamily="34" charset="-122"/>
            </a:endParaRPr>
          </a:p>
        </p:txBody>
      </p:sp>
      <p:sp>
        <p:nvSpPr>
          <p:cNvPr id="52" name="燕尾形 51"/>
          <p:cNvSpPr/>
          <p:nvPr/>
        </p:nvSpPr>
        <p:spPr bwMode="auto">
          <a:xfrm>
            <a:off x="2891813" y="4906514"/>
            <a:ext cx="1440159" cy="504825"/>
          </a:xfrm>
          <a:prstGeom prst="chevron">
            <a:avLst/>
          </a:prstGeom>
          <a:solidFill>
            <a:srgbClr val="664E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400" b="1" dirty="0">
              <a:solidFill>
                <a:schemeClr val="tx1"/>
              </a:solidFill>
              <a:latin typeface="微软雅黑" pitchFamily="34" charset="-122"/>
              <a:ea typeface="微软雅黑" pitchFamily="34" charset="-122"/>
            </a:endParaRPr>
          </a:p>
        </p:txBody>
      </p:sp>
      <p:sp>
        <p:nvSpPr>
          <p:cNvPr id="53" name="燕尾形 52"/>
          <p:cNvSpPr/>
          <p:nvPr/>
        </p:nvSpPr>
        <p:spPr bwMode="auto">
          <a:xfrm>
            <a:off x="4884034" y="4907754"/>
            <a:ext cx="1440159" cy="504825"/>
          </a:xfrm>
          <a:prstGeom prst="chevron">
            <a:avLst/>
          </a:prstGeom>
          <a:solidFill>
            <a:srgbClr val="664E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400" b="1" dirty="0">
              <a:solidFill>
                <a:schemeClr val="tx1"/>
              </a:solidFill>
              <a:latin typeface="微软雅黑" pitchFamily="34" charset="-122"/>
              <a:ea typeface="微软雅黑" pitchFamily="34" charset="-122"/>
            </a:endParaRPr>
          </a:p>
        </p:txBody>
      </p:sp>
      <p:sp>
        <p:nvSpPr>
          <p:cNvPr id="54" name="燕尾形 53"/>
          <p:cNvSpPr/>
          <p:nvPr/>
        </p:nvSpPr>
        <p:spPr bwMode="auto">
          <a:xfrm>
            <a:off x="6876256" y="4906513"/>
            <a:ext cx="1440159" cy="504825"/>
          </a:xfrm>
          <a:prstGeom prst="chevron">
            <a:avLst/>
          </a:prstGeom>
          <a:solidFill>
            <a:srgbClr val="664E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400" b="1" dirty="0">
              <a:solidFill>
                <a:schemeClr val="tx1"/>
              </a:solidFill>
              <a:latin typeface="微软雅黑" pitchFamily="34" charset="-122"/>
              <a:ea typeface="微软雅黑" pitchFamily="34" charset="-122"/>
            </a:endParaRPr>
          </a:p>
        </p:txBody>
      </p:sp>
      <p:sp>
        <p:nvSpPr>
          <p:cNvPr id="55" name="燕尾形 54"/>
          <p:cNvSpPr/>
          <p:nvPr/>
        </p:nvSpPr>
        <p:spPr bwMode="auto">
          <a:xfrm>
            <a:off x="4884034" y="4906513"/>
            <a:ext cx="1440159" cy="504825"/>
          </a:xfrm>
          <a:prstGeom prst="chevron">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zh-CN" altLang="en-US" sz="1400" b="1" dirty="0" smtClean="0">
                <a:solidFill>
                  <a:schemeClr val="tx1"/>
                </a:solidFill>
                <a:latin typeface="微软雅黑" pitchFamily="34" charset="-122"/>
                <a:ea typeface="微软雅黑" pitchFamily="34" charset="-122"/>
              </a:rPr>
              <a:t>完成情况</a:t>
            </a:r>
            <a:endParaRPr lang="zh-CN" altLang="en-US" sz="1400" b="1" dirty="0">
              <a:solidFill>
                <a:schemeClr val="tx1"/>
              </a:solidFill>
              <a:latin typeface="微软雅黑" pitchFamily="34" charset="-122"/>
              <a:ea typeface="微软雅黑" pitchFamily="34" charset="-122"/>
            </a:endParaRPr>
          </a:p>
        </p:txBody>
      </p:sp>
      <p:sp>
        <p:nvSpPr>
          <p:cNvPr id="58" name="矩形 57"/>
          <p:cNvSpPr/>
          <p:nvPr/>
        </p:nvSpPr>
        <p:spPr>
          <a:xfrm>
            <a:off x="3160484" y="5009578"/>
            <a:ext cx="902812" cy="307777"/>
          </a:xfrm>
          <a:prstGeom prst="rect">
            <a:avLst/>
          </a:prstGeom>
        </p:spPr>
        <p:txBody>
          <a:bodyPr wrap="none">
            <a:spAutoFit/>
          </a:bodyPr>
          <a:lstStyle/>
          <a:p>
            <a:pPr lvl="0" algn="ctr">
              <a:defRPr/>
            </a:pPr>
            <a:r>
              <a:rPr lang="zh-CN" altLang="en-US" sz="1400" b="1" dirty="0">
                <a:latin typeface="微软雅黑" pitchFamily="34" charset="-122"/>
                <a:ea typeface="微软雅黑" pitchFamily="34" charset="-122"/>
              </a:rPr>
              <a:t>我的任务</a:t>
            </a:r>
          </a:p>
        </p:txBody>
      </p:sp>
      <p:sp>
        <p:nvSpPr>
          <p:cNvPr id="62" name="矩形 61"/>
          <p:cNvSpPr/>
          <p:nvPr/>
        </p:nvSpPr>
        <p:spPr>
          <a:xfrm>
            <a:off x="7144929" y="5005036"/>
            <a:ext cx="902811" cy="307777"/>
          </a:xfrm>
          <a:prstGeom prst="rect">
            <a:avLst/>
          </a:prstGeom>
        </p:spPr>
        <p:txBody>
          <a:bodyPr wrap="none">
            <a:spAutoFit/>
          </a:bodyPr>
          <a:lstStyle/>
          <a:p>
            <a:pPr lvl="0" algn="ctr">
              <a:defRPr/>
            </a:pPr>
            <a:r>
              <a:rPr lang="zh-CN" altLang="en-US" sz="1400" b="1" dirty="0" smtClean="0">
                <a:latin typeface="微软雅黑" pitchFamily="34" charset="-122"/>
                <a:ea typeface="微软雅黑" pitchFamily="34" charset="-122"/>
              </a:rPr>
              <a:t>后期计划</a:t>
            </a:r>
            <a:endParaRPr lang="zh-CN" altLang="en-US" sz="1400" b="1" dirty="0">
              <a:latin typeface="微软雅黑" pitchFamily="34" charset="-122"/>
              <a:ea typeface="微软雅黑" pitchFamily="34" charset="-122"/>
            </a:endParaRPr>
          </a:p>
        </p:txBody>
      </p:sp>
      <p:sp>
        <p:nvSpPr>
          <p:cNvPr id="64" name="矩形 63"/>
          <p:cNvSpPr/>
          <p:nvPr/>
        </p:nvSpPr>
        <p:spPr>
          <a:xfrm>
            <a:off x="1168264" y="4972247"/>
            <a:ext cx="902812" cy="307777"/>
          </a:xfrm>
          <a:prstGeom prst="rect">
            <a:avLst/>
          </a:prstGeom>
        </p:spPr>
        <p:txBody>
          <a:bodyPr wrap="none">
            <a:spAutoFit/>
          </a:bodyPr>
          <a:lstStyle/>
          <a:p>
            <a:pPr lvl="0" algn="ctr">
              <a:defRPr/>
            </a:pPr>
            <a:r>
              <a:rPr lang="zh-CN" altLang="en-US" sz="1400" b="1" dirty="0">
                <a:latin typeface="微软雅黑" pitchFamily="34" charset="-122"/>
                <a:ea typeface="微软雅黑" pitchFamily="34" charset="-122"/>
              </a:rPr>
              <a:t>项目意义</a:t>
            </a:r>
          </a:p>
        </p:txBody>
      </p:sp>
      <p:sp>
        <p:nvSpPr>
          <p:cNvPr id="13" name="矩形 12"/>
          <p:cNvSpPr/>
          <p:nvPr/>
        </p:nvSpPr>
        <p:spPr>
          <a:xfrm rot="19165155">
            <a:off x="-1033161" y="413579"/>
            <a:ext cx="3600400" cy="720080"/>
          </a:xfrm>
          <a:prstGeom prst="rect">
            <a:avLst/>
          </a:prstGeom>
          <a:solidFill>
            <a:srgbClr val="FFC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2400" dirty="0">
                <a:solidFill>
                  <a:schemeClr val="tx1"/>
                </a:solidFill>
                <a:latin typeface="微软雅黑" pitchFamily="34" charset="-122"/>
                <a:ea typeface="微软雅黑" pitchFamily="34" charset="-122"/>
              </a:rPr>
              <a:t>dropout</a:t>
            </a:r>
            <a:endParaRPr lang="zh-CN" altLang="en-US" sz="2400" dirty="0">
              <a:solidFill>
                <a:schemeClr val="tx1"/>
              </a:solidFill>
              <a:latin typeface="微软雅黑" pitchFamily="34" charset="-122"/>
              <a:ea typeface="微软雅黑" pitchFamily="34" charset="-122"/>
            </a:endParaRPr>
          </a:p>
        </p:txBody>
      </p:sp>
      <p:sp>
        <p:nvSpPr>
          <p:cNvPr id="2" name="矩形 1"/>
          <p:cNvSpPr/>
          <p:nvPr/>
        </p:nvSpPr>
        <p:spPr>
          <a:xfrm>
            <a:off x="2890512" y="1175026"/>
            <a:ext cx="2664296" cy="369332"/>
          </a:xfrm>
          <a:prstGeom prst="rect">
            <a:avLst/>
          </a:prstGeom>
        </p:spPr>
        <p:txBody>
          <a:bodyPr wrap="square">
            <a:spAutoFit/>
          </a:bodyPr>
          <a:lstStyle/>
          <a:p>
            <a:pPr algn="ctr"/>
            <a:r>
              <a:rPr lang="zh-CN" altLang="zh-CN" dirty="0" smtClean="0"/>
              <a:t>几种</a:t>
            </a:r>
            <a:r>
              <a:rPr lang="zh-CN" altLang="zh-CN" dirty="0"/>
              <a:t>训练的模型对比</a:t>
            </a:r>
            <a:endParaRPr lang="zh-CN" altLang="en-US" dirty="0"/>
          </a:p>
        </p:txBody>
      </p:sp>
      <p:sp>
        <p:nvSpPr>
          <p:cNvPr id="3" name="Rectangle 2"/>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4" name="表格 3"/>
          <p:cNvGraphicFramePr>
            <a:graphicFrameLocks noGrp="1"/>
          </p:cNvGraphicFramePr>
          <p:nvPr>
            <p:extLst>
              <p:ext uri="{D42A27DB-BD31-4B8C-83A1-F6EECF244321}">
                <p14:modId xmlns:p14="http://schemas.microsoft.com/office/powerpoint/2010/main" val="2495203147"/>
              </p:ext>
            </p:extLst>
          </p:nvPr>
        </p:nvGraphicFramePr>
        <p:xfrm>
          <a:off x="1168264" y="1693707"/>
          <a:ext cx="6120682" cy="2286000"/>
        </p:xfrm>
        <a:graphic>
          <a:graphicData uri="http://schemas.openxmlformats.org/drawingml/2006/table">
            <a:tbl>
              <a:tblPr>
                <a:tableStyleId>{5C22544A-7EE6-4342-B048-85BDC9FD1C3A}</a:tableStyleId>
              </a:tblPr>
              <a:tblGrid>
                <a:gridCol w="4856446"/>
                <a:gridCol w="1264236"/>
              </a:tblGrid>
              <a:tr h="420247">
                <a:tc>
                  <a:txBody>
                    <a:bodyPr/>
                    <a:lstStyle/>
                    <a:p>
                      <a:pPr algn="ctr">
                        <a:lnSpc>
                          <a:spcPct val="125000"/>
                        </a:lnSpc>
                        <a:spcAft>
                          <a:spcPts val="0"/>
                        </a:spcAft>
                      </a:pPr>
                      <a:r>
                        <a:rPr lang="zh-CN" sz="2400" kern="100" dirty="0">
                          <a:effectLst/>
                        </a:rPr>
                        <a:t>训练的几种模型</a:t>
                      </a:r>
                      <a:endParaRPr lang="zh-CN" sz="32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25000"/>
                        </a:lnSpc>
                        <a:spcAft>
                          <a:spcPts val="0"/>
                        </a:spcAft>
                      </a:pPr>
                      <a:r>
                        <a:rPr lang="en-US" sz="2400" kern="100">
                          <a:effectLst/>
                        </a:rPr>
                        <a:t>F1</a:t>
                      </a:r>
                      <a:endParaRPr lang="zh-CN" sz="3200" kern="100">
                        <a:effectLst/>
                        <a:latin typeface="Times New Roman" panose="02020603050405020304" pitchFamily="18" charset="0"/>
                        <a:ea typeface="宋体" panose="02010600030101010101" pitchFamily="2" charset="-122"/>
                      </a:endParaRPr>
                    </a:p>
                  </a:txBody>
                  <a:tcPr marL="68580" marR="68580" marT="0" marB="0"/>
                </a:tc>
              </a:tr>
              <a:tr h="420247">
                <a:tc>
                  <a:txBody>
                    <a:bodyPr/>
                    <a:lstStyle/>
                    <a:p>
                      <a:pPr algn="ctr">
                        <a:lnSpc>
                          <a:spcPct val="125000"/>
                        </a:lnSpc>
                        <a:spcAft>
                          <a:spcPts val="0"/>
                        </a:spcAft>
                      </a:pPr>
                      <a:r>
                        <a:rPr lang="en-US" sz="2400" kern="100" dirty="0">
                          <a:effectLst/>
                        </a:rPr>
                        <a:t>random</a:t>
                      </a:r>
                      <a:endParaRPr lang="zh-CN" sz="32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25000"/>
                        </a:lnSpc>
                        <a:spcAft>
                          <a:spcPts val="0"/>
                        </a:spcAft>
                      </a:pPr>
                      <a:r>
                        <a:rPr lang="en-US" sz="2400" kern="100">
                          <a:effectLst/>
                        </a:rPr>
                        <a:t>86.24</a:t>
                      </a:r>
                      <a:endParaRPr lang="zh-CN" sz="3200" kern="100">
                        <a:effectLst/>
                        <a:latin typeface="Times New Roman" panose="02020603050405020304" pitchFamily="18" charset="0"/>
                        <a:ea typeface="宋体" panose="02010600030101010101" pitchFamily="2" charset="-122"/>
                      </a:endParaRPr>
                    </a:p>
                  </a:txBody>
                  <a:tcPr marL="68580" marR="68580" marT="0" marB="0"/>
                </a:tc>
              </a:tr>
              <a:tr h="420247">
                <a:tc>
                  <a:txBody>
                    <a:bodyPr/>
                    <a:lstStyle/>
                    <a:p>
                      <a:pPr algn="ctr">
                        <a:lnSpc>
                          <a:spcPct val="125000"/>
                        </a:lnSpc>
                        <a:spcAft>
                          <a:spcPts val="0"/>
                        </a:spcAft>
                      </a:pPr>
                      <a:r>
                        <a:rPr lang="en-US" sz="2400" kern="100" dirty="0">
                          <a:effectLst/>
                        </a:rPr>
                        <a:t>random + dropout</a:t>
                      </a:r>
                      <a:endParaRPr lang="zh-CN" sz="32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25000"/>
                        </a:lnSpc>
                        <a:spcAft>
                          <a:spcPts val="0"/>
                        </a:spcAft>
                      </a:pPr>
                      <a:r>
                        <a:rPr lang="en-US" sz="2400" kern="100" dirty="0">
                          <a:effectLst/>
                        </a:rPr>
                        <a:t>87.03</a:t>
                      </a:r>
                      <a:endParaRPr lang="zh-CN" sz="3200" kern="100" dirty="0">
                        <a:effectLst/>
                        <a:latin typeface="Times New Roman" panose="02020603050405020304" pitchFamily="18" charset="0"/>
                        <a:ea typeface="宋体" panose="02010600030101010101" pitchFamily="2" charset="-122"/>
                      </a:endParaRPr>
                    </a:p>
                  </a:txBody>
                  <a:tcPr marL="68580" marR="68580" marT="0" marB="0"/>
                </a:tc>
              </a:tr>
              <a:tr h="420247">
                <a:tc>
                  <a:txBody>
                    <a:bodyPr/>
                    <a:lstStyle/>
                    <a:p>
                      <a:pPr algn="ctr">
                        <a:lnSpc>
                          <a:spcPct val="125000"/>
                        </a:lnSpc>
                        <a:spcAft>
                          <a:spcPts val="0"/>
                        </a:spcAft>
                      </a:pPr>
                      <a:r>
                        <a:rPr lang="en-US" sz="2400" kern="100" dirty="0" err="1">
                          <a:effectLst/>
                        </a:rPr>
                        <a:t>pretrain</a:t>
                      </a:r>
                      <a:endParaRPr lang="zh-CN" sz="32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25000"/>
                        </a:lnSpc>
                        <a:spcAft>
                          <a:spcPts val="0"/>
                        </a:spcAft>
                      </a:pPr>
                      <a:r>
                        <a:rPr lang="en-US" sz="2400" kern="100" dirty="0">
                          <a:effectLst/>
                        </a:rPr>
                        <a:t>87.98</a:t>
                      </a:r>
                      <a:endParaRPr lang="zh-CN" sz="3200" kern="100" dirty="0">
                        <a:effectLst/>
                        <a:latin typeface="Times New Roman" panose="02020603050405020304" pitchFamily="18" charset="0"/>
                        <a:ea typeface="宋体" panose="02010600030101010101" pitchFamily="2" charset="-122"/>
                      </a:endParaRPr>
                    </a:p>
                  </a:txBody>
                  <a:tcPr marL="68580" marR="68580" marT="0" marB="0"/>
                </a:tc>
              </a:tr>
              <a:tr h="420247">
                <a:tc>
                  <a:txBody>
                    <a:bodyPr/>
                    <a:lstStyle/>
                    <a:p>
                      <a:pPr algn="ctr">
                        <a:lnSpc>
                          <a:spcPct val="125000"/>
                        </a:lnSpc>
                        <a:spcAft>
                          <a:spcPts val="0"/>
                        </a:spcAft>
                      </a:pPr>
                      <a:r>
                        <a:rPr lang="en-US" sz="2400" kern="100">
                          <a:effectLst/>
                        </a:rPr>
                        <a:t>pretrain + dropout</a:t>
                      </a:r>
                      <a:endParaRPr lang="zh-CN" sz="32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25000"/>
                        </a:lnSpc>
                        <a:spcAft>
                          <a:spcPts val="0"/>
                        </a:spcAft>
                      </a:pPr>
                      <a:r>
                        <a:rPr lang="en-US" sz="2400" kern="100" dirty="0">
                          <a:effectLst/>
                        </a:rPr>
                        <a:t>90.75</a:t>
                      </a:r>
                      <a:endParaRPr lang="zh-CN" sz="3200" kern="100" dirty="0">
                        <a:effectLst/>
                        <a:latin typeface="Times New Roman" panose="02020603050405020304" pitchFamily="18" charset="0"/>
                        <a:ea typeface="宋体" panose="02010600030101010101" pitchFamily="2" charset="-122"/>
                      </a:endParaRPr>
                    </a:p>
                  </a:txBody>
                  <a:tcPr marL="68580" marR="68580" marT="0" marB="0"/>
                </a:tc>
              </a:tr>
            </a:tbl>
          </a:graphicData>
        </a:graphic>
      </p:graphicFrame>
    </p:spTree>
    <p:extLst>
      <p:ext uri="{BB962C8B-B14F-4D97-AF65-F5344CB8AC3E}">
        <p14:creationId xmlns:p14="http://schemas.microsoft.com/office/powerpoint/2010/main" val="3057025588"/>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down)">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4" name="直接连接符 43"/>
          <p:cNvCxnSpPr/>
          <p:nvPr/>
        </p:nvCxnSpPr>
        <p:spPr>
          <a:xfrm>
            <a:off x="-108520" y="5158927"/>
            <a:ext cx="9396536" cy="0"/>
          </a:xfrm>
          <a:prstGeom prst="line">
            <a:avLst/>
          </a:prstGeom>
          <a:ln w="19050">
            <a:solidFill>
              <a:srgbClr val="FFC000"/>
            </a:solidFill>
            <a:prstDash val="dash"/>
          </a:ln>
        </p:spPr>
        <p:style>
          <a:lnRef idx="1">
            <a:schemeClr val="accent1"/>
          </a:lnRef>
          <a:fillRef idx="0">
            <a:schemeClr val="accent1"/>
          </a:fillRef>
          <a:effectRef idx="0">
            <a:schemeClr val="accent1"/>
          </a:effectRef>
          <a:fontRef idx="minor">
            <a:schemeClr val="tx1"/>
          </a:fontRef>
        </p:style>
      </p:cxnSp>
      <p:sp>
        <p:nvSpPr>
          <p:cNvPr id="50" name="燕尾形 49"/>
          <p:cNvSpPr/>
          <p:nvPr/>
        </p:nvSpPr>
        <p:spPr bwMode="auto">
          <a:xfrm>
            <a:off x="899592" y="4906514"/>
            <a:ext cx="1440159" cy="504825"/>
          </a:xfrm>
          <a:prstGeom prst="chevron">
            <a:avLst/>
          </a:prstGeom>
          <a:solidFill>
            <a:srgbClr val="664E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1400" b="1" dirty="0">
              <a:solidFill>
                <a:schemeClr val="tx1"/>
              </a:solidFill>
              <a:latin typeface="微软雅黑" pitchFamily="34" charset="-122"/>
              <a:ea typeface="微软雅黑" pitchFamily="34" charset="-122"/>
            </a:endParaRPr>
          </a:p>
        </p:txBody>
      </p:sp>
      <p:sp>
        <p:nvSpPr>
          <p:cNvPr id="52" name="燕尾形 51"/>
          <p:cNvSpPr/>
          <p:nvPr/>
        </p:nvSpPr>
        <p:spPr bwMode="auto">
          <a:xfrm>
            <a:off x="2891813" y="4906514"/>
            <a:ext cx="1440159" cy="504825"/>
          </a:xfrm>
          <a:prstGeom prst="chevron">
            <a:avLst/>
          </a:prstGeom>
          <a:solidFill>
            <a:srgbClr val="664E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400" b="1" dirty="0">
              <a:solidFill>
                <a:schemeClr val="tx1"/>
              </a:solidFill>
              <a:latin typeface="微软雅黑" pitchFamily="34" charset="-122"/>
              <a:ea typeface="微软雅黑" pitchFamily="34" charset="-122"/>
            </a:endParaRPr>
          </a:p>
        </p:txBody>
      </p:sp>
      <p:sp>
        <p:nvSpPr>
          <p:cNvPr id="53" name="燕尾形 52"/>
          <p:cNvSpPr/>
          <p:nvPr/>
        </p:nvSpPr>
        <p:spPr bwMode="auto">
          <a:xfrm>
            <a:off x="4884034" y="4907754"/>
            <a:ext cx="1440159" cy="504825"/>
          </a:xfrm>
          <a:prstGeom prst="chevron">
            <a:avLst/>
          </a:prstGeom>
          <a:solidFill>
            <a:srgbClr val="664E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400" b="1" dirty="0">
              <a:solidFill>
                <a:schemeClr val="tx1"/>
              </a:solidFill>
              <a:latin typeface="微软雅黑" pitchFamily="34" charset="-122"/>
              <a:ea typeface="微软雅黑" pitchFamily="34" charset="-122"/>
            </a:endParaRPr>
          </a:p>
        </p:txBody>
      </p:sp>
      <p:sp>
        <p:nvSpPr>
          <p:cNvPr id="54" name="燕尾形 53"/>
          <p:cNvSpPr/>
          <p:nvPr/>
        </p:nvSpPr>
        <p:spPr bwMode="auto">
          <a:xfrm>
            <a:off x="6876256" y="4906513"/>
            <a:ext cx="1440159" cy="504825"/>
          </a:xfrm>
          <a:prstGeom prst="chevron">
            <a:avLst/>
          </a:prstGeom>
          <a:solidFill>
            <a:srgbClr val="664E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400" b="1" dirty="0">
              <a:solidFill>
                <a:schemeClr val="tx1"/>
              </a:solidFill>
              <a:latin typeface="微软雅黑" pitchFamily="34" charset="-122"/>
              <a:ea typeface="微软雅黑" pitchFamily="34" charset="-122"/>
            </a:endParaRPr>
          </a:p>
        </p:txBody>
      </p:sp>
      <p:sp>
        <p:nvSpPr>
          <p:cNvPr id="55" name="燕尾形 54"/>
          <p:cNvSpPr/>
          <p:nvPr/>
        </p:nvSpPr>
        <p:spPr bwMode="auto">
          <a:xfrm>
            <a:off x="4884034" y="4906513"/>
            <a:ext cx="1440159" cy="504825"/>
          </a:xfrm>
          <a:prstGeom prst="chevron">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zh-CN" altLang="en-US" sz="1400" b="1" dirty="0" smtClean="0">
                <a:solidFill>
                  <a:schemeClr val="tx1"/>
                </a:solidFill>
                <a:latin typeface="微软雅黑" pitchFamily="34" charset="-122"/>
                <a:ea typeface="微软雅黑" pitchFamily="34" charset="-122"/>
              </a:rPr>
              <a:t>完成情况</a:t>
            </a:r>
            <a:endParaRPr lang="zh-CN" altLang="en-US" sz="1400" b="1" dirty="0">
              <a:solidFill>
                <a:schemeClr val="tx1"/>
              </a:solidFill>
              <a:latin typeface="微软雅黑" pitchFamily="34" charset="-122"/>
              <a:ea typeface="微软雅黑" pitchFamily="34" charset="-122"/>
            </a:endParaRPr>
          </a:p>
        </p:txBody>
      </p:sp>
      <p:sp>
        <p:nvSpPr>
          <p:cNvPr id="58" name="矩形 57"/>
          <p:cNvSpPr/>
          <p:nvPr/>
        </p:nvSpPr>
        <p:spPr>
          <a:xfrm>
            <a:off x="3160484" y="5009578"/>
            <a:ext cx="902812" cy="307777"/>
          </a:xfrm>
          <a:prstGeom prst="rect">
            <a:avLst/>
          </a:prstGeom>
        </p:spPr>
        <p:txBody>
          <a:bodyPr wrap="none">
            <a:spAutoFit/>
          </a:bodyPr>
          <a:lstStyle/>
          <a:p>
            <a:pPr lvl="0" algn="ctr">
              <a:defRPr/>
            </a:pPr>
            <a:r>
              <a:rPr lang="zh-CN" altLang="en-US" sz="1400" b="1" dirty="0">
                <a:latin typeface="微软雅黑" pitchFamily="34" charset="-122"/>
                <a:ea typeface="微软雅黑" pitchFamily="34" charset="-122"/>
              </a:rPr>
              <a:t>我的任务</a:t>
            </a:r>
          </a:p>
        </p:txBody>
      </p:sp>
      <p:sp>
        <p:nvSpPr>
          <p:cNvPr id="62" name="矩形 61"/>
          <p:cNvSpPr/>
          <p:nvPr/>
        </p:nvSpPr>
        <p:spPr>
          <a:xfrm>
            <a:off x="7144929" y="5005036"/>
            <a:ext cx="902811" cy="307777"/>
          </a:xfrm>
          <a:prstGeom prst="rect">
            <a:avLst/>
          </a:prstGeom>
        </p:spPr>
        <p:txBody>
          <a:bodyPr wrap="none">
            <a:spAutoFit/>
          </a:bodyPr>
          <a:lstStyle/>
          <a:p>
            <a:pPr lvl="0" algn="ctr">
              <a:defRPr/>
            </a:pPr>
            <a:r>
              <a:rPr lang="zh-CN" altLang="en-US" sz="1400" b="1" dirty="0" smtClean="0">
                <a:latin typeface="微软雅黑" pitchFamily="34" charset="-122"/>
                <a:ea typeface="微软雅黑" pitchFamily="34" charset="-122"/>
              </a:rPr>
              <a:t>后期计划</a:t>
            </a:r>
            <a:endParaRPr lang="zh-CN" altLang="en-US" sz="1400" b="1" dirty="0">
              <a:latin typeface="微软雅黑" pitchFamily="34" charset="-122"/>
              <a:ea typeface="微软雅黑" pitchFamily="34" charset="-122"/>
            </a:endParaRPr>
          </a:p>
        </p:txBody>
      </p:sp>
      <p:sp>
        <p:nvSpPr>
          <p:cNvPr id="64" name="矩形 63"/>
          <p:cNvSpPr/>
          <p:nvPr/>
        </p:nvSpPr>
        <p:spPr>
          <a:xfrm>
            <a:off x="1168264" y="4972247"/>
            <a:ext cx="902812" cy="307777"/>
          </a:xfrm>
          <a:prstGeom prst="rect">
            <a:avLst/>
          </a:prstGeom>
        </p:spPr>
        <p:txBody>
          <a:bodyPr wrap="none">
            <a:spAutoFit/>
          </a:bodyPr>
          <a:lstStyle/>
          <a:p>
            <a:pPr lvl="0" algn="ctr">
              <a:defRPr/>
            </a:pPr>
            <a:r>
              <a:rPr lang="zh-CN" altLang="en-US" sz="1400" b="1" dirty="0">
                <a:latin typeface="微软雅黑" pitchFamily="34" charset="-122"/>
                <a:ea typeface="微软雅黑" pitchFamily="34" charset="-122"/>
              </a:rPr>
              <a:t>项目意义</a:t>
            </a:r>
          </a:p>
        </p:txBody>
      </p:sp>
      <p:sp>
        <p:nvSpPr>
          <p:cNvPr id="13" name="矩形 12"/>
          <p:cNvSpPr/>
          <p:nvPr/>
        </p:nvSpPr>
        <p:spPr>
          <a:xfrm rot="19165155">
            <a:off x="-1033161" y="413579"/>
            <a:ext cx="3600400" cy="720080"/>
          </a:xfrm>
          <a:prstGeom prst="rect">
            <a:avLst/>
          </a:prstGeom>
          <a:solidFill>
            <a:srgbClr val="FFC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2400" dirty="0">
                <a:solidFill>
                  <a:schemeClr val="tx1"/>
                </a:solidFill>
                <a:latin typeface="微软雅黑" pitchFamily="34" charset="-122"/>
                <a:ea typeface="微软雅黑" pitchFamily="34" charset="-122"/>
              </a:rPr>
              <a:t>最</a:t>
            </a:r>
            <a:r>
              <a:rPr lang="zh-CN" altLang="en-US" sz="2400" dirty="0" smtClean="0">
                <a:solidFill>
                  <a:schemeClr val="tx1"/>
                </a:solidFill>
                <a:latin typeface="微软雅黑" pitchFamily="34" charset="-122"/>
                <a:ea typeface="微软雅黑" pitchFamily="34" charset="-122"/>
              </a:rPr>
              <a:t>优的模型</a:t>
            </a:r>
            <a:endParaRPr lang="zh-CN" altLang="en-US" sz="2400" dirty="0">
              <a:solidFill>
                <a:schemeClr val="tx1"/>
              </a:solidFill>
              <a:latin typeface="微软雅黑" pitchFamily="34" charset="-122"/>
              <a:ea typeface="微软雅黑" pitchFamily="34" charset="-122"/>
            </a:endParaRPr>
          </a:p>
        </p:txBody>
      </p:sp>
      <p:sp>
        <p:nvSpPr>
          <p:cNvPr id="2" name="矩形 1"/>
          <p:cNvSpPr/>
          <p:nvPr/>
        </p:nvSpPr>
        <p:spPr>
          <a:xfrm>
            <a:off x="2656892" y="232423"/>
            <a:ext cx="2812807" cy="369332"/>
          </a:xfrm>
          <a:prstGeom prst="rect">
            <a:avLst/>
          </a:prstGeom>
        </p:spPr>
        <p:txBody>
          <a:bodyPr wrap="square">
            <a:spAutoFit/>
          </a:bodyPr>
          <a:lstStyle/>
          <a:p>
            <a:pPr algn="ctr"/>
            <a:r>
              <a:rPr lang="zh-CN" altLang="zh-CN" dirty="0"/>
              <a:t>最优模型的测试结果表</a:t>
            </a:r>
            <a:endParaRPr lang="zh-CN" altLang="en-US" dirty="0"/>
          </a:p>
        </p:txBody>
      </p:sp>
      <p:sp>
        <p:nvSpPr>
          <p:cNvPr id="3" name="Rectangle 2"/>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4" name="表格 3"/>
          <p:cNvGraphicFramePr>
            <a:graphicFrameLocks noGrp="1"/>
          </p:cNvGraphicFramePr>
          <p:nvPr>
            <p:extLst>
              <p:ext uri="{D42A27DB-BD31-4B8C-83A1-F6EECF244321}">
                <p14:modId xmlns:p14="http://schemas.microsoft.com/office/powerpoint/2010/main" val="2369303870"/>
              </p:ext>
            </p:extLst>
          </p:nvPr>
        </p:nvGraphicFramePr>
        <p:xfrm>
          <a:off x="977450" y="851388"/>
          <a:ext cx="7234547" cy="2709900"/>
        </p:xfrm>
        <a:graphic>
          <a:graphicData uri="http://schemas.openxmlformats.org/drawingml/2006/table">
            <a:tbl>
              <a:tblPr>
                <a:tableStyleId>{5C22544A-7EE6-4342-B048-85BDC9FD1C3A}</a:tableStyleId>
              </a:tblPr>
              <a:tblGrid>
                <a:gridCol w="2271451"/>
                <a:gridCol w="1699828"/>
                <a:gridCol w="1563440"/>
                <a:gridCol w="1699828"/>
              </a:tblGrid>
              <a:tr h="541980">
                <a:tc>
                  <a:txBody>
                    <a:bodyPr/>
                    <a:lstStyle/>
                    <a:p>
                      <a:pPr algn="ctr">
                        <a:lnSpc>
                          <a:spcPct val="125000"/>
                        </a:lnSpc>
                        <a:spcAft>
                          <a:spcPts val="0"/>
                        </a:spcAft>
                      </a:pPr>
                      <a:r>
                        <a:rPr lang="zh-CN" sz="2400" kern="100" dirty="0">
                          <a:effectLst/>
                        </a:rPr>
                        <a:t>实体类别</a:t>
                      </a:r>
                      <a:endParaRPr lang="zh-CN" sz="32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25000"/>
                        </a:lnSpc>
                        <a:spcAft>
                          <a:spcPts val="0"/>
                        </a:spcAft>
                      </a:pPr>
                      <a:r>
                        <a:rPr lang="en-US" sz="2400" kern="100" dirty="0" smtClean="0">
                          <a:effectLst/>
                        </a:rPr>
                        <a:t>P(</a:t>
                      </a:r>
                      <a:r>
                        <a:rPr lang="zh-CN" altLang="en-US" sz="2400" kern="100" dirty="0" smtClean="0">
                          <a:effectLst/>
                        </a:rPr>
                        <a:t>精确率</a:t>
                      </a:r>
                      <a:r>
                        <a:rPr lang="en-US" sz="2400" kern="100" dirty="0" smtClean="0">
                          <a:effectLst/>
                        </a:rPr>
                        <a:t>)</a:t>
                      </a:r>
                      <a:endParaRPr lang="zh-CN" sz="32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25000"/>
                        </a:lnSpc>
                        <a:spcAft>
                          <a:spcPts val="0"/>
                        </a:spcAft>
                      </a:pPr>
                      <a:r>
                        <a:rPr lang="en-US" sz="2400" kern="100" dirty="0" smtClean="0">
                          <a:effectLst/>
                        </a:rPr>
                        <a:t>R(</a:t>
                      </a:r>
                      <a:r>
                        <a:rPr lang="zh-CN" altLang="en-US" sz="2400" kern="100" dirty="0" smtClean="0">
                          <a:effectLst/>
                        </a:rPr>
                        <a:t>召回率</a:t>
                      </a:r>
                      <a:r>
                        <a:rPr lang="en-US" sz="2400" kern="100" dirty="0" smtClean="0">
                          <a:effectLst/>
                        </a:rPr>
                        <a:t>)</a:t>
                      </a:r>
                      <a:endParaRPr lang="zh-CN" sz="32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25000"/>
                        </a:lnSpc>
                        <a:spcAft>
                          <a:spcPts val="0"/>
                        </a:spcAft>
                      </a:pPr>
                      <a:r>
                        <a:rPr lang="en-US" sz="2400" kern="100" dirty="0" smtClean="0">
                          <a:effectLst/>
                        </a:rPr>
                        <a:t>F(F</a:t>
                      </a:r>
                      <a:r>
                        <a:rPr lang="zh-CN" altLang="en-US" sz="2400" kern="100" dirty="0" smtClean="0">
                          <a:effectLst/>
                        </a:rPr>
                        <a:t>值</a:t>
                      </a:r>
                      <a:r>
                        <a:rPr lang="en-US" sz="2400" kern="100" dirty="0" smtClean="0">
                          <a:effectLst/>
                        </a:rPr>
                        <a:t>)</a:t>
                      </a:r>
                      <a:endParaRPr lang="zh-CN" sz="3200" kern="100" dirty="0">
                        <a:effectLst/>
                        <a:latin typeface="Times New Roman" panose="02020603050405020304" pitchFamily="18" charset="0"/>
                        <a:ea typeface="宋体" panose="02010600030101010101" pitchFamily="2" charset="-122"/>
                      </a:endParaRPr>
                    </a:p>
                  </a:txBody>
                  <a:tcPr marL="68580" marR="68580" marT="0" marB="0"/>
                </a:tc>
              </a:tr>
              <a:tr h="541980">
                <a:tc>
                  <a:txBody>
                    <a:bodyPr/>
                    <a:lstStyle/>
                    <a:p>
                      <a:pPr algn="ctr">
                        <a:lnSpc>
                          <a:spcPct val="125000"/>
                        </a:lnSpc>
                        <a:spcAft>
                          <a:spcPts val="0"/>
                        </a:spcAft>
                      </a:pPr>
                      <a:r>
                        <a:rPr lang="zh-CN" sz="2400" kern="100" dirty="0">
                          <a:effectLst/>
                        </a:rPr>
                        <a:t>所有实体</a:t>
                      </a:r>
                      <a:endParaRPr lang="zh-CN" sz="32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25000"/>
                        </a:lnSpc>
                        <a:spcAft>
                          <a:spcPts val="0"/>
                        </a:spcAft>
                      </a:pPr>
                      <a:r>
                        <a:rPr lang="en-US" sz="2400" kern="100">
                          <a:effectLst/>
                        </a:rPr>
                        <a:t>91.03</a:t>
                      </a:r>
                      <a:endParaRPr lang="zh-CN" sz="32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25000"/>
                        </a:lnSpc>
                        <a:spcAft>
                          <a:spcPts val="0"/>
                        </a:spcAft>
                      </a:pPr>
                      <a:r>
                        <a:rPr lang="en-US" sz="2400" kern="100">
                          <a:effectLst/>
                        </a:rPr>
                        <a:t>90.48</a:t>
                      </a:r>
                      <a:endParaRPr lang="zh-CN" sz="32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25000"/>
                        </a:lnSpc>
                        <a:spcAft>
                          <a:spcPts val="0"/>
                        </a:spcAft>
                      </a:pPr>
                      <a:r>
                        <a:rPr lang="en-US" sz="2400" kern="100">
                          <a:effectLst/>
                        </a:rPr>
                        <a:t>90.75</a:t>
                      </a:r>
                      <a:endParaRPr lang="zh-CN" sz="3200" kern="100">
                        <a:effectLst/>
                        <a:latin typeface="Times New Roman" panose="02020603050405020304" pitchFamily="18" charset="0"/>
                        <a:ea typeface="宋体" panose="02010600030101010101" pitchFamily="2" charset="-122"/>
                      </a:endParaRPr>
                    </a:p>
                  </a:txBody>
                  <a:tcPr marL="68580" marR="68580" marT="0" marB="0"/>
                </a:tc>
              </a:tr>
              <a:tr h="541980">
                <a:tc>
                  <a:txBody>
                    <a:bodyPr/>
                    <a:lstStyle/>
                    <a:p>
                      <a:pPr algn="ctr">
                        <a:lnSpc>
                          <a:spcPct val="125000"/>
                        </a:lnSpc>
                        <a:spcAft>
                          <a:spcPts val="0"/>
                        </a:spcAft>
                      </a:pPr>
                      <a:r>
                        <a:rPr lang="zh-CN" sz="2400" kern="100" dirty="0">
                          <a:effectLst/>
                        </a:rPr>
                        <a:t>地名</a:t>
                      </a:r>
                      <a:r>
                        <a:rPr lang="en-US" sz="2400" kern="100" dirty="0">
                          <a:effectLst/>
                        </a:rPr>
                        <a:t>(LOC)</a:t>
                      </a:r>
                      <a:endParaRPr lang="zh-CN" sz="32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25000"/>
                        </a:lnSpc>
                        <a:spcAft>
                          <a:spcPts val="0"/>
                        </a:spcAft>
                      </a:pPr>
                      <a:r>
                        <a:rPr lang="en-US" sz="2400" kern="100">
                          <a:effectLst/>
                        </a:rPr>
                        <a:t>91.28</a:t>
                      </a:r>
                      <a:endParaRPr lang="zh-CN" sz="32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25000"/>
                        </a:lnSpc>
                        <a:spcAft>
                          <a:spcPts val="0"/>
                        </a:spcAft>
                      </a:pPr>
                      <a:r>
                        <a:rPr lang="en-US" sz="2400" kern="100">
                          <a:effectLst/>
                        </a:rPr>
                        <a:t>92.48</a:t>
                      </a:r>
                      <a:endParaRPr lang="zh-CN" sz="32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25000"/>
                        </a:lnSpc>
                        <a:spcAft>
                          <a:spcPts val="0"/>
                        </a:spcAft>
                      </a:pPr>
                      <a:r>
                        <a:rPr lang="en-US" sz="2400" kern="100">
                          <a:effectLst/>
                        </a:rPr>
                        <a:t>91.88</a:t>
                      </a:r>
                      <a:endParaRPr lang="zh-CN" sz="3200" kern="100">
                        <a:effectLst/>
                        <a:latin typeface="Times New Roman" panose="02020603050405020304" pitchFamily="18" charset="0"/>
                        <a:ea typeface="宋体" panose="02010600030101010101" pitchFamily="2" charset="-122"/>
                      </a:endParaRPr>
                    </a:p>
                  </a:txBody>
                  <a:tcPr marL="68580" marR="68580" marT="0" marB="0"/>
                </a:tc>
              </a:tr>
              <a:tr h="541980">
                <a:tc>
                  <a:txBody>
                    <a:bodyPr/>
                    <a:lstStyle/>
                    <a:p>
                      <a:pPr algn="ctr">
                        <a:lnSpc>
                          <a:spcPct val="125000"/>
                        </a:lnSpc>
                        <a:spcAft>
                          <a:spcPts val="0"/>
                        </a:spcAft>
                      </a:pPr>
                      <a:r>
                        <a:rPr lang="zh-CN" sz="2400" kern="100" dirty="0">
                          <a:effectLst/>
                        </a:rPr>
                        <a:t>组织名</a:t>
                      </a:r>
                      <a:r>
                        <a:rPr lang="en-US" sz="2400" kern="100" dirty="0">
                          <a:effectLst/>
                        </a:rPr>
                        <a:t>(ORG)</a:t>
                      </a:r>
                      <a:endParaRPr lang="zh-CN" sz="32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25000"/>
                        </a:lnSpc>
                        <a:spcAft>
                          <a:spcPts val="0"/>
                        </a:spcAft>
                      </a:pPr>
                      <a:r>
                        <a:rPr lang="en-US" sz="2400" kern="100" dirty="0">
                          <a:effectLst/>
                        </a:rPr>
                        <a:t>87.65</a:t>
                      </a:r>
                      <a:endParaRPr lang="zh-CN" sz="32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25000"/>
                        </a:lnSpc>
                        <a:spcAft>
                          <a:spcPts val="0"/>
                        </a:spcAft>
                      </a:pPr>
                      <a:r>
                        <a:rPr lang="en-US" sz="2400" kern="100">
                          <a:effectLst/>
                        </a:rPr>
                        <a:t>84.49</a:t>
                      </a:r>
                      <a:endParaRPr lang="zh-CN" sz="32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25000"/>
                        </a:lnSpc>
                        <a:spcAft>
                          <a:spcPts val="0"/>
                        </a:spcAft>
                      </a:pPr>
                      <a:r>
                        <a:rPr lang="en-US" sz="2400" kern="100">
                          <a:effectLst/>
                        </a:rPr>
                        <a:t>86.04</a:t>
                      </a:r>
                      <a:endParaRPr lang="zh-CN" sz="3200" kern="100">
                        <a:effectLst/>
                        <a:latin typeface="Times New Roman" panose="02020603050405020304" pitchFamily="18" charset="0"/>
                        <a:ea typeface="宋体" panose="02010600030101010101" pitchFamily="2" charset="-122"/>
                      </a:endParaRPr>
                    </a:p>
                  </a:txBody>
                  <a:tcPr marL="68580" marR="68580" marT="0" marB="0"/>
                </a:tc>
              </a:tr>
              <a:tr h="541980">
                <a:tc>
                  <a:txBody>
                    <a:bodyPr/>
                    <a:lstStyle/>
                    <a:p>
                      <a:pPr algn="ctr">
                        <a:lnSpc>
                          <a:spcPct val="125000"/>
                        </a:lnSpc>
                        <a:spcAft>
                          <a:spcPts val="0"/>
                        </a:spcAft>
                      </a:pPr>
                      <a:r>
                        <a:rPr lang="zh-CN" sz="2400" kern="100">
                          <a:effectLst/>
                        </a:rPr>
                        <a:t>人名</a:t>
                      </a:r>
                      <a:r>
                        <a:rPr lang="en-US" sz="2400" kern="100">
                          <a:effectLst/>
                        </a:rPr>
                        <a:t>(PER)</a:t>
                      </a:r>
                      <a:endParaRPr lang="zh-CN" sz="32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25000"/>
                        </a:lnSpc>
                        <a:spcAft>
                          <a:spcPts val="0"/>
                        </a:spcAft>
                      </a:pPr>
                      <a:r>
                        <a:rPr lang="en-US" sz="2400" kern="100" dirty="0">
                          <a:effectLst/>
                        </a:rPr>
                        <a:t>94.37</a:t>
                      </a:r>
                      <a:endParaRPr lang="zh-CN" sz="32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25000"/>
                        </a:lnSpc>
                        <a:spcAft>
                          <a:spcPts val="0"/>
                        </a:spcAft>
                      </a:pPr>
                      <a:r>
                        <a:rPr lang="en-US" sz="2400" kern="100" dirty="0">
                          <a:effectLst/>
                        </a:rPr>
                        <a:t>95.36</a:t>
                      </a:r>
                      <a:endParaRPr lang="zh-CN" sz="32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25000"/>
                        </a:lnSpc>
                        <a:spcAft>
                          <a:spcPts val="0"/>
                        </a:spcAft>
                      </a:pPr>
                      <a:r>
                        <a:rPr lang="en-US" sz="2400" kern="100" dirty="0">
                          <a:effectLst/>
                        </a:rPr>
                        <a:t>93.97</a:t>
                      </a:r>
                      <a:endParaRPr lang="zh-CN" sz="3200" kern="100" dirty="0">
                        <a:effectLst/>
                        <a:latin typeface="Times New Roman" panose="02020603050405020304" pitchFamily="18" charset="0"/>
                        <a:ea typeface="宋体" panose="02010600030101010101" pitchFamily="2" charset="-122"/>
                      </a:endParaRPr>
                    </a:p>
                  </a:txBody>
                  <a:tcPr marL="68580" marR="68580" marT="0" marB="0"/>
                </a:tc>
              </a:tr>
            </a:tbl>
          </a:graphicData>
        </a:graphic>
      </p:graphicFrame>
      <p:sp>
        <p:nvSpPr>
          <p:cNvPr id="5" name="矩形 4"/>
          <p:cNvSpPr/>
          <p:nvPr/>
        </p:nvSpPr>
        <p:spPr>
          <a:xfrm>
            <a:off x="1168264" y="3696402"/>
            <a:ext cx="6635519" cy="784830"/>
          </a:xfrm>
          <a:prstGeom prst="rect">
            <a:avLst/>
          </a:prstGeom>
        </p:spPr>
        <p:txBody>
          <a:bodyPr wrap="square">
            <a:spAutoFit/>
          </a:bodyPr>
          <a:lstStyle/>
          <a:p>
            <a:pPr indent="347980" algn="just">
              <a:lnSpc>
                <a:spcPct val="125000"/>
              </a:lnSpc>
              <a:spcAft>
                <a:spcPts val="0"/>
              </a:spcAft>
            </a:pPr>
            <a:r>
              <a:rPr lang="en-US" altLang="zh-CN" kern="100" dirty="0" smtClean="0">
                <a:latin typeface="Times New Roman" panose="02020603050405020304" pitchFamily="18" charset="0"/>
              </a:rPr>
              <a:t>F</a:t>
            </a:r>
            <a:r>
              <a:rPr lang="zh-CN" altLang="zh-CN" kern="100" dirty="0" smtClean="0">
                <a:latin typeface="Times New Roman" panose="02020603050405020304" pitchFamily="18" charset="0"/>
              </a:rPr>
              <a:t>值</a:t>
            </a:r>
            <a:r>
              <a:rPr lang="zh-CN" altLang="en-US" kern="100" dirty="0">
                <a:latin typeface="Times New Roman" panose="02020603050405020304" pitchFamily="18" charset="0"/>
              </a:rPr>
              <a:t>总体上</a:t>
            </a:r>
            <a:r>
              <a:rPr lang="zh-CN" altLang="zh-CN" kern="100" dirty="0" smtClean="0">
                <a:latin typeface="Times New Roman" panose="02020603050405020304" pitchFamily="18" charset="0"/>
              </a:rPr>
              <a:t>相当</a:t>
            </a:r>
            <a:r>
              <a:rPr lang="zh-CN" altLang="zh-CN" kern="100" dirty="0">
                <a:latin typeface="Times New Roman" panose="02020603050405020304" pitchFamily="18" charset="0"/>
              </a:rPr>
              <a:t>高的，特别是人名。不过在组织名上的</a:t>
            </a:r>
            <a:r>
              <a:rPr lang="en-US" altLang="zh-CN" kern="100" dirty="0">
                <a:latin typeface="Times New Roman" panose="02020603050405020304" pitchFamily="18" charset="0"/>
              </a:rPr>
              <a:t>F</a:t>
            </a:r>
            <a:r>
              <a:rPr lang="zh-CN" altLang="zh-CN" kern="100" dirty="0">
                <a:latin typeface="Times New Roman" panose="02020603050405020304" pitchFamily="18" charset="0"/>
              </a:rPr>
              <a:t>值就没有那么高</a:t>
            </a:r>
            <a:r>
              <a:rPr lang="zh-CN" altLang="zh-CN" kern="100" dirty="0" smtClean="0">
                <a:latin typeface="Times New Roman" panose="02020603050405020304" pitchFamily="18" charset="0"/>
              </a:rPr>
              <a:t>了</a:t>
            </a:r>
            <a:r>
              <a:rPr lang="zh-CN" altLang="en-US" kern="100" dirty="0">
                <a:latin typeface="Times New Roman" panose="02020603050405020304" pitchFamily="18" charset="0"/>
              </a:rPr>
              <a:t>。</a:t>
            </a:r>
            <a:endParaRPr lang="zh-CN" altLang="zh-CN" kern="100" dirty="0">
              <a:latin typeface="Times New Roman" panose="02020603050405020304" pitchFamily="18" charset="0"/>
            </a:endParaRPr>
          </a:p>
        </p:txBody>
      </p:sp>
    </p:spTree>
    <p:extLst>
      <p:ext uri="{BB962C8B-B14F-4D97-AF65-F5344CB8AC3E}">
        <p14:creationId xmlns:p14="http://schemas.microsoft.com/office/powerpoint/2010/main" val="1907884703"/>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down)">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4" name="直接连接符 43"/>
          <p:cNvCxnSpPr/>
          <p:nvPr/>
        </p:nvCxnSpPr>
        <p:spPr>
          <a:xfrm>
            <a:off x="-108520" y="5158927"/>
            <a:ext cx="9396536" cy="0"/>
          </a:xfrm>
          <a:prstGeom prst="line">
            <a:avLst/>
          </a:prstGeom>
          <a:ln w="19050">
            <a:solidFill>
              <a:srgbClr val="FFC000"/>
            </a:solidFill>
            <a:prstDash val="dash"/>
          </a:ln>
        </p:spPr>
        <p:style>
          <a:lnRef idx="1">
            <a:schemeClr val="accent1"/>
          </a:lnRef>
          <a:fillRef idx="0">
            <a:schemeClr val="accent1"/>
          </a:fillRef>
          <a:effectRef idx="0">
            <a:schemeClr val="accent1"/>
          </a:effectRef>
          <a:fontRef idx="minor">
            <a:schemeClr val="tx1"/>
          </a:fontRef>
        </p:style>
      </p:cxnSp>
      <p:sp>
        <p:nvSpPr>
          <p:cNvPr id="50" name="燕尾形 49"/>
          <p:cNvSpPr/>
          <p:nvPr/>
        </p:nvSpPr>
        <p:spPr bwMode="auto">
          <a:xfrm>
            <a:off x="899592" y="4906514"/>
            <a:ext cx="1440159" cy="504825"/>
          </a:xfrm>
          <a:prstGeom prst="chevron">
            <a:avLst/>
          </a:prstGeom>
          <a:solidFill>
            <a:srgbClr val="664E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1400" b="1" dirty="0">
              <a:solidFill>
                <a:schemeClr val="tx1"/>
              </a:solidFill>
              <a:latin typeface="微软雅黑" pitchFamily="34" charset="-122"/>
              <a:ea typeface="微软雅黑" pitchFamily="34" charset="-122"/>
            </a:endParaRPr>
          </a:p>
        </p:txBody>
      </p:sp>
      <p:sp>
        <p:nvSpPr>
          <p:cNvPr id="52" name="燕尾形 51"/>
          <p:cNvSpPr/>
          <p:nvPr/>
        </p:nvSpPr>
        <p:spPr bwMode="auto">
          <a:xfrm>
            <a:off x="2891813" y="4906514"/>
            <a:ext cx="1440159" cy="504825"/>
          </a:xfrm>
          <a:prstGeom prst="chevron">
            <a:avLst/>
          </a:prstGeom>
          <a:solidFill>
            <a:srgbClr val="664E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400" b="1" dirty="0">
              <a:solidFill>
                <a:schemeClr val="tx1"/>
              </a:solidFill>
              <a:latin typeface="微软雅黑" pitchFamily="34" charset="-122"/>
              <a:ea typeface="微软雅黑" pitchFamily="34" charset="-122"/>
            </a:endParaRPr>
          </a:p>
        </p:txBody>
      </p:sp>
      <p:sp>
        <p:nvSpPr>
          <p:cNvPr id="53" name="燕尾形 52"/>
          <p:cNvSpPr/>
          <p:nvPr/>
        </p:nvSpPr>
        <p:spPr bwMode="auto">
          <a:xfrm>
            <a:off x="4884034" y="4907754"/>
            <a:ext cx="1440159" cy="504825"/>
          </a:xfrm>
          <a:prstGeom prst="chevron">
            <a:avLst/>
          </a:prstGeom>
          <a:solidFill>
            <a:srgbClr val="664E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400" b="1" dirty="0">
              <a:solidFill>
                <a:schemeClr val="tx1"/>
              </a:solidFill>
              <a:latin typeface="微软雅黑" pitchFamily="34" charset="-122"/>
              <a:ea typeface="微软雅黑" pitchFamily="34" charset="-122"/>
            </a:endParaRPr>
          </a:p>
        </p:txBody>
      </p:sp>
      <p:sp>
        <p:nvSpPr>
          <p:cNvPr id="54" name="燕尾形 53"/>
          <p:cNvSpPr/>
          <p:nvPr/>
        </p:nvSpPr>
        <p:spPr bwMode="auto">
          <a:xfrm>
            <a:off x="6876256" y="4906513"/>
            <a:ext cx="1440159" cy="504825"/>
          </a:xfrm>
          <a:prstGeom prst="chevron">
            <a:avLst/>
          </a:prstGeom>
          <a:solidFill>
            <a:srgbClr val="664E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400" b="1" dirty="0">
              <a:solidFill>
                <a:schemeClr val="tx1"/>
              </a:solidFill>
              <a:latin typeface="微软雅黑" pitchFamily="34" charset="-122"/>
              <a:ea typeface="微软雅黑" pitchFamily="34" charset="-122"/>
            </a:endParaRPr>
          </a:p>
        </p:txBody>
      </p:sp>
      <p:sp>
        <p:nvSpPr>
          <p:cNvPr id="55" name="燕尾形 54"/>
          <p:cNvSpPr/>
          <p:nvPr/>
        </p:nvSpPr>
        <p:spPr bwMode="auto">
          <a:xfrm>
            <a:off x="4884034" y="4906513"/>
            <a:ext cx="1440159" cy="504825"/>
          </a:xfrm>
          <a:prstGeom prst="chevron">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zh-CN" altLang="en-US" sz="1400" b="1" dirty="0" smtClean="0">
                <a:solidFill>
                  <a:schemeClr val="tx1"/>
                </a:solidFill>
                <a:latin typeface="微软雅黑" pitchFamily="34" charset="-122"/>
                <a:ea typeface="微软雅黑" pitchFamily="34" charset="-122"/>
              </a:rPr>
              <a:t>完成情况</a:t>
            </a:r>
            <a:endParaRPr lang="zh-CN" altLang="en-US" sz="1400" b="1" dirty="0">
              <a:solidFill>
                <a:schemeClr val="tx1"/>
              </a:solidFill>
              <a:latin typeface="微软雅黑" pitchFamily="34" charset="-122"/>
              <a:ea typeface="微软雅黑" pitchFamily="34" charset="-122"/>
            </a:endParaRPr>
          </a:p>
        </p:txBody>
      </p:sp>
      <p:sp>
        <p:nvSpPr>
          <p:cNvPr id="58" name="矩形 57"/>
          <p:cNvSpPr/>
          <p:nvPr/>
        </p:nvSpPr>
        <p:spPr>
          <a:xfrm>
            <a:off x="3160484" y="5009578"/>
            <a:ext cx="902812" cy="307777"/>
          </a:xfrm>
          <a:prstGeom prst="rect">
            <a:avLst/>
          </a:prstGeom>
        </p:spPr>
        <p:txBody>
          <a:bodyPr wrap="none">
            <a:spAutoFit/>
          </a:bodyPr>
          <a:lstStyle/>
          <a:p>
            <a:pPr lvl="0" algn="ctr">
              <a:defRPr/>
            </a:pPr>
            <a:r>
              <a:rPr lang="zh-CN" altLang="en-US" sz="1400" b="1" dirty="0">
                <a:latin typeface="微软雅黑" pitchFamily="34" charset="-122"/>
                <a:ea typeface="微软雅黑" pitchFamily="34" charset="-122"/>
              </a:rPr>
              <a:t>我的任务</a:t>
            </a:r>
          </a:p>
        </p:txBody>
      </p:sp>
      <p:sp>
        <p:nvSpPr>
          <p:cNvPr id="62" name="矩形 61"/>
          <p:cNvSpPr/>
          <p:nvPr/>
        </p:nvSpPr>
        <p:spPr>
          <a:xfrm>
            <a:off x="7144929" y="5005036"/>
            <a:ext cx="902811" cy="307777"/>
          </a:xfrm>
          <a:prstGeom prst="rect">
            <a:avLst/>
          </a:prstGeom>
        </p:spPr>
        <p:txBody>
          <a:bodyPr wrap="none">
            <a:spAutoFit/>
          </a:bodyPr>
          <a:lstStyle/>
          <a:p>
            <a:pPr lvl="0" algn="ctr">
              <a:defRPr/>
            </a:pPr>
            <a:r>
              <a:rPr lang="zh-CN" altLang="en-US" sz="1400" b="1" dirty="0" smtClean="0">
                <a:latin typeface="微软雅黑" pitchFamily="34" charset="-122"/>
                <a:ea typeface="微软雅黑" pitchFamily="34" charset="-122"/>
              </a:rPr>
              <a:t>后期计划</a:t>
            </a:r>
            <a:endParaRPr lang="zh-CN" altLang="en-US" sz="1400" b="1" dirty="0">
              <a:latin typeface="微软雅黑" pitchFamily="34" charset="-122"/>
              <a:ea typeface="微软雅黑" pitchFamily="34" charset="-122"/>
            </a:endParaRPr>
          </a:p>
        </p:txBody>
      </p:sp>
      <p:sp>
        <p:nvSpPr>
          <p:cNvPr id="64" name="矩形 63"/>
          <p:cNvSpPr/>
          <p:nvPr/>
        </p:nvSpPr>
        <p:spPr>
          <a:xfrm>
            <a:off x="1168264" y="4972247"/>
            <a:ext cx="902812" cy="307777"/>
          </a:xfrm>
          <a:prstGeom prst="rect">
            <a:avLst/>
          </a:prstGeom>
        </p:spPr>
        <p:txBody>
          <a:bodyPr wrap="none">
            <a:spAutoFit/>
          </a:bodyPr>
          <a:lstStyle/>
          <a:p>
            <a:pPr lvl="0" algn="ctr">
              <a:defRPr/>
            </a:pPr>
            <a:r>
              <a:rPr lang="zh-CN" altLang="en-US" sz="1400" b="1" dirty="0">
                <a:latin typeface="微软雅黑" pitchFamily="34" charset="-122"/>
                <a:ea typeface="微软雅黑" pitchFamily="34" charset="-122"/>
              </a:rPr>
              <a:t>项目意义</a:t>
            </a:r>
          </a:p>
        </p:txBody>
      </p:sp>
      <p:sp>
        <p:nvSpPr>
          <p:cNvPr id="13" name="矩形 12"/>
          <p:cNvSpPr/>
          <p:nvPr/>
        </p:nvSpPr>
        <p:spPr>
          <a:xfrm rot="19165155">
            <a:off x="-1033161" y="413579"/>
            <a:ext cx="3600400" cy="720080"/>
          </a:xfrm>
          <a:prstGeom prst="rect">
            <a:avLst/>
          </a:prstGeom>
          <a:solidFill>
            <a:srgbClr val="FFC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2400" dirty="0" smtClean="0">
                <a:solidFill>
                  <a:schemeClr val="tx1"/>
                </a:solidFill>
                <a:latin typeface="微软雅黑" pitchFamily="34" charset="-122"/>
                <a:ea typeface="微软雅黑" pitchFamily="34" charset="-122"/>
              </a:rPr>
              <a:t>测试样例</a:t>
            </a:r>
            <a:endParaRPr lang="zh-CN" altLang="en-US" sz="2400" dirty="0">
              <a:solidFill>
                <a:schemeClr val="tx1"/>
              </a:solidFill>
              <a:latin typeface="微软雅黑" pitchFamily="34" charset="-122"/>
              <a:ea typeface="微软雅黑" pitchFamily="34" charset="-122"/>
            </a:endParaRPr>
          </a:p>
        </p:txBody>
      </p:sp>
      <p:sp>
        <p:nvSpPr>
          <p:cNvPr id="3" name="Rectangle 2"/>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9" name="矩形 18"/>
          <p:cNvSpPr/>
          <p:nvPr/>
        </p:nvSpPr>
        <p:spPr>
          <a:xfrm>
            <a:off x="1837600" y="414585"/>
            <a:ext cx="5793394" cy="369332"/>
          </a:xfrm>
          <a:prstGeom prst="rect">
            <a:avLst/>
          </a:prstGeom>
        </p:spPr>
        <p:txBody>
          <a:bodyPr wrap="square">
            <a:spAutoFit/>
          </a:bodyPr>
          <a:lstStyle/>
          <a:p>
            <a:r>
              <a:rPr lang="zh-CN" altLang="en-US" dirty="0" smtClean="0"/>
              <a:t>我们抽取了一些测试样例，来直观的显示我们的模型！</a:t>
            </a:r>
            <a:endParaRPr lang="zh-CN" altLang="en-US" dirty="0"/>
          </a:p>
        </p:txBody>
      </p:sp>
      <p:pic>
        <p:nvPicPr>
          <p:cNvPr id="6145"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8195" y="1648659"/>
            <a:ext cx="8190268" cy="9208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6" name="图片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9592" y="2820641"/>
            <a:ext cx="7848871" cy="1001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29748213"/>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down)">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4" name="直接连接符 43"/>
          <p:cNvCxnSpPr/>
          <p:nvPr/>
        </p:nvCxnSpPr>
        <p:spPr>
          <a:xfrm>
            <a:off x="-108520" y="5158927"/>
            <a:ext cx="9396536" cy="0"/>
          </a:xfrm>
          <a:prstGeom prst="line">
            <a:avLst/>
          </a:prstGeom>
          <a:ln w="19050">
            <a:solidFill>
              <a:srgbClr val="FFC000"/>
            </a:solidFill>
            <a:prstDash val="dash"/>
          </a:ln>
        </p:spPr>
        <p:style>
          <a:lnRef idx="1">
            <a:schemeClr val="accent1"/>
          </a:lnRef>
          <a:fillRef idx="0">
            <a:schemeClr val="accent1"/>
          </a:fillRef>
          <a:effectRef idx="0">
            <a:schemeClr val="accent1"/>
          </a:effectRef>
          <a:fontRef idx="minor">
            <a:schemeClr val="tx1"/>
          </a:fontRef>
        </p:style>
      </p:cxnSp>
      <p:sp>
        <p:nvSpPr>
          <p:cNvPr id="50" name="燕尾形 49"/>
          <p:cNvSpPr/>
          <p:nvPr/>
        </p:nvSpPr>
        <p:spPr bwMode="auto">
          <a:xfrm>
            <a:off x="899592" y="4906514"/>
            <a:ext cx="1440159" cy="504825"/>
          </a:xfrm>
          <a:prstGeom prst="chevron">
            <a:avLst/>
          </a:prstGeom>
          <a:solidFill>
            <a:srgbClr val="664E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1400" b="1" dirty="0">
              <a:solidFill>
                <a:schemeClr val="tx1"/>
              </a:solidFill>
              <a:latin typeface="微软雅黑" pitchFamily="34" charset="-122"/>
              <a:ea typeface="微软雅黑" pitchFamily="34" charset="-122"/>
            </a:endParaRPr>
          </a:p>
        </p:txBody>
      </p:sp>
      <p:sp>
        <p:nvSpPr>
          <p:cNvPr id="52" name="燕尾形 51"/>
          <p:cNvSpPr/>
          <p:nvPr/>
        </p:nvSpPr>
        <p:spPr bwMode="auto">
          <a:xfrm>
            <a:off x="2891813" y="4906514"/>
            <a:ext cx="1440159" cy="504825"/>
          </a:xfrm>
          <a:prstGeom prst="chevron">
            <a:avLst/>
          </a:prstGeom>
          <a:solidFill>
            <a:srgbClr val="664E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400" b="1" dirty="0">
              <a:solidFill>
                <a:schemeClr val="tx1"/>
              </a:solidFill>
              <a:latin typeface="微软雅黑" pitchFamily="34" charset="-122"/>
              <a:ea typeface="微软雅黑" pitchFamily="34" charset="-122"/>
            </a:endParaRPr>
          </a:p>
        </p:txBody>
      </p:sp>
      <p:sp>
        <p:nvSpPr>
          <p:cNvPr id="53" name="燕尾形 52"/>
          <p:cNvSpPr/>
          <p:nvPr/>
        </p:nvSpPr>
        <p:spPr bwMode="auto">
          <a:xfrm>
            <a:off x="4884034" y="4907754"/>
            <a:ext cx="1440159" cy="504825"/>
          </a:xfrm>
          <a:prstGeom prst="chevron">
            <a:avLst/>
          </a:prstGeom>
          <a:solidFill>
            <a:srgbClr val="664E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400" b="1" dirty="0">
              <a:solidFill>
                <a:schemeClr val="tx1"/>
              </a:solidFill>
              <a:latin typeface="微软雅黑" pitchFamily="34" charset="-122"/>
              <a:ea typeface="微软雅黑" pitchFamily="34" charset="-122"/>
            </a:endParaRPr>
          </a:p>
        </p:txBody>
      </p:sp>
      <p:sp>
        <p:nvSpPr>
          <p:cNvPr id="54" name="燕尾形 53"/>
          <p:cNvSpPr/>
          <p:nvPr/>
        </p:nvSpPr>
        <p:spPr bwMode="auto">
          <a:xfrm>
            <a:off x="6876256" y="4906513"/>
            <a:ext cx="1440159" cy="504825"/>
          </a:xfrm>
          <a:prstGeom prst="chevron">
            <a:avLst/>
          </a:prstGeom>
          <a:solidFill>
            <a:srgbClr val="664E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400" b="1" dirty="0">
              <a:solidFill>
                <a:schemeClr val="tx1"/>
              </a:solidFill>
              <a:latin typeface="微软雅黑" pitchFamily="34" charset="-122"/>
              <a:ea typeface="微软雅黑" pitchFamily="34" charset="-122"/>
            </a:endParaRPr>
          </a:p>
        </p:txBody>
      </p:sp>
      <p:sp>
        <p:nvSpPr>
          <p:cNvPr id="55" name="燕尾形 54"/>
          <p:cNvSpPr/>
          <p:nvPr/>
        </p:nvSpPr>
        <p:spPr bwMode="auto">
          <a:xfrm>
            <a:off x="4884034" y="4906513"/>
            <a:ext cx="1440159" cy="504825"/>
          </a:xfrm>
          <a:prstGeom prst="chevron">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zh-CN" altLang="en-US" sz="1400" b="1" dirty="0" smtClean="0">
                <a:solidFill>
                  <a:schemeClr val="tx1"/>
                </a:solidFill>
                <a:latin typeface="微软雅黑" pitchFamily="34" charset="-122"/>
                <a:ea typeface="微软雅黑" pitchFamily="34" charset="-122"/>
              </a:rPr>
              <a:t>完成情况</a:t>
            </a:r>
            <a:endParaRPr lang="zh-CN" altLang="en-US" sz="1400" b="1" dirty="0">
              <a:solidFill>
                <a:schemeClr val="tx1"/>
              </a:solidFill>
              <a:latin typeface="微软雅黑" pitchFamily="34" charset="-122"/>
              <a:ea typeface="微软雅黑" pitchFamily="34" charset="-122"/>
            </a:endParaRPr>
          </a:p>
        </p:txBody>
      </p:sp>
      <p:sp>
        <p:nvSpPr>
          <p:cNvPr id="58" name="矩形 57"/>
          <p:cNvSpPr/>
          <p:nvPr/>
        </p:nvSpPr>
        <p:spPr>
          <a:xfrm>
            <a:off x="3160484" y="5009578"/>
            <a:ext cx="902812" cy="307777"/>
          </a:xfrm>
          <a:prstGeom prst="rect">
            <a:avLst/>
          </a:prstGeom>
        </p:spPr>
        <p:txBody>
          <a:bodyPr wrap="none">
            <a:spAutoFit/>
          </a:bodyPr>
          <a:lstStyle/>
          <a:p>
            <a:pPr lvl="0" algn="ctr">
              <a:defRPr/>
            </a:pPr>
            <a:r>
              <a:rPr lang="zh-CN" altLang="en-US" sz="1400" b="1" dirty="0">
                <a:latin typeface="微软雅黑" pitchFamily="34" charset="-122"/>
                <a:ea typeface="微软雅黑" pitchFamily="34" charset="-122"/>
              </a:rPr>
              <a:t>我的任务</a:t>
            </a:r>
          </a:p>
        </p:txBody>
      </p:sp>
      <p:sp>
        <p:nvSpPr>
          <p:cNvPr id="62" name="矩形 61"/>
          <p:cNvSpPr/>
          <p:nvPr/>
        </p:nvSpPr>
        <p:spPr>
          <a:xfrm>
            <a:off x="7144929" y="5005036"/>
            <a:ext cx="902811" cy="307777"/>
          </a:xfrm>
          <a:prstGeom prst="rect">
            <a:avLst/>
          </a:prstGeom>
        </p:spPr>
        <p:txBody>
          <a:bodyPr wrap="none">
            <a:spAutoFit/>
          </a:bodyPr>
          <a:lstStyle/>
          <a:p>
            <a:pPr lvl="0" algn="ctr">
              <a:defRPr/>
            </a:pPr>
            <a:r>
              <a:rPr lang="zh-CN" altLang="en-US" sz="1400" b="1" dirty="0" smtClean="0">
                <a:latin typeface="微软雅黑" pitchFamily="34" charset="-122"/>
                <a:ea typeface="微软雅黑" pitchFamily="34" charset="-122"/>
              </a:rPr>
              <a:t>后期计划</a:t>
            </a:r>
            <a:endParaRPr lang="zh-CN" altLang="en-US" sz="1400" b="1" dirty="0">
              <a:latin typeface="微软雅黑" pitchFamily="34" charset="-122"/>
              <a:ea typeface="微软雅黑" pitchFamily="34" charset="-122"/>
            </a:endParaRPr>
          </a:p>
        </p:txBody>
      </p:sp>
      <p:sp>
        <p:nvSpPr>
          <p:cNvPr id="64" name="矩形 63"/>
          <p:cNvSpPr/>
          <p:nvPr/>
        </p:nvSpPr>
        <p:spPr>
          <a:xfrm>
            <a:off x="1168264" y="4972247"/>
            <a:ext cx="902812" cy="307777"/>
          </a:xfrm>
          <a:prstGeom prst="rect">
            <a:avLst/>
          </a:prstGeom>
        </p:spPr>
        <p:txBody>
          <a:bodyPr wrap="none">
            <a:spAutoFit/>
          </a:bodyPr>
          <a:lstStyle/>
          <a:p>
            <a:pPr lvl="0" algn="ctr">
              <a:defRPr/>
            </a:pPr>
            <a:r>
              <a:rPr lang="zh-CN" altLang="en-US" sz="1400" b="1" dirty="0">
                <a:latin typeface="微软雅黑" pitchFamily="34" charset="-122"/>
                <a:ea typeface="微软雅黑" pitchFamily="34" charset="-122"/>
              </a:rPr>
              <a:t>项目意义</a:t>
            </a:r>
          </a:p>
        </p:txBody>
      </p:sp>
      <p:sp>
        <p:nvSpPr>
          <p:cNvPr id="13" name="矩形 12"/>
          <p:cNvSpPr/>
          <p:nvPr/>
        </p:nvSpPr>
        <p:spPr>
          <a:xfrm rot="19165155">
            <a:off x="-1033161" y="413579"/>
            <a:ext cx="3600400" cy="720080"/>
          </a:xfrm>
          <a:prstGeom prst="rect">
            <a:avLst/>
          </a:prstGeom>
          <a:solidFill>
            <a:srgbClr val="FFC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2400" dirty="0" smtClean="0">
                <a:solidFill>
                  <a:schemeClr val="tx1"/>
                </a:solidFill>
                <a:latin typeface="微软雅黑" pitchFamily="34" charset="-122"/>
                <a:ea typeface="微软雅黑" pitchFamily="34" charset="-122"/>
              </a:rPr>
              <a:t>测试样例</a:t>
            </a:r>
            <a:endParaRPr lang="zh-CN" altLang="en-US" sz="2400" dirty="0">
              <a:solidFill>
                <a:schemeClr val="tx1"/>
              </a:solidFill>
              <a:latin typeface="微软雅黑" pitchFamily="34" charset="-122"/>
              <a:ea typeface="微软雅黑" pitchFamily="34" charset="-122"/>
            </a:endParaRPr>
          </a:p>
        </p:txBody>
      </p:sp>
      <p:sp>
        <p:nvSpPr>
          <p:cNvPr id="3" name="Rectangle 2"/>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9" name="矩形 18"/>
          <p:cNvSpPr/>
          <p:nvPr/>
        </p:nvSpPr>
        <p:spPr>
          <a:xfrm>
            <a:off x="1837600" y="414585"/>
            <a:ext cx="5793394" cy="369332"/>
          </a:xfrm>
          <a:prstGeom prst="rect">
            <a:avLst/>
          </a:prstGeom>
        </p:spPr>
        <p:txBody>
          <a:bodyPr wrap="square">
            <a:spAutoFit/>
          </a:bodyPr>
          <a:lstStyle/>
          <a:p>
            <a:r>
              <a:rPr lang="zh-CN" altLang="en-US" dirty="0" smtClean="0"/>
              <a:t>我们抽取了一些测试样例，来直观的显示我们的模型！</a:t>
            </a:r>
            <a:endParaRPr lang="zh-CN" altLang="en-US" dirty="0"/>
          </a:p>
        </p:txBody>
      </p:sp>
      <p:pic>
        <p:nvPicPr>
          <p:cNvPr id="9218"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9283" y="1416014"/>
            <a:ext cx="8198074" cy="8678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19" name="图片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8795" y="2631376"/>
            <a:ext cx="7943668" cy="9638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53020980"/>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down)">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4" name="直接连接符 43"/>
          <p:cNvCxnSpPr/>
          <p:nvPr/>
        </p:nvCxnSpPr>
        <p:spPr>
          <a:xfrm>
            <a:off x="-108520" y="5158927"/>
            <a:ext cx="9396536" cy="0"/>
          </a:xfrm>
          <a:prstGeom prst="line">
            <a:avLst/>
          </a:prstGeom>
          <a:ln w="19050">
            <a:solidFill>
              <a:srgbClr val="FFC000"/>
            </a:solidFill>
            <a:prstDash val="dash"/>
          </a:ln>
        </p:spPr>
        <p:style>
          <a:lnRef idx="1">
            <a:schemeClr val="accent1"/>
          </a:lnRef>
          <a:fillRef idx="0">
            <a:schemeClr val="accent1"/>
          </a:fillRef>
          <a:effectRef idx="0">
            <a:schemeClr val="accent1"/>
          </a:effectRef>
          <a:fontRef idx="minor">
            <a:schemeClr val="tx1"/>
          </a:fontRef>
        </p:style>
      </p:cxnSp>
      <p:sp>
        <p:nvSpPr>
          <p:cNvPr id="50" name="燕尾形 49"/>
          <p:cNvSpPr/>
          <p:nvPr/>
        </p:nvSpPr>
        <p:spPr bwMode="auto">
          <a:xfrm>
            <a:off x="899592" y="4906514"/>
            <a:ext cx="1440159" cy="504825"/>
          </a:xfrm>
          <a:prstGeom prst="chevron">
            <a:avLst/>
          </a:prstGeom>
          <a:solidFill>
            <a:srgbClr val="664E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1400" b="1" dirty="0">
              <a:solidFill>
                <a:schemeClr val="tx1"/>
              </a:solidFill>
              <a:latin typeface="微软雅黑" pitchFamily="34" charset="-122"/>
              <a:ea typeface="微软雅黑" pitchFamily="34" charset="-122"/>
            </a:endParaRPr>
          </a:p>
        </p:txBody>
      </p:sp>
      <p:sp>
        <p:nvSpPr>
          <p:cNvPr id="52" name="燕尾形 51"/>
          <p:cNvSpPr/>
          <p:nvPr/>
        </p:nvSpPr>
        <p:spPr bwMode="auto">
          <a:xfrm>
            <a:off x="2891813" y="4906514"/>
            <a:ext cx="1440159" cy="504825"/>
          </a:xfrm>
          <a:prstGeom prst="chevron">
            <a:avLst/>
          </a:prstGeom>
          <a:solidFill>
            <a:srgbClr val="664E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400" b="1" dirty="0">
              <a:solidFill>
                <a:schemeClr val="tx1"/>
              </a:solidFill>
              <a:latin typeface="微软雅黑" pitchFamily="34" charset="-122"/>
              <a:ea typeface="微软雅黑" pitchFamily="34" charset="-122"/>
            </a:endParaRPr>
          </a:p>
        </p:txBody>
      </p:sp>
      <p:sp>
        <p:nvSpPr>
          <p:cNvPr id="53" name="燕尾形 52"/>
          <p:cNvSpPr/>
          <p:nvPr/>
        </p:nvSpPr>
        <p:spPr bwMode="auto">
          <a:xfrm>
            <a:off x="4884034" y="4907754"/>
            <a:ext cx="1440159" cy="504825"/>
          </a:xfrm>
          <a:prstGeom prst="chevron">
            <a:avLst/>
          </a:prstGeom>
          <a:solidFill>
            <a:srgbClr val="664E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400" b="1" dirty="0">
              <a:solidFill>
                <a:schemeClr val="tx1"/>
              </a:solidFill>
              <a:latin typeface="微软雅黑" pitchFamily="34" charset="-122"/>
              <a:ea typeface="微软雅黑" pitchFamily="34" charset="-122"/>
            </a:endParaRPr>
          </a:p>
        </p:txBody>
      </p:sp>
      <p:sp>
        <p:nvSpPr>
          <p:cNvPr id="54" name="燕尾形 53"/>
          <p:cNvSpPr/>
          <p:nvPr/>
        </p:nvSpPr>
        <p:spPr bwMode="auto">
          <a:xfrm>
            <a:off x="6876256" y="4906513"/>
            <a:ext cx="1440159" cy="504825"/>
          </a:xfrm>
          <a:prstGeom prst="chevron">
            <a:avLst/>
          </a:prstGeom>
          <a:solidFill>
            <a:srgbClr val="664E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400" b="1" dirty="0">
              <a:solidFill>
                <a:schemeClr val="tx1"/>
              </a:solidFill>
              <a:latin typeface="微软雅黑" pitchFamily="34" charset="-122"/>
              <a:ea typeface="微软雅黑" pitchFamily="34" charset="-122"/>
            </a:endParaRPr>
          </a:p>
        </p:txBody>
      </p:sp>
      <p:sp>
        <p:nvSpPr>
          <p:cNvPr id="55" name="燕尾形 54"/>
          <p:cNvSpPr/>
          <p:nvPr/>
        </p:nvSpPr>
        <p:spPr bwMode="auto">
          <a:xfrm>
            <a:off x="4884034" y="4906513"/>
            <a:ext cx="1440159" cy="504825"/>
          </a:xfrm>
          <a:prstGeom prst="chevron">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zh-CN" altLang="en-US" sz="1400" b="1" dirty="0" smtClean="0">
                <a:solidFill>
                  <a:schemeClr val="tx1"/>
                </a:solidFill>
                <a:latin typeface="微软雅黑" pitchFamily="34" charset="-122"/>
                <a:ea typeface="微软雅黑" pitchFamily="34" charset="-122"/>
              </a:rPr>
              <a:t>完成情况</a:t>
            </a:r>
            <a:endParaRPr lang="zh-CN" altLang="en-US" sz="1400" b="1" dirty="0">
              <a:solidFill>
                <a:schemeClr val="tx1"/>
              </a:solidFill>
              <a:latin typeface="微软雅黑" pitchFamily="34" charset="-122"/>
              <a:ea typeface="微软雅黑" pitchFamily="34" charset="-122"/>
            </a:endParaRPr>
          </a:p>
        </p:txBody>
      </p:sp>
      <p:sp>
        <p:nvSpPr>
          <p:cNvPr id="58" name="矩形 57"/>
          <p:cNvSpPr/>
          <p:nvPr/>
        </p:nvSpPr>
        <p:spPr>
          <a:xfrm>
            <a:off x="3160484" y="5009578"/>
            <a:ext cx="902812" cy="307777"/>
          </a:xfrm>
          <a:prstGeom prst="rect">
            <a:avLst/>
          </a:prstGeom>
        </p:spPr>
        <p:txBody>
          <a:bodyPr wrap="none">
            <a:spAutoFit/>
          </a:bodyPr>
          <a:lstStyle/>
          <a:p>
            <a:pPr lvl="0" algn="ctr">
              <a:defRPr/>
            </a:pPr>
            <a:r>
              <a:rPr lang="zh-CN" altLang="en-US" sz="1400" b="1" dirty="0">
                <a:latin typeface="微软雅黑" pitchFamily="34" charset="-122"/>
                <a:ea typeface="微软雅黑" pitchFamily="34" charset="-122"/>
              </a:rPr>
              <a:t>我的任务</a:t>
            </a:r>
          </a:p>
        </p:txBody>
      </p:sp>
      <p:sp>
        <p:nvSpPr>
          <p:cNvPr id="62" name="矩形 61"/>
          <p:cNvSpPr/>
          <p:nvPr/>
        </p:nvSpPr>
        <p:spPr>
          <a:xfrm>
            <a:off x="7144929" y="5005036"/>
            <a:ext cx="902811" cy="307777"/>
          </a:xfrm>
          <a:prstGeom prst="rect">
            <a:avLst/>
          </a:prstGeom>
        </p:spPr>
        <p:txBody>
          <a:bodyPr wrap="none">
            <a:spAutoFit/>
          </a:bodyPr>
          <a:lstStyle/>
          <a:p>
            <a:pPr lvl="0" algn="ctr">
              <a:defRPr/>
            </a:pPr>
            <a:r>
              <a:rPr lang="zh-CN" altLang="en-US" sz="1400" b="1" dirty="0" smtClean="0">
                <a:latin typeface="微软雅黑" pitchFamily="34" charset="-122"/>
                <a:ea typeface="微软雅黑" pitchFamily="34" charset="-122"/>
              </a:rPr>
              <a:t>后期计划</a:t>
            </a:r>
            <a:endParaRPr lang="zh-CN" altLang="en-US" sz="1400" b="1" dirty="0">
              <a:latin typeface="微软雅黑" pitchFamily="34" charset="-122"/>
              <a:ea typeface="微软雅黑" pitchFamily="34" charset="-122"/>
            </a:endParaRPr>
          </a:p>
        </p:txBody>
      </p:sp>
      <p:sp>
        <p:nvSpPr>
          <p:cNvPr id="64" name="矩形 63"/>
          <p:cNvSpPr/>
          <p:nvPr/>
        </p:nvSpPr>
        <p:spPr>
          <a:xfrm>
            <a:off x="1168264" y="4972247"/>
            <a:ext cx="902812" cy="307777"/>
          </a:xfrm>
          <a:prstGeom prst="rect">
            <a:avLst/>
          </a:prstGeom>
        </p:spPr>
        <p:txBody>
          <a:bodyPr wrap="none">
            <a:spAutoFit/>
          </a:bodyPr>
          <a:lstStyle/>
          <a:p>
            <a:pPr lvl="0" algn="ctr">
              <a:defRPr/>
            </a:pPr>
            <a:r>
              <a:rPr lang="zh-CN" altLang="en-US" sz="1400" b="1" dirty="0">
                <a:latin typeface="微软雅黑" pitchFamily="34" charset="-122"/>
                <a:ea typeface="微软雅黑" pitchFamily="34" charset="-122"/>
              </a:rPr>
              <a:t>项目意义</a:t>
            </a:r>
          </a:p>
        </p:txBody>
      </p:sp>
      <p:sp>
        <p:nvSpPr>
          <p:cNvPr id="13" name="矩形 12"/>
          <p:cNvSpPr/>
          <p:nvPr/>
        </p:nvSpPr>
        <p:spPr>
          <a:xfrm rot="19165155">
            <a:off x="-1033161" y="413579"/>
            <a:ext cx="3600400" cy="720080"/>
          </a:xfrm>
          <a:prstGeom prst="rect">
            <a:avLst/>
          </a:prstGeom>
          <a:solidFill>
            <a:srgbClr val="FFC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2400" dirty="0" smtClean="0">
                <a:solidFill>
                  <a:schemeClr val="tx1"/>
                </a:solidFill>
                <a:latin typeface="微软雅黑" pitchFamily="34" charset="-122"/>
                <a:ea typeface="微软雅黑" pitchFamily="34" charset="-122"/>
              </a:rPr>
              <a:t>测试样例</a:t>
            </a:r>
            <a:endParaRPr lang="zh-CN" altLang="en-US" sz="2400" dirty="0">
              <a:solidFill>
                <a:schemeClr val="tx1"/>
              </a:solidFill>
              <a:latin typeface="微软雅黑" pitchFamily="34" charset="-122"/>
              <a:ea typeface="微软雅黑" pitchFamily="34" charset="-122"/>
            </a:endParaRPr>
          </a:p>
        </p:txBody>
      </p:sp>
      <p:sp>
        <p:nvSpPr>
          <p:cNvPr id="3" name="Rectangle 2"/>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9" name="矩形 18"/>
          <p:cNvSpPr/>
          <p:nvPr/>
        </p:nvSpPr>
        <p:spPr>
          <a:xfrm>
            <a:off x="1837600" y="414585"/>
            <a:ext cx="5793394" cy="369332"/>
          </a:xfrm>
          <a:prstGeom prst="rect">
            <a:avLst/>
          </a:prstGeom>
        </p:spPr>
        <p:txBody>
          <a:bodyPr wrap="square">
            <a:spAutoFit/>
          </a:bodyPr>
          <a:lstStyle/>
          <a:p>
            <a:r>
              <a:rPr lang="zh-CN" altLang="en-US" dirty="0" smtClean="0"/>
              <a:t>我们抽取了一些测试样例，来直观的显示我们的模型！</a:t>
            </a:r>
            <a:endParaRPr lang="zh-CN" altLang="en-US" dirty="0"/>
          </a:p>
        </p:txBody>
      </p:sp>
      <p:pic>
        <p:nvPicPr>
          <p:cNvPr id="10242"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2926" y="1328204"/>
            <a:ext cx="7582741" cy="9003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3" name="图片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35820" y="2504841"/>
            <a:ext cx="7496427" cy="9994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33103594"/>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down)">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4" name="直接连接符 43"/>
          <p:cNvCxnSpPr/>
          <p:nvPr/>
        </p:nvCxnSpPr>
        <p:spPr>
          <a:xfrm>
            <a:off x="-108520" y="5158927"/>
            <a:ext cx="9396536" cy="0"/>
          </a:xfrm>
          <a:prstGeom prst="line">
            <a:avLst/>
          </a:prstGeom>
          <a:ln w="19050">
            <a:solidFill>
              <a:srgbClr val="FFC000"/>
            </a:solidFill>
            <a:prstDash val="dash"/>
          </a:ln>
        </p:spPr>
        <p:style>
          <a:lnRef idx="1">
            <a:schemeClr val="accent1"/>
          </a:lnRef>
          <a:fillRef idx="0">
            <a:schemeClr val="accent1"/>
          </a:fillRef>
          <a:effectRef idx="0">
            <a:schemeClr val="accent1"/>
          </a:effectRef>
          <a:fontRef idx="minor">
            <a:schemeClr val="tx1"/>
          </a:fontRef>
        </p:style>
      </p:cxnSp>
      <p:sp>
        <p:nvSpPr>
          <p:cNvPr id="50" name="燕尾形 49"/>
          <p:cNvSpPr/>
          <p:nvPr/>
        </p:nvSpPr>
        <p:spPr bwMode="auto">
          <a:xfrm>
            <a:off x="899592" y="4906514"/>
            <a:ext cx="1440159" cy="504825"/>
          </a:xfrm>
          <a:prstGeom prst="chevron">
            <a:avLst/>
          </a:prstGeom>
          <a:solidFill>
            <a:srgbClr val="664E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1400" b="1" dirty="0">
              <a:solidFill>
                <a:schemeClr val="tx1"/>
              </a:solidFill>
              <a:latin typeface="微软雅黑" pitchFamily="34" charset="-122"/>
              <a:ea typeface="微软雅黑" pitchFamily="34" charset="-122"/>
            </a:endParaRPr>
          </a:p>
        </p:txBody>
      </p:sp>
      <p:sp>
        <p:nvSpPr>
          <p:cNvPr id="52" name="燕尾形 51"/>
          <p:cNvSpPr/>
          <p:nvPr/>
        </p:nvSpPr>
        <p:spPr bwMode="auto">
          <a:xfrm>
            <a:off x="2891813" y="4906514"/>
            <a:ext cx="1440159" cy="504825"/>
          </a:xfrm>
          <a:prstGeom prst="chevron">
            <a:avLst/>
          </a:prstGeom>
          <a:solidFill>
            <a:srgbClr val="664E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400" b="1" dirty="0">
              <a:solidFill>
                <a:schemeClr val="tx1"/>
              </a:solidFill>
              <a:latin typeface="微软雅黑" pitchFamily="34" charset="-122"/>
              <a:ea typeface="微软雅黑" pitchFamily="34" charset="-122"/>
            </a:endParaRPr>
          </a:p>
        </p:txBody>
      </p:sp>
      <p:sp>
        <p:nvSpPr>
          <p:cNvPr id="53" name="燕尾形 52"/>
          <p:cNvSpPr/>
          <p:nvPr/>
        </p:nvSpPr>
        <p:spPr bwMode="auto">
          <a:xfrm>
            <a:off x="4884034" y="4907754"/>
            <a:ext cx="1440159" cy="504825"/>
          </a:xfrm>
          <a:prstGeom prst="chevron">
            <a:avLst/>
          </a:prstGeom>
          <a:solidFill>
            <a:srgbClr val="664E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400" b="1" dirty="0">
              <a:solidFill>
                <a:schemeClr val="tx1"/>
              </a:solidFill>
              <a:latin typeface="微软雅黑" pitchFamily="34" charset="-122"/>
              <a:ea typeface="微软雅黑" pitchFamily="34" charset="-122"/>
            </a:endParaRPr>
          </a:p>
        </p:txBody>
      </p:sp>
      <p:sp>
        <p:nvSpPr>
          <p:cNvPr id="54" name="燕尾形 53"/>
          <p:cNvSpPr/>
          <p:nvPr/>
        </p:nvSpPr>
        <p:spPr bwMode="auto">
          <a:xfrm>
            <a:off x="6876256" y="4906513"/>
            <a:ext cx="1440159" cy="504825"/>
          </a:xfrm>
          <a:prstGeom prst="chevron">
            <a:avLst/>
          </a:prstGeom>
          <a:solidFill>
            <a:srgbClr val="664E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400" b="1" dirty="0">
              <a:solidFill>
                <a:schemeClr val="tx1"/>
              </a:solidFill>
              <a:latin typeface="微软雅黑" pitchFamily="34" charset="-122"/>
              <a:ea typeface="微软雅黑" pitchFamily="34" charset="-122"/>
            </a:endParaRPr>
          </a:p>
        </p:txBody>
      </p:sp>
      <p:sp>
        <p:nvSpPr>
          <p:cNvPr id="55" name="燕尾形 54"/>
          <p:cNvSpPr/>
          <p:nvPr/>
        </p:nvSpPr>
        <p:spPr bwMode="auto">
          <a:xfrm>
            <a:off x="4884034" y="4906513"/>
            <a:ext cx="1440159" cy="504825"/>
          </a:xfrm>
          <a:prstGeom prst="chevron">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zh-CN" altLang="en-US" sz="1400" b="1" dirty="0" smtClean="0">
                <a:solidFill>
                  <a:schemeClr val="tx1"/>
                </a:solidFill>
                <a:latin typeface="微软雅黑" pitchFamily="34" charset="-122"/>
                <a:ea typeface="微软雅黑" pitchFamily="34" charset="-122"/>
              </a:rPr>
              <a:t>完成情况</a:t>
            </a:r>
            <a:endParaRPr lang="zh-CN" altLang="en-US" sz="1400" b="1" dirty="0">
              <a:solidFill>
                <a:schemeClr val="tx1"/>
              </a:solidFill>
              <a:latin typeface="微软雅黑" pitchFamily="34" charset="-122"/>
              <a:ea typeface="微软雅黑" pitchFamily="34" charset="-122"/>
            </a:endParaRPr>
          </a:p>
        </p:txBody>
      </p:sp>
      <p:sp>
        <p:nvSpPr>
          <p:cNvPr id="58" name="矩形 57"/>
          <p:cNvSpPr/>
          <p:nvPr/>
        </p:nvSpPr>
        <p:spPr>
          <a:xfrm>
            <a:off x="3160484" y="5009578"/>
            <a:ext cx="902812" cy="307777"/>
          </a:xfrm>
          <a:prstGeom prst="rect">
            <a:avLst/>
          </a:prstGeom>
        </p:spPr>
        <p:txBody>
          <a:bodyPr wrap="none">
            <a:spAutoFit/>
          </a:bodyPr>
          <a:lstStyle/>
          <a:p>
            <a:pPr lvl="0" algn="ctr">
              <a:defRPr/>
            </a:pPr>
            <a:r>
              <a:rPr lang="zh-CN" altLang="en-US" sz="1400" b="1" dirty="0">
                <a:latin typeface="微软雅黑" pitchFamily="34" charset="-122"/>
                <a:ea typeface="微软雅黑" pitchFamily="34" charset="-122"/>
              </a:rPr>
              <a:t>我的任务</a:t>
            </a:r>
          </a:p>
        </p:txBody>
      </p:sp>
      <p:sp>
        <p:nvSpPr>
          <p:cNvPr id="62" name="矩形 61"/>
          <p:cNvSpPr/>
          <p:nvPr/>
        </p:nvSpPr>
        <p:spPr>
          <a:xfrm>
            <a:off x="7144929" y="5005036"/>
            <a:ext cx="902811" cy="307777"/>
          </a:xfrm>
          <a:prstGeom prst="rect">
            <a:avLst/>
          </a:prstGeom>
        </p:spPr>
        <p:txBody>
          <a:bodyPr wrap="none">
            <a:spAutoFit/>
          </a:bodyPr>
          <a:lstStyle/>
          <a:p>
            <a:pPr lvl="0" algn="ctr">
              <a:defRPr/>
            </a:pPr>
            <a:r>
              <a:rPr lang="zh-CN" altLang="en-US" sz="1400" b="1" dirty="0" smtClean="0">
                <a:latin typeface="微软雅黑" pitchFamily="34" charset="-122"/>
                <a:ea typeface="微软雅黑" pitchFamily="34" charset="-122"/>
              </a:rPr>
              <a:t>后期计划</a:t>
            </a:r>
            <a:endParaRPr lang="zh-CN" altLang="en-US" sz="1400" b="1" dirty="0">
              <a:latin typeface="微软雅黑" pitchFamily="34" charset="-122"/>
              <a:ea typeface="微软雅黑" pitchFamily="34" charset="-122"/>
            </a:endParaRPr>
          </a:p>
        </p:txBody>
      </p:sp>
      <p:sp>
        <p:nvSpPr>
          <p:cNvPr id="64" name="矩形 63"/>
          <p:cNvSpPr/>
          <p:nvPr/>
        </p:nvSpPr>
        <p:spPr>
          <a:xfrm>
            <a:off x="1168264" y="4972247"/>
            <a:ext cx="902812" cy="307777"/>
          </a:xfrm>
          <a:prstGeom prst="rect">
            <a:avLst/>
          </a:prstGeom>
        </p:spPr>
        <p:txBody>
          <a:bodyPr wrap="none">
            <a:spAutoFit/>
          </a:bodyPr>
          <a:lstStyle/>
          <a:p>
            <a:pPr lvl="0" algn="ctr">
              <a:defRPr/>
            </a:pPr>
            <a:r>
              <a:rPr lang="zh-CN" altLang="en-US" sz="1400" b="1" dirty="0">
                <a:latin typeface="微软雅黑" pitchFamily="34" charset="-122"/>
                <a:ea typeface="微软雅黑" pitchFamily="34" charset="-122"/>
              </a:rPr>
              <a:t>项目意义</a:t>
            </a:r>
          </a:p>
        </p:txBody>
      </p:sp>
      <p:sp>
        <p:nvSpPr>
          <p:cNvPr id="13" name="矩形 12"/>
          <p:cNvSpPr/>
          <p:nvPr/>
        </p:nvSpPr>
        <p:spPr>
          <a:xfrm rot="19165155">
            <a:off x="-1033161" y="413579"/>
            <a:ext cx="3600400" cy="720080"/>
          </a:xfrm>
          <a:prstGeom prst="rect">
            <a:avLst/>
          </a:prstGeom>
          <a:solidFill>
            <a:srgbClr val="FFC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2400" dirty="0">
                <a:solidFill>
                  <a:schemeClr val="tx1"/>
                </a:solidFill>
                <a:latin typeface="微软雅黑" pitchFamily="34" charset="-122"/>
                <a:ea typeface="微软雅黑" pitchFamily="34" charset="-122"/>
              </a:rPr>
              <a:t>与其</a:t>
            </a:r>
            <a:r>
              <a:rPr lang="zh-CN" altLang="en-US" sz="2400" dirty="0" smtClean="0">
                <a:solidFill>
                  <a:schemeClr val="tx1"/>
                </a:solidFill>
                <a:latin typeface="微软雅黑" pitchFamily="34" charset="-122"/>
                <a:ea typeface="微软雅黑" pitchFamily="34" charset="-122"/>
              </a:rPr>
              <a:t>他算法比较</a:t>
            </a:r>
            <a:endParaRPr lang="zh-CN" altLang="en-US" sz="2400" dirty="0">
              <a:solidFill>
                <a:schemeClr val="tx1"/>
              </a:solidFill>
              <a:latin typeface="微软雅黑" pitchFamily="34" charset="-122"/>
              <a:ea typeface="微软雅黑" pitchFamily="34" charset="-122"/>
            </a:endParaRPr>
          </a:p>
        </p:txBody>
      </p:sp>
      <p:sp>
        <p:nvSpPr>
          <p:cNvPr id="2" name="矩形 1"/>
          <p:cNvSpPr/>
          <p:nvPr/>
        </p:nvSpPr>
        <p:spPr>
          <a:xfrm>
            <a:off x="2483768" y="336539"/>
            <a:ext cx="3423254" cy="369332"/>
          </a:xfrm>
          <a:prstGeom prst="rect">
            <a:avLst/>
          </a:prstGeom>
        </p:spPr>
        <p:txBody>
          <a:bodyPr wrap="square">
            <a:spAutoFit/>
          </a:bodyPr>
          <a:lstStyle/>
          <a:p>
            <a:r>
              <a:rPr lang="zh-CN" altLang="en-US" dirty="0" smtClean="0"/>
              <a:t>相同数据集上与其他模型对比</a:t>
            </a:r>
            <a:endParaRPr lang="zh-CN" altLang="en-US" dirty="0"/>
          </a:p>
        </p:txBody>
      </p:sp>
      <p:sp>
        <p:nvSpPr>
          <p:cNvPr id="3" name="Rectangle 2"/>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4" name="表格 3"/>
          <p:cNvGraphicFramePr>
            <a:graphicFrameLocks noGrp="1"/>
          </p:cNvGraphicFramePr>
          <p:nvPr>
            <p:extLst>
              <p:ext uri="{D42A27DB-BD31-4B8C-83A1-F6EECF244321}">
                <p14:modId xmlns:p14="http://schemas.microsoft.com/office/powerpoint/2010/main" val="2196242893"/>
              </p:ext>
            </p:extLst>
          </p:nvPr>
        </p:nvGraphicFramePr>
        <p:xfrm>
          <a:off x="753652" y="967182"/>
          <a:ext cx="8078041" cy="2743200"/>
        </p:xfrm>
        <a:graphic>
          <a:graphicData uri="http://schemas.openxmlformats.org/drawingml/2006/table">
            <a:tbl>
              <a:tblPr>
                <a:tableStyleId>{5C22544A-7EE6-4342-B048-85BDC9FD1C3A}</a:tableStyleId>
              </a:tblPr>
              <a:tblGrid>
                <a:gridCol w="1715577"/>
                <a:gridCol w="958472"/>
                <a:gridCol w="1042887"/>
                <a:gridCol w="1051681"/>
                <a:gridCol w="971661"/>
                <a:gridCol w="976059"/>
                <a:gridCol w="1361704"/>
              </a:tblGrid>
              <a:tr h="450168">
                <a:tc>
                  <a:txBody>
                    <a:bodyPr/>
                    <a:lstStyle/>
                    <a:p>
                      <a:pPr algn="ctr">
                        <a:lnSpc>
                          <a:spcPct val="125000"/>
                        </a:lnSpc>
                        <a:spcAft>
                          <a:spcPts val="0"/>
                        </a:spcAft>
                      </a:pPr>
                      <a:r>
                        <a:rPr lang="zh-CN" sz="2400" kern="100" dirty="0">
                          <a:effectLst/>
                        </a:rPr>
                        <a:t>模型</a:t>
                      </a:r>
                      <a:endParaRPr lang="zh-CN" sz="32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25000"/>
                        </a:lnSpc>
                        <a:spcAft>
                          <a:spcPts val="0"/>
                        </a:spcAft>
                      </a:pPr>
                      <a:r>
                        <a:rPr lang="en-US" sz="2400" kern="100">
                          <a:effectLst/>
                        </a:rPr>
                        <a:t>PER-F</a:t>
                      </a:r>
                      <a:endParaRPr lang="zh-CN" sz="32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25000"/>
                        </a:lnSpc>
                        <a:spcAft>
                          <a:spcPts val="0"/>
                        </a:spcAft>
                      </a:pPr>
                      <a:r>
                        <a:rPr lang="en-US" sz="2400" kern="100">
                          <a:effectLst/>
                        </a:rPr>
                        <a:t>LOC-F</a:t>
                      </a:r>
                      <a:endParaRPr lang="zh-CN" sz="32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25000"/>
                        </a:lnSpc>
                        <a:spcAft>
                          <a:spcPts val="0"/>
                        </a:spcAft>
                      </a:pPr>
                      <a:r>
                        <a:rPr lang="en-US" sz="2400" kern="100" dirty="0">
                          <a:effectLst/>
                        </a:rPr>
                        <a:t>ORG-F</a:t>
                      </a:r>
                      <a:endParaRPr lang="zh-CN" sz="32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25000"/>
                        </a:lnSpc>
                        <a:spcAft>
                          <a:spcPts val="0"/>
                        </a:spcAft>
                      </a:pPr>
                      <a:r>
                        <a:rPr lang="en-US" sz="2400" kern="100">
                          <a:effectLst/>
                        </a:rPr>
                        <a:t>P</a:t>
                      </a:r>
                      <a:endParaRPr lang="zh-CN" sz="32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25000"/>
                        </a:lnSpc>
                        <a:spcAft>
                          <a:spcPts val="0"/>
                        </a:spcAft>
                      </a:pPr>
                      <a:r>
                        <a:rPr lang="en-US" sz="2400" kern="100">
                          <a:effectLst/>
                        </a:rPr>
                        <a:t>R</a:t>
                      </a:r>
                      <a:endParaRPr lang="zh-CN" sz="32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25000"/>
                        </a:lnSpc>
                        <a:spcAft>
                          <a:spcPts val="0"/>
                        </a:spcAft>
                      </a:pPr>
                      <a:r>
                        <a:rPr lang="en-US" sz="2400" kern="100">
                          <a:effectLst/>
                        </a:rPr>
                        <a:t>F</a:t>
                      </a:r>
                      <a:endParaRPr lang="zh-CN" sz="3200" kern="100">
                        <a:effectLst/>
                        <a:latin typeface="Times New Roman" panose="02020603050405020304" pitchFamily="18" charset="0"/>
                        <a:ea typeface="宋体" panose="02010600030101010101" pitchFamily="2" charset="-122"/>
                      </a:endParaRPr>
                    </a:p>
                  </a:txBody>
                  <a:tcPr marL="68580" marR="68580" marT="0" marB="0"/>
                </a:tc>
              </a:tr>
              <a:tr h="450168">
                <a:tc>
                  <a:txBody>
                    <a:bodyPr/>
                    <a:lstStyle/>
                    <a:p>
                      <a:pPr algn="ctr">
                        <a:lnSpc>
                          <a:spcPct val="125000"/>
                        </a:lnSpc>
                        <a:spcAft>
                          <a:spcPts val="0"/>
                        </a:spcAft>
                      </a:pPr>
                      <a:r>
                        <a:rPr lang="en-US" altLang="zh-CN" sz="2400" kern="100" dirty="0" err="1" smtClean="0">
                          <a:effectLst/>
                        </a:rPr>
                        <a:t>CRF+feature</a:t>
                      </a:r>
                      <a:endParaRPr lang="zh-CN" sz="32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25000"/>
                        </a:lnSpc>
                        <a:spcAft>
                          <a:spcPts val="0"/>
                        </a:spcAft>
                      </a:pPr>
                      <a:r>
                        <a:rPr lang="en-US" sz="2400" kern="100">
                          <a:effectLst/>
                        </a:rPr>
                        <a:t>90.09</a:t>
                      </a:r>
                      <a:endParaRPr lang="zh-CN" sz="32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25000"/>
                        </a:lnSpc>
                        <a:spcAft>
                          <a:spcPts val="0"/>
                        </a:spcAft>
                      </a:pPr>
                      <a:r>
                        <a:rPr lang="en-US" sz="2400" kern="100">
                          <a:effectLst/>
                        </a:rPr>
                        <a:t>85.45</a:t>
                      </a:r>
                      <a:endParaRPr lang="zh-CN" sz="32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25000"/>
                        </a:lnSpc>
                        <a:spcAft>
                          <a:spcPts val="0"/>
                        </a:spcAft>
                      </a:pPr>
                      <a:r>
                        <a:rPr lang="en-US" sz="2400" kern="100">
                          <a:effectLst/>
                        </a:rPr>
                        <a:t>83.10</a:t>
                      </a:r>
                      <a:endParaRPr lang="zh-CN" sz="32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25000"/>
                        </a:lnSpc>
                        <a:spcAft>
                          <a:spcPts val="0"/>
                        </a:spcAft>
                      </a:pPr>
                      <a:r>
                        <a:rPr lang="en-US" sz="2400" kern="100">
                          <a:effectLst/>
                        </a:rPr>
                        <a:t>88.94</a:t>
                      </a:r>
                      <a:endParaRPr lang="zh-CN" sz="32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25000"/>
                        </a:lnSpc>
                        <a:spcAft>
                          <a:spcPts val="0"/>
                        </a:spcAft>
                      </a:pPr>
                      <a:r>
                        <a:rPr lang="en-US" sz="2400" kern="100">
                          <a:effectLst/>
                        </a:rPr>
                        <a:t>84.20</a:t>
                      </a:r>
                      <a:endParaRPr lang="zh-CN" sz="32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25000"/>
                        </a:lnSpc>
                        <a:spcAft>
                          <a:spcPts val="0"/>
                        </a:spcAft>
                      </a:pPr>
                      <a:r>
                        <a:rPr lang="en-US" sz="2400" kern="100">
                          <a:effectLst/>
                        </a:rPr>
                        <a:t>86.51</a:t>
                      </a:r>
                      <a:endParaRPr lang="zh-CN" sz="3200" kern="100">
                        <a:effectLst/>
                        <a:latin typeface="Times New Roman" panose="02020603050405020304" pitchFamily="18" charset="0"/>
                        <a:ea typeface="宋体" panose="02010600030101010101" pitchFamily="2" charset="-122"/>
                      </a:endParaRPr>
                    </a:p>
                  </a:txBody>
                  <a:tcPr marL="68580" marR="68580" marT="0" marB="0"/>
                </a:tc>
              </a:tr>
              <a:tr h="450168">
                <a:tc>
                  <a:txBody>
                    <a:bodyPr/>
                    <a:lstStyle/>
                    <a:p>
                      <a:pPr algn="ctr">
                        <a:lnSpc>
                          <a:spcPct val="125000"/>
                        </a:lnSpc>
                        <a:spcAft>
                          <a:spcPts val="0"/>
                        </a:spcAft>
                      </a:pPr>
                      <a:r>
                        <a:rPr lang="en-US" altLang="zh-CN" sz="2400" kern="100" dirty="0" smtClean="0">
                          <a:effectLst/>
                          <a:latin typeface="+mn-lt"/>
                          <a:ea typeface="+mn-ea"/>
                        </a:rPr>
                        <a:t>Char CRF</a:t>
                      </a:r>
                      <a:endParaRPr lang="zh-CN" sz="32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25000"/>
                        </a:lnSpc>
                        <a:spcAft>
                          <a:spcPts val="0"/>
                        </a:spcAft>
                      </a:pPr>
                      <a:r>
                        <a:rPr lang="en-US" sz="2400" kern="100">
                          <a:effectLst/>
                        </a:rPr>
                        <a:t>82.57</a:t>
                      </a:r>
                      <a:endParaRPr lang="zh-CN" sz="32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25000"/>
                        </a:lnSpc>
                        <a:spcAft>
                          <a:spcPts val="0"/>
                        </a:spcAft>
                      </a:pPr>
                      <a:r>
                        <a:rPr lang="en-US" sz="2400" kern="100">
                          <a:effectLst/>
                        </a:rPr>
                        <a:t>90.53</a:t>
                      </a:r>
                      <a:endParaRPr lang="zh-CN" sz="32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25000"/>
                        </a:lnSpc>
                        <a:spcAft>
                          <a:spcPts val="0"/>
                        </a:spcAft>
                      </a:pPr>
                      <a:r>
                        <a:rPr lang="en-US" sz="2400" kern="100">
                          <a:effectLst/>
                        </a:rPr>
                        <a:t>81.96</a:t>
                      </a:r>
                      <a:endParaRPr lang="zh-CN" sz="32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25000"/>
                        </a:lnSpc>
                        <a:spcAft>
                          <a:spcPts val="0"/>
                        </a:spcAft>
                      </a:pPr>
                      <a:r>
                        <a:rPr lang="en-US" sz="2400" kern="100">
                          <a:effectLst/>
                        </a:rPr>
                        <a:t>91.22</a:t>
                      </a:r>
                      <a:endParaRPr lang="zh-CN" sz="32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25000"/>
                        </a:lnSpc>
                        <a:spcAft>
                          <a:spcPts val="0"/>
                        </a:spcAft>
                      </a:pPr>
                      <a:r>
                        <a:rPr lang="en-US" sz="2400" kern="100">
                          <a:effectLst/>
                        </a:rPr>
                        <a:t>81.71</a:t>
                      </a:r>
                      <a:endParaRPr lang="zh-CN" sz="32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25000"/>
                        </a:lnSpc>
                        <a:spcAft>
                          <a:spcPts val="0"/>
                        </a:spcAft>
                      </a:pPr>
                      <a:r>
                        <a:rPr lang="en-US" sz="2400" kern="100">
                          <a:effectLst/>
                        </a:rPr>
                        <a:t>86.20</a:t>
                      </a:r>
                      <a:endParaRPr lang="zh-CN" sz="3200" kern="100">
                        <a:effectLst/>
                        <a:latin typeface="Times New Roman" panose="02020603050405020304" pitchFamily="18" charset="0"/>
                        <a:ea typeface="宋体" panose="02010600030101010101" pitchFamily="2" charset="-122"/>
                      </a:endParaRPr>
                    </a:p>
                  </a:txBody>
                  <a:tcPr marL="68580" marR="68580" marT="0" marB="0"/>
                </a:tc>
              </a:tr>
              <a:tr h="450168">
                <a:tc>
                  <a:txBody>
                    <a:bodyPr/>
                    <a:lstStyle/>
                    <a:p>
                      <a:pPr algn="ctr">
                        <a:lnSpc>
                          <a:spcPct val="125000"/>
                        </a:lnSpc>
                        <a:spcAft>
                          <a:spcPts val="0"/>
                        </a:spcAft>
                      </a:pPr>
                      <a:r>
                        <a:rPr lang="zh-CN" altLang="en-US" sz="2400" kern="100" dirty="0" smtClean="0">
                          <a:effectLst/>
                          <a:latin typeface="+mn-lt"/>
                          <a:ea typeface="+mn-ea"/>
                        </a:rPr>
                        <a:t>全局线性</a:t>
                      </a:r>
                      <a:endParaRPr lang="zh-CN" sz="32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25000"/>
                        </a:lnSpc>
                        <a:spcAft>
                          <a:spcPts val="0"/>
                        </a:spcAft>
                      </a:pPr>
                      <a:r>
                        <a:rPr lang="en-US" sz="2400" kern="100">
                          <a:effectLst/>
                        </a:rPr>
                        <a:t>90.69</a:t>
                      </a:r>
                      <a:endParaRPr lang="zh-CN" sz="32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25000"/>
                        </a:lnSpc>
                        <a:spcAft>
                          <a:spcPts val="0"/>
                        </a:spcAft>
                      </a:pPr>
                      <a:r>
                        <a:rPr lang="en-US" sz="2400" kern="100">
                          <a:effectLst/>
                        </a:rPr>
                        <a:t>91.90</a:t>
                      </a:r>
                      <a:endParaRPr lang="zh-CN" sz="32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25000"/>
                        </a:lnSpc>
                        <a:spcAft>
                          <a:spcPts val="0"/>
                        </a:spcAft>
                      </a:pPr>
                      <a:r>
                        <a:rPr lang="en-US" sz="2400" kern="100">
                          <a:effectLst/>
                        </a:rPr>
                        <a:t>86.19</a:t>
                      </a:r>
                      <a:endParaRPr lang="zh-CN" sz="32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25000"/>
                        </a:lnSpc>
                        <a:spcAft>
                          <a:spcPts val="0"/>
                        </a:spcAft>
                      </a:pPr>
                      <a:r>
                        <a:rPr lang="en-US" sz="2400" kern="100">
                          <a:effectLst/>
                        </a:rPr>
                        <a:t>91.86</a:t>
                      </a:r>
                      <a:endParaRPr lang="zh-CN" sz="32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25000"/>
                        </a:lnSpc>
                        <a:spcAft>
                          <a:spcPts val="0"/>
                        </a:spcAft>
                      </a:pPr>
                      <a:r>
                        <a:rPr lang="en-US" sz="2400" kern="100">
                          <a:effectLst/>
                        </a:rPr>
                        <a:t>88.75</a:t>
                      </a:r>
                      <a:endParaRPr lang="zh-CN" sz="32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25000"/>
                        </a:lnSpc>
                        <a:spcAft>
                          <a:spcPts val="0"/>
                        </a:spcAft>
                      </a:pPr>
                      <a:r>
                        <a:rPr lang="en-US" sz="2400" kern="100">
                          <a:effectLst/>
                        </a:rPr>
                        <a:t>90.28</a:t>
                      </a:r>
                      <a:endParaRPr lang="zh-CN" sz="3200" kern="100">
                        <a:effectLst/>
                        <a:latin typeface="Times New Roman" panose="02020603050405020304" pitchFamily="18" charset="0"/>
                        <a:ea typeface="宋体" panose="02010600030101010101" pitchFamily="2" charset="-122"/>
                      </a:endParaRPr>
                    </a:p>
                  </a:txBody>
                  <a:tcPr marL="68580" marR="68580" marT="0" marB="0"/>
                </a:tc>
              </a:tr>
              <a:tr h="450168">
                <a:tc>
                  <a:txBody>
                    <a:bodyPr/>
                    <a:lstStyle/>
                    <a:p>
                      <a:pPr algn="ctr">
                        <a:lnSpc>
                          <a:spcPct val="125000"/>
                        </a:lnSpc>
                        <a:spcAft>
                          <a:spcPts val="0"/>
                        </a:spcAft>
                      </a:pPr>
                      <a:r>
                        <a:rPr lang="en-US" altLang="zh-CN" sz="2400" kern="100" dirty="0" err="1" smtClean="0">
                          <a:effectLst/>
                          <a:latin typeface="+mn-lt"/>
                          <a:ea typeface="+mn-ea"/>
                        </a:rPr>
                        <a:t>MEMM+dict</a:t>
                      </a:r>
                      <a:endParaRPr lang="zh-CN" sz="32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25000"/>
                        </a:lnSpc>
                        <a:spcAft>
                          <a:spcPts val="0"/>
                        </a:spcAft>
                      </a:pPr>
                      <a:r>
                        <a:rPr lang="en-US" sz="2400" kern="100" dirty="0">
                          <a:effectLst/>
                        </a:rPr>
                        <a:t>96.04</a:t>
                      </a:r>
                      <a:endParaRPr lang="zh-CN" sz="32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25000"/>
                        </a:lnSpc>
                        <a:spcAft>
                          <a:spcPts val="0"/>
                        </a:spcAft>
                      </a:pPr>
                      <a:r>
                        <a:rPr lang="en-US" sz="2400" kern="100" dirty="0">
                          <a:effectLst/>
                        </a:rPr>
                        <a:t>90.34</a:t>
                      </a:r>
                      <a:endParaRPr lang="zh-CN" sz="32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25000"/>
                        </a:lnSpc>
                        <a:spcAft>
                          <a:spcPts val="0"/>
                        </a:spcAft>
                      </a:pPr>
                      <a:r>
                        <a:rPr lang="en-US" sz="2400" kern="100" dirty="0">
                          <a:effectLst/>
                        </a:rPr>
                        <a:t>85.90</a:t>
                      </a:r>
                      <a:endParaRPr lang="zh-CN" sz="32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25000"/>
                        </a:lnSpc>
                        <a:spcAft>
                          <a:spcPts val="0"/>
                        </a:spcAft>
                      </a:pPr>
                      <a:r>
                        <a:rPr lang="en-US" sz="2400" kern="100" dirty="0">
                          <a:effectLst/>
                        </a:rPr>
                        <a:t>92.20</a:t>
                      </a:r>
                      <a:endParaRPr lang="zh-CN" sz="32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25000"/>
                        </a:lnSpc>
                        <a:spcAft>
                          <a:spcPts val="0"/>
                        </a:spcAft>
                      </a:pPr>
                      <a:r>
                        <a:rPr lang="en-US" sz="2400" kern="100" dirty="0">
                          <a:effectLst/>
                        </a:rPr>
                        <a:t>90.18</a:t>
                      </a:r>
                      <a:endParaRPr lang="zh-CN" sz="32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25000"/>
                        </a:lnSpc>
                        <a:spcAft>
                          <a:spcPts val="0"/>
                        </a:spcAft>
                      </a:pPr>
                      <a:r>
                        <a:rPr lang="en-US" sz="2400" kern="100">
                          <a:effectLst/>
                        </a:rPr>
                        <a:t>91.18</a:t>
                      </a:r>
                      <a:endParaRPr lang="zh-CN" sz="3200" kern="100">
                        <a:effectLst/>
                        <a:latin typeface="Times New Roman" panose="02020603050405020304" pitchFamily="18" charset="0"/>
                        <a:ea typeface="宋体" panose="02010600030101010101" pitchFamily="2" charset="-122"/>
                      </a:endParaRPr>
                    </a:p>
                  </a:txBody>
                  <a:tcPr marL="68580" marR="68580" marT="0" marB="0"/>
                </a:tc>
              </a:tr>
              <a:tr h="450168">
                <a:tc>
                  <a:txBody>
                    <a:bodyPr/>
                    <a:lstStyle/>
                    <a:p>
                      <a:pPr algn="ctr">
                        <a:lnSpc>
                          <a:spcPct val="125000"/>
                        </a:lnSpc>
                        <a:spcAft>
                          <a:spcPts val="0"/>
                        </a:spcAft>
                      </a:pPr>
                      <a:r>
                        <a:rPr lang="en-US" sz="2400" kern="100">
                          <a:effectLst/>
                        </a:rPr>
                        <a:t>our models</a:t>
                      </a:r>
                      <a:endParaRPr lang="zh-CN" sz="32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25000"/>
                        </a:lnSpc>
                        <a:spcAft>
                          <a:spcPts val="0"/>
                        </a:spcAft>
                      </a:pPr>
                      <a:r>
                        <a:rPr lang="en-US" sz="2400" kern="100">
                          <a:effectLst/>
                        </a:rPr>
                        <a:t>93.97</a:t>
                      </a:r>
                      <a:endParaRPr lang="zh-CN" sz="32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25000"/>
                        </a:lnSpc>
                        <a:spcAft>
                          <a:spcPts val="0"/>
                        </a:spcAft>
                      </a:pPr>
                      <a:r>
                        <a:rPr lang="en-US" sz="2400" kern="100">
                          <a:effectLst/>
                        </a:rPr>
                        <a:t>91.88</a:t>
                      </a:r>
                      <a:endParaRPr lang="zh-CN" sz="32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25000"/>
                        </a:lnSpc>
                        <a:spcAft>
                          <a:spcPts val="0"/>
                        </a:spcAft>
                      </a:pPr>
                      <a:r>
                        <a:rPr lang="en-US" sz="2400" kern="100">
                          <a:effectLst/>
                        </a:rPr>
                        <a:t>86.04</a:t>
                      </a:r>
                      <a:endParaRPr lang="zh-CN" sz="32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25000"/>
                        </a:lnSpc>
                        <a:spcAft>
                          <a:spcPts val="0"/>
                        </a:spcAft>
                      </a:pPr>
                      <a:r>
                        <a:rPr lang="en-US" sz="2400" kern="100">
                          <a:effectLst/>
                        </a:rPr>
                        <a:t>91.03</a:t>
                      </a:r>
                      <a:endParaRPr lang="zh-CN" sz="32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25000"/>
                        </a:lnSpc>
                        <a:spcAft>
                          <a:spcPts val="0"/>
                        </a:spcAft>
                      </a:pPr>
                      <a:r>
                        <a:rPr lang="en-US" sz="2400" kern="100" dirty="0">
                          <a:effectLst/>
                        </a:rPr>
                        <a:t>90.48</a:t>
                      </a:r>
                      <a:endParaRPr lang="zh-CN" sz="32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25000"/>
                        </a:lnSpc>
                        <a:spcAft>
                          <a:spcPts val="0"/>
                        </a:spcAft>
                      </a:pPr>
                      <a:r>
                        <a:rPr lang="en-US" sz="2400" kern="100" dirty="0">
                          <a:effectLst/>
                        </a:rPr>
                        <a:t>90.75</a:t>
                      </a:r>
                      <a:endParaRPr lang="zh-CN" sz="3200" kern="100" dirty="0">
                        <a:effectLst/>
                        <a:latin typeface="Times New Roman" panose="02020603050405020304" pitchFamily="18" charset="0"/>
                        <a:ea typeface="宋体" panose="02010600030101010101" pitchFamily="2" charset="-122"/>
                      </a:endParaRPr>
                    </a:p>
                  </a:txBody>
                  <a:tcPr marL="68580" marR="68580" marT="0" marB="0"/>
                </a:tc>
              </a:tr>
            </a:tbl>
          </a:graphicData>
        </a:graphic>
      </p:graphicFrame>
      <p:sp>
        <p:nvSpPr>
          <p:cNvPr id="17" name="矩形 16"/>
          <p:cNvSpPr/>
          <p:nvPr/>
        </p:nvSpPr>
        <p:spPr>
          <a:xfrm>
            <a:off x="217515" y="4086896"/>
            <a:ext cx="8744465" cy="400110"/>
          </a:xfrm>
          <a:prstGeom prst="rect">
            <a:avLst/>
          </a:prstGeom>
        </p:spPr>
        <p:txBody>
          <a:bodyPr wrap="square">
            <a:spAutoFit/>
          </a:bodyPr>
          <a:lstStyle/>
          <a:p>
            <a:r>
              <a:rPr lang="zh-CN" altLang="en-US" sz="2000" b="1" dirty="0" smtClean="0"/>
              <a:t>我们的模型没有引入什么其他特征，几乎完全是端到端的模型，实用性更强！</a:t>
            </a:r>
            <a:endParaRPr lang="zh-CN" altLang="en-US" sz="2000" b="1" dirty="0"/>
          </a:p>
        </p:txBody>
      </p:sp>
    </p:spTree>
    <p:extLst>
      <p:ext uri="{BB962C8B-B14F-4D97-AF65-F5344CB8AC3E}">
        <p14:creationId xmlns:p14="http://schemas.microsoft.com/office/powerpoint/2010/main" val="847993596"/>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down)">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4" name="直接连接符 43"/>
          <p:cNvCxnSpPr/>
          <p:nvPr/>
        </p:nvCxnSpPr>
        <p:spPr>
          <a:xfrm>
            <a:off x="-108520" y="5158927"/>
            <a:ext cx="9396536" cy="0"/>
          </a:xfrm>
          <a:prstGeom prst="line">
            <a:avLst/>
          </a:prstGeom>
          <a:ln w="19050">
            <a:solidFill>
              <a:srgbClr val="FFC000"/>
            </a:solidFill>
            <a:prstDash val="dash"/>
          </a:ln>
        </p:spPr>
        <p:style>
          <a:lnRef idx="1">
            <a:schemeClr val="accent1"/>
          </a:lnRef>
          <a:fillRef idx="0">
            <a:schemeClr val="accent1"/>
          </a:fillRef>
          <a:effectRef idx="0">
            <a:schemeClr val="accent1"/>
          </a:effectRef>
          <a:fontRef idx="minor">
            <a:schemeClr val="tx1"/>
          </a:fontRef>
        </p:style>
      </p:cxnSp>
      <p:sp>
        <p:nvSpPr>
          <p:cNvPr id="50" name="燕尾形 49"/>
          <p:cNvSpPr/>
          <p:nvPr/>
        </p:nvSpPr>
        <p:spPr bwMode="auto">
          <a:xfrm>
            <a:off x="899592" y="4906514"/>
            <a:ext cx="1440159" cy="504825"/>
          </a:xfrm>
          <a:prstGeom prst="chevron">
            <a:avLst/>
          </a:prstGeom>
          <a:solidFill>
            <a:srgbClr val="664E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1400" b="1" dirty="0">
              <a:solidFill>
                <a:schemeClr val="tx1"/>
              </a:solidFill>
              <a:latin typeface="微软雅黑" pitchFamily="34" charset="-122"/>
              <a:ea typeface="微软雅黑" pitchFamily="34" charset="-122"/>
            </a:endParaRPr>
          </a:p>
        </p:txBody>
      </p:sp>
      <p:sp>
        <p:nvSpPr>
          <p:cNvPr id="52" name="燕尾形 51"/>
          <p:cNvSpPr/>
          <p:nvPr/>
        </p:nvSpPr>
        <p:spPr bwMode="auto">
          <a:xfrm>
            <a:off x="2891813" y="4906514"/>
            <a:ext cx="1440159" cy="504825"/>
          </a:xfrm>
          <a:prstGeom prst="chevron">
            <a:avLst/>
          </a:prstGeom>
          <a:solidFill>
            <a:srgbClr val="664E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400" b="1" dirty="0">
              <a:solidFill>
                <a:schemeClr val="tx1"/>
              </a:solidFill>
              <a:latin typeface="微软雅黑" pitchFamily="34" charset="-122"/>
              <a:ea typeface="微软雅黑" pitchFamily="34" charset="-122"/>
            </a:endParaRPr>
          </a:p>
        </p:txBody>
      </p:sp>
      <p:sp>
        <p:nvSpPr>
          <p:cNvPr id="53" name="燕尾形 52"/>
          <p:cNvSpPr/>
          <p:nvPr/>
        </p:nvSpPr>
        <p:spPr bwMode="auto">
          <a:xfrm>
            <a:off x="4884034" y="4907754"/>
            <a:ext cx="1440159" cy="504825"/>
          </a:xfrm>
          <a:prstGeom prst="chevron">
            <a:avLst/>
          </a:prstGeom>
          <a:solidFill>
            <a:srgbClr val="664E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400" b="1" dirty="0">
              <a:solidFill>
                <a:schemeClr val="tx1"/>
              </a:solidFill>
              <a:latin typeface="微软雅黑" pitchFamily="34" charset="-122"/>
              <a:ea typeface="微软雅黑" pitchFamily="34" charset="-122"/>
            </a:endParaRPr>
          </a:p>
        </p:txBody>
      </p:sp>
      <p:sp>
        <p:nvSpPr>
          <p:cNvPr id="54" name="燕尾形 53"/>
          <p:cNvSpPr/>
          <p:nvPr/>
        </p:nvSpPr>
        <p:spPr bwMode="auto">
          <a:xfrm>
            <a:off x="6876256" y="4906513"/>
            <a:ext cx="1440159" cy="504825"/>
          </a:xfrm>
          <a:prstGeom prst="chevron">
            <a:avLst/>
          </a:prstGeom>
          <a:solidFill>
            <a:srgbClr val="664E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400" b="1" dirty="0">
              <a:solidFill>
                <a:schemeClr val="tx1"/>
              </a:solidFill>
              <a:latin typeface="微软雅黑" pitchFamily="34" charset="-122"/>
              <a:ea typeface="微软雅黑" pitchFamily="34" charset="-122"/>
            </a:endParaRPr>
          </a:p>
        </p:txBody>
      </p:sp>
      <p:sp>
        <p:nvSpPr>
          <p:cNvPr id="55" name="燕尾形 54"/>
          <p:cNvSpPr/>
          <p:nvPr/>
        </p:nvSpPr>
        <p:spPr bwMode="auto">
          <a:xfrm>
            <a:off x="4884034" y="4906513"/>
            <a:ext cx="1440159" cy="504825"/>
          </a:xfrm>
          <a:prstGeom prst="chevron">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zh-CN" altLang="en-US" sz="1400" b="1" dirty="0" smtClean="0">
                <a:solidFill>
                  <a:schemeClr val="tx1"/>
                </a:solidFill>
                <a:latin typeface="微软雅黑" pitchFamily="34" charset="-122"/>
                <a:ea typeface="微软雅黑" pitchFamily="34" charset="-122"/>
              </a:rPr>
              <a:t>完成情况</a:t>
            </a:r>
            <a:endParaRPr lang="zh-CN" altLang="en-US" sz="1400" b="1" dirty="0">
              <a:solidFill>
                <a:schemeClr val="tx1"/>
              </a:solidFill>
              <a:latin typeface="微软雅黑" pitchFamily="34" charset="-122"/>
              <a:ea typeface="微软雅黑" pitchFamily="34" charset="-122"/>
            </a:endParaRPr>
          </a:p>
        </p:txBody>
      </p:sp>
      <p:sp>
        <p:nvSpPr>
          <p:cNvPr id="58" name="矩形 57"/>
          <p:cNvSpPr/>
          <p:nvPr/>
        </p:nvSpPr>
        <p:spPr>
          <a:xfrm>
            <a:off x="3160484" y="5009578"/>
            <a:ext cx="902812" cy="307777"/>
          </a:xfrm>
          <a:prstGeom prst="rect">
            <a:avLst/>
          </a:prstGeom>
        </p:spPr>
        <p:txBody>
          <a:bodyPr wrap="none">
            <a:spAutoFit/>
          </a:bodyPr>
          <a:lstStyle/>
          <a:p>
            <a:pPr lvl="0" algn="ctr">
              <a:defRPr/>
            </a:pPr>
            <a:r>
              <a:rPr lang="zh-CN" altLang="en-US" sz="1400" b="1" dirty="0">
                <a:latin typeface="微软雅黑" pitchFamily="34" charset="-122"/>
                <a:ea typeface="微软雅黑" pitchFamily="34" charset="-122"/>
              </a:rPr>
              <a:t>我的任务</a:t>
            </a:r>
          </a:p>
        </p:txBody>
      </p:sp>
      <p:sp>
        <p:nvSpPr>
          <p:cNvPr id="62" name="矩形 61"/>
          <p:cNvSpPr/>
          <p:nvPr/>
        </p:nvSpPr>
        <p:spPr>
          <a:xfrm>
            <a:off x="7144929" y="5005036"/>
            <a:ext cx="902811" cy="307777"/>
          </a:xfrm>
          <a:prstGeom prst="rect">
            <a:avLst/>
          </a:prstGeom>
        </p:spPr>
        <p:txBody>
          <a:bodyPr wrap="none">
            <a:spAutoFit/>
          </a:bodyPr>
          <a:lstStyle/>
          <a:p>
            <a:pPr lvl="0" algn="ctr">
              <a:defRPr/>
            </a:pPr>
            <a:r>
              <a:rPr lang="zh-CN" altLang="en-US" sz="1400" b="1" dirty="0" smtClean="0">
                <a:latin typeface="微软雅黑" pitchFamily="34" charset="-122"/>
                <a:ea typeface="微软雅黑" pitchFamily="34" charset="-122"/>
              </a:rPr>
              <a:t>后期计划</a:t>
            </a:r>
            <a:endParaRPr lang="zh-CN" altLang="en-US" sz="1400" b="1" dirty="0">
              <a:latin typeface="微软雅黑" pitchFamily="34" charset="-122"/>
              <a:ea typeface="微软雅黑" pitchFamily="34" charset="-122"/>
            </a:endParaRPr>
          </a:p>
        </p:txBody>
      </p:sp>
      <p:sp>
        <p:nvSpPr>
          <p:cNvPr id="64" name="矩形 63"/>
          <p:cNvSpPr/>
          <p:nvPr/>
        </p:nvSpPr>
        <p:spPr>
          <a:xfrm>
            <a:off x="1168264" y="4972247"/>
            <a:ext cx="902812" cy="307777"/>
          </a:xfrm>
          <a:prstGeom prst="rect">
            <a:avLst/>
          </a:prstGeom>
        </p:spPr>
        <p:txBody>
          <a:bodyPr wrap="none">
            <a:spAutoFit/>
          </a:bodyPr>
          <a:lstStyle/>
          <a:p>
            <a:pPr lvl="0" algn="ctr">
              <a:defRPr/>
            </a:pPr>
            <a:r>
              <a:rPr lang="zh-CN" altLang="en-US" sz="1400" b="1" dirty="0">
                <a:latin typeface="微软雅黑" pitchFamily="34" charset="-122"/>
                <a:ea typeface="微软雅黑" pitchFamily="34" charset="-122"/>
              </a:rPr>
              <a:t>项目意义</a:t>
            </a:r>
          </a:p>
        </p:txBody>
      </p:sp>
      <p:sp>
        <p:nvSpPr>
          <p:cNvPr id="13" name="矩形 12"/>
          <p:cNvSpPr/>
          <p:nvPr/>
        </p:nvSpPr>
        <p:spPr>
          <a:xfrm rot="19165155">
            <a:off x="-1033161" y="413579"/>
            <a:ext cx="3600400" cy="720080"/>
          </a:xfrm>
          <a:prstGeom prst="rect">
            <a:avLst/>
          </a:prstGeom>
          <a:solidFill>
            <a:srgbClr val="FFC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2400" dirty="0" smtClean="0">
                <a:solidFill>
                  <a:schemeClr val="tx1"/>
                </a:solidFill>
                <a:latin typeface="微软雅黑" pitchFamily="34" charset="-122"/>
                <a:ea typeface="微软雅黑" pitchFamily="34" charset="-122"/>
              </a:rPr>
              <a:t>系统展示</a:t>
            </a:r>
            <a:endParaRPr lang="zh-CN" altLang="en-US" sz="2400" dirty="0">
              <a:solidFill>
                <a:schemeClr val="tx1"/>
              </a:solidFill>
              <a:latin typeface="微软雅黑" pitchFamily="34" charset="-122"/>
              <a:ea typeface="微软雅黑" pitchFamily="34" charset="-122"/>
            </a:endParaRPr>
          </a:p>
        </p:txBody>
      </p:sp>
      <p:sp>
        <p:nvSpPr>
          <p:cNvPr id="3" name="Rectangle 2"/>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4097" name="图片 34" descr="系统用例图"/>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9644" y="1057300"/>
            <a:ext cx="6216692" cy="347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矩形 17"/>
          <p:cNvSpPr/>
          <p:nvPr/>
        </p:nvSpPr>
        <p:spPr>
          <a:xfrm>
            <a:off x="3269854" y="593984"/>
            <a:ext cx="2436272" cy="369332"/>
          </a:xfrm>
          <a:prstGeom prst="rect">
            <a:avLst/>
          </a:prstGeom>
        </p:spPr>
        <p:txBody>
          <a:bodyPr wrap="square">
            <a:spAutoFit/>
          </a:bodyPr>
          <a:lstStyle/>
          <a:p>
            <a:pPr algn="ctr"/>
            <a:r>
              <a:rPr lang="en-US" altLang="zh-CN" dirty="0" smtClean="0"/>
              <a:t>NER</a:t>
            </a:r>
            <a:r>
              <a:rPr lang="zh-CN" altLang="en-US" dirty="0" smtClean="0"/>
              <a:t>系统用例图</a:t>
            </a:r>
            <a:endParaRPr lang="zh-CN" altLang="en-US" dirty="0"/>
          </a:p>
        </p:txBody>
      </p:sp>
    </p:spTree>
    <p:extLst>
      <p:ext uri="{BB962C8B-B14F-4D97-AF65-F5344CB8AC3E}">
        <p14:creationId xmlns:p14="http://schemas.microsoft.com/office/powerpoint/2010/main" val="423566888"/>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down)">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4" name="直接连接符 43"/>
          <p:cNvCxnSpPr/>
          <p:nvPr/>
        </p:nvCxnSpPr>
        <p:spPr>
          <a:xfrm>
            <a:off x="-108520" y="5158927"/>
            <a:ext cx="9396536" cy="0"/>
          </a:xfrm>
          <a:prstGeom prst="line">
            <a:avLst/>
          </a:prstGeom>
          <a:ln w="19050">
            <a:solidFill>
              <a:srgbClr val="FFC000"/>
            </a:solidFill>
            <a:prstDash val="dash"/>
          </a:ln>
        </p:spPr>
        <p:style>
          <a:lnRef idx="1">
            <a:schemeClr val="accent1"/>
          </a:lnRef>
          <a:fillRef idx="0">
            <a:schemeClr val="accent1"/>
          </a:fillRef>
          <a:effectRef idx="0">
            <a:schemeClr val="accent1"/>
          </a:effectRef>
          <a:fontRef idx="minor">
            <a:schemeClr val="tx1"/>
          </a:fontRef>
        </p:style>
      </p:cxnSp>
      <p:sp>
        <p:nvSpPr>
          <p:cNvPr id="50" name="燕尾形 49"/>
          <p:cNvSpPr/>
          <p:nvPr/>
        </p:nvSpPr>
        <p:spPr bwMode="auto">
          <a:xfrm>
            <a:off x="899592" y="4906514"/>
            <a:ext cx="1440159" cy="504825"/>
          </a:xfrm>
          <a:prstGeom prst="chevron">
            <a:avLst/>
          </a:prstGeom>
          <a:solidFill>
            <a:srgbClr val="664E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1400" b="1" dirty="0">
              <a:solidFill>
                <a:schemeClr val="tx1"/>
              </a:solidFill>
              <a:latin typeface="微软雅黑" pitchFamily="34" charset="-122"/>
              <a:ea typeface="微软雅黑" pitchFamily="34" charset="-122"/>
            </a:endParaRPr>
          </a:p>
        </p:txBody>
      </p:sp>
      <p:sp>
        <p:nvSpPr>
          <p:cNvPr id="52" name="燕尾形 51"/>
          <p:cNvSpPr/>
          <p:nvPr/>
        </p:nvSpPr>
        <p:spPr bwMode="auto">
          <a:xfrm>
            <a:off x="2891813" y="4906514"/>
            <a:ext cx="1440159" cy="504825"/>
          </a:xfrm>
          <a:prstGeom prst="chevron">
            <a:avLst/>
          </a:prstGeom>
          <a:solidFill>
            <a:srgbClr val="664E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400" b="1" dirty="0">
              <a:solidFill>
                <a:schemeClr val="tx1"/>
              </a:solidFill>
              <a:latin typeface="微软雅黑" pitchFamily="34" charset="-122"/>
              <a:ea typeface="微软雅黑" pitchFamily="34" charset="-122"/>
            </a:endParaRPr>
          </a:p>
        </p:txBody>
      </p:sp>
      <p:sp>
        <p:nvSpPr>
          <p:cNvPr id="53" name="燕尾形 52"/>
          <p:cNvSpPr/>
          <p:nvPr/>
        </p:nvSpPr>
        <p:spPr bwMode="auto">
          <a:xfrm>
            <a:off x="4884034" y="4907754"/>
            <a:ext cx="1440159" cy="504825"/>
          </a:xfrm>
          <a:prstGeom prst="chevron">
            <a:avLst/>
          </a:prstGeom>
          <a:solidFill>
            <a:srgbClr val="664E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400" b="1" dirty="0">
              <a:solidFill>
                <a:schemeClr val="tx1"/>
              </a:solidFill>
              <a:latin typeface="微软雅黑" pitchFamily="34" charset="-122"/>
              <a:ea typeface="微软雅黑" pitchFamily="34" charset="-122"/>
            </a:endParaRPr>
          </a:p>
        </p:txBody>
      </p:sp>
      <p:sp>
        <p:nvSpPr>
          <p:cNvPr id="54" name="燕尾形 53"/>
          <p:cNvSpPr/>
          <p:nvPr/>
        </p:nvSpPr>
        <p:spPr bwMode="auto">
          <a:xfrm>
            <a:off x="6876256" y="4906513"/>
            <a:ext cx="1440159" cy="504825"/>
          </a:xfrm>
          <a:prstGeom prst="chevron">
            <a:avLst/>
          </a:prstGeom>
          <a:solidFill>
            <a:srgbClr val="664E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400" b="1" dirty="0">
              <a:solidFill>
                <a:schemeClr val="tx1"/>
              </a:solidFill>
              <a:latin typeface="微软雅黑" pitchFamily="34" charset="-122"/>
              <a:ea typeface="微软雅黑" pitchFamily="34" charset="-122"/>
            </a:endParaRPr>
          </a:p>
        </p:txBody>
      </p:sp>
      <p:sp>
        <p:nvSpPr>
          <p:cNvPr id="55" name="燕尾形 54"/>
          <p:cNvSpPr/>
          <p:nvPr/>
        </p:nvSpPr>
        <p:spPr bwMode="auto">
          <a:xfrm>
            <a:off x="4884034" y="4906513"/>
            <a:ext cx="1440159" cy="504825"/>
          </a:xfrm>
          <a:prstGeom prst="chevron">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zh-CN" altLang="en-US" sz="1400" b="1" dirty="0" smtClean="0">
                <a:solidFill>
                  <a:schemeClr val="tx1"/>
                </a:solidFill>
                <a:latin typeface="微软雅黑" pitchFamily="34" charset="-122"/>
                <a:ea typeface="微软雅黑" pitchFamily="34" charset="-122"/>
              </a:rPr>
              <a:t>完成情况</a:t>
            </a:r>
            <a:endParaRPr lang="zh-CN" altLang="en-US" sz="1400" b="1" dirty="0">
              <a:solidFill>
                <a:schemeClr val="tx1"/>
              </a:solidFill>
              <a:latin typeface="微软雅黑" pitchFamily="34" charset="-122"/>
              <a:ea typeface="微软雅黑" pitchFamily="34" charset="-122"/>
            </a:endParaRPr>
          </a:p>
        </p:txBody>
      </p:sp>
      <p:sp>
        <p:nvSpPr>
          <p:cNvPr id="58" name="矩形 57"/>
          <p:cNvSpPr/>
          <p:nvPr/>
        </p:nvSpPr>
        <p:spPr>
          <a:xfrm>
            <a:off x="3160484" y="5009578"/>
            <a:ext cx="902812" cy="307777"/>
          </a:xfrm>
          <a:prstGeom prst="rect">
            <a:avLst/>
          </a:prstGeom>
        </p:spPr>
        <p:txBody>
          <a:bodyPr wrap="none">
            <a:spAutoFit/>
          </a:bodyPr>
          <a:lstStyle/>
          <a:p>
            <a:pPr lvl="0" algn="ctr">
              <a:defRPr/>
            </a:pPr>
            <a:r>
              <a:rPr lang="zh-CN" altLang="en-US" sz="1400" b="1" dirty="0">
                <a:latin typeface="微软雅黑" pitchFamily="34" charset="-122"/>
                <a:ea typeface="微软雅黑" pitchFamily="34" charset="-122"/>
              </a:rPr>
              <a:t>我的任务</a:t>
            </a:r>
          </a:p>
        </p:txBody>
      </p:sp>
      <p:sp>
        <p:nvSpPr>
          <p:cNvPr id="62" name="矩形 61"/>
          <p:cNvSpPr/>
          <p:nvPr/>
        </p:nvSpPr>
        <p:spPr>
          <a:xfrm>
            <a:off x="7144929" y="5005036"/>
            <a:ext cx="902811" cy="307777"/>
          </a:xfrm>
          <a:prstGeom prst="rect">
            <a:avLst/>
          </a:prstGeom>
        </p:spPr>
        <p:txBody>
          <a:bodyPr wrap="none">
            <a:spAutoFit/>
          </a:bodyPr>
          <a:lstStyle/>
          <a:p>
            <a:pPr lvl="0" algn="ctr">
              <a:defRPr/>
            </a:pPr>
            <a:r>
              <a:rPr lang="zh-CN" altLang="en-US" sz="1400" b="1" dirty="0" smtClean="0">
                <a:latin typeface="微软雅黑" pitchFamily="34" charset="-122"/>
                <a:ea typeface="微软雅黑" pitchFamily="34" charset="-122"/>
              </a:rPr>
              <a:t>后期计划</a:t>
            </a:r>
            <a:endParaRPr lang="zh-CN" altLang="en-US" sz="1400" b="1" dirty="0">
              <a:latin typeface="微软雅黑" pitchFamily="34" charset="-122"/>
              <a:ea typeface="微软雅黑" pitchFamily="34" charset="-122"/>
            </a:endParaRPr>
          </a:p>
        </p:txBody>
      </p:sp>
      <p:sp>
        <p:nvSpPr>
          <p:cNvPr id="64" name="矩形 63"/>
          <p:cNvSpPr/>
          <p:nvPr/>
        </p:nvSpPr>
        <p:spPr>
          <a:xfrm>
            <a:off x="1168264" y="4972247"/>
            <a:ext cx="902812" cy="307777"/>
          </a:xfrm>
          <a:prstGeom prst="rect">
            <a:avLst/>
          </a:prstGeom>
        </p:spPr>
        <p:txBody>
          <a:bodyPr wrap="none">
            <a:spAutoFit/>
          </a:bodyPr>
          <a:lstStyle/>
          <a:p>
            <a:pPr lvl="0" algn="ctr">
              <a:defRPr/>
            </a:pPr>
            <a:r>
              <a:rPr lang="zh-CN" altLang="en-US" sz="1400" b="1" dirty="0">
                <a:latin typeface="微软雅黑" pitchFamily="34" charset="-122"/>
                <a:ea typeface="微软雅黑" pitchFamily="34" charset="-122"/>
              </a:rPr>
              <a:t>项目意义</a:t>
            </a:r>
          </a:p>
        </p:txBody>
      </p:sp>
      <p:sp>
        <p:nvSpPr>
          <p:cNvPr id="13" name="矩形 12"/>
          <p:cNvSpPr/>
          <p:nvPr/>
        </p:nvSpPr>
        <p:spPr>
          <a:xfrm rot="19165155">
            <a:off x="-1033161" y="413579"/>
            <a:ext cx="3600400" cy="720080"/>
          </a:xfrm>
          <a:prstGeom prst="rect">
            <a:avLst/>
          </a:prstGeom>
          <a:solidFill>
            <a:srgbClr val="FFC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2400" dirty="0" smtClean="0">
                <a:solidFill>
                  <a:schemeClr val="tx1"/>
                </a:solidFill>
                <a:latin typeface="微软雅黑" pitchFamily="34" charset="-122"/>
                <a:ea typeface="微软雅黑" pitchFamily="34" charset="-122"/>
              </a:rPr>
              <a:t>系统展示</a:t>
            </a:r>
            <a:endParaRPr lang="zh-CN" altLang="en-US" sz="2400" dirty="0">
              <a:solidFill>
                <a:schemeClr val="tx1"/>
              </a:solidFill>
              <a:latin typeface="微软雅黑" pitchFamily="34" charset="-122"/>
              <a:ea typeface="微软雅黑" pitchFamily="34" charset="-122"/>
            </a:endParaRPr>
          </a:p>
        </p:txBody>
      </p:sp>
      <p:sp>
        <p:nvSpPr>
          <p:cNvPr id="3" name="Rectangle 2"/>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8" name="矩形 17"/>
          <p:cNvSpPr/>
          <p:nvPr/>
        </p:nvSpPr>
        <p:spPr>
          <a:xfrm>
            <a:off x="2699792" y="314139"/>
            <a:ext cx="2490280" cy="369332"/>
          </a:xfrm>
          <a:prstGeom prst="rect">
            <a:avLst/>
          </a:prstGeom>
        </p:spPr>
        <p:txBody>
          <a:bodyPr wrap="square">
            <a:spAutoFit/>
          </a:bodyPr>
          <a:lstStyle/>
          <a:p>
            <a:pPr algn="ctr"/>
            <a:r>
              <a:rPr lang="zh-CN" altLang="en-US" dirty="0" smtClean="0"/>
              <a:t>系统运行界面</a:t>
            </a:r>
            <a:endParaRPr lang="zh-CN" altLang="en-US" dirty="0"/>
          </a:p>
        </p:txBody>
      </p:sp>
      <p:pic>
        <p:nvPicPr>
          <p:cNvPr id="11266"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27175" y="786535"/>
            <a:ext cx="5486400" cy="3867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87518839"/>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down)">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a:off x="3808425" y="1849388"/>
            <a:ext cx="1527151" cy="1584176"/>
          </a:xfrm>
          <a:prstGeom prst="ellipse">
            <a:avLst/>
          </a:prstGeom>
          <a:solidFill>
            <a:schemeClr val="bg1"/>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2400" dirty="0" smtClean="0">
                <a:solidFill>
                  <a:schemeClr val="tx1"/>
                </a:solidFill>
                <a:latin typeface="微软雅黑" pitchFamily="34" charset="-122"/>
                <a:ea typeface="微软雅黑" pitchFamily="34" charset="-122"/>
              </a:rPr>
              <a:t>后期计划</a:t>
            </a:r>
            <a:endParaRPr lang="zh-CN" altLang="en-US" sz="2400" dirty="0">
              <a:solidFill>
                <a:schemeClr val="tx1"/>
              </a:solidFill>
              <a:latin typeface="微软雅黑" pitchFamily="34" charset="-122"/>
              <a:ea typeface="微软雅黑" pitchFamily="34" charset="-122"/>
            </a:endParaRPr>
          </a:p>
        </p:txBody>
      </p:sp>
      <p:cxnSp>
        <p:nvCxnSpPr>
          <p:cNvPr id="5" name="直接连接符 4"/>
          <p:cNvCxnSpPr/>
          <p:nvPr/>
        </p:nvCxnSpPr>
        <p:spPr>
          <a:xfrm>
            <a:off x="-70420" y="5161756"/>
            <a:ext cx="1042020" cy="0"/>
          </a:xfrm>
          <a:prstGeom prst="line">
            <a:avLst/>
          </a:prstGeom>
          <a:ln w="31750">
            <a:solidFill>
              <a:srgbClr val="FFC000"/>
            </a:solidFill>
            <a:prstDash val="solid"/>
            <a:tailEnd type="none" w="lg" len="lg"/>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flipV="1">
            <a:off x="971600" y="2641476"/>
            <a:ext cx="1800200" cy="2520280"/>
          </a:xfrm>
          <a:prstGeom prst="line">
            <a:avLst/>
          </a:prstGeom>
          <a:ln w="31750">
            <a:solidFill>
              <a:srgbClr val="FFC000"/>
            </a:solidFill>
            <a:prstDash val="solid"/>
            <a:tailEnd type="none" w="lg" len="lg"/>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2771800" y="2641476"/>
            <a:ext cx="1008112" cy="9128"/>
          </a:xfrm>
          <a:prstGeom prst="line">
            <a:avLst/>
          </a:prstGeom>
          <a:ln w="31750">
            <a:solidFill>
              <a:srgbClr val="FFC000"/>
            </a:solidFill>
            <a:prstDash val="solid"/>
            <a:tailEnd type="none" w="lg" len="lg"/>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5315236" y="2650604"/>
            <a:ext cx="1417004" cy="9128"/>
          </a:xfrm>
          <a:prstGeom prst="line">
            <a:avLst/>
          </a:prstGeom>
          <a:ln w="31750">
            <a:solidFill>
              <a:srgbClr val="FFC000"/>
            </a:solidFill>
            <a:prstDash val="solid"/>
            <a:headEnd type="none" w="lg" len="lg"/>
            <a:tailEnd type="none" w="lg" len="lg"/>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a:off x="6732240" y="2659732"/>
            <a:ext cx="936104" cy="2502024"/>
          </a:xfrm>
          <a:prstGeom prst="line">
            <a:avLst/>
          </a:prstGeom>
          <a:ln w="31750">
            <a:solidFill>
              <a:srgbClr val="FFC000"/>
            </a:solidFill>
            <a:prstDash val="solid"/>
            <a:headEnd type="none" w="lg" len="lg"/>
            <a:tailEnd type="none" w="lg" len="lg"/>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7668344" y="5161756"/>
            <a:ext cx="1584176" cy="0"/>
          </a:xfrm>
          <a:prstGeom prst="line">
            <a:avLst/>
          </a:prstGeom>
          <a:ln w="31750">
            <a:solidFill>
              <a:srgbClr val="FFC000"/>
            </a:solidFill>
            <a:prstDash val="solid"/>
            <a:tailEnd type="none" w="lg" len="lg"/>
          </a:ln>
        </p:spPr>
        <p:style>
          <a:lnRef idx="1">
            <a:schemeClr val="accent1"/>
          </a:lnRef>
          <a:fillRef idx="0">
            <a:schemeClr val="accent1"/>
          </a:fillRef>
          <a:effectRef idx="0">
            <a:schemeClr val="accent1"/>
          </a:effectRef>
          <a:fontRef idx="minor">
            <a:schemeClr val="tx1"/>
          </a:fontRef>
        </p:style>
      </p:cxnSp>
      <p:sp>
        <p:nvSpPr>
          <p:cNvPr id="32" name="椭圆 31"/>
          <p:cNvSpPr/>
          <p:nvPr/>
        </p:nvSpPr>
        <p:spPr>
          <a:xfrm>
            <a:off x="0" y="5059300"/>
            <a:ext cx="216024" cy="21602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 name="TextBox 2"/>
          <p:cNvSpPr txBox="1"/>
          <p:nvPr/>
        </p:nvSpPr>
        <p:spPr>
          <a:xfrm>
            <a:off x="1691680" y="1376690"/>
            <a:ext cx="1368152" cy="400110"/>
          </a:xfrm>
          <a:prstGeom prst="rect">
            <a:avLst/>
          </a:prstGeom>
          <a:noFill/>
          <a:ln>
            <a:noFill/>
          </a:ln>
        </p:spPr>
        <p:txBody>
          <a:bodyPr wrap="square" rtlCol="0">
            <a:spAutoFit/>
          </a:bodyPr>
          <a:lstStyle/>
          <a:p>
            <a:r>
              <a:rPr lang="zh-CN" altLang="en-US" sz="2000" dirty="0" smtClean="0">
                <a:solidFill>
                  <a:schemeClr val="tx2">
                    <a:lumMod val="40000"/>
                    <a:lumOff val="60000"/>
                  </a:schemeClr>
                </a:solidFill>
              </a:rPr>
              <a:t>互联网</a:t>
            </a:r>
            <a:r>
              <a:rPr lang="en-US" altLang="zh-CN" sz="2000" dirty="0" smtClean="0">
                <a:solidFill>
                  <a:schemeClr val="tx2">
                    <a:lumMod val="40000"/>
                    <a:lumOff val="60000"/>
                  </a:schemeClr>
                </a:solidFill>
              </a:rPr>
              <a:t>+</a:t>
            </a:r>
            <a:endParaRPr lang="zh-CN" altLang="en-US" sz="2000" dirty="0">
              <a:solidFill>
                <a:schemeClr val="tx2">
                  <a:lumMod val="40000"/>
                  <a:lumOff val="60000"/>
                </a:schemeClr>
              </a:solidFill>
            </a:endParaRPr>
          </a:p>
        </p:txBody>
      </p:sp>
      <p:sp>
        <p:nvSpPr>
          <p:cNvPr id="8" name="TextBox 7"/>
          <p:cNvSpPr txBox="1"/>
          <p:nvPr/>
        </p:nvSpPr>
        <p:spPr>
          <a:xfrm>
            <a:off x="5580112" y="913285"/>
            <a:ext cx="2160240" cy="707886"/>
          </a:xfrm>
          <a:prstGeom prst="rect">
            <a:avLst/>
          </a:prstGeom>
          <a:noFill/>
        </p:spPr>
        <p:txBody>
          <a:bodyPr wrap="square" rtlCol="0">
            <a:spAutoFit/>
          </a:bodyPr>
          <a:lstStyle/>
          <a:p>
            <a:r>
              <a:rPr lang="zh-CN" altLang="en-US" sz="4000" dirty="0" smtClean="0">
                <a:solidFill>
                  <a:schemeClr val="accent6">
                    <a:lumMod val="60000"/>
                    <a:lumOff val="40000"/>
                  </a:schemeClr>
                </a:solidFill>
              </a:rPr>
              <a:t>大数据</a:t>
            </a:r>
            <a:endParaRPr lang="zh-CN" altLang="en-US" sz="4000" dirty="0">
              <a:solidFill>
                <a:schemeClr val="accent6">
                  <a:lumMod val="60000"/>
                  <a:lumOff val="40000"/>
                </a:schemeClr>
              </a:solidFill>
            </a:endParaRPr>
          </a:p>
        </p:txBody>
      </p:sp>
      <p:sp>
        <p:nvSpPr>
          <p:cNvPr id="9" name="TextBox 8"/>
          <p:cNvSpPr txBox="1"/>
          <p:nvPr/>
        </p:nvSpPr>
        <p:spPr>
          <a:xfrm>
            <a:off x="7236296" y="3163780"/>
            <a:ext cx="720080" cy="246221"/>
          </a:xfrm>
          <a:prstGeom prst="rect">
            <a:avLst/>
          </a:prstGeom>
          <a:noFill/>
        </p:spPr>
        <p:txBody>
          <a:bodyPr wrap="square" rtlCol="0">
            <a:spAutoFit/>
          </a:bodyPr>
          <a:lstStyle/>
          <a:p>
            <a:r>
              <a:rPr lang="zh-CN" altLang="en-US" sz="1000" dirty="0" smtClean="0">
                <a:solidFill>
                  <a:schemeClr val="bg2">
                    <a:lumMod val="75000"/>
                  </a:schemeClr>
                </a:solidFill>
              </a:rPr>
              <a:t>深度学习</a:t>
            </a:r>
            <a:endParaRPr lang="zh-CN" altLang="en-US" sz="1000" dirty="0">
              <a:solidFill>
                <a:schemeClr val="bg2">
                  <a:lumMod val="75000"/>
                </a:schemeClr>
              </a:solidFill>
            </a:endParaRPr>
          </a:p>
        </p:txBody>
      </p:sp>
      <p:sp>
        <p:nvSpPr>
          <p:cNvPr id="10" name="TextBox 9"/>
          <p:cNvSpPr txBox="1"/>
          <p:nvPr/>
        </p:nvSpPr>
        <p:spPr>
          <a:xfrm>
            <a:off x="3945188" y="4084599"/>
            <a:ext cx="1215352" cy="400110"/>
          </a:xfrm>
          <a:prstGeom prst="rect">
            <a:avLst/>
          </a:prstGeom>
          <a:noFill/>
        </p:spPr>
        <p:txBody>
          <a:bodyPr wrap="square" rtlCol="0">
            <a:spAutoFit/>
          </a:bodyPr>
          <a:lstStyle/>
          <a:p>
            <a:r>
              <a:rPr lang="zh-CN" altLang="en-US" sz="2000" dirty="0" smtClean="0">
                <a:solidFill>
                  <a:srgbClr val="0070C0"/>
                </a:solidFill>
              </a:rPr>
              <a:t>人工智能</a:t>
            </a:r>
            <a:endParaRPr lang="zh-CN" altLang="en-US" sz="2000" dirty="0">
              <a:solidFill>
                <a:srgbClr val="0070C0"/>
              </a:solidFill>
            </a:endParaRPr>
          </a:p>
        </p:txBody>
      </p:sp>
      <p:sp>
        <p:nvSpPr>
          <p:cNvPr id="11" name="TextBox 10"/>
          <p:cNvSpPr txBox="1"/>
          <p:nvPr/>
        </p:nvSpPr>
        <p:spPr>
          <a:xfrm>
            <a:off x="3400736" y="1207413"/>
            <a:ext cx="1152128" cy="338554"/>
          </a:xfrm>
          <a:prstGeom prst="rect">
            <a:avLst/>
          </a:prstGeom>
          <a:noFill/>
        </p:spPr>
        <p:txBody>
          <a:bodyPr wrap="square" rtlCol="0">
            <a:spAutoFit/>
          </a:bodyPr>
          <a:lstStyle/>
          <a:p>
            <a:r>
              <a:rPr lang="zh-CN" altLang="en-US" sz="1600" dirty="0" smtClean="0">
                <a:solidFill>
                  <a:schemeClr val="bg2"/>
                </a:solidFill>
              </a:rPr>
              <a:t>机器学习</a:t>
            </a:r>
            <a:endParaRPr lang="zh-CN" altLang="en-US" sz="1600" dirty="0">
              <a:solidFill>
                <a:schemeClr val="bg2"/>
              </a:solidFill>
            </a:endParaRPr>
          </a:p>
        </p:txBody>
      </p:sp>
      <p:sp>
        <p:nvSpPr>
          <p:cNvPr id="12" name="TextBox 11"/>
          <p:cNvSpPr txBox="1"/>
          <p:nvPr/>
        </p:nvSpPr>
        <p:spPr>
          <a:xfrm>
            <a:off x="5868144" y="4486965"/>
            <a:ext cx="1224136" cy="307777"/>
          </a:xfrm>
          <a:prstGeom prst="rect">
            <a:avLst/>
          </a:prstGeom>
          <a:noFill/>
        </p:spPr>
        <p:txBody>
          <a:bodyPr wrap="square" rtlCol="0">
            <a:spAutoFit/>
          </a:bodyPr>
          <a:lstStyle/>
          <a:p>
            <a:r>
              <a:rPr lang="zh-CN" altLang="en-US" sz="1400" dirty="0">
                <a:solidFill>
                  <a:schemeClr val="accent6">
                    <a:lumMod val="75000"/>
                  </a:schemeClr>
                </a:solidFill>
              </a:rPr>
              <a:t>知识图谱</a:t>
            </a:r>
          </a:p>
        </p:txBody>
      </p:sp>
      <p:sp>
        <p:nvSpPr>
          <p:cNvPr id="13" name="TextBox 12"/>
          <p:cNvSpPr txBox="1"/>
          <p:nvPr/>
        </p:nvSpPr>
        <p:spPr>
          <a:xfrm>
            <a:off x="997422" y="2733965"/>
            <a:ext cx="677923" cy="369332"/>
          </a:xfrm>
          <a:prstGeom prst="rect">
            <a:avLst/>
          </a:prstGeom>
          <a:noFill/>
        </p:spPr>
        <p:txBody>
          <a:bodyPr wrap="square" rtlCol="0">
            <a:spAutoFit/>
          </a:bodyPr>
          <a:lstStyle/>
          <a:p>
            <a:r>
              <a:rPr lang="zh-CN" altLang="en-US" dirty="0" smtClean="0">
                <a:solidFill>
                  <a:srgbClr val="FFC000"/>
                </a:solidFill>
              </a:rPr>
              <a:t>金融</a:t>
            </a:r>
            <a:endParaRPr lang="zh-CN" altLang="en-US" dirty="0">
              <a:solidFill>
                <a:srgbClr val="FFC000"/>
              </a:solidFill>
            </a:endParaRPr>
          </a:p>
        </p:txBody>
      </p:sp>
      <p:sp>
        <p:nvSpPr>
          <p:cNvPr id="14" name="TextBox 13"/>
          <p:cNvSpPr txBox="1"/>
          <p:nvPr/>
        </p:nvSpPr>
        <p:spPr>
          <a:xfrm>
            <a:off x="2375756" y="4353904"/>
            <a:ext cx="684076" cy="261610"/>
          </a:xfrm>
          <a:prstGeom prst="rect">
            <a:avLst/>
          </a:prstGeom>
          <a:noFill/>
        </p:spPr>
        <p:txBody>
          <a:bodyPr wrap="square" rtlCol="0">
            <a:spAutoFit/>
          </a:bodyPr>
          <a:lstStyle/>
          <a:p>
            <a:r>
              <a:rPr lang="zh-CN" altLang="en-US" sz="1100" dirty="0" smtClean="0">
                <a:solidFill>
                  <a:schemeClr val="accent6">
                    <a:lumMod val="75000"/>
                  </a:schemeClr>
                </a:solidFill>
              </a:rPr>
              <a:t>证券</a:t>
            </a:r>
            <a:endParaRPr lang="zh-CN" altLang="en-US" sz="1100" dirty="0">
              <a:solidFill>
                <a:schemeClr val="accent6">
                  <a:lumMod val="75000"/>
                </a:schemeClr>
              </a:solidFill>
            </a:endParaRPr>
          </a:p>
        </p:txBody>
      </p:sp>
    </p:spTree>
    <p:extLst>
      <p:ext uri="{BB962C8B-B14F-4D97-AF65-F5344CB8AC3E}">
        <p14:creationId xmlns:p14="http://schemas.microsoft.com/office/powerpoint/2010/main" val="3910200452"/>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fill="hold" grpId="0" nodeType="withEffect">
                                  <p:stCondLst>
                                    <p:cond delay="0"/>
                                  </p:stCondLst>
                                  <p:childTnLst>
                                    <p:animMotion origin="layout" path="M 4.44444E-6 -4.63076E-6 L 0.09444 -0.00083 " pathEditMode="relative" rAng="0" ptsTypes="AA">
                                      <p:cBhvr>
                                        <p:cTn id="6" dur="400" fill="hold"/>
                                        <p:tgtEl>
                                          <p:spTgt spid="32"/>
                                        </p:tgtEl>
                                        <p:attrNameLst>
                                          <p:attrName>ppt_x</p:attrName>
                                          <p:attrName>ppt_y</p:attrName>
                                        </p:attrNameLst>
                                      </p:cBhvr>
                                      <p:rCtr x="4722" y="-56"/>
                                    </p:animMotion>
                                  </p:childTnLst>
                                </p:cTn>
                              </p:par>
                            </p:childTnLst>
                          </p:cTn>
                        </p:par>
                        <p:par>
                          <p:cTn id="7" fill="hold">
                            <p:stCondLst>
                              <p:cond delay="400"/>
                            </p:stCondLst>
                            <p:childTnLst>
                              <p:par>
                                <p:cTn id="8" presetID="42" presetClass="path" presetSubtype="0" fill="hold" grpId="1" nodeType="afterEffect">
                                  <p:stCondLst>
                                    <p:cond delay="0"/>
                                  </p:stCondLst>
                                  <p:childTnLst>
                                    <p:animMotion origin="layout" path="M 0.09444 -0.00083 L 0.29132 -0.44169 " pathEditMode="relative" rAng="0" ptsTypes="AA">
                                      <p:cBhvr>
                                        <p:cTn id="9" dur="400" fill="hold"/>
                                        <p:tgtEl>
                                          <p:spTgt spid="32"/>
                                        </p:tgtEl>
                                        <p:attrNameLst>
                                          <p:attrName>ppt_x</p:attrName>
                                          <p:attrName>ppt_y</p:attrName>
                                        </p:attrNameLst>
                                      </p:cBhvr>
                                      <p:rCtr x="9844" y="-22043"/>
                                    </p:animMotion>
                                  </p:childTnLst>
                                </p:cTn>
                              </p:par>
                            </p:childTnLst>
                          </p:cTn>
                        </p:par>
                        <p:par>
                          <p:cTn id="10" fill="hold">
                            <p:stCondLst>
                              <p:cond delay="800"/>
                            </p:stCondLst>
                            <p:childTnLst>
                              <p:par>
                                <p:cTn id="11" presetID="42" presetClass="path" presetSubtype="0" fill="hold" grpId="2" nodeType="afterEffect">
                                  <p:stCondLst>
                                    <p:cond delay="0"/>
                                  </p:stCondLst>
                                  <p:childTnLst>
                                    <p:animMotion origin="layout" path="M 0.29132 -0.44169 L 0.40156 -0.44169 " pathEditMode="relative" rAng="0" ptsTypes="AA">
                                      <p:cBhvr>
                                        <p:cTn id="12" dur="200" fill="hold"/>
                                        <p:tgtEl>
                                          <p:spTgt spid="32"/>
                                        </p:tgtEl>
                                        <p:attrNameLst>
                                          <p:attrName>ppt_x</p:attrName>
                                          <p:attrName>ppt_y</p:attrName>
                                        </p:attrNameLst>
                                      </p:cBhvr>
                                      <p:rCtr x="5503" y="0"/>
                                    </p:animMotion>
                                  </p:childTnLst>
                                </p:cTn>
                              </p:par>
                            </p:childTnLst>
                          </p:cTn>
                        </p:par>
                      </p:childTnLst>
                    </p:cTn>
                  </p:par>
                  <p:par>
                    <p:cTn id="13" fill="hold">
                      <p:stCondLst>
                        <p:cond delay="indefinite"/>
                      </p:stCondLst>
                      <p:childTnLst>
                        <p:par>
                          <p:cTn id="14" fill="hold">
                            <p:stCondLst>
                              <p:cond delay="0"/>
                            </p:stCondLst>
                            <p:childTnLst>
                              <p:par>
                                <p:cTn id="15" presetID="0" presetClass="path" presetSubtype="0" accel="50000" decel="50000" fill="hold" grpId="3" nodeType="clickEffect">
                                  <p:stCondLst>
                                    <p:cond delay="0"/>
                                  </p:stCondLst>
                                  <p:childTnLst>
                                    <p:animMotion origin="layout" path="M 0.39375 -0.44169 C 0.39513 -0.45141 0.39757 -0.46113 0.39878 -0.47084 C 0.4 -0.48139 0.39843 -0.49361 0.40208 -0.50249 C 0.40555 -0.51166 0.41041 -0.51582 0.41527 -0.52359 C 0.41736 -0.5347 0.41979 -0.53498 0.42517 -0.54219 C 0.43072 -0.54913 0.43541 -0.55802 0.4401 -0.56635 C 0.44375 -0.57218 0.44288 -0.57634 0.44843 -0.5794 C 0.45225 -0.58106 0.45625 -0.58134 0.46007 -0.58217 C 0.46736 -0.58606 0.47447 -0.58883 0.48159 -0.59244 C 0.50243 -0.58939 0.50052 -0.58661 0.51805 -0.57662 C 0.5217 -0.57468 0.52604 -0.5744 0.52968 -0.57134 C 0.53784 -0.56496 0.53177 -0.56829 0.53802 -0.56079 C 0.54132 -0.55691 0.54809 -0.55025 0.54809 -0.54997 C 0.5526 -0.5397 0.55538 -0.52887 0.55972 -0.51832 C 0.56145 -0.50666 0.56267 -0.49555 0.56788 -0.48667 C 0.57135 -0.47084 0.57465 -0.45585 0.57465 -0.43892 " pathEditMode="relative" rAng="0" ptsTypes="fffffffffffffffA">
                                      <p:cBhvr>
                                        <p:cTn id="16" dur="500" fill="hold"/>
                                        <p:tgtEl>
                                          <p:spTgt spid="32"/>
                                        </p:tgtEl>
                                        <p:attrNameLst>
                                          <p:attrName>ppt_x</p:attrName>
                                          <p:attrName>ppt_y</p:attrName>
                                        </p:attrNameLst>
                                      </p:cBhvr>
                                      <p:rCtr x="9045" y="-7413"/>
                                    </p:animMotion>
                                  </p:childTnLst>
                                </p:cTn>
                              </p:par>
                            </p:childTnLst>
                          </p:cTn>
                        </p:par>
                        <p:par>
                          <p:cTn id="17" fill="hold">
                            <p:stCondLst>
                              <p:cond delay="500"/>
                            </p:stCondLst>
                            <p:childTnLst>
                              <p:par>
                                <p:cTn id="18" presetID="42" presetClass="path" presetSubtype="0" accel="50000" decel="50000" fill="hold" grpId="4" nodeType="afterEffect">
                                  <p:stCondLst>
                                    <p:cond delay="0"/>
                                  </p:stCondLst>
                                  <p:childTnLst>
                                    <p:animMotion origin="layout" path="M 0.57465 -0.43892 L 0.72447 -0.44169 " pathEditMode="relative" rAng="0" ptsTypes="AA">
                                      <p:cBhvr>
                                        <p:cTn id="19" dur="300" fill="hold"/>
                                        <p:tgtEl>
                                          <p:spTgt spid="32"/>
                                        </p:tgtEl>
                                        <p:attrNameLst>
                                          <p:attrName>ppt_x</p:attrName>
                                          <p:attrName>ppt_y</p:attrName>
                                        </p:attrNameLst>
                                      </p:cBhvr>
                                      <p:rCtr x="7483" y="-139"/>
                                    </p:animMotion>
                                  </p:childTnLst>
                                </p:cTn>
                              </p:par>
                            </p:childTnLst>
                          </p:cTn>
                        </p:par>
                        <p:par>
                          <p:cTn id="20" fill="hold">
                            <p:stCondLst>
                              <p:cond delay="800"/>
                            </p:stCondLst>
                            <p:childTnLst>
                              <p:par>
                                <p:cTn id="21" presetID="42" presetClass="path" presetSubtype="0" accel="50000" decel="50000" fill="hold" grpId="5" nodeType="afterEffect">
                                  <p:stCondLst>
                                    <p:cond delay="0"/>
                                  </p:stCondLst>
                                  <p:childTnLst>
                                    <p:animMotion origin="layout" path="M 0.72447 -0.44169 L 0.82673 -0.00083 " pathEditMode="relative" rAng="0" ptsTypes="AA">
                                      <p:cBhvr>
                                        <p:cTn id="22" dur="400" fill="hold"/>
                                        <p:tgtEl>
                                          <p:spTgt spid="32"/>
                                        </p:tgtEl>
                                        <p:attrNameLst>
                                          <p:attrName>ppt_x</p:attrName>
                                          <p:attrName>ppt_y</p:attrName>
                                        </p:attrNameLst>
                                      </p:cBhvr>
                                      <p:rCtr x="5104" y="22043"/>
                                    </p:animMotion>
                                  </p:childTnLst>
                                </p:cTn>
                              </p:par>
                            </p:childTnLst>
                          </p:cTn>
                        </p:par>
                        <p:par>
                          <p:cTn id="23" fill="hold">
                            <p:stCondLst>
                              <p:cond delay="1200"/>
                            </p:stCondLst>
                            <p:childTnLst>
                              <p:par>
                                <p:cTn id="24" presetID="42" presetClass="path" presetSubtype="0" accel="50000" decel="50000" fill="hold" grpId="6" nodeType="afterEffect">
                                  <p:stCondLst>
                                    <p:cond delay="0"/>
                                  </p:stCondLst>
                                  <p:childTnLst>
                                    <p:animMotion origin="layout" path="M 0.82673 -0.00083 L 1.00798 -0.00083 " pathEditMode="relative" rAng="0" ptsTypes="AA">
                                      <p:cBhvr>
                                        <p:cTn id="25" dur="200" fill="hold"/>
                                        <p:tgtEl>
                                          <p:spTgt spid="32"/>
                                        </p:tgtEl>
                                        <p:attrNameLst>
                                          <p:attrName>ppt_x</p:attrName>
                                          <p:attrName>ppt_y</p:attrName>
                                        </p:attrNameLst>
                                      </p:cBhvr>
                                      <p:rCtr x="9063"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2" grpId="1" animBg="1"/>
      <p:bldP spid="32" grpId="2" animBg="1"/>
      <p:bldP spid="32" grpId="3" animBg="1"/>
      <p:bldP spid="32" grpId="4" animBg="1"/>
      <p:bldP spid="32" grpId="5" animBg="1"/>
      <p:bldP spid="32" grpId="6"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矩形 18"/>
          <p:cNvSpPr/>
          <p:nvPr/>
        </p:nvSpPr>
        <p:spPr>
          <a:xfrm rot="19165155">
            <a:off x="-1061896" y="485586"/>
            <a:ext cx="3600400" cy="720080"/>
          </a:xfrm>
          <a:prstGeom prst="rect">
            <a:avLst/>
          </a:prstGeom>
          <a:solidFill>
            <a:srgbClr val="FFC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2400" dirty="0" smtClean="0">
                <a:solidFill>
                  <a:schemeClr val="tx1"/>
                </a:solidFill>
                <a:latin typeface="微软雅黑" pitchFamily="34" charset="-122"/>
                <a:ea typeface="微软雅黑" pitchFamily="34" charset="-122"/>
              </a:rPr>
              <a:t>存在困难</a:t>
            </a:r>
            <a:endParaRPr lang="zh-CN" altLang="en-US" sz="2400" dirty="0">
              <a:solidFill>
                <a:schemeClr val="tx1"/>
              </a:solidFill>
              <a:latin typeface="微软雅黑" pitchFamily="34" charset="-122"/>
              <a:ea typeface="微软雅黑" pitchFamily="34" charset="-122"/>
            </a:endParaRPr>
          </a:p>
        </p:txBody>
      </p:sp>
      <p:sp>
        <p:nvSpPr>
          <p:cNvPr id="2" name="矩形 1"/>
          <p:cNvSpPr/>
          <p:nvPr/>
        </p:nvSpPr>
        <p:spPr>
          <a:xfrm>
            <a:off x="1043608" y="1155368"/>
            <a:ext cx="6750496" cy="2862322"/>
          </a:xfrm>
          <a:prstGeom prst="rect">
            <a:avLst/>
          </a:prstGeom>
        </p:spPr>
        <p:txBody>
          <a:bodyPr wrap="square">
            <a:spAutoFit/>
          </a:bodyPr>
          <a:lstStyle/>
          <a:p>
            <a:pPr indent="335280" algn="just">
              <a:lnSpc>
                <a:spcPct val="125000"/>
              </a:lnSpc>
              <a:spcAft>
                <a:spcPts val="0"/>
              </a:spcAft>
            </a:pPr>
            <a:r>
              <a:rPr lang="zh-CN" altLang="zh-CN" kern="100" dirty="0">
                <a:latin typeface="Times New Roman" panose="02020603050405020304" pitchFamily="18" charset="0"/>
              </a:rPr>
              <a:t>（</a:t>
            </a:r>
            <a:r>
              <a:rPr lang="en-US" altLang="zh-CN" kern="100" dirty="0">
                <a:latin typeface="Times New Roman" panose="02020603050405020304" pitchFamily="18" charset="0"/>
              </a:rPr>
              <a:t>1</a:t>
            </a:r>
            <a:r>
              <a:rPr lang="zh-CN" altLang="zh-CN" kern="100" dirty="0">
                <a:latin typeface="Times New Roman" panose="02020603050405020304" pitchFamily="18" charset="0"/>
              </a:rPr>
              <a:t>）由于深度学习的训练需要很好的硬件设备，特别是</a:t>
            </a:r>
            <a:r>
              <a:rPr lang="en-US" altLang="zh-CN" kern="100" dirty="0">
                <a:latin typeface="Times New Roman" panose="02020603050405020304" pitchFamily="18" charset="0"/>
              </a:rPr>
              <a:t>GPU</a:t>
            </a:r>
            <a:r>
              <a:rPr lang="zh-CN" altLang="zh-CN" kern="100" dirty="0">
                <a:latin typeface="Times New Roman" panose="02020603050405020304" pitchFamily="18" charset="0"/>
              </a:rPr>
              <a:t>，由于我的</a:t>
            </a:r>
            <a:r>
              <a:rPr lang="en-US" altLang="zh-CN" kern="100" dirty="0">
                <a:latin typeface="Times New Roman" panose="02020603050405020304" pitchFamily="18" charset="0"/>
              </a:rPr>
              <a:t>GPU</a:t>
            </a:r>
            <a:r>
              <a:rPr lang="zh-CN" altLang="zh-CN" kern="100" dirty="0">
                <a:latin typeface="Times New Roman" panose="02020603050405020304" pitchFamily="18" charset="0"/>
              </a:rPr>
              <a:t>不是太好，训练特别耗时。一次训练就将近花了五个小时，不太容易调参。</a:t>
            </a:r>
          </a:p>
          <a:p>
            <a:pPr indent="335280" algn="just">
              <a:lnSpc>
                <a:spcPct val="125000"/>
              </a:lnSpc>
              <a:spcAft>
                <a:spcPts val="0"/>
              </a:spcAft>
            </a:pPr>
            <a:r>
              <a:rPr lang="zh-CN" altLang="zh-CN" kern="100" dirty="0">
                <a:latin typeface="Times New Roman" panose="02020603050405020304" pitchFamily="18" charset="0"/>
              </a:rPr>
              <a:t>（</a:t>
            </a:r>
            <a:r>
              <a:rPr lang="en-US" altLang="zh-CN" kern="100" dirty="0">
                <a:latin typeface="Times New Roman" panose="02020603050405020304" pitchFamily="18" charset="0"/>
              </a:rPr>
              <a:t>2</a:t>
            </a:r>
            <a:r>
              <a:rPr lang="zh-CN" altLang="zh-CN" kern="100" dirty="0">
                <a:latin typeface="Times New Roman" panose="02020603050405020304" pitchFamily="18" charset="0"/>
              </a:rPr>
              <a:t>） 深度学习模型需要大量的训练数据， 金融领域的实体数据太过稀缺，大部分都需要自己标注，耗时耗力，而且人工标注的数据准确率不太好保证！</a:t>
            </a:r>
          </a:p>
          <a:p>
            <a:pPr indent="335280" algn="just">
              <a:lnSpc>
                <a:spcPct val="125000"/>
              </a:lnSpc>
              <a:spcAft>
                <a:spcPts val="0"/>
              </a:spcAft>
            </a:pPr>
            <a:r>
              <a:rPr lang="zh-CN" altLang="zh-CN" kern="100" dirty="0">
                <a:latin typeface="Times New Roman" panose="02020603050405020304" pitchFamily="18" charset="0"/>
              </a:rPr>
              <a:t>（</a:t>
            </a:r>
            <a:r>
              <a:rPr lang="en-US" altLang="zh-CN" kern="100" dirty="0">
                <a:latin typeface="Times New Roman" panose="02020603050405020304" pitchFamily="18" charset="0"/>
              </a:rPr>
              <a:t>3</a:t>
            </a:r>
            <a:r>
              <a:rPr lang="zh-CN" altLang="zh-CN" kern="100" dirty="0">
                <a:latin typeface="Times New Roman" panose="02020603050405020304" pitchFamily="18" charset="0"/>
              </a:rPr>
              <a:t>）深度学习模型可能需要进一步添加部分特征以提高模型在特定领域的通用性，不过怎么提取特征，提取什么样的特征？</a:t>
            </a:r>
          </a:p>
        </p:txBody>
      </p:sp>
      <p:cxnSp>
        <p:nvCxnSpPr>
          <p:cNvPr id="21" name="直接连接符 20"/>
          <p:cNvCxnSpPr/>
          <p:nvPr/>
        </p:nvCxnSpPr>
        <p:spPr>
          <a:xfrm>
            <a:off x="-108520" y="5158927"/>
            <a:ext cx="9396536" cy="0"/>
          </a:xfrm>
          <a:prstGeom prst="line">
            <a:avLst/>
          </a:prstGeom>
          <a:ln w="19050">
            <a:solidFill>
              <a:srgbClr val="FFC000"/>
            </a:solidFill>
            <a:prstDash val="dash"/>
          </a:ln>
        </p:spPr>
        <p:style>
          <a:lnRef idx="1">
            <a:schemeClr val="accent1"/>
          </a:lnRef>
          <a:fillRef idx="0">
            <a:schemeClr val="accent1"/>
          </a:fillRef>
          <a:effectRef idx="0">
            <a:schemeClr val="accent1"/>
          </a:effectRef>
          <a:fontRef idx="minor">
            <a:schemeClr val="tx1"/>
          </a:fontRef>
        </p:style>
      </p:cxnSp>
      <p:sp>
        <p:nvSpPr>
          <p:cNvPr id="22" name="燕尾形 21"/>
          <p:cNvSpPr/>
          <p:nvPr/>
        </p:nvSpPr>
        <p:spPr bwMode="auto">
          <a:xfrm>
            <a:off x="899592" y="4906514"/>
            <a:ext cx="1440159" cy="504825"/>
          </a:xfrm>
          <a:prstGeom prst="chevron">
            <a:avLst/>
          </a:prstGeom>
          <a:solidFill>
            <a:srgbClr val="664E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1400" b="1" dirty="0">
              <a:solidFill>
                <a:schemeClr val="tx1"/>
              </a:solidFill>
              <a:latin typeface="微软雅黑" pitchFamily="34" charset="-122"/>
              <a:ea typeface="微软雅黑" pitchFamily="34" charset="-122"/>
            </a:endParaRPr>
          </a:p>
        </p:txBody>
      </p:sp>
      <p:sp>
        <p:nvSpPr>
          <p:cNvPr id="23" name="燕尾形 22"/>
          <p:cNvSpPr/>
          <p:nvPr/>
        </p:nvSpPr>
        <p:spPr bwMode="auto">
          <a:xfrm>
            <a:off x="2891813" y="4906514"/>
            <a:ext cx="1440159" cy="504825"/>
          </a:xfrm>
          <a:prstGeom prst="chevron">
            <a:avLst/>
          </a:prstGeom>
          <a:solidFill>
            <a:srgbClr val="664E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400" b="1" dirty="0">
              <a:solidFill>
                <a:schemeClr val="tx1"/>
              </a:solidFill>
              <a:latin typeface="微软雅黑" pitchFamily="34" charset="-122"/>
              <a:ea typeface="微软雅黑" pitchFamily="34" charset="-122"/>
            </a:endParaRPr>
          </a:p>
        </p:txBody>
      </p:sp>
      <p:sp>
        <p:nvSpPr>
          <p:cNvPr id="25" name="燕尾形 24"/>
          <p:cNvSpPr/>
          <p:nvPr/>
        </p:nvSpPr>
        <p:spPr bwMode="auto">
          <a:xfrm>
            <a:off x="4884034" y="4907754"/>
            <a:ext cx="1440159" cy="504825"/>
          </a:xfrm>
          <a:prstGeom prst="chevron">
            <a:avLst/>
          </a:prstGeom>
          <a:solidFill>
            <a:srgbClr val="664E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400" b="1" dirty="0">
              <a:solidFill>
                <a:schemeClr val="tx1"/>
              </a:solidFill>
              <a:latin typeface="微软雅黑" pitchFamily="34" charset="-122"/>
              <a:ea typeface="微软雅黑" pitchFamily="34" charset="-122"/>
            </a:endParaRPr>
          </a:p>
        </p:txBody>
      </p:sp>
      <p:sp>
        <p:nvSpPr>
          <p:cNvPr id="26" name="燕尾形 25"/>
          <p:cNvSpPr/>
          <p:nvPr/>
        </p:nvSpPr>
        <p:spPr bwMode="auto">
          <a:xfrm>
            <a:off x="6876256" y="4906513"/>
            <a:ext cx="1440159" cy="504825"/>
          </a:xfrm>
          <a:prstGeom prst="chevron">
            <a:avLst/>
          </a:prstGeom>
          <a:solidFill>
            <a:srgbClr val="664E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400" b="1" dirty="0">
              <a:solidFill>
                <a:schemeClr val="tx1"/>
              </a:solidFill>
              <a:latin typeface="微软雅黑" pitchFamily="34" charset="-122"/>
              <a:ea typeface="微软雅黑" pitchFamily="34" charset="-122"/>
            </a:endParaRPr>
          </a:p>
        </p:txBody>
      </p:sp>
      <p:sp>
        <p:nvSpPr>
          <p:cNvPr id="27" name="燕尾形 26"/>
          <p:cNvSpPr/>
          <p:nvPr/>
        </p:nvSpPr>
        <p:spPr bwMode="auto">
          <a:xfrm>
            <a:off x="6876256" y="4906511"/>
            <a:ext cx="1440159" cy="504825"/>
          </a:xfrm>
          <a:prstGeom prst="chevron">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400" b="1" dirty="0">
              <a:solidFill>
                <a:schemeClr val="tx1"/>
              </a:solidFill>
              <a:latin typeface="微软雅黑" pitchFamily="34" charset="-122"/>
              <a:ea typeface="微软雅黑" pitchFamily="34" charset="-122"/>
            </a:endParaRPr>
          </a:p>
        </p:txBody>
      </p:sp>
      <p:sp>
        <p:nvSpPr>
          <p:cNvPr id="28" name="矩形 27"/>
          <p:cNvSpPr/>
          <p:nvPr/>
        </p:nvSpPr>
        <p:spPr>
          <a:xfrm>
            <a:off x="3160486" y="5009578"/>
            <a:ext cx="902811" cy="307777"/>
          </a:xfrm>
          <a:prstGeom prst="rect">
            <a:avLst/>
          </a:prstGeom>
        </p:spPr>
        <p:txBody>
          <a:bodyPr wrap="none">
            <a:spAutoFit/>
          </a:bodyPr>
          <a:lstStyle/>
          <a:p>
            <a:pPr lvl="0" algn="ctr">
              <a:defRPr/>
            </a:pPr>
            <a:r>
              <a:rPr lang="zh-CN" altLang="en-US" sz="1400" b="1" dirty="0">
                <a:solidFill>
                  <a:prstClr val="black"/>
                </a:solidFill>
                <a:latin typeface="微软雅黑" pitchFamily="34" charset="-122"/>
                <a:ea typeface="微软雅黑" pitchFamily="34" charset="-122"/>
              </a:rPr>
              <a:t>我</a:t>
            </a:r>
            <a:r>
              <a:rPr lang="zh-CN" altLang="en-US" sz="1400" b="1" dirty="0" smtClean="0">
                <a:solidFill>
                  <a:prstClr val="black"/>
                </a:solidFill>
                <a:latin typeface="微软雅黑" pitchFamily="34" charset="-122"/>
                <a:ea typeface="微软雅黑" pitchFamily="34" charset="-122"/>
              </a:rPr>
              <a:t>的任务</a:t>
            </a:r>
            <a:endParaRPr lang="zh-CN" altLang="en-US" sz="1400" b="1" dirty="0">
              <a:solidFill>
                <a:prstClr val="black"/>
              </a:solidFill>
              <a:latin typeface="微软雅黑" pitchFamily="34" charset="-122"/>
              <a:ea typeface="微软雅黑" pitchFamily="34" charset="-122"/>
            </a:endParaRPr>
          </a:p>
        </p:txBody>
      </p:sp>
      <p:sp>
        <p:nvSpPr>
          <p:cNvPr id="29" name="矩形 28"/>
          <p:cNvSpPr/>
          <p:nvPr/>
        </p:nvSpPr>
        <p:spPr>
          <a:xfrm>
            <a:off x="5152709" y="5009578"/>
            <a:ext cx="902811" cy="307777"/>
          </a:xfrm>
          <a:prstGeom prst="rect">
            <a:avLst/>
          </a:prstGeom>
        </p:spPr>
        <p:txBody>
          <a:bodyPr wrap="none">
            <a:spAutoFit/>
          </a:bodyPr>
          <a:lstStyle/>
          <a:p>
            <a:pPr lvl="0" algn="ctr">
              <a:defRPr/>
            </a:pPr>
            <a:r>
              <a:rPr lang="zh-CN" altLang="en-US" sz="1400" b="1" dirty="0" smtClean="0">
                <a:solidFill>
                  <a:prstClr val="black"/>
                </a:solidFill>
                <a:latin typeface="微软雅黑" pitchFamily="34" charset="-122"/>
                <a:ea typeface="微软雅黑" pitchFamily="34" charset="-122"/>
              </a:rPr>
              <a:t>完成情况</a:t>
            </a:r>
            <a:endParaRPr lang="zh-CN" altLang="en-US" sz="1400" b="1" dirty="0">
              <a:solidFill>
                <a:prstClr val="black"/>
              </a:solidFill>
              <a:latin typeface="微软雅黑" pitchFamily="34" charset="-122"/>
              <a:ea typeface="微软雅黑" pitchFamily="34" charset="-122"/>
            </a:endParaRPr>
          </a:p>
        </p:txBody>
      </p:sp>
      <p:sp>
        <p:nvSpPr>
          <p:cNvPr id="30" name="矩形 29"/>
          <p:cNvSpPr/>
          <p:nvPr/>
        </p:nvSpPr>
        <p:spPr>
          <a:xfrm>
            <a:off x="7144931" y="5005036"/>
            <a:ext cx="902811" cy="307777"/>
          </a:xfrm>
          <a:prstGeom prst="rect">
            <a:avLst/>
          </a:prstGeom>
        </p:spPr>
        <p:txBody>
          <a:bodyPr wrap="none">
            <a:spAutoFit/>
          </a:bodyPr>
          <a:lstStyle/>
          <a:p>
            <a:pPr lvl="0" algn="ctr">
              <a:defRPr/>
            </a:pPr>
            <a:r>
              <a:rPr lang="zh-CN" altLang="en-US" sz="1400" b="1" dirty="0">
                <a:solidFill>
                  <a:prstClr val="black"/>
                </a:solidFill>
                <a:latin typeface="微软雅黑" pitchFamily="34" charset="-122"/>
                <a:ea typeface="微软雅黑" pitchFamily="34" charset="-122"/>
              </a:rPr>
              <a:t>后期计划</a:t>
            </a:r>
          </a:p>
        </p:txBody>
      </p:sp>
      <p:sp>
        <p:nvSpPr>
          <p:cNvPr id="31" name="矩形 30"/>
          <p:cNvSpPr/>
          <p:nvPr/>
        </p:nvSpPr>
        <p:spPr>
          <a:xfrm>
            <a:off x="1168264" y="4972247"/>
            <a:ext cx="902812" cy="307777"/>
          </a:xfrm>
          <a:prstGeom prst="rect">
            <a:avLst/>
          </a:prstGeom>
        </p:spPr>
        <p:txBody>
          <a:bodyPr wrap="none">
            <a:spAutoFit/>
          </a:bodyPr>
          <a:lstStyle/>
          <a:p>
            <a:pPr lvl="0" algn="ctr">
              <a:defRPr/>
            </a:pPr>
            <a:r>
              <a:rPr lang="zh-CN" altLang="en-US" sz="1400" b="1" dirty="0">
                <a:solidFill>
                  <a:prstClr val="black"/>
                </a:solidFill>
                <a:latin typeface="微软雅黑" pitchFamily="34" charset="-122"/>
                <a:ea typeface="微软雅黑" pitchFamily="34" charset="-122"/>
              </a:rPr>
              <a:t>项目意义</a:t>
            </a:r>
          </a:p>
        </p:txBody>
      </p:sp>
    </p:spTree>
    <p:extLst>
      <p:ext uri="{BB962C8B-B14F-4D97-AF65-F5344CB8AC3E}">
        <p14:creationId xmlns:p14="http://schemas.microsoft.com/office/powerpoint/2010/main" val="414879884"/>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ipe(down)">
                                      <p:cBhvr>
                                        <p:cTn id="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rot="19165155">
            <a:off x="-848426" y="318618"/>
            <a:ext cx="3600400" cy="720080"/>
          </a:xfrm>
          <a:prstGeom prst="rect">
            <a:avLst/>
          </a:prstGeom>
          <a:solidFill>
            <a:srgbClr val="FFC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2400" dirty="0" smtClean="0">
                <a:latin typeface="微软雅黑" pitchFamily="34" charset="-122"/>
                <a:ea typeface="微软雅黑" pitchFamily="34" charset="-122"/>
              </a:rPr>
              <a:t>金融证券</a:t>
            </a:r>
            <a:endParaRPr lang="zh-CN" altLang="en-US" sz="2400" dirty="0">
              <a:latin typeface="微软雅黑" pitchFamily="34" charset="-122"/>
              <a:ea typeface="微软雅黑" pitchFamily="34" charset="-122"/>
            </a:endParaRPr>
          </a:p>
        </p:txBody>
      </p:sp>
      <p:cxnSp>
        <p:nvCxnSpPr>
          <p:cNvPr id="36" name="直接连接符 35"/>
          <p:cNvCxnSpPr/>
          <p:nvPr/>
        </p:nvCxnSpPr>
        <p:spPr>
          <a:xfrm>
            <a:off x="-108520" y="5158927"/>
            <a:ext cx="9396536" cy="0"/>
          </a:xfrm>
          <a:prstGeom prst="line">
            <a:avLst/>
          </a:prstGeom>
          <a:ln w="19050">
            <a:solidFill>
              <a:srgbClr val="FFC000"/>
            </a:solidFill>
            <a:prstDash val="dash"/>
          </a:ln>
        </p:spPr>
        <p:style>
          <a:lnRef idx="1">
            <a:schemeClr val="accent1"/>
          </a:lnRef>
          <a:fillRef idx="0">
            <a:schemeClr val="accent1"/>
          </a:fillRef>
          <a:effectRef idx="0">
            <a:schemeClr val="accent1"/>
          </a:effectRef>
          <a:fontRef idx="minor">
            <a:schemeClr val="tx1"/>
          </a:fontRef>
        </p:style>
      </p:cxnSp>
      <p:sp>
        <p:nvSpPr>
          <p:cNvPr id="37" name="燕尾形 36"/>
          <p:cNvSpPr/>
          <p:nvPr/>
        </p:nvSpPr>
        <p:spPr bwMode="auto">
          <a:xfrm>
            <a:off x="899592" y="4906514"/>
            <a:ext cx="1440159" cy="504825"/>
          </a:xfrm>
          <a:prstGeom prst="chevron">
            <a:avLst/>
          </a:prstGeom>
          <a:solidFill>
            <a:srgbClr val="664E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1400" b="1" dirty="0">
              <a:solidFill>
                <a:schemeClr val="tx1"/>
              </a:solidFill>
              <a:latin typeface="微软雅黑" pitchFamily="34" charset="-122"/>
              <a:ea typeface="微软雅黑" pitchFamily="34" charset="-122"/>
            </a:endParaRPr>
          </a:p>
        </p:txBody>
      </p:sp>
      <p:sp>
        <p:nvSpPr>
          <p:cNvPr id="38" name="燕尾形 37"/>
          <p:cNvSpPr/>
          <p:nvPr/>
        </p:nvSpPr>
        <p:spPr bwMode="auto">
          <a:xfrm>
            <a:off x="2891813" y="4906514"/>
            <a:ext cx="1440159" cy="504825"/>
          </a:xfrm>
          <a:prstGeom prst="chevron">
            <a:avLst/>
          </a:prstGeom>
          <a:solidFill>
            <a:srgbClr val="664E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400" b="1" dirty="0">
              <a:solidFill>
                <a:schemeClr val="tx1"/>
              </a:solidFill>
              <a:latin typeface="微软雅黑" pitchFamily="34" charset="-122"/>
              <a:ea typeface="微软雅黑" pitchFamily="34" charset="-122"/>
            </a:endParaRPr>
          </a:p>
        </p:txBody>
      </p:sp>
      <p:sp>
        <p:nvSpPr>
          <p:cNvPr id="39" name="燕尾形 38"/>
          <p:cNvSpPr/>
          <p:nvPr/>
        </p:nvSpPr>
        <p:spPr bwMode="auto">
          <a:xfrm>
            <a:off x="4884034" y="4907754"/>
            <a:ext cx="1440159" cy="504825"/>
          </a:xfrm>
          <a:prstGeom prst="chevron">
            <a:avLst/>
          </a:prstGeom>
          <a:solidFill>
            <a:srgbClr val="664E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400" b="1" dirty="0">
              <a:solidFill>
                <a:schemeClr val="tx1"/>
              </a:solidFill>
              <a:latin typeface="微软雅黑" pitchFamily="34" charset="-122"/>
              <a:ea typeface="微软雅黑" pitchFamily="34" charset="-122"/>
            </a:endParaRPr>
          </a:p>
        </p:txBody>
      </p:sp>
      <p:sp>
        <p:nvSpPr>
          <p:cNvPr id="40" name="燕尾形 39"/>
          <p:cNvSpPr/>
          <p:nvPr/>
        </p:nvSpPr>
        <p:spPr bwMode="auto">
          <a:xfrm>
            <a:off x="6876256" y="4906513"/>
            <a:ext cx="1440159" cy="504825"/>
          </a:xfrm>
          <a:prstGeom prst="chevron">
            <a:avLst/>
          </a:prstGeom>
          <a:solidFill>
            <a:srgbClr val="664E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400" b="1" dirty="0">
              <a:solidFill>
                <a:schemeClr val="tx1"/>
              </a:solidFill>
              <a:latin typeface="微软雅黑" pitchFamily="34" charset="-122"/>
              <a:ea typeface="微软雅黑" pitchFamily="34" charset="-122"/>
            </a:endParaRPr>
          </a:p>
        </p:txBody>
      </p:sp>
      <p:sp>
        <p:nvSpPr>
          <p:cNvPr id="41" name="燕尾形 40"/>
          <p:cNvSpPr/>
          <p:nvPr/>
        </p:nvSpPr>
        <p:spPr bwMode="auto">
          <a:xfrm>
            <a:off x="906488" y="4886424"/>
            <a:ext cx="1440159" cy="504825"/>
          </a:xfrm>
          <a:prstGeom prst="chevron">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400" b="1" dirty="0">
              <a:solidFill>
                <a:schemeClr val="tx1"/>
              </a:solidFill>
              <a:latin typeface="微软雅黑" pitchFamily="34" charset="-122"/>
              <a:ea typeface="微软雅黑" pitchFamily="34" charset="-122"/>
            </a:endParaRPr>
          </a:p>
        </p:txBody>
      </p:sp>
      <p:sp>
        <p:nvSpPr>
          <p:cNvPr id="42" name="矩形 41"/>
          <p:cNvSpPr/>
          <p:nvPr/>
        </p:nvSpPr>
        <p:spPr>
          <a:xfrm>
            <a:off x="3160485" y="5009578"/>
            <a:ext cx="902811" cy="307777"/>
          </a:xfrm>
          <a:prstGeom prst="rect">
            <a:avLst/>
          </a:prstGeom>
        </p:spPr>
        <p:txBody>
          <a:bodyPr wrap="none">
            <a:spAutoFit/>
          </a:bodyPr>
          <a:lstStyle/>
          <a:p>
            <a:pPr lvl="0" algn="ctr">
              <a:defRPr/>
            </a:pPr>
            <a:r>
              <a:rPr lang="zh-CN" altLang="en-US" sz="1400" b="1" dirty="0">
                <a:solidFill>
                  <a:prstClr val="black"/>
                </a:solidFill>
                <a:latin typeface="微软雅黑" pitchFamily="34" charset="-122"/>
                <a:ea typeface="微软雅黑" pitchFamily="34" charset="-122"/>
              </a:rPr>
              <a:t>我</a:t>
            </a:r>
            <a:r>
              <a:rPr lang="zh-CN" altLang="en-US" sz="1400" b="1" dirty="0" smtClean="0">
                <a:solidFill>
                  <a:prstClr val="black"/>
                </a:solidFill>
                <a:latin typeface="微软雅黑" pitchFamily="34" charset="-122"/>
                <a:ea typeface="微软雅黑" pitchFamily="34" charset="-122"/>
              </a:rPr>
              <a:t>的任务</a:t>
            </a:r>
            <a:endParaRPr lang="zh-CN" altLang="en-US" sz="1400" b="1" dirty="0">
              <a:solidFill>
                <a:prstClr val="black"/>
              </a:solidFill>
              <a:latin typeface="微软雅黑" pitchFamily="34" charset="-122"/>
              <a:ea typeface="微软雅黑" pitchFamily="34" charset="-122"/>
            </a:endParaRPr>
          </a:p>
        </p:txBody>
      </p:sp>
      <p:sp>
        <p:nvSpPr>
          <p:cNvPr id="43" name="矩形 42"/>
          <p:cNvSpPr/>
          <p:nvPr/>
        </p:nvSpPr>
        <p:spPr>
          <a:xfrm>
            <a:off x="5152706" y="5009578"/>
            <a:ext cx="902811" cy="307777"/>
          </a:xfrm>
          <a:prstGeom prst="rect">
            <a:avLst/>
          </a:prstGeom>
        </p:spPr>
        <p:txBody>
          <a:bodyPr wrap="none">
            <a:spAutoFit/>
          </a:bodyPr>
          <a:lstStyle/>
          <a:p>
            <a:pPr lvl="0" algn="ctr">
              <a:defRPr/>
            </a:pPr>
            <a:r>
              <a:rPr lang="zh-CN" altLang="en-US" sz="1400" b="1" dirty="0" smtClean="0">
                <a:solidFill>
                  <a:prstClr val="black"/>
                </a:solidFill>
                <a:latin typeface="微软雅黑" pitchFamily="34" charset="-122"/>
                <a:ea typeface="微软雅黑" pitchFamily="34" charset="-122"/>
              </a:rPr>
              <a:t>完成情况</a:t>
            </a:r>
            <a:endParaRPr lang="zh-CN" altLang="en-US" sz="1400" b="1" dirty="0">
              <a:solidFill>
                <a:prstClr val="black"/>
              </a:solidFill>
              <a:latin typeface="微软雅黑" pitchFamily="34" charset="-122"/>
              <a:ea typeface="微软雅黑" pitchFamily="34" charset="-122"/>
            </a:endParaRPr>
          </a:p>
        </p:txBody>
      </p:sp>
      <p:sp>
        <p:nvSpPr>
          <p:cNvPr id="44" name="矩形 43"/>
          <p:cNvSpPr/>
          <p:nvPr/>
        </p:nvSpPr>
        <p:spPr>
          <a:xfrm>
            <a:off x="7144929" y="5005036"/>
            <a:ext cx="902811" cy="307777"/>
          </a:xfrm>
          <a:prstGeom prst="rect">
            <a:avLst/>
          </a:prstGeom>
        </p:spPr>
        <p:txBody>
          <a:bodyPr wrap="none">
            <a:spAutoFit/>
          </a:bodyPr>
          <a:lstStyle/>
          <a:p>
            <a:pPr lvl="0" algn="ctr">
              <a:defRPr/>
            </a:pPr>
            <a:r>
              <a:rPr lang="zh-CN" altLang="en-US" sz="1400" b="1" dirty="0" smtClean="0">
                <a:solidFill>
                  <a:prstClr val="black"/>
                </a:solidFill>
                <a:latin typeface="微软雅黑" pitchFamily="34" charset="-122"/>
                <a:ea typeface="微软雅黑" pitchFamily="34" charset="-122"/>
              </a:rPr>
              <a:t>后期计划</a:t>
            </a:r>
            <a:endParaRPr lang="zh-CN" altLang="en-US" sz="1400" b="1" dirty="0">
              <a:solidFill>
                <a:prstClr val="black"/>
              </a:solidFill>
              <a:latin typeface="微软雅黑" pitchFamily="34" charset="-122"/>
              <a:ea typeface="微软雅黑" pitchFamily="34" charset="-122"/>
            </a:endParaRPr>
          </a:p>
        </p:txBody>
      </p:sp>
      <p:sp>
        <p:nvSpPr>
          <p:cNvPr id="45" name="矩形 44"/>
          <p:cNvSpPr/>
          <p:nvPr/>
        </p:nvSpPr>
        <p:spPr>
          <a:xfrm>
            <a:off x="1168265" y="4972247"/>
            <a:ext cx="902811" cy="307777"/>
          </a:xfrm>
          <a:prstGeom prst="rect">
            <a:avLst/>
          </a:prstGeom>
        </p:spPr>
        <p:txBody>
          <a:bodyPr wrap="none">
            <a:spAutoFit/>
          </a:bodyPr>
          <a:lstStyle/>
          <a:p>
            <a:pPr lvl="0" algn="ctr">
              <a:defRPr/>
            </a:pPr>
            <a:r>
              <a:rPr lang="zh-CN" altLang="en-US" sz="1400" b="1" dirty="0" smtClean="0">
                <a:solidFill>
                  <a:prstClr val="black"/>
                </a:solidFill>
                <a:latin typeface="微软雅黑" pitchFamily="34" charset="-122"/>
                <a:ea typeface="微软雅黑" pitchFamily="34" charset="-122"/>
              </a:rPr>
              <a:t>项目意义</a:t>
            </a:r>
            <a:endParaRPr lang="zh-CN" altLang="en-US" sz="1400" b="1" dirty="0">
              <a:solidFill>
                <a:prstClr val="black"/>
              </a:solidFill>
              <a:latin typeface="微软雅黑" pitchFamily="34" charset="-122"/>
              <a:ea typeface="微软雅黑" pitchFamily="34" charset="-122"/>
            </a:endParaRPr>
          </a:p>
        </p:txBody>
      </p:sp>
      <p:sp>
        <p:nvSpPr>
          <p:cNvPr id="46" name="椭圆 45"/>
          <p:cNvSpPr/>
          <p:nvPr/>
        </p:nvSpPr>
        <p:spPr>
          <a:xfrm>
            <a:off x="0" y="5059300"/>
            <a:ext cx="216024" cy="21602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pic>
        <p:nvPicPr>
          <p:cNvPr id="2" name="图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33831" y="1882839"/>
            <a:ext cx="926654" cy="926654"/>
          </a:xfrm>
          <a:prstGeom prst="rect">
            <a:avLst/>
          </a:prstGeom>
        </p:spPr>
      </p:pic>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63297" y="645473"/>
            <a:ext cx="792088" cy="792088"/>
          </a:xfrm>
          <a:prstGeom prst="rect">
            <a:avLst/>
          </a:prstGeom>
        </p:spPr>
      </p:pic>
      <p:pic>
        <p:nvPicPr>
          <p:cNvPr id="6" name="图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50709" y="3217540"/>
            <a:ext cx="1047128" cy="1047128"/>
          </a:xfrm>
          <a:prstGeom prst="rect">
            <a:avLst/>
          </a:prstGeom>
        </p:spPr>
      </p:pic>
      <p:pic>
        <p:nvPicPr>
          <p:cNvPr id="10" name="图片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880144" y="1921396"/>
            <a:ext cx="888097" cy="888097"/>
          </a:xfrm>
          <a:prstGeom prst="rect">
            <a:avLst/>
          </a:prstGeom>
        </p:spPr>
      </p:pic>
      <p:sp>
        <p:nvSpPr>
          <p:cNvPr id="11" name="TextBox 10"/>
          <p:cNvSpPr txBox="1"/>
          <p:nvPr/>
        </p:nvSpPr>
        <p:spPr>
          <a:xfrm>
            <a:off x="4222245" y="321065"/>
            <a:ext cx="504056" cy="369332"/>
          </a:xfrm>
          <a:prstGeom prst="rect">
            <a:avLst/>
          </a:prstGeom>
          <a:noFill/>
        </p:spPr>
        <p:txBody>
          <a:bodyPr wrap="square" rtlCol="0">
            <a:spAutoFit/>
          </a:bodyPr>
          <a:lstStyle/>
          <a:p>
            <a:r>
              <a:rPr lang="zh-CN" altLang="en-US" dirty="0" smtClean="0"/>
              <a:t>人</a:t>
            </a:r>
            <a:endParaRPr lang="zh-CN" altLang="en-US" dirty="0"/>
          </a:p>
        </p:txBody>
      </p:sp>
      <p:sp>
        <p:nvSpPr>
          <p:cNvPr id="12" name="TextBox 11"/>
          <p:cNvSpPr txBox="1"/>
          <p:nvPr/>
        </p:nvSpPr>
        <p:spPr>
          <a:xfrm>
            <a:off x="1475656" y="2209428"/>
            <a:ext cx="720080" cy="369332"/>
          </a:xfrm>
          <a:prstGeom prst="rect">
            <a:avLst/>
          </a:prstGeom>
          <a:noFill/>
        </p:spPr>
        <p:txBody>
          <a:bodyPr wrap="square" rtlCol="0">
            <a:spAutoFit/>
          </a:bodyPr>
          <a:lstStyle/>
          <a:p>
            <a:r>
              <a:rPr lang="zh-CN" altLang="en-US" dirty="0" smtClean="0"/>
              <a:t>公司</a:t>
            </a:r>
            <a:endParaRPr lang="zh-CN" altLang="en-US" dirty="0"/>
          </a:p>
        </p:txBody>
      </p:sp>
      <p:sp>
        <p:nvSpPr>
          <p:cNvPr id="14" name="TextBox 13"/>
          <p:cNvSpPr txBox="1"/>
          <p:nvPr/>
        </p:nvSpPr>
        <p:spPr>
          <a:xfrm>
            <a:off x="4063298" y="4219546"/>
            <a:ext cx="663004" cy="369332"/>
          </a:xfrm>
          <a:prstGeom prst="rect">
            <a:avLst/>
          </a:prstGeom>
          <a:noFill/>
        </p:spPr>
        <p:txBody>
          <a:bodyPr wrap="square" rtlCol="0">
            <a:spAutoFit/>
          </a:bodyPr>
          <a:lstStyle/>
          <a:p>
            <a:r>
              <a:rPr lang="zh-CN" altLang="en-US" dirty="0" smtClean="0"/>
              <a:t>产品</a:t>
            </a:r>
            <a:endParaRPr lang="zh-CN" altLang="en-US" dirty="0"/>
          </a:p>
        </p:txBody>
      </p:sp>
      <p:sp>
        <p:nvSpPr>
          <p:cNvPr id="15" name="TextBox 14"/>
          <p:cNvSpPr txBox="1"/>
          <p:nvPr/>
        </p:nvSpPr>
        <p:spPr>
          <a:xfrm>
            <a:off x="6948264" y="2209428"/>
            <a:ext cx="792088" cy="369332"/>
          </a:xfrm>
          <a:prstGeom prst="rect">
            <a:avLst/>
          </a:prstGeom>
          <a:noFill/>
        </p:spPr>
        <p:txBody>
          <a:bodyPr wrap="square" rtlCol="0">
            <a:spAutoFit/>
          </a:bodyPr>
          <a:lstStyle/>
          <a:p>
            <a:r>
              <a:rPr lang="zh-CN" altLang="en-US" dirty="0" smtClean="0"/>
              <a:t>行业</a:t>
            </a:r>
            <a:endParaRPr lang="zh-CN" altLang="en-US" dirty="0"/>
          </a:p>
        </p:txBody>
      </p:sp>
      <p:cxnSp>
        <p:nvCxnSpPr>
          <p:cNvPr id="19" name="直接连接符 18"/>
          <p:cNvCxnSpPr>
            <a:stCxn id="4" idx="2"/>
          </p:cNvCxnSpPr>
          <p:nvPr/>
        </p:nvCxnSpPr>
        <p:spPr>
          <a:xfrm flipH="1">
            <a:off x="3160485" y="1437561"/>
            <a:ext cx="1298856" cy="627851"/>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2891813" y="2713484"/>
            <a:ext cx="1330432" cy="936104"/>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直接连接符 22"/>
          <p:cNvCxnSpPr>
            <a:stCxn id="6" idx="3"/>
            <a:endCxn id="10" idx="2"/>
          </p:cNvCxnSpPr>
          <p:nvPr/>
        </p:nvCxnSpPr>
        <p:spPr>
          <a:xfrm flipV="1">
            <a:off x="4997837" y="2809493"/>
            <a:ext cx="1326356" cy="931611"/>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直接连接符 25"/>
          <p:cNvCxnSpPr>
            <a:stCxn id="4" idx="2"/>
          </p:cNvCxnSpPr>
          <p:nvPr/>
        </p:nvCxnSpPr>
        <p:spPr>
          <a:xfrm>
            <a:off x="4459341" y="1437561"/>
            <a:ext cx="1420803" cy="771867"/>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3160485" y="2497460"/>
            <a:ext cx="2719659" cy="813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4459341" y="1561356"/>
            <a:ext cx="0" cy="1872208"/>
          </a:xfrm>
          <a:prstGeom prst="line">
            <a:avLst/>
          </a:prstGeom>
        </p:spPr>
        <p:style>
          <a:lnRef idx="1">
            <a:schemeClr val="accent1"/>
          </a:lnRef>
          <a:fillRef idx="0">
            <a:schemeClr val="accent1"/>
          </a:fillRef>
          <a:effectRef idx="0">
            <a:schemeClr val="accent1"/>
          </a:effectRef>
          <a:fontRef idx="minor">
            <a:schemeClr val="tx1"/>
          </a:fontRef>
        </p:style>
      </p:cxnSp>
      <p:sp>
        <p:nvSpPr>
          <p:cNvPr id="33" name="文本框 32"/>
          <p:cNvSpPr txBox="1"/>
          <p:nvPr/>
        </p:nvSpPr>
        <p:spPr>
          <a:xfrm>
            <a:off x="3264705" y="2111051"/>
            <a:ext cx="2578167" cy="707886"/>
          </a:xfrm>
          <a:prstGeom prst="rect">
            <a:avLst/>
          </a:prstGeom>
          <a:noFill/>
        </p:spPr>
        <p:txBody>
          <a:bodyPr wrap="square" rtlCol="0">
            <a:spAutoFit/>
          </a:bodyPr>
          <a:lstStyle/>
          <a:p>
            <a:r>
              <a:rPr lang="zh-CN" altLang="en-US" sz="4000" dirty="0" smtClean="0">
                <a:solidFill>
                  <a:schemeClr val="tx1">
                    <a:lumMod val="65000"/>
                    <a:lumOff val="35000"/>
                  </a:schemeClr>
                </a:solidFill>
              </a:rPr>
              <a:t>万物互联</a:t>
            </a:r>
            <a:endParaRPr lang="zh-CN" altLang="en-US" sz="4000" dirty="0">
              <a:solidFill>
                <a:schemeClr val="tx1">
                  <a:lumMod val="65000"/>
                  <a:lumOff val="35000"/>
                </a:schemeClr>
              </a:solidFill>
            </a:endParaRPr>
          </a:p>
        </p:txBody>
      </p:sp>
      <p:sp>
        <p:nvSpPr>
          <p:cNvPr id="35" name="椭圆形标注 34"/>
          <p:cNvSpPr/>
          <p:nvPr/>
        </p:nvSpPr>
        <p:spPr>
          <a:xfrm rot="10800000" flipH="1">
            <a:off x="5661015" y="3538912"/>
            <a:ext cx="2754072" cy="772241"/>
          </a:xfrm>
          <a:prstGeom prst="wedgeEllipseCallou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47" name="文本框 46"/>
          <p:cNvSpPr txBox="1"/>
          <p:nvPr/>
        </p:nvSpPr>
        <p:spPr>
          <a:xfrm>
            <a:off x="5991961" y="3691168"/>
            <a:ext cx="2398971" cy="369332"/>
          </a:xfrm>
          <a:prstGeom prst="rect">
            <a:avLst/>
          </a:prstGeom>
          <a:noFill/>
        </p:spPr>
        <p:txBody>
          <a:bodyPr wrap="square" rtlCol="0">
            <a:spAutoFit/>
          </a:bodyPr>
          <a:lstStyle/>
          <a:p>
            <a:r>
              <a:rPr lang="zh-CN" altLang="en-US" dirty="0" smtClean="0"/>
              <a:t>构建证券知识图谱</a:t>
            </a:r>
            <a:endParaRPr lang="zh-CN" altLang="en-US" dirty="0"/>
          </a:p>
        </p:txBody>
      </p:sp>
    </p:spTree>
    <p:extLst>
      <p:ext uri="{BB962C8B-B14F-4D97-AF65-F5344CB8AC3E}">
        <p14:creationId xmlns:p14="http://schemas.microsoft.com/office/powerpoint/2010/main" val="1035842021"/>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grpId="0" nodeType="withEffect">
                                  <p:stCondLst>
                                    <p:cond delay="0"/>
                                  </p:stCondLst>
                                  <p:childTnLst>
                                    <p:animMotion origin="layout" path="M 4.44444E-6 3.33333E-6 L 0.07083 -0.00084 " pathEditMode="relative" rAng="0" ptsTypes="AA">
                                      <p:cBhvr>
                                        <p:cTn id="6" dur="300" fill="hold"/>
                                        <p:tgtEl>
                                          <p:spTgt spid="46"/>
                                        </p:tgtEl>
                                        <p:attrNameLst>
                                          <p:attrName>ppt_x</p:attrName>
                                          <p:attrName>ppt_y</p:attrName>
                                        </p:attrNameLst>
                                      </p:cBhvr>
                                      <p:rCtr x="3542" y="-56"/>
                                    </p:animMotion>
                                  </p:childTnLst>
                                </p:cTn>
                              </p:par>
                            </p:childTnLst>
                          </p:cTn>
                        </p:par>
                        <p:par>
                          <p:cTn id="7" fill="hold">
                            <p:stCondLst>
                              <p:cond delay="300"/>
                            </p:stCondLst>
                            <p:childTnLst>
                              <p:par>
                                <p:cTn id="8" presetID="42" presetClass="path" presetSubtype="0" accel="50000" decel="50000" fill="hold" grpId="1" nodeType="afterEffect">
                                  <p:stCondLst>
                                    <p:cond delay="0"/>
                                  </p:stCondLst>
                                  <p:childTnLst>
                                    <p:animMotion origin="layout" path="M 0.07083 -0.00084 L 0.07083 -0.68139 " pathEditMode="relative" rAng="0" ptsTypes="AA">
                                      <p:cBhvr>
                                        <p:cTn id="9" dur="500" fill="hold"/>
                                        <p:tgtEl>
                                          <p:spTgt spid="46"/>
                                        </p:tgtEl>
                                        <p:attrNameLst>
                                          <p:attrName>ppt_x</p:attrName>
                                          <p:attrName>ppt_y</p:attrName>
                                        </p:attrNameLst>
                                      </p:cBhvr>
                                      <p:rCtr x="0" y="-34028"/>
                                    </p:animMotion>
                                  </p:childTnLst>
                                </p:cTn>
                              </p:par>
                            </p:childTnLst>
                          </p:cTn>
                        </p:par>
                        <p:par>
                          <p:cTn id="10" fill="hold">
                            <p:stCondLst>
                              <p:cond delay="800"/>
                            </p:stCondLst>
                            <p:childTnLst>
                              <p:par>
                                <p:cTn id="11" presetID="22" presetClass="entr" presetSubtype="4" fill="hold" grpId="0" nodeType="after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wipe(down)">
                                      <p:cBhvr>
                                        <p:cTn id="13" dur="500"/>
                                        <p:tgtEl>
                                          <p:spTgt spid="13"/>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19"/>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21"/>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23"/>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26"/>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0"/>
                                          </p:stCondLst>
                                        </p:cTn>
                                        <p:tgtEl>
                                          <p:spTgt spid="29"/>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nodeType="clickEffect">
                                  <p:stCondLst>
                                    <p:cond delay="0"/>
                                  </p:stCondLst>
                                  <p:childTnLst>
                                    <p:set>
                                      <p:cBhvr>
                                        <p:cTn id="37" dur="1" fill="hold">
                                          <p:stCondLst>
                                            <p:cond delay="0"/>
                                          </p:stCondLst>
                                        </p:cTn>
                                        <p:tgtEl>
                                          <p:spTgt spid="31"/>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26" presetClass="entr" presetSubtype="0" fill="hold" grpId="0" nodeType="clickEffect">
                                  <p:stCondLst>
                                    <p:cond delay="0"/>
                                  </p:stCondLst>
                                  <p:childTnLst>
                                    <p:set>
                                      <p:cBhvr>
                                        <p:cTn id="41" dur="1" fill="hold">
                                          <p:stCondLst>
                                            <p:cond delay="0"/>
                                          </p:stCondLst>
                                        </p:cTn>
                                        <p:tgtEl>
                                          <p:spTgt spid="33"/>
                                        </p:tgtEl>
                                        <p:attrNameLst>
                                          <p:attrName>style.visibility</p:attrName>
                                        </p:attrNameLst>
                                      </p:cBhvr>
                                      <p:to>
                                        <p:strVal val="visible"/>
                                      </p:to>
                                    </p:set>
                                    <p:animEffect transition="in" filter="wipe(down)">
                                      <p:cBhvr>
                                        <p:cTn id="42" dur="580">
                                          <p:stCondLst>
                                            <p:cond delay="0"/>
                                          </p:stCondLst>
                                        </p:cTn>
                                        <p:tgtEl>
                                          <p:spTgt spid="33"/>
                                        </p:tgtEl>
                                      </p:cBhvr>
                                    </p:animEffect>
                                    <p:anim calcmode="lin" valueType="num">
                                      <p:cBhvr>
                                        <p:cTn id="43" dur="1822" tmFilter="0,0; 0.14,0.36; 0.43,0.73; 0.71,0.91; 1.0,1.0">
                                          <p:stCondLst>
                                            <p:cond delay="0"/>
                                          </p:stCondLst>
                                        </p:cTn>
                                        <p:tgtEl>
                                          <p:spTgt spid="33"/>
                                        </p:tgtEl>
                                        <p:attrNameLst>
                                          <p:attrName>ppt_x</p:attrName>
                                        </p:attrNameLst>
                                      </p:cBhvr>
                                      <p:tavLst>
                                        <p:tav tm="0">
                                          <p:val>
                                            <p:strVal val="#ppt_x-0.25"/>
                                          </p:val>
                                        </p:tav>
                                        <p:tav tm="100000">
                                          <p:val>
                                            <p:strVal val="#ppt_x"/>
                                          </p:val>
                                        </p:tav>
                                      </p:tavLst>
                                    </p:anim>
                                    <p:anim calcmode="lin" valueType="num">
                                      <p:cBhvr>
                                        <p:cTn id="44" dur="664" tmFilter="0.0,0.0; 0.25,0.07; 0.50,0.2; 0.75,0.467; 1.0,1.0">
                                          <p:stCondLst>
                                            <p:cond delay="0"/>
                                          </p:stCondLst>
                                        </p:cTn>
                                        <p:tgtEl>
                                          <p:spTgt spid="33"/>
                                        </p:tgtEl>
                                        <p:attrNameLst>
                                          <p:attrName>ppt_y</p:attrName>
                                        </p:attrNameLst>
                                      </p:cBhvr>
                                      <p:tavLst>
                                        <p:tav tm="0" fmla="#ppt_y-sin(pi*$)/3">
                                          <p:val>
                                            <p:fltVal val="0.5"/>
                                          </p:val>
                                        </p:tav>
                                        <p:tav tm="100000">
                                          <p:val>
                                            <p:fltVal val="1"/>
                                          </p:val>
                                        </p:tav>
                                      </p:tavLst>
                                    </p:anim>
                                    <p:anim calcmode="lin" valueType="num">
                                      <p:cBhvr>
                                        <p:cTn id="45" dur="664" tmFilter="0, 0; 0.125,0.2665; 0.25,0.4; 0.375,0.465; 0.5,0.5;  0.625,0.535; 0.75,0.6; 0.875,0.7335; 1,1">
                                          <p:stCondLst>
                                            <p:cond delay="664"/>
                                          </p:stCondLst>
                                        </p:cTn>
                                        <p:tgtEl>
                                          <p:spTgt spid="33"/>
                                        </p:tgtEl>
                                        <p:attrNameLst>
                                          <p:attrName>ppt_y</p:attrName>
                                        </p:attrNameLst>
                                      </p:cBhvr>
                                      <p:tavLst>
                                        <p:tav tm="0" fmla="#ppt_y-sin(pi*$)/9">
                                          <p:val>
                                            <p:fltVal val="0"/>
                                          </p:val>
                                        </p:tav>
                                        <p:tav tm="100000">
                                          <p:val>
                                            <p:fltVal val="1"/>
                                          </p:val>
                                        </p:tav>
                                      </p:tavLst>
                                    </p:anim>
                                    <p:anim calcmode="lin" valueType="num">
                                      <p:cBhvr>
                                        <p:cTn id="46" dur="332" tmFilter="0, 0; 0.125,0.2665; 0.25,0.4; 0.375,0.465; 0.5,0.5;  0.625,0.535; 0.75,0.6; 0.875,0.7335; 1,1">
                                          <p:stCondLst>
                                            <p:cond delay="1324"/>
                                          </p:stCondLst>
                                        </p:cTn>
                                        <p:tgtEl>
                                          <p:spTgt spid="33"/>
                                        </p:tgtEl>
                                        <p:attrNameLst>
                                          <p:attrName>ppt_y</p:attrName>
                                        </p:attrNameLst>
                                      </p:cBhvr>
                                      <p:tavLst>
                                        <p:tav tm="0" fmla="#ppt_y-sin(pi*$)/27">
                                          <p:val>
                                            <p:fltVal val="0"/>
                                          </p:val>
                                        </p:tav>
                                        <p:tav tm="100000">
                                          <p:val>
                                            <p:fltVal val="1"/>
                                          </p:val>
                                        </p:tav>
                                      </p:tavLst>
                                    </p:anim>
                                    <p:anim calcmode="lin" valueType="num">
                                      <p:cBhvr>
                                        <p:cTn id="47" dur="164" tmFilter="0, 0; 0.125,0.2665; 0.25,0.4; 0.375,0.465; 0.5,0.5;  0.625,0.535; 0.75,0.6; 0.875,0.7335; 1,1">
                                          <p:stCondLst>
                                            <p:cond delay="1656"/>
                                          </p:stCondLst>
                                        </p:cTn>
                                        <p:tgtEl>
                                          <p:spTgt spid="33"/>
                                        </p:tgtEl>
                                        <p:attrNameLst>
                                          <p:attrName>ppt_y</p:attrName>
                                        </p:attrNameLst>
                                      </p:cBhvr>
                                      <p:tavLst>
                                        <p:tav tm="0" fmla="#ppt_y-sin(pi*$)/81">
                                          <p:val>
                                            <p:fltVal val="0"/>
                                          </p:val>
                                        </p:tav>
                                        <p:tav tm="100000">
                                          <p:val>
                                            <p:fltVal val="1"/>
                                          </p:val>
                                        </p:tav>
                                      </p:tavLst>
                                    </p:anim>
                                    <p:animScale>
                                      <p:cBhvr>
                                        <p:cTn id="48" dur="26">
                                          <p:stCondLst>
                                            <p:cond delay="650"/>
                                          </p:stCondLst>
                                        </p:cTn>
                                        <p:tgtEl>
                                          <p:spTgt spid="33"/>
                                        </p:tgtEl>
                                      </p:cBhvr>
                                      <p:to x="100000" y="60000"/>
                                    </p:animScale>
                                    <p:animScale>
                                      <p:cBhvr>
                                        <p:cTn id="49" dur="166" decel="50000">
                                          <p:stCondLst>
                                            <p:cond delay="676"/>
                                          </p:stCondLst>
                                        </p:cTn>
                                        <p:tgtEl>
                                          <p:spTgt spid="33"/>
                                        </p:tgtEl>
                                      </p:cBhvr>
                                      <p:to x="100000" y="100000"/>
                                    </p:animScale>
                                    <p:animScale>
                                      <p:cBhvr>
                                        <p:cTn id="50" dur="26">
                                          <p:stCondLst>
                                            <p:cond delay="1312"/>
                                          </p:stCondLst>
                                        </p:cTn>
                                        <p:tgtEl>
                                          <p:spTgt spid="33"/>
                                        </p:tgtEl>
                                      </p:cBhvr>
                                      <p:to x="100000" y="80000"/>
                                    </p:animScale>
                                    <p:animScale>
                                      <p:cBhvr>
                                        <p:cTn id="51" dur="166" decel="50000">
                                          <p:stCondLst>
                                            <p:cond delay="1338"/>
                                          </p:stCondLst>
                                        </p:cTn>
                                        <p:tgtEl>
                                          <p:spTgt spid="33"/>
                                        </p:tgtEl>
                                      </p:cBhvr>
                                      <p:to x="100000" y="100000"/>
                                    </p:animScale>
                                    <p:animScale>
                                      <p:cBhvr>
                                        <p:cTn id="52" dur="26">
                                          <p:stCondLst>
                                            <p:cond delay="1642"/>
                                          </p:stCondLst>
                                        </p:cTn>
                                        <p:tgtEl>
                                          <p:spTgt spid="33"/>
                                        </p:tgtEl>
                                      </p:cBhvr>
                                      <p:to x="100000" y="90000"/>
                                    </p:animScale>
                                    <p:animScale>
                                      <p:cBhvr>
                                        <p:cTn id="53" dur="166" decel="50000">
                                          <p:stCondLst>
                                            <p:cond delay="1668"/>
                                          </p:stCondLst>
                                        </p:cTn>
                                        <p:tgtEl>
                                          <p:spTgt spid="33"/>
                                        </p:tgtEl>
                                      </p:cBhvr>
                                      <p:to x="100000" y="100000"/>
                                    </p:animScale>
                                    <p:animScale>
                                      <p:cBhvr>
                                        <p:cTn id="54" dur="26">
                                          <p:stCondLst>
                                            <p:cond delay="1808"/>
                                          </p:stCondLst>
                                        </p:cTn>
                                        <p:tgtEl>
                                          <p:spTgt spid="33"/>
                                        </p:tgtEl>
                                      </p:cBhvr>
                                      <p:to x="100000" y="95000"/>
                                    </p:animScale>
                                    <p:animScale>
                                      <p:cBhvr>
                                        <p:cTn id="55" dur="166" decel="50000">
                                          <p:stCondLst>
                                            <p:cond delay="1834"/>
                                          </p:stCondLst>
                                        </p:cTn>
                                        <p:tgtEl>
                                          <p:spTgt spid="33"/>
                                        </p:tgtEl>
                                      </p:cBhvr>
                                      <p:to x="100000" y="100000"/>
                                    </p:animScale>
                                  </p:childTnLst>
                                </p:cTn>
                              </p:par>
                            </p:childTnLst>
                          </p:cTn>
                        </p:par>
                      </p:childTnLst>
                    </p:cTn>
                  </p:par>
                  <p:par>
                    <p:cTn id="56" fill="hold">
                      <p:stCondLst>
                        <p:cond delay="indefinite"/>
                      </p:stCondLst>
                      <p:childTnLst>
                        <p:par>
                          <p:cTn id="57" fill="hold">
                            <p:stCondLst>
                              <p:cond delay="0"/>
                            </p:stCondLst>
                            <p:childTnLst>
                              <p:par>
                                <p:cTn id="58" presetID="42" presetClass="entr" presetSubtype="0" fill="hold" grpId="0" nodeType="clickEffect">
                                  <p:stCondLst>
                                    <p:cond delay="0"/>
                                  </p:stCondLst>
                                  <p:childTnLst>
                                    <p:set>
                                      <p:cBhvr>
                                        <p:cTn id="59" dur="1" fill="hold">
                                          <p:stCondLst>
                                            <p:cond delay="0"/>
                                          </p:stCondLst>
                                        </p:cTn>
                                        <p:tgtEl>
                                          <p:spTgt spid="35"/>
                                        </p:tgtEl>
                                        <p:attrNameLst>
                                          <p:attrName>style.visibility</p:attrName>
                                        </p:attrNameLst>
                                      </p:cBhvr>
                                      <p:to>
                                        <p:strVal val="visible"/>
                                      </p:to>
                                    </p:set>
                                    <p:animEffect transition="in" filter="fade">
                                      <p:cBhvr>
                                        <p:cTn id="60" dur="1000"/>
                                        <p:tgtEl>
                                          <p:spTgt spid="35"/>
                                        </p:tgtEl>
                                      </p:cBhvr>
                                    </p:animEffect>
                                    <p:anim calcmode="lin" valueType="num">
                                      <p:cBhvr>
                                        <p:cTn id="61" dur="1000" fill="hold"/>
                                        <p:tgtEl>
                                          <p:spTgt spid="35"/>
                                        </p:tgtEl>
                                        <p:attrNameLst>
                                          <p:attrName>ppt_x</p:attrName>
                                        </p:attrNameLst>
                                      </p:cBhvr>
                                      <p:tavLst>
                                        <p:tav tm="0">
                                          <p:val>
                                            <p:strVal val="#ppt_x"/>
                                          </p:val>
                                        </p:tav>
                                        <p:tav tm="100000">
                                          <p:val>
                                            <p:strVal val="#ppt_x"/>
                                          </p:val>
                                        </p:tav>
                                      </p:tavLst>
                                    </p:anim>
                                    <p:anim calcmode="lin" valueType="num">
                                      <p:cBhvr>
                                        <p:cTn id="62" dur="1000" fill="hold"/>
                                        <p:tgtEl>
                                          <p:spTgt spid="35"/>
                                        </p:tgtEl>
                                        <p:attrNameLst>
                                          <p:attrName>ppt_y</p:attrName>
                                        </p:attrNameLst>
                                      </p:cBhvr>
                                      <p:tavLst>
                                        <p:tav tm="0">
                                          <p:val>
                                            <p:strVal val="#ppt_y+.1"/>
                                          </p:val>
                                        </p:tav>
                                        <p:tav tm="100000">
                                          <p:val>
                                            <p:strVal val="#ppt_y"/>
                                          </p:val>
                                        </p:tav>
                                      </p:tavLst>
                                    </p:anim>
                                  </p:childTnLst>
                                </p:cTn>
                              </p:par>
                              <p:par>
                                <p:cTn id="63" presetID="42" presetClass="entr" presetSubtype="0" fill="hold" grpId="0" nodeType="withEffect">
                                  <p:stCondLst>
                                    <p:cond delay="0"/>
                                  </p:stCondLst>
                                  <p:childTnLst>
                                    <p:set>
                                      <p:cBhvr>
                                        <p:cTn id="64" dur="1" fill="hold">
                                          <p:stCondLst>
                                            <p:cond delay="0"/>
                                          </p:stCondLst>
                                        </p:cTn>
                                        <p:tgtEl>
                                          <p:spTgt spid="47"/>
                                        </p:tgtEl>
                                        <p:attrNameLst>
                                          <p:attrName>style.visibility</p:attrName>
                                        </p:attrNameLst>
                                      </p:cBhvr>
                                      <p:to>
                                        <p:strVal val="visible"/>
                                      </p:to>
                                    </p:set>
                                    <p:animEffect transition="in" filter="fade">
                                      <p:cBhvr>
                                        <p:cTn id="65" dur="1000"/>
                                        <p:tgtEl>
                                          <p:spTgt spid="47"/>
                                        </p:tgtEl>
                                      </p:cBhvr>
                                    </p:animEffect>
                                    <p:anim calcmode="lin" valueType="num">
                                      <p:cBhvr>
                                        <p:cTn id="66" dur="1000" fill="hold"/>
                                        <p:tgtEl>
                                          <p:spTgt spid="47"/>
                                        </p:tgtEl>
                                        <p:attrNameLst>
                                          <p:attrName>ppt_x</p:attrName>
                                        </p:attrNameLst>
                                      </p:cBhvr>
                                      <p:tavLst>
                                        <p:tav tm="0">
                                          <p:val>
                                            <p:strVal val="#ppt_x"/>
                                          </p:val>
                                        </p:tav>
                                        <p:tav tm="100000">
                                          <p:val>
                                            <p:strVal val="#ppt_x"/>
                                          </p:val>
                                        </p:tav>
                                      </p:tavLst>
                                    </p:anim>
                                    <p:anim calcmode="lin" valueType="num">
                                      <p:cBhvr>
                                        <p:cTn id="67" dur="1000" fill="hold"/>
                                        <p:tgtEl>
                                          <p:spTgt spid="4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46" grpId="0" animBg="1"/>
      <p:bldP spid="46" grpId="1" animBg="1"/>
      <p:bldP spid="33" grpId="0"/>
      <p:bldP spid="35" grpId="0" animBg="1"/>
      <p:bldP spid="47"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矩形 18"/>
          <p:cNvSpPr/>
          <p:nvPr/>
        </p:nvSpPr>
        <p:spPr>
          <a:xfrm rot="19165155">
            <a:off x="-1061896" y="485586"/>
            <a:ext cx="3600400" cy="720080"/>
          </a:xfrm>
          <a:prstGeom prst="rect">
            <a:avLst/>
          </a:prstGeom>
          <a:solidFill>
            <a:srgbClr val="FFC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2400" dirty="0">
                <a:solidFill>
                  <a:schemeClr val="tx1"/>
                </a:solidFill>
                <a:latin typeface="微软雅黑" pitchFamily="34" charset="-122"/>
                <a:ea typeface="微软雅黑" pitchFamily="34" charset="-122"/>
              </a:rPr>
              <a:t>后期安排</a:t>
            </a:r>
          </a:p>
        </p:txBody>
      </p:sp>
      <p:sp>
        <p:nvSpPr>
          <p:cNvPr id="3" name="矩形 2"/>
          <p:cNvSpPr/>
          <p:nvPr/>
        </p:nvSpPr>
        <p:spPr>
          <a:xfrm>
            <a:off x="827584" y="1352524"/>
            <a:ext cx="7983084" cy="2377574"/>
          </a:xfrm>
          <a:prstGeom prst="rect">
            <a:avLst/>
          </a:prstGeom>
        </p:spPr>
        <p:txBody>
          <a:bodyPr wrap="square">
            <a:spAutoFit/>
          </a:bodyPr>
          <a:lstStyle/>
          <a:p>
            <a:pPr indent="335280" algn="just">
              <a:lnSpc>
                <a:spcPct val="125000"/>
              </a:lnSpc>
              <a:spcAft>
                <a:spcPts val="0"/>
              </a:spcAft>
            </a:pPr>
            <a:r>
              <a:rPr lang="zh-CN" altLang="zh-CN" kern="100" dirty="0">
                <a:latin typeface="Times New Roman" panose="02020603050405020304" pitchFamily="18" charset="0"/>
              </a:rPr>
              <a:t>后半期的工作进度、时间安排，以及对最初计划的调整情况如下：</a:t>
            </a:r>
          </a:p>
          <a:p>
            <a:pPr marL="342900" lvl="0" indent="-342900" algn="just">
              <a:lnSpc>
                <a:spcPct val="125000"/>
              </a:lnSpc>
              <a:spcAft>
                <a:spcPts val="0"/>
              </a:spcAft>
              <a:buFont typeface="+mj-lt"/>
              <a:buAutoNum type="arabicPeriod"/>
            </a:pPr>
            <a:r>
              <a:rPr lang="zh-CN" altLang="zh-CN" kern="100" dirty="0">
                <a:latin typeface="Times New Roman" panose="02020603050405020304" pitchFamily="18" charset="0"/>
              </a:rPr>
              <a:t>对实现的算法多次进行大规模的数据测试。</a:t>
            </a:r>
          </a:p>
          <a:p>
            <a:pPr marL="342900" lvl="0" indent="-342900" algn="just">
              <a:lnSpc>
                <a:spcPct val="125000"/>
              </a:lnSpc>
              <a:spcAft>
                <a:spcPts val="0"/>
              </a:spcAft>
              <a:buFont typeface="+mj-lt"/>
              <a:buAutoNum type="arabicPeriod"/>
            </a:pPr>
            <a:r>
              <a:rPr lang="zh-CN" altLang="en-US" kern="100" dirty="0" smtClean="0">
                <a:latin typeface="Times New Roman" panose="02020603050405020304" pitchFamily="18" charset="0"/>
              </a:rPr>
              <a:t>继续</a:t>
            </a:r>
            <a:r>
              <a:rPr lang="zh-CN" altLang="zh-CN" kern="100" dirty="0" smtClean="0">
                <a:latin typeface="Times New Roman" panose="02020603050405020304" pitchFamily="18" charset="0"/>
              </a:rPr>
              <a:t>改进</a:t>
            </a:r>
            <a:r>
              <a:rPr lang="zh-CN" altLang="zh-CN" kern="100" dirty="0">
                <a:latin typeface="Times New Roman" panose="02020603050405020304" pitchFamily="18" charset="0"/>
              </a:rPr>
              <a:t>已经实现的算法，专门针对金融领域，提高效率和准确率。</a:t>
            </a:r>
          </a:p>
          <a:p>
            <a:pPr marL="342900" lvl="0" indent="-342900" algn="just">
              <a:lnSpc>
                <a:spcPct val="125000"/>
              </a:lnSpc>
              <a:spcAft>
                <a:spcPts val="0"/>
              </a:spcAft>
              <a:buFont typeface="+mj-lt"/>
              <a:buAutoNum type="arabicPeriod"/>
            </a:pPr>
            <a:r>
              <a:rPr lang="zh-CN" altLang="zh-CN" dirty="0"/>
              <a:t>对暂时没有</a:t>
            </a:r>
            <a:r>
              <a:rPr lang="zh-CN" altLang="zh-CN" dirty="0" smtClean="0"/>
              <a:t>实现</a:t>
            </a:r>
            <a:r>
              <a:rPr lang="zh-CN" altLang="en-US" dirty="0" smtClean="0"/>
              <a:t>的问题</a:t>
            </a:r>
            <a:r>
              <a:rPr lang="zh-CN" altLang="zh-CN" kern="100" dirty="0" smtClean="0">
                <a:latin typeface="Times New Roman" panose="02020603050405020304" pitchFamily="18" charset="0"/>
              </a:rPr>
              <a:t>，</a:t>
            </a:r>
            <a:r>
              <a:rPr lang="zh-CN" altLang="zh-CN" kern="100" dirty="0">
                <a:latin typeface="Times New Roman" panose="02020603050405020304" pitchFamily="18" charset="0"/>
              </a:rPr>
              <a:t>比如特征工程，继续学习相关方法，提取比较好的特征来提高正确率</a:t>
            </a:r>
            <a:r>
              <a:rPr lang="en-US" altLang="zh-CN" kern="100" dirty="0">
                <a:latin typeface="Times New Roman" panose="02020603050405020304" pitchFamily="18" charset="0"/>
              </a:rPr>
              <a:t>F</a:t>
            </a:r>
            <a:r>
              <a:rPr lang="zh-CN" altLang="zh-CN" kern="100" dirty="0">
                <a:latin typeface="Times New Roman" panose="02020603050405020304" pitchFamily="18" charset="0"/>
              </a:rPr>
              <a:t>值。</a:t>
            </a:r>
          </a:p>
          <a:p>
            <a:r>
              <a:rPr lang="en-US" altLang="zh-CN" kern="100" dirty="0" smtClean="0">
                <a:latin typeface="Times New Roman" panose="02020603050405020304" pitchFamily="18" charset="0"/>
                <a:cs typeface="Times New Roman" panose="02020603050405020304" pitchFamily="18" charset="0"/>
              </a:rPr>
              <a:t>4.   </a:t>
            </a:r>
            <a:r>
              <a:rPr lang="zh-CN" altLang="zh-CN" kern="100" dirty="0" smtClean="0">
                <a:latin typeface="Times New Roman" panose="02020603050405020304" pitchFamily="18" charset="0"/>
                <a:cs typeface="Times New Roman" panose="02020603050405020304" pitchFamily="18" charset="0"/>
              </a:rPr>
              <a:t>撰写</a:t>
            </a:r>
            <a:r>
              <a:rPr lang="zh-CN" altLang="zh-CN" kern="100" dirty="0">
                <a:latin typeface="Times New Roman" panose="02020603050405020304" pitchFamily="18" charset="0"/>
                <a:cs typeface="Times New Roman" panose="02020603050405020304" pitchFamily="18" charset="0"/>
              </a:rPr>
              <a:t>毕业论文，准备答辩。</a:t>
            </a:r>
            <a:r>
              <a:rPr lang="en-US" altLang="zh-CN" kern="100" dirty="0">
                <a:latin typeface="Times New Roman" panose="02020603050405020304" pitchFamily="18" charset="0"/>
              </a:rPr>
              <a:t/>
            </a:r>
            <a:br>
              <a:rPr lang="en-US" altLang="zh-CN" kern="100" dirty="0">
                <a:latin typeface="Times New Roman" panose="02020603050405020304" pitchFamily="18" charset="0"/>
              </a:rPr>
            </a:br>
            <a:endParaRPr lang="zh-CN" altLang="en-US" dirty="0"/>
          </a:p>
        </p:txBody>
      </p:sp>
      <p:cxnSp>
        <p:nvCxnSpPr>
          <p:cNvPr id="15" name="直接连接符 14"/>
          <p:cNvCxnSpPr/>
          <p:nvPr/>
        </p:nvCxnSpPr>
        <p:spPr>
          <a:xfrm>
            <a:off x="-108520" y="5158927"/>
            <a:ext cx="9396536" cy="0"/>
          </a:xfrm>
          <a:prstGeom prst="line">
            <a:avLst/>
          </a:prstGeom>
          <a:ln w="19050">
            <a:solidFill>
              <a:srgbClr val="FFC000"/>
            </a:solidFill>
            <a:prstDash val="dash"/>
          </a:ln>
        </p:spPr>
        <p:style>
          <a:lnRef idx="1">
            <a:schemeClr val="accent1"/>
          </a:lnRef>
          <a:fillRef idx="0">
            <a:schemeClr val="accent1"/>
          </a:fillRef>
          <a:effectRef idx="0">
            <a:schemeClr val="accent1"/>
          </a:effectRef>
          <a:fontRef idx="minor">
            <a:schemeClr val="tx1"/>
          </a:fontRef>
        </p:style>
      </p:cxnSp>
      <p:sp>
        <p:nvSpPr>
          <p:cNvPr id="16" name="燕尾形 15"/>
          <p:cNvSpPr/>
          <p:nvPr/>
        </p:nvSpPr>
        <p:spPr bwMode="auto">
          <a:xfrm>
            <a:off x="899592" y="4906514"/>
            <a:ext cx="1440159" cy="504825"/>
          </a:xfrm>
          <a:prstGeom prst="chevron">
            <a:avLst/>
          </a:prstGeom>
          <a:solidFill>
            <a:srgbClr val="664E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1400" b="1" dirty="0">
              <a:solidFill>
                <a:schemeClr val="tx1"/>
              </a:solidFill>
              <a:latin typeface="微软雅黑" pitchFamily="34" charset="-122"/>
              <a:ea typeface="微软雅黑" pitchFamily="34" charset="-122"/>
            </a:endParaRPr>
          </a:p>
        </p:txBody>
      </p:sp>
      <p:sp>
        <p:nvSpPr>
          <p:cNvPr id="17" name="燕尾形 16"/>
          <p:cNvSpPr/>
          <p:nvPr/>
        </p:nvSpPr>
        <p:spPr bwMode="auto">
          <a:xfrm>
            <a:off x="2891813" y="4906514"/>
            <a:ext cx="1440159" cy="504825"/>
          </a:xfrm>
          <a:prstGeom prst="chevron">
            <a:avLst/>
          </a:prstGeom>
          <a:solidFill>
            <a:srgbClr val="664E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400" b="1" dirty="0">
              <a:solidFill>
                <a:schemeClr val="tx1"/>
              </a:solidFill>
              <a:latin typeface="微软雅黑" pitchFamily="34" charset="-122"/>
              <a:ea typeface="微软雅黑" pitchFamily="34" charset="-122"/>
            </a:endParaRPr>
          </a:p>
        </p:txBody>
      </p:sp>
      <p:sp>
        <p:nvSpPr>
          <p:cNvPr id="18" name="燕尾形 17"/>
          <p:cNvSpPr/>
          <p:nvPr/>
        </p:nvSpPr>
        <p:spPr bwMode="auto">
          <a:xfrm>
            <a:off x="4884034" y="4907754"/>
            <a:ext cx="1440159" cy="504825"/>
          </a:xfrm>
          <a:prstGeom prst="chevron">
            <a:avLst/>
          </a:prstGeom>
          <a:solidFill>
            <a:srgbClr val="664E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400" b="1" dirty="0">
              <a:solidFill>
                <a:schemeClr val="tx1"/>
              </a:solidFill>
              <a:latin typeface="微软雅黑" pitchFamily="34" charset="-122"/>
              <a:ea typeface="微软雅黑" pitchFamily="34" charset="-122"/>
            </a:endParaRPr>
          </a:p>
        </p:txBody>
      </p:sp>
      <p:sp>
        <p:nvSpPr>
          <p:cNvPr id="20" name="燕尾形 19"/>
          <p:cNvSpPr/>
          <p:nvPr/>
        </p:nvSpPr>
        <p:spPr bwMode="auto">
          <a:xfrm>
            <a:off x="6876256" y="4906513"/>
            <a:ext cx="1440159" cy="504825"/>
          </a:xfrm>
          <a:prstGeom prst="chevron">
            <a:avLst/>
          </a:prstGeom>
          <a:solidFill>
            <a:srgbClr val="664E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400" b="1" dirty="0">
              <a:solidFill>
                <a:schemeClr val="tx1"/>
              </a:solidFill>
              <a:latin typeface="微软雅黑" pitchFamily="34" charset="-122"/>
              <a:ea typeface="微软雅黑" pitchFamily="34" charset="-122"/>
            </a:endParaRPr>
          </a:p>
        </p:txBody>
      </p:sp>
      <p:sp>
        <p:nvSpPr>
          <p:cNvPr id="21" name="燕尾形 20"/>
          <p:cNvSpPr/>
          <p:nvPr/>
        </p:nvSpPr>
        <p:spPr bwMode="auto">
          <a:xfrm>
            <a:off x="6876256" y="4906511"/>
            <a:ext cx="1440159" cy="504825"/>
          </a:xfrm>
          <a:prstGeom prst="chevron">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400" b="1" dirty="0">
              <a:solidFill>
                <a:schemeClr val="tx1"/>
              </a:solidFill>
              <a:latin typeface="微软雅黑" pitchFamily="34" charset="-122"/>
              <a:ea typeface="微软雅黑" pitchFamily="34" charset="-122"/>
            </a:endParaRPr>
          </a:p>
        </p:txBody>
      </p:sp>
      <p:sp>
        <p:nvSpPr>
          <p:cNvPr id="22" name="矩形 21"/>
          <p:cNvSpPr/>
          <p:nvPr/>
        </p:nvSpPr>
        <p:spPr>
          <a:xfrm>
            <a:off x="3160486" y="5009578"/>
            <a:ext cx="902811" cy="307777"/>
          </a:xfrm>
          <a:prstGeom prst="rect">
            <a:avLst/>
          </a:prstGeom>
        </p:spPr>
        <p:txBody>
          <a:bodyPr wrap="none">
            <a:spAutoFit/>
          </a:bodyPr>
          <a:lstStyle/>
          <a:p>
            <a:pPr lvl="0" algn="ctr">
              <a:defRPr/>
            </a:pPr>
            <a:r>
              <a:rPr lang="zh-CN" altLang="en-US" sz="1400" b="1" dirty="0">
                <a:solidFill>
                  <a:prstClr val="black"/>
                </a:solidFill>
                <a:latin typeface="微软雅黑" pitchFamily="34" charset="-122"/>
                <a:ea typeface="微软雅黑" pitchFamily="34" charset="-122"/>
              </a:rPr>
              <a:t>我</a:t>
            </a:r>
            <a:r>
              <a:rPr lang="zh-CN" altLang="en-US" sz="1400" b="1" dirty="0" smtClean="0">
                <a:solidFill>
                  <a:prstClr val="black"/>
                </a:solidFill>
                <a:latin typeface="微软雅黑" pitchFamily="34" charset="-122"/>
                <a:ea typeface="微软雅黑" pitchFamily="34" charset="-122"/>
              </a:rPr>
              <a:t>的任务</a:t>
            </a:r>
            <a:endParaRPr lang="zh-CN" altLang="en-US" sz="1400" b="1" dirty="0">
              <a:solidFill>
                <a:prstClr val="black"/>
              </a:solidFill>
              <a:latin typeface="微软雅黑" pitchFamily="34" charset="-122"/>
              <a:ea typeface="微软雅黑" pitchFamily="34" charset="-122"/>
            </a:endParaRPr>
          </a:p>
        </p:txBody>
      </p:sp>
      <p:sp>
        <p:nvSpPr>
          <p:cNvPr id="23" name="矩形 22"/>
          <p:cNvSpPr/>
          <p:nvPr/>
        </p:nvSpPr>
        <p:spPr>
          <a:xfrm>
            <a:off x="5152709" y="5009578"/>
            <a:ext cx="902811" cy="307777"/>
          </a:xfrm>
          <a:prstGeom prst="rect">
            <a:avLst/>
          </a:prstGeom>
        </p:spPr>
        <p:txBody>
          <a:bodyPr wrap="none">
            <a:spAutoFit/>
          </a:bodyPr>
          <a:lstStyle/>
          <a:p>
            <a:pPr lvl="0" algn="ctr">
              <a:defRPr/>
            </a:pPr>
            <a:r>
              <a:rPr lang="zh-CN" altLang="en-US" sz="1400" b="1" dirty="0" smtClean="0">
                <a:solidFill>
                  <a:prstClr val="black"/>
                </a:solidFill>
                <a:latin typeface="微软雅黑" pitchFamily="34" charset="-122"/>
                <a:ea typeface="微软雅黑" pitchFamily="34" charset="-122"/>
              </a:rPr>
              <a:t>完成情况</a:t>
            </a:r>
            <a:endParaRPr lang="zh-CN" altLang="en-US" sz="1400" b="1" dirty="0">
              <a:solidFill>
                <a:prstClr val="black"/>
              </a:solidFill>
              <a:latin typeface="微软雅黑" pitchFamily="34" charset="-122"/>
              <a:ea typeface="微软雅黑" pitchFamily="34" charset="-122"/>
            </a:endParaRPr>
          </a:p>
        </p:txBody>
      </p:sp>
      <p:sp>
        <p:nvSpPr>
          <p:cNvPr id="24" name="矩形 23"/>
          <p:cNvSpPr/>
          <p:nvPr/>
        </p:nvSpPr>
        <p:spPr>
          <a:xfrm>
            <a:off x="7144931" y="5005036"/>
            <a:ext cx="902811" cy="307777"/>
          </a:xfrm>
          <a:prstGeom prst="rect">
            <a:avLst/>
          </a:prstGeom>
        </p:spPr>
        <p:txBody>
          <a:bodyPr wrap="none">
            <a:spAutoFit/>
          </a:bodyPr>
          <a:lstStyle/>
          <a:p>
            <a:pPr lvl="0" algn="ctr">
              <a:defRPr/>
            </a:pPr>
            <a:r>
              <a:rPr lang="zh-CN" altLang="en-US" sz="1400" b="1" dirty="0">
                <a:solidFill>
                  <a:prstClr val="black"/>
                </a:solidFill>
                <a:latin typeface="微软雅黑" pitchFamily="34" charset="-122"/>
                <a:ea typeface="微软雅黑" pitchFamily="34" charset="-122"/>
              </a:rPr>
              <a:t>后期计划</a:t>
            </a:r>
          </a:p>
        </p:txBody>
      </p:sp>
      <p:sp>
        <p:nvSpPr>
          <p:cNvPr id="25" name="矩形 24"/>
          <p:cNvSpPr/>
          <p:nvPr/>
        </p:nvSpPr>
        <p:spPr>
          <a:xfrm>
            <a:off x="1168264" y="4972247"/>
            <a:ext cx="902812" cy="307777"/>
          </a:xfrm>
          <a:prstGeom prst="rect">
            <a:avLst/>
          </a:prstGeom>
        </p:spPr>
        <p:txBody>
          <a:bodyPr wrap="none">
            <a:spAutoFit/>
          </a:bodyPr>
          <a:lstStyle/>
          <a:p>
            <a:pPr lvl="0" algn="ctr">
              <a:defRPr/>
            </a:pPr>
            <a:r>
              <a:rPr lang="zh-CN" altLang="en-US" sz="1400" b="1" dirty="0">
                <a:solidFill>
                  <a:prstClr val="black"/>
                </a:solidFill>
                <a:latin typeface="微软雅黑" pitchFamily="34" charset="-122"/>
                <a:ea typeface="微软雅黑" pitchFamily="34" charset="-122"/>
              </a:rPr>
              <a:t>项目意义</a:t>
            </a:r>
          </a:p>
        </p:txBody>
      </p:sp>
    </p:spTree>
    <p:extLst>
      <p:ext uri="{BB962C8B-B14F-4D97-AF65-F5344CB8AC3E}">
        <p14:creationId xmlns:p14="http://schemas.microsoft.com/office/powerpoint/2010/main" val="1274705633"/>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ipe(down)">
                                      <p:cBhvr>
                                        <p:cTn id="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a:off x="3808425" y="1849388"/>
            <a:ext cx="1527151" cy="1584176"/>
          </a:xfrm>
          <a:prstGeom prst="ellipse">
            <a:avLst/>
          </a:prstGeom>
          <a:solidFill>
            <a:schemeClr val="bg1"/>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2400" dirty="0" smtClean="0">
                <a:solidFill>
                  <a:schemeClr val="tx1"/>
                </a:solidFill>
                <a:latin typeface="微软雅黑" pitchFamily="34" charset="-122"/>
                <a:ea typeface="微软雅黑" pitchFamily="34" charset="-122"/>
              </a:rPr>
              <a:t>谢谢大家</a:t>
            </a:r>
            <a:endParaRPr lang="zh-CN" altLang="en-US" sz="2400" dirty="0">
              <a:solidFill>
                <a:schemeClr val="tx1"/>
              </a:solidFill>
              <a:latin typeface="微软雅黑" pitchFamily="34" charset="-122"/>
              <a:ea typeface="微软雅黑" pitchFamily="34" charset="-122"/>
            </a:endParaRPr>
          </a:p>
        </p:txBody>
      </p:sp>
      <p:cxnSp>
        <p:nvCxnSpPr>
          <p:cNvPr id="5" name="直接连接符 4"/>
          <p:cNvCxnSpPr/>
          <p:nvPr/>
        </p:nvCxnSpPr>
        <p:spPr>
          <a:xfrm>
            <a:off x="-70420" y="5161756"/>
            <a:ext cx="1042020" cy="0"/>
          </a:xfrm>
          <a:prstGeom prst="line">
            <a:avLst/>
          </a:prstGeom>
          <a:ln w="31750">
            <a:solidFill>
              <a:srgbClr val="FFC000"/>
            </a:solidFill>
            <a:prstDash val="solid"/>
            <a:tailEnd type="none" w="lg" len="lg"/>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flipV="1">
            <a:off x="971600" y="2641476"/>
            <a:ext cx="1800200" cy="2520280"/>
          </a:xfrm>
          <a:prstGeom prst="line">
            <a:avLst/>
          </a:prstGeom>
          <a:ln w="31750">
            <a:solidFill>
              <a:srgbClr val="FFC000"/>
            </a:solidFill>
            <a:prstDash val="solid"/>
            <a:tailEnd type="none" w="lg" len="lg"/>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2771800" y="2641476"/>
            <a:ext cx="1008112" cy="9128"/>
          </a:xfrm>
          <a:prstGeom prst="line">
            <a:avLst/>
          </a:prstGeom>
          <a:ln w="31750">
            <a:solidFill>
              <a:srgbClr val="FFC000"/>
            </a:solidFill>
            <a:prstDash val="solid"/>
            <a:tailEnd type="none" w="lg" len="lg"/>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5315236" y="2650604"/>
            <a:ext cx="1417004" cy="9128"/>
          </a:xfrm>
          <a:prstGeom prst="line">
            <a:avLst/>
          </a:prstGeom>
          <a:ln w="31750">
            <a:solidFill>
              <a:srgbClr val="FFC000"/>
            </a:solidFill>
            <a:prstDash val="solid"/>
            <a:headEnd type="none" w="lg" len="lg"/>
            <a:tailEnd type="none" w="lg" len="lg"/>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a:off x="6732240" y="2659732"/>
            <a:ext cx="936104" cy="2502024"/>
          </a:xfrm>
          <a:prstGeom prst="line">
            <a:avLst/>
          </a:prstGeom>
          <a:ln w="31750">
            <a:solidFill>
              <a:srgbClr val="FFC000"/>
            </a:solidFill>
            <a:prstDash val="solid"/>
            <a:headEnd type="none" w="lg" len="lg"/>
            <a:tailEnd type="none" w="lg" len="lg"/>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7668344" y="5161756"/>
            <a:ext cx="1584176" cy="0"/>
          </a:xfrm>
          <a:prstGeom prst="line">
            <a:avLst/>
          </a:prstGeom>
          <a:ln w="31750">
            <a:solidFill>
              <a:srgbClr val="FFC000"/>
            </a:solidFill>
            <a:prstDash val="solid"/>
            <a:tailEnd type="none" w="lg" len="lg"/>
          </a:ln>
        </p:spPr>
        <p:style>
          <a:lnRef idx="1">
            <a:schemeClr val="accent1"/>
          </a:lnRef>
          <a:fillRef idx="0">
            <a:schemeClr val="accent1"/>
          </a:fillRef>
          <a:effectRef idx="0">
            <a:schemeClr val="accent1"/>
          </a:effectRef>
          <a:fontRef idx="minor">
            <a:schemeClr val="tx1"/>
          </a:fontRef>
        </p:style>
      </p:cxnSp>
      <p:sp>
        <p:nvSpPr>
          <p:cNvPr id="32" name="椭圆 31"/>
          <p:cNvSpPr/>
          <p:nvPr/>
        </p:nvSpPr>
        <p:spPr>
          <a:xfrm>
            <a:off x="0" y="5059300"/>
            <a:ext cx="216024" cy="21602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 name="TextBox 2"/>
          <p:cNvSpPr txBox="1"/>
          <p:nvPr/>
        </p:nvSpPr>
        <p:spPr>
          <a:xfrm>
            <a:off x="1691680" y="1376690"/>
            <a:ext cx="1368152" cy="400110"/>
          </a:xfrm>
          <a:prstGeom prst="rect">
            <a:avLst/>
          </a:prstGeom>
          <a:noFill/>
          <a:ln>
            <a:noFill/>
          </a:ln>
        </p:spPr>
        <p:txBody>
          <a:bodyPr wrap="square" rtlCol="0">
            <a:spAutoFit/>
          </a:bodyPr>
          <a:lstStyle/>
          <a:p>
            <a:r>
              <a:rPr lang="zh-CN" altLang="en-US" sz="2000" dirty="0" smtClean="0">
                <a:solidFill>
                  <a:schemeClr val="tx2">
                    <a:lumMod val="40000"/>
                    <a:lumOff val="60000"/>
                  </a:schemeClr>
                </a:solidFill>
              </a:rPr>
              <a:t>互联网</a:t>
            </a:r>
            <a:r>
              <a:rPr lang="en-US" altLang="zh-CN" sz="2000" dirty="0" smtClean="0">
                <a:solidFill>
                  <a:schemeClr val="tx2">
                    <a:lumMod val="40000"/>
                    <a:lumOff val="60000"/>
                  </a:schemeClr>
                </a:solidFill>
              </a:rPr>
              <a:t>+</a:t>
            </a:r>
            <a:endParaRPr lang="zh-CN" altLang="en-US" sz="2000" dirty="0">
              <a:solidFill>
                <a:schemeClr val="tx2">
                  <a:lumMod val="40000"/>
                  <a:lumOff val="60000"/>
                </a:schemeClr>
              </a:solidFill>
            </a:endParaRPr>
          </a:p>
        </p:txBody>
      </p:sp>
      <p:sp>
        <p:nvSpPr>
          <p:cNvPr id="8" name="TextBox 7"/>
          <p:cNvSpPr txBox="1"/>
          <p:nvPr/>
        </p:nvSpPr>
        <p:spPr>
          <a:xfrm>
            <a:off x="5580112" y="913285"/>
            <a:ext cx="2160240" cy="707886"/>
          </a:xfrm>
          <a:prstGeom prst="rect">
            <a:avLst/>
          </a:prstGeom>
          <a:noFill/>
        </p:spPr>
        <p:txBody>
          <a:bodyPr wrap="square" rtlCol="0">
            <a:spAutoFit/>
          </a:bodyPr>
          <a:lstStyle/>
          <a:p>
            <a:r>
              <a:rPr lang="zh-CN" altLang="en-US" sz="4000" dirty="0" smtClean="0">
                <a:solidFill>
                  <a:schemeClr val="accent6">
                    <a:lumMod val="60000"/>
                    <a:lumOff val="40000"/>
                  </a:schemeClr>
                </a:solidFill>
              </a:rPr>
              <a:t>大数据</a:t>
            </a:r>
            <a:endParaRPr lang="zh-CN" altLang="en-US" sz="4000" dirty="0">
              <a:solidFill>
                <a:schemeClr val="accent6">
                  <a:lumMod val="60000"/>
                  <a:lumOff val="40000"/>
                </a:schemeClr>
              </a:solidFill>
            </a:endParaRPr>
          </a:p>
        </p:txBody>
      </p:sp>
      <p:sp>
        <p:nvSpPr>
          <p:cNvPr id="9" name="TextBox 8"/>
          <p:cNvSpPr txBox="1"/>
          <p:nvPr/>
        </p:nvSpPr>
        <p:spPr>
          <a:xfrm>
            <a:off x="7236296" y="3163780"/>
            <a:ext cx="720080" cy="246221"/>
          </a:xfrm>
          <a:prstGeom prst="rect">
            <a:avLst/>
          </a:prstGeom>
          <a:noFill/>
        </p:spPr>
        <p:txBody>
          <a:bodyPr wrap="square" rtlCol="0">
            <a:spAutoFit/>
          </a:bodyPr>
          <a:lstStyle/>
          <a:p>
            <a:r>
              <a:rPr lang="zh-CN" altLang="en-US" sz="1000" dirty="0" smtClean="0">
                <a:solidFill>
                  <a:schemeClr val="bg2">
                    <a:lumMod val="75000"/>
                  </a:schemeClr>
                </a:solidFill>
              </a:rPr>
              <a:t>深度学习</a:t>
            </a:r>
            <a:endParaRPr lang="zh-CN" altLang="en-US" sz="1000" dirty="0">
              <a:solidFill>
                <a:schemeClr val="bg2">
                  <a:lumMod val="75000"/>
                </a:schemeClr>
              </a:solidFill>
            </a:endParaRPr>
          </a:p>
        </p:txBody>
      </p:sp>
      <p:sp>
        <p:nvSpPr>
          <p:cNvPr id="10" name="TextBox 9"/>
          <p:cNvSpPr txBox="1"/>
          <p:nvPr/>
        </p:nvSpPr>
        <p:spPr>
          <a:xfrm>
            <a:off x="3945188" y="4084599"/>
            <a:ext cx="1215352" cy="400110"/>
          </a:xfrm>
          <a:prstGeom prst="rect">
            <a:avLst/>
          </a:prstGeom>
          <a:noFill/>
        </p:spPr>
        <p:txBody>
          <a:bodyPr wrap="square" rtlCol="0">
            <a:spAutoFit/>
          </a:bodyPr>
          <a:lstStyle/>
          <a:p>
            <a:r>
              <a:rPr lang="zh-CN" altLang="en-US" sz="2000" dirty="0" smtClean="0">
                <a:solidFill>
                  <a:srgbClr val="0070C0"/>
                </a:solidFill>
              </a:rPr>
              <a:t>人工智能</a:t>
            </a:r>
            <a:endParaRPr lang="zh-CN" altLang="en-US" sz="2000" dirty="0">
              <a:solidFill>
                <a:srgbClr val="0070C0"/>
              </a:solidFill>
            </a:endParaRPr>
          </a:p>
        </p:txBody>
      </p:sp>
      <p:sp>
        <p:nvSpPr>
          <p:cNvPr id="11" name="TextBox 10"/>
          <p:cNvSpPr txBox="1"/>
          <p:nvPr/>
        </p:nvSpPr>
        <p:spPr>
          <a:xfrm>
            <a:off x="3400736" y="1207413"/>
            <a:ext cx="1152128" cy="338554"/>
          </a:xfrm>
          <a:prstGeom prst="rect">
            <a:avLst/>
          </a:prstGeom>
          <a:noFill/>
        </p:spPr>
        <p:txBody>
          <a:bodyPr wrap="square" rtlCol="0">
            <a:spAutoFit/>
          </a:bodyPr>
          <a:lstStyle/>
          <a:p>
            <a:r>
              <a:rPr lang="zh-CN" altLang="en-US" sz="1600" dirty="0" smtClean="0">
                <a:solidFill>
                  <a:schemeClr val="bg2"/>
                </a:solidFill>
              </a:rPr>
              <a:t>机器学习</a:t>
            </a:r>
            <a:endParaRPr lang="zh-CN" altLang="en-US" sz="1600" dirty="0">
              <a:solidFill>
                <a:schemeClr val="bg2"/>
              </a:solidFill>
            </a:endParaRPr>
          </a:p>
        </p:txBody>
      </p:sp>
      <p:sp>
        <p:nvSpPr>
          <p:cNvPr id="12" name="TextBox 11"/>
          <p:cNvSpPr txBox="1"/>
          <p:nvPr/>
        </p:nvSpPr>
        <p:spPr>
          <a:xfrm>
            <a:off x="5868144" y="4486965"/>
            <a:ext cx="1224136" cy="307777"/>
          </a:xfrm>
          <a:prstGeom prst="rect">
            <a:avLst/>
          </a:prstGeom>
          <a:noFill/>
        </p:spPr>
        <p:txBody>
          <a:bodyPr wrap="square" rtlCol="0">
            <a:spAutoFit/>
          </a:bodyPr>
          <a:lstStyle/>
          <a:p>
            <a:r>
              <a:rPr lang="zh-CN" altLang="en-US" sz="1400" dirty="0">
                <a:solidFill>
                  <a:schemeClr val="accent6">
                    <a:lumMod val="75000"/>
                  </a:schemeClr>
                </a:solidFill>
              </a:rPr>
              <a:t>知识图谱</a:t>
            </a:r>
          </a:p>
        </p:txBody>
      </p:sp>
      <p:sp>
        <p:nvSpPr>
          <p:cNvPr id="13" name="TextBox 12"/>
          <p:cNvSpPr txBox="1"/>
          <p:nvPr/>
        </p:nvSpPr>
        <p:spPr>
          <a:xfrm>
            <a:off x="997422" y="2733965"/>
            <a:ext cx="677923" cy="369332"/>
          </a:xfrm>
          <a:prstGeom prst="rect">
            <a:avLst/>
          </a:prstGeom>
          <a:noFill/>
        </p:spPr>
        <p:txBody>
          <a:bodyPr wrap="square" rtlCol="0">
            <a:spAutoFit/>
          </a:bodyPr>
          <a:lstStyle/>
          <a:p>
            <a:r>
              <a:rPr lang="zh-CN" altLang="en-US" dirty="0" smtClean="0">
                <a:solidFill>
                  <a:srgbClr val="FFC000"/>
                </a:solidFill>
              </a:rPr>
              <a:t>金融</a:t>
            </a:r>
            <a:endParaRPr lang="zh-CN" altLang="en-US" dirty="0">
              <a:solidFill>
                <a:srgbClr val="FFC000"/>
              </a:solidFill>
            </a:endParaRPr>
          </a:p>
        </p:txBody>
      </p:sp>
      <p:sp>
        <p:nvSpPr>
          <p:cNvPr id="14" name="TextBox 13"/>
          <p:cNvSpPr txBox="1"/>
          <p:nvPr/>
        </p:nvSpPr>
        <p:spPr>
          <a:xfrm>
            <a:off x="2375756" y="4353904"/>
            <a:ext cx="684076" cy="261610"/>
          </a:xfrm>
          <a:prstGeom prst="rect">
            <a:avLst/>
          </a:prstGeom>
          <a:noFill/>
        </p:spPr>
        <p:txBody>
          <a:bodyPr wrap="square" rtlCol="0">
            <a:spAutoFit/>
          </a:bodyPr>
          <a:lstStyle/>
          <a:p>
            <a:r>
              <a:rPr lang="zh-CN" altLang="en-US" sz="1100" dirty="0" smtClean="0">
                <a:solidFill>
                  <a:schemeClr val="accent6">
                    <a:lumMod val="75000"/>
                  </a:schemeClr>
                </a:solidFill>
              </a:rPr>
              <a:t>证券</a:t>
            </a:r>
            <a:endParaRPr lang="zh-CN" altLang="en-US" sz="1100" dirty="0">
              <a:solidFill>
                <a:schemeClr val="accent6">
                  <a:lumMod val="75000"/>
                </a:schemeClr>
              </a:solidFill>
            </a:endParaRPr>
          </a:p>
        </p:txBody>
      </p:sp>
    </p:spTree>
    <p:extLst>
      <p:ext uri="{BB962C8B-B14F-4D97-AF65-F5344CB8AC3E}">
        <p14:creationId xmlns:p14="http://schemas.microsoft.com/office/powerpoint/2010/main" val="4171151583"/>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fill="hold" grpId="0" nodeType="withEffect">
                                  <p:stCondLst>
                                    <p:cond delay="0"/>
                                  </p:stCondLst>
                                  <p:childTnLst>
                                    <p:animMotion origin="layout" path="M 4.44444E-6 -4.63076E-6 L 0.09444 -0.00083 " pathEditMode="relative" rAng="0" ptsTypes="AA">
                                      <p:cBhvr>
                                        <p:cTn id="6" dur="400" fill="hold"/>
                                        <p:tgtEl>
                                          <p:spTgt spid="32"/>
                                        </p:tgtEl>
                                        <p:attrNameLst>
                                          <p:attrName>ppt_x</p:attrName>
                                          <p:attrName>ppt_y</p:attrName>
                                        </p:attrNameLst>
                                      </p:cBhvr>
                                      <p:rCtr x="4722" y="-56"/>
                                    </p:animMotion>
                                  </p:childTnLst>
                                </p:cTn>
                              </p:par>
                            </p:childTnLst>
                          </p:cTn>
                        </p:par>
                        <p:par>
                          <p:cTn id="7" fill="hold">
                            <p:stCondLst>
                              <p:cond delay="400"/>
                            </p:stCondLst>
                            <p:childTnLst>
                              <p:par>
                                <p:cTn id="8" presetID="42" presetClass="path" presetSubtype="0" fill="hold" grpId="1" nodeType="afterEffect">
                                  <p:stCondLst>
                                    <p:cond delay="0"/>
                                  </p:stCondLst>
                                  <p:childTnLst>
                                    <p:animMotion origin="layout" path="M 0.09444 -0.00083 L 0.29132 -0.44169 " pathEditMode="relative" rAng="0" ptsTypes="AA">
                                      <p:cBhvr>
                                        <p:cTn id="9" dur="400" fill="hold"/>
                                        <p:tgtEl>
                                          <p:spTgt spid="32"/>
                                        </p:tgtEl>
                                        <p:attrNameLst>
                                          <p:attrName>ppt_x</p:attrName>
                                          <p:attrName>ppt_y</p:attrName>
                                        </p:attrNameLst>
                                      </p:cBhvr>
                                      <p:rCtr x="9844" y="-22043"/>
                                    </p:animMotion>
                                  </p:childTnLst>
                                </p:cTn>
                              </p:par>
                            </p:childTnLst>
                          </p:cTn>
                        </p:par>
                        <p:par>
                          <p:cTn id="10" fill="hold">
                            <p:stCondLst>
                              <p:cond delay="800"/>
                            </p:stCondLst>
                            <p:childTnLst>
                              <p:par>
                                <p:cTn id="11" presetID="42" presetClass="path" presetSubtype="0" fill="hold" grpId="2" nodeType="afterEffect">
                                  <p:stCondLst>
                                    <p:cond delay="0"/>
                                  </p:stCondLst>
                                  <p:childTnLst>
                                    <p:animMotion origin="layout" path="M 0.29132 -0.44169 L 0.40156 -0.44169 " pathEditMode="relative" rAng="0" ptsTypes="AA">
                                      <p:cBhvr>
                                        <p:cTn id="12" dur="200" fill="hold"/>
                                        <p:tgtEl>
                                          <p:spTgt spid="32"/>
                                        </p:tgtEl>
                                        <p:attrNameLst>
                                          <p:attrName>ppt_x</p:attrName>
                                          <p:attrName>ppt_y</p:attrName>
                                        </p:attrNameLst>
                                      </p:cBhvr>
                                      <p:rCtr x="5503" y="0"/>
                                    </p:animMotion>
                                  </p:childTnLst>
                                </p:cTn>
                              </p:par>
                            </p:childTnLst>
                          </p:cTn>
                        </p:par>
                      </p:childTnLst>
                    </p:cTn>
                  </p:par>
                  <p:par>
                    <p:cTn id="13" fill="hold">
                      <p:stCondLst>
                        <p:cond delay="indefinite"/>
                      </p:stCondLst>
                      <p:childTnLst>
                        <p:par>
                          <p:cTn id="14" fill="hold">
                            <p:stCondLst>
                              <p:cond delay="0"/>
                            </p:stCondLst>
                            <p:childTnLst>
                              <p:par>
                                <p:cTn id="15" presetID="0" presetClass="path" presetSubtype="0" accel="50000" decel="50000" fill="hold" grpId="3" nodeType="clickEffect">
                                  <p:stCondLst>
                                    <p:cond delay="0"/>
                                  </p:stCondLst>
                                  <p:childTnLst>
                                    <p:animMotion origin="layout" path="M 0.39375 -0.44169 C 0.39513 -0.45141 0.39757 -0.46113 0.39878 -0.47084 C 0.4 -0.48139 0.39843 -0.49361 0.40208 -0.50249 C 0.40555 -0.51166 0.41041 -0.51582 0.41527 -0.52359 C 0.41736 -0.5347 0.41979 -0.53498 0.42517 -0.54219 C 0.43072 -0.54913 0.43541 -0.55802 0.4401 -0.56635 C 0.44375 -0.57218 0.44288 -0.57634 0.44843 -0.5794 C 0.45225 -0.58106 0.45625 -0.58134 0.46007 -0.58217 C 0.46736 -0.58606 0.47447 -0.58883 0.48159 -0.59244 C 0.50243 -0.58939 0.50052 -0.58661 0.51805 -0.57662 C 0.5217 -0.57468 0.52604 -0.5744 0.52968 -0.57134 C 0.53784 -0.56496 0.53177 -0.56829 0.53802 -0.56079 C 0.54132 -0.55691 0.54809 -0.55025 0.54809 -0.54997 C 0.5526 -0.5397 0.55538 -0.52887 0.55972 -0.51832 C 0.56145 -0.50666 0.56267 -0.49555 0.56788 -0.48667 C 0.57135 -0.47084 0.57465 -0.45585 0.57465 -0.43892 " pathEditMode="relative" rAng="0" ptsTypes="fffffffffffffffA">
                                      <p:cBhvr>
                                        <p:cTn id="16" dur="500" fill="hold"/>
                                        <p:tgtEl>
                                          <p:spTgt spid="32"/>
                                        </p:tgtEl>
                                        <p:attrNameLst>
                                          <p:attrName>ppt_x</p:attrName>
                                          <p:attrName>ppt_y</p:attrName>
                                        </p:attrNameLst>
                                      </p:cBhvr>
                                      <p:rCtr x="9045" y="-7413"/>
                                    </p:animMotion>
                                  </p:childTnLst>
                                </p:cTn>
                              </p:par>
                            </p:childTnLst>
                          </p:cTn>
                        </p:par>
                        <p:par>
                          <p:cTn id="17" fill="hold">
                            <p:stCondLst>
                              <p:cond delay="500"/>
                            </p:stCondLst>
                            <p:childTnLst>
                              <p:par>
                                <p:cTn id="18" presetID="42" presetClass="path" presetSubtype="0" accel="50000" decel="50000" fill="hold" grpId="4" nodeType="afterEffect">
                                  <p:stCondLst>
                                    <p:cond delay="0"/>
                                  </p:stCondLst>
                                  <p:childTnLst>
                                    <p:animMotion origin="layout" path="M 0.57465 -0.43892 L 0.72447 -0.44169 " pathEditMode="relative" rAng="0" ptsTypes="AA">
                                      <p:cBhvr>
                                        <p:cTn id="19" dur="300" fill="hold"/>
                                        <p:tgtEl>
                                          <p:spTgt spid="32"/>
                                        </p:tgtEl>
                                        <p:attrNameLst>
                                          <p:attrName>ppt_x</p:attrName>
                                          <p:attrName>ppt_y</p:attrName>
                                        </p:attrNameLst>
                                      </p:cBhvr>
                                      <p:rCtr x="7483" y="-139"/>
                                    </p:animMotion>
                                  </p:childTnLst>
                                </p:cTn>
                              </p:par>
                            </p:childTnLst>
                          </p:cTn>
                        </p:par>
                        <p:par>
                          <p:cTn id="20" fill="hold">
                            <p:stCondLst>
                              <p:cond delay="800"/>
                            </p:stCondLst>
                            <p:childTnLst>
                              <p:par>
                                <p:cTn id="21" presetID="42" presetClass="path" presetSubtype="0" accel="50000" decel="50000" fill="hold" grpId="5" nodeType="afterEffect">
                                  <p:stCondLst>
                                    <p:cond delay="0"/>
                                  </p:stCondLst>
                                  <p:childTnLst>
                                    <p:animMotion origin="layout" path="M 0.72447 -0.44169 L 0.82673 -0.00083 " pathEditMode="relative" rAng="0" ptsTypes="AA">
                                      <p:cBhvr>
                                        <p:cTn id="22" dur="400" fill="hold"/>
                                        <p:tgtEl>
                                          <p:spTgt spid="32"/>
                                        </p:tgtEl>
                                        <p:attrNameLst>
                                          <p:attrName>ppt_x</p:attrName>
                                          <p:attrName>ppt_y</p:attrName>
                                        </p:attrNameLst>
                                      </p:cBhvr>
                                      <p:rCtr x="5104" y="22043"/>
                                    </p:animMotion>
                                  </p:childTnLst>
                                </p:cTn>
                              </p:par>
                            </p:childTnLst>
                          </p:cTn>
                        </p:par>
                        <p:par>
                          <p:cTn id="23" fill="hold">
                            <p:stCondLst>
                              <p:cond delay="1200"/>
                            </p:stCondLst>
                            <p:childTnLst>
                              <p:par>
                                <p:cTn id="24" presetID="42" presetClass="path" presetSubtype="0" accel="50000" decel="50000" fill="hold" grpId="6" nodeType="afterEffect">
                                  <p:stCondLst>
                                    <p:cond delay="0"/>
                                  </p:stCondLst>
                                  <p:childTnLst>
                                    <p:animMotion origin="layout" path="M 0.82673 -0.00083 L 1.00798 -0.00083 " pathEditMode="relative" rAng="0" ptsTypes="AA">
                                      <p:cBhvr>
                                        <p:cTn id="25" dur="200" fill="hold"/>
                                        <p:tgtEl>
                                          <p:spTgt spid="32"/>
                                        </p:tgtEl>
                                        <p:attrNameLst>
                                          <p:attrName>ppt_x</p:attrName>
                                          <p:attrName>ppt_y</p:attrName>
                                        </p:attrNameLst>
                                      </p:cBhvr>
                                      <p:rCtr x="9063"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2" grpId="1" animBg="1"/>
      <p:bldP spid="32" grpId="2" animBg="1"/>
      <p:bldP spid="32" grpId="3" animBg="1"/>
      <p:bldP spid="32" grpId="4" animBg="1"/>
      <p:bldP spid="32" grpId="5" animBg="1"/>
      <p:bldP spid="32" grpId="6"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a:off x="3808425" y="1849388"/>
            <a:ext cx="1527151" cy="1584176"/>
          </a:xfrm>
          <a:prstGeom prst="ellipse">
            <a:avLst/>
          </a:prstGeom>
          <a:solidFill>
            <a:schemeClr val="bg1"/>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2400" dirty="0" smtClean="0">
                <a:solidFill>
                  <a:schemeClr val="tx1"/>
                </a:solidFill>
                <a:latin typeface="微软雅黑" pitchFamily="34" charset="-122"/>
                <a:ea typeface="微软雅黑" pitchFamily="34" charset="-122"/>
              </a:rPr>
              <a:t>Q&amp;A</a:t>
            </a:r>
            <a:endParaRPr lang="zh-CN" altLang="en-US" sz="2400" dirty="0">
              <a:solidFill>
                <a:schemeClr val="tx1"/>
              </a:solidFill>
              <a:latin typeface="微软雅黑" pitchFamily="34" charset="-122"/>
              <a:ea typeface="微软雅黑" pitchFamily="34" charset="-122"/>
            </a:endParaRPr>
          </a:p>
        </p:txBody>
      </p:sp>
      <p:cxnSp>
        <p:nvCxnSpPr>
          <p:cNvPr id="5" name="直接连接符 4"/>
          <p:cNvCxnSpPr/>
          <p:nvPr/>
        </p:nvCxnSpPr>
        <p:spPr>
          <a:xfrm>
            <a:off x="-70420" y="5161756"/>
            <a:ext cx="1042020" cy="0"/>
          </a:xfrm>
          <a:prstGeom prst="line">
            <a:avLst/>
          </a:prstGeom>
          <a:ln w="31750">
            <a:solidFill>
              <a:srgbClr val="FFC000"/>
            </a:solidFill>
            <a:prstDash val="solid"/>
            <a:tailEnd type="none" w="lg" len="lg"/>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flipV="1">
            <a:off x="971600" y="2641476"/>
            <a:ext cx="1800200" cy="2520280"/>
          </a:xfrm>
          <a:prstGeom prst="line">
            <a:avLst/>
          </a:prstGeom>
          <a:ln w="31750">
            <a:solidFill>
              <a:srgbClr val="FFC000"/>
            </a:solidFill>
            <a:prstDash val="solid"/>
            <a:tailEnd type="none" w="lg" len="lg"/>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2771800" y="2641476"/>
            <a:ext cx="1008112" cy="9128"/>
          </a:xfrm>
          <a:prstGeom prst="line">
            <a:avLst/>
          </a:prstGeom>
          <a:ln w="31750">
            <a:solidFill>
              <a:srgbClr val="FFC000"/>
            </a:solidFill>
            <a:prstDash val="solid"/>
            <a:tailEnd type="none" w="lg" len="lg"/>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5315236" y="2650604"/>
            <a:ext cx="1417004" cy="9128"/>
          </a:xfrm>
          <a:prstGeom prst="line">
            <a:avLst/>
          </a:prstGeom>
          <a:ln w="31750">
            <a:solidFill>
              <a:srgbClr val="FFC000"/>
            </a:solidFill>
            <a:prstDash val="solid"/>
            <a:headEnd type="none" w="lg" len="lg"/>
            <a:tailEnd type="none" w="lg" len="lg"/>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a:off x="6732240" y="2659732"/>
            <a:ext cx="936104" cy="2502024"/>
          </a:xfrm>
          <a:prstGeom prst="line">
            <a:avLst/>
          </a:prstGeom>
          <a:ln w="31750">
            <a:solidFill>
              <a:srgbClr val="FFC000"/>
            </a:solidFill>
            <a:prstDash val="solid"/>
            <a:headEnd type="none" w="lg" len="lg"/>
            <a:tailEnd type="none" w="lg" len="lg"/>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7668344" y="5161756"/>
            <a:ext cx="1584176" cy="0"/>
          </a:xfrm>
          <a:prstGeom prst="line">
            <a:avLst/>
          </a:prstGeom>
          <a:ln w="31750">
            <a:solidFill>
              <a:srgbClr val="FFC000"/>
            </a:solidFill>
            <a:prstDash val="solid"/>
            <a:tailEnd type="none" w="lg" len="lg"/>
          </a:ln>
        </p:spPr>
        <p:style>
          <a:lnRef idx="1">
            <a:schemeClr val="accent1"/>
          </a:lnRef>
          <a:fillRef idx="0">
            <a:schemeClr val="accent1"/>
          </a:fillRef>
          <a:effectRef idx="0">
            <a:schemeClr val="accent1"/>
          </a:effectRef>
          <a:fontRef idx="minor">
            <a:schemeClr val="tx1"/>
          </a:fontRef>
        </p:style>
      </p:cxnSp>
      <p:sp>
        <p:nvSpPr>
          <p:cNvPr id="32" name="椭圆 31"/>
          <p:cNvSpPr/>
          <p:nvPr/>
        </p:nvSpPr>
        <p:spPr>
          <a:xfrm>
            <a:off x="0" y="5059300"/>
            <a:ext cx="216024" cy="21602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 name="TextBox 2"/>
          <p:cNvSpPr txBox="1"/>
          <p:nvPr/>
        </p:nvSpPr>
        <p:spPr>
          <a:xfrm>
            <a:off x="1691680" y="1376690"/>
            <a:ext cx="1368152" cy="400110"/>
          </a:xfrm>
          <a:prstGeom prst="rect">
            <a:avLst/>
          </a:prstGeom>
          <a:noFill/>
          <a:ln>
            <a:noFill/>
          </a:ln>
        </p:spPr>
        <p:txBody>
          <a:bodyPr wrap="square" rtlCol="0">
            <a:spAutoFit/>
          </a:bodyPr>
          <a:lstStyle/>
          <a:p>
            <a:r>
              <a:rPr lang="zh-CN" altLang="en-US" sz="2000" dirty="0" smtClean="0">
                <a:solidFill>
                  <a:schemeClr val="tx2">
                    <a:lumMod val="40000"/>
                    <a:lumOff val="60000"/>
                  </a:schemeClr>
                </a:solidFill>
              </a:rPr>
              <a:t>互联网</a:t>
            </a:r>
            <a:r>
              <a:rPr lang="en-US" altLang="zh-CN" sz="2000" dirty="0" smtClean="0">
                <a:solidFill>
                  <a:schemeClr val="tx2">
                    <a:lumMod val="40000"/>
                    <a:lumOff val="60000"/>
                  </a:schemeClr>
                </a:solidFill>
              </a:rPr>
              <a:t>+</a:t>
            </a:r>
            <a:endParaRPr lang="zh-CN" altLang="en-US" sz="2000" dirty="0">
              <a:solidFill>
                <a:schemeClr val="tx2">
                  <a:lumMod val="40000"/>
                  <a:lumOff val="60000"/>
                </a:schemeClr>
              </a:solidFill>
            </a:endParaRPr>
          </a:p>
        </p:txBody>
      </p:sp>
      <p:sp>
        <p:nvSpPr>
          <p:cNvPr id="8" name="TextBox 7"/>
          <p:cNvSpPr txBox="1"/>
          <p:nvPr/>
        </p:nvSpPr>
        <p:spPr>
          <a:xfrm>
            <a:off x="5580112" y="913285"/>
            <a:ext cx="2160240" cy="707886"/>
          </a:xfrm>
          <a:prstGeom prst="rect">
            <a:avLst/>
          </a:prstGeom>
          <a:noFill/>
        </p:spPr>
        <p:txBody>
          <a:bodyPr wrap="square" rtlCol="0">
            <a:spAutoFit/>
          </a:bodyPr>
          <a:lstStyle/>
          <a:p>
            <a:r>
              <a:rPr lang="zh-CN" altLang="en-US" sz="4000" dirty="0" smtClean="0">
                <a:solidFill>
                  <a:schemeClr val="accent6">
                    <a:lumMod val="60000"/>
                    <a:lumOff val="40000"/>
                  </a:schemeClr>
                </a:solidFill>
              </a:rPr>
              <a:t>大数据</a:t>
            </a:r>
            <a:endParaRPr lang="zh-CN" altLang="en-US" sz="4000" dirty="0">
              <a:solidFill>
                <a:schemeClr val="accent6">
                  <a:lumMod val="60000"/>
                  <a:lumOff val="40000"/>
                </a:schemeClr>
              </a:solidFill>
            </a:endParaRPr>
          </a:p>
        </p:txBody>
      </p:sp>
      <p:sp>
        <p:nvSpPr>
          <p:cNvPr id="9" name="TextBox 8"/>
          <p:cNvSpPr txBox="1"/>
          <p:nvPr/>
        </p:nvSpPr>
        <p:spPr>
          <a:xfrm>
            <a:off x="7236296" y="3163780"/>
            <a:ext cx="720080" cy="246221"/>
          </a:xfrm>
          <a:prstGeom prst="rect">
            <a:avLst/>
          </a:prstGeom>
          <a:noFill/>
        </p:spPr>
        <p:txBody>
          <a:bodyPr wrap="square" rtlCol="0">
            <a:spAutoFit/>
          </a:bodyPr>
          <a:lstStyle/>
          <a:p>
            <a:r>
              <a:rPr lang="zh-CN" altLang="en-US" sz="1000" dirty="0" smtClean="0">
                <a:solidFill>
                  <a:schemeClr val="bg2">
                    <a:lumMod val="75000"/>
                  </a:schemeClr>
                </a:solidFill>
              </a:rPr>
              <a:t>深度学习</a:t>
            </a:r>
            <a:endParaRPr lang="zh-CN" altLang="en-US" sz="1000" dirty="0">
              <a:solidFill>
                <a:schemeClr val="bg2">
                  <a:lumMod val="75000"/>
                </a:schemeClr>
              </a:solidFill>
            </a:endParaRPr>
          </a:p>
        </p:txBody>
      </p:sp>
      <p:sp>
        <p:nvSpPr>
          <p:cNvPr id="10" name="TextBox 9"/>
          <p:cNvSpPr txBox="1"/>
          <p:nvPr/>
        </p:nvSpPr>
        <p:spPr>
          <a:xfrm>
            <a:off x="3945188" y="4084599"/>
            <a:ext cx="1215352" cy="400110"/>
          </a:xfrm>
          <a:prstGeom prst="rect">
            <a:avLst/>
          </a:prstGeom>
          <a:noFill/>
        </p:spPr>
        <p:txBody>
          <a:bodyPr wrap="square" rtlCol="0">
            <a:spAutoFit/>
          </a:bodyPr>
          <a:lstStyle/>
          <a:p>
            <a:r>
              <a:rPr lang="zh-CN" altLang="en-US" sz="2000" dirty="0" smtClean="0">
                <a:solidFill>
                  <a:srgbClr val="0070C0"/>
                </a:solidFill>
              </a:rPr>
              <a:t>人工智能</a:t>
            </a:r>
            <a:endParaRPr lang="zh-CN" altLang="en-US" sz="2000" dirty="0">
              <a:solidFill>
                <a:srgbClr val="0070C0"/>
              </a:solidFill>
            </a:endParaRPr>
          </a:p>
        </p:txBody>
      </p:sp>
      <p:sp>
        <p:nvSpPr>
          <p:cNvPr id="11" name="TextBox 10"/>
          <p:cNvSpPr txBox="1"/>
          <p:nvPr/>
        </p:nvSpPr>
        <p:spPr>
          <a:xfrm>
            <a:off x="3400736" y="1207413"/>
            <a:ext cx="1152128" cy="338554"/>
          </a:xfrm>
          <a:prstGeom prst="rect">
            <a:avLst/>
          </a:prstGeom>
          <a:noFill/>
        </p:spPr>
        <p:txBody>
          <a:bodyPr wrap="square" rtlCol="0">
            <a:spAutoFit/>
          </a:bodyPr>
          <a:lstStyle/>
          <a:p>
            <a:r>
              <a:rPr lang="zh-CN" altLang="en-US" sz="1600" dirty="0" smtClean="0">
                <a:solidFill>
                  <a:schemeClr val="bg2"/>
                </a:solidFill>
              </a:rPr>
              <a:t>机器学习</a:t>
            </a:r>
            <a:endParaRPr lang="zh-CN" altLang="en-US" sz="1600" dirty="0">
              <a:solidFill>
                <a:schemeClr val="bg2"/>
              </a:solidFill>
            </a:endParaRPr>
          </a:p>
        </p:txBody>
      </p:sp>
      <p:sp>
        <p:nvSpPr>
          <p:cNvPr id="12" name="TextBox 11"/>
          <p:cNvSpPr txBox="1"/>
          <p:nvPr/>
        </p:nvSpPr>
        <p:spPr>
          <a:xfrm>
            <a:off x="5868144" y="4486965"/>
            <a:ext cx="1224136" cy="307777"/>
          </a:xfrm>
          <a:prstGeom prst="rect">
            <a:avLst/>
          </a:prstGeom>
          <a:noFill/>
        </p:spPr>
        <p:txBody>
          <a:bodyPr wrap="square" rtlCol="0">
            <a:spAutoFit/>
          </a:bodyPr>
          <a:lstStyle/>
          <a:p>
            <a:r>
              <a:rPr lang="zh-CN" altLang="en-US" sz="1400" dirty="0">
                <a:solidFill>
                  <a:schemeClr val="accent6">
                    <a:lumMod val="75000"/>
                  </a:schemeClr>
                </a:solidFill>
              </a:rPr>
              <a:t>知识图谱</a:t>
            </a:r>
          </a:p>
        </p:txBody>
      </p:sp>
      <p:sp>
        <p:nvSpPr>
          <p:cNvPr id="13" name="TextBox 12"/>
          <p:cNvSpPr txBox="1"/>
          <p:nvPr/>
        </p:nvSpPr>
        <p:spPr>
          <a:xfrm>
            <a:off x="997422" y="2733965"/>
            <a:ext cx="677923" cy="369332"/>
          </a:xfrm>
          <a:prstGeom prst="rect">
            <a:avLst/>
          </a:prstGeom>
          <a:noFill/>
        </p:spPr>
        <p:txBody>
          <a:bodyPr wrap="square" rtlCol="0">
            <a:spAutoFit/>
          </a:bodyPr>
          <a:lstStyle/>
          <a:p>
            <a:r>
              <a:rPr lang="zh-CN" altLang="en-US" dirty="0" smtClean="0">
                <a:solidFill>
                  <a:srgbClr val="FFC000"/>
                </a:solidFill>
              </a:rPr>
              <a:t>金融</a:t>
            </a:r>
            <a:endParaRPr lang="zh-CN" altLang="en-US" dirty="0">
              <a:solidFill>
                <a:srgbClr val="FFC000"/>
              </a:solidFill>
            </a:endParaRPr>
          </a:p>
        </p:txBody>
      </p:sp>
      <p:sp>
        <p:nvSpPr>
          <p:cNvPr id="14" name="TextBox 13"/>
          <p:cNvSpPr txBox="1"/>
          <p:nvPr/>
        </p:nvSpPr>
        <p:spPr>
          <a:xfrm>
            <a:off x="2375756" y="4353904"/>
            <a:ext cx="684076" cy="261610"/>
          </a:xfrm>
          <a:prstGeom prst="rect">
            <a:avLst/>
          </a:prstGeom>
          <a:noFill/>
        </p:spPr>
        <p:txBody>
          <a:bodyPr wrap="square" rtlCol="0">
            <a:spAutoFit/>
          </a:bodyPr>
          <a:lstStyle/>
          <a:p>
            <a:r>
              <a:rPr lang="zh-CN" altLang="en-US" sz="1100" dirty="0" smtClean="0">
                <a:solidFill>
                  <a:schemeClr val="accent6">
                    <a:lumMod val="75000"/>
                  </a:schemeClr>
                </a:solidFill>
              </a:rPr>
              <a:t>证券</a:t>
            </a:r>
            <a:endParaRPr lang="zh-CN" altLang="en-US" sz="1100" dirty="0">
              <a:solidFill>
                <a:schemeClr val="accent6">
                  <a:lumMod val="75000"/>
                </a:schemeClr>
              </a:solidFill>
            </a:endParaRPr>
          </a:p>
        </p:txBody>
      </p:sp>
    </p:spTree>
    <p:extLst>
      <p:ext uri="{BB962C8B-B14F-4D97-AF65-F5344CB8AC3E}">
        <p14:creationId xmlns:p14="http://schemas.microsoft.com/office/powerpoint/2010/main" val="1694769993"/>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fill="hold" grpId="0" nodeType="withEffect">
                                  <p:stCondLst>
                                    <p:cond delay="0"/>
                                  </p:stCondLst>
                                  <p:childTnLst>
                                    <p:animMotion origin="layout" path="M 4.44444E-6 -4.63076E-6 L 0.09444 -0.00083 " pathEditMode="relative" rAng="0" ptsTypes="AA">
                                      <p:cBhvr>
                                        <p:cTn id="6" dur="400" fill="hold"/>
                                        <p:tgtEl>
                                          <p:spTgt spid="32"/>
                                        </p:tgtEl>
                                        <p:attrNameLst>
                                          <p:attrName>ppt_x</p:attrName>
                                          <p:attrName>ppt_y</p:attrName>
                                        </p:attrNameLst>
                                      </p:cBhvr>
                                      <p:rCtr x="4722" y="-56"/>
                                    </p:animMotion>
                                  </p:childTnLst>
                                </p:cTn>
                              </p:par>
                            </p:childTnLst>
                          </p:cTn>
                        </p:par>
                        <p:par>
                          <p:cTn id="7" fill="hold">
                            <p:stCondLst>
                              <p:cond delay="400"/>
                            </p:stCondLst>
                            <p:childTnLst>
                              <p:par>
                                <p:cTn id="8" presetID="42" presetClass="path" presetSubtype="0" fill="hold" grpId="1" nodeType="afterEffect">
                                  <p:stCondLst>
                                    <p:cond delay="0"/>
                                  </p:stCondLst>
                                  <p:childTnLst>
                                    <p:animMotion origin="layout" path="M 0.09444 -0.00083 L 0.29132 -0.44169 " pathEditMode="relative" rAng="0" ptsTypes="AA">
                                      <p:cBhvr>
                                        <p:cTn id="9" dur="400" fill="hold"/>
                                        <p:tgtEl>
                                          <p:spTgt spid="32"/>
                                        </p:tgtEl>
                                        <p:attrNameLst>
                                          <p:attrName>ppt_x</p:attrName>
                                          <p:attrName>ppt_y</p:attrName>
                                        </p:attrNameLst>
                                      </p:cBhvr>
                                      <p:rCtr x="9844" y="-22043"/>
                                    </p:animMotion>
                                  </p:childTnLst>
                                </p:cTn>
                              </p:par>
                            </p:childTnLst>
                          </p:cTn>
                        </p:par>
                        <p:par>
                          <p:cTn id="10" fill="hold">
                            <p:stCondLst>
                              <p:cond delay="800"/>
                            </p:stCondLst>
                            <p:childTnLst>
                              <p:par>
                                <p:cTn id="11" presetID="42" presetClass="path" presetSubtype="0" fill="hold" grpId="2" nodeType="afterEffect">
                                  <p:stCondLst>
                                    <p:cond delay="0"/>
                                  </p:stCondLst>
                                  <p:childTnLst>
                                    <p:animMotion origin="layout" path="M 0.29132 -0.44169 L 0.40156 -0.44169 " pathEditMode="relative" rAng="0" ptsTypes="AA">
                                      <p:cBhvr>
                                        <p:cTn id="12" dur="200" fill="hold"/>
                                        <p:tgtEl>
                                          <p:spTgt spid="32"/>
                                        </p:tgtEl>
                                        <p:attrNameLst>
                                          <p:attrName>ppt_x</p:attrName>
                                          <p:attrName>ppt_y</p:attrName>
                                        </p:attrNameLst>
                                      </p:cBhvr>
                                      <p:rCtr x="5503" y="0"/>
                                    </p:animMotion>
                                  </p:childTnLst>
                                </p:cTn>
                              </p:par>
                            </p:childTnLst>
                          </p:cTn>
                        </p:par>
                      </p:childTnLst>
                    </p:cTn>
                  </p:par>
                  <p:par>
                    <p:cTn id="13" fill="hold">
                      <p:stCondLst>
                        <p:cond delay="indefinite"/>
                      </p:stCondLst>
                      <p:childTnLst>
                        <p:par>
                          <p:cTn id="14" fill="hold">
                            <p:stCondLst>
                              <p:cond delay="0"/>
                            </p:stCondLst>
                            <p:childTnLst>
                              <p:par>
                                <p:cTn id="15" presetID="0" presetClass="path" presetSubtype="0" accel="50000" decel="50000" fill="hold" grpId="3" nodeType="clickEffect">
                                  <p:stCondLst>
                                    <p:cond delay="0"/>
                                  </p:stCondLst>
                                  <p:childTnLst>
                                    <p:animMotion origin="layout" path="M 0.39375 -0.44169 C 0.39513 -0.45141 0.39757 -0.46113 0.39878 -0.47084 C 0.4 -0.48139 0.39843 -0.49361 0.40208 -0.50249 C 0.40555 -0.51166 0.41041 -0.51582 0.41527 -0.52359 C 0.41736 -0.5347 0.41979 -0.53498 0.42517 -0.54219 C 0.43072 -0.54913 0.43541 -0.55802 0.4401 -0.56635 C 0.44375 -0.57218 0.44288 -0.57634 0.44843 -0.5794 C 0.45225 -0.58106 0.45625 -0.58134 0.46007 -0.58217 C 0.46736 -0.58606 0.47447 -0.58883 0.48159 -0.59244 C 0.50243 -0.58939 0.50052 -0.58661 0.51805 -0.57662 C 0.5217 -0.57468 0.52604 -0.5744 0.52968 -0.57134 C 0.53784 -0.56496 0.53177 -0.56829 0.53802 -0.56079 C 0.54132 -0.55691 0.54809 -0.55025 0.54809 -0.54997 C 0.5526 -0.5397 0.55538 -0.52887 0.55972 -0.51832 C 0.56145 -0.50666 0.56267 -0.49555 0.56788 -0.48667 C 0.57135 -0.47084 0.57465 -0.45585 0.57465 -0.43892 " pathEditMode="relative" rAng="0" ptsTypes="fffffffffffffffA">
                                      <p:cBhvr>
                                        <p:cTn id="16" dur="500" fill="hold"/>
                                        <p:tgtEl>
                                          <p:spTgt spid="32"/>
                                        </p:tgtEl>
                                        <p:attrNameLst>
                                          <p:attrName>ppt_x</p:attrName>
                                          <p:attrName>ppt_y</p:attrName>
                                        </p:attrNameLst>
                                      </p:cBhvr>
                                      <p:rCtr x="9045" y="-7413"/>
                                    </p:animMotion>
                                  </p:childTnLst>
                                </p:cTn>
                              </p:par>
                            </p:childTnLst>
                          </p:cTn>
                        </p:par>
                        <p:par>
                          <p:cTn id="17" fill="hold">
                            <p:stCondLst>
                              <p:cond delay="500"/>
                            </p:stCondLst>
                            <p:childTnLst>
                              <p:par>
                                <p:cTn id="18" presetID="42" presetClass="path" presetSubtype="0" accel="50000" decel="50000" fill="hold" grpId="4" nodeType="afterEffect">
                                  <p:stCondLst>
                                    <p:cond delay="0"/>
                                  </p:stCondLst>
                                  <p:childTnLst>
                                    <p:animMotion origin="layout" path="M 0.57465 -0.43892 L 0.72447 -0.44169 " pathEditMode="relative" rAng="0" ptsTypes="AA">
                                      <p:cBhvr>
                                        <p:cTn id="19" dur="300" fill="hold"/>
                                        <p:tgtEl>
                                          <p:spTgt spid="32"/>
                                        </p:tgtEl>
                                        <p:attrNameLst>
                                          <p:attrName>ppt_x</p:attrName>
                                          <p:attrName>ppt_y</p:attrName>
                                        </p:attrNameLst>
                                      </p:cBhvr>
                                      <p:rCtr x="7483" y="-139"/>
                                    </p:animMotion>
                                  </p:childTnLst>
                                </p:cTn>
                              </p:par>
                            </p:childTnLst>
                          </p:cTn>
                        </p:par>
                        <p:par>
                          <p:cTn id="20" fill="hold">
                            <p:stCondLst>
                              <p:cond delay="800"/>
                            </p:stCondLst>
                            <p:childTnLst>
                              <p:par>
                                <p:cTn id="21" presetID="42" presetClass="path" presetSubtype="0" accel="50000" decel="50000" fill="hold" grpId="5" nodeType="afterEffect">
                                  <p:stCondLst>
                                    <p:cond delay="0"/>
                                  </p:stCondLst>
                                  <p:childTnLst>
                                    <p:animMotion origin="layout" path="M 0.72447 -0.44169 L 0.82673 -0.00083 " pathEditMode="relative" rAng="0" ptsTypes="AA">
                                      <p:cBhvr>
                                        <p:cTn id="22" dur="400" fill="hold"/>
                                        <p:tgtEl>
                                          <p:spTgt spid="32"/>
                                        </p:tgtEl>
                                        <p:attrNameLst>
                                          <p:attrName>ppt_x</p:attrName>
                                          <p:attrName>ppt_y</p:attrName>
                                        </p:attrNameLst>
                                      </p:cBhvr>
                                      <p:rCtr x="5104" y="22043"/>
                                    </p:animMotion>
                                  </p:childTnLst>
                                </p:cTn>
                              </p:par>
                            </p:childTnLst>
                          </p:cTn>
                        </p:par>
                        <p:par>
                          <p:cTn id="23" fill="hold">
                            <p:stCondLst>
                              <p:cond delay="1200"/>
                            </p:stCondLst>
                            <p:childTnLst>
                              <p:par>
                                <p:cTn id="24" presetID="42" presetClass="path" presetSubtype="0" accel="50000" decel="50000" fill="hold" grpId="6" nodeType="afterEffect">
                                  <p:stCondLst>
                                    <p:cond delay="0"/>
                                  </p:stCondLst>
                                  <p:childTnLst>
                                    <p:animMotion origin="layout" path="M 0.82673 -0.00083 L 1.00798 -0.00083 " pathEditMode="relative" rAng="0" ptsTypes="AA">
                                      <p:cBhvr>
                                        <p:cTn id="25" dur="200" fill="hold"/>
                                        <p:tgtEl>
                                          <p:spTgt spid="32"/>
                                        </p:tgtEl>
                                        <p:attrNameLst>
                                          <p:attrName>ppt_x</p:attrName>
                                          <p:attrName>ppt_y</p:attrName>
                                        </p:attrNameLst>
                                      </p:cBhvr>
                                      <p:rCtr x="9063"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2" grpId="1" animBg="1"/>
      <p:bldP spid="32" grpId="2" animBg="1"/>
      <p:bldP spid="32" grpId="3" animBg="1"/>
      <p:bldP spid="32" grpId="4" animBg="1"/>
      <p:bldP spid="32" grpId="5" animBg="1"/>
      <p:bldP spid="32" grpId="6"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rot="19165155">
            <a:off x="-848426" y="318618"/>
            <a:ext cx="3600400" cy="720080"/>
          </a:xfrm>
          <a:prstGeom prst="rect">
            <a:avLst/>
          </a:prstGeom>
          <a:solidFill>
            <a:srgbClr val="FFC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2400" dirty="0">
                <a:latin typeface="微软雅黑" pitchFamily="34" charset="-122"/>
                <a:ea typeface="微软雅黑" pitchFamily="34" charset="-122"/>
              </a:rPr>
              <a:t>知识图谱</a:t>
            </a:r>
          </a:p>
        </p:txBody>
      </p:sp>
      <p:cxnSp>
        <p:nvCxnSpPr>
          <p:cNvPr id="36" name="直接连接符 35"/>
          <p:cNvCxnSpPr/>
          <p:nvPr/>
        </p:nvCxnSpPr>
        <p:spPr>
          <a:xfrm>
            <a:off x="-108520" y="5158927"/>
            <a:ext cx="9396536" cy="0"/>
          </a:xfrm>
          <a:prstGeom prst="line">
            <a:avLst/>
          </a:prstGeom>
          <a:ln w="19050">
            <a:solidFill>
              <a:srgbClr val="FFC000"/>
            </a:solidFill>
            <a:prstDash val="dash"/>
          </a:ln>
        </p:spPr>
        <p:style>
          <a:lnRef idx="1">
            <a:schemeClr val="accent1"/>
          </a:lnRef>
          <a:fillRef idx="0">
            <a:schemeClr val="accent1"/>
          </a:fillRef>
          <a:effectRef idx="0">
            <a:schemeClr val="accent1"/>
          </a:effectRef>
          <a:fontRef idx="minor">
            <a:schemeClr val="tx1"/>
          </a:fontRef>
        </p:style>
      </p:cxnSp>
      <p:sp>
        <p:nvSpPr>
          <p:cNvPr id="37" name="燕尾形 36"/>
          <p:cNvSpPr/>
          <p:nvPr/>
        </p:nvSpPr>
        <p:spPr bwMode="auto">
          <a:xfrm>
            <a:off x="899592" y="4906514"/>
            <a:ext cx="1440159" cy="504825"/>
          </a:xfrm>
          <a:prstGeom prst="chevron">
            <a:avLst/>
          </a:prstGeom>
          <a:solidFill>
            <a:srgbClr val="664E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1400" b="1" dirty="0">
              <a:solidFill>
                <a:schemeClr val="tx1"/>
              </a:solidFill>
              <a:latin typeface="微软雅黑" pitchFamily="34" charset="-122"/>
              <a:ea typeface="微软雅黑" pitchFamily="34" charset="-122"/>
            </a:endParaRPr>
          </a:p>
        </p:txBody>
      </p:sp>
      <p:sp>
        <p:nvSpPr>
          <p:cNvPr id="38" name="燕尾形 37"/>
          <p:cNvSpPr/>
          <p:nvPr/>
        </p:nvSpPr>
        <p:spPr bwMode="auto">
          <a:xfrm>
            <a:off x="2891813" y="4906514"/>
            <a:ext cx="1440159" cy="504825"/>
          </a:xfrm>
          <a:prstGeom prst="chevron">
            <a:avLst/>
          </a:prstGeom>
          <a:solidFill>
            <a:srgbClr val="664E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400" b="1" dirty="0">
              <a:solidFill>
                <a:schemeClr val="tx1"/>
              </a:solidFill>
              <a:latin typeface="微软雅黑" pitchFamily="34" charset="-122"/>
              <a:ea typeface="微软雅黑" pitchFamily="34" charset="-122"/>
            </a:endParaRPr>
          </a:p>
        </p:txBody>
      </p:sp>
      <p:sp>
        <p:nvSpPr>
          <p:cNvPr id="39" name="燕尾形 38"/>
          <p:cNvSpPr/>
          <p:nvPr/>
        </p:nvSpPr>
        <p:spPr bwMode="auto">
          <a:xfrm>
            <a:off x="4884034" y="4907754"/>
            <a:ext cx="1440159" cy="504825"/>
          </a:xfrm>
          <a:prstGeom prst="chevron">
            <a:avLst/>
          </a:prstGeom>
          <a:solidFill>
            <a:srgbClr val="664E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400" b="1" dirty="0">
              <a:solidFill>
                <a:schemeClr val="tx1"/>
              </a:solidFill>
              <a:latin typeface="微软雅黑" pitchFamily="34" charset="-122"/>
              <a:ea typeface="微软雅黑" pitchFamily="34" charset="-122"/>
            </a:endParaRPr>
          </a:p>
        </p:txBody>
      </p:sp>
      <p:sp>
        <p:nvSpPr>
          <p:cNvPr id="40" name="燕尾形 39"/>
          <p:cNvSpPr/>
          <p:nvPr/>
        </p:nvSpPr>
        <p:spPr bwMode="auto">
          <a:xfrm>
            <a:off x="6876256" y="4906513"/>
            <a:ext cx="1440159" cy="504825"/>
          </a:xfrm>
          <a:prstGeom prst="chevron">
            <a:avLst/>
          </a:prstGeom>
          <a:solidFill>
            <a:srgbClr val="664E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400" b="1" dirty="0">
              <a:solidFill>
                <a:schemeClr val="tx1"/>
              </a:solidFill>
              <a:latin typeface="微软雅黑" pitchFamily="34" charset="-122"/>
              <a:ea typeface="微软雅黑" pitchFamily="34" charset="-122"/>
            </a:endParaRPr>
          </a:p>
        </p:txBody>
      </p:sp>
      <p:sp>
        <p:nvSpPr>
          <p:cNvPr id="41" name="燕尾形 40"/>
          <p:cNvSpPr/>
          <p:nvPr/>
        </p:nvSpPr>
        <p:spPr bwMode="auto">
          <a:xfrm>
            <a:off x="906488" y="4886424"/>
            <a:ext cx="1440159" cy="504825"/>
          </a:xfrm>
          <a:prstGeom prst="chevron">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400" b="1" dirty="0">
              <a:solidFill>
                <a:schemeClr val="tx1"/>
              </a:solidFill>
              <a:latin typeface="微软雅黑" pitchFamily="34" charset="-122"/>
              <a:ea typeface="微软雅黑" pitchFamily="34" charset="-122"/>
            </a:endParaRPr>
          </a:p>
        </p:txBody>
      </p:sp>
      <p:sp>
        <p:nvSpPr>
          <p:cNvPr id="42" name="矩形 41"/>
          <p:cNvSpPr/>
          <p:nvPr/>
        </p:nvSpPr>
        <p:spPr>
          <a:xfrm>
            <a:off x="3160485" y="5009578"/>
            <a:ext cx="902811" cy="307777"/>
          </a:xfrm>
          <a:prstGeom prst="rect">
            <a:avLst/>
          </a:prstGeom>
        </p:spPr>
        <p:txBody>
          <a:bodyPr wrap="none">
            <a:spAutoFit/>
          </a:bodyPr>
          <a:lstStyle/>
          <a:p>
            <a:pPr lvl="0" algn="ctr">
              <a:defRPr/>
            </a:pPr>
            <a:r>
              <a:rPr lang="zh-CN" altLang="en-US" sz="1400" b="1" dirty="0">
                <a:solidFill>
                  <a:prstClr val="black"/>
                </a:solidFill>
                <a:latin typeface="微软雅黑" pitchFamily="34" charset="-122"/>
                <a:ea typeface="微软雅黑" pitchFamily="34" charset="-122"/>
              </a:rPr>
              <a:t>我</a:t>
            </a:r>
            <a:r>
              <a:rPr lang="zh-CN" altLang="en-US" sz="1400" b="1" dirty="0" smtClean="0">
                <a:solidFill>
                  <a:prstClr val="black"/>
                </a:solidFill>
                <a:latin typeface="微软雅黑" pitchFamily="34" charset="-122"/>
                <a:ea typeface="微软雅黑" pitchFamily="34" charset="-122"/>
              </a:rPr>
              <a:t>的任务</a:t>
            </a:r>
            <a:endParaRPr lang="zh-CN" altLang="en-US" sz="1400" b="1" dirty="0">
              <a:solidFill>
                <a:prstClr val="black"/>
              </a:solidFill>
              <a:latin typeface="微软雅黑" pitchFamily="34" charset="-122"/>
              <a:ea typeface="微软雅黑" pitchFamily="34" charset="-122"/>
            </a:endParaRPr>
          </a:p>
        </p:txBody>
      </p:sp>
      <p:sp>
        <p:nvSpPr>
          <p:cNvPr id="43" name="矩形 42"/>
          <p:cNvSpPr/>
          <p:nvPr/>
        </p:nvSpPr>
        <p:spPr>
          <a:xfrm>
            <a:off x="5152706" y="5009578"/>
            <a:ext cx="902811" cy="307777"/>
          </a:xfrm>
          <a:prstGeom prst="rect">
            <a:avLst/>
          </a:prstGeom>
        </p:spPr>
        <p:txBody>
          <a:bodyPr wrap="none">
            <a:spAutoFit/>
          </a:bodyPr>
          <a:lstStyle/>
          <a:p>
            <a:pPr lvl="0" algn="ctr">
              <a:defRPr/>
            </a:pPr>
            <a:r>
              <a:rPr lang="zh-CN" altLang="en-US" sz="1400" b="1" dirty="0" smtClean="0">
                <a:solidFill>
                  <a:prstClr val="black"/>
                </a:solidFill>
                <a:latin typeface="微软雅黑" pitchFamily="34" charset="-122"/>
                <a:ea typeface="微软雅黑" pitchFamily="34" charset="-122"/>
              </a:rPr>
              <a:t>完成情况</a:t>
            </a:r>
            <a:endParaRPr lang="zh-CN" altLang="en-US" sz="1400" b="1" dirty="0">
              <a:solidFill>
                <a:prstClr val="black"/>
              </a:solidFill>
              <a:latin typeface="微软雅黑" pitchFamily="34" charset="-122"/>
              <a:ea typeface="微软雅黑" pitchFamily="34" charset="-122"/>
            </a:endParaRPr>
          </a:p>
        </p:txBody>
      </p:sp>
      <p:sp>
        <p:nvSpPr>
          <p:cNvPr id="44" name="矩形 43"/>
          <p:cNvSpPr/>
          <p:nvPr/>
        </p:nvSpPr>
        <p:spPr>
          <a:xfrm>
            <a:off x="7144929" y="5005036"/>
            <a:ext cx="902811" cy="307777"/>
          </a:xfrm>
          <a:prstGeom prst="rect">
            <a:avLst/>
          </a:prstGeom>
        </p:spPr>
        <p:txBody>
          <a:bodyPr wrap="none">
            <a:spAutoFit/>
          </a:bodyPr>
          <a:lstStyle/>
          <a:p>
            <a:pPr lvl="0" algn="ctr">
              <a:defRPr/>
            </a:pPr>
            <a:r>
              <a:rPr lang="zh-CN" altLang="en-US" sz="1400" b="1" dirty="0" smtClean="0">
                <a:solidFill>
                  <a:prstClr val="black"/>
                </a:solidFill>
                <a:latin typeface="微软雅黑" pitchFamily="34" charset="-122"/>
                <a:ea typeface="微软雅黑" pitchFamily="34" charset="-122"/>
              </a:rPr>
              <a:t>后期计划</a:t>
            </a:r>
            <a:endParaRPr lang="zh-CN" altLang="en-US" sz="1400" b="1" dirty="0">
              <a:solidFill>
                <a:prstClr val="black"/>
              </a:solidFill>
              <a:latin typeface="微软雅黑" pitchFamily="34" charset="-122"/>
              <a:ea typeface="微软雅黑" pitchFamily="34" charset="-122"/>
            </a:endParaRPr>
          </a:p>
        </p:txBody>
      </p:sp>
      <p:sp>
        <p:nvSpPr>
          <p:cNvPr id="45" name="矩形 44"/>
          <p:cNvSpPr/>
          <p:nvPr/>
        </p:nvSpPr>
        <p:spPr>
          <a:xfrm>
            <a:off x="1168265" y="4972247"/>
            <a:ext cx="902811" cy="307777"/>
          </a:xfrm>
          <a:prstGeom prst="rect">
            <a:avLst/>
          </a:prstGeom>
        </p:spPr>
        <p:txBody>
          <a:bodyPr wrap="none">
            <a:spAutoFit/>
          </a:bodyPr>
          <a:lstStyle/>
          <a:p>
            <a:pPr lvl="0" algn="ctr">
              <a:defRPr/>
            </a:pPr>
            <a:r>
              <a:rPr lang="zh-CN" altLang="en-US" sz="1400" b="1" dirty="0" smtClean="0">
                <a:solidFill>
                  <a:prstClr val="black"/>
                </a:solidFill>
                <a:latin typeface="微软雅黑" pitchFamily="34" charset="-122"/>
                <a:ea typeface="微软雅黑" pitchFamily="34" charset="-122"/>
              </a:rPr>
              <a:t>项目意义</a:t>
            </a:r>
            <a:endParaRPr lang="zh-CN" altLang="en-US" sz="1400" b="1" dirty="0">
              <a:solidFill>
                <a:prstClr val="black"/>
              </a:solidFill>
              <a:latin typeface="微软雅黑" pitchFamily="34" charset="-122"/>
              <a:ea typeface="微软雅黑" pitchFamily="34" charset="-122"/>
            </a:endParaRPr>
          </a:p>
        </p:txBody>
      </p:sp>
      <p:sp>
        <p:nvSpPr>
          <p:cNvPr id="46" name="椭圆 45"/>
          <p:cNvSpPr/>
          <p:nvPr/>
        </p:nvSpPr>
        <p:spPr>
          <a:xfrm>
            <a:off x="0" y="5059300"/>
            <a:ext cx="216024" cy="21602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 name="文本框 1"/>
          <p:cNvSpPr txBox="1"/>
          <p:nvPr/>
        </p:nvSpPr>
        <p:spPr>
          <a:xfrm>
            <a:off x="1724740" y="689643"/>
            <a:ext cx="2338558" cy="646331"/>
          </a:xfrm>
          <a:prstGeom prst="rect">
            <a:avLst/>
          </a:prstGeom>
          <a:noFill/>
        </p:spPr>
        <p:txBody>
          <a:bodyPr wrap="square" rtlCol="0">
            <a:spAutoFit/>
          </a:bodyPr>
          <a:lstStyle/>
          <a:p>
            <a:r>
              <a:rPr lang="zh-CN" altLang="en-US" sz="3600" dirty="0" smtClean="0">
                <a:solidFill>
                  <a:srgbClr val="0070C0"/>
                </a:solidFill>
              </a:rPr>
              <a:t>知识图谱</a:t>
            </a:r>
            <a:endParaRPr lang="zh-CN" altLang="en-US" sz="3600" dirty="0">
              <a:solidFill>
                <a:srgbClr val="0070C0"/>
              </a:solidFill>
            </a:endParaRPr>
          </a:p>
        </p:txBody>
      </p:sp>
      <p:sp>
        <p:nvSpPr>
          <p:cNvPr id="3" name="文本框 2"/>
          <p:cNvSpPr txBox="1"/>
          <p:nvPr/>
        </p:nvSpPr>
        <p:spPr>
          <a:xfrm>
            <a:off x="1499658" y="1668698"/>
            <a:ext cx="6768752" cy="1200329"/>
          </a:xfrm>
          <a:prstGeom prst="rect">
            <a:avLst/>
          </a:prstGeom>
          <a:noFill/>
        </p:spPr>
        <p:txBody>
          <a:bodyPr wrap="square" rtlCol="0">
            <a:spAutoFit/>
          </a:bodyPr>
          <a:lstStyle/>
          <a:p>
            <a:r>
              <a:rPr lang="zh-CN" altLang="en-US" sz="2400" dirty="0" smtClean="0">
                <a:solidFill>
                  <a:schemeClr val="bg1">
                    <a:lumMod val="85000"/>
                  </a:schemeClr>
                </a:solidFill>
              </a:rPr>
              <a:t>         </a:t>
            </a:r>
            <a:r>
              <a:rPr lang="zh-CN" altLang="en-US" sz="2400" dirty="0" smtClean="0"/>
              <a:t>通过将零散的结构化、半结构化的数据通过</a:t>
            </a:r>
            <a:r>
              <a:rPr lang="zh-CN" altLang="en-US" sz="2400" b="1" dirty="0" smtClean="0">
                <a:solidFill>
                  <a:srgbClr val="FF0000"/>
                </a:solidFill>
              </a:rPr>
              <a:t>信息抽取</a:t>
            </a:r>
            <a:r>
              <a:rPr lang="zh-CN" altLang="en-US" sz="2400" dirty="0" smtClean="0"/>
              <a:t>、</a:t>
            </a:r>
            <a:r>
              <a:rPr lang="zh-CN" altLang="en-US" sz="2400" dirty="0" smtClean="0">
                <a:solidFill>
                  <a:schemeClr val="tx1">
                    <a:lumMod val="50000"/>
                    <a:lumOff val="50000"/>
                  </a:schemeClr>
                </a:solidFill>
              </a:rPr>
              <a:t>信息融合</a:t>
            </a:r>
            <a:r>
              <a:rPr lang="zh-CN" altLang="en-US" sz="2400" dirty="0" smtClean="0"/>
              <a:t>并用图来表示概念、实体以及实体之间的关系构成的语义网络。</a:t>
            </a:r>
            <a:endParaRPr lang="zh-CN" altLang="en-US" sz="2400" dirty="0"/>
          </a:p>
        </p:txBody>
      </p:sp>
      <p:pic>
        <p:nvPicPr>
          <p:cNvPr id="4" name="图片 3"/>
          <p:cNvPicPr>
            <a:picLocks noChangeAspect="1"/>
          </p:cNvPicPr>
          <p:nvPr/>
        </p:nvPicPr>
        <p:blipFill>
          <a:blip r:embed="rId2"/>
          <a:stretch>
            <a:fillRect/>
          </a:stretch>
        </p:blipFill>
        <p:spPr>
          <a:xfrm>
            <a:off x="1724740" y="689643"/>
            <a:ext cx="6047381" cy="4050997"/>
          </a:xfrm>
          <a:prstGeom prst="rect">
            <a:avLst/>
          </a:prstGeom>
        </p:spPr>
      </p:pic>
    </p:spTree>
    <p:extLst>
      <p:ext uri="{BB962C8B-B14F-4D97-AF65-F5344CB8AC3E}">
        <p14:creationId xmlns:p14="http://schemas.microsoft.com/office/powerpoint/2010/main" val="2803050774"/>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grpId="0" nodeType="withEffect">
                                  <p:stCondLst>
                                    <p:cond delay="0"/>
                                  </p:stCondLst>
                                  <p:childTnLst>
                                    <p:animMotion origin="layout" path="M 4.44444E-6 3.33333E-6 L 0.07083 -0.00084 " pathEditMode="relative" rAng="0" ptsTypes="AA">
                                      <p:cBhvr>
                                        <p:cTn id="6" dur="300" fill="hold"/>
                                        <p:tgtEl>
                                          <p:spTgt spid="46"/>
                                        </p:tgtEl>
                                        <p:attrNameLst>
                                          <p:attrName>ppt_x</p:attrName>
                                          <p:attrName>ppt_y</p:attrName>
                                        </p:attrNameLst>
                                      </p:cBhvr>
                                      <p:rCtr x="3542" y="-56"/>
                                    </p:animMotion>
                                  </p:childTnLst>
                                </p:cTn>
                              </p:par>
                            </p:childTnLst>
                          </p:cTn>
                        </p:par>
                        <p:par>
                          <p:cTn id="7" fill="hold">
                            <p:stCondLst>
                              <p:cond delay="300"/>
                            </p:stCondLst>
                            <p:childTnLst>
                              <p:par>
                                <p:cTn id="8" presetID="42" presetClass="path" presetSubtype="0" accel="50000" decel="50000" fill="hold" grpId="1" nodeType="afterEffect">
                                  <p:stCondLst>
                                    <p:cond delay="0"/>
                                  </p:stCondLst>
                                  <p:childTnLst>
                                    <p:animMotion origin="layout" path="M 0.07083 -0.00084 L 0.07083 -0.68139 " pathEditMode="relative" rAng="0" ptsTypes="AA">
                                      <p:cBhvr>
                                        <p:cTn id="9" dur="500" fill="hold"/>
                                        <p:tgtEl>
                                          <p:spTgt spid="46"/>
                                        </p:tgtEl>
                                        <p:attrNameLst>
                                          <p:attrName>ppt_x</p:attrName>
                                          <p:attrName>ppt_y</p:attrName>
                                        </p:attrNameLst>
                                      </p:cBhvr>
                                      <p:rCtr x="0" y="-34028"/>
                                    </p:animMotion>
                                  </p:childTnLst>
                                </p:cTn>
                              </p:par>
                            </p:childTnLst>
                          </p:cTn>
                        </p:par>
                        <p:par>
                          <p:cTn id="10" fill="hold">
                            <p:stCondLst>
                              <p:cond delay="800"/>
                            </p:stCondLst>
                            <p:childTnLst>
                              <p:par>
                                <p:cTn id="11" presetID="22" presetClass="entr" presetSubtype="4" fill="hold" grpId="0" nodeType="after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wipe(down)">
                                      <p:cBhvr>
                                        <p:cTn id="13" dur="500"/>
                                        <p:tgtEl>
                                          <p:spTgt spid="13"/>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fade">
                                      <p:cBhvr>
                                        <p:cTn id="1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46" grpId="0" animBg="1"/>
      <p:bldP spid="46" grpId="1"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rot="19165155">
            <a:off x="-848426" y="318618"/>
            <a:ext cx="3600400" cy="720080"/>
          </a:xfrm>
          <a:prstGeom prst="rect">
            <a:avLst/>
          </a:prstGeom>
          <a:solidFill>
            <a:srgbClr val="FFC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2400" dirty="0" smtClean="0">
                <a:latin typeface="微软雅黑" pitchFamily="34" charset="-122"/>
                <a:ea typeface="微软雅黑" pitchFamily="34" charset="-122"/>
              </a:rPr>
              <a:t>知识构建</a:t>
            </a:r>
            <a:endParaRPr lang="zh-CN" altLang="en-US" sz="2400" dirty="0">
              <a:latin typeface="微软雅黑" pitchFamily="34" charset="-122"/>
              <a:ea typeface="微软雅黑" pitchFamily="34" charset="-122"/>
            </a:endParaRPr>
          </a:p>
        </p:txBody>
      </p:sp>
      <p:cxnSp>
        <p:nvCxnSpPr>
          <p:cNvPr id="36" name="直接连接符 35"/>
          <p:cNvCxnSpPr/>
          <p:nvPr/>
        </p:nvCxnSpPr>
        <p:spPr>
          <a:xfrm>
            <a:off x="-108520" y="5158927"/>
            <a:ext cx="9396536" cy="0"/>
          </a:xfrm>
          <a:prstGeom prst="line">
            <a:avLst/>
          </a:prstGeom>
          <a:ln w="19050">
            <a:solidFill>
              <a:srgbClr val="FFC000"/>
            </a:solidFill>
            <a:prstDash val="dash"/>
          </a:ln>
        </p:spPr>
        <p:style>
          <a:lnRef idx="1">
            <a:schemeClr val="accent1"/>
          </a:lnRef>
          <a:fillRef idx="0">
            <a:schemeClr val="accent1"/>
          </a:fillRef>
          <a:effectRef idx="0">
            <a:schemeClr val="accent1"/>
          </a:effectRef>
          <a:fontRef idx="minor">
            <a:schemeClr val="tx1"/>
          </a:fontRef>
        </p:style>
      </p:cxnSp>
      <p:sp>
        <p:nvSpPr>
          <p:cNvPr id="37" name="燕尾形 36"/>
          <p:cNvSpPr/>
          <p:nvPr/>
        </p:nvSpPr>
        <p:spPr bwMode="auto">
          <a:xfrm>
            <a:off x="899592" y="4906514"/>
            <a:ext cx="1440159" cy="504825"/>
          </a:xfrm>
          <a:prstGeom prst="chevron">
            <a:avLst/>
          </a:prstGeom>
          <a:solidFill>
            <a:srgbClr val="664E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1400" b="1" dirty="0">
              <a:solidFill>
                <a:schemeClr val="tx1"/>
              </a:solidFill>
              <a:latin typeface="微软雅黑" pitchFamily="34" charset="-122"/>
              <a:ea typeface="微软雅黑" pitchFamily="34" charset="-122"/>
            </a:endParaRPr>
          </a:p>
        </p:txBody>
      </p:sp>
      <p:sp>
        <p:nvSpPr>
          <p:cNvPr id="38" name="燕尾形 37"/>
          <p:cNvSpPr/>
          <p:nvPr/>
        </p:nvSpPr>
        <p:spPr bwMode="auto">
          <a:xfrm>
            <a:off x="2891813" y="4906514"/>
            <a:ext cx="1440159" cy="504825"/>
          </a:xfrm>
          <a:prstGeom prst="chevron">
            <a:avLst/>
          </a:prstGeom>
          <a:solidFill>
            <a:srgbClr val="664E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400" b="1" dirty="0">
              <a:solidFill>
                <a:schemeClr val="tx1"/>
              </a:solidFill>
              <a:latin typeface="微软雅黑" pitchFamily="34" charset="-122"/>
              <a:ea typeface="微软雅黑" pitchFamily="34" charset="-122"/>
            </a:endParaRPr>
          </a:p>
        </p:txBody>
      </p:sp>
      <p:sp>
        <p:nvSpPr>
          <p:cNvPr id="39" name="燕尾形 38"/>
          <p:cNvSpPr/>
          <p:nvPr/>
        </p:nvSpPr>
        <p:spPr bwMode="auto">
          <a:xfrm>
            <a:off x="4884034" y="4907754"/>
            <a:ext cx="1440159" cy="504825"/>
          </a:xfrm>
          <a:prstGeom prst="chevron">
            <a:avLst/>
          </a:prstGeom>
          <a:solidFill>
            <a:srgbClr val="664E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400" b="1" dirty="0">
              <a:solidFill>
                <a:schemeClr val="tx1"/>
              </a:solidFill>
              <a:latin typeface="微软雅黑" pitchFamily="34" charset="-122"/>
              <a:ea typeface="微软雅黑" pitchFamily="34" charset="-122"/>
            </a:endParaRPr>
          </a:p>
        </p:txBody>
      </p:sp>
      <p:sp>
        <p:nvSpPr>
          <p:cNvPr id="40" name="燕尾形 39"/>
          <p:cNvSpPr/>
          <p:nvPr/>
        </p:nvSpPr>
        <p:spPr bwMode="auto">
          <a:xfrm>
            <a:off x="6876256" y="4906513"/>
            <a:ext cx="1440159" cy="504825"/>
          </a:xfrm>
          <a:prstGeom prst="chevron">
            <a:avLst/>
          </a:prstGeom>
          <a:solidFill>
            <a:srgbClr val="664E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400" b="1" dirty="0">
              <a:solidFill>
                <a:schemeClr val="tx1"/>
              </a:solidFill>
              <a:latin typeface="微软雅黑" pitchFamily="34" charset="-122"/>
              <a:ea typeface="微软雅黑" pitchFamily="34" charset="-122"/>
            </a:endParaRPr>
          </a:p>
        </p:txBody>
      </p:sp>
      <p:sp>
        <p:nvSpPr>
          <p:cNvPr id="41" name="燕尾形 40"/>
          <p:cNvSpPr/>
          <p:nvPr/>
        </p:nvSpPr>
        <p:spPr bwMode="auto">
          <a:xfrm>
            <a:off x="906488" y="4886424"/>
            <a:ext cx="1440159" cy="504825"/>
          </a:xfrm>
          <a:prstGeom prst="chevron">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400" b="1" dirty="0">
              <a:solidFill>
                <a:schemeClr val="tx1"/>
              </a:solidFill>
              <a:latin typeface="微软雅黑" pitchFamily="34" charset="-122"/>
              <a:ea typeface="微软雅黑" pitchFamily="34" charset="-122"/>
            </a:endParaRPr>
          </a:p>
        </p:txBody>
      </p:sp>
      <p:sp>
        <p:nvSpPr>
          <p:cNvPr id="42" name="矩形 41"/>
          <p:cNvSpPr/>
          <p:nvPr/>
        </p:nvSpPr>
        <p:spPr>
          <a:xfrm>
            <a:off x="3160485" y="5009578"/>
            <a:ext cx="902811" cy="307777"/>
          </a:xfrm>
          <a:prstGeom prst="rect">
            <a:avLst/>
          </a:prstGeom>
        </p:spPr>
        <p:txBody>
          <a:bodyPr wrap="none">
            <a:spAutoFit/>
          </a:bodyPr>
          <a:lstStyle/>
          <a:p>
            <a:pPr lvl="0" algn="ctr">
              <a:defRPr/>
            </a:pPr>
            <a:r>
              <a:rPr lang="zh-CN" altLang="en-US" sz="1400" b="1" dirty="0">
                <a:solidFill>
                  <a:prstClr val="black"/>
                </a:solidFill>
                <a:latin typeface="微软雅黑" pitchFamily="34" charset="-122"/>
                <a:ea typeface="微软雅黑" pitchFamily="34" charset="-122"/>
              </a:rPr>
              <a:t>我</a:t>
            </a:r>
            <a:r>
              <a:rPr lang="zh-CN" altLang="en-US" sz="1400" b="1" dirty="0" smtClean="0">
                <a:solidFill>
                  <a:prstClr val="black"/>
                </a:solidFill>
                <a:latin typeface="微软雅黑" pitchFamily="34" charset="-122"/>
                <a:ea typeface="微软雅黑" pitchFamily="34" charset="-122"/>
              </a:rPr>
              <a:t>的任务</a:t>
            </a:r>
            <a:endParaRPr lang="zh-CN" altLang="en-US" sz="1400" b="1" dirty="0">
              <a:solidFill>
                <a:prstClr val="black"/>
              </a:solidFill>
              <a:latin typeface="微软雅黑" pitchFamily="34" charset="-122"/>
              <a:ea typeface="微软雅黑" pitchFamily="34" charset="-122"/>
            </a:endParaRPr>
          </a:p>
        </p:txBody>
      </p:sp>
      <p:sp>
        <p:nvSpPr>
          <p:cNvPr id="43" name="矩形 42"/>
          <p:cNvSpPr/>
          <p:nvPr/>
        </p:nvSpPr>
        <p:spPr>
          <a:xfrm>
            <a:off x="5152706" y="5009578"/>
            <a:ext cx="902811" cy="307777"/>
          </a:xfrm>
          <a:prstGeom prst="rect">
            <a:avLst/>
          </a:prstGeom>
        </p:spPr>
        <p:txBody>
          <a:bodyPr wrap="none">
            <a:spAutoFit/>
          </a:bodyPr>
          <a:lstStyle/>
          <a:p>
            <a:pPr lvl="0" algn="ctr">
              <a:defRPr/>
            </a:pPr>
            <a:r>
              <a:rPr lang="zh-CN" altLang="en-US" sz="1400" b="1" dirty="0" smtClean="0">
                <a:solidFill>
                  <a:prstClr val="black"/>
                </a:solidFill>
                <a:latin typeface="微软雅黑" pitchFamily="34" charset="-122"/>
                <a:ea typeface="微软雅黑" pitchFamily="34" charset="-122"/>
              </a:rPr>
              <a:t>完成情况</a:t>
            </a:r>
            <a:endParaRPr lang="zh-CN" altLang="en-US" sz="1400" b="1" dirty="0">
              <a:solidFill>
                <a:prstClr val="black"/>
              </a:solidFill>
              <a:latin typeface="微软雅黑" pitchFamily="34" charset="-122"/>
              <a:ea typeface="微软雅黑" pitchFamily="34" charset="-122"/>
            </a:endParaRPr>
          </a:p>
        </p:txBody>
      </p:sp>
      <p:sp>
        <p:nvSpPr>
          <p:cNvPr id="44" name="矩形 43"/>
          <p:cNvSpPr/>
          <p:nvPr/>
        </p:nvSpPr>
        <p:spPr>
          <a:xfrm>
            <a:off x="7144929" y="5005036"/>
            <a:ext cx="902811" cy="307777"/>
          </a:xfrm>
          <a:prstGeom prst="rect">
            <a:avLst/>
          </a:prstGeom>
        </p:spPr>
        <p:txBody>
          <a:bodyPr wrap="none">
            <a:spAutoFit/>
          </a:bodyPr>
          <a:lstStyle/>
          <a:p>
            <a:pPr lvl="0" algn="ctr">
              <a:defRPr/>
            </a:pPr>
            <a:r>
              <a:rPr lang="zh-CN" altLang="en-US" sz="1400" b="1" dirty="0" smtClean="0">
                <a:solidFill>
                  <a:prstClr val="black"/>
                </a:solidFill>
                <a:latin typeface="微软雅黑" pitchFamily="34" charset="-122"/>
                <a:ea typeface="微软雅黑" pitchFamily="34" charset="-122"/>
              </a:rPr>
              <a:t>后期计划</a:t>
            </a:r>
            <a:endParaRPr lang="zh-CN" altLang="en-US" sz="1400" b="1" dirty="0">
              <a:solidFill>
                <a:prstClr val="black"/>
              </a:solidFill>
              <a:latin typeface="微软雅黑" pitchFamily="34" charset="-122"/>
              <a:ea typeface="微软雅黑" pitchFamily="34" charset="-122"/>
            </a:endParaRPr>
          </a:p>
        </p:txBody>
      </p:sp>
      <p:sp>
        <p:nvSpPr>
          <p:cNvPr id="45" name="矩形 44"/>
          <p:cNvSpPr/>
          <p:nvPr/>
        </p:nvSpPr>
        <p:spPr>
          <a:xfrm>
            <a:off x="1168265" y="4972247"/>
            <a:ext cx="902811" cy="307777"/>
          </a:xfrm>
          <a:prstGeom prst="rect">
            <a:avLst/>
          </a:prstGeom>
        </p:spPr>
        <p:txBody>
          <a:bodyPr wrap="none">
            <a:spAutoFit/>
          </a:bodyPr>
          <a:lstStyle/>
          <a:p>
            <a:pPr lvl="0" algn="ctr">
              <a:defRPr/>
            </a:pPr>
            <a:r>
              <a:rPr lang="zh-CN" altLang="en-US" sz="1400" b="1" dirty="0" smtClean="0">
                <a:solidFill>
                  <a:prstClr val="black"/>
                </a:solidFill>
                <a:latin typeface="微软雅黑" pitchFamily="34" charset="-122"/>
                <a:ea typeface="微软雅黑" pitchFamily="34" charset="-122"/>
              </a:rPr>
              <a:t>项目意义</a:t>
            </a:r>
            <a:endParaRPr lang="zh-CN" altLang="en-US" sz="1400" b="1" dirty="0">
              <a:solidFill>
                <a:prstClr val="black"/>
              </a:solidFill>
              <a:latin typeface="微软雅黑" pitchFamily="34" charset="-122"/>
              <a:ea typeface="微软雅黑" pitchFamily="34" charset="-122"/>
            </a:endParaRPr>
          </a:p>
        </p:txBody>
      </p:sp>
      <p:sp>
        <p:nvSpPr>
          <p:cNvPr id="46" name="椭圆 45"/>
          <p:cNvSpPr/>
          <p:nvPr/>
        </p:nvSpPr>
        <p:spPr>
          <a:xfrm>
            <a:off x="0" y="5059300"/>
            <a:ext cx="216024" cy="21602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8" name="椭圆 27"/>
          <p:cNvSpPr/>
          <p:nvPr/>
        </p:nvSpPr>
        <p:spPr>
          <a:xfrm>
            <a:off x="4019938" y="669267"/>
            <a:ext cx="864095" cy="792088"/>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4127949" y="742145"/>
            <a:ext cx="648072" cy="646331"/>
          </a:xfrm>
          <a:prstGeom prst="rect">
            <a:avLst/>
          </a:prstGeom>
          <a:noFill/>
        </p:spPr>
        <p:txBody>
          <a:bodyPr wrap="square" rtlCol="0">
            <a:spAutoFit/>
          </a:bodyPr>
          <a:lstStyle/>
          <a:p>
            <a:r>
              <a:rPr lang="zh-CN" altLang="en-US" dirty="0"/>
              <a:t>知识构建</a:t>
            </a:r>
          </a:p>
        </p:txBody>
      </p:sp>
      <p:sp>
        <p:nvSpPr>
          <p:cNvPr id="3" name="矩形 2">
            <a:hlinkClick r:id="rId2" action="ppaction://hlinksldjump"/>
          </p:cNvPr>
          <p:cNvSpPr/>
          <p:nvPr/>
        </p:nvSpPr>
        <p:spPr>
          <a:xfrm>
            <a:off x="2027717" y="2389377"/>
            <a:ext cx="1728192" cy="59031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命名实体识别</a:t>
            </a:r>
            <a:endParaRPr lang="zh-CN" altLang="en-US" dirty="0">
              <a:solidFill>
                <a:schemeClr val="tx1"/>
              </a:solidFill>
            </a:endParaRPr>
          </a:p>
        </p:txBody>
      </p:sp>
      <p:sp>
        <p:nvSpPr>
          <p:cNvPr id="31" name="矩形 30"/>
          <p:cNvSpPr/>
          <p:nvPr/>
        </p:nvSpPr>
        <p:spPr>
          <a:xfrm>
            <a:off x="5292080" y="2410127"/>
            <a:ext cx="1728192" cy="59031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lumMod val="65000"/>
                    <a:lumOff val="35000"/>
                  </a:schemeClr>
                </a:solidFill>
              </a:rPr>
              <a:t>关系抽取</a:t>
            </a:r>
            <a:endParaRPr lang="zh-CN" altLang="en-US" dirty="0">
              <a:solidFill>
                <a:schemeClr val="tx1">
                  <a:lumMod val="65000"/>
                  <a:lumOff val="35000"/>
                </a:schemeClr>
              </a:solidFill>
            </a:endParaRPr>
          </a:p>
        </p:txBody>
      </p:sp>
      <p:cxnSp>
        <p:nvCxnSpPr>
          <p:cNvPr id="5" name="直接箭头连接符 4"/>
          <p:cNvCxnSpPr>
            <a:stCxn id="28" idx="4"/>
            <a:endCxn id="3" idx="0"/>
          </p:cNvCxnSpPr>
          <p:nvPr/>
        </p:nvCxnSpPr>
        <p:spPr>
          <a:xfrm flipH="1">
            <a:off x="2891813" y="1461355"/>
            <a:ext cx="1560173" cy="9280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直接箭头连接符 6"/>
          <p:cNvCxnSpPr>
            <a:stCxn id="28" idx="4"/>
            <a:endCxn id="31" idx="0"/>
          </p:cNvCxnSpPr>
          <p:nvPr/>
        </p:nvCxnSpPr>
        <p:spPr>
          <a:xfrm>
            <a:off x="4451986" y="1461355"/>
            <a:ext cx="1704190" cy="9487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1871297" y="3828270"/>
            <a:ext cx="2041032" cy="50282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设计命名实体识别系统</a:t>
            </a:r>
            <a:endParaRPr lang="zh-CN" altLang="en-US" dirty="0">
              <a:solidFill>
                <a:schemeClr val="tx1"/>
              </a:solidFill>
            </a:endParaRPr>
          </a:p>
        </p:txBody>
      </p:sp>
      <p:cxnSp>
        <p:nvCxnSpPr>
          <p:cNvPr id="14" name="直接箭头连接符 13"/>
          <p:cNvCxnSpPr>
            <a:stCxn id="3" idx="2"/>
            <a:endCxn id="11" idx="0"/>
          </p:cNvCxnSpPr>
          <p:nvPr/>
        </p:nvCxnSpPr>
        <p:spPr>
          <a:xfrm>
            <a:off x="2891813" y="2979691"/>
            <a:ext cx="0" cy="8485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椭圆形标注 14"/>
          <p:cNvSpPr/>
          <p:nvPr/>
        </p:nvSpPr>
        <p:spPr>
          <a:xfrm>
            <a:off x="4776021" y="3633220"/>
            <a:ext cx="3384376" cy="1008112"/>
          </a:xfrm>
          <a:prstGeom prst="wedgeEllipseCallout">
            <a:avLst>
              <a:gd name="adj1" fmla="val -61039"/>
              <a:gd name="adj2" fmla="val -44401"/>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FFC000"/>
                </a:solidFill>
              </a:rPr>
              <a:t>提高命名实体识别效率，为构建证券知识图谱打下基础</a:t>
            </a:r>
            <a:endParaRPr lang="zh-CN" altLang="en-US" dirty="0">
              <a:solidFill>
                <a:srgbClr val="FFC000"/>
              </a:solidFill>
            </a:endParaRPr>
          </a:p>
        </p:txBody>
      </p:sp>
    </p:spTree>
    <p:extLst>
      <p:ext uri="{BB962C8B-B14F-4D97-AF65-F5344CB8AC3E}">
        <p14:creationId xmlns:p14="http://schemas.microsoft.com/office/powerpoint/2010/main" val="170764323"/>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grpId="0" nodeType="withEffect">
                                  <p:stCondLst>
                                    <p:cond delay="0"/>
                                  </p:stCondLst>
                                  <p:childTnLst>
                                    <p:animMotion origin="layout" path="M 4.44444E-6 3.33333E-6 L 0.07083 -0.00084 " pathEditMode="relative" rAng="0" ptsTypes="AA">
                                      <p:cBhvr>
                                        <p:cTn id="6" dur="300" fill="hold"/>
                                        <p:tgtEl>
                                          <p:spTgt spid="46"/>
                                        </p:tgtEl>
                                        <p:attrNameLst>
                                          <p:attrName>ppt_x</p:attrName>
                                          <p:attrName>ppt_y</p:attrName>
                                        </p:attrNameLst>
                                      </p:cBhvr>
                                      <p:rCtr x="3542" y="-56"/>
                                    </p:animMotion>
                                  </p:childTnLst>
                                </p:cTn>
                              </p:par>
                            </p:childTnLst>
                          </p:cTn>
                        </p:par>
                        <p:par>
                          <p:cTn id="7" fill="hold">
                            <p:stCondLst>
                              <p:cond delay="300"/>
                            </p:stCondLst>
                            <p:childTnLst>
                              <p:par>
                                <p:cTn id="8" presetID="42" presetClass="path" presetSubtype="0" accel="50000" decel="50000" fill="hold" grpId="1" nodeType="afterEffect">
                                  <p:stCondLst>
                                    <p:cond delay="0"/>
                                  </p:stCondLst>
                                  <p:childTnLst>
                                    <p:animMotion origin="layout" path="M 0.07083 -0.00084 L 0.07083 -0.68139 " pathEditMode="relative" rAng="0" ptsTypes="AA">
                                      <p:cBhvr>
                                        <p:cTn id="9" dur="500" fill="hold"/>
                                        <p:tgtEl>
                                          <p:spTgt spid="46"/>
                                        </p:tgtEl>
                                        <p:attrNameLst>
                                          <p:attrName>ppt_x</p:attrName>
                                          <p:attrName>ppt_y</p:attrName>
                                        </p:attrNameLst>
                                      </p:cBhvr>
                                      <p:rCtr x="0" y="-34028"/>
                                    </p:animMotion>
                                  </p:childTnLst>
                                </p:cTn>
                              </p:par>
                            </p:childTnLst>
                          </p:cTn>
                        </p:par>
                        <p:par>
                          <p:cTn id="10" fill="hold">
                            <p:stCondLst>
                              <p:cond delay="800"/>
                            </p:stCondLst>
                            <p:childTnLst>
                              <p:par>
                                <p:cTn id="11" presetID="22" presetClass="entr" presetSubtype="4" fill="hold" grpId="0" nodeType="after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wipe(down)">
                                      <p:cBhvr>
                                        <p:cTn id="13" dur="500"/>
                                        <p:tgtEl>
                                          <p:spTgt spid="13"/>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dissolve">
                                      <p:cBhvr>
                                        <p:cTn id="18" dur="500"/>
                                        <p:tgtEl>
                                          <p:spTgt spid="3"/>
                                        </p:tgtEl>
                                      </p:cBhvr>
                                    </p:animEffect>
                                  </p:childTnLst>
                                </p:cTn>
                              </p:par>
                              <p:par>
                                <p:cTn id="19" presetID="9" presetClass="entr" presetSubtype="0" fill="hold" nodeType="with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dissolve">
                                      <p:cBhvr>
                                        <p:cTn id="21" dur="500"/>
                                        <p:tgtEl>
                                          <p:spTgt spid="5"/>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grpId="0" nodeType="clickEffect">
                                  <p:stCondLst>
                                    <p:cond delay="0"/>
                                  </p:stCondLst>
                                  <p:childTnLst>
                                    <p:set>
                                      <p:cBhvr>
                                        <p:cTn id="25" dur="1" fill="hold">
                                          <p:stCondLst>
                                            <p:cond delay="0"/>
                                          </p:stCondLst>
                                        </p:cTn>
                                        <p:tgtEl>
                                          <p:spTgt spid="31"/>
                                        </p:tgtEl>
                                        <p:attrNameLst>
                                          <p:attrName>style.visibility</p:attrName>
                                        </p:attrNameLst>
                                      </p:cBhvr>
                                      <p:to>
                                        <p:strVal val="visible"/>
                                      </p:to>
                                    </p:set>
                                    <p:animEffect transition="in" filter="dissolve">
                                      <p:cBhvr>
                                        <p:cTn id="26" dur="500"/>
                                        <p:tgtEl>
                                          <p:spTgt spid="31"/>
                                        </p:tgtEl>
                                      </p:cBhvr>
                                    </p:animEffect>
                                  </p:childTnLst>
                                </p:cTn>
                              </p:par>
                              <p:par>
                                <p:cTn id="27" presetID="9" presetClass="entr" presetSubtype="0" fill="hold" nodeType="with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dissolve">
                                      <p:cBhvr>
                                        <p:cTn id="29" dur="500"/>
                                        <p:tgtEl>
                                          <p:spTgt spid="7"/>
                                        </p:tgtEl>
                                      </p:cBhvr>
                                    </p:animEffect>
                                  </p:childTnLst>
                                </p:cTn>
                              </p:par>
                            </p:childTnLst>
                          </p:cTn>
                        </p:par>
                      </p:childTnLst>
                    </p:cTn>
                  </p:par>
                  <p:par>
                    <p:cTn id="30" fill="hold">
                      <p:stCondLst>
                        <p:cond delay="indefinite"/>
                      </p:stCondLst>
                      <p:childTnLst>
                        <p:par>
                          <p:cTn id="31" fill="hold">
                            <p:stCondLst>
                              <p:cond delay="0"/>
                            </p:stCondLst>
                            <p:childTnLst>
                              <p:par>
                                <p:cTn id="32" presetID="9" presetClass="entr" presetSubtype="0" fill="hold" grpId="0" nodeType="click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dissolve">
                                      <p:cBhvr>
                                        <p:cTn id="34" dur="500"/>
                                        <p:tgtEl>
                                          <p:spTgt spid="11"/>
                                        </p:tgtEl>
                                      </p:cBhvr>
                                    </p:animEffect>
                                  </p:childTnLst>
                                </p:cTn>
                              </p:par>
                              <p:par>
                                <p:cTn id="35" presetID="9" presetClass="entr" presetSubtype="0" fill="hold" nodeType="with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dissolve">
                                      <p:cBhvr>
                                        <p:cTn id="37" dur="500"/>
                                        <p:tgtEl>
                                          <p:spTgt spid="14"/>
                                        </p:tgtEl>
                                      </p:cBhvr>
                                    </p:animEffect>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grpId="0" nodeType="clickEffect">
                                  <p:stCondLst>
                                    <p:cond delay="0"/>
                                  </p:stCondLst>
                                  <p:childTnLst>
                                    <p:set>
                                      <p:cBhvr>
                                        <p:cTn id="41" dur="1" fill="hold">
                                          <p:stCondLst>
                                            <p:cond delay="0"/>
                                          </p:stCondLst>
                                        </p:cTn>
                                        <p:tgtEl>
                                          <p:spTgt spid="15"/>
                                        </p:tgtEl>
                                        <p:attrNameLst>
                                          <p:attrName>style.visibility</p:attrName>
                                        </p:attrNameLst>
                                      </p:cBhvr>
                                      <p:to>
                                        <p:strVal val="visible"/>
                                      </p:to>
                                    </p:set>
                                    <p:anim calcmode="lin" valueType="num">
                                      <p:cBhvr additive="base">
                                        <p:cTn id="42" dur="500" fill="hold"/>
                                        <p:tgtEl>
                                          <p:spTgt spid="15"/>
                                        </p:tgtEl>
                                        <p:attrNameLst>
                                          <p:attrName>ppt_x</p:attrName>
                                        </p:attrNameLst>
                                      </p:cBhvr>
                                      <p:tavLst>
                                        <p:tav tm="0">
                                          <p:val>
                                            <p:strVal val="#ppt_x"/>
                                          </p:val>
                                        </p:tav>
                                        <p:tav tm="100000">
                                          <p:val>
                                            <p:strVal val="#ppt_x"/>
                                          </p:val>
                                        </p:tav>
                                      </p:tavLst>
                                    </p:anim>
                                    <p:anim calcmode="lin" valueType="num">
                                      <p:cBhvr additive="base">
                                        <p:cTn id="43"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46" grpId="0" animBg="1"/>
      <p:bldP spid="46" grpId="1" animBg="1"/>
      <p:bldP spid="3" grpId="0" animBg="1"/>
      <p:bldP spid="31" grpId="0" animBg="1"/>
      <p:bldP spid="11" grpId="0" animBg="1"/>
      <p:bldP spid="1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a:off x="3808425" y="1849388"/>
            <a:ext cx="1527151" cy="1584176"/>
          </a:xfrm>
          <a:prstGeom prst="ellipse">
            <a:avLst/>
          </a:prstGeom>
          <a:solidFill>
            <a:schemeClr val="bg1"/>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2400" dirty="0">
                <a:solidFill>
                  <a:schemeClr val="tx1"/>
                </a:solidFill>
                <a:latin typeface="微软雅黑" pitchFamily="34" charset="-122"/>
                <a:ea typeface="微软雅黑" pitchFamily="34" charset="-122"/>
              </a:rPr>
              <a:t>我</a:t>
            </a:r>
            <a:r>
              <a:rPr lang="zh-CN" altLang="en-US" sz="2400" dirty="0" smtClean="0">
                <a:solidFill>
                  <a:schemeClr val="tx1"/>
                </a:solidFill>
                <a:latin typeface="微软雅黑" pitchFamily="34" charset="-122"/>
                <a:ea typeface="微软雅黑" pitchFamily="34" charset="-122"/>
              </a:rPr>
              <a:t>的任务</a:t>
            </a:r>
            <a:endParaRPr lang="zh-CN" altLang="en-US" sz="2400" dirty="0">
              <a:solidFill>
                <a:schemeClr val="tx1"/>
              </a:solidFill>
              <a:latin typeface="微软雅黑" pitchFamily="34" charset="-122"/>
              <a:ea typeface="微软雅黑" pitchFamily="34" charset="-122"/>
            </a:endParaRPr>
          </a:p>
        </p:txBody>
      </p:sp>
      <p:cxnSp>
        <p:nvCxnSpPr>
          <p:cNvPr id="5" name="直接连接符 4"/>
          <p:cNvCxnSpPr/>
          <p:nvPr/>
        </p:nvCxnSpPr>
        <p:spPr>
          <a:xfrm>
            <a:off x="-70420" y="5161756"/>
            <a:ext cx="1042020" cy="0"/>
          </a:xfrm>
          <a:prstGeom prst="line">
            <a:avLst/>
          </a:prstGeom>
          <a:ln w="31750">
            <a:solidFill>
              <a:srgbClr val="FFC000"/>
            </a:solidFill>
            <a:prstDash val="solid"/>
            <a:tailEnd type="none" w="lg" len="lg"/>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flipV="1">
            <a:off x="971600" y="2641476"/>
            <a:ext cx="1800200" cy="2520280"/>
          </a:xfrm>
          <a:prstGeom prst="line">
            <a:avLst/>
          </a:prstGeom>
          <a:ln w="31750">
            <a:solidFill>
              <a:srgbClr val="FFC000"/>
            </a:solidFill>
            <a:prstDash val="solid"/>
            <a:tailEnd type="none" w="lg" len="lg"/>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2771800" y="2641476"/>
            <a:ext cx="1008112" cy="9128"/>
          </a:xfrm>
          <a:prstGeom prst="line">
            <a:avLst/>
          </a:prstGeom>
          <a:ln w="31750">
            <a:solidFill>
              <a:srgbClr val="FFC000"/>
            </a:solidFill>
            <a:prstDash val="solid"/>
            <a:tailEnd type="none" w="lg" len="lg"/>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5315236" y="2650604"/>
            <a:ext cx="1417004" cy="9128"/>
          </a:xfrm>
          <a:prstGeom prst="line">
            <a:avLst/>
          </a:prstGeom>
          <a:ln w="31750">
            <a:solidFill>
              <a:srgbClr val="FFC000"/>
            </a:solidFill>
            <a:prstDash val="solid"/>
            <a:headEnd type="none" w="lg" len="lg"/>
            <a:tailEnd type="none" w="lg" len="lg"/>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a:off x="6732240" y="2659732"/>
            <a:ext cx="936104" cy="2502024"/>
          </a:xfrm>
          <a:prstGeom prst="line">
            <a:avLst/>
          </a:prstGeom>
          <a:ln w="31750">
            <a:solidFill>
              <a:srgbClr val="FFC000"/>
            </a:solidFill>
            <a:prstDash val="solid"/>
            <a:headEnd type="none" w="lg" len="lg"/>
            <a:tailEnd type="none" w="lg" len="lg"/>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7668344" y="5161756"/>
            <a:ext cx="1584176" cy="0"/>
          </a:xfrm>
          <a:prstGeom prst="line">
            <a:avLst/>
          </a:prstGeom>
          <a:ln w="31750">
            <a:solidFill>
              <a:srgbClr val="FFC000"/>
            </a:solidFill>
            <a:prstDash val="solid"/>
            <a:tailEnd type="none" w="lg" len="lg"/>
          </a:ln>
        </p:spPr>
        <p:style>
          <a:lnRef idx="1">
            <a:schemeClr val="accent1"/>
          </a:lnRef>
          <a:fillRef idx="0">
            <a:schemeClr val="accent1"/>
          </a:fillRef>
          <a:effectRef idx="0">
            <a:schemeClr val="accent1"/>
          </a:effectRef>
          <a:fontRef idx="minor">
            <a:schemeClr val="tx1"/>
          </a:fontRef>
        </p:style>
      </p:cxnSp>
      <p:sp>
        <p:nvSpPr>
          <p:cNvPr id="32" name="椭圆 31"/>
          <p:cNvSpPr/>
          <p:nvPr/>
        </p:nvSpPr>
        <p:spPr>
          <a:xfrm>
            <a:off x="0" y="5059300"/>
            <a:ext cx="216024" cy="21602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 name="TextBox 2"/>
          <p:cNvSpPr txBox="1"/>
          <p:nvPr/>
        </p:nvSpPr>
        <p:spPr>
          <a:xfrm>
            <a:off x="1691680" y="1376690"/>
            <a:ext cx="1368152" cy="400110"/>
          </a:xfrm>
          <a:prstGeom prst="rect">
            <a:avLst/>
          </a:prstGeom>
          <a:noFill/>
          <a:ln>
            <a:noFill/>
          </a:ln>
        </p:spPr>
        <p:txBody>
          <a:bodyPr wrap="square" rtlCol="0">
            <a:spAutoFit/>
          </a:bodyPr>
          <a:lstStyle/>
          <a:p>
            <a:r>
              <a:rPr lang="zh-CN" altLang="en-US" sz="2000" dirty="0" smtClean="0">
                <a:solidFill>
                  <a:schemeClr val="tx2">
                    <a:lumMod val="40000"/>
                    <a:lumOff val="60000"/>
                  </a:schemeClr>
                </a:solidFill>
              </a:rPr>
              <a:t>互联网</a:t>
            </a:r>
            <a:r>
              <a:rPr lang="en-US" altLang="zh-CN" sz="2000" dirty="0" smtClean="0">
                <a:solidFill>
                  <a:schemeClr val="tx2">
                    <a:lumMod val="40000"/>
                    <a:lumOff val="60000"/>
                  </a:schemeClr>
                </a:solidFill>
              </a:rPr>
              <a:t>+</a:t>
            </a:r>
            <a:endParaRPr lang="zh-CN" altLang="en-US" sz="2000" dirty="0">
              <a:solidFill>
                <a:schemeClr val="tx2">
                  <a:lumMod val="40000"/>
                  <a:lumOff val="60000"/>
                </a:schemeClr>
              </a:solidFill>
            </a:endParaRPr>
          </a:p>
        </p:txBody>
      </p:sp>
      <p:sp>
        <p:nvSpPr>
          <p:cNvPr id="8" name="TextBox 7"/>
          <p:cNvSpPr txBox="1"/>
          <p:nvPr/>
        </p:nvSpPr>
        <p:spPr>
          <a:xfrm>
            <a:off x="5580112" y="913285"/>
            <a:ext cx="2160240" cy="707886"/>
          </a:xfrm>
          <a:prstGeom prst="rect">
            <a:avLst/>
          </a:prstGeom>
          <a:noFill/>
        </p:spPr>
        <p:txBody>
          <a:bodyPr wrap="square" rtlCol="0">
            <a:spAutoFit/>
          </a:bodyPr>
          <a:lstStyle/>
          <a:p>
            <a:r>
              <a:rPr lang="zh-CN" altLang="en-US" sz="4000" dirty="0" smtClean="0">
                <a:solidFill>
                  <a:schemeClr val="accent6">
                    <a:lumMod val="60000"/>
                    <a:lumOff val="40000"/>
                  </a:schemeClr>
                </a:solidFill>
              </a:rPr>
              <a:t>大数据</a:t>
            </a:r>
            <a:endParaRPr lang="zh-CN" altLang="en-US" sz="4000" dirty="0">
              <a:solidFill>
                <a:schemeClr val="accent6">
                  <a:lumMod val="60000"/>
                  <a:lumOff val="40000"/>
                </a:schemeClr>
              </a:solidFill>
            </a:endParaRPr>
          </a:p>
        </p:txBody>
      </p:sp>
      <p:sp>
        <p:nvSpPr>
          <p:cNvPr id="9" name="TextBox 8"/>
          <p:cNvSpPr txBox="1"/>
          <p:nvPr/>
        </p:nvSpPr>
        <p:spPr>
          <a:xfrm>
            <a:off x="7236296" y="3163780"/>
            <a:ext cx="720080" cy="246221"/>
          </a:xfrm>
          <a:prstGeom prst="rect">
            <a:avLst/>
          </a:prstGeom>
          <a:noFill/>
        </p:spPr>
        <p:txBody>
          <a:bodyPr wrap="square" rtlCol="0">
            <a:spAutoFit/>
          </a:bodyPr>
          <a:lstStyle/>
          <a:p>
            <a:r>
              <a:rPr lang="zh-CN" altLang="en-US" sz="1000" dirty="0" smtClean="0">
                <a:solidFill>
                  <a:schemeClr val="bg2">
                    <a:lumMod val="75000"/>
                  </a:schemeClr>
                </a:solidFill>
              </a:rPr>
              <a:t>深度学习</a:t>
            </a:r>
            <a:endParaRPr lang="zh-CN" altLang="en-US" sz="1000" dirty="0">
              <a:solidFill>
                <a:schemeClr val="bg2">
                  <a:lumMod val="75000"/>
                </a:schemeClr>
              </a:solidFill>
            </a:endParaRPr>
          </a:p>
        </p:txBody>
      </p:sp>
      <p:sp>
        <p:nvSpPr>
          <p:cNvPr id="10" name="TextBox 9"/>
          <p:cNvSpPr txBox="1"/>
          <p:nvPr/>
        </p:nvSpPr>
        <p:spPr>
          <a:xfrm>
            <a:off x="3945188" y="4084599"/>
            <a:ext cx="1215352" cy="400110"/>
          </a:xfrm>
          <a:prstGeom prst="rect">
            <a:avLst/>
          </a:prstGeom>
          <a:noFill/>
        </p:spPr>
        <p:txBody>
          <a:bodyPr wrap="square" rtlCol="0">
            <a:spAutoFit/>
          </a:bodyPr>
          <a:lstStyle/>
          <a:p>
            <a:r>
              <a:rPr lang="zh-CN" altLang="en-US" sz="2000" dirty="0" smtClean="0">
                <a:solidFill>
                  <a:srgbClr val="0070C0"/>
                </a:solidFill>
              </a:rPr>
              <a:t>人工智能</a:t>
            </a:r>
            <a:endParaRPr lang="zh-CN" altLang="en-US" sz="2000" dirty="0">
              <a:solidFill>
                <a:srgbClr val="0070C0"/>
              </a:solidFill>
            </a:endParaRPr>
          </a:p>
        </p:txBody>
      </p:sp>
      <p:sp>
        <p:nvSpPr>
          <p:cNvPr id="11" name="TextBox 10"/>
          <p:cNvSpPr txBox="1"/>
          <p:nvPr/>
        </p:nvSpPr>
        <p:spPr>
          <a:xfrm>
            <a:off x="3400736" y="1207413"/>
            <a:ext cx="1152128" cy="338554"/>
          </a:xfrm>
          <a:prstGeom prst="rect">
            <a:avLst/>
          </a:prstGeom>
          <a:noFill/>
        </p:spPr>
        <p:txBody>
          <a:bodyPr wrap="square" rtlCol="0">
            <a:spAutoFit/>
          </a:bodyPr>
          <a:lstStyle/>
          <a:p>
            <a:r>
              <a:rPr lang="zh-CN" altLang="en-US" sz="1600" dirty="0" smtClean="0">
                <a:solidFill>
                  <a:schemeClr val="bg2"/>
                </a:solidFill>
              </a:rPr>
              <a:t>机器学习</a:t>
            </a:r>
            <a:endParaRPr lang="zh-CN" altLang="en-US" sz="1600" dirty="0">
              <a:solidFill>
                <a:schemeClr val="bg2"/>
              </a:solidFill>
            </a:endParaRPr>
          </a:p>
        </p:txBody>
      </p:sp>
      <p:sp>
        <p:nvSpPr>
          <p:cNvPr id="12" name="TextBox 11"/>
          <p:cNvSpPr txBox="1"/>
          <p:nvPr/>
        </p:nvSpPr>
        <p:spPr>
          <a:xfrm>
            <a:off x="5868144" y="4486965"/>
            <a:ext cx="1224136" cy="307777"/>
          </a:xfrm>
          <a:prstGeom prst="rect">
            <a:avLst/>
          </a:prstGeom>
          <a:noFill/>
        </p:spPr>
        <p:txBody>
          <a:bodyPr wrap="square" rtlCol="0">
            <a:spAutoFit/>
          </a:bodyPr>
          <a:lstStyle/>
          <a:p>
            <a:r>
              <a:rPr lang="zh-CN" altLang="en-US" sz="1400" dirty="0">
                <a:solidFill>
                  <a:schemeClr val="accent6">
                    <a:lumMod val="75000"/>
                  </a:schemeClr>
                </a:solidFill>
              </a:rPr>
              <a:t>知识图谱</a:t>
            </a:r>
          </a:p>
        </p:txBody>
      </p:sp>
      <p:sp>
        <p:nvSpPr>
          <p:cNvPr id="13" name="TextBox 12"/>
          <p:cNvSpPr txBox="1"/>
          <p:nvPr/>
        </p:nvSpPr>
        <p:spPr>
          <a:xfrm>
            <a:off x="997422" y="2733965"/>
            <a:ext cx="677923" cy="369332"/>
          </a:xfrm>
          <a:prstGeom prst="rect">
            <a:avLst/>
          </a:prstGeom>
          <a:noFill/>
        </p:spPr>
        <p:txBody>
          <a:bodyPr wrap="square" rtlCol="0">
            <a:spAutoFit/>
          </a:bodyPr>
          <a:lstStyle/>
          <a:p>
            <a:r>
              <a:rPr lang="zh-CN" altLang="en-US" dirty="0" smtClean="0">
                <a:solidFill>
                  <a:srgbClr val="FFC000"/>
                </a:solidFill>
              </a:rPr>
              <a:t>金融</a:t>
            </a:r>
            <a:endParaRPr lang="zh-CN" altLang="en-US" dirty="0">
              <a:solidFill>
                <a:srgbClr val="FFC000"/>
              </a:solidFill>
            </a:endParaRPr>
          </a:p>
        </p:txBody>
      </p:sp>
      <p:sp>
        <p:nvSpPr>
          <p:cNvPr id="14" name="TextBox 13"/>
          <p:cNvSpPr txBox="1"/>
          <p:nvPr/>
        </p:nvSpPr>
        <p:spPr>
          <a:xfrm>
            <a:off x="2375756" y="4353904"/>
            <a:ext cx="684076" cy="261610"/>
          </a:xfrm>
          <a:prstGeom prst="rect">
            <a:avLst/>
          </a:prstGeom>
          <a:noFill/>
        </p:spPr>
        <p:txBody>
          <a:bodyPr wrap="square" rtlCol="0">
            <a:spAutoFit/>
          </a:bodyPr>
          <a:lstStyle/>
          <a:p>
            <a:r>
              <a:rPr lang="zh-CN" altLang="en-US" sz="1100" dirty="0" smtClean="0">
                <a:solidFill>
                  <a:schemeClr val="accent6">
                    <a:lumMod val="75000"/>
                  </a:schemeClr>
                </a:solidFill>
              </a:rPr>
              <a:t>证券</a:t>
            </a:r>
            <a:endParaRPr lang="zh-CN" altLang="en-US" sz="1100" dirty="0">
              <a:solidFill>
                <a:schemeClr val="accent6">
                  <a:lumMod val="75000"/>
                </a:schemeClr>
              </a:solidFill>
            </a:endParaRPr>
          </a:p>
        </p:txBody>
      </p:sp>
    </p:spTree>
    <p:extLst>
      <p:ext uri="{BB962C8B-B14F-4D97-AF65-F5344CB8AC3E}">
        <p14:creationId xmlns:p14="http://schemas.microsoft.com/office/powerpoint/2010/main" val="3748376942"/>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fill="hold" grpId="0" nodeType="withEffect">
                                  <p:stCondLst>
                                    <p:cond delay="0"/>
                                  </p:stCondLst>
                                  <p:childTnLst>
                                    <p:animMotion origin="layout" path="M 4.44444E-6 -4.63076E-6 L 0.09444 -0.00083 " pathEditMode="relative" rAng="0" ptsTypes="AA">
                                      <p:cBhvr>
                                        <p:cTn id="6" dur="400" fill="hold"/>
                                        <p:tgtEl>
                                          <p:spTgt spid="32"/>
                                        </p:tgtEl>
                                        <p:attrNameLst>
                                          <p:attrName>ppt_x</p:attrName>
                                          <p:attrName>ppt_y</p:attrName>
                                        </p:attrNameLst>
                                      </p:cBhvr>
                                      <p:rCtr x="4722" y="-56"/>
                                    </p:animMotion>
                                  </p:childTnLst>
                                </p:cTn>
                              </p:par>
                            </p:childTnLst>
                          </p:cTn>
                        </p:par>
                        <p:par>
                          <p:cTn id="7" fill="hold">
                            <p:stCondLst>
                              <p:cond delay="400"/>
                            </p:stCondLst>
                            <p:childTnLst>
                              <p:par>
                                <p:cTn id="8" presetID="42" presetClass="path" presetSubtype="0" fill="hold" grpId="1" nodeType="afterEffect">
                                  <p:stCondLst>
                                    <p:cond delay="0"/>
                                  </p:stCondLst>
                                  <p:childTnLst>
                                    <p:animMotion origin="layout" path="M 0.09444 -0.00083 L 0.29132 -0.44169 " pathEditMode="relative" rAng="0" ptsTypes="AA">
                                      <p:cBhvr>
                                        <p:cTn id="9" dur="400" fill="hold"/>
                                        <p:tgtEl>
                                          <p:spTgt spid="32"/>
                                        </p:tgtEl>
                                        <p:attrNameLst>
                                          <p:attrName>ppt_x</p:attrName>
                                          <p:attrName>ppt_y</p:attrName>
                                        </p:attrNameLst>
                                      </p:cBhvr>
                                      <p:rCtr x="9844" y="-22043"/>
                                    </p:animMotion>
                                  </p:childTnLst>
                                </p:cTn>
                              </p:par>
                            </p:childTnLst>
                          </p:cTn>
                        </p:par>
                        <p:par>
                          <p:cTn id="10" fill="hold">
                            <p:stCondLst>
                              <p:cond delay="800"/>
                            </p:stCondLst>
                            <p:childTnLst>
                              <p:par>
                                <p:cTn id="11" presetID="42" presetClass="path" presetSubtype="0" fill="hold" grpId="2" nodeType="afterEffect">
                                  <p:stCondLst>
                                    <p:cond delay="0"/>
                                  </p:stCondLst>
                                  <p:childTnLst>
                                    <p:animMotion origin="layout" path="M 0.29132 -0.44169 L 0.40156 -0.44169 " pathEditMode="relative" rAng="0" ptsTypes="AA">
                                      <p:cBhvr>
                                        <p:cTn id="12" dur="200" fill="hold"/>
                                        <p:tgtEl>
                                          <p:spTgt spid="32"/>
                                        </p:tgtEl>
                                        <p:attrNameLst>
                                          <p:attrName>ppt_x</p:attrName>
                                          <p:attrName>ppt_y</p:attrName>
                                        </p:attrNameLst>
                                      </p:cBhvr>
                                      <p:rCtr x="5503" y="0"/>
                                    </p:animMotion>
                                  </p:childTnLst>
                                </p:cTn>
                              </p:par>
                            </p:childTnLst>
                          </p:cTn>
                        </p:par>
                      </p:childTnLst>
                    </p:cTn>
                  </p:par>
                  <p:par>
                    <p:cTn id="13" fill="hold">
                      <p:stCondLst>
                        <p:cond delay="indefinite"/>
                      </p:stCondLst>
                      <p:childTnLst>
                        <p:par>
                          <p:cTn id="14" fill="hold">
                            <p:stCondLst>
                              <p:cond delay="0"/>
                            </p:stCondLst>
                            <p:childTnLst>
                              <p:par>
                                <p:cTn id="15" presetID="0" presetClass="path" presetSubtype="0" accel="50000" decel="50000" fill="hold" grpId="3" nodeType="clickEffect">
                                  <p:stCondLst>
                                    <p:cond delay="0"/>
                                  </p:stCondLst>
                                  <p:childTnLst>
                                    <p:animMotion origin="layout" path="M 0.39375 -0.44169 C 0.39513 -0.45141 0.39757 -0.46113 0.39878 -0.47084 C 0.4 -0.48139 0.39843 -0.49361 0.40208 -0.50249 C 0.40555 -0.51166 0.41041 -0.51582 0.41527 -0.52359 C 0.41736 -0.5347 0.41979 -0.53498 0.42517 -0.54219 C 0.43072 -0.54913 0.43541 -0.55802 0.4401 -0.56635 C 0.44375 -0.57218 0.44288 -0.57634 0.44843 -0.5794 C 0.45225 -0.58106 0.45625 -0.58134 0.46007 -0.58217 C 0.46736 -0.58606 0.47447 -0.58883 0.48159 -0.59244 C 0.50243 -0.58939 0.50052 -0.58661 0.51805 -0.57662 C 0.5217 -0.57468 0.52604 -0.5744 0.52968 -0.57134 C 0.53784 -0.56496 0.53177 -0.56829 0.53802 -0.56079 C 0.54132 -0.55691 0.54809 -0.55025 0.54809 -0.54997 C 0.5526 -0.5397 0.55538 -0.52887 0.55972 -0.51832 C 0.56145 -0.50666 0.56267 -0.49555 0.56788 -0.48667 C 0.57135 -0.47084 0.57465 -0.45585 0.57465 -0.43892 " pathEditMode="relative" rAng="0" ptsTypes="fffffffffffffffA">
                                      <p:cBhvr>
                                        <p:cTn id="16" dur="500" fill="hold"/>
                                        <p:tgtEl>
                                          <p:spTgt spid="32"/>
                                        </p:tgtEl>
                                        <p:attrNameLst>
                                          <p:attrName>ppt_x</p:attrName>
                                          <p:attrName>ppt_y</p:attrName>
                                        </p:attrNameLst>
                                      </p:cBhvr>
                                      <p:rCtr x="9045" y="-7413"/>
                                    </p:animMotion>
                                  </p:childTnLst>
                                </p:cTn>
                              </p:par>
                            </p:childTnLst>
                          </p:cTn>
                        </p:par>
                        <p:par>
                          <p:cTn id="17" fill="hold">
                            <p:stCondLst>
                              <p:cond delay="500"/>
                            </p:stCondLst>
                            <p:childTnLst>
                              <p:par>
                                <p:cTn id="18" presetID="42" presetClass="path" presetSubtype="0" accel="50000" decel="50000" fill="hold" grpId="4" nodeType="afterEffect">
                                  <p:stCondLst>
                                    <p:cond delay="0"/>
                                  </p:stCondLst>
                                  <p:childTnLst>
                                    <p:animMotion origin="layout" path="M 0.57465 -0.43892 L 0.72447 -0.44169 " pathEditMode="relative" rAng="0" ptsTypes="AA">
                                      <p:cBhvr>
                                        <p:cTn id="19" dur="300" fill="hold"/>
                                        <p:tgtEl>
                                          <p:spTgt spid="32"/>
                                        </p:tgtEl>
                                        <p:attrNameLst>
                                          <p:attrName>ppt_x</p:attrName>
                                          <p:attrName>ppt_y</p:attrName>
                                        </p:attrNameLst>
                                      </p:cBhvr>
                                      <p:rCtr x="7483" y="-139"/>
                                    </p:animMotion>
                                  </p:childTnLst>
                                </p:cTn>
                              </p:par>
                            </p:childTnLst>
                          </p:cTn>
                        </p:par>
                        <p:par>
                          <p:cTn id="20" fill="hold">
                            <p:stCondLst>
                              <p:cond delay="800"/>
                            </p:stCondLst>
                            <p:childTnLst>
                              <p:par>
                                <p:cTn id="21" presetID="42" presetClass="path" presetSubtype="0" accel="50000" decel="50000" fill="hold" grpId="5" nodeType="afterEffect">
                                  <p:stCondLst>
                                    <p:cond delay="0"/>
                                  </p:stCondLst>
                                  <p:childTnLst>
                                    <p:animMotion origin="layout" path="M 0.72447 -0.44169 L 0.82673 -0.00083 " pathEditMode="relative" rAng="0" ptsTypes="AA">
                                      <p:cBhvr>
                                        <p:cTn id="22" dur="400" fill="hold"/>
                                        <p:tgtEl>
                                          <p:spTgt spid="32"/>
                                        </p:tgtEl>
                                        <p:attrNameLst>
                                          <p:attrName>ppt_x</p:attrName>
                                          <p:attrName>ppt_y</p:attrName>
                                        </p:attrNameLst>
                                      </p:cBhvr>
                                      <p:rCtr x="5104" y="22043"/>
                                    </p:animMotion>
                                  </p:childTnLst>
                                </p:cTn>
                              </p:par>
                            </p:childTnLst>
                          </p:cTn>
                        </p:par>
                        <p:par>
                          <p:cTn id="23" fill="hold">
                            <p:stCondLst>
                              <p:cond delay="1200"/>
                            </p:stCondLst>
                            <p:childTnLst>
                              <p:par>
                                <p:cTn id="24" presetID="42" presetClass="path" presetSubtype="0" accel="50000" decel="50000" fill="hold" grpId="6" nodeType="afterEffect">
                                  <p:stCondLst>
                                    <p:cond delay="0"/>
                                  </p:stCondLst>
                                  <p:childTnLst>
                                    <p:animMotion origin="layout" path="M 0.82673 -0.00083 L 1.00798 -0.00083 " pathEditMode="relative" rAng="0" ptsTypes="AA">
                                      <p:cBhvr>
                                        <p:cTn id="25" dur="200" fill="hold"/>
                                        <p:tgtEl>
                                          <p:spTgt spid="32"/>
                                        </p:tgtEl>
                                        <p:attrNameLst>
                                          <p:attrName>ppt_x</p:attrName>
                                          <p:attrName>ppt_y</p:attrName>
                                        </p:attrNameLst>
                                      </p:cBhvr>
                                      <p:rCtr x="9063"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2" grpId="1" animBg="1"/>
      <p:bldP spid="32" grpId="2" animBg="1"/>
      <p:bldP spid="32" grpId="3" animBg="1"/>
      <p:bldP spid="32" grpId="4" animBg="1"/>
      <p:bldP spid="32" grpId="5" animBg="1"/>
      <p:bldP spid="32" grpId="6"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409228"/>
            <a:ext cx="8229600" cy="4839924"/>
          </a:xfrm>
        </p:spPr>
        <p:txBody>
          <a:bodyPr>
            <a:normAutofit fontScale="77500" lnSpcReduction="20000"/>
          </a:bodyPr>
          <a:lstStyle/>
          <a:p>
            <a:pPr marL="0" indent="0">
              <a:buNone/>
            </a:pPr>
            <a:r>
              <a:rPr lang="en-US" altLang="zh-CN" dirty="0" smtClean="0">
                <a:solidFill>
                  <a:schemeClr val="tx1"/>
                </a:solidFill>
                <a:latin typeface="仿宋" panose="02010609060101010101" pitchFamily="49" charset="-122"/>
                <a:ea typeface="仿宋" panose="02010609060101010101" pitchFamily="49" charset="-122"/>
              </a:rPr>
              <a:t>	</a:t>
            </a:r>
          </a:p>
          <a:p>
            <a:pPr marL="0" indent="0">
              <a:buNone/>
            </a:pPr>
            <a:r>
              <a:rPr lang="en-US" altLang="zh-CN" dirty="0">
                <a:solidFill>
                  <a:schemeClr val="tx1"/>
                </a:solidFill>
                <a:latin typeface="仿宋" panose="02010609060101010101" pitchFamily="49" charset="-122"/>
                <a:ea typeface="仿宋" panose="02010609060101010101" pitchFamily="49" charset="-122"/>
              </a:rPr>
              <a:t>	</a:t>
            </a:r>
            <a:r>
              <a:rPr lang="zh-CN" altLang="zh-CN" dirty="0" smtClean="0">
                <a:solidFill>
                  <a:schemeClr val="tx1"/>
                </a:solidFill>
                <a:latin typeface="仿宋" panose="02010609060101010101" pitchFamily="49" charset="-122"/>
                <a:ea typeface="仿宋" panose="02010609060101010101" pitchFamily="49" charset="-122"/>
              </a:rPr>
              <a:t>本人</a:t>
            </a:r>
            <a:r>
              <a:rPr lang="zh-CN" altLang="zh-CN" dirty="0">
                <a:solidFill>
                  <a:schemeClr val="tx1"/>
                </a:solidFill>
                <a:latin typeface="仿宋" panose="02010609060101010101" pitchFamily="49" charset="-122"/>
                <a:ea typeface="仿宋" panose="02010609060101010101" pitchFamily="49" charset="-122"/>
              </a:rPr>
              <a:t>主要是实现命名实体识别的</a:t>
            </a:r>
            <a:r>
              <a:rPr lang="zh-CN" altLang="zh-CN" b="1" i="1" dirty="0">
                <a:solidFill>
                  <a:schemeClr val="tx1">
                    <a:lumMod val="95000"/>
                    <a:lumOff val="5000"/>
                  </a:schemeClr>
                </a:solidFill>
                <a:latin typeface="仿宋" panose="02010609060101010101" pitchFamily="49" charset="-122"/>
                <a:ea typeface="仿宋" panose="02010609060101010101" pitchFamily="49" charset="-122"/>
              </a:rPr>
              <a:t>核心算法模块</a:t>
            </a:r>
            <a:r>
              <a:rPr lang="zh-CN" altLang="zh-CN" dirty="0">
                <a:solidFill>
                  <a:schemeClr val="tx1"/>
                </a:solidFill>
                <a:latin typeface="仿宋" panose="02010609060101010101" pitchFamily="49" charset="-122"/>
                <a:ea typeface="仿宋" panose="02010609060101010101" pitchFamily="49" charset="-122"/>
              </a:rPr>
              <a:t>和</a:t>
            </a:r>
            <a:r>
              <a:rPr lang="zh-CN" altLang="zh-CN" b="1" dirty="0">
                <a:solidFill>
                  <a:schemeClr val="tx1"/>
                </a:solidFill>
                <a:latin typeface="仿宋" panose="02010609060101010101" pitchFamily="49" charset="-122"/>
                <a:ea typeface="仿宋" panose="02010609060101010101" pitchFamily="49" charset="-122"/>
              </a:rPr>
              <a:t>后处理模块</a:t>
            </a:r>
            <a:r>
              <a:rPr lang="zh-CN" altLang="zh-CN" dirty="0">
                <a:solidFill>
                  <a:schemeClr val="tx1"/>
                </a:solidFill>
                <a:latin typeface="仿宋" panose="02010609060101010101" pitchFamily="49" charset="-122"/>
                <a:ea typeface="仿宋" panose="02010609060101010101" pitchFamily="49" charset="-122"/>
              </a:rPr>
              <a:t>！</a:t>
            </a:r>
          </a:p>
          <a:p>
            <a:pPr marL="0" lvl="0" indent="0">
              <a:buNone/>
            </a:pPr>
            <a:r>
              <a:rPr lang="zh-CN" altLang="en-US" dirty="0" smtClean="0">
                <a:solidFill>
                  <a:schemeClr val="tx1"/>
                </a:solidFill>
                <a:latin typeface="仿宋" panose="02010609060101010101" pitchFamily="49" charset="-122"/>
                <a:ea typeface="仿宋" panose="02010609060101010101" pitchFamily="49" charset="-122"/>
              </a:rPr>
              <a:t>（</a:t>
            </a:r>
            <a:r>
              <a:rPr lang="en-US" altLang="zh-CN" dirty="0" smtClean="0">
                <a:solidFill>
                  <a:schemeClr val="tx1"/>
                </a:solidFill>
                <a:latin typeface="仿宋" panose="02010609060101010101" pitchFamily="49" charset="-122"/>
                <a:ea typeface="仿宋" panose="02010609060101010101" pitchFamily="49" charset="-122"/>
              </a:rPr>
              <a:t>1</a:t>
            </a:r>
            <a:r>
              <a:rPr lang="zh-CN" altLang="en-US" dirty="0" smtClean="0">
                <a:solidFill>
                  <a:schemeClr val="tx1"/>
                </a:solidFill>
                <a:latin typeface="仿宋" panose="02010609060101010101" pitchFamily="49" charset="-122"/>
                <a:ea typeface="仿宋" panose="02010609060101010101" pitchFamily="49" charset="-122"/>
              </a:rPr>
              <a:t>）</a:t>
            </a:r>
            <a:r>
              <a:rPr lang="zh-CN" altLang="zh-CN" dirty="0" smtClean="0">
                <a:solidFill>
                  <a:schemeClr val="tx1"/>
                </a:solidFill>
                <a:latin typeface="仿宋" panose="02010609060101010101" pitchFamily="49" charset="-122"/>
                <a:ea typeface="仿宋" panose="02010609060101010101" pitchFamily="49" charset="-122"/>
              </a:rPr>
              <a:t>命名</a:t>
            </a:r>
            <a:r>
              <a:rPr lang="zh-CN" altLang="zh-CN" dirty="0">
                <a:solidFill>
                  <a:schemeClr val="tx1"/>
                </a:solidFill>
                <a:latin typeface="仿宋" panose="02010609060101010101" pitchFamily="49" charset="-122"/>
                <a:ea typeface="仿宋" panose="02010609060101010101" pitchFamily="49" charset="-122"/>
              </a:rPr>
              <a:t>实体识别包括</a:t>
            </a:r>
            <a:r>
              <a:rPr lang="zh-CN" altLang="zh-CN" b="1" i="1" dirty="0">
                <a:solidFill>
                  <a:schemeClr val="tx1">
                    <a:lumMod val="95000"/>
                    <a:lumOff val="5000"/>
                  </a:schemeClr>
                </a:solidFill>
                <a:latin typeface="仿宋" panose="02010609060101010101" pitchFamily="49" charset="-122"/>
                <a:ea typeface="仿宋" panose="02010609060101010101" pitchFamily="49" charset="-122"/>
              </a:rPr>
              <a:t>分句、分词以及词向量、双向</a:t>
            </a:r>
            <a:r>
              <a:rPr lang="en-US" altLang="zh-CN" b="1" i="1" dirty="0">
                <a:solidFill>
                  <a:schemeClr val="tx1">
                    <a:lumMod val="95000"/>
                    <a:lumOff val="5000"/>
                  </a:schemeClr>
                </a:solidFill>
                <a:latin typeface="仿宋" panose="02010609060101010101" pitchFamily="49" charset="-122"/>
                <a:ea typeface="仿宋" panose="02010609060101010101" pitchFamily="49" charset="-122"/>
              </a:rPr>
              <a:t>LSTM</a:t>
            </a:r>
            <a:r>
              <a:rPr lang="zh-CN" altLang="zh-CN" b="1" i="1" dirty="0">
                <a:solidFill>
                  <a:schemeClr val="tx1">
                    <a:lumMod val="95000"/>
                    <a:lumOff val="5000"/>
                  </a:schemeClr>
                </a:solidFill>
                <a:latin typeface="仿宋" panose="02010609060101010101" pitchFamily="49" charset="-122"/>
                <a:ea typeface="仿宋" panose="02010609060101010101" pitchFamily="49" charset="-122"/>
              </a:rPr>
              <a:t>、</a:t>
            </a:r>
            <a:r>
              <a:rPr lang="en-US" altLang="zh-CN" b="1" i="1" dirty="0">
                <a:solidFill>
                  <a:schemeClr val="tx1">
                    <a:lumMod val="95000"/>
                    <a:lumOff val="5000"/>
                  </a:schemeClr>
                </a:solidFill>
                <a:latin typeface="仿宋" panose="02010609060101010101" pitchFamily="49" charset="-122"/>
                <a:ea typeface="仿宋" panose="02010609060101010101" pitchFamily="49" charset="-122"/>
              </a:rPr>
              <a:t>CRF</a:t>
            </a:r>
            <a:r>
              <a:rPr lang="zh-CN" altLang="zh-CN" dirty="0">
                <a:solidFill>
                  <a:schemeClr val="tx1"/>
                </a:solidFill>
                <a:latin typeface="仿宋" panose="02010609060101010101" pitchFamily="49" charset="-122"/>
                <a:ea typeface="仿宋" panose="02010609060101010101" pitchFamily="49" charset="-122"/>
              </a:rPr>
              <a:t>等</a:t>
            </a:r>
          </a:p>
          <a:p>
            <a:pPr lvl="0"/>
            <a:r>
              <a:rPr lang="zh-CN" altLang="zh-CN" dirty="0">
                <a:solidFill>
                  <a:schemeClr val="tx1"/>
                </a:solidFill>
                <a:latin typeface="仿宋" panose="02010609060101010101" pitchFamily="49" charset="-122"/>
                <a:ea typeface="仿宋" panose="02010609060101010101" pitchFamily="49" charset="-122"/>
              </a:rPr>
              <a:t>需要对输入的句子使用词向量表示，使用</a:t>
            </a:r>
            <a:r>
              <a:rPr lang="en-US" altLang="zh-CN" dirty="0">
                <a:solidFill>
                  <a:schemeClr val="tx1"/>
                </a:solidFill>
                <a:latin typeface="仿宋" panose="02010609060101010101" pitchFamily="49" charset="-122"/>
                <a:ea typeface="仿宋" panose="02010609060101010101" pitchFamily="49" charset="-122"/>
              </a:rPr>
              <a:t>word2vec</a:t>
            </a:r>
            <a:r>
              <a:rPr lang="zh-CN" altLang="zh-CN" dirty="0">
                <a:solidFill>
                  <a:schemeClr val="tx1"/>
                </a:solidFill>
                <a:latin typeface="仿宋" panose="02010609060101010101" pitchFamily="49" charset="-122"/>
                <a:ea typeface="仿宋" panose="02010609060101010101" pitchFamily="49" charset="-122"/>
              </a:rPr>
              <a:t>训练中文词向量</a:t>
            </a:r>
          </a:p>
          <a:p>
            <a:pPr lvl="0"/>
            <a:r>
              <a:rPr lang="zh-CN" altLang="zh-CN" dirty="0">
                <a:solidFill>
                  <a:schemeClr val="tx1"/>
                </a:solidFill>
                <a:latin typeface="仿宋" panose="02010609060101010101" pitchFamily="49" charset="-122"/>
                <a:ea typeface="仿宋" panose="02010609060101010101" pitchFamily="49" charset="-122"/>
              </a:rPr>
              <a:t>将句子输入到双向</a:t>
            </a:r>
            <a:r>
              <a:rPr lang="en-US" altLang="zh-CN" dirty="0">
                <a:solidFill>
                  <a:schemeClr val="tx1"/>
                </a:solidFill>
                <a:latin typeface="仿宋" panose="02010609060101010101" pitchFamily="49" charset="-122"/>
                <a:ea typeface="仿宋" panose="02010609060101010101" pitchFamily="49" charset="-122"/>
              </a:rPr>
              <a:t>LSTM</a:t>
            </a:r>
            <a:r>
              <a:rPr lang="zh-CN" altLang="zh-CN" dirty="0">
                <a:solidFill>
                  <a:schemeClr val="tx1"/>
                </a:solidFill>
                <a:latin typeface="仿宋" panose="02010609060101010101" pitchFamily="49" charset="-122"/>
                <a:ea typeface="仿宋" panose="02010609060101010101" pitchFamily="49" charset="-122"/>
              </a:rPr>
              <a:t>得到上下文信息</a:t>
            </a:r>
          </a:p>
          <a:p>
            <a:pPr lvl="0"/>
            <a:r>
              <a:rPr lang="zh-CN" altLang="zh-CN" dirty="0">
                <a:solidFill>
                  <a:schemeClr val="tx1"/>
                </a:solidFill>
                <a:latin typeface="仿宋" panose="02010609060101010101" pitchFamily="49" charset="-122"/>
                <a:ea typeface="仿宋" panose="02010609060101010101" pitchFamily="49" charset="-122"/>
              </a:rPr>
              <a:t>使用条件随机场</a:t>
            </a:r>
            <a:r>
              <a:rPr lang="en-US" altLang="zh-CN" dirty="0">
                <a:solidFill>
                  <a:schemeClr val="tx1"/>
                </a:solidFill>
                <a:latin typeface="仿宋" panose="02010609060101010101" pitchFamily="49" charset="-122"/>
                <a:ea typeface="仿宋" panose="02010609060101010101" pitchFamily="49" charset="-122"/>
              </a:rPr>
              <a:t>CRF</a:t>
            </a:r>
            <a:r>
              <a:rPr lang="zh-CN" altLang="zh-CN" dirty="0">
                <a:solidFill>
                  <a:schemeClr val="tx1"/>
                </a:solidFill>
                <a:latin typeface="仿宋" panose="02010609060101010101" pitchFamily="49" charset="-122"/>
                <a:ea typeface="仿宋" panose="02010609060101010101" pitchFamily="49" charset="-122"/>
              </a:rPr>
              <a:t>对句子进行标注，使用</a:t>
            </a:r>
            <a:r>
              <a:rPr lang="en-US" altLang="zh-CN" dirty="0">
                <a:solidFill>
                  <a:schemeClr val="tx1"/>
                </a:solidFill>
                <a:latin typeface="仿宋" panose="02010609060101010101" pitchFamily="49" charset="-122"/>
                <a:ea typeface="仿宋" panose="02010609060101010101" pitchFamily="49" charset="-122"/>
              </a:rPr>
              <a:t>BIO</a:t>
            </a:r>
            <a:r>
              <a:rPr lang="zh-CN" altLang="zh-CN" dirty="0">
                <a:solidFill>
                  <a:schemeClr val="tx1"/>
                </a:solidFill>
                <a:latin typeface="仿宋" panose="02010609060101010101" pitchFamily="49" charset="-122"/>
                <a:ea typeface="仿宋" panose="02010609060101010101" pitchFamily="49" charset="-122"/>
              </a:rPr>
              <a:t>标注集</a:t>
            </a:r>
          </a:p>
          <a:p>
            <a:pPr marL="0" lvl="0" indent="0">
              <a:buNone/>
            </a:pPr>
            <a:r>
              <a:rPr lang="zh-CN" altLang="en-US" dirty="0" smtClean="0">
                <a:solidFill>
                  <a:schemeClr val="tx1"/>
                </a:solidFill>
                <a:latin typeface="仿宋" panose="02010609060101010101" pitchFamily="49" charset="-122"/>
                <a:ea typeface="仿宋" panose="02010609060101010101" pitchFamily="49" charset="-122"/>
              </a:rPr>
              <a:t>（</a:t>
            </a:r>
            <a:r>
              <a:rPr lang="en-US" altLang="zh-CN" dirty="0" smtClean="0">
                <a:solidFill>
                  <a:schemeClr val="tx1"/>
                </a:solidFill>
                <a:latin typeface="仿宋" panose="02010609060101010101" pitchFamily="49" charset="-122"/>
                <a:ea typeface="仿宋" panose="02010609060101010101" pitchFamily="49" charset="-122"/>
              </a:rPr>
              <a:t>2</a:t>
            </a:r>
            <a:r>
              <a:rPr lang="zh-CN" altLang="en-US" dirty="0" smtClean="0">
                <a:solidFill>
                  <a:schemeClr val="tx1"/>
                </a:solidFill>
                <a:latin typeface="仿宋" panose="02010609060101010101" pitchFamily="49" charset="-122"/>
                <a:ea typeface="仿宋" panose="02010609060101010101" pitchFamily="49" charset="-122"/>
              </a:rPr>
              <a:t>）</a:t>
            </a:r>
            <a:r>
              <a:rPr lang="zh-CN" altLang="zh-CN" dirty="0" smtClean="0">
                <a:solidFill>
                  <a:schemeClr val="tx1"/>
                </a:solidFill>
                <a:latin typeface="仿宋" panose="02010609060101010101" pitchFamily="49" charset="-122"/>
                <a:ea typeface="仿宋" panose="02010609060101010101" pitchFamily="49" charset="-122"/>
              </a:rPr>
              <a:t>后处理</a:t>
            </a:r>
            <a:r>
              <a:rPr lang="zh-CN" altLang="zh-CN" dirty="0">
                <a:solidFill>
                  <a:schemeClr val="tx1"/>
                </a:solidFill>
                <a:latin typeface="仿宋" panose="02010609060101010101" pitchFamily="49" charset="-122"/>
                <a:ea typeface="仿宋" panose="02010609060101010101" pitchFamily="49" charset="-122"/>
              </a:rPr>
              <a:t>模块包括</a:t>
            </a:r>
            <a:r>
              <a:rPr lang="zh-CN" altLang="zh-CN" b="1" i="1" dirty="0">
                <a:solidFill>
                  <a:schemeClr val="tx1"/>
                </a:solidFill>
                <a:latin typeface="仿宋" panose="02010609060101010101" pitchFamily="49" charset="-122"/>
                <a:ea typeface="仿宋" panose="02010609060101010101" pitchFamily="49" charset="-122"/>
              </a:rPr>
              <a:t>消歧</a:t>
            </a:r>
            <a:r>
              <a:rPr lang="zh-CN" altLang="zh-CN" dirty="0">
                <a:solidFill>
                  <a:schemeClr val="tx1"/>
                </a:solidFill>
                <a:latin typeface="仿宋" panose="02010609060101010101" pitchFamily="49" charset="-122"/>
                <a:ea typeface="仿宋" panose="02010609060101010101" pitchFamily="49" charset="-122"/>
              </a:rPr>
              <a:t>和</a:t>
            </a:r>
            <a:r>
              <a:rPr lang="zh-CN" altLang="zh-CN" b="1" i="1" dirty="0">
                <a:solidFill>
                  <a:schemeClr val="tx1"/>
                </a:solidFill>
                <a:latin typeface="仿宋" panose="02010609060101010101" pitchFamily="49" charset="-122"/>
                <a:ea typeface="仿宋" panose="02010609060101010101" pitchFamily="49" charset="-122"/>
              </a:rPr>
              <a:t>对齐</a:t>
            </a:r>
            <a:r>
              <a:rPr lang="zh-CN" altLang="zh-CN" dirty="0">
                <a:solidFill>
                  <a:schemeClr val="tx1"/>
                </a:solidFill>
                <a:latin typeface="仿宋" panose="02010609060101010101" pitchFamily="49" charset="-122"/>
                <a:ea typeface="仿宋" panose="02010609060101010101" pitchFamily="49" charset="-122"/>
              </a:rPr>
              <a:t>。</a:t>
            </a:r>
          </a:p>
          <a:p>
            <a:pPr lvl="0"/>
            <a:r>
              <a:rPr lang="zh-CN" altLang="zh-CN" dirty="0">
                <a:solidFill>
                  <a:schemeClr val="tx1"/>
                </a:solidFill>
                <a:latin typeface="仿宋" panose="02010609060101010101" pitchFamily="49" charset="-122"/>
                <a:ea typeface="仿宋" panose="02010609060101010101" pitchFamily="49" charset="-122"/>
              </a:rPr>
              <a:t>消除部分实体的歧义</a:t>
            </a:r>
          </a:p>
          <a:p>
            <a:pPr lvl="0"/>
            <a:r>
              <a:rPr lang="zh-CN" altLang="zh-CN" dirty="0">
                <a:solidFill>
                  <a:schemeClr val="tx1"/>
                </a:solidFill>
                <a:latin typeface="仿宋" panose="02010609060101010101" pitchFamily="49" charset="-122"/>
                <a:ea typeface="仿宋" panose="02010609060101010101" pitchFamily="49" charset="-122"/>
              </a:rPr>
              <a:t>融合部分实体</a:t>
            </a:r>
          </a:p>
          <a:p>
            <a:endParaRPr lang="zh-CN" altLang="en-US" dirty="0"/>
          </a:p>
        </p:txBody>
      </p:sp>
      <p:sp>
        <p:nvSpPr>
          <p:cNvPr id="4" name="矩形 3"/>
          <p:cNvSpPr/>
          <p:nvPr/>
        </p:nvSpPr>
        <p:spPr>
          <a:xfrm rot="19165155">
            <a:off x="-1171370" y="341572"/>
            <a:ext cx="3600400" cy="720080"/>
          </a:xfrm>
          <a:prstGeom prst="rect">
            <a:avLst/>
          </a:prstGeom>
          <a:solidFill>
            <a:srgbClr val="FFC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2400" dirty="0">
                <a:solidFill>
                  <a:schemeClr val="tx1"/>
                </a:solidFill>
                <a:latin typeface="微软雅黑" pitchFamily="34" charset="-122"/>
                <a:ea typeface="微软雅黑" pitchFamily="34" charset="-122"/>
              </a:rPr>
              <a:t>我</a:t>
            </a:r>
            <a:r>
              <a:rPr lang="zh-CN" altLang="en-US" sz="2400" dirty="0" smtClean="0">
                <a:solidFill>
                  <a:schemeClr val="tx1"/>
                </a:solidFill>
                <a:latin typeface="微软雅黑" pitchFamily="34" charset="-122"/>
                <a:ea typeface="微软雅黑" pitchFamily="34" charset="-122"/>
              </a:rPr>
              <a:t>的任务</a:t>
            </a:r>
            <a:endParaRPr lang="zh-CN" altLang="en-US" sz="2400" dirty="0">
              <a:solidFill>
                <a:schemeClr val="tx1"/>
              </a:solidFill>
              <a:latin typeface="微软雅黑" pitchFamily="34" charset="-122"/>
              <a:ea typeface="微软雅黑" pitchFamily="34" charset="-122"/>
            </a:endParaRPr>
          </a:p>
        </p:txBody>
      </p:sp>
    </p:spTree>
    <p:extLst>
      <p:ext uri="{BB962C8B-B14F-4D97-AF65-F5344CB8AC3E}">
        <p14:creationId xmlns:p14="http://schemas.microsoft.com/office/powerpoint/2010/main" val="11033757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4" name="直接连接符 43"/>
          <p:cNvCxnSpPr/>
          <p:nvPr/>
        </p:nvCxnSpPr>
        <p:spPr>
          <a:xfrm>
            <a:off x="-108520" y="5158927"/>
            <a:ext cx="9396536" cy="0"/>
          </a:xfrm>
          <a:prstGeom prst="line">
            <a:avLst/>
          </a:prstGeom>
          <a:ln w="19050">
            <a:solidFill>
              <a:srgbClr val="FFC000"/>
            </a:solidFill>
            <a:prstDash val="dash"/>
          </a:ln>
        </p:spPr>
        <p:style>
          <a:lnRef idx="1">
            <a:schemeClr val="accent1"/>
          </a:lnRef>
          <a:fillRef idx="0">
            <a:schemeClr val="accent1"/>
          </a:fillRef>
          <a:effectRef idx="0">
            <a:schemeClr val="accent1"/>
          </a:effectRef>
          <a:fontRef idx="minor">
            <a:schemeClr val="tx1"/>
          </a:fontRef>
        </p:style>
      </p:cxnSp>
      <p:sp>
        <p:nvSpPr>
          <p:cNvPr id="50" name="燕尾形 49"/>
          <p:cNvSpPr/>
          <p:nvPr/>
        </p:nvSpPr>
        <p:spPr bwMode="auto">
          <a:xfrm>
            <a:off x="899592" y="4906514"/>
            <a:ext cx="1440159" cy="504825"/>
          </a:xfrm>
          <a:prstGeom prst="chevron">
            <a:avLst/>
          </a:prstGeom>
          <a:solidFill>
            <a:srgbClr val="664E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1400" b="1" dirty="0">
              <a:solidFill>
                <a:schemeClr val="tx1"/>
              </a:solidFill>
              <a:latin typeface="微软雅黑" pitchFamily="34" charset="-122"/>
              <a:ea typeface="微软雅黑" pitchFamily="34" charset="-122"/>
            </a:endParaRPr>
          </a:p>
        </p:txBody>
      </p:sp>
      <p:sp>
        <p:nvSpPr>
          <p:cNvPr id="52" name="燕尾形 51"/>
          <p:cNvSpPr/>
          <p:nvPr/>
        </p:nvSpPr>
        <p:spPr bwMode="auto">
          <a:xfrm>
            <a:off x="2891813" y="4906514"/>
            <a:ext cx="1440159" cy="504825"/>
          </a:xfrm>
          <a:prstGeom prst="chevron">
            <a:avLst/>
          </a:prstGeom>
          <a:solidFill>
            <a:srgbClr val="664E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400" b="1" dirty="0">
              <a:solidFill>
                <a:schemeClr val="tx1"/>
              </a:solidFill>
              <a:latin typeface="微软雅黑" pitchFamily="34" charset="-122"/>
              <a:ea typeface="微软雅黑" pitchFamily="34" charset="-122"/>
            </a:endParaRPr>
          </a:p>
        </p:txBody>
      </p:sp>
      <p:sp>
        <p:nvSpPr>
          <p:cNvPr id="53" name="燕尾形 52"/>
          <p:cNvSpPr/>
          <p:nvPr/>
        </p:nvSpPr>
        <p:spPr bwMode="auto">
          <a:xfrm>
            <a:off x="4884034" y="4907754"/>
            <a:ext cx="1440159" cy="504825"/>
          </a:xfrm>
          <a:prstGeom prst="chevron">
            <a:avLst/>
          </a:prstGeom>
          <a:solidFill>
            <a:srgbClr val="664E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400" b="1" dirty="0">
              <a:solidFill>
                <a:schemeClr val="tx1"/>
              </a:solidFill>
              <a:latin typeface="微软雅黑" pitchFamily="34" charset="-122"/>
              <a:ea typeface="微软雅黑" pitchFamily="34" charset="-122"/>
            </a:endParaRPr>
          </a:p>
        </p:txBody>
      </p:sp>
      <p:sp>
        <p:nvSpPr>
          <p:cNvPr id="54" name="燕尾形 53"/>
          <p:cNvSpPr/>
          <p:nvPr/>
        </p:nvSpPr>
        <p:spPr bwMode="auto">
          <a:xfrm>
            <a:off x="6876256" y="4906513"/>
            <a:ext cx="1440159" cy="504825"/>
          </a:xfrm>
          <a:prstGeom prst="chevron">
            <a:avLst/>
          </a:prstGeom>
          <a:solidFill>
            <a:srgbClr val="664E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400" b="1" dirty="0">
              <a:solidFill>
                <a:schemeClr val="tx1"/>
              </a:solidFill>
              <a:latin typeface="微软雅黑" pitchFamily="34" charset="-122"/>
              <a:ea typeface="微软雅黑" pitchFamily="34" charset="-122"/>
            </a:endParaRPr>
          </a:p>
        </p:txBody>
      </p:sp>
      <p:sp>
        <p:nvSpPr>
          <p:cNvPr id="55" name="燕尾形 54"/>
          <p:cNvSpPr/>
          <p:nvPr/>
        </p:nvSpPr>
        <p:spPr bwMode="auto">
          <a:xfrm>
            <a:off x="2890417" y="4886424"/>
            <a:ext cx="1440159" cy="504825"/>
          </a:xfrm>
          <a:prstGeom prst="chevron">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400" b="1" dirty="0">
              <a:solidFill>
                <a:schemeClr val="tx1"/>
              </a:solidFill>
              <a:latin typeface="微软雅黑" pitchFamily="34" charset="-122"/>
              <a:ea typeface="微软雅黑" pitchFamily="34" charset="-122"/>
            </a:endParaRPr>
          </a:p>
        </p:txBody>
      </p:sp>
      <p:sp>
        <p:nvSpPr>
          <p:cNvPr id="58" name="矩形 57"/>
          <p:cNvSpPr/>
          <p:nvPr/>
        </p:nvSpPr>
        <p:spPr>
          <a:xfrm>
            <a:off x="3160485" y="5009578"/>
            <a:ext cx="902811" cy="307777"/>
          </a:xfrm>
          <a:prstGeom prst="rect">
            <a:avLst/>
          </a:prstGeom>
        </p:spPr>
        <p:txBody>
          <a:bodyPr wrap="none">
            <a:spAutoFit/>
          </a:bodyPr>
          <a:lstStyle/>
          <a:p>
            <a:pPr lvl="0" algn="ctr">
              <a:defRPr/>
            </a:pPr>
            <a:r>
              <a:rPr lang="zh-CN" altLang="en-US" sz="1400" b="1" dirty="0">
                <a:latin typeface="微软雅黑" pitchFamily="34" charset="-122"/>
                <a:ea typeface="微软雅黑" pitchFamily="34" charset="-122"/>
              </a:rPr>
              <a:t>我</a:t>
            </a:r>
            <a:r>
              <a:rPr lang="zh-CN" altLang="en-US" sz="1400" b="1" dirty="0" smtClean="0">
                <a:latin typeface="微软雅黑" pitchFamily="34" charset="-122"/>
                <a:ea typeface="微软雅黑" pitchFamily="34" charset="-122"/>
              </a:rPr>
              <a:t>的任务</a:t>
            </a:r>
            <a:endParaRPr lang="zh-CN" altLang="en-US" sz="1400" b="1" dirty="0">
              <a:latin typeface="微软雅黑" pitchFamily="34" charset="-122"/>
              <a:ea typeface="微软雅黑" pitchFamily="34" charset="-122"/>
            </a:endParaRPr>
          </a:p>
        </p:txBody>
      </p:sp>
      <p:sp>
        <p:nvSpPr>
          <p:cNvPr id="60" name="矩形 59"/>
          <p:cNvSpPr/>
          <p:nvPr/>
        </p:nvSpPr>
        <p:spPr>
          <a:xfrm>
            <a:off x="5152706" y="5009578"/>
            <a:ext cx="902811" cy="307777"/>
          </a:xfrm>
          <a:prstGeom prst="rect">
            <a:avLst/>
          </a:prstGeom>
        </p:spPr>
        <p:txBody>
          <a:bodyPr wrap="none">
            <a:spAutoFit/>
          </a:bodyPr>
          <a:lstStyle/>
          <a:p>
            <a:pPr lvl="0" algn="ctr">
              <a:defRPr/>
            </a:pPr>
            <a:r>
              <a:rPr lang="zh-CN" altLang="en-US" sz="1400" b="1" dirty="0" smtClean="0">
                <a:latin typeface="微软雅黑" pitchFamily="34" charset="-122"/>
                <a:ea typeface="微软雅黑" pitchFamily="34" charset="-122"/>
              </a:rPr>
              <a:t>完成情况</a:t>
            </a:r>
            <a:endParaRPr lang="zh-CN" altLang="en-US" sz="1400" b="1" dirty="0">
              <a:latin typeface="微软雅黑" pitchFamily="34" charset="-122"/>
              <a:ea typeface="微软雅黑" pitchFamily="34" charset="-122"/>
            </a:endParaRPr>
          </a:p>
        </p:txBody>
      </p:sp>
      <p:sp>
        <p:nvSpPr>
          <p:cNvPr id="62" name="矩形 61"/>
          <p:cNvSpPr/>
          <p:nvPr/>
        </p:nvSpPr>
        <p:spPr>
          <a:xfrm>
            <a:off x="7144929" y="5005036"/>
            <a:ext cx="902811" cy="307777"/>
          </a:xfrm>
          <a:prstGeom prst="rect">
            <a:avLst/>
          </a:prstGeom>
        </p:spPr>
        <p:txBody>
          <a:bodyPr wrap="none">
            <a:spAutoFit/>
          </a:bodyPr>
          <a:lstStyle/>
          <a:p>
            <a:pPr lvl="0" algn="ctr">
              <a:defRPr/>
            </a:pPr>
            <a:r>
              <a:rPr lang="zh-CN" altLang="en-US" sz="1400" b="1" dirty="0" smtClean="0">
                <a:latin typeface="微软雅黑" pitchFamily="34" charset="-122"/>
                <a:ea typeface="微软雅黑" pitchFamily="34" charset="-122"/>
              </a:rPr>
              <a:t>后期计划</a:t>
            </a:r>
            <a:endParaRPr lang="zh-CN" altLang="en-US" sz="1400" b="1" dirty="0">
              <a:latin typeface="微软雅黑" pitchFamily="34" charset="-122"/>
              <a:ea typeface="微软雅黑" pitchFamily="34" charset="-122"/>
            </a:endParaRPr>
          </a:p>
        </p:txBody>
      </p:sp>
      <p:sp>
        <p:nvSpPr>
          <p:cNvPr id="64" name="矩形 63"/>
          <p:cNvSpPr/>
          <p:nvPr/>
        </p:nvSpPr>
        <p:spPr>
          <a:xfrm>
            <a:off x="1168264" y="4972247"/>
            <a:ext cx="902812" cy="307777"/>
          </a:xfrm>
          <a:prstGeom prst="rect">
            <a:avLst/>
          </a:prstGeom>
        </p:spPr>
        <p:txBody>
          <a:bodyPr wrap="none">
            <a:spAutoFit/>
          </a:bodyPr>
          <a:lstStyle/>
          <a:p>
            <a:pPr lvl="0" algn="ctr">
              <a:defRPr/>
            </a:pPr>
            <a:r>
              <a:rPr lang="zh-CN" altLang="en-US" sz="1400" b="1" dirty="0">
                <a:latin typeface="微软雅黑" pitchFamily="34" charset="-122"/>
                <a:ea typeface="微软雅黑" pitchFamily="34" charset="-122"/>
              </a:rPr>
              <a:t>项目意义</a:t>
            </a:r>
          </a:p>
        </p:txBody>
      </p:sp>
      <p:sp>
        <p:nvSpPr>
          <p:cNvPr id="13" name="矩形 12"/>
          <p:cNvSpPr/>
          <p:nvPr/>
        </p:nvSpPr>
        <p:spPr>
          <a:xfrm rot="19165155">
            <a:off x="-848426" y="318618"/>
            <a:ext cx="3600400" cy="720080"/>
          </a:xfrm>
          <a:prstGeom prst="rect">
            <a:avLst/>
          </a:prstGeom>
          <a:solidFill>
            <a:srgbClr val="FFC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2400" dirty="0" smtClean="0">
                <a:solidFill>
                  <a:schemeClr val="tx1"/>
                </a:solidFill>
                <a:latin typeface="微软雅黑" pitchFamily="34" charset="-122"/>
                <a:ea typeface="微软雅黑" pitchFamily="34" charset="-122"/>
              </a:rPr>
              <a:t>主要功能</a:t>
            </a:r>
            <a:endParaRPr lang="zh-CN" altLang="en-US" sz="2400" dirty="0">
              <a:solidFill>
                <a:schemeClr val="tx1"/>
              </a:solidFill>
              <a:latin typeface="微软雅黑" pitchFamily="34" charset="-122"/>
              <a:ea typeface="微软雅黑" pitchFamily="34" charset="-122"/>
            </a:endParaRPr>
          </a:p>
        </p:txBody>
      </p:sp>
      <p:sp>
        <p:nvSpPr>
          <p:cNvPr id="3" name="文本框 2"/>
          <p:cNvSpPr txBox="1"/>
          <p:nvPr/>
        </p:nvSpPr>
        <p:spPr>
          <a:xfrm>
            <a:off x="2576366" y="4404466"/>
            <a:ext cx="3805820" cy="369332"/>
          </a:xfrm>
          <a:prstGeom prst="rect">
            <a:avLst/>
          </a:prstGeom>
          <a:noFill/>
        </p:spPr>
        <p:txBody>
          <a:bodyPr wrap="square" rtlCol="0">
            <a:spAutoFit/>
          </a:bodyPr>
          <a:lstStyle/>
          <a:p>
            <a:pPr algn="ctr"/>
            <a:r>
              <a:rPr lang="zh-CN" altLang="en-US" dirty="0"/>
              <a:t>命名</a:t>
            </a:r>
            <a:r>
              <a:rPr lang="zh-CN" altLang="en-US" dirty="0" smtClean="0"/>
              <a:t>实体识别系统主要功能示意图</a:t>
            </a:r>
            <a:endParaRPr lang="zh-CN" altLang="en-US" dirty="0"/>
          </a:p>
        </p:txBody>
      </p:sp>
      <p:sp>
        <p:nvSpPr>
          <p:cNvPr id="2" name="文本框 1"/>
          <p:cNvSpPr txBox="1"/>
          <p:nvPr/>
        </p:nvSpPr>
        <p:spPr>
          <a:xfrm>
            <a:off x="1042671" y="966042"/>
            <a:ext cx="1149573" cy="369332"/>
          </a:xfrm>
          <a:prstGeom prst="rect">
            <a:avLst/>
          </a:prstGeom>
          <a:noFill/>
        </p:spPr>
        <p:txBody>
          <a:bodyPr wrap="square" rtlCol="0">
            <a:spAutoFit/>
          </a:bodyPr>
          <a:lstStyle/>
          <a:p>
            <a:r>
              <a:rPr lang="zh-CN" altLang="en-US" dirty="0"/>
              <a:t>文本数据</a:t>
            </a:r>
          </a:p>
        </p:txBody>
      </p:sp>
      <p:sp>
        <p:nvSpPr>
          <p:cNvPr id="5" name="矩形 4"/>
          <p:cNvSpPr/>
          <p:nvPr/>
        </p:nvSpPr>
        <p:spPr>
          <a:xfrm>
            <a:off x="925428" y="1435897"/>
            <a:ext cx="1308880" cy="271786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 name="右箭头 5"/>
          <p:cNvSpPr/>
          <p:nvPr/>
        </p:nvSpPr>
        <p:spPr>
          <a:xfrm>
            <a:off x="2270790" y="2047670"/>
            <a:ext cx="487914" cy="329546"/>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8" name="矩形 7"/>
          <p:cNvSpPr/>
          <p:nvPr/>
        </p:nvSpPr>
        <p:spPr>
          <a:xfrm>
            <a:off x="1160535" y="1686444"/>
            <a:ext cx="842125" cy="38565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solidFill>
                  <a:schemeClr val="tx1"/>
                </a:solidFill>
              </a:rPr>
              <a:t>招股书</a:t>
            </a:r>
            <a:endParaRPr lang="zh-CN" altLang="en-US" sz="1600" dirty="0">
              <a:solidFill>
                <a:schemeClr val="tx1"/>
              </a:solidFill>
            </a:endParaRPr>
          </a:p>
        </p:txBody>
      </p:sp>
      <p:sp>
        <p:nvSpPr>
          <p:cNvPr id="29" name="矩形 28"/>
          <p:cNvSpPr/>
          <p:nvPr/>
        </p:nvSpPr>
        <p:spPr>
          <a:xfrm>
            <a:off x="1164525" y="2306821"/>
            <a:ext cx="846583" cy="37656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tx1"/>
                </a:solidFill>
              </a:rPr>
              <a:t>年报</a:t>
            </a:r>
          </a:p>
        </p:txBody>
      </p:sp>
      <p:sp>
        <p:nvSpPr>
          <p:cNvPr id="30" name="矩形 29"/>
          <p:cNvSpPr/>
          <p:nvPr/>
        </p:nvSpPr>
        <p:spPr>
          <a:xfrm>
            <a:off x="1141391" y="2916760"/>
            <a:ext cx="892849" cy="38554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tx1"/>
                </a:solidFill>
              </a:rPr>
              <a:t>公告</a:t>
            </a:r>
          </a:p>
        </p:txBody>
      </p:sp>
      <p:sp>
        <p:nvSpPr>
          <p:cNvPr id="31" name="矩形 30"/>
          <p:cNvSpPr/>
          <p:nvPr/>
        </p:nvSpPr>
        <p:spPr>
          <a:xfrm>
            <a:off x="1141391" y="3529353"/>
            <a:ext cx="918829" cy="38310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tx1"/>
                </a:solidFill>
              </a:rPr>
              <a:t>新闻</a:t>
            </a:r>
          </a:p>
        </p:txBody>
      </p:sp>
      <p:sp>
        <p:nvSpPr>
          <p:cNvPr id="32" name="矩形 31"/>
          <p:cNvSpPr/>
          <p:nvPr/>
        </p:nvSpPr>
        <p:spPr>
          <a:xfrm>
            <a:off x="2848962" y="1949692"/>
            <a:ext cx="780744" cy="2941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tx1"/>
                </a:solidFill>
              </a:rPr>
              <a:t>概要</a:t>
            </a:r>
          </a:p>
        </p:txBody>
      </p:sp>
      <p:sp>
        <p:nvSpPr>
          <p:cNvPr id="9" name="矩形 8"/>
          <p:cNvSpPr/>
          <p:nvPr/>
        </p:nvSpPr>
        <p:spPr>
          <a:xfrm>
            <a:off x="2790019" y="1422038"/>
            <a:ext cx="1853989" cy="272870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0" name="右箭头 39"/>
          <p:cNvSpPr/>
          <p:nvPr/>
        </p:nvSpPr>
        <p:spPr>
          <a:xfrm>
            <a:off x="2287204" y="2731353"/>
            <a:ext cx="487914" cy="329546"/>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1" name="右箭头 40"/>
          <p:cNvSpPr/>
          <p:nvPr/>
        </p:nvSpPr>
        <p:spPr>
          <a:xfrm>
            <a:off x="2270790" y="3377896"/>
            <a:ext cx="487914" cy="329546"/>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2" name="右箭头 41"/>
          <p:cNvSpPr/>
          <p:nvPr/>
        </p:nvSpPr>
        <p:spPr>
          <a:xfrm>
            <a:off x="4713853" y="2649264"/>
            <a:ext cx="600530" cy="329546"/>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0" name="文本框 9"/>
          <p:cNvSpPr txBox="1"/>
          <p:nvPr/>
        </p:nvSpPr>
        <p:spPr>
          <a:xfrm>
            <a:off x="4626373" y="2351900"/>
            <a:ext cx="720080" cy="369332"/>
          </a:xfrm>
          <a:prstGeom prst="rect">
            <a:avLst/>
          </a:prstGeom>
          <a:noFill/>
        </p:spPr>
        <p:txBody>
          <a:bodyPr wrap="square" rtlCol="0">
            <a:spAutoFit/>
          </a:bodyPr>
          <a:lstStyle/>
          <a:p>
            <a:r>
              <a:rPr lang="zh-CN" altLang="en-US" dirty="0" smtClean="0"/>
              <a:t>识别</a:t>
            </a:r>
            <a:endParaRPr lang="zh-CN" altLang="en-US" dirty="0"/>
          </a:p>
        </p:txBody>
      </p:sp>
      <p:sp>
        <p:nvSpPr>
          <p:cNvPr id="45" name="文本框 44"/>
          <p:cNvSpPr txBox="1"/>
          <p:nvPr/>
        </p:nvSpPr>
        <p:spPr>
          <a:xfrm>
            <a:off x="6918374" y="927655"/>
            <a:ext cx="720080" cy="369332"/>
          </a:xfrm>
          <a:prstGeom prst="rect">
            <a:avLst/>
          </a:prstGeom>
          <a:noFill/>
        </p:spPr>
        <p:txBody>
          <a:bodyPr wrap="square" rtlCol="0">
            <a:spAutoFit/>
          </a:bodyPr>
          <a:lstStyle/>
          <a:p>
            <a:r>
              <a:rPr lang="zh-CN" altLang="en-US" dirty="0"/>
              <a:t>实体</a:t>
            </a:r>
          </a:p>
        </p:txBody>
      </p:sp>
      <p:sp>
        <p:nvSpPr>
          <p:cNvPr id="49" name="矩形 48"/>
          <p:cNvSpPr/>
          <p:nvPr/>
        </p:nvSpPr>
        <p:spPr>
          <a:xfrm>
            <a:off x="6319631" y="2393784"/>
            <a:ext cx="909855" cy="2084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schemeClr val="tx1"/>
                </a:solidFill>
              </a:rPr>
              <a:t>专有名词</a:t>
            </a:r>
            <a:endParaRPr lang="zh-CN" altLang="en-US" sz="1400" dirty="0">
              <a:solidFill>
                <a:schemeClr val="tx1"/>
              </a:solidFill>
            </a:endParaRPr>
          </a:p>
        </p:txBody>
      </p:sp>
      <p:sp>
        <p:nvSpPr>
          <p:cNvPr id="51" name="矩形 50"/>
          <p:cNvSpPr/>
          <p:nvPr/>
        </p:nvSpPr>
        <p:spPr>
          <a:xfrm>
            <a:off x="5479095" y="1943227"/>
            <a:ext cx="745135" cy="2227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solidFill>
              </a:rPr>
              <a:t>人名</a:t>
            </a:r>
          </a:p>
        </p:txBody>
      </p:sp>
      <p:sp>
        <p:nvSpPr>
          <p:cNvPr id="56" name="矩形 55"/>
          <p:cNvSpPr/>
          <p:nvPr/>
        </p:nvSpPr>
        <p:spPr>
          <a:xfrm>
            <a:off x="6314696" y="1937245"/>
            <a:ext cx="918429" cy="2191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solidFill>
              </a:rPr>
              <a:t>地名</a:t>
            </a:r>
          </a:p>
        </p:txBody>
      </p:sp>
      <p:sp>
        <p:nvSpPr>
          <p:cNvPr id="57" name="矩形 56"/>
          <p:cNvSpPr/>
          <p:nvPr/>
        </p:nvSpPr>
        <p:spPr>
          <a:xfrm>
            <a:off x="5479094" y="2365906"/>
            <a:ext cx="745135" cy="2547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schemeClr val="tx1"/>
                </a:solidFill>
              </a:rPr>
              <a:t>机构名</a:t>
            </a:r>
            <a:endParaRPr lang="zh-CN" altLang="en-US" sz="1400" dirty="0">
              <a:solidFill>
                <a:schemeClr val="tx1"/>
              </a:solidFill>
            </a:endParaRPr>
          </a:p>
        </p:txBody>
      </p:sp>
      <p:sp>
        <p:nvSpPr>
          <p:cNvPr id="59" name="矩形 58"/>
          <p:cNvSpPr/>
          <p:nvPr/>
        </p:nvSpPr>
        <p:spPr>
          <a:xfrm>
            <a:off x="3795045" y="1950923"/>
            <a:ext cx="780744" cy="2941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solidFill>
                  <a:schemeClr val="tx1"/>
                </a:solidFill>
              </a:rPr>
              <a:t>消歧</a:t>
            </a:r>
            <a:endParaRPr lang="zh-CN" altLang="en-US" sz="1600" dirty="0">
              <a:solidFill>
                <a:schemeClr val="tx1"/>
              </a:solidFill>
            </a:endParaRPr>
          </a:p>
        </p:txBody>
      </p:sp>
      <p:sp>
        <p:nvSpPr>
          <p:cNvPr id="61" name="矩形 60"/>
          <p:cNvSpPr/>
          <p:nvPr/>
        </p:nvSpPr>
        <p:spPr>
          <a:xfrm>
            <a:off x="2848962" y="2731083"/>
            <a:ext cx="780744" cy="2941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tx1"/>
                </a:solidFill>
              </a:rPr>
              <a:t>分句</a:t>
            </a:r>
          </a:p>
        </p:txBody>
      </p:sp>
      <p:sp>
        <p:nvSpPr>
          <p:cNvPr id="63" name="矩形 62"/>
          <p:cNvSpPr/>
          <p:nvPr/>
        </p:nvSpPr>
        <p:spPr>
          <a:xfrm>
            <a:off x="2863326" y="3413268"/>
            <a:ext cx="780744" cy="2941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tx1"/>
                </a:solidFill>
              </a:rPr>
              <a:t>分词</a:t>
            </a:r>
          </a:p>
        </p:txBody>
      </p:sp>
      <p:sp>
        <p:nvSpPr>
          <p:cNvPr id="65" name="矩形 64"/>
          <p:cNvSpPr/>
          <p:nvPr/>
        </p:nvSpPr>
        <p:spPr>
          <a:xfrm>
            <a:off x="3795045" y="2728411"/>
            <a:ext cx="780744" cy="2941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tx1"/>
                </a:solidFill>
              </a:rPr>
              <a:t>对齐</a:t>
            </a:r>
          </a:p>
        </p:txBody>
      </p:sp>
      <p:sp>
        <p:nvSpPr>
          <p:cNvPr id="66" name="矩形 65"/>
          <p:cNvSpPr/>
          <p:nvPr/>
        </p:nvSpPr>
        <p:spPr>
          <a:xfrm>
            <a:off x="3795045" y="3407786"/>
            <a:ext cx="780744" cy="2941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tx1"/>
                </a:solidFill>
              </a:rPr>
              <a:t>融合</a:t>
            </a:r>
          </a:p>
        </p:txBody>
      </p:sp>
      <p:sp>
        <p:nvSpPr>
          <p:cNvPr id="67" name="矩形 66"/>
          <p:cNvSpPr/>
          <p:nvPr/>
        </p:nvSpPr>
        <p:spPr>
          <a:xfrm>
            <a:off x="7478133" y="1949692"/>
            <a:ext cx="674424" cy="2464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tx1"/>
                </a:solidFill>
              </a:rPr>
              <a:t>时间</a:t>
            </a:r>
          </a:p>
        </p:txBody>
      </p:sp>
      <p:sp>
        <p:nvSpPr>
          <p:cNvPr id="68" name="矩形 67"/>
          <p:cNvSpPr/>
          <p:nvPr/>
        </p:nvSpPr>
        <p:spPr>
          <a:xfrm>
            <a:off x="8264892" y="1949456"/>
            <a:ext cx="630115" cy="2498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tx1"/>
                </a:solidFill>
              </a:rPr>
              <a:t>日期</a:t>
            </a:r>
          </a:p>
        </p:txBody>
      </p:sp>
      <p:sp>
        <p:nvSpPr>
          <p:cNvPr id="69" name="文本框 68"/>
          <p:cNvSpPr txBox="1"/>
          <p:nvPr/>
        </p:nvSpPr>
        <p:spPr>
          <a:xfrm>
            <a:off x="5839688" y="1535909"/>
            <a:ext cx="892746" cy="369332"/>
          </a:xfrm>
          <a:prstGeom prst="rect">
            <a:avLst/>
          </a:prstGeom>
          <a:noFill/>
        </p:spPr>
        <p:txBody>
          <a:bodyPr wrap="square" rtlCol="0">
            <a:spAutoFit/>
          </a:bodyPr>
          <a:lstStyle/>
          <a:p>
            <a:r>
              <a:rPr lang="zh-CN" altLang="en-US" dirty="0" smtClean="0"/>
              <a:t>实体名</a:t>
            </a:r>
            <a:endParaRPr lang="zh-CN" altLang="en-US" dirty="0"/>
          </a:p>
        </p:txBody>
      </p:sp>
      <p:sp>
        <p:nvSpPr>
          <p:cNvPr id="70" name="文本框 69"/>
          <p:cNvSpPr txBox="1"/>
          <p:nvPr/>
        </p:nvSpPr>
        <p:spPr>
          <a:xfrm>
            <a:off x="7596334" y="1519656"/>
            <a:ext cx="1337117" cy="369332"/>
          </a:xfrm>
          <a:prstGeom prst="rect">
            <a:avLst/>
          </a:prstGeom>
          <a:noFill/>
        </p:spPr>
        <p:txBody>
          <a:bodyPr wrap="square" rtlCol="0">
            <a:spAutoFit/>
          </a:bodyPr>
          <a:lstStyle/>
          <a:p>
            <a:r>
              <a:rPr lang="zh-CN" altLang="en-US" dirty="0" smtClean="0"/>
              <a:t>时间表达式</a:t>
            </a:r>
            <a:endParaRPr lang="zh-CN" altLang="en-US" dirty="0"/>
          </a:p>
        </p:txBody>
      </p:sp>
      <p:sp>
        <p:nvSpPr>
          <p:cNvPr id="11" name="矩形 10"/>
          <p:cNvSpPr/>
          <p:nvPr/>
        </p:nvSpPr>
        <p:spPr>
          <a:xfrm>
            <a:off x="5346454" y="1335374"/>
            <a:ext cx="3690042" cy="207241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2" name="矩形 11"/>
          <p:cNvSpPr/>
          <p:nvPr/>
        </p:nvSpPr>
        <p:spPr>
          <a:xfrm>
            <a:off x="5394716" y="1535909"/>
            <a:ext cx="1883698" cy="125892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4" name="矩形 13"/>
          <p:cNvSpPr/>
          <p:nvPr/>
        </p:nvSpPr>
        <p:spPr>
          <a:xfrm>
            <a:off x="7411326" y="1558598"/>
            <a:ext cx="1559634" cy="127517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71" name="矩形 70"/>
          <p:cNvSpPr/>
          <p:nvPr/>
        </p:nvSpPr>
        <p:spPr>
          <a:xfrm>
            <a:off x="5379919" y="2954562"/>
            <a:ext cx="3576244" cy="29417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solidFill>
                  <a:schemeClr val="tx1"/>
                </a:solidFill>
              </a:rPr>
              <a:t>数量表达式</a:t>
            </a:r>
            <a:endParaRPr lang="zh-CN" altLang="en-US" sz="1600" dirty="0">
              <a:solidFill>
                <a:schemeClr val="tx1"/>
              </a:solidFill>
            </a:endParaRPr>
          </a:p>
        </p:txBody>
      </p:sp>
      <p:sp>
        <p:nvSpPr>
          <p:cNvPr id="15" name="矩形 14"/>
          <p:cNvSpPr/>
          <p:nvPr/>
        </p:nvSpPr>
        <p:spPr>
          <a:xfrm>
            <a:off x="5309166" y="3546400"/>
            <a:ext cx="829513" cy="2105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schemeClr val="tx1"/>
                </a:solidFill>
              </a:rPr>
              <a:t>供应商</a:t>
            </a:r>
            <a:endParaRPr lang="zh-CN" altLang="en-US" sz="1400" dirty="0">
              <a:solidFill>
                <a:schemeClr val="tx1"/>
              </a:solidFill>
            </a:endParaRPr>
          </a:p>
        </p:txBody>
      </p:sp>
      <p:sp>
        <p:nvSpPr>
          <p:cNvPr id="72" name="矩形 71"/>
          <p:cNvSpPr/>
          <p:nvPr/>
        </p:nvSpPr>
        <p:spPr>
          <a:xfrm>
            <a:off x="6214671" y="3545126"/>
            <a:ext cx="829513" cy="2105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solidFill>
              </a:rPr>
              <a:t>股东</a:t>
            </a:r>
          </a:p>
        </p:txBody>
      </p:sp>
      <p:sp>
        <p:nvSpPr>
          <p:cNvPr id="73" name="矩形 72"/>
          <p:cNvSpPr/>
          <p:nvPr/>
        </p:nvSpPr>
        <p:spPr>
          <a:xfrm>
            <a:off x="7114886" y="3541412"/>
            <a:ext cx="829513" cy="2105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solidFill>
              </a:rPr>
              <a:t>子公司</a:t>
            </a:r>
          </a:p>
        </p:txBody>
      </p:sp>
      <p:sp>
        <p:nvSpPr>
          <p:cNvPr id="74" name="矩形 73"/>
          <p:cNvSpPr/>
          <p:nvPr/>
        </p:nvSpPr>
        <p:spPr>
          <a:xfrm>
            <a:off x="8015101" y="3534285"/>
            <a:ext cx="984253" cy="1993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schemeClr val="tx1"/>
                </a:solidFill>
              </a:rPr>
              <a:t>合作伙伴</a:t>
            </a:r>
            <a:endParaRPr lang="zh-CN" altLang="en-US" sz="1400" dirty="0">
              <a:solidFill>
                <a:schemeClr val="tx1"/>
              </a:solidFill>
            </a:endParaRPr>
          </a:p>
        </p:txBody>
      </p:sp>
      <p:sp>
        <p:nvSpPr>
          <p:cNvPr id="75" name="矩形 74"/>
          <p:cNvSpPr/>
          <p:nvPr/>
        </p:nvSpPr>
        <p:spPr>
          <a:xfrm>
            <a:off x="5309166" y="3846175"/>
            <a:ext cx="3742238" cy="30759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smtClean="0">
                <a:solidFill>
                  <a:schemeClr val="tx1"/>
                </a:solidFill>
              </a:rPr>
              <a:t>BIO</a:t>
            </a:r>
            <a:r>
              <a:rPr lang="zh-CN" altLang="en-US" sz="1400" dirty="0" smtClean="0">
                <a:solidFill>
                  <a:schemeClr val="tx1"/>
                </a:solidFill>
              </a:rPr>
              <a:t>标注集</a:t>
            </a:r>
            <a:endParaRPr lang="zh-CN" altLang="en-US" sz="1400" dirty="0">
              <a:solidFill>
                <a:schemeClr val="tx1"/>
              </a:solidFill>
            </a:endParaRPr>
          </a:p>
        </p:txBody>
      </p:sp>
    </p:spTree>
    <p:extLst>
      <p:ext uri="{BB962C8B-B14F-4D97-AF65-F5344CB8AC3E}">
        <p14:creationId xmlns:p14="http://schemas.microsoft.com/office/powerpoint/2010/main" val="3615826076"/>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down)">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5"/>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29"/>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30"/>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31"/>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fade">
                                      <p:cBhvr>
                                        <p:cTn id="26" dur="500"/>
                                        <p:tgtEl>
                                          <p:spTgt spid="6"/>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2"/>
                                        </p:tgtEl>
                                        <p:attrNameLst>
                                          <p:attrName>style.visibility</p:attrName>
                                        </p:attrNameLst>
                                      </p:cBhvr>
                                      <p:to>
                                        <p:strVal val="visible"/>
                                      </p:to>
                                    </p:set>
                                    <p:animEffect transition="in" filter="fade">
                                      <p:cBhvr>
                                        <p:cTn id="29" dur="500"/>
                                        <p:tgtEl>
                                          <p:spTgt spid="32"/>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fade">
                                      <p:cBhvr>
                                        <p:cTn id="32" dur="500"/>
                                        <p:tgtEl>
                                          <p:spTgt spid="9"/>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40"/>
                                        </p:tgtEl>
                                        <p:attrNameLst>
                                          <p:attrName>style.visibility</p:attrName>
                                        </p:attrNameLst>
                                      </p:cBhvr>
                                      <p:to>
                                        <p:strVal val="visible"/>
                                      </p:to>
                                    </p:set>
                                    <p:animEffect transition="in" filter="fade">
                                      <p:cBhvr>
                                        <p:cTn id="35" dur="500"/>
                                        <p:tgtEl>
                                          <p:spTgt spid="40"/>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41"/>
                                        </p:tgtEl>
                                        <p:attrNameLst>
                                          <p:attrName>style.visibility</p:attrName>
                                        </p:attrNameLst>
                                      </p:cBhvr>
                                      <p:to>
                                        <p:strVal val="visible"/>
                                      </p:to>
                                    </p:set>
                                    <p:animEffect transition="in" filter="fade">
                                      <p:cBhvr>
                                        <p:cTn id="38" dur="500"/>
                                        <p:tgtEl>
                                          <p:spTgt spid="41"/>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59"/>
                                        </p:tgtEl>
                                        <p:attrNameLst>
                                          <p:attrName>style.visibility</p:attrName>
                                        </p:attrNameLst>
                                      </p:cBhvr>
                                      <p:to>
                                        <p:strVal val="visible"/>
                                      </p:to>
                                    </p:set>
                                    <p:animEffect transition="in" filter="fade">
                                      <p:cBhvr>
                                        <p:cTn id="41" dur="500"/>
                                        <p:tgtEl>
                                          <p:spTgt spid="59"/>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61"/>
                                        </p:tgtEl>
                                        <p:attrNameLst>
                                          <p:attrName>style.visibility</p:attrName>
                                        </p:attrNameLst>
                                      </p:cBhvr>
                                      <p:to>
                                        <p:strVal val="visible"/>
                                      </p:to>
                                    </p:set>
                                    <p:animEffect transition="in" filter="fade">
                                      <p:cBhvr>
                                        <p:cTn id="44" dur="500"/>
                                        <p:tgtEl>
                                          <p:spTgt spid="61"/>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63"/>
                                        </p:tgtEl>
                                        <p:attrNameLst>
                                          <p:attrName>style.visibility</p:attrName>
                                        </p:attrNameLst>
                                      </p:cBhvr>
                                      <p:to>
                                        <p:strVal val="visible"/>
                                      </p:to>
                                    </p:set>
                                    <p:animEffect transition="in" filter="fade">
                                      <p:cBhvr>
                                        <p:cTn id="47" dur="500"/>
                                        <p:tgtEl>
                                          <p:spTgt spid="63"/>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65"/>
                                        </p:tgtEl>
                                        <p:attrNameLst>
                                          <p:attrName>style.visibility</p:attrName>
                                        </p:attrNameLst>
                                      </p:cBhvr>
                                      <p:to>
                                        <p:strVal val="visible"/>
                                      </p:to>
                                    </p:set>
                                    <p:animEffect transition="in" filter="fade">
                                      <p:cBhvr>
                                        <p:cTn id="50" dur="500"/>
                                        <p:tgtEl>
                                          <p:spTgt spid="65"/>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66"/>
                                        </p:tgtEl>
                                        <p:attrNameLst>
                                          <p:attrName>style.visibility</p:attrName>
                                        </p:attrNameLst>
                                      </p:cBhvr>
                                      <p:to>
                                        <p:strVal val="visible"/>
                                      </p:to>
                                    </p:set>
                                    <p:animEffect transition="in" filter="fade">
                                      <p:cBhvr>
                                        <p:cTn id="53" dur="500"/>
                                        <p:tgtEl>
                                          <p:spTgt spid="66"/>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grpId="0" nodeType="clickEffect">
                                  <p:stCondLst>
                                    <p:cond delay="0"/>
                                  </p:stCondLst>
                                  <p:childTnLst>
                                    <p:set>
                                      <p:cBhvr>
                                        <p:cTn id="57" dur="1" fill="hold">
                                          <p:stCondLst>
                                            <p:cond delay="0"/>
                                          </p:stCondLst>
                                        </p:cTn>
                                        <p:tgtEl>
                                          <p:spTgt spid="42"/>
                                        </p:tgtEl>
                                        <p:attrNameLst>
                                          <p:attrName>style.visibility</p:attrName>
                                        </p:attrNameLst>
                                      </p:cBhvr>
                                      <p:to>
                                        <p:strVal val="visible"/>
                                      </p:to>
                                    </p:set>
                                    <p:animEffect transition="in" filter="fade">
                                      <p:cBhvr>
                                        <p:cTn id="58" dur="500"/>
                                        <p:tgtEl>
                                          <p:spTgt spid="42"/>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45"/>
                                        </p:tgtEl>
                                        <p:attrNameLst>
                                          <p:attrName>style.visibility</p:attrName>
                                        </p:attrNameLst>
                                      </p:cBhvr>
                                      <p:to>
                                        <p:strVal val="visible"/>
                                      </p:to>
                                    </p:set>
                                    <p:animEffect transition="in" filter="fade">
                                      <p:cBhvr>
                                        <p:cTn id="61" dur="500"/>
                                        <p:tgtEl>
                                          <p:spTgt spid="45"/>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49"/>
                                        </p:tgtEl>
                                        <p:attrNameLst>
                                          <p:attrName>style.visibility</p:attrName>
                                        </p:attrNameLst>
                                      </p:cBhvr>
                                      <p:to>
                                        <p:strVal val="visible"/>
                                      </p:to>
                                    </p:set>
                                    <p:animEffect transition="in" filter="fade">
                                      <p:cBhvr>
                                        <p:cTn id="64" dur="500"/>
                                        <p:tgtEl>
                                          <p:spTgt spid="49"/>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51"/>
                                        </p:tgtEl>
                                        <p:attrNameLst>
                                          <p:attrName>style.visibility</p:attrName>
                                        </p:attrNameLst>
                                      </p:cBhvr>
                                      <p:to>
                                        <p:strVal val="visible"/>
                                      </p:to>
                                    </p:set>
                                    <p:animEffect transition="in" filter="fade">
                                      <p:cBhvr>
                                        <p:cTn id="67" dur="500"/>
                                        <p:tgtEl>
                                          <p:spTgt spid="51"/>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56"/>
                                        </p:tgtEl>
                                        <p:attrNameLst>
                                          <p:attrName>style.visibility</p:attrName>
                                        </p:attrNameLst>
                                      </p:cBhvr>
                                      <p:to>
                                        <p:strVal val="visible"/>
                                      </p:to>
                                    </p:set>
                                    <p:animEffect transition="in" filter="fade">
                                      <p:cBhvr>
                                        <p:cTn id="70" dur="500"/>
                                        <p:tgtEl>
                                          <p:spTgt spid="56"/>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57"/>
                                        </p:tgtEl>
                                        <p:attrNameLst>
                                          <p:attrName>style.visibility</p:attrName>
                                        </p:attrNameLst>
                                      </p:cBhvr>
                                      <p:to>
                                        <p:strVal val="visible"/>
                                      </p:to>
                                    </p:set>
                                    <p:animEffect transition="in" filter="fade">
                                      <p:cBhvr>
                                        <p:cTn id="73" dur="500"/>
                                        <p:tgtEl>
                                          <p:spTgt spid="57"/>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67"/>
                                        </p:tgtEl>
                                        <p:attrNameLst>
                                          <p:attrName>style.visibility</p:attrName>
                                        </p:attrNameLst>
                                      </p:cBhvr>
                                      <p:to>
                                        <p:strVal val="visible"/>
                                      </p:to>
                                    </p:set>
                                    <p:animEffect transition="in" filter="fade">
                                      <p:cBhvr>
                                        <p:cTn id="76" dur="500"/>
                                        <p:tgtEl>
                                          <p:spTgt spid="67"/>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68"/>
                                        </p:tgtEl>
                                        <p:attrNameLst>
                                          <p:attrName>style.visibility</p:attrName>
                                        </p:attrNameLst>
                                      </p:cBhvr>
                                      <p:to>
                                        <p:strVal val="visible"/>
                                      </p:to>
                                    </p:set>
                                    <p:animEffect transition="in" filter="fade">
                                      <p:cBhvr>
                                        <p:cTn id="79" dur="500"/>
                                        <p:tgtEl>
                                          <p:spTgt spid="68"/>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69"/>
                                        </p:tgtEl>
                                        <p:attrNameLst>
                                          <p:attrName>style.visibility</p:attrName>
                                        </p:attrNameLst>
                                      </p:cBhvr>
                                      <p:to>
                                        <p:strVal val="visible"/>
                                      </p:to>
                                    </p:set>
                                    <p:animEffect transition="in" filter="fade">
                                      <p:cBhvr>
                                        <p:cTn id="82" dur="500"/>
                                        <p:tgtEl>
                                          <p:spTgt spid="69"/>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70"/>
                                        </p:tgtEl>
                                        <p:attrNameLst>
                                          <p:attrName>style.visibility</p:attrName>
                                        </p:attrNameLst>
                                      </p:cBhvr>
                                      <p:to>
                                        <p:strVal val="visible"/>
                                      </p:to>
                                    </p:set>
                                    <p:animEffect transition="in" filter="fade">
                                      <p:cBhvr>
                                        <p:cTn id="85" dur="500"/>
                                        <p:tgtEl>
                                          <p:spTgt spid="70"/>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11"/>
                                        </p:tgtEl>
                                        <p:attrNameLst>
                                          <p:attrName>style.visibility</p:attrName>
                                        </p:attrNameLst>
                                      </p:cBhvr>
                                      <p:to>
                                        <p:strVal val="visible"/>
                                      </p:to>
                                    </p:set>
                                    <p:animEffect transition="in" filter="fade">
                                      <p:cBhvr>
                                        <p:cTn id="88" dur="500"/>
                                        <p:tgtEl>
                                          <p:spTgt spid="11"/>
                                        </p:tgtEl>
                                      </p:cBhvr>
                                    </p:animEffect>
                                  </p:childTnLst>
                                </p:cTn>
                              </p:par>
                              <p:par>
                                <p:cTn id="89" presetID="10" presetClass="entr" presetSubtype="0" fill="hold" grpId="0" nodeType="withEffect">
                                  <p:stCondLst>
                                    <p:cond delay="0"/>
                                  </p:stCondLst>
                                  <p:childTnLst>
                                    <p:set>
                                      <p:cBhvr>
                                        <p:cTn id="90" dur="1" fill="hold">
                                          <p:stCondLst>
                                            <p:cond delay="0"/>
                                          </p:stCondLst>
                                        </p:cTn>
                                        <p:tgtEl>
                                          <p:spTgt spid="12"/>
                                        </p:tgtEl>
                                        <p:attrNameLst>
                                          <p:attrName>style.visibility</p:attrName>
                                        </p:attrNameLst>
                                      </p:cBhvr>
                                      <p:to>
                                        <p:strVal val="visible"/>
                                      </p:to>
                                    </p:set>
                                    <p:animEffect transition="in" filter="fade">
                                      <p:cBhvr>
                                        <p:cTn id="91" dur="500"/>
                                        <p:tgtEl>
                                          <p:spTgt spid="12"/>
                                        </p:tgtEl>
                                      </p:cBhvr>
                                    </p:animEffect>
                                  </p:childTnLst>
                                </p:cTn>
                              </p:par>
                              <p:par>
                                <p:cTn id="92" presetID="10" presetClass="entr" presetSubtype="0" fill="hold" grpId="0" nodeType="withEffect">
                                  <p:stCondLst>
                                    <p:cond delay="0"/>
                                  </p:stCondLst>
                                  <p:childTnLst>
                                    <p:set>
                                      <p:cBhvr>
                                        <p:cTn id="93" dur="1" fill="hold">
                                          <p:stCondLst>
                                            <p:cond delay="0"/>
                                          </p:stCondLst>
                                        </p:cTn>
                                        <p:tgtEl>
                                          <p:spTgt spid="14"/>
                                        </p:tgtEl>
                                        <p:attrNameLst>
                                          <p:attrName>style.visibility</p:attrName>
                                        </p:attrNameLst>
                                      </p:cBhvr>
                                      <p:to>
                                        <p:strVal val="visible"/>
                                      </p:to>
                                    </p:set>
                                    <p:animEffect transition="in" filter="fade">
                                      <p:cBhvr>
                                        <p:cTn id="94" dur="500"/>
                                        <p:tgtEl>
                                          <p:spTgt spid="14"/>
                                        </p:tgtEl>
                                      </p:cBhvr>
                                    </p:animEffect>
                                  </p:childTnLst>
                                </p:cTn>
                              </p:par>
                              <p:par>
                                <p:cTn id="95" presetID="10" presetClass="entr" presetSubtype="0" fill="hold" grpId="0" nodeType="withEffect">
                                  <p:stCondLst>
                                    <p:cond delay="0"/>
                                  </p:stCondLst>
                                  <p:childTnLst>
                                    <p:set>
                                      <p:cBhvr>
                                        <p:cTn id="96" dur="1" fill="hold">
                                          <p:stCondLst>
                                            <p:cond delay="0"/>
                                          </p:stCondLst>
                                        </p:cTn>
                                        <p:tgtEl>
                                          <p:spTgt spid="71"/>
                                        </p:tgtEl>
                                        <p:attrNameLst>
                                          <p:attrName>style.visibility</p:attrName>
                                        </p:attrNameLst>
                                      </p:cBhvr>
                                      <p:to>
                                        <p:strVal val="visible"/>
                                      </p:to>
                                    </p:set>
                                    <p:animEffect transition="in" filter="fade">
                                      <p:cBhvr>
                                        <p:cTn id="97" dur="500"/>
                                        <p:tgtEl>
                                          <p:spTgt spid="71"/>
                                        </p:tgtEl>
                                      </p:cBhvr>
                                    </p:animEffect>
                                  </p:childTnLst>
                                </p:cTn>
                              </p:par>
                              <p:par>
                                <p:cTn id="98" presetID="10" presetClass="entr" presetSubtype="0" fill="hold" grpId="0" nodeType="withEffect">
                                  <p:stCondLst>
                                    <p:cond delay="0"/>
                                  </p:stCondLst>
                                  <p:childTnLst>
                                    <p:set>
                                      <p:cBhvr>
                                        <p:cTn id="99" dur="1" fill="hold">
                                          <p:stCondLst>
                                            <p:cond delay="0"/>
                                          </p:stCondLst>
                                        </p:cTn>
                                        <p:tgtEl>
                                          <p:spTgt spid="15"/>
                                        </p:tgtEl>
                                        <p:attrNameLst>
                                          <p:attrName>style.visibility</p:attrName>
                                        </p:attrNameLst>
                                      </p:cBhvr>
                                      <p:to>
                                        <p:strVal val="visible"/>
                                      </p:to>
                                    </p:set>
                                    <p:animEffect transition="in" filter="fade">
                                      <p:cBhvr>
                                        <p:cTn id="100" dur="500"/>
                                        <p:tgtEl>
                                          <p:spTgt spid="15"/>
                                        </p:tgtEl>
                                      </p:cBhvr>
                                    </p:animEffect>
                                  </p:childTnLst>
                                </p:cTn>
                              </p:par>
                              <p:par>
                                <p:cTn id="101" presetID="10" presetClass="entr" presetSubtype="0" fill="hold" grpId="0" nodeType="withEffect">
                                  <p:stCondLst>
                                    <p:cond delay="0"/>
                                  </p:stCondLst>
                                  <p:childTnLst>
                                    <p:set>
                                      <p:cBhvr>
                                        <p:cTn id="102" dur="1" fill="hold">
                                          <p:stCondLst>
                                            <p:cond delay="0"/>
                                          </p:stCondLst>
                                        </p:cTn>
                                        <p:tgtEl>
                                          <p:spTgt spid="72"/>
                                        </p:tgtEl>
                                        <p:attrNameLst>
                                          <p:attrName>style.visibility</p:attrName>
                                        </p:attrNameLst>
                                      </p:cBhvr>
                                      <p:to>
                                        <p:strVal val="visible"/>
                                      </p:to>
                                    </p:set>
                                    <p:animEffect transition="in" filter="fade">
                                      <p:cBhvr>
                                        <p:cTn id="103" dur="500"/>
                                        <p:tgtEl>
                                          <p:spTgt spid="72"/>
                                        </p:tgtEl>
                                      </p:cBhvr>
                                    </p:animEffect>
                                  </p:childTnLst>
                                </p:cTn>
                              </p:par>
                              <p:par>
                                <p:cTn id="104" presetID="10" presetClass="entr" presetSubtype="0" fill="hold" grpId="0" nodeType="withEffect">
                                  <p:stCondLst>
                                    <p:cond delay="0"/>
                                  </p:stCondLst>
                                  <p:childTnLst>
                                    <p:set>
                                      <p:cBhvr>
                                        <p:cTn id="105" dur="1" fill="hold">
                                          <p:stCondLst>
                                            <p:cond delay="0"/>
                                          </p:stCondLst>
                                        </p:cTn>
                                        <p:tgtEl>
                                          <p:spTgt spid="73"/>
                                        </p:tgtEl>
                                        <p:attrNameLst>
                                          <p:attrName>style.visibility</p:attrName>
                                        </p:attrNameLst>
                                      </p:cBhvr>
                                      <p:to>
                                        <p:strVal val="visible"/>
                                      </p:to>
                                    </p:set>
                                    <p:animEffect transition="in" filter="fade">
                                      <p:cBhvr>
                                        <p:cTn id="106" dur="500"/>
                                        <p:tgtEl>
                                          <p:spTgt spid="73"/>
                                        </p:tgtEl>
                                      </p:cBhvr>
                                    </p:animEffect>
                                  </p:childTnLst>
                                </p:cTn>
                              </p:par>
                              <p:par>
                                <p:cTn id="107" presetID="10" presetClass="entr" presetSubtype="0" fill="hold" grpId="0" nodeType="withEffect">
                                  <p:stCondLst>
                                    <p:cond delay="0"/>
                                  </p:stCondLst>
                                  <p:childTnLst>
                                    <p:set>
                                      <p:cBhvr>
                                        <p:cTn id="108" dur="1" fill="hold">
                                          <p:stCondLst>
                                            <p:cond delay="0"/>
                                          </p:stCondLst>
                                        </p:cTn>
                                        <p:tgtEl>
                                          <p:spTgt spid="74"/>
                                        </p:tgtEl>
                                        <p:attrNameLst>
                                          <p:attrName>style.visibility</p:attrName>
                                        </p:attrNameLst>
                                      </p:cBhvr>
                                      <p:to>
                                        <p:strVal val="visible"/>
                                      </p:to>
                                    </p:set>
                                    <p:animEffect transition="in" filter="fade">
                                      <p:cBhvr>
                                        <p:cTn id="109" dur="500"/>
                                        <p:tgtEl>
                                          <p:spTgt spid="74"/>
                                        </p:tgtEl>
                                      </p:cBhvr>
                                    </p:animEffect>
                                  </p:childTnLst>
                                </p:cTn>
                              </p:par>
                              <p:par>
                                <p:cTn id="110" presetID="10" presetClass="entr" presetSubtype="0" fill="hold" grpId="0" nodeType="withEffect">
                                  <p:stCondLst>
                                    <p:cond delay="0"/>
                                  </p:stCondLst>
                                  <p:childTnLst>
                                    <p:set>
                                      <p:cBhvr>
                                        <p:cTn id="111" dur="1" fill="hold">
                                          <p:stCondLst>
                                            <p:cond delay="0"/>
                                          </p:stCondLst>
                                        </p:cTn>
                                        <p:tgtEl>
                                          <p:spTgt spid="75"/>
                                        </p:tgtEl>
                                        <p:attrNameLst>
                                          <p:attrName>style.visibility</p:attrName>
                                        </p:attrNameLst>
                                      </p:cBhvr>
                                      <p:to>
                                        <p:strVal val="visible"/>
                                      </p:to>
                                    </p:set>
                                    <p:animEffect transition="in" filter="fade">
                                      <p:cBhvr>
                                        <p:cTn id="112" dur="500"/>
                                        <p:tgtEl>
                                          <p:spTgt spid="75"/>
                                        </p:tgtEl>
                                      </p:cBhvr>
                                    </p:animEffect>
                                  </p:childTnLst>
                                </p:cTn>
                              </p:par>
                              <p:par>
                                <p:cTn id="113" presetID="10" presetClass="entr" presetSubtype="0" fill="hold" grpId="0" nodeType="withEffect">
                                  <p:stCondLst>
                                    <p:cond delay="0"/>
                                  </p:stCondLst>
                                  <p:childTnLst>
                                    <p:set>
                                      <p:cBhvr>
                                        <p:cTn id="114" dur="1" fill="hold">
                                          <p:stCondLst>
                                            <p:cond delay="0"/>
                                          </p:stCondLst>
                                        </p:cTn>
                                        <p:tgtEl>
                                          <p:spTgt spid="10"/>
                                        </p:tgtEl>
                                        <p:attrNameLst>
                                          <p:attrName>style.visibility</p:attrName>
                                        </p:attrNameLst>
                                      </p:cBhvr>
                                      <p:to>
                                        <p:strVal val="visible"/>
                                      </p:to>
                                    </p:set>
                                    <p:animEffect transition="in" filter="fade">
                                      <p:cBhvr>
                                        <p:cTn id="11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2" grpId="0"/>
      <p:bldP spid="5" grpId="0" animBg="1"/>
      <p:bldP spid="6" grpId="0" animBg="1"/>
      <p:bldP spid="8" grpId="0" animBg="1"/>
      <p:bldP spid="29" grpId="0" animBg="1"/>
      <p:bldP spid="30" grpId="0" animBg="1"/>
      <p:bldP spid="31" grpId="0" animBg="1"/>
      <p:bldP spid="32" grpId="0" animBg="1"/>
      <p:bldP spid="9" grpId="0" animBg="1"/>
      <p:bldP spid="40" grpId="0" animBg="1"/>
      <p:bldP spid="41" grpId="0" animBg="1"/>
      <p:bldP spid="42" grpId="0" animBg="1"/>
      <p:bldP spid="10" grpId="0"/>
      <p:bldP spid="45" grpId="0"/>
      <p:bldP spid="49" grpId="0" animBg="1"/>
      <p:bldP spid="51" grpId="0" animBg="1"/>
      <p:bldP spid="56" grpId="0" animBg="1"/>
      <p:bldP spid="57" grpId="0" animBg="1"/>
      <p:bldP spid="59" grpId="0" animBg="1"/>
      <p:bldP spid="61" grpId="0" animBg="1"/>
      <p:bldP spid="63" grpId="0" animBg="1"/>
      <p:bldP spid="65" grpId="0" animBg="1"/>
      <p:bldP spid="66" grpId="0" animBg="1"/>
      <p:bldP spid="67" grpId="0" animBg="1"/>
      <p:bldP spid="68" grpId="0" animBg="1"/>
      <p:bldP spid="69" grpId="0"/>
      <p:bldP spid="70" grpId="0"/>
      <p:bldP spid="11" grpId="0" animBg="1"/>
      <p:bldP spid="12" grpId="0" animBg="1"/>
      <p:bldP spid="14" grpId="0" animBg="1"/>
      <p:bldP spid="71" grpId="0" animBg="1"/>
      <p:bldP spid="15" grpId="0" animBg="1"/>
      <p:bldP spid="72" grpId="0" animBg="1"/>
      <p:bldP spid="73" grpId="0" animBg="1"/>
      <p:bldP spid="74" grpId="0" animBg="1"/>
      <p:bldP spid="75" grpId="0" animBg="1"/>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a:tailEnd type="arrow"/>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3699</TotalTime>
  <Words>1661</Words>
  <Application>Microsoft Office PowerPoint</Application>
  <PresentationFormat>全屏显示(16:10)</PresentationFormat>
  <Paragraphs>506</Paragraphs>
  <Slides>42</Slides>
  <Notes>1</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42</vt:i4>
      </vt:variant>
    </vt:vector>
  </HeadingPairs>
  <TitlesOfParts>
    <vt:vector size="50" baseType="lpstr">
      <vt:lpstr>汉仪行楷简</vt:lpstr>
      <vt:lpstr>仿宋</vt:lpstr>
      <vt:lpstr>Calibri</vt:lpstr>
      <vt:lpstr>Times New Roman</vt:lpstr>
      <vt:lpstr>微软雅黑</vt:lpstr>
      <vt:lpstr>Arial</vt:lpstr>
      <vt:lpstr>宋体</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Noah</dc:creator>
  <cp:lastModifiedBy>yuan yue</cp:lastModifiedBy>
  <cp:revision>192</cp:revision>
  <dcterms:created xsi:type="dcterms:W3CDTF">2011-02-15T16:08:31Z</dcterms:created>
  <dcterms:modified xsi:type="dcterms:W3CDTF">2018-03-30T04:27:38Z</dcterms:modified>
</cp:coreProperties>
</file>