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71" r:id="rId5"/>
    <p:sldId id="259" r:id="rId6"/>
    <p:sldId id="272" r:id="rId7"/>
    <p:sldId id="274" r:id="rId8"/>
    <p:sldId id="275" r:id="rId9"/>
    <p:sldId id="278" r:id="rId10"/>
    <p:sldId id="260" r:id="rId11"/>
    <p:sldId id="276" r:id="rId12"/>
    <p:sldId id="280" r:id="rId13"/>
    <p:sldId id="281" r:id="rId14"/>
    <p:sldId id="277" r:id="rId15"/>
    <p:sldId id="282" r:id="rId16"/>
    <p:sldId id="283" r:id="rId17"/>
    <p:sldId id="284" r:id="rId18"/>
    <p:sldId id="285" r:id="rId19"/>
    <p:sldId id="286" r:id="rId20"/>
    <p:sldId id="261" r:id="rId21"/>
    <p:sldId id="288" r:id="rId22"/>
    <p:sldId id="287" r:id="rId2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09" autoAdjust="0"/>
  </p:normalViewPr>
  <p:slideViewPr>
    <p:cSldViewPr>
      <p:cViewPr varScale="1">
        <p:scale>
          <a:sx n="86" d="100"/>
          <a:sy n="86" d="100"/>
        </p:scale>
        <p:origin x="162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62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A069-11D6-4E73-919D-FA4DDF81068C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157636" y="1992406"/>
            <a:ext cx="612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1215" y="2832197"/>
            <a:ext cx="5277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基于证券知识图谱领域的命名实体</a:t>
            </a:r>
            <a:endParaRPr lang="en-US" altLang="zh-CN" sz="1600" dirty="0" smtClean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识别系统设计与实现</a:t>
            </a:r>
            <a:endParaRPr lang="zh-CN" altLang="en-US" sz="2800" dirty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31162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38950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246738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毕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54526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62314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70104" y="199240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157635" y="1995145"/>
            <a:ext cx="6120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31161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科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538949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46737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毕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54525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662313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答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70103" y="19951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58463" y="361997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答辩人：</a:t>
            </a:r>
            <a:r>
              <a:rPr lang="zh-CN" altLang="en-US" sz="24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乐远</a:t>
            </a:r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5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33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48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50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52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54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5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accel="65333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2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6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66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6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103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105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8350"/>
                                </p:stCondLst>
                                <p:childTnLst>
                                  <p:par>
                                    <p:cTn id="109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12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9050"/>
                                </p:stCondLst>
                                <p:childTnLst>
                                  <p:par>
                                    <p:cTn id="117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18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1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066 0.3599 L 0.30764 0.35823 " pathEditMode="relative" rAng="0" ptsTypes="AA">
                                          <p:cBhvr>
                                            <p:cTn id="1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2" grpId="0"/>
          <p:bldP spid="12" grpId="1"/>
          <p:bldP spid="12" grpId="2"/>
          <p:bldP spid="12" grpId="3"/>
          <p:bldP spid="12" grpId="4"/>
          <p:bldP spid="12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6533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50"/>
                                </p:stCondLst>
                                <p:childTnLst>
                                  <p:par>
                                    <p:cTn id="8" presetID="8" presetClass="emph" presetSubtype="0" decel="6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9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8" presetClass="emph" presetSubtype="0" decel="60000" fill="hold" grpId="2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11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decel="60000" fill="hold" grpId="3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13" dur="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decel="50000" fill="hold" grpId="4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5" dur="5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10" presetClass="exit" presetSubtype="0" fill="hold" grpId="5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5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accel="65333" fill="hold" grpId="0" nodeType="withEffect">
                                      <p:stCondLst>
                                        <p:cond delay="5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20" dur="6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22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24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6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27" dur="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29" dur="7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" dur="7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34" dur="6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36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38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40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41" dur="3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2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43" dur="7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" dur="7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48" dur="6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9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50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52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54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55" dur="3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6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5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7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accel="65333" fill="hold" grpId="0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-14700000">
                                          <p:cBhvr>
                                            <p:cTn id="62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8" presetClass="emph" presetSubtype="0" decel="6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7200000">
                                          <p:cBhvr>
                                            <p:cTn id="64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decel="6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600000">
                                          <p:cBhvr>
                                            <p:cTn id="66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decel="60000" fill="hold" grpId="3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Rot by="6000000">
                                          <p:cBhvr>
                                            <p:cTn id="68" dur="3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4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10" presetClass="exit" presetSubtype="0" fill="hold" grpId="5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75" dur="6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6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77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8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79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81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82" dur="3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84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89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0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91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2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93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7050"/>
                                </p:stCondLst>
                                <p:childTnLst>
                                  <p:par>
                                    <p:cTn id="95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96" dur="3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98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2" presetID="8" presetClass="emph" presetSubtype="0" accel="6533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4700000">
                                          <p:cBhvr>
                                            <p:cTn id="103" dur="6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4" presetID="8" presetClass="emph" presetSubtype="0" decel="60000" fill="hold" grpId="1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Rot by="-7200000">
                                          <p:cBhvr>
                                            <p:cTn id="105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6" presetID="8" presetClass="emph" presetSubtype="0" decel="60000" fill="hold" grpId="2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Rot by="6600000">
                                          <p:cBhvr>
                                            <p:cTn id="107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8350"/>
                                </p:stCondLst>
                                <p:childTnLst>
                                  <p:par>
                                    <p:cTn id="109" presetID="8" presetClass="emph" presetSubtype="0" decel="6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6000000">
                                          <p:cBhvr>
                                            <p:cTn id="110" dur="3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42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27746E-6 L 1.94444E-6 0.60277 " pathEditMode="relative" rAng="0" ptsTypes="AA">
                                          <p:cBhvr>
                                            <p:cTn id="112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1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0" presetClass="exit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699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9050"/>
                                </p:stCondLst>
                                <p:childTnLst>
                                  <p:par>
                                    <p:cTn id="117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18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9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1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22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7066 0.3599 L 0.30764 0.35823 " pathEditMode="relative" rAng="0" ptsTypes="AA">
                                          <p:cBhvr>
                                            <p:cTn id="1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7" grpId="1"/>
          <p:bldP spid="17" grpId="2"/>
          <p:bldP spid="17" grpId="3"/>
          <p:bldP spid="17" grpId="4"/>
          <p:bldP spid="17" grpId="5"/>
          <p:bldP spid="18" grpId="0"/>
          <p:bldP spid="18" grpId="1"/>
          <p:bldP spid="18" grpId="2"/>
          <p:bldP spid="18" grpId="3"/>
          <p:bldP spid="6" grpId="0"/>
          <p:bldP spid="6" grpId="1"/>
          <p:bldP spid="6" grpId="2"/>
          <p:bldP spid="6" grpId="3"/>
          <p:bldP spid="6" grpId="4"/>
          <p:bldP spid="6" grpId="5"/>
          <p:bldP spid="8" grpId="0"/>
          <p:bldP spid="8" grpId="1"/>
          <p:bldP spid="8" grpId="2"/>
          <p:bldP spid="8" grpId="3"/>
          <p:bldP spid="8" grpId="4"/>
          <p:bldP spid="8" grpId="5"/>
          <p:bldP spid="10" grpId="0"/>
          <p:bldP spid="10" grpId="1"/>
          <p:bldP spid="10" grpId="2"/>
          <p:bldP spid="10" grpId="3"/>
          <p:bldP spid="10" grpId="4"/>
          <p:bldP spid="10" grpId="5"/>
          <p:bldP spid="12" grpId="0"/>
          <p:bldP spid="12" grpId="1"/>
          <p:bldP spid="12" grpId="2"/>
          <p:bldP spid="12" grpId="3"/>
          <p:bldP spid="12" grpId="4"/>
          <p:bldP spid="12" grpId="5"/>
          <p:bldP spid="14" grpId="0"/>
          <p:bldP spid="14" grpId="1"/>
          <p:bldP spid="14" grpId="2"/>
          <p:bldP spid="14" grpId="3"/>
          <p:bldP spid="14" grpId="4"/>
          <p:bldP spid="14" grpId="5"/>
          <p:bldP spid="16" grpId="0"/>
          <p:bldP spid="16" grpId="1"/>
          <p:bldP spid="16" grpId="2"/>
          <p:bldP spid="16" grpId="3"/>
          <p:bldP spid="16" grpId="4"/>
          <p:bldP spid="16" grpId="5"/>
          <p:bldP spid="27" grpId="0"/>
          <p:bldP spid="27" grpId="1"/>
          <p:bldP spid="27" grpId="2"/>
          <p:bldP spid="27" grpId="3"/>
          <p:bldP spid="27" grpId="4"/>
          <p:bldP spid="27" grpId="5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-1476672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功能需求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85" y="630458"/>
            <a:ext cx="683194" cy="6831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05" y="732371"/>
            <a:ext cx="510034" cy="51003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43" y="704497"/>
            <a:ext cx="510321" cy="51032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19" y="757472"/>
            <a:ext cx="404369" cy="40436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38" y="723200"/>
            <a:ext cx="497709" cy="4977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6609" y="1298997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股吧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42955" y="1315666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新闻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183310" y="1330242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微博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152706" y="1330242"/>
            <a:ext cx="7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微信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911116" y="1330242"/>
            <a:ext cx="12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门户网站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185336" y="1881690"/>
            <a:ext cx="508703" cy="96553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35468" y="2188545"/>
            <a:ext cx="214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实体识别系统处理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7125" y="3267409"/>
            <a:ext cx="7016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人名、机构名、地名、时间、日期、货币和百分比</a:t>
            </a:r>
            <a:endParaRPr lang="zh-CN" alt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490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47517 0.004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3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功能需求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2" descr="命名实体识别主要功能示意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9" y="1246838"/>
            <a:ext cx="749197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512558" y="4183093"/>
            <a:ext cx="380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命名</a:t>
            </a:r>
            <a:r>
              <a:rPr lang="zh-CN" altLang="en-US" dirty="0" smtClean="0">
                <a:solidFill>
                  <a:srgbClr val="FFC000"/>
                </a:solidFill>
              </a:rPr>
              <a:t>实体识别系统主要功能示意图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11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非功能需求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39751" y="769268"/>
            <a:ext cx="1180773" cy="6888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性能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974537" y="1663681"/>
            <a:ext cx="1234742" cy="6498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扩展性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68264" y="3562748"/>
            <a:ext cx="1234742" cy="6498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健壮性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561845" y="2555446"/>
            <a:ext cx="1234742" cy="6498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正确性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7607" y="821318"/>
            <a:ext cx="6102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能够处理一定复杂度的数据，能够在可以接受的时间内</a:t>
            </a:r>
            <a:r>
              <a:rPr lang="zh-CN" altLang="en-US" sz="1600" dirty="0" smtClean="0">
                <a:solidFill>
                  <a:schemeClr val="bg1"/>
                </a:solidFill>
              </a:rPr>
              <a:t>分析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出</a:t>
            </a:r>
            <a:r>
              <a:rPr lang="zh-CN" altLang="en-US" sz="1600" dirty="0">
                <a:solidFill>
                  <a:schemeClr val="bg1"/>
                </a:solidFill>
              </a:rPr>
              <a:t>命名实体结果，不能占据太多内存（不超过</a:t>
            </a:r>
            <a:r>
              <a:rPr lang="en-US" altLang="zh-CN" sz="1600" dirty="0">
                <a:solidFill>
                  <a:schemeClr val="bg1"/>
                </a:solidFill>
              </a:rPr>
              <a:t>2G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9279" y="1796513"/>
            <a:ext cx="546717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接口设计符合开闭原则，允许在不能的功能上采取不同的方法而不影响系统的</a:t>
            </a:r>
            <a:r>
              <a:rPr lang="zh-CN" altLang="en-US" sz="1600" dirty="0" smtClean="0">
                <a:solidFill>
                  <a:schemeClr val="bg1"/>
                </a:solidFill>
              </a:rPr>
              <a:t>运行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0932" y="2708276"/>
            <a:ext cx="5526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命名实体识别的正确率必须在</a:t>
            </a:r>
            <a:r>
              <a:rPr lang="en-US" altLang="zh-CN" sz="1600" dirty="0">
                <a:solidFill>
                  <a:schemeClr val="bg1"/>
                </a:solidFill>
              </a:rPr>
              <a:t>90%</a:t>
            </a:r>
            <a:r>
              <a:rPr lang="zh-CN" altLang="en-US" sz="1600" dirty="0">
                <a:solidFill>
                  <a:schemeClr val="bg1"/>
                </a:solidFill>
              </a:rPr>
              <a:t>以上，</a:t>
            </a:r>
            <a:r>
              <a:rPr lang="en-US" altLang="zh-CN" sz="1600" dirty="0">
                <a:solidFill>
                  <a:schemeClr val="bg1"/>
                </a:solidFill>
              </a:rPr>
              <a:t>F</a:t>
            </a:r>
            <a:r>
              <a:rPr lang="zh-CN" altLang="en-US" sz="1600" dirty="0">
                <a:solidFill>
                  <a:schemeClr val="bg1"/>
                </a:solidFill>
              </a:rPr>
              <a:t>值在</a:t>
            </a:r>
            <a:r>
              <a:rPr lang="en-US" altLang="zh-CN" sz="1600" dirty="0">
                <a:solidFill>
                  <a:schemeClr val="bg1"/>
                </a:solidFill>
              </a:rPr>
              <a:t>80</a:t>
            </a:r>
            <a:r>
              <a:rPr lang="zh-CN" altLang="en-US" sz="1600" dirty="0">
                <a:solidFill>
                  <a:schemeClr val="bg1"/>
                </a:solidFill>
              </a:rPr>
              <a:t>以上。不能有太多歧义的</a:t>
            </a:r>
            <a:r>
              <a:rPr lang="zh-CN" altLang="en-US" sz="1600" dirty="0" smtClean="0">
                <a:solidFill>
                  <a:schemeClr val="bg1"/>
                </a:solidFill>
              </a:rPr>
              <a:t>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5124" y="3687784"/>
            <a:ext cx="5475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能够捕捉到数据格式等错误，不会因为突发事件导致数据丢失或者出现</a:t>
            </a:r>
            <a:r>
              <a:rPr lang="zh-CN" altLang="en-US" sz="1600" dirty="0" smtClean="0">
                <a:solidFill>
                  <a:schemeClr val="bg1"/>
                </a:solidFill>
              </a:rPr>
              <a:t>差错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67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8" grpId="0" animBg="1"/>
      <p:bldP spid="19" grpId="0" animBg="1"/>
      <p:bldP spid="2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39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2890417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系统功能设计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51" y="933585"/>
            <a:ext cx="6323283" cy="311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805104" y="4298856"/>
            <a:ext cx="350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命名实体识别系统功能结构图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718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系统概要设计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3208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895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系统功能设计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085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4034" y="4906513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sp>
        <p:nvSpPr>
          <p:cNvPr id="13" name="矩形 12"/>
          <p:cNvSpPr/>
          <p:nvPr/>
        </p:nvSpPr>
        <p:spPr>
          <a:xfrm rot="19165155">
            <a:off x="-1033161" y="413579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系统功能设计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4841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200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499684" y="4905523"/>
            <a:ext cx="367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基于</a:t>
            </a:r>
            <a:r>
              <a:rPr lang="zh-CN" altLang="en-US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证券知识图谱领域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的</a:t>
            </a:r>
            <a:endParaRPr lang="en-US" altLang="zh-CN" sz="2000" dirty="0" smtClean="0">
              <a:solidFill>
                <a:schemeClr val="bg1"/>
              </a:solidFill>
              <a:latin typeface="汉仪行楷简" pitchFamily="49" charset="-122"/>
              <a:ea typeface="汉仪行楷简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命名</a:t>
            </a:r>
            <a:r>
              <a:rPr lang="zh-CN" altLang="en-US" sz="2000" dirty="0">
                <a:solidFill>
                  <a:schemeClr val="bg1"/>
                </a:solidFill>
                <a:latin typeface="汉仪行楷简" pitchFamily="49" charset="-122"/>
                <a:ea typeface="汉仪行楷简" pitchFamily="49" charset="-122"/>
                <a:cs typeface="Times New Roman" pitchFamily="18" charset="0"/>
              </a:rPr>
              <a:t>实体识别系统设计与实现</a:t>
            </a:r>
            <a:endParaRPr lang="zh-CN" alt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-70420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888778" y="5161756"/>
            <a:ext cx="3350219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979712" y="3001516"/>
            <a:ext cx="1300087" cy="216024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979712" y="1201316"/>
            <a:ext cx="1008112" cy="1800200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987824" y="1201316"/>
            <a:ext cx="2736304" cy="216024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724128" y="1417340"/>
            <a:ext cx="1224136" cy="216024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6888778" y="3470994"/>
            <a:ext cx="59485" cy="1690762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171787" y="5053744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92251" y="453873"/>
            <a:ext cx="1391146" cy="144309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5" name="椭圆 44"/>
          <p:cNvSpPr/>
          <p:nvPr/>
        </p:nvSpPr>
        <p:spPr>
          <a:xfrm>
            <a:off x="4618961" y="284255"/>
            <a:ext cx="2210333" cy="2195321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6" name="椭圆 45"/>
          <p:cNvSpPr/>
          <p:nvPr/>
        </p:nvSpPr>
        <p:spPr>
          <a:xfrm>
            <a:off x="6299521" y="2885028"/>
            <a:ext cx="1252314" cy="12990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3" name="椭圆 42"/>
          <p:cNvSpPr/>
          <p:nvPr/>
        </p:nvSpPr>
        <p:spPr>
          <a:xfrm>
            <a:off x="1172641" y="2281436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4184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63698 0.0047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14427 -0.3788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-18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27 -0.37889 L -0.03402 -0.69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5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02 -0.69389 L 0.26528 -0.65611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8 -0.65611 L 0.39914 -0.2908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18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13 -0.29092 L 0.3934 0.00028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4 0.00027 L 0.67691 0.00027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3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4" grpId="1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3" grpId="0" animBg="1"/>
      <p:bldP spid="4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5433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724" y="192139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jellylover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PPT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</p:spTree>
    <p:extLst>
      <p:ext uri="{BB962C8B-B14F-4D97-AF65-F5344CB8AC3E}">
        <p14:creationId xmlns:p14="http://schemas.microsoft.com/office/powerpoint/2010/main" val="41487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1597 -0.000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燕尾形 49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燕尾形 51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燕尾形 52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燕尾形 53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燕尾形 54"/>
          <p:cNvSpPr/>
          <p:nvPr/>
        </p:nvSpPr>
        <p:spPr bwMode="auto">
          <a:xfrm>
            <a:off x="4885433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7724" y="192139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jellylover</a:t>
            </a:r>
            <a:r>
              <a:rPr lang="en-US" altLang="zh-CN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PPT</a:t>
            </a:r>
            <a:endParaRPr lang="zh-CN" alt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60" name="矩形 59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62" name="矩形 61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64" name="矩形 63"/>
          <p:cNvSpPr/>
          <p:nvPr/>
        </p:nvSpPr>
        <p:spPr>
          <a:xfrm>
            <a:off x="1168264" y="4972247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</p:spTree>
    <p:extLst>
      <p:ext uri="{BB962C8B-B14F-4D97-AF65-F5344CB8AC3E}">
        <p14:creationId xmlns:p14="http://schemas.microsoft.com/office/powerpoint/2010/main" val="1489861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51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330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13" y="623303"/>
            <a:ext cx="683194" cy="6831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7" y="757451"/>
            <a:ext cx="510034" cy="5100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73" y="740261"/>
            <a:ext cx="510321" cy="5103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41430"/>
            <a:ext cx="404369" cy="4043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63" y="740261"/>
            <a:ext cx="497709" cy="497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22853" y="1306497"/>
            <a:ext cx="223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主题、观点、情绪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23" y="2857477"/>
            <a:ext cx="1720665" cy="112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下箭头 16"/>
          <p:cNvSpPr/>
          <p:nvPr/>
        </p:nvSpPr>
        <p:spPr>
          <a:xfrm rot="18591716">
            <a:off x="5637203" y="1468063"/>
            <a:ext cx="204573" cy="13580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5189" y="4142320"/>
            <a:ext cx="120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股市行情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405424">
            <a:off x="4636576" y="2303258"/>
            <a:ext cx="159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关联相应股票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405424">
            <a:off x="5167878" y="1859760"/>
            <a:ext cx="159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反应市场波动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6" name="下箭头 65"/>
          <p:cNvSpPr/>
          <p:nvPr/>
        </p:nvSpPr>
        <p:spPr>
          <a:xfrm rot="7771847">
            <a:off x="5497767" y="1600657"/>
            <a:ext cx="204573" cy="13580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08" y="2971591"/>
            <a:ext cx="78581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下箭头 66"/>
          <p:cNvSpPr/>
          <p:nvPr/>
        </p:nvSpPr>
        <p:spPr>
          <a:xfrm rot="5400000">
            <a:off x="4060982" y="2630605"/>
            <a:ext cx="204573" cy="204776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 rot="16200000">
            <a:off x="4090597" y="2455643"/>
            <a:ext cx="204573" cy="19885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0519" y="3913410"/>
            <a:ext cx="128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人、公司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4505" y="3087745"/>
            <a:ext cx="224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群体行为导致股价波动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2602" y="3759522"/>
            <a:ext cx="2495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股价波动影响投资者行为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69" name="下箭头 68"/>
          <p:cNvSpPr/>
          <p:nvPr/>
        </p:nvSpPr>
        <p:spPr>
          <a:xfrm rot="2630793">
            <a:off x="2674319" y="1659157"/>
            <a:ext cx="204573" cy="130113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860299">
            <a:off x="1660909" y="1993211"/>
            <a:ext cx="178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C000"/>
                </a:solidFill>
              </a:rPr>
              <a:t>消息影响投资者行为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6312800" y="894158"/>
            <a:ext cx="2267745" cy="977782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628670" y="105988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能否把这些信息联系起来呢？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7297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17" grpId="0" animBg="1"/>
      <p:bldP spid="25" grpId="0"/>
      <p:bldP spid="57" grpId="0"/>
      <p:bldP spid="66" grpId="0" animBg="1"/>
      <p:bldP spid="67" grpId="0" animBg="1"/>
      <p:bldP spid="68" grpId="0" animBg="1"/>
      <p:bldP spid="27" grpId="0"/>
      <p:bldP spid="28" grpId="0"/>
      <p:bldP spid="69" grpId="0" animBg="1"/>
      <p:bldP spid="29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31" y="1882839"/>
            <a:ext cx="926654" cy="9266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97" y="645473"/>
            <a:ext cx="792088" cy="7920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09" y="3217540"/>
            <a:ext cx="1047128" cy="10471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44" y="1921396"/>
            <a:ext cx="888097" cy="888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22245" y="32106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656" y="22094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公司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3298" y="4219546"/>
            <a:ext cx="66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产品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48264" y="22094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行业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>
            <a:stCxn id="4" idx="2"/>
          </p:cNvCxnSpPr>
          <p:nvPr/>
        </p:nvCxnSpPr>
        <p:spPr>
          <a:xfrm flipH="1">
            <a:off x="3160485" y="1437561"/>
            <a:ext cx="1298856" cy="627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891813" y="2713484"/>
            <a:ext cx="133043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3"/>
            <a:endCxn id="10" idx="2"/>
          </p:cNvCxnSpPr>
          <p:nvPr/>
        </p:nvCxnSpPr>
        <p:spPr>
          <a:xfrm flipV="1">
            <a:off x="4997837" y="2809493"/>
            <a:ext cx="1326356" cy="93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" idx="2"/>
          </p:cNvCxnSpPr>
          <p:nvPr/>
        </p:nvCxnSpPr>
        <p:spPr>
          <a:xfrm>
            <a:off x="4459341" y="1437561"/>
            <a:ext cx="1420803" cy="77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160485" y="2497460"/>
            <a:ext cx="2719659" cy="8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459341" y="1561356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264705" y="2111051"/>
            <a:ext cx="257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FF00"/>
                </a:solidFill>
              </a:rPr>
              <a:t>万物互联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  <p:sp>
        <p:nvSpPr>
          <p:cNvPr id="35" name="椭圆形标注 34"/>
          <p:cNvSpPr/>
          <p:nvPr/>
        </p:nvSpPr>
        <p:spPr>
          <a:xfrm rot="10800000" flipH="1">
            <a:off x="5661015" y="3538912"/>
            <a:ext cx="2754072" cy="772241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991961" y="3691168"/>
            <a:ext cx="23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构建证券知识图谱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420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33" grpId="0"/>
      <p:bldP spid="35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955884" y="-1768002"/>
            <a:ext cx="1930400" cy="1457150"/>
            <a:chOff x="6955884" y="-1669310"/>
            <a:chExt cx="1930400" cy="1457150"/>
          </a:xfrm>
        </p:grpSpPr>
        <p:sp>
          <p:nvSpPr>
            <p:cNvPr id="21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0272" y="-735648"/>
              <a:ext cx="1845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Firm-based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​​ 22"/>
            <p:cNvCxnSpPr>
              <a:stCxn id="21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3"/>
            <p:cNvCxnSpPr>
              <a:stCxn id="22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6907194" y="-1768002"/>
            <a:ext cx="2057294" cy="1457150"/>
            <a:chOff x="6913226" y="-1669310"/>
            <a:chExt cx="2057294" cy="1457150"/>
          </a:xfrm>
        </p:grpSpPr>
        <p:sp>
          <p:nvSpPr>
            <p:cNvPr id="60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13226" y="-716598"/>
              <a:ext cx="205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Consumer-based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直接连接符​​ 22"/>
            <p:cNvCxnSpPr>
              <a:stCxn id="60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​​ 23"/>
            <p:cNvCxnSpPr>
              <a:stCxn id="61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724740" y="689643"/>
            <a:ext cx="233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</a:rPr>
              <a:t>知识图谱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9658" y="166869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</a:rPr>
              <a:t>         通过将零散的结构化、半结构化的数据通过信息抽取、信息融合并用图来表示概念、实体以及实体之间的关系构成的语义网络。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23" y="674101"/>
            <a:ext cx="6047381" cy="40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507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955884" y="-1768002"/>
            <a:ext cx="1930400" cy="1457150"/>
            <a:chOff x="6955884" y="-1669310"/>
            <a:chExt cx="1930400" cy="1457150"/>
          </a:xfrm>
        </p:grpSpPr>
        <p:sp>
          <p:nvSpPr>
            <p:cNvPr id="21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0272" y="-735648"/>
              <a:ext cx="1845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400" dirty="0" smtClean="0">
                  <a:solidFill>
                    <a:schemeClr val="bg1"/>
                  </a:solidFill>
                </a:rPr>
                <a:t>Firm-based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​​ 22"/>
            <p:cNvCxnSpPr>
              <a:stCxn id="21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23"/>
            <p:cNvCxnSpPr>
              <a:stCxn id="22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6907194" y="-1768002"/>
            <a:ext cx="2057294" cy="1457150"/>
            <a:chOff x="6913226" y="-1669310"/>
            <a:chExt cx="2057294" cy="1457150"/>
          </a:xfrm>
        </p:grpSpPr>
        <p:sp>
          <p:nvSpPr>
            <p:cNvPr id="60" name="椭圆​​ 24"/>
            <p:cNvSpPr/>
            <p:nvPr/>
          </p:nvSpPr>
          <p:spPr>
            <a:xfrm>
              <a:off x="7179823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​​ 25"/>
            <p:cNvSpPr/>
            <p:nvPr/>
          </p:nvSpPr>
          <p:spPr>
            <a:xfrm>
              <a:off x="8463440" y="-939188"/>
              <a:ext cx="218637" cy="2186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​​ 26"/>
            <p:cNvSpPr/>
            <p:nvPr/>
          </p:nvSpPr>
          <p:spPr>
            <a:xfrm>
              <a:off x="6955884" y="-807245"/>
              <a:ext cx="1930400" cy="595085"/>
            </a:xfrm>
            <a:prstGeom prst="roundRect">
              <a:avLst>
                <a:gd name="adj" fmla="val 1033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13226" y="-716598"/>
              <a:ext cx="2057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Consumer-based</a:t>
              </a: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直接连接符​​ 22"/>
            <p:cNvCxnSpPr>
              <a:stCxn id="60" idx="0"/>
            </p:cNvCxnSpPr>
            <p:nvPr/>
          </p:nvCxnSpPr>
          <p:spPr>
            <a:xfrm flipV="1">
              <a:off x="7289142" y="-1669310"/>
              <a:ext cx="1024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​​ 23"/>
            <p:cNvCxnSpPr>
              <a:stCxn id="61" idx="0"/>
            </p:cNvCxnSpPr>
            <p:nvPr/>
          </p:nvCxnSpPr>
          <p:spPr>
            <a:xfrm flipV="1">
              <a:off x="8572759" y="-1669310"/>
              <a:ext cx="3639" cy="73012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椭圆 1"/>
          <p:cNvSpPr/>
          <p:nvPr/>
        </p:nvSpPr>
        <p:spPr>
          <a:xfrm>
            <a:off x="2264722" y="2303568"/>
            <a:ext cx="864095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019938" y="669267"/>
            <a:ext cx="864095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019938" y="3909456"/>
            <a:ext cx="864095" cy="792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892145" y="2303568"/>
            <a:ext cx="864095" cy="792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45769" y="2514707"/>
            <a:ext cx="155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业务目标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cxnSp>
        <p:nvCxnSpPr>
          <p:cNvPr id="9" name="直接箭头连接符 8"/>
          <p:cNvCxnSpPr>
            <a:stCxn id="2" idx="6"/>
          </p:cNvCxnSpPr>
          <p:nvPr/>
        </p:nvCxnSpPr>
        <p:spPr>
          <a:xfrm>
            <a:off x="3128817" y="2699612"/>
            <a:ext cx="70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9" idx="4"/>
          </p:cNvCxnSpPr>
          <p:nvPr/>
        </p:nvCxnSpPr>
        <p:spPr>
          <a:xfrm flipH="1">
            <a:off x="4451985" y="1461355"/>
            <a:ext cx="1" cy="105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0"/>
          </p:cNvCxnSpPr>
          <p:nvPr/>
        </p:nvCxnSpPr>
        <p:spPr>
          <a:xfrm flipH="1" flipV="1">
            <a:off x="4451985" y="2976372"/>
            <a:ext cx="1" cy="93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29" idx="2"/>
            <a:endCxn id="2" idx="0"/>
          </p:cNvCxnSpPr>
          <p:nvPr/>
        </p:nvCxnSpPr>
        <p:spPr>
          <a:xfrm rot="10800000" flipV="1">
            <a:off x="2696770" y="1065310"/>
            <a:ext cx="1323168" cy="123825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2" idx="4"/>
            <a:endCxn id="30" idx="2"/>
          </p:cNvCxnSpPr>
          <p:nvPr/>
        </p:nvCxnSpPr>
        <p:spPr>
          <a:xfrm rot="16200000" flipH="1">
            <a:off x="2753432" y="3038994"/>
            <a:ext cx="1209844" cy="132316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30" idx="6"/>
            <a:endCxn id="31" idx="4"/>
          </p:cNvCxnSpPr>
          <p:nvPr/>
        </p:nvCxnSpPr>
        <p:spPr>
          <a:xfrm flipV="1">
            <a:off x="4884033" y="3095656"/>
            <a:ext cx="1440160" cy="120984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31" idx="0"/>
            <a:endCxn id="29" idx="6"/>
          </p:cNvCxnSpPr>
          <p:nvPr/>
        </p:nvCxnSpPr>
        <p:spPr>
          <a:xfrm rot="16200000" flipV="1">
            <a:off x="4984985" y="964360"/>
            <a:ext cx="1238257" cy="144016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hlinkClick r:id="rId2" action="ppaction://hlinksldjump"/>
          </p:cNvPr>
          <p:cNvSpPr txBox="1"/>
          <p:nvPr/>
        </p:nvSpPr>
        <p:spPr>
          <a:xfrm>
            <a:off x="4120978" y="754253"/>
            <a:ext cx="65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知识构建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2354209" y="2401731"/>
            <a:ext cx="71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知识应用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4141120" y="4026954"/>
            <a:ext cx="65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知识存储</a:t>
            </a:r>
            <a:endParaRPr lang="zh-CN" altLang="en-US" dirty="0"/>
          </a:p>
        </p:txBody>
      </p:sp>
      <p:cxnSp>
        <p:nvCxnSpPr>
          <p:cNvPr id="91" name="直接箭头连接符 90"/>
          <p:cNvCxnSpPr>
            <a:stCxn id="31" idx="2"/>
          </p:cNvCxnSpPr>
          <p:nvPr/>
        </p:nvCxnSpPr>
        <p:spPr>
          <a:xfrm flipH="1">
            <a:off x="5152706" y="2699612"/>
            <a:ext cx="739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012369" y="2389683"/>
            <a:ext cx="68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知识计算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569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0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1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19165155">
            <a:off x="-848426" y="318618"/>
            <a:ext cx="360040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金融证券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-108520" y="5158927"/>
            <a:ext cx="9396536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燕尾形 36"/>
          <p:cNvSpPr/>
          <p:nvPr/>
        </p:nvSpPr>
        <p:spPr bwMode="auto">
          <a:xfrm>
            <a:off x="899592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2891813" y="490651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燕尾形 38"/>
          <p:cNvSpPr/>
          <p:nvPr/>
        </p:nvSpPr>
        <p:spPr bwMode="auto">
          <a:xfrm>
            <a:off x="4884034" y="4907754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6876256" y="4906513"/>
            <a:ext cx="1440159" cy="504825"/>
          </a:xfrm>
          <a:prstGeom prst="chevron">
            <a:avLst/>
          </a:prstGeom>
          <a:solidFill>
            <a:srgbClr val="664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燕尾形 40"/>
          <p:cNvSpPr/>
          <p:nvPr/>
        </p:nvSpPr>
        <p:spPr bwMode="auto">
          <a:xfrm>
            <a:off x="906488" y="4886424"/>
            <a:ext cx="1440159" cy="504825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60485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43" name="矩形 42"/>
          <p:cNvSpPr/>
          <p:nvPr/>
        </p:nvSpPr>
        <p:spPr>
          <a:xfrm>
            <a:off x="5152706" y="5009578"/>
            <a:ext cx="90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设计方案</a:t>
            </a:r>
          </a:p>
        </p:txBody>
      </p:sp>
      <p:sp>
        <p:nvSpPr>
          <p:cNvPr id="44" name="矩形 43"/>
          <p:cNvSpPr/>
          <p:nvPr/>
        </p:nvSpPr>
        <p:spPr>
          <a:xfrm>
            <a:off x="7324464" y="5005036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sp>
        <p:nvSpPr>
          <p:cNvPr id="45" name="矩形 44"/>
          <p:cNvSpPr/>
          <p:nvPr/>
        </p:nvSpPr>
        <p:spPr>
          <a:xfrm>
            <a:off x="1168265" y="497224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019938" y="669267"/>
            <a:ext cx="864095" cy="7920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27949" y="742145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知识构建</a:t>
            </a:r>
          </a:p>
        </p:txBody>
      </p:sp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2027717" y="2389377"/>
            <a:ext cx="1728192" cy="59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命名实体识别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292080" y="2410127"/>
            <a:ext cx="1728192" cy="59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关系抽取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8" idx="4"/>
            <a:endCxn id="3" idx="0"/>
          </p:cNvCxnSpPr>
          <p:nvPr/>
        </p:nvCxnSpPr>
        <p:spPr>
          <a:xfrm flipH="1">
            <a:off x="2891813" y="1461355"/>
            <a:ext cx="1560173" cy="92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8" idx="4"/>
            <a:endCxn id="31" idx="0"/>
          </p:cNvCxnSpPr>
          <p:nvPr/>
        </p:nvCxnSpPr>
        <p:spPr>
          <a:xfrm>
            <a:off x="4451986" y="1461355"/>
            <a:ext cx="1704190" cy="94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1297" y="3828270"/>
            <a:ext cx="2041032" cy="50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设计命名实体识别系统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3" idx="2"/>
            <a:endCxn id="11" idx="0"/>
          </p:cNvCxnSpPr>
          <p:nvPr/>
        </p:nvCxnSpPr>
        <p:spPr>
          <a:xfrm>
            <a:off x="2891813" y="2979691"/>
            <a:ext cx="0" cy="84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形标注 14"/>
          <p:cNvSpPr/>
          <p:nvPr/>
        </p:nvSpPr>
        <p:spPr>
          <a:xfrm>
            <a:off x="4463988" y="3510508"/>
            <a:ext cx="3384376" cy="1008112"/>
          </a:xfrm>
          <a:prstGeom prst="wedgeEllipseCallout">
            <a:avLst>
              <a:gd name="adj1" fmla="val -61039"/>
              <a:gd name="adj2" fmla="val -4440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C000"/>
                </a:solidFill>
              </a:rPr>
              <a:t>提高命名实体识别效率，为构建证券知识图谱打下基础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643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07083 -0.00084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84 L 0.07083 -0.681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6" grpId="0" animBg="1"/>
      <p:bldP spid="46" grpId="1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08425" y="1849388"/>
            <a:ext cx="1527151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70420" y="5161756"/>
            <a:ext cx="1042020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71600" y="2641476"/>
            <a:ext cx="1800200" cy="252028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771800" y="2641476"/>
            <a:ext cx="1008112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15236" y="2650604"/>
            <a:ext cx="1417004" cy="9128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732240" y="2659732"/>
            <a:ext cx="936104" cy="2502024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668344" y="5161756"/>
            <a:ext cx="1584176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0" y="505930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376690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互联网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+</a:t>
            </a:r>
            <a:endParaRPr lang="zh-CN" altLang="en-US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913285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大数据</a:t>
            </a:r>
            <a:endParaRPr lang="zh-CN" alt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316378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</a:rPr>
              <a:t>深度学习</a:t>
            </a:r>
            <a:endParaRPr lang="zh-CN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5188" y="4084599"/>
            <a:ext cx="121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人工智能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736" y="120741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/>
                </a:solidFill>
              </a:rPr>
              <a:t>机器学习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44" y="448696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知识图谱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7422" y="2733965"/>
            <a:ext cx="6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金融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5756" y="4353904"/>
            <a:ext cx="684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6">
                    <a:lumMod val="75000"/>
                  </a:schemeClr>
                </a:solidFill>
              </a:rPr>
              <a:t>证券</a:t>
            </a:r>
            <a:endParaRPr lang="zh-CN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76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3076E-6 L 0.09444 -0.00083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4 -0.00083 L 0.29132 -0.44169 " pathEditMode="relative" rAng="0" ptsTypes="AA">
                                      <p:cBhvr>
                                        <p:cTn id="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-0.44169 L 0.40156 -0.44169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75 -0.44169 C 0.39513 -0.45141 0.39757 -0.46113 0.39878 -0.47084 C 0.4 -0.48139 0.39843 -0.49361 0.40208 -0.50249 C 0.40555 -0.51166 0.41041 -0.51582 0.41527 -0.52359 C 0.41736 -0.5347 0.41979 -0.53498 0.42517 -0.54219 C 0.43072 -0.54913 0.43541 -0.55802 0.4401 -0.56635 C 0.44375 -0.57218 0.44288 -0.57634 0.44843 -0.5794 C 0.45225 -0.58106 0.45625 -0.58134 0.46007 -0.58217 C 0.46736 -0.58606 0.47447 -0.58883 0.48159 -0.59244 C 0.50243 -0.58939 0.50052 -0.58661 0.51805 -0.57662 C 0.5217 -0.57468 0.52604 -0.5744 0.52968 -0.57134 C 0.53784 -0.56496 0.53177 -0.56829 0.53802 -0.56079 C 0.54132 -0.55691 0.54809 -0.55025 0.54809 -0.54997 C 0.5526 -0.5397 0.55538 -0.52887 0.55972 -0.51832 C 0.56145 -0.50666 0.56267 -0.49555 0.56788 -0.48667 C 0.57135 -0.47084 0.57465 -0.45585 0.57465 -0.43892 " pathEditMode="relative" rAng="0" ptsTypes="fffffffffffffffA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7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465 -0.43892 L 0.72447 -0.44169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47 -0.44169 L 0.82673 -0.00083 " pathEditMode="relative" rAng="0" ptsTypes="AA">
                                      <p:cBhvr>
                                        <p:cTn id="2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2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2673 -0.00083 L 1.00798 -0.00083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483</Words>
  <Application>Microsoft Office PowerPoint</Application>
  <PresentationFormat>全屏显示(16:10)</PresentationFormat>
  <Paragraphs>193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汉仪行楷简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yuan yue</cp:lastModifiedBy>
  <cp:revision>118</cp:revision>
  <dcterms:created xsi:type="dcterms:W3CDTF">2011-02-15T16:08:31Z</dcterms:created>
  <dcterms:modified xsi:type="dcterms:W3CDTF">2017-11-29T14:33:33Z</dcterms:modified>
</cp:coreProperties>
</file>