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67" r:id="rId4"/>
    <p:sldId id="259" r:id="rId5"/>
    <p:sldId id="272" r:id="rId6"/>
    <p:sldId id="275" r:id="rId7"/>
    <p:sldId id="298" r:id="rId8"/>
    <p:sldId id="278" r:id="rId9"/>
    <p:sldId id="321" r:id="rId10"/>
    <p:sldId id="322" r:id="rId11"/>
    <p:sldId id="300" r:id="rId12"/>
    <p:sldId id="301" r:id="rId13"/>
    <p:sldId id="281" r:id="rId14"/>
    <p:sldId id="303" r:id="rId15"/>
    <p:sldId id="323" r:id="rId16"/>
    <p:sldId id="282" r:id="rId17"/>
    <p:sldId id="324" r:id="rId18"/>
    <p:sldId id="304" r:id="rId19"/>
    <p:sldId id="325" r:id="rId20"/>
    <p:sldId id="331" r:id="rId21"/>
    <p:sldId id="283" r:id="rId22"/>
    <p:sldId id="284" r:id="rId23"/>
    <p:sldId id="285" r:id="rId24"/>
    <p:sldId id="311" r:id="rId25"/>
    <p:sldId id="305" r:id="rId26"/>
    <p:sldId id="306" r:id="rId27"/>
    <p:sldId id="307" r:id="rId28"/>
    <p:sldId id="308" r:id="rId29"/>
    <p:sldId id="309" r:id="rId30"/>
    <p:sldId id="310" r:id="rId31"/>
    <p:sldId id="312" r:id="rId32"/>
    <p:sldId id="313" r:id="rId33"/>
    <p:sldId id="316" r:id="rId34"/>
    <p:sldId id="332" r:id="rId35"/>
    <p:sldId id="319" r:id="rId36"/>
    <p:sldId id="286" r:id="rId37"/>
    <p:sldId id="326" r:id="rId38"/>
    <p:sldId id="327" r:id="rId39"/>
    <p:sldId id="328" r:id="rId40"/>
    <p:sldId id="329" r:id="rId41"/>
    <p:sldId id="330" r:id="rId42"/>
    <p:sldId id="287" r:id="rId43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4E00"/>
    <a:srgbClr val="FFC000"/>
    <a:srgbClr val="987400"/>
    <a:srgbClr val="A88000"/>
    <a:srgbClr val="866600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6" autoAdjust="0"/>
    <p:restoredTop sz="96396" autoAdjust="0"/>
  </p:normalViewPr>
  <p:slideViewPr>
    <p:cSldViewPr>
      <p:cViewPr>
        <p:scale>
          <a:sx n="179" d="100"/>
          <a:sy n="179" d="100"/>
        </p:scale>
        <p:origin x="584" y="22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90328-8DE4-4CDE-9C6B-1C1819AE5933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54902-AD75-49B8-9B3B-C982EF47A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78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54902-AD75-49B8-9B3B-C982EF47A44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624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045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0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94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2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42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66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0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5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1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69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4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25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FA069-11D6-4E73-919D-FA4DDF81068C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2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0" y="1619411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基于</a:t>
            </a:r>
            <a:r>
              <a:rPr lang="zh-CN" altLang="en-US" sz="2800" b="1" dirty="0"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深度学习</a:t>
            </a:r>
            <a:r>
              <a:rPr lang="zh-CN" altLang="en-US" sz="2800" b="1" dirty="0" smtClean="0"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的命名实体</a:t>
            </a:r>
            <a:endParaRPr lang="en-US" altLang="zh-CN" sz="2800" b="1" dirty="0" smtClean="0">
              <a:latin typeface="汉仪行楷简" pitchFamily="49" charset="-122"/>
              <a:ea typeface="汉仪行楷简" pitchFamily="49" charset="-122"/>
              <a:cs typeface="Times New Roman" pitchFamily="18" charset="0"/>
            </a:endParaRPr>
          </a:p>
          <a:p>
            <a:pPr algn="ctr"/>
            <a:r>
              <a:rPr lang="zh-CN" altLang="en-US" sz="2800" b="1" dirty="0" smtClean="0"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识别系统设计与实现</a:t>
            </a:r>
            <a:endParaRPr lang="zh-CN" altLang="en-US" sz="4400" b="1" dirty="0">
              <a:latin typeface="汉仪行楷简" pitchFamily="49" charset="-122"/>
              <a:ea typeface="汉仪行楷简" pitchFamily="49" charset="-122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68143" y="3937620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答 辩 人：乐 远</a:t>
            </a:r>
            <a:endParaRPr lang="zh-CN" altLang="en-US" sz="2400" dirty="0">
              <a:latin typeface="汉仪行楷简" pitchFamily="49" charset="-122"/>
              <a:ea typeface="汉仪行楷简" pitchFamily="49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8143" y="4488025"/>
            <a:ext cx="3085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指导</a:t>
            </a:r>
            <a:r>
              <a:rPr lang="zh-CN" altLang="en-US" sz="2400" dirty="0" smtClean="0"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老师：郭 勇</a:t>
            </a:r>
            <a:endParaRPr lang="zh-CN" altLang="en-US" sz="2400" dirty="0">
              <a:latin typeface="汉仪行楷简" pitchFamily="49" charset="-122"/>
              <a:ea typeface="汉仪行楷简" pitchFamily="49" charset="-122"/>
              <a:cs typeface="Times New Roman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502471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06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19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37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decel="100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decel="100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 descr="命名实体识别系统系统功能结构图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41147"/>
            <a:ext cx="4248472" cy="335634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 rot="19165155">
            <a:off x="-848426" y="318618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系统用例图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501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2890417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340021" y="500957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332241" y="500957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324467" y="5005036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实现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848426" y="318618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功能示意图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76366" y="4404466"/>
            <a:ext cx="380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命名</a:t>
            </a:r>
            <a:r>
              <a:rPr lang="zh-CN" altLang="en-US" dirty="0" smtClean="0"/>
              <a:t>实体识别系统主要功能示意图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42671" y="966042"/>
            <a:ext cx="114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文本数据</a:t>
            </a:r>
          </a:p>
        </p:txBody>
      </p:sp>
      <p:sp>
        <p:nvSpPr>
          <p:cNvPr id="5" name="矩形 4"/>
          <p:cNvSpPr/>
          <p:nvPr/>
        </p:nvSpPr>
        <p:spPr>
          <a:xfrm>
            <a:off x="925428" y="1435897"/>
            <a:ext cx="1308880" cy="2717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2270790" y="2047670"/>
            <a:ext cx="487914" cy="32954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60535" y="1686444"/>
            <a:ext cx="842125" cy="385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招股书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64525" y="2306821"/>
            <a:ext cx="846583" cy="376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年报</a:t>
            </a:r>
          </a:p>
        </p:txBody>
      </p:sp>
      <p:sp>
        <p:nvSpPr>
          <p:cNvPr id="30" name="矩形 29"/>
          <p:cNvSpPr/>
          <p:nvPr/>
        </p:nvSpPr>
        <p:spPr>
          <a:xfrm>
            <a:off x="1141391" y="2916760"/>
            <a:ext cx="892849" cy="385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公告</a:t>
            </a:r>
          </a:p>
        </p:txBody>
      </p:sp>
      <p:sp>
        <p:nvSpPr>
          <p:cNvPr id="31" name="矩形 30"/>
          <p:cNvSpPr/>
          <p:nvPr/>
        </p:nvSpPr>
        <p:spPr>
          <a:xfrm>
            <a:off x="1141391" y="3529353"/>
            <a:ext cx="918829" cy="383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新闻</a:t>
            </a:r>
          </a:p>
        </p:txBody>
      </p:sp>
      <p:sp>
        <p:nvSpPr>
          <p:cNvPr id="32" name="矩形 31"/>
          <p:cNvSpPr/>
          <p:nvPr/>
        </p:nvSpPr>
        <p:spPr>
          <a:xfrm>
            <a:off x="3034671" y="1777921"/>
            <a:ext cx="1214334" cy="294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chemeClr val="tx1"/>
                </a:solidFill>
              </a:rPr>
              <a:t>文本输入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90019" y="1422038"/>
            <a:ext cx="1853989" cy="2728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右箭头 39"/>
          <p:cNvSpPr/>
          <p:nvPr/>
        </p:nvSpPr>
        <p:spPr>
          <a:xfrm>
            <a:off x="2287204" y="2731353"/>
            <a:ext cx="487914" cy="32954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2270790" y="3377896"/>
            <a:ext cx="487914" cy="32954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右箭头 41"/>
          <p:cNvSpPr/>
          <p:nvPr/>
        </p:nvSpPr>
        <p:spPr>
          <a:xfrm>
            <a:off x="4713853" y="2649264"/>
            <a:ext cx="600530" cy="32954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26373" y="23519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识别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6918374" y="92765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实体</a:t>
            </a:r>
          </a:p>
        </p:txBody>
      </p:sp>
      <p:sp>
        <p:nvSpPr>
          <p:cNvPr id="51" name="矩形 50"/>
          <p:cNvSpPr/>
          <p:nvPr/>
        </p:nvSpPr>
        <p:spPr>
          <a:xfrm>
            <a:off x="5554047" y="2149308"/>
            <a:ext cx="745135" cy="222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人名</a:t>
            </a:r>
          </a:p>
        </p:txBody>
      </p:sp>
      <p:sp>
        <p:nvSpPr>
          <p:cNvPr id="56" name="矩形 55"/>
          <p:cNvSpPr/>
          <p:nvPr/>
        </p:nvSpPr>
        <p:spPr>
          <a:xfrm>
            <a:off x="6650405" y="2151087"/>
            <a:ext cx="918429" cy="219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地名</a:t>
            </a:r>
          </a:p>
        </p:txBody>
      </p:sp>
      <p:sp>
        <p:nvSpPr>
          <p:cNvPr id="57" name="矩形 56"/>
          <p:cNvSpPr/>
          <p:nvPr/>
        </p:nvSpPr>
        <p:spPr>
          <a:xfrm>
            <a:off x="7910926" y="2159957"/>
            <a:ext cx="865674" cy="23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机构名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044353" y="2290851"/>
            <a:ext cx="1208711" cy="294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分句</a:t>
            </a:r>
          </a:p>
        </p:txBody>
      </p:sp>
      <p:sp>
        <p:nvSpPr>
          <p:cNvPr id="63" name="矩形 62"/>
          <p:cNvSpPr/>
          <p:nvPr/>
        </p:nvSpPr>
        <p:spPr>
          <a:xfrm>
            <a:off x="3039903" y="2824007"/>
            <a:ext cx="1210796" cy="294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分词</a:t>
            </a:r>
          </a:p>
        </p:txBody>
      </p:sp>
      <p:sp>
        <p:nvSpPr>
          <p:cNvPr id="66" name="矩形 65"/>
          <p:cNvSpPr/>
          <p:nvPr/>
        </p:nvSpPr>
        <p:spPr>
          <a:xfrm>
            <a:off x="3044353" y="3392129"/>
            <a:ext cx="1198993" cy="294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词向量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687707" y="1702763"/>
            <a:ext cx="89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实体名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346454" y="1335374"/>
            <a:ext cx="3690042" cy="1820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32050" y="1543347"/>
            <a:ext cx="3425757" cy="1258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39209" y="3395020"/>
            <a:ext cx="829513" cy="210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供应商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244714" y="3393746"/>
            <a:ext cx="829513" cy="210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股东</a:t>
            </a:r>
          </a:p>
        </p:txBody>
      </p:sp>
      <p:sp>
        <p:nvSpPr>
          <p:cNvPr id="73" name="矩形 72"/>
          <p:cNvSpPr/>
          <p:nvPr/>
        </p:nvSpPr>
        <p:spPr>
          <a:xfrm>
            <a:off x="7144929" y="3390032"/>
            <a:ext cx="829513" cy="210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子公司</a:t>
            </a:r>
          </a:p>
        </p:txBody>
      </p:sp>
      <p:sp>
        <p:nvSpPr>
          <p:cNvPr id="74" name="矩形 73"/>
          <p:cNvSpPr/>
          <p:nvPr/>
        </p:nvSpPr>
        <p:spPr>
          <a:xfrm>
            <a:off x="8045144" y="3382905"/>
            <a:ext cx="984253" cy="19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合作伙伴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309166" y="3716165"/>
            <a:ext cx="3742238" cy="437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BIO</a:t>
            </a:r>
            <a:r>
              <a:rPr lang="zh-CN" altLang="en-US" sz="1400" dirty="0" smtClean="0">
                <a:solidFill>
                  <a:schemeClr val="tx1"/>
                </a:solidFill>
              </a:rPr>
              <a:t>标注集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8260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/>
      <p:bldP spid="5" grpId="0" animBg="1"/>
      <p:bldP spid="6" grpId="0" animBg="1"/>
      <p:bldP spid="8" grpId="0" animBg="1"/>
      <p:bldP spid="29" grpId="0" animBg="1"/>
      <p:bldP spid="30" grpId="0" animBg="1"/>
      <p:bldP spid="31" grpId="0" animBg="1"/>
      <p:bldP spid="32" grpId="0" animBg="1"/>
      <p:bldP spid="9" grpId="0" animBg="1"/>
      <p:bldP spid="40" grpId="0" animBg="1"/>
      <p:bldP spid="41" grpId="0" animBg="1"/>
      <p:bldP spid="42" grpId="0" animBg="1"/>
      <p:bldP spid="10" grpId="0"/>
      <p:bldP spid="45" grpId="0"/>
      <p:bldP spid="51" grpId="0" animBg="1"/>
      <p:bldP spid="56" grpId="0" animBg="1"/>
      <p:bldP spid="57" grpId="0" animBg="1"/>
      <p:bldP spid="61" grpId="0" animBg="1"/>
      <p:bldP spid="63" grpId="0" animBg="1"/>
      <p:bldP spid="66" grpId="0" animBg="1"/>
      <p:bldP spid="69" grpId="0"/>
      <p:bldP spid="11" grpId="0" animBg="1"/>
      <p:bldP spid="12" grpId="0" animBg="1"/>
      <p:bldP spid="15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2890417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340021" y="500957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332241" y="500957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324466" y="5005036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实现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非功能性需求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5616" y="985292"/>
            <a:ext cx="7776864" cy="2808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125000"/>
              </a:lnSpc>
              <a:spcAft>
                <a:spcPts val="0"/>
              </a:spcAft>
            </a:pPr>
            <a:r>
              <a:rPr lang="zh-CN" altLang="en-US" dirty="0" smtClean="0">
                <a:latin typeface="Times New Roman" charset="0"/>
              </a:rPr>
              <a:t>（</a:t>
            </a:r>
            <a:r>
              <a:rPr lang="en-US" altLang="zh-CN" dirty="0" smtClean="0">
                <a:latin typeface="Times New Roman" charset="0"/>
              </a:rPr>
              <a:t>1</a:t>
            </a:r>
            <a:r>
              <a:rPr lang="zh-CN" altLang="en-US" dirty="0" smtClean="0">
                <a:latin typeface="Times New Roman" charset="0"/>
              </a:rPr>
              <a:t>）</a:t>
            </a:r>
            <a:r>
              <a:rPr lang="zh-CN" altLang="zh-CN" dirty="0" smtClean="0">
                <a:latin typeface="Times New Roman" charset="0"/>
              </a:rPr>
              <a:t>性能</a:t>
            </a:r>
            <a:r>
              <a:rPr lang="zh-CN" altLang="zh-CN" dirty="0">
                <a:latin typeface="Times New Roman" charset="0"/>
              </a:rPr>
              <a:t>需求</a:t>
            </a:r>
            <a:r>
              <a:rPr lang="en-US" altLang="zh-CN" dirty="0">
                <a:latin typeface="Times New Roman" charset="0"/>
              </a:rPr>
              <a:t>  </a:t>
            </a:r>
            <a:r>
              <a:rPr lang="zh-CN" altLang="zh-CN" dirty="0">
                <a:latin typeface="Times New Roman" charset="0"/>
              </a:rPr>
              <a:t>在保证正确率的前提下，能够在可以接受的时间内分析出命名实体结果，不能占据太多内存（不超过</a:t>
            </a:r>
            <a:r>
              <a:rPr lang="en-US" altLang="zh-CN" dirty="0">
                <a:latin typeface="Times New Roman" charset="0"/>
              </a:rPr>
              <a:t>2G</a:t>
            </a:r>
            <a:r>
              <a:rPr lang="zh-CN" altLang="zh-CN" dirty="0">
                <a:latin typeface="Times New Roman" charset="0"/>
              </a:rPr>
              <a:t>）。</a:t>
            </a:r>
          </a:p>
          <a:p>
            <a:pPr indent="304800">
              <a:lnSpc>
                <a:spcPct val="125000"/>
              </a:lnSpc>
              <a:spcAft>
                <a:spcPts val="0"/>
              </a:spcAft>
            </a:pPr>
            <a:r>
              <a:rPr lang="zh-CN" altLang="zh-CN" dirty="0">
                <a:latin typeface="Times New Roman" charset="0"/>
              </a:rPr>
              <a:t>（</a:t>
            </a:r>
            <a:r>
              <a:rPr lang="en-US" altLang="zh-CN" dirty="0">
                <a:latin typeface="Times New Roman" charset="0"/>
              </a:rPr>
              <a:t>2</a:t>
            </a:r>
            <a:r>
              <a:rPr lang="zh-CN" altLang="zh-CN" dirty="0">
                <a:latin typeface="Times New Roman" charset="0"/>
              </a:rPr>
              <a:t>）扩展性需求 接口设计符合开闭原则，允许在不同的功能模块上调用不同的方法而不影响系统的运行。</a:t>
            </a:r>
          </a:p>
          <a:p>
            <a:pPr indent="304800">
              <a:lnSpc>
                <a:spcPct val="125000"/>
              </a:lnSpc>
              <a:spcAft>
                <a:spcPts val="0"/>
              </a:spcAft>
            </a:pPr>
            <a:r>
              <a:rPr lang="zh-CN" altLang="zh-CN" dirty="0">
                <a:latin typeface="Times New Roman" charset="0"/>
              </a:rPr>
              <a:t>（</a:t>
            </a:r>
            <a:r>
              <a:rPr lang="en-US" altLang="zh-CN" dirty="0">
                <a:latin typeface="Times New Roman" charset="0"/>
              </a:rPr>
              <a:t>3</a:t>
            </a:r>
            <a:r>
              <a:rPr lang="zh-CN" altLang="zh-CN" dirty="0">
                <a:latin typeface="Times New Roman" charset="0"/>
              </a:rPr>
              <a:t>）正确性需求</a:t>
            </a:r>
            <a:r>
              <a:rPr lang="en-US" altLang="zh-CN" dirty="0">
                <a:latin typeface="Times New Roman" charset="0"/>
              </a:rPr>
              <a:t>  </a:t>
            </a:r>
            <a:r>
              <a:rPr lang="zh-CN" altLang="zh-CN" dirty="0">
                <a:latin typeface="Times New Roman" charset="0"/>
              </a:rPr>
              <a:t>命名实体识别算法的正确率必须在</a:t>
            </a:r>
            <a:r>
              <a:rPr lang="en-US" altLang="zh-CN" dirty="0">
                <a:latin typeface="Times New Roman" charset="0"/>
              </a:rPr>
              <a:t>90%</a:t>
            </a:r>
            <a:r>
              <a:rPr lang="zh-CN" altLang="zh-CN" dirty="0">
                <a:latin typeface="Times New Roman" charset="0"/>
              </a:rPr>
              <a:t>以上，</a:t>
            </a:r>
            <a:r>
              <a:rPr lang="en-US" altLang="zh-CN" dirty="0">
                <a:latin typeface="Times New Roman" charset="0"/>
              </a:rPr>
              <a:t>F</a:t>
            </a:r>
            <a:r>
              <a:rPr lang="zh-CN" altLang="zh-CN" dirty="0">
                <a:latin typeface="Times New Roman" charset="0"/>
              </a:rPr>
              <a:t>值在</a:t>
            </a:r>
            <a:r>
              <a:rPr lang="en-US" altLang="zh-CN" dirty="0">
                <a:latin typeface="Times New Roman" charset="0"/>
              </a:rPr>
              <a:t>85</a:t>
            </a:r>
            <a:r>
              <a:rPr lang="zh-CN" altLang="zh-CN" dirty="0">
                <a:latin typeface="Times New Roman" charset="0"/>
              </a:rPr>
              <a:t>以上。</a:t>
            </a:r>
          </a:p>
          <a:p>
            <a:r>
              <a:rPr lang="zh-CN" altLang="en-US" dirty="0" smtClean="0">
                <a:latin typeface="Times New Roman" charset="0"/>
                <a:cs typeface="Times New Roman" charset="0"/>
              </a:rPr>
              <a:t>     </a:t>
            </a:r>
            <a:r>
              <a:rPr lang="zh-CN" altLang="zh-CN" dirty="0" smtClean="0">
                <a:latin typeface="Times New Roman" charset="0"/>
                <a:cs typeface="Times New Roman" charset="0"/>
              </a:rPr>
              <a:t>（</a:t>
            </a:r>
            <a:r>
              <a:rPr lang="en-US" altLang="zh-CN" dirty="0">
                <a:latin typeface="Times New Roman" charset="0"/>
              </a:rPr>
              <a:t>4</a:t>
            </a:r>
            <a:r>
              <a:rPr lang="zh-CN" altLang="zh-CN" dirty="0">
                <a:latin typeface="Times New Roman" charset="0"/>
                <a:cs typeface="Times New Roman" charset="0"/>
              </a:rPr>
              <a:t>）健壮性需求</a:t>
            </a:r>
            <a:r>
              <a:rPr lang="zh-CN" altLang="zh-CN" dirty="0">
                <a:ea typeface="Times New Roman" charset="0"/>
              </a:rPr>
              <a:t>  </a:t>
            </a:r>
            <a:r>
              <a:rPr lang="zh-CN" altLang="zh-CN" dirty="0">
                <a:latin typeface="Times New Roman" charset="0"/>
                <a:cs typeface="Times New Roman" charset="0"/>
              </a:rPr>
              <a:t>能够捕捉到数据格式等错误并处理，不会因为突发事件导致数据丢失或者出现差错。</a:t>
            </a:r>
            <a:r>
              <a:rPr lang="zh-CN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5425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0.21597 -0.0008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99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808425" y="1849388"/>
            <a:ext cx="1527151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设计实现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70420" y="5161756"/>
            <a:ext cx="1042020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971600" y="2641476"/>
            <a:ext cx="1800200" cy="252028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771800" y="2641476"/>
            <a:ext cx="1008112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315236" y="2650604"/>
            <a:ext cx="1417004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732240" y="2659732"/>
            <a:ext cx="936104" cy="2502024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668344" y="5161756"/>
            <a:ext cx="1584176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1680" y="1376690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互联网</a:t>
            </a:r>
            <a:r>
              <a:rPr lang="en-US" altLang="zh-CN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+</a:t>
            </a:r>
            <a:endParaRPr lang="zh-CN" alt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913285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大数据</a:t>
            </a:r>
            <a:endParaRPr lang="zh-CN" altLang="en-US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6296" y="316378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</a:rPr>
              <a:t>深度学习</a:t>
            </a:r>
            <a:endParaRPr lang="zh-CN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5188" y="4084599"/>
            <a:ext cx="121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人工智能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0736" y="1207413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/>
                </a:solidFill>
              </a:rPr>
              <a:t>机器学习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8144" y="4486965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知识图谱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7422" y="2733965"/>
            <a:ext cx="6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金融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5756" y="4353904"/>
            <a:ext cx="684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accent6">
                    <a:lumMod val="75000"/>
                  </a:schemeClr>
                </a:solidFill>
              </a:rPr>
              <a:t>证券</a:t>
            </a:r>
            <a:endParaRPr lang="zh-CN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339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63076E-6 L 0.09444 -0.00083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44 -0.00083 L 0.29132 -0.44169 " pathEditMode="relative" rAng="0" ptsTypes="AA">
                                      <p:cBhvr>
                                        <p:cTn id="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42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32 -0.44169 L 0.40156 -0.44169 " pathEditMode="relative" rAng="0" ptsTypes="AA">
                                      <p:cBhvr>
                                        <p:cTn id="12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75 -0.44169 C 0.39513 -0.45141 0.39757 -0.46113 0.39878 -0.47084 C 0.4 -0.48139 0.39843 -0.49361 0.40208 -0.50249 C 0.40555 -0.51166 0.41041 -0.51582 0.41527 -0.52359 C 0.41736 -0.5347 0.41979 -0.53498 0.42517 -0.54219 C 0.43072 -0.54913 0.43541 -0.55802 0.4401 -0.56635 C 0.44375 -0.57218 0.44288 -0.57634 0.44843 -0.5794 C 0.45225 -0.58106 0.45625 -0.58134 0.46007 -0.58217 C 0.46736 -0.58606 0.47447 -0.58883 0.48159 -0.59244 C 0.50243 -0.58939 0.50052 -0.58661 0.51805 -0.57662 C 0.5217 -0.57468 0.52604 -0.5744 0.52968 -0.57134 C 0.53784 -0.56496 0.53177 -0.56829 0.53802 -0.56079 C 0.54132 -0.55691 0.54809 -0.55025 0.54809 -0.54997 C 0.5526 -0.5397 0.55538 -0.52887 0.55972 -0.51832 C 0.56145 -0.50666 0.56267 -0.49555 0.56788 -0.48667 C 0.57135 -0.47084 0.57465 -0.45585 0.57465 -0.43892 " pathEditMode="relative" rAng="0" ptsTypes="fffffffffffffffA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74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465 -0.43892 L 0.72447 -0.44169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447 -0.44169 L 0.82673 -0.00083 " pathEditMode="relative" rAng="0" ptsTypes="AA">
                                      <p:cBhvr>
                                        <p:cTn id="2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2673 -0.00083 L 1.00798 -0.00083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 rot="19165155">
            <a:off x="-1061896" y="485586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开发环境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3700" y="6972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集成开发环境：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88662" y="1304682"/>
            <a:ext cx="170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深度学习框架：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88662" y="1930690"/>
            <a:ext cx="153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版本控制：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90174" y="699507"/>
            <a:ext cx="191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PyCharm2017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99059" y="1304682"/>
            <a:ext cx="252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Tensorflow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51920" y="1928572"/>
            <a:ext cx="108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Github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83700" y="2641476"/>
            <a:ext cx="65116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操作系统：</a:t>
            </a:r>
            <a:r>
              <a:rPr lang="en-US" altLang="zh-CN" dirty="0"/>
              <a:t>Windows </a:t>
            </a:r>
            <a:r>
              <a:rPr lang="en-US" altLang="zh-CN" dirty="0" smtClean="0"/>
              <a:t>10</a:t>
            </a:r>
            <a:endParaRPr lang="en-US" altLang="zh-CN" dirty="0"/>
          </a:p>
          <a:p>
            <a:r>
              <a:rPr lang="zh-CN" altLang="en-US" dirty="0"/>
              <a:t>处理器：</a:t>
            </a:r>
            <a:r>
              <a:rPr lang="en-US" altLang="zh-CN" dirty="0"/>
              <a:t>Intel Core i5</a:t>
            </a:r>
            <a:r>
              <a:rPr lang="zh-CN" altLang="en-US" dirty="0"/>
              <a:t>，</a:t>
            </a:r>
            <a:r>
              <a:rPr lang="en-US" altLang="zh-CN" dirty="0"/>
              <a:t>2.50GHz</a:t>
            </a:r>
            <a:r>
              <a:rPr lang="zh-CN" altLang="en-US" dirty="0" smtClean="0"/>
              <a:t>主频</a:t>
            </a:r>
            <a:endParaRPr lang="en-US" altLang="zh-CN" dirty="0" smtClean="0"/>
          </a:p>
          <a:p>
            <a:r>
              <a:rPr lang="zh-CN" altLang="en-US" dirty="0"/>
              <a:t>显</a:t>
            </a:r>
            <a:r>
              <a:rPr lang="zh-CN" altLang="en-US" dirty="0" smtClean="0"/>
              <a:t>卡：</a:t>
            </a:r>
            <a:r>
              <a:rPr lang="en-US" altLang="zh-CN" dirty="0" smtClean="0"/>
              <a:t>GTX750</a:t>
            </a:r>
            <a:endParaRPr lang="zh-CN" altLang="en-US" dirty="0"/>
          </a:p>
          <a:p>
            <a:r>
              <a:rPr lang="zh-CN" altLang="en-US" dirty="0"/>
              <a:t>内存：</a:t>
            </a:r>
            <a:r>
              <a:rPr lang="en-US" altLang="zh-CN" dirty="0"/>
              <a:t>8GB 1000 MHz DDR3</a:t>
            </a:r>
          </a:p>
          <a:p>
            <a:r>
              <a:rPr lang="zh-CN" altLang="en-US" dirty="0"/>
              <a:t>程序运行环境：</a:t>
            </a:r>
            <a:r>
              <a:rPr lang="en-US" altLang="zh-CN" dirty="0"/>
              <a:t>Windows 7</a:t>
            </a:r>
            <a:r>
              <a:rPr lang="zh-CN" altLang="en-US" dirty="0"/>
              <a:t>或更高版本的</a:t>
            </a:r>
            <a:r>
              <a:rPr lang="en-US" altLang="zh-CN" dirty="0"/>
              <a:t>Windows</a:t>
            </a:r>
            <a:r>
              <a:rPr lang="zh-CN" altLang="en-US" dirty="0"/>
              <a:t>操作系统</a:t>
            </a:r>
          </a:p>
        </p:txBody>
      </p:sp>
      <p:sp>
        <p:nvSpPr>
          <p:cNvPr id="20" name="燕尾形 1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燕尾形 20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燕尾形 21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燕尾形 22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燕尾形 24"/>
          <p:cNvSpPr/>
          <p:nvPr/>
        </p:nvSpPr>
        <p:spPr bwMode="auto">
          <a:xfrm>
            <a:off x="2890417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40021" y="500957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332241" y="500957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324466" y="5005036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实现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025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0.21597 -0.00083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99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" grpId="0"/>
      <p:bldP spid="7" grpId="0"/>
      <p:bldP spid="24" grpId="0"/>
      <p:bldP spid="8" grpId="0"/>
      <p:bldP spid="9" grpId="0"/>
      <p:bldP spid="10" grpId="0"/>
      <p:bldP spid="11" grpId="0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 descr="命名实体识别系统系统功能结构图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57" y="1333500"/>
            <a:ext cx="6908086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 rot="19165155">
            <a:off x="-462544" y="470509"/>
            <a:ext cx="2608816" cy="558648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系统功能结构图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98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4034" y="4906513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340021" y="500957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52704" y="50095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设计实现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324463" y="5005036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系统流程图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流程图: 终止 2"/>
          <p:cNvSpPr/>
          <p:nvPr/>
        </p:nvSpPr>
        <p:spPr>
          <a:xfrm>
            <a:off x="2597669" y="96140"/>
            <a:ext cx="816091" cy="283681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开始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2368482" y="625252"/>
            <a:ext cx="1274466" cy="36004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读入文本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2465655" y="1201316"/>
            <a:ext cx="1080120" cy="4320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分句</a:t>
            </a:r>
          </a:p>
        </p:txBody>
      </p:sp>
      <p:sp>
        <p:nvSpPr>
          <p:cNvPr id="6" name="流程图: 决策 5"/>
          <p:cNvSpPr/>
          <p:nvPr/>
        </p:nvSpPr>
        <p:spPr>
          <a:xfrm>
            <a:off x="1805408" y="1955244"/>
            <a:ext cx="2400613" cy="88493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是否借助词典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</a:p>
        </p:txBody>
      </p:sp>
      <p:sp>
        <p:nvSpPr>
          <p:cNvPr id="18" name="流程图: 过程 17"/>
          <p:cNvSpPr/>
          <p:nvPr/>
        </p:nvSpPr>
        <p:spPr>
          <a:xfrm>
            <a:off x="2454386" y="3150040"/>
            <a:ext cx="1080120" cy="4320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分词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流程图: 过程 18"/>
          <p:cNvSpPr/>
          <p:nvPr/>
        </p:nvSpPr>
        <p:spPr>
          <a:xfrm>
            <a:off x="107503" y="2181688"/>
            <a:ext cx="1199595" cy="4320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读入字典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3" idx="2"/>
            <a:endCxn id="4" idx="0"/>
          </p:cNvCxnSpPr>
          <p:nvPr/>
        </p:nvCxnSpPr>
        <p:spPr>
          <a:xfrm>
            <a:off x="3005715" y="379821"/>
            <a:ext cx="0" cy="245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2"/>
            <a:endCxn id="5" idx="0"/>
          </p:cNvCxnSpPr>
          <p:nvPr/>
        </p:nvCxnSpPr>
        <p:spPr>
          <a:xfrm>
            <a:off x="3005715" y="98529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6" idx="0"/>
          </p:cNvCxnSpPr>
          <p:nvPr/>
        </p:nvCxnSpPr>
        <p:spPr>
          <a:xfrm>
            <a:off x="3005715" y="1633364"/>
            <a:ext cx="0" cy="321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2"/>
            <a:endCxn id="18" idx="0"/>
          </p:cNvCxnSpPr>
          <p:nvPr/>
        </p:nvCxnSpPr>
        <p:spPr>
          <a:xfrm flipH="1">
            <a:off x="2994446" y="2840180"/>
            <a:ext cx="11269" cy="309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1"/>
            <a:endCxn id="19" idx="3"/>
          </p:cNvCxnSpPr>
          <p:nvPr/>
        </p:nvCxnSpPr>
        <p:spPr>
          <a:xfrm flipH="1">
            <a:off x="1307098" y="2397712"/>
            <a:ext cx="498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9" idx="2"/>
            <a:endCxn id="18" idx="1"/>
          </p:cNvCxnSpPr>
          <p:nvPr/>
        </p:nvCxnSpPr>
        <p:spPr>
          <a:xfrm rot="16200000" flipH="1">
            <a:off x="1204679" y="2116357"/>
            <a:ext cx="752328" cy="17470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58231" y="2028380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980268" y="2776638"/>
            <a:ext cx="33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40" name="流程图: 过程 39">
            <a:hlinkClick r:id="rId2" action="ppaction://hlinksldjump"/>
          </p:cNvPr>
          <p:cNvSpPr/>
          <p:nvPr/>
        </p:nvSpPr>
        <p:spPr>
          <a:xfrm>
            <a:off x="2085257" y="4331822"/>
            <a:ext cx="1818377" cy="4320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命名实体识别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流程图: 决策 44"/>
          <p:cNvSpPr/>
          <p:nvPr/>
        </p:nvSpPr>
        <p:spPr>
          <a:xfrm>
            <a:off x="4063297" y="2946051"/>
            <a:ext cx="2400613" cy="88493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是否需要后处理？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流程图: 过程 45"/>
          <p:cNvSpPr/>
          <p:nvPr/>
        </p:nvSpPr>
        <p:spPr>
          <a:xfrm>
            <a:off x="6948264" y="3172495"/>
            <a:ext cx="2106409" cy="4320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标注集处理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流程图: 过程 46"/>
          <p:cNvSpPr/>
          <p:nvPr/>
        </p:nvSpPr>
        <p:spPr>
          <a:xfrm>
            <a:off x="4498427" y="2118063"/>
            <a:ext cx="1512168" cy="4320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提取实体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肘形连接符 32"/>
          <p:cNvCxnSpPr>
            <a:stCxn id="40" idx="2"/>
            <a:endCxn id="45" idx="2"/>
          </p:cNvCxnSpPr>
          <p:nvPr/>
        </p:nvCxnSpPr>
        <p:spPr>
          <a:xfrm rot="5400000" flipH="1" flipV="1">
            <a:off x="3662583" y="3162850"/>
            <a:ext cx="932883" cy="2269158"/>
          </a:xfrm>
          <a:prstGeom prst="bentConnector3">
            <a:avLst>
              <a:gd name="adj1" fmla="val -245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45" idx="3"/>
            <a:endCxn id="46" idx="1"/>
          </p:cNvCxnSpPr>
          <p:nvPr/>
        </p:nvCxnSpPr>
        <p:spPr>
          <a:xfrm>
            <a:off x="6463910" y="3388519"/>
            <a:ext cx="4843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46" idx="0"/>
            <a:endCxn id="47" idx="3"/>
          </p:cNvCxnSpPr>
          <p:nvPr/>
        </p:nvCxnSpPr>
        <p:spPr>
          <a:xfrm rot="16200000" flipV="1">
            <a:off x="6586828" y="1757854"/>
            <a:ext cx="838408" cy="19908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45" idx="0"/>
            <a:endCxn id="47" idx="2"/>
          </p:cNvCxnSpPr>
          <p:nvPr/>
        </p:nvCxnSpPr>
        <p:spPr>
          <a:xfrm flipH="1" flipV="1">
            <a:off x="5254511" y="2550111"/>
            <a:ext cx="9093" cy="395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480212" y="2987829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293606" y="2612338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61" name="流程图: 终止 60"/>
          <p:cNvSpPr/>
          <p:nvPr/>
        </p:nvSpPr>
        <p:spPr>
          <a:xfrm>
            <a:off x="4846465" y="1201316"/>
            <a:ext cx="816091" cy="283681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63" name="直接箭头连接符 62"/>
          <p:cNvCxnSpPr>
            <a:stCxn id="47" idx="0"/>
            <a:endCxn id="61" idx="2"/>
          </p:cNvCxnSpPr>
          <p:nvPr/>
        </p:nvCxnSpPr>
        <p:spPr>
          <a:xfrm flipV="1">
            <a:off x="5254511" y="1484997"/>
            <a:ext cx="0" cy="633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过程 17"/>
          <p:cNvSpPr/>
          <p:nvPr/>
        </p:nvSpPr>
        <p:spPr>
          <a:xfrm>
            <a:off x="2454386" y="3733663"/>
            <a:ext cx="1080120" cy="4320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词向量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>
            <a:stCxn id="18" idx="2"/>
            <a:endCxn id="42" idx="0"/>
          </p:cNvCxnSpPr>
          <p:nvPr/>
        </p:nvCxnSpPr>
        <p:spPr>
          <a:xfrm>
            <a:off x="2994446" y="3582088"/>
            <a:ext cx="0" cy="15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42" idx="2"/>
            <a:endCxn id="40" idx="0"/>
          </p:cNvCxnSpPr>
          <p:nvPr/>
        </p:nvCxnSpPr>
        <p:spPr>
          <a:xfrm>
            <a:off x="2994446" y="4165711"/>
            <a:ext cx="0" cy="166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3208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内容占位符 3" descr="命名实体识别系统系统功能结构图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182" y="1333500"/>
            <a:ext cx="5717635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体系结构图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422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4034" y="4906513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340021" y="500957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52705" y="50095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设计实现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系统架构设计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25452"/>
            <a:ext cx="1152128" cy="1152128"/>
          </a:xfrm>
          <a:prstGeom prst="rect">
            <a:avLst/>
          </a:prstGeom>
        </p:spPr>
      </p:pic>
      <p:sp>
        <p:nvSpPr>
          <p:cNvPr id="3" name="左右箭头 2"/>
          <p:cNvSpPr/>
          <p:nvPr/>
        </p:nvSpPr>
        <p:spPr>
          <a:xfrm>
            <a:off x="1430387" y="2759229"/>
            <a:ext cx="792088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68486" y="1686939"/>
            <a:ext cx="1120631" cy="25046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用户界面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83384" y="1686939"/>
            <a:ext cx="1672746" cy="288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文本预处理模块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01132" y="2407371"/>
            <a:ext cx="1672746" cy="288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实体识别模块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17915" y="3119269"/>
            <a:ext cx="1672746" cy="288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文本后处理模块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010024" y="3903129"/>
            <a:ext cx="1672746" cy="288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日志模块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87552" y="1646304"/>
            <a:ext cx="1137718" cy="17464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命名实体识别算法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流程图: 磁盘 7"/>
          <p:cNvSpPr/>
          <p:nvPr/>
        </p:nvSpPr>
        <p:spPr>
          <a:xfrm>
            <a:off x="7849348" y="1758543"/>
            <a:ext cx="1178998" cy="4595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BIO</a:t>
            </a:r>
            <a:r>
              <a:rPr lang="zh-CN" altLang="en-US" sz="1400" dirty="0" smtClean="0">
                <a:solidFill>
                  <a:schemeClr val="tx1"/>
                </a:solidFill>
              </a:rPr>
              <a:t>标注结果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流程图: 磁盘 26"/>
          <p:cNvSpPr/>
          <p:nvPr/>
        </p:nvSpPr>
        <p:spPr>
          <a:xfrm>
            <a:off x="7868204" y="2630036"/>
            <a:ext cx="1091945" cy="4595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模型参数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流程图: 磁盘 27"/>
          <p:cNvSpPr/>
          <p:nvPr/>
        </p:nvSpPr>
        <p:spPr>
          <a:xfrm>
            <a:off x="6187552" y="3820074"/>
            <a:ext cx="1091945" cy="4595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日志信息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右箭头 31"/>
          <p:cNvSpPr/>
          <p:nvPr/>
        </p:nvSpPr>
        <p:spPr>
          <a:xfrm>
            <a:off x="7399280" y="1880325"/>
            <a:ext cx="39410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右箭头 44"/>
          <p:cNvSpPr/>
          <p:nvPr/>
        </p:nvSpPr>
        <p:spPr>
          <a:xfrm>
            <a:off x="7399281" y="2776105"/>
            <a:ext cx="39410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右箭头 45"/>
          <p:cNvSpPr/>
          <p:nvPr/>
        </p:nvSpPr>
        <p:spPr>
          <a:xfrm>
            <a:off x="5759944" y="3939331"/>
            <a:ext cx="39410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9" name="肘形连接符 68"/>
          <p:cNvCxnSpPr>
            <a:endCxn id="5" idx="1"/>
          </p:cNvCxnSpPr>
          <p:nvPr/>
        </p:nvCxnSpPr>
        <p:spPr>
          <a:xfrm>
            <a:off x="3489117" y="1831153"/>
            <a:ext cx="494267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5" idx="3"/>
          </p:cNvCxnSpPr>
          <p:nvPr/>
        </p:nvCxnSpPr>
        <p:spPr>
          <a:xfrm flipV="1">
            <a:off x="5656130" y="1831153"/>
            <a:ext cx="531422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endCxn id="21" idx="1"/>
          </p:cNvCxnSpPr>
          <p:nvPr/>
        </p:nvCxnSpPr>
        <p:spPr>
          <a:xfrm>
            <a:off x="3489117" y="2551585"/>
            <a:ext cx="512015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endCxn id="22" idx="1"/>
          </p:cNvCxnSpPr>
          <p:nvPr/>
        </p:nvCxnSpPr>
        <p:spPr>
          <a:xfrm>
            <a:off x="3489117" y="3263483"/>
            <a:ext cx="528798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endCxn id="23" idx="1"/>
          </p:cNvCxnSpPr>
          <p:nvPr/>
        </p:nvCxnSpPr>
        <p:spPr>
          <a:xfrm>
            <a:off x="3489117" y="4047343"/>
            <a:ext cx="520907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/>
          <p:nvPr/>
        </p:nvCxnSpPr>
        <p:spPr>
          <a:xfrm flipV="1">
            <a:off x="5690661" y="2519516"/>
            <a:ext cx="531422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/>
          <p:cNvCxnSpPr/>
          <p:nvPr/>
        </p:nvCxnSpPr>
        <p:spPr>
          <a:xfrm flipV="1">
            <a:off x="5691287" y="3270449"/>
            <a:ext cx="531422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274492" y="481236"/>
            <a:ext cx="338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让我们再来整体看看这个系统！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8009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animBg="1"/>
      <p:bldP spid="4" grpId="0" animBg="1"/>
      <p:bldP spid="5" grpId="0" animBg="1"/>
      <p:bldP spid="21" grpId="0" animBg="1"/>
      <p:bldP spid="22" grpId="0" animBg="1"/>
      <p:bldP spid="23" grpId="0" animBg="1"/>
      <p:bldP spid="6" grpId="0" animBg="1"/>
      <p:bldP spid="8" grpId="0" animBg="1"/>
      <p:bldP spid="27" grpId="0" animBg="1"/>
      <p:bldP spid="28" grpId="0" animBg="1"/>
      <p:bldP spid="32" grpId="0" animBg="1"/>
      <p:bldP spid="45" grpId="0" animBg="1"/>
      <p:bldP spid="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1800369"/>
            <a:ext cx="3672408" cy="265043"/>
          </a:xfrm>
        </p:spPr>
        <p:txBody>
          <a:bodyPr>
            <a:noAutofit/>
          </a:bodyPr>
          <a:lstStyle/>
          <a:p>
            <a:r>
              <a:rPr kumimoji="1" lang="zh-CN" altLang="en-US" sz="2400" dirty="0" smtClean="0">
                <a:solidFill>
                  <a:schemeClr val="tx1"/>
                </a:solidFill>
              </a:rPr>
              <a:t>实体识别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BIO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标注符号表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493849"/>
              </p:ext>
            </p:extLst>
          </p:nvPr>
        </p:nvGraphicFramePr>
        <p:xfrm>
          <a:off x="1763688" y="2209428"/>
          <a:ext cx="5043760" cy="2167294"/>
        </p:xfrm>
        <a:graphic>
          <a:graphicData uri="http://schemas.openxmlformats.org/drawingml/2006/table">
            <a:tbl>
              <a:tblPr/>
              <a:tblGrid>
                <a:gridCol w="1712350"/>
                <a:gridCol w="1620288"/>
                <a:gridCol w="1711122"/>
              </a:tblGrid>
              <a:tr h="53602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Times New Roman" charset="0"/>
                          <a:ea typeface="宋体" charset="0"/>
                        </a:rPr>
                        <a:t>实体类别</a:t>
                      </a:r>
                      <a:endParaRPr lang="zh-CN" sz="12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Times New Roman" charset="0"/>
                          <a:ea typeface="宋体" charset="0"/>
                        </a:rPr>
                        <a:t>开始</a:t>
                      </a:r>
                      <a:endParaRPr lang="zh-CN" sz="12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Times New Roman" charset="0"/>
                          <a:ea typeface="宋体" charset="0"/>
                        </a:rPr>
                        <a:t>中间</a:t>
                      </a:r>
                      <a:endParaRPr lang="zh-CN" sz="12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56523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Times New Roman" charset="0"/>
                          <a:ea typeface="宋体" charset="0"/>
                        </a:rPr>
                        <a:t>人民</a:t>
                      </a:r>
                      <a:endParaRPr lang="zh-CN" sz="12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charset="0"/>
                          <a:ea typeface="宋体" charset="0"/>
                        </a:rPr>
                        <a:t>B-PER</a:t>
                      </a:r>
                      <a:endParaRPr lang="zh-CN" sz="12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charset="0"/>
                          <a:ea typeface="宋体" charset="0"/>
                        </a:rPr>
                        <a:t>I-PER</a:t>
                      </a:r>
                      <a:endParaRPr lang="zh-CN" sz="12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3173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Times New Roman" charset="0"/>
                          <a:ea typeface="宋体" charset="0"/>
                        </a:rPr>
                        <a:t>地名</a:t>
                      </a:r>
                      <a:endParaRPr lang="zh-CN" sz="12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charset="0"/>
                          <a:ea typeface="宋体" charset="0"/>
                        </a:rPr>
                        <a:t>B-LOC</a:t>
                      </a:r>
                      <a:endParaRPr lang="zh-CN" sz="12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charset="0"/>
                          <a:ea typeface="宋体" charset="0"/>
                        </a:rPr>
                        <a:t>I-LOC</a:t>
                      </a:r>
                      <a:endParaRPr lang="zh-CN" sz="12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3430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Times New Roman" charset="0"/>
                          <a:ea typeface="宋体" charset="0"/>
                        </a:rPr>
                        <a:t>机构名</a:t>
                      </a:r>
                      <a:endParaRPr lang="zh-CN" sz="12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charset="0"/>
                          <a:ea typeface="宋体" charset="0"/>
                        </a:rPr>
                        <a:t>B-ORG</a:t>
                      </a:r>
                      <a:endParaRPr lang="zh-CN" sz="12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charset="0"/>
                          <a:ea typeface="宋体" charset="0"/>
                        </a:rPr>
                        <a:t>I-ORG</a:t>
                      </a:r>
                      <a:endParaRPr lang="zh-CN" sz="12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 rot="19165155">
            <a:off x="-633382" y="501775"/>
            <a:ext cx="2722812" cy="606994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数据结构设计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833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499684" y="4905523"/>
            <a:ext cx="3672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Title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2000" dirty="0" smtClean="0"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基于</a:t>
            </a:r>
            <a:r>
              <a:rPr lang="zh-CN" altLang="en-US" sz="2000" dirty="0"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深度</a:t>
            </a:r>
            <a:r>
              <a:rPr lang="zh-CN" altLang="en-US" sz="2000" dirty="0" smtClean="0"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学习的命名</a:t>
            </a:r>
            <a:r>
              <a:rPr lang="zh-CN" altLang="en-US" sz="2000" dirty="0"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实体识别系统设计与实现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-70420" y="5161756"/>
            <a:ext cx="3350219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888778" y="5161756"/>
            <a:ext cx="3350219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979712" y="3001516"/>
            <a:ext cx="1300087" cy="2160240"/>
          </a:xfrm>
          <a:prstGeom prst="line">
            <a:avLst/>
          </a:prstGeom>
          <a:ln w="57150"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1979712" y="1201316"/>
            <a:ext cx="1008112" cy="1800200"/>
          </a:xfrm>
          <a:prstGeom prst="line">
            <a:avLst/>
          </a:prstGeom>
          <a:ln w="5715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987824" y="1201316"/>
            <a:ext cx="2736304" cy="216024"/>
          </a:xfrm>
          <a:prstGeom prst="line">
            <a:avLst/>
          </a:prstGeom>
          <a:ln w="5715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5724128" y="1417340"/>
            <a:ext cx="1224136" cy="216024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6888778" y="3470994"/>
            <a:ext cx="59485" cy="1690762"/>
          </a:xfrm>
          <a:prstGeom prst="line">
            <a:avLst/>
          </a:prstGeom>
          <a:ln w="57150">
            <a:solidFill>
              <a:srgbClr val="FFC000"/>
            </a:solidFill>
            <a:headEnd type="non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171787" y="5053744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292251" y="453873"/>
            <a:ext cx="1391146" cy="1443092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618961" y="284255"/>
            <a:ext cx="2210333" cy="2195321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设计实现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6299521" y="2885028"/>
            <a:ext cx="1252314" cy="12990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172641" y="2281436"/>
            <a:ext cx="1527151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4184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63698 0.0047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40" y="2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33333E-6 L -0.14427 -0.37889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22" y="-18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27 -0.37889 L -0.03402 -0.69389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-15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6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1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02 -0.69389 L 0.26528 -0.65611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1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6" presetClass="emph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1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528 -0.65611 L 0.39914 -0.29084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18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6" presetClass="emph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1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913 -0.29092 L 0.3934 0.00028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" y="1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4 0.00027 L 0.67691 0.00027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3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4" grpId="8" animBg="1"/>
      <p:bldP spid="14" grpId="9" animBg="1"/>
      <p:bldP spid="14" grpId="10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3" grpId="0" animBg="1"/>
      <p:bldP spid="4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 rot="19165155">
            <a:off x="-633382" y="501775"/>
            <a:ext cx="2722812" cy="606994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人工标注语料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内容占位符 5" descr="系统流程图集合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6" y="1417340"/>
            <a:ext cx="2088232" cy="396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878335"/>
            <a:ext cx="6264696" cy="2705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61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4034" y="4906513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340021" y="500957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设计实现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324465" y="5005036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1565" y="572459"/>
            <a:ext cx="589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核心问题：给定一个句子，句子中的命名实体有哪些？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9670" y="2023320"/>
            <a:ext cx="5957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双方</a:t>
            </a:r>
            <a:r>
              <a:rPr lang="zh-CN" altLang="en-US" dirty="0"/>
              <a:t>原本是合作关系，在收购完成后将变为母子关系。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71077" y="1201316"/>
            <a:ext cx="98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TCL</a:t>
            </a:r>
            <a:r>
              <a:rPr lang="zh-CN" altLang="en-US" dirty="0"/>
              <a:t>集团</a:t>
            </a:r>
          </a:p>
        </p:txBody>
      </p:sp>
      <p:sp>
        <p:nvSpPr>
          <p:cNvPr id="6" name="矩形 5"/>
          <p:cNvSpPr/>
          <p:nvPr/>
        </p:nvSpPr>
        <p:spPr>
          <a:xfrm>
            <a:off x="2891813" y="1201316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副总裁、董事会秘书</a:t>
            </a:r>
          </a:p>
        </p:txBody>
      </p:sp>
      <p:sp>
        <p:nvSpPr>
          <p:cNvPr id="7" name="矩形 6"/>
          <p:cNvSpPr/>
          <p:nvPr/>
        </p:nvSpPr>
        <p:spPr>
          <a:xfrm>
            <a:off x="5478459" y="119218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表示</a:t>
            </a:r>
            <a:r>
              <a:rPr lang="zh-CN" altLang="en-US" dirty="0"/>
              <a:t>，</a:t>
            </a:r>
            <a:r>
              <a:rPr lang="zh-CN" altLang="en-US" dirty="0" smtClean="0"/>
              <a:t>此次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659260" y="160577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通过这一收购将</a:t>
            </a:r>
          </a:p>
        </p:txBody>
      </p:sp>
      <p:sp>
        <p:nvSpPr>
          <p:cNvPr id="9" name="矩形 8"/>
          <p:cNvSpPr/>
          <p:nvPr/>
        </p:nvSpPr>
        <p:spPr>
          <a:xfrm>
            <a:off x="3243580" y="160577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华显</a:t>
            </a:r>
            <a:r>
              <a:rPr lang="zh-CN" altLang="en-US" dirty="0" smtClean="0"/>
              <a:t>光电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10567" y="119675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廖骞</a:t>
            </a:r>
          </a:p>
        </p:txBody>
      </p:sp>
      <p:sp>
        <p:nvSpPr>
          <p:cNvPr id="11" name="矩形 10"/>
          <p:cNvSpPr/>
          <p:nvPr/>
        </p:nvSpPr>
        <p:spPr>
          <a:xfrm>
            <a:off x="4174250" y="160577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约</a:t>
            </a:r>
          </a:p>
        </p:txBody>
      </p:sp>
      <p:sp>
        <p:nvSpPr>
          <p:cNvPr id="12" name="矩形 11"/>
          <p:cNvSpPr/>
          <p:nvPr/>
        </p:nvSpPr>
        <p:spPr>
          <a:xfrm>
            <a:off x="4426753" y="1599012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37%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844931" y="159848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的股份直接转让给</a:t>
            </a:r>
          </a:p>
        </p:txBody>
      </p:sp>
      <p:sp>
        <p:nvSpPr>
          <p:cNvPr id="15" name="矩形 14"/>
          <p:cNvSpPr/>
          <p:nvPr/>
        </p:nvSpPr>
        <p:spPr>
          <a:xfrm>
            <a:off x="6648015" y="160577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华星光</a:t>
            </a:r>
            <a:r>
              <a:rPr lang="zh-CN" altLang="en-US" dirty="0" smtClean="0"/>
              <a:t>电，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654269" y="1196751"/>
            <a:ext cx="975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TCL</a:t>
            </a:r>
            <a:r>
              <a:rPr lang="zh-CN" altLang="en-US" dirty="0"/>
              <a:t>集团</a:t>
            </a:r>
          </a:p>
        </p:txBody>
      </p:sp>
    </p:spTree>
    <p:extLst>
      <p:ext uri="{BB962C8B-B14F-4D97-AF65-F5344CB8AC3E}">
        <p14:creationId xmlns:p14="http://schemas.microsoft.com/office/powerpoint/2010/main" val="154289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66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FF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FF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9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2 2.77556E-17 L 0.28576 0.27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58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9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33333E-6 L -0.21754 0.27083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85" y="13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9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33333E-6 L -0.26684 0.33389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51" y="16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9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33333E-6 L 0.15625 0.42611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21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9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0.21857 0.42611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38" y="21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/>
      <p:bldP spid="5" grpId="0"/>
      <p:bldP spid="5" grpId="1"/>
      <p:bldP spid="5" grpId="2"/>
      <p:bldP spid="6" grpId="0"/>
      <p:bldP spid="7" grpId="0"/>
      <p:bldP spid="8" grpId="0"/>
      <p:bldP spid="9" grpId="0"/>
      <p:bldP spid="9" grpId="1"/>
      <p:bldP spid="9" grpId="2"/>
      <p:bldP spid="10" grpId="0"/>
      <p:bldP spid="10" grpId="1"/>
      <p:bldP spid="10" grpId="2"/>
      <p:bldP spid="11" grpId="0"/>
      <p:bldP spid="12" grpId="0"/>
      <p:bldP spid="14" grpId="0"/>
      <p:bldP spid="15" grpId="0"/>
      <p:bldP spid="15" grpId="1"/>
      <p:bldP spid="15" grpId="2"/>
      <p:bldP spid="16" grpId="0"/>
      <p:bldP spid="16" grpId="1"/>
      <p:bldP spid="16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4034" y="4906513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340021" y="500957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52707" y="50095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设计实现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324465" y="5005036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算法设计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流程图: 过程 2"/>
          <p:cNvSpPr/>
          <p:nvPr/>
        </p:nvSpPr>
        <p:spPr>
          <a:xfrm rot="1186801">
            <a:off x="907789" y="2514570"/>
            <a:ext cx="2172533" cy="944807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序列标注问题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2291270" y="261617"/>
            <a:ext cx="3893075" cy="57171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我们把问题抽象一下！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641415" y="1491947"/>
            <a:ext cx="7381112" cy="57171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对于一个句子</a:t>
            </a:r>
            <a:r>
              <a:rPr lang="en-US" altLang="zh-CN" dirty="0" smtClean="0">
                <a:solidFill>
                  <a:schemeClr val="tx1"/>
                </a:solidFill>
              </a:rPr>
              <a:t>X=(x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,x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,…,</a:t>
            </a:r>
            <a:r>
              <a:rPr lang="en-US" altLang="zh-CN" dirty="0" err="1" smtClean="0">
                <a:solidFill>
                  <a:schemeClr val="tx1"/>
                </a:solidFill>
              </a:rPr>
              <a:t>x</a:t>
            </a:r>
            <a:r>
              <a:rPr lang="en-US" altLang="zh-CN" baseline="-25000" dirty="0" err="1" smtClean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),</a:t>
            </a:r>
            <a:r>
              <a:rPr lang="zh-CN" altLang="en-US" dirty="0" smtClean="0">
                <a:solidFill>
                  <a:schemeClr val="tx1"/>
                </a:solidFill>
              </a:rPr>
              <a:t>怎么找出最好的标注序列</a:t>
            </a:r>
            <a:r>
              <a:rPr lang="en-US" altLang="zh-CN" dirty="0" smtClean="0">
                <a:solidFill>
                  <a:schemeClr val="tx1"/>
                </a:solidFill>
              </a:rPr>
              <a:t>Y=(y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,y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,…,</a:t>
            </a:r>
            <a:r>
              <a:rPr lang="en-US" altLang="zh-CN" dirty="0" err="1" smtClean="0">
                <a:solidFill>
                  <a:schemeClr val="tx1"/>
                </a:solidFill>
              </a:rPr>
              <a:t>y</a:t>
            </a:r>
            <a:r>
              <a:rPr lang="en-US" altLang="zh-CN" baseline="-25000" dirty="0" err="1" smtClean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21316634">
            <a:off x="3345878" y="3116622"/>
            <a:ext cx="235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CRF(</a:t>
            </a:r>
            <a:r>
              <a:rPr lang="zh-CN" altLang="en-US" sz="2400" dirty="0" smtClean="0"/>
              <a:t>条件随机场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18" name="TextBox 17"/>
          <p:cNvSpPr txBox="1"/>
          <p:nvPr/>
        </p:nvSpPr>
        <p:spPr>
          <a:xfrm rot="502119">
            <a:off x="5896115" y="2672273"/>
            <a:ext cx="25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深度学习</a:t>
            </a:r>
            <a:r>
              <a:rPr lang="en-US" altLang="zh-CN" sz="2800" dirty="0" smtClean="0"/>
              <a:t>LSTM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 rot="21308653">
            <a:off x="1682261" y="3890782"/>
            <a:ext cx="1737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词向量</a:t>
            </a:r>
            <a:r>
              <a:rPr lang="en-US" altLang="zh-CN" sz="1600" dirty="0" smtClean="0"/>
              <a:t>word2vec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 rot="374852">
            <a:off x="5271472" y="4031983"/>
            <a:ext cx="2776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LSTM+CRF</a:t>
            </a:r>
            <a:r>
              <a:rPr lang="zh-CN" altLang="en-US" sz="2400" dirty="0" smtClean="0"/>
              <a:t>组合模型</a:t>
            </a:r>
            <a:endParaRPr lang="zh-CN" altLang="en-US" sz="2400" dirty="0"/>
          </a:p>
        </p:txBody>
      </p:sp>
      <p:sp>
        <p:nvSpPr>
          <p:cNvPr id="2" name="下箭头 1"/>
          <p:cNvSpPr/>
          <p:nvPr/>
        </p:nvSpPr>
        <p:spPr>
          <a:xfrm>
            <a:off x="3874077" y="896516"/>
            <a:ext cx="457895" cy="49563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3874076" y="2149797"/>
            <a:ext cx="457895" cy="49563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0855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/>
      <p:bldP spid="5" grpId="0"/>
      <p:bldP spid="6" grpId="0"/>
      <p:bldP spid="18" grpId="0"/>
      <p:bldP spid="7" grpId="0"/>
      <p:bldP spid="8" grpId="0"/>
      <p:bldP spid="2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4034" y="4906513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340020" y="500957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52705" y="50095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设计实现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神经网络模型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6" name="图片 55" descr="基于LSTM的NER模型整体框架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03531"/>
            <a:ext cx="3445108" cy="4747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74841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4034" y="4906513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设计实现</a:t>
            </a: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340021" y="500957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算法流程图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909519" y="1057300"/>
            <a:ext cx="5742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BiLSTM+CRF</a:t>
            </a:r>
            <a:r>
              <a:rPr lang="zh-CN" altLang="en-US" dirty="0" smtClean="0"/>
              <a:t>的算法程序流程如下：</a:t>
            </a:r>
            <a:endParaRPr lang="zh-CN" altLang="en-US" dirty="0"/>
          </a:p>
        </p:txBody>
      </p:sp>
      <p:pic>
        <p:nvPicPr>
          <p:cNvPr id="10242" name="图片 17" descr="BiLSTM流程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965" y="1"/>
            <a:ext cx="3254195" cy="5593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6104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4034" y="4906513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设计实现</a:t>
            </a: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340021" y="500957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数据集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833090"/>
              </p:ext>
            </p:extLst>
          </p:nvPr>
        </p:nvGraphicFramePr>
        <p:xfrm>
          <a:off x="2361847" y="2065412"/>
          <a:ext cx="4075812" cy="11201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8604"/>
                <a:gridCol w="1358604"/>
                <a:gridCol w="1358604"/>
              </a:tblGrid>
              <a:tr h="56006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 smtClean="0">
                          <a:effectLst/>
                        </a:rPr>
                        <a:t>训练集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 smtClean="0">
                          <a:effectLst/>
                        </a:rPr>
                        <a:t>验证</a:t>
                      </a:r>
                      <a:r>
                        <a:rPr lang="zh-CN" sz="1050" kern="100" dirty="0">
                          <a:effectLst/>
                        </a:rPr>
                        <a:t>集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 smtClean="0">
                          <a:effectLst/>
                        </a:rPr>
                        <a:t>测试</a:t>
                      </a:r>
                      <a:r>
                        <a:rPr lang="zh-CN" sz="1050" kern="100" dirty="0">
                          <a:effectLst/>
                        </a:rPr>
                        <a:t>集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6006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6131KB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686KB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1373KB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310510" y="841276"/>
            <a:ext cx="7147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zh-CN" dirty="0" smtClean="0"/>
              <a:t>我们</a:t>
            </a:r>
            <a:r>
              <a:rPr lang="zh-CN" altLang="zh-CN" dirty="0"/>
              <a:t>使用的数据集是第三届</a:t>
            </a:r>
            <a:r>
              <a:rPr lang="en-US" altLang="zh-CN" dirty="0"/>
              <a:t>SIGHAN </a:t>
            </a:r>
            <a:r>
              <a:rPr lang="en-US" altLang="zh-CN" dirty="0" err="1"/>
              <a:t>Bakeof</a:t>
            </a:r>
            <a:r>
              <a:rPr lang="zh-CN" altLang="zh-CN" dirty="0"/>
              <a:t>中文命名实体识别任务的</a:t>
            </a:r>
            <a:r>
              <a:rPr lang="en-US" altLang="zh-CN" dirty="0"/>
              <a:t>MSRA</a:t>
            </a:r>
            <a:r>
              <a:rPr lang="zh-CN" altLang="zh-CN" dirty="0" smtClean="0"/>
              <a:t>数据</a:t>
            </a:r>
            <a:r>
              <a:rPr lang="zh-CN" altLang="en-US" dirty="0" smtClean="0"/>
              <a:t>，然后我们另外又</a:t>
            </a:r>
            <a:r>
              <a:rPr lang="zh-CN" altLang="en-US" b="1" dirty="0" smtClean="0"/>
              <a:t>人工标注</a:t>
            </a:r>
            <a:r>
              <a:rPr lang="zh-CN" altLang="en-US" dirty="0" smtClean="0"/>
              <a:t>了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条左右的数据，然后我们将整个数据集分为三部分，统计如下表：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7784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4034" y="4906513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设计实现</a:t>
            </a: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340020" y="500957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实现的模型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18556" y="404287"/>
            <a:ext cx="6885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我们使用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实现了我们的模型，使用</a:t>
            </a:r>
            <a:r>
              <a:rPr lang="en-US" altLang="zh-CN" dirty="0" err="1" smtClean="0"/>
              <a:t>tensorboard</a:t>
            </a:r>
            <a:r>
              <a:rPr lang="zh-CN" altLang="en-US" dirty="0" smtClean="0"/>
              <a:t>查看如下：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841276"/>
            <a:ext cx="6696744" cy="396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8235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4034" y="4906513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设计实现</a:t>
            </a: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340020" y="500957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调参</a:t>
            </a:r>
          </a:p>
        </p:txBody>
      </p:sp>
      <p:sp>
        <p:nvSpPr>
          <p:cNvPr id="2" name="矩形 1"/>
          <p:cNvSpPr/>
          <p:nvPr/>
        </p:nvSpPr>
        <p:spPr>
          <a:xfrm>
            <a:off x="1718556" y="404287"/>
            <a:ext cx="6165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BiLSTM+CRF</a:t>
            </a:r>
            <a:r>
              <a:rPr lang="zh-CN" altLang="en-US" dirty="0" smtClean="0"/>
              <a:t>模型涉及到很多参数 ，我们采取以下策略调参。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169" name="图片 19" descr="参数流程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538" y="121196"/>
            <a:ext cx="3362186" cy="554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8235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4034" y="4906513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设计实现</a:t>
            </a: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340020" y="500957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最优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的结果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33870" y="913284"/>
            <a:ext cx="71105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zh-CN" dirty="0" smtClean="0"/>
              <a:t>我们</a:t>
            </a:r>
            <a:r>
              <a:rPr lang="zh-CN" altLang="zh-CN" dirty="0"/>
              <a:t>的最优的模型设置字符向量的维度为</a:t>
            </a:r>
            <a:r>
              <a:rPr lang="en-US" altLang="zh-CN" dirty="0"/>
              <a:t>100</a:t>
            </a:r>
            <a:r>
              <a:rPr lang="zh-CN" altLang="zh-CN" dirty="0"/>
              <a:t>，</a:t>
            </a:r>
            <a:r>
              <a:rPr lang="en-US" altLang="zh-CN" dirty="0"/>
              <a:t>LSTM</a:t>
            </a:r>
            <a:r>
              <a:rPr lang="zh-CN" altLang="zh-CN" dirty="0"/>
              <a:t>隐藏层维度为</a:t>
            </a:r>
            <a:r>
              <a:rPr lang="en-US" altLang="zh-CN" dirty="0"/>
              <a:t>100</a:t>
            </a:r>
            <a:r>
              <a:rPr lang="zh-CN" altLang="zh-CN" dirty="0"/>
              <a:t>，</a:t>
            </a:r>
            <a:r>
              <a:rPr lang="en-US" altLang="zh-CN" dirty="0" err="1"/>
              <a:t>batch_size</a:t>
            </a:r>
            <a:r>
              <a:rPr lang="zh-CN" altLang="zh-CN" dirty="0"/>
              <a:t>为</a:t>
            </a:r>
            <a:r>
              <a:rPr lang="en-US" altLang="zh-CN" dirty="0"/>
              <a:t>20</a:t>
            </a:r>
            <a:r>
              <a:rPr lang="zh-CN" altLang="zh-CN" dirty="0"/>
              <a:t>，</a:t>
            </a:r>
            <a:r>
              <a:rPr lang="en-US" altLang="zh-CN" dirty="0"/>
              <a:t>dropout rate</a:t>
            </a:r>
            <a:r>
              <a:rPr lang="zh-CN" altLang="zh-CN" dirty="0"/>
              <a:t>使用</a:t>
            </a:r>
            <a:r>
              <a:rPr lang="en-US" altLang="zh-CN" dirty="0"/>
              <a:t>0.5</a:t>
            </a:r>
            <a:r>
              <a:rPr lang="zh-CN" altLang="zh-CN" dirty="0"/>
              <a:t>，使用</a:t>
            </a:r>
            <a:r>
              <a:rPr lang="en-US" altLang="zh-CN" dirty="0"/>
              <a:t>Adam</a:t>
            </a:r>
            <a:r>
              <a:rPr lang="zh-CN" altLang="zh-CN" dirty="0"/>
              <a:t>优化算法，学习率设置为</a:t>
            </a:r>
            <a:r>
              <a:rPr lang="en-US" altLang="zh-CN" dirty="0"/>
              <a:t>0.001</a:t>
            </a:r>
            <a:r>
              <a:rPr lang="zh-CN" altLang="zh-CN" dirty="0"/>
              <a:t>，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89" y="1850870"/>
            <a:ext cx="7824118" cy="1996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583602" y="4066209"/>
            <a:ext cx="349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训练过程损失函数</a:t>
            </a:r>
            <a:r>
              <a:rPr lang="en-US" altLang="zh-CN"/>
              <a:t>loss</a:t>
            </a:r>
            <a:r>
              <a:rPr lang="zh-CN" altLang="en-US"/>
              <a:t>值变化图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8235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4034" y="4906513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设计实现</a:t>
            </a: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340020" y="500957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最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优的结果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18556" y="404287"/>
            <a:ext cx="5742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模型训练过程的</a:t>
            </a:r>
            <a:r>
              <a:rPr lang="en-US" altLang="zh-CN" dirty="0"/>
              <a:t>F1</a:t>
            </a:r>
            <a:r>
              <a:rPr lang="zh-CN" altLang="zh-CN" dirty="0"/>
              <a:t>值变化图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0" name="图片 21" descr="best_f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082" y="839352"/>
            <a:ext cx="6417332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8235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808425" y="1849388"/>
            <a:ext cx="1527151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70420" y="5161756"/>
            <a:ext cx="1042020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971600" y="2641476"/>
            <a:ext cx="1800200" cy="252028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771800" y="2641476"/>
            <a:ext cx="1008112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315236" y="2650604"/>
            <a:ext cx="1417004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732240" y="2659732"/>
            <a:ext cx="936104" cy="2502024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668344" y="5161756"/>
            <a:ext cx="1584176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1680" y="1376690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互联网</a:t>
            </a:r>
            <a:r>
              <a:rPr lang="en-US" altLang="zh-CN" sz="2000" dirty="0" smtClean="0"/>
              <a:t>+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580112" y="913285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大数据</a:t>
            </a:r>
            <a:endParaRPr lang="zh-CN" alt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7236296" y="316378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深度学习</a:t>
            </a:r>
            <a:endParaRPr lang="zh-CN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945188" y="4084599"/>
            <a:ext cx="121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人工智能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400736" y="1207413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机器学习</a:t>
            </a:r>
            <a:endParaRPr lang="zh-CN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868144" y="4486965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知识图谱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7422" y="2733965"/>
            <a:ext cx="6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金融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75756" y="4353904"/>
            <a:ext cx="684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证券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167330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63076E-6 L 0.09444 -0.00083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44 -0.00083 L 0.29132 -0.44169 " pathEditMode="relative" rAng="0" ptsTypes="AA">
                                      <p:cBhvr>
                                        <p:cTn id="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42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32 -0.44169 L 0.40156 -0.44169 " pathEditMode="relative" rAng="0" ptsTypes="AA">
                                      <p:cBhvr>
                                        <p:cTn id="12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75 -0.44169 C 0.39513 -0.45141 0.39757 -0.46113 0.39878 -0.47084 C 0.4 -0.48139 0.39843 -0.49361 0.40208 -0.50249 C 0.40555 -0.51166 0.41041 -0.51582 0.41527 -0.52359 C 0.41736 -0.5347 0.41979 -0.53498 0.42517 -0.54219 C 0.43072 -0.54913 0.43541 -0.55802 0.4401 -0.56635 C 0.44375 -0.57218 0.44288 -0.57634 0.44843 -0.5794 C 0.45225 -0.58106 0.45625 -0.58134 0.46007 -0.58217 C 0.46736 -0.58606 0.47447 -0.58883 0.48159 -0.59244 C 0.50243 -0.58939 0.50052 -0.58661 0.51805 -0.57662 C 0.5217 -0.57468 0.52604 -0.5744 0.52968 -0.57134 C 0.53784 -0.56496 0.53177 -0.56829 0.53802 -0.56079 C 0.54132 -0.55691 0.54809 -0.55025 0.54809 -0.54997 C 0.5526 -0.5397 0.55538 -0.52887 0.55972 -0.51832 C 0.56145 -0.50666 0.56267 -0.49555 0.56788 -0.48667 C 0.57135 -0.47084 0.57465 -0.45585 0.57465 -0.43892 " pathEditMode="relative" rAng="0" ptsTypes="fffffffffffffffA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74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465 -0.43892 L 0.72447 -0.44169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447 -0.44169 L 0.82673 -0.00083 " pathEditMode="relative" rAng="0" ptsTypes="AA">
                                      <p:cBhvr>
                                        <p:cTn id="2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2673 -0.00083 L 1.00798 -0.00083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4034" y="4906513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设计实现</a:t>
            </a: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340020" y="500957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词向量</a:t>
            </a:r>
          </a:p>
        </p:txBody>
      </p:sp>
      <p:sp>
        <p:nvSpPr>
          <p:cNvPr id="2" name="矩形 1"/>
          <p:cNvSpPr/>
          <p:nvPr/>
        </p:nvSpPr>
        <p:spPr>
          <a:xfrm>
            <a:off x="2335257" y="1021492"/>
            <a:ext cx="5742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不同维度词向量训练结果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912963"/>
              </p:ext>
            </p:extLst>
          </p:nvPr>
        </p:nvGraphicFramePr>
        <p:xfrm>
          <a:off x="1834997" y="1609282"/>
          <a:ext cx="4993949" cy="2492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34472"/>
                <a:gridCol w="2359477"/>
              </a:tblGrid>
              <a:tr h="49858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词向量维度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F1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9858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不使用词向量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88.22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9858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50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89.21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9858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100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90.75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9858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200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90.22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1874951" y="466874"/>
            <a:ext cx="5742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我们使用</a:t>
            </a:r>
            <a:r>
              <a:rPr lang="en-US" altLang="zh-CN" dirty="0" err="1" smtClean="0"/>
              <a:t>gensim</a:t>
            </a:r>
            <a:r>
              <a:rPr lang="zh-CN" altLang="en-US" dirty="0" smtClean="0"/>
              <a:t>训练了中文词向量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8235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4034" y="4906513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设计实现</a:t>
            </a: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340020" y="500957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dropout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90512" y="1175026"/>
            <a:ext cx="266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dirty="0" smtClean="0"/>
              <a:t>几种</a:t>
            </a:r>
            <a:r>
              <a:rPr lang="zh-CN" altLang="zh-CN" dirty="0"/>
              <a:t>训练的模型对比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03147"/>
              </p:ext>
            </p:extLst>
          </p:nvPr>
        </p:nvGraphicFramePr>
        <p:xfrm>
          <a:off x="1168264" y="1693707"/>
          <a:ext cx="6120682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56446"/>
                <a:gridCol w="1264236"/>
              </a:tblGrid>
              <a:tr h="42024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训练的几种模型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F1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2024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random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86.24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2024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random + dropout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87.03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2024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pretrain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87.98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2024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pretrain + dropout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90.75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0255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4034" y="4906513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设计实现</a:t>
            </a: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340020" y="500957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最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优的模型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56892" y="232423"/>
            <a:ext cx="28128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dirty="0"/>
              <a:t>最优模型的测试结果表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303870"/>
              </p:ext>
            </p:extLst>
          </p:nvPr>
        </p:nvGraphicFramePr>
        <p:xfrm>
          <a:off x="977450" y="851388"/>
          <a:ext cx="7234547" cy="2709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1451"/>
                <a:gridCol w="1699828"/>
                <a:gridCol w="1563440"/>
                <a:gridCol w="1699828"/>
              </a:tblGrid>
              <a:tr h="54198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实体类别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P(</a:t>
                      </a:r>
                      <a:r>
                        <a:rPr lang="zh-CN" altLang="en-US" sz="2400" kern="100" dirty="0" smtClean="0">
                          <a:effectLst/>
                        </a:rPr>
                        <a:t>精确率</a:t>
                      </a:r>
                      <a:r>
                        <a:rPr lang="en-US" sz="2400" kern="100" dirty="0" smtClean="0">
                          <a:effectLst/>
                        </a:rPr>
                        <a:t>)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R(</a:t>
                      </a:r>
                      <a:r>
                        <a:rPr lang="zh-CN" altLang="en-US" sz="2400" kern="100" dirty="0" smtClean="0">
                          <a:effectLst/>
                        </a:rPr>
                        <a:t>召回率</a:t>
                      </a:r>
                      <a:r>
                        <a:rPr lang="en-US" sz="2400" kern="100" dirty="0" smtClean="0">
                          <a:effectLst/>
                        </a:rPr>
                        <a:t>)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F(F</a:t>
                      </a:r>
                      <a:r>
                        <a:rPr lang="zh-CN" altLang="en-US" sz="2400" kern="100" dirty="0" smtClean="0">
                          <a:effectLst/>
                        </a:rPr>
                        <a:t>值</a:t>
                      </a:r>
                      <a:r>
                        <a:rPr lang="en-US" sz="2400" kern="100" dirty="0" smtClean="0">
                          <a:effectLst/>
                        </a:rPr>
                        <a:t>)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4198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所有实体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91.03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90.48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90.75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4198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地名</a:t>
                      </a:r>
                      <a:r>
                        <a:rPr lang="en-US" sz="2400" kern="100" dirty="0">
                          <a:effectLst/>
                        </a:rPr>
                        <a:t>(LOC)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91.28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92.48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91.88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4198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组织名</a:t>
                      </a:r>
                      <a:r>
                        <a:rPr lang="en-US" sz="2400" kern="100" dirty="0">
                          <a:effectLst/>
                        </a:rPr>
                        <a:t>(ORG)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87.65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84.49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86.04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4198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人名</a:t>
                      </a:r>
                      <a:r>
                        <a:rPr lang="en-US" sz="2400" kern="100">
                          <a:effectLst/>
                        </a:rPr>
                        <a:t>(PER)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94.37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95.36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93.97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168264" y="3696402"/>
            <a:ext cx="663551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798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F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值</a:t>
            </a:r>
            <a:r>
              <a:rPr lang="zh-CN" altLang="en-US" kern="100" dirty="0">
                <a:latin typeface="Times New Roman" panose="02020603050405020304" pitchFamily="18" charset="0"/>
              </a:rPr>
              <a:t>总体上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相当</a:t>
            </a:r>
            <a:r>
              <a:rPr lang="zh-CN" altLang="zh-CN" kern="100" dirty="0">
                <a:latin typeface="Times New Roman" panose="02020603050405020304" pitchFamily="18" charset="0"/>
              </a:rPr>
              <a:t>高的，特别是人名。不过在组织名上的</a:t>
            </a:r>
            <a:r>
              <a:rPr lang="en-US" altLang="zh-CN" kern="100" dirty="0">
                <a:latin typeface="Times New Roman" panose="02020603050405020304" pitchFamily="18" charset="0"/>
              </a:rPr>
              <a:t>F</a:t>
            </a:r>
            <a:r>
              <a:rPr lang="zh-CN" altLang="zh-CN" kern="100" dirty="0">
                <a:latin typeface="Times New Roman" panose="02020603050405020304" pitchFamily="18" charset="0"/>
              </a:rPr>
              <a:t>值就没有那么高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了</a:t>
            </a:r>
            <a:r>
              <a:rPr lang="zh-CN" altLang="en-US" kern="100" dirty="0">
                <a:latin typeface="Times New Roman" panose="02020603050405020304" pitchFamily="18" charset="0"/>
              </a:rPr>
              <a:t>。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8847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4034" y="4906513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设计实现</a:t>
            </a: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340020" y="500957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324465" y="5005036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系统展示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097" name="图片 34" descr="系统用例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644" y="1057300"/>
            <a:ext cx="6216692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>
          <a:xfrm>
            <a:off x="3269854" y="593984"/>
            <a:ext cx="2436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NER</a:t>
            </a:r>
            <a:r>
              <a:rPr lang="zh-CN" altLang="en-US" dirty="0" smtClean="0"/>
              <a:t>系统用例图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5668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4034" y="4906513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设计实现</a:t>
            </a: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340020" y="500957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324465" y="5005036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系统展示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269854" y="593984"/>
            <a:ext cx="2436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NER</a:t>
            </a:r>
            <a:r>
              <a:rPr lang="zh-CN" altLang="en-US" dirty="0" smtClean="0"/>
              <a:t>系统</a:t>
            </a:r>
            <a:r>
              <a:rPr lang="zh-CN" altLang="en-US" dirty="0" smtClean="0"/>
              <a:t>时序图</a:t>
            </a:r>
            <a:endParaRPr lang="zh-CN" altLang="en-US" dirty="0"/>
          </a:p>
        </p:txBody>
      </p:sp>
      <p:pic>
        <p:nvPicPr>
          <p:cNvPr id="15" name="图片 14" descr="UML时序图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640" y="1144587"/>
            <a:ext cx="4490720" cy="3425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41596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4034" y="4906513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设计实现</a:t>
            </a: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340020" y="500957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系统展示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699792" y="314139"/>
            <a:ext cx="2490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系统运行界面</a:t>
            </a:r>
            <a:endParaRPr lang="zh-CN" altLang="en-US" dirty="0"/>
          </a:p>
        </p:txBody>
      </p:sp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75" y="786535"/>
            <a:ext cx="548640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5188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808425" y="1849388"/>
            <a:ext cx="1527151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70420" y="5161756"/>
            <a:ext cx="1042020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971600" y="2641476"/>
            <a:ext cx="1800200" cy="252028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771800" y="2641476"/>
            <a:ext cx="1008112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315236" y="2650604"/>
            <a:ext cx="1417004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732240" y="2659732"/>
            <a:ext cx="936104" cy="2502024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668344" y="5161756"/>
            <a:ext cx="1584176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1680" y="1376690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互联网</a:t>
            </a:r>
            <a:r>
              <a:rPr lang="en-US" altLang="zh-CN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+</a:t>
            </a:r>
            <a:endParaRPr lang="zh-CN" alt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913285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大数据</a:t>
            </a:r>
            <a:endParaRPr lang="zh-CN" altLang="en-US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6296" y="316378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</a:rPr>
              <a:t>深度学习</a:t>
            </a:r>
            <a:endParaRPr lang="zh-CN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5188" y="4084599"/>
            <a:ext cx="121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人工智能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0736" y="1207413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/>
                </a:solidFill>
              </a:rPr>
              <a:t>机器学习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8144" y="4486965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知识图谱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7422" y="2733965"/>
            <a:ext cx="6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金融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5756" y="4353904"/>
            <a:ext cx="684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accent6">
                    <a:lumMod val="75000"/>
                  </a:schemeClr>
                </a:solidFill>
              </a:rPr>
              <a:t>证券</a:t>
            </a:r>
            <a:endParaRPr lang="zh-CN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2004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63076E-6 L 0.09444 -0.00083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44 -0.00083 L 0.29132 -0.44169 " pathEditMode="relative" rAng="0" ptsTypes="AA">
                                      <p:cBhvr>
                                        <p:cTn id="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42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32 -0.44169 L 0.40156 -0.44169 " pathEditMode="relative" rAng="0" ptsTypes="AA">
                                      <p:cBhvr>
                                        <p:cTn id="12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75 -0.44169 C 0.39513 -0.45141 0.39757 -0.46113 0.39878 -0.47084 C 0.4 -0.48139 0.39843 -0.49361 0.40208 -0.50249 C 0.40555 -0.51166 0.41041 -0.51582 0.41527 -0.52359 C 0.41736 -0.5347 0.41979 -0.53498 0.42517 -0.54219 C 0.43072 -0.54913 0.43541 -0.55802 0.4401 -0.56635 C 0.44375 -0.57218 0.44288 -0.57634 0.44843 -0.5794 C 0.45225 -0.58106 0.45625 -0.58134 0.46007 -0.58217 C 0.46736 -0.58606 0.47447 -0.58883 0.48159 -0.59244 C 0.50243 -0.58939 0.50052 -0.58661 0.51805 -0.57662 C 0.5217 -0.57468 0.52604 -0.5744 0.52968 -0.57134 C 0.53784 -0.56496 0.53177 -0.56829 0.53802 -0.56079 C 0.54132 -0.55691 0.54809 -0.55025 0.54809 -0.54997 C 0.5526 -0.5397 0.55538 -0.52887 0.55972 -0.51832 C 0.56145 -0.50666 0.56267 -0.49555 0.56788 -0.48667 C 0.57135 -0.47084 0.57465 -0.45585 0.57465 -0.43892 " pathEditMode="relative" rAng="0" ptsTypes="fffffffffffffffA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74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465 -0.43892 L 0.72447 -0.44169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447 -0.44169 L 0.82673 -0.00083 " pathEditMode="relative" rAng="0" ptsTypes="AA">
                                      <p:cBhvr>
                                        <p:cTn id="2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2673 -0.00083 L 1.00798 -0.00083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6876256" y="4904402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340020" y="500957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125013" y="502696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设计实现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测试样例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837600" y="414585"/>
            <a:ext cx="57933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我们抽取了一些测试样例，来直观的显示我们的模型！</a:t>
            </a:r>
            <a:endParaRPr lang="zh-CN" altLang="en-US" dirty="0"/>
          </a:p>
        </p:txBody>
      </p:sp>
      <p:pic>
        <p:nvPicPr>
          <p:cNvPr id="614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95" y="1648659"/>
            <a:ext cx="8190268" cy="920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20641"/>
            <a:ext cx="7848871" cy="100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2155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测试样例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837600" y="414585"/>
            <a:ext cx="57933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我们抽取了一些测试样例，来直观的显示我们的模型！</a:t>
            </a:r>
            <a:endParaRPr lang="zh-CN" altLang="en-US" dirty="0"/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83" y="1416014"/>
            <a:ext cx="8198074" cy="86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95" y="2631376"/>
            <a:ext cx="7943668" cy="96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燕尾形 15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燕尾形 17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燕尾形 19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燕尾形 20"/>
          <p:cNvSpPr/>
          <p:nvPr/>
        </p:nvSpPr>
        <p:spPr bwMode="auto">
          <a:xfrm>
            <a:off x="6876256" y="4904402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40020" y="500957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25013" y="502696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设计实现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</p:spTree>
    <p:extLst>
      <p:ext uri="{BB962C8B-B14F-4D97-AF65-F5344CB8AC3E}">
        <p14:creationId xmlns:p14="http://schemas.microsoft.com/office/powerpoint/2010/main" val="14551674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测试样例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837600" y="414585"/>
            <a:ext cx="57933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我们抽取了一些测试样例，来直观的显示我们的模型！</a:t>
            </a:r>
            <a:endParaRPr lang="zh-CN" altLang="en-US" dirty="0"/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26" y="1328204"/>
            <a:ext cx="7582741" cy="900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20" y="2504841"/>
            <a:ext cx="7496427" cy="999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燕尾形 15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燕尾形 17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燕尾形 19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燕尾形 20"/>
          <p:cNvSpPr/>
          <p:nvPr/>
        </p:nvSpPr>
        <p:spPr bwMode="auto">
          <a:xfrm>
            <a:off x="6876256" y="4904402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40020" y="500957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25013" y="502696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设计实现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</p:spTree>
    <p:extLst>
      <p:ext uri="{BB962C8B-B14F-4D97-AF65-F5344CB8AC3E}">
        <p14:creationId xmlns:p14="http://schemas.microsoft.com/office/powerpoint/2010/main" val="14557113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19165155">
            <a:off x="-848426" y="318618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金融证券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燕尾形 36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燕尾形 37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燕尾形 38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燕尾形 39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906488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340020" y="500957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152707" y="50095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设计实现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324464" y="5005036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68265" y="49722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831" y="1882839"/>
            <a:ext cx="926654" cy="92665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297" y="645473"/>
            <a:ext cx="792088" cy="7920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709" y="3217540"/>
            <a:ext cx="1047128" cy="104712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44" y="1921396"/>
            <a:ext cx="888097" cy="8880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22245" y="32106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人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75656" y="220942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63298" y="4219546"/>
            <a:ext cx="66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产品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48264" y="22094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行业</a:t>
            </a:r>
            <a:endParaRPr lang="zh-CN" altLang="en-US" dirty="0"/>
          </a:p>
        </p:txBody>
      </p:sp>
      <p:cxnSp>
        <p:nvCxnSpPr>
          <p:cNvPr id="19" name="直接连接符 18"/>
          <p:cNvCxnSpPr>
            <a:stCxn id="4" idx="2"/>
          </p:cNvCxnSpPr>
          <p:nvPr/>
        </p:nvCxnSpPr>
        <p:spPr>
          <a:xfrm flipH="1">
            <a:off x="3160485" y="1437561"/>
            <a:ext cx="1298856" cy="627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891813" y="2713484"/>
            <a:ext cx="1330432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6" idx="3"/>
            <a:endCxn id="10" idx="2"/>
          </p:cNvCxnSpPr>
          <p:nvPr/>
        </p:nvCxnSpPr>
        <p:spPr>
          <a:xfrm flipV="1">
            <a:off x="4997837" y="2809493"/>
            <a:ext cx="1326356" cy="931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4" idx="2"/>
          </p:cNvCxnSpPr>
          <p:nvPr/>
        </p:nvCxnSpPr>
        <p:spPr>
          <a:xfrm>
            <a:off x="4459341" y="1437561"/>
            <a:ext cx="1420803" cy="771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160485" y="2497460"/>
            <a:ext cx="2719659" cy="8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459341" y="1561356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264705" y="2111051"/>
            <a:ext cx="2578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万物互联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椭圆形标注 34"/>
          <p:cNvSpPr/>
          <p:nvPr/>
        </p:nvSpPr>
        <p:spPr>
          <a:xfrm rot="10800000" flipH="1">
            <a:off x="5661015" y="3538912"/>
            <a:ext cx="2754072" cy="772241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991961" y="3691168"/>
            <a:ext cx="239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构建证券知识图谱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8420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07083 -0.00084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-0.00084 L 0.07083 -0.68139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6" grpId="0" animBg="1"/>
      <p:bldP spid="46" grpId="1" animBg="1"/>
      <p:bldP spid="33" grpId="0"/>
      <p:bldP spid="35" grpId="0" animBg="1"/>
      <p:bldP spid="4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与其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他算法比较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83768" y="336539"/>
            <a:ext cx="3423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相同数据集上与其他模型对比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753652" y="967182"/>
          <a:ext cx="8078041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5577"/>
                <a:gridCol w="958472"/>
                <a:gridCol w="1042887"/>
                <a:gridCol w="1051681"/>
                <a:gridCol w="971661"/>
                <a:gridCol w="976059"/>
                <a:gridCol w="1361704"/>
              </a:tblGrid>
              <a:tr h="45016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模型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PER-F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LOC-F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ORG-F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F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5016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kern="100" dirty="0" err="1" smtClean="0">
                          <a:effectLst/>
                        </a:rPr>
                        <a:t>CRF+feature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90.09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85.45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83.10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88.94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84.20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86.51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5016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effectLst/>
                          <a:latin typeface="+mn-lt"/>
                          <a:ea typeface="+mn-ea"/>
                        </a:rPr>
                        <a:t>Char CRF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82.57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90.53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81.96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91.22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81.71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86.20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5016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  <a:latin typeface="+mn-lt"/>
                          <a:ea typeface="+mn-ea"/>
                        </a:rPr>
                        <a:t>全局线性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90.69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91.90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86.19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91.86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88.75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90.28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5016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kern="100" dirty="0" err="1" smtClean="0">
                          <a:effectLst/>
                          <a:latin typeface="+mn-lt"/>
                          <a:ea typeface="+mn-ea"/>
                        </a:rPr>
                        <a:t>MEMM+dict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96.04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90.34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85.90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92.20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90.18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91.18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5016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our models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93.97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91.88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86.04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91.03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90.48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90.75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217515" y="4086896"/>
            <a:ext cx="87444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我们的模型没有引入什么其他特征，几乎完全是端到端的模型，实用性更强！</a:t>
            </a:r>
            <a:endParaRPr lang="zh-CN" altLang="en-US" sz="2000" b="1" dirty="0"/>
          </a:p>
        </p:txBody>
      </p:sp>
      <p:sp>
        <p:nvSpPr>
          <p:cNvPr id="25" name="燕尾形 24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燕尾形 25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燕尾形 27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燕尾形 28"/>
          <p:cNvSpPr/>
          <p:nvPr/>
        </p:nvSpPr>
        <p:spPr bwMode="auto">
          <a:xfrm>
            <a:off x="6876256" y="4904402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40020" y="500957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25013" y="502696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设计实现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</p:spTree>
    <p:extLst>
      <p:ext uri="{BB962C8B-B14F-4D97-AF65-F5344CB8AC3E}">
        <p14:creationId xmlns:p14="http://schemas.microsoft.com/office/powerpoint/2010/main" val="20074066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3652" y="1489348"/>
            <a:ext cx="4032448" cy="396387"/>
          </a:xfrm>
        </p:spPr>
        <p:txBody>
          <a:bodyPr>
            <a:normAutofit fontScale="90000"/>
          </a:bodyPr>
          <a:lstStyle/>
          <a:p>
            <a:r>
              <a:rPr kumimoji="1" lang="zh-CN" altLang="en-US" sz="2400" dirty="0" smtClean="0">
                <a:solidFill>
                  <a:schemeClr val="tx1"/>
                </a:solidFill>
              </a:rPr>
              <a:t>实体识别效率表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706359"/>
              </p:ext>
            </p:extLst>
          </p:nvPr>
        </p:nvGraphicFramePr>
        <p:xfrm>
          <a:off x="1927279" y="1993404"/>
          <a:ext cx="5289441" cy="2797270"/>
        </p:xfrm>
        <a:graphic>
          <a:graphicData uri="http://schemas.openxmlformats.org/drawingml/2006/table">
            <a:tbl>
              <a:tblPr/>
              <a:tblGrid>
                <a:gridCol w="2644296"/>
                <a:gridCol w="2645145"/>
              </a:tblGrid>
              <a:tr h="279727"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charset="0"/>
                          <a:ea typeface="宋体" charset="0"/>
                        </a:rPr>
                        <a:t>识别句子个数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charset="0"/>
                          <a:ea typeface="宋体" charset="0"/>
                        </a:rPr>
                        <a:t>花费时间</a:t>
                      </a:r>
                      <a:r>
                        <a:rPr lang="en-US" sz="1200" kern="100">
                          <a:effectLst/>
                          <a:latin typeface="Times New Roman" charset="0"/>
                          <a:ea typeface="宋体" charset="0"/>
                        </a:rPr>
                        <a:t>(s)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79727"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charset="0"/>
                          <a:ea typeface="宋体" charset="0"/>
                        </a:rPr>
                        <a:t>1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charset="0"/>
                          <a:ea typeface="宋体" charset="0"/>
                        </a:rPr>
                        <a:t>6.02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727"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charset="0"/>
                          <a:ea typeface="宋体" charset="0"/>
                        </a:rPr>
                        <a:t>2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charset="0"/>
                          <a:ea typeface="宋体" charset="0"/>
                        </a:rPr>
                        <a:t>6.35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727"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charset="0"/>
                          <a:ea typeface="宋体" charset="0"/>
                        </a:rPr>
                        <a:t>5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charset="0"/>
                          <a:ea typeface="宋体" charset="0"/>
                        </a:rPr>
                        <a:t>6.47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727"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charset="0"/>
                          <a:ea typeface="宋体" charset="0"/>
                        </a:rPr>
                        <a:t>10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charset="0"/>
                          <a:ea typeface="宋体" charset="0"/>
                        </a:rPr>
                        <a:t>6.48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727"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charset="0"/>
                          <a:ea typeface="宋体" charset="0"/>
                        </a:rPr>
                        <a:t>100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charset="0"/>
                          <a:ea typeface="宋体" charset="0"/>
                        </a:rPr>
                        <a:t>6.98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727"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charset="0"/>
                          <a:ea typeface="宋体" charset="0"/>
                        </a:rPr>
                        <a:t>1000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charset="0"/>
                          <a:ea typeface="宋体" charset="0"/>
                        </a:rPr>
                        <a:t>12.07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727"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charset="0"/>
                          <a:ea typeface="宋体" charset="0"/>
                        </a:rPr>
                        <a:t>4000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charset="0"/>
                          <a:ea typeface="宋体" charset="0"/>
                        </a:rPr>
                        <a:t>31.74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727"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charset="0"/>
                          <a:ea typeface="宋体" charset="0"/>
                        </a:rPr>
                        <a:t>10000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charset="0"/>
                          <a:ea typeface="宋体" charset="0"/>
                        </a:rPr>
                        <a:t>68.91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727"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charset="0"/>
                          <a:ea typeface="宋体" charset="0"/>
                        </a:rPr>
                        <a:t>20000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宋体" charset="0"/>
                        </a:rPr>
                        <a:t>130.24</a:t>
                      </a:r>
                      <a:endParaRPr lang="zh-CN" sz="12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识别速度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83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808425" y="1849388"/>
            <a:ext cx="1527151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谢谢大家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70420" y="5161756"/>
            <a:ext cx="1042020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971600" y="2641476"/>
            <a:ext cx="1800200" cy="252028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771800" y="2641476"/>
            <a:ext cx="1008112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315236" y="2650604"/>
            <a:ext cx="1417004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732240" y="2659732"/>
            <a:ext cx="936104" cy="2502024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668344" y="5161756"/>
            <a:ext cx="1584176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1680" y="1376690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互联网</a:t>
            </a:r>
            <a:r>
              <a:rPr lang="en-US" altLang="zh-CN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+</a:t>
            </a:r>
            <a:endParaRPr lang="zh-CN" alt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913285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大数据</a:t>
            </a:r>
            <a:endParaRPr lang="zh-CN" altLang="en-US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6296" y="316378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</a:rPr>
              <a:t>深度学习</a:t>
            </a:r>
            <a:endParaRPr lang="zh-CN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5188" y="4084599"/>
            <a:ext cx="121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人工智能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0736" y="1207413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/>
                </a:solidFill>
              </a:rPr>
              <a:t>机器学习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8144" y="4486965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知识图谱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7422" y="2733965"/>
            <a:ext cx="6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金融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5756" y="4353904"/>
            <a:ext cx="684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accent6">
                    <a:lumMod val="75000"/>
                  </a:schemeClr>
                </a:solidFill>
              </a:rPr>
              <a:t>证券</a:t>
            </a:r>
            <a:endParaRPr lang="zh-CN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1515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63076E-6 L 0.09444 -0.00083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44 -0.00083 L 0.29132 -0.44169 " pathEditMode="relative" rAng="0" ptsTypes="AA">
                                      <p:cBhvr>
                                        <p:cTn id="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42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32 -0.44169 L 0.40156 -0.44169 " pathEditMode="relative" rAng="0" ptsTypes="AA">
                                      <p:cBhvr>
                                        <p:cTn id="12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75 -0.44169 C 0.39513 -0.45141 0.39757 -0.46113 0.39878 -0.47084 C 0.4 -0.48139 0.39843 -0.49361 0.40208 -0.50249 C 0.40555 -0.51166 0.41041 -0.51582 0.41527 -0.52359 C 0.41736 -0.5347 0.41979 -0.53498 0.42517 -0.54219 C 0.43072 -0.54913 0.43541 -0.55802 0.4401 -0.56635 C 0.44375 -0.57218 0.44288 -0.57634 0.44843 -0.5794 C 0.45225 -0.58106 0.45625 -0.58134 0.46007 -0.58217 C 0.46736 -0.58606 0.47447 -0.58883 0.48159 -0.59244 C 0.50243 -0.58939 0.50052 -0.58661 0.51805 -0.57662 C 0.5217 -0.57468 0.52604 -0.5744 0.52968 -0.57134 C 0.53784 -0.56496 0.53177 -0.56829 0.53802 -0.56079 C 0.54132 -0.55691 0.54809 -0.55025 0.54809 -0.54997 C 0.5526 -0.5397 0.55538 -0.52887 0.55972 -0.51832 C 0.56145 -0.50666 0.56267 -0.49555 0.56788 -0.48667 C 0.57135 -0.47084 0.57465 -0.45585 0.57465 -0.43892 " pathEditMode="relative" rAng="0" ptsTypes="fffffffffffffffA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74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465 -0.43892 L 0.72447 -0.44169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447 -0.44169 L 0.82673 -0.00083 " pathEditMode="relative" rAng="0" ptsTypes="AA">
                                      <p:cBhvr>
                                        <p:cTn id="2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2673 -0.00083 L 1.00798 -0.00083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19165155">
            <a:off x="-848426" y="318618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知识图谱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燕尾形 36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燕尾形 37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燕尾形 38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燕尾形 39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906488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340020" y="500957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152708" y="50095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设计实现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324464" y="5005036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65862" y="4972247"/>
            <a:ext cx="907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24740" y="689643"/>
            <a:ext cx="2338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0070C0"/>
                </a:solidFill>
              </a:rPr>
              <a:t>知识图谱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99658" y="1668698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</a:rPr>
              <a:t>         </a:t>
            </a:r>
            <a:r>
              <a:rPr lang="zh-CN" altLang="en-US" sz="2400" dirty="0" smtClean="0"/>
              <a:t>通过将零散的结构化、半结构化的数据通过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信息抽取</a:t>
            </a:r>
            <a:r>
              <a:rPr lang="zh-CN" altLang="en-US" sz="2400" dirty="0" smtClean="0"/>
              <a:t>、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信息融合</a:t>
            </a:r>
            <a:r>
              <a:rPr lang="zh-CN" altLang="en-US" sz="2400" dirty="0" smtClean="0"/>
              <a:t>并用图来表示概念、实体以及实体之间的关系构成的语义网络。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740" y="689643"/>
            <a:ext cx="6047381" cy="405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507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07083 -0.00084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-0.00084 L 0.07083 -0.68139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6" grpId="0" animBg="1"/>
      <p:bldP spid="4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19165155">
            <a:off x="-848426" y="318618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知识构建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燕尾形 36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燕尾形 37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燕尾形 38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燕尾形 39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906488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340021" y="500957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152709" y="50095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设计实现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324464" y="5005036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68265" y="49722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019938" y="669267"/>
            <a:ext cx="864095" cy="7920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27949" y="742145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知识构建</a:t>
            </a:r>
          </a:p>
        </p:txBody>
      </p:sp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2027717" y="2389377"/>
            <a:ext cx="1728192" cy="590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命名实体识别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92080" y="2410127"/>
            <a:ext cx="1728192" cy="590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关系抽取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直接箭头连接符 4"/>
          <p:cNvCxnSpPr>
            <a:stCxn id="28" idx="4"/>
            <a:endCxn id="3" idx="0"/>
          </p:cNvCxnSpPr>
          <p:nvPr/>
        </p:nvCxnSpPr>
        <p:spPr>
          <a:xfrm flipH="1">
            <a:off x="2891813" y="1461355"/>
            <a:ext cx="1560173" cy="92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8" idx="4"/>
            <a:endCxn id="31" idx="0"/>
          </p:cNvCxnSpPr>
          <p:nvPr/>
        </p:nvCxnSpPr>
        <p:spPr>
          <a:xfrm>
            <a:off x="4451986" y="1461355"/>
            <a:ext cx="1704190" cy="94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871297" y="3828270"/>
            <a:ext cx="2041032" cy="502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设计命名实体识别系统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3" idx="2"/>
            <a:endCxn id="11" idx="0"/>
          </p:cNvCxnSpPr>
          <p:nvPr/>
        </p:nvCxnSpPr>
        <p:spPr>
          <a:xfrm>
            <a:off x="2891813" y="2979691"/>
            <a:ext cx="0" cy="848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形标注 14"/>
          <p:cNvSpPr/>
          <p:nvPr/>
        </p:nvSpPr>
        <p:spPr>
          <a:xfrm>
            <a:off x="4776021" y="3633220"/>
            <a:ext cx="3384376" cy="1008112"/>
          </a:xfrm>
          <a:prstGeom prst="wedgeEllipseCallout">
            <a:avLst>
              <a:gd name="adj1" fmla="val -61039"/>
              <a:gd name="adj2" fmla="val -4440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C000"/>
                </a:solidFill>
              </a:rPr>
              <a:t>提高命名实体识别效率，为构建证券知识图谱打下基础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6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07083 -0.00084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-0.00084 L 0.07083 -0.68139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6" grpId="0" animBg="1"/>
      <p:bldP spid="46" grpId="1" animBg="1"/>
      <p:bldP spid="3" grpId="0" animBg="1"/>
      <p:bldP spid="31" grpId="0" animBg="1"/>
      <p:bldP spid="11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09228"/>
            <a:ext cx="8229600" cy="48399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zh-CN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本人</a:t>
            </a:r>
            <a:r>
              <a:rPr lang="zh-CN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主要是实现命名实体</a:t>
            </a:r>
            <a:r>
              <a:rPr lang="zh-CN" altLang="zh-CN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识别</a:t>
            </a:r>
            <a:r>
              <a:rPr lang="zh-CN" altLang="en-US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算法以及系统。</a:t>
            </a:r>
            <a:endParaRPr lang="zh-CN" altLang="en-US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r>
              <a:rPr lang="zh-CN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word2vec</a:t>
            </a:r>
            <a:r>
              <a:rPr lang="zh-CN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的中文词向量工具的设计与实现；</a:t>
            </a:r>
          </a:p>
          <a:p>
            <a:pPr lvl="0"/>
            <a:r>
              <a:rPr lang="zh-CN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人工标注金融领域的命名实体识别数据；</a:t>
            </a:r>
          </a:p>
          <a:p>
            <a:pPr lvl="0"/>
            <a:r>
              <a:rPr lang="zh-CN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BiLSTM+CRF</a:t>
            </a:r>
            <a:r>
              <a:rPr lang="zh-CN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的神经网络模型的设计与实现；</a:t>
            </a:r>
          </a:p>
          <a:p>
            <a:pPr lvl="0"/>
            <a:r>
              <a:rPr lang="zh-CN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深度学习模型的训练与调优；</a:t>
            </a:r>
          </a:p>
          <a:p>
            <a:pPr lvl="0"/>
            <a:r>
              <a:rPr lang="zh-CN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当前主流命名实体识别方法的对比分析；</a:t>
            </a:r>
          </a:p>
          <a:p>
            <a:pPr lvl="0"/>
            <a:r>
              <a:rPr lang="zh-CN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命名实体识别系统的设计与实现。</a:t>
            </a:r>
          </a:p>
          <a:p>
            <a:pPr marL="0" indent="0">
              <a:buNone/>
            </a:pPr>
            <a:endParaRPr lang="zh-CN" altLang="zh-CN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 rot="19165155">
            <a:off x="-1171370" y="341572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我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的任务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337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808425" y="1849388"/>
            <a:ext cx="1527151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70420" y="5161756"/>
            <a:ext cx="1042020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971600" y="2641476"/>
            <a:ext cx="1800200" cy="252028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771800" y="2641476"/>
            <a:ext cx="1008112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315236" y="2650604"/>
            <a:ext cx="1417004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732240" y="2659732"/>
            <a:ext cx="936104" cy="2502024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668344" y="5161756"/>
            <a:ext cx="1584176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1680" y="1376690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互联网</a:t>
            </a:r>
            <a:r>
              <a:rPr lang="en-US" altLang="zh-CN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+</a:t>
            </a:r>
            <a:endParaRPr lang="zh-CN" alt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913285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大数据</a:t>
            </a:r>
            <a:endParaRPr lang="zh-CN" altLang="en-US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6296" y="316378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</a:rPr>
              <a:t>深度学习</a:t>
            </a:r>
            <a:endParaRPr lang="zh-CN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5188" y="4084599"/>
            <a:ext cx="121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人工智能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0736" y="1207413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/>
                </a:solidFill>
              </a:rPr>
              <a:t>机器学习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8144" y="4486965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知识图谱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7422" y="2733965"/>
            <a:ext cx="6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金融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5756" y="4353904"/>
            <a:ext cx="684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accent6">
                    <a:lumMod val="75000"/>
                  </a:schemeClr>
                </a:solidFill>
              </a:rPr>
              <a:t>证券</a:t>
            </a:r>
            <a:endParaRPr lang="zh-CN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3769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63076E-6 L 0.09444 -0.00083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44 -0.00083 L 0.29132 -0.44169 " pathEditMode="relative" rAng="0" ptsTypes="AA">
                                      <p:cBhvr>
                                        <p:cTn id="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42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32 -0.44169 L 0.40156 -0.44169 " pathEditMode="relative" rAng="0" ptsTypes="AA">
                                      <p:cBhvr>
                                        <p:cTn id="12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75 -0.44169 C 0.39513 -0.45141 0.39757 -0.46113 0.39878 -0.47084 C 0.4 -0.48139 0.39843 -0.49361 0.40208 -0.50249 C 0.40555 -0.51166 0.41041 -0.51582 0.41527 -0.52359 C 0.41736 -0.5347 0.41979 -0.53498 0.42517 -0.54219 C 0.43072 -0.54913 0.43541 -0.55802 0.4401 -0.56635 C 0.44375 -0.57218 0.44288 -0.57634 0.44843 -0.5794 C 0.45225 -0.58106 0.45625 -0.58134 0.46007 -0.58217 C 0.46736 -0.58606 0.47447 -0.58883 0.48159 -0.59244 C 0.50243 -0.58939 0.50052 -0.58661 0.51805 -0.57662 C 0.5217 -0.57468 0.52604 -0.5744 0.52968 -0.57134 C 0.53784 -0.56496 0.53177 -0.56829 0.53802 -0.56079 C 0.54132 -0.55691 0.54809 -0.55025 0.54809 -0.54997 C 0.5526 -0.5397 0.55538 -0.52887 0.55972 -0.51832 C 0.56145 -0.50666 0.56267 -0.49555 0.56788 -0.48667 C 0.57135 -0.47084 0.57465 -0.45585 0.57465 -0.43892 " pathEditMode="relative" rAng="0" ptsTypes="fffffffffffffffA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74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465 -0.43892 L 0.72447 -0.44169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447 -0.44169 L 0.82673 -0.00083 " pathEditMode="relative" rAng="0" ptsTypes="AA">
                                      <p:cBhvr>
                                        <p:cTn id="2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2673 -0.00083 L 1.00798 -0.00083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333500"/>
            <a:ext cx="5003800" cy="3683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rot="19165155">
            <a:off x="-848426" y="318618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60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4002</TotalTime>
  <Words>1290</Words>
  <Application>Microsoft Macintosh PowerPoint</Application>
  <PresentationFormat>全屏显示(16:10)</PresentationFormat>
  <Paragraphs>450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0" baseType="lpstr">
      <vt:lpstr>Calibri</vt:lpstr>
      <vt:lpstr>Times New Roman</vt:lpstr>
      <vt:lpstr>仿宋</vt:lpstr>
      <vt:lpstr>汉仪行楷简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实体识别BIO标注符号表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实体识别效率表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Noah</dc:creator>
  <cp:lastModifiedBy>Microsoft Office 用户</cp:lastModifiedBy>
  <cp:revision>265</cp:revision>
  <dcterms:created xsi:type="dcterms:W3CDTF">2011-02-15T16:08:31Z</dcterms:created>
  <dcterms:modified xsi:type="dcterms:W3CDTF">2018-06-18T13:20:22Z</dcterms:modified>
</cp:coreProperties>
</file>