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71" r:id="rId5"/>
    <p:sldId id="259" r:id="rId6"/>
    <p:sldId id="272" r:id="rId7"/>
    <p:sldId id="298" r:id="rId8"/>
    <p:sldId id="274" r:id="rId9"/>
    <p:sldId id="275" r:id="rId10"/>
    <p:sldId id="278" r:id="rId11"/>
    <p:sldId id="260" r:id="rId12"/>
    <p:sldId id="276" r:id="rId13"/>
    <p:sldId id="280" r:id="rId14"/>
    <p:sldId id="281" r:id="rId15"/>
    <p:sldId id="277" r:id="rId16"/>
    <p:sldId id="282" r:id="rId17"/>
    <p:sldId id="283" r:id="rId18"/>
    <p:sldId id="284" r:id="rId19"/>
    <p:sldId id="285" r:id="rId20"/>
    <p:sldId id="289" r:id="rId21"/>
    <p:sldId id="290" r:id="rId22"/>
    <p:sldId id="291" r:id="rId23"/>
    <p:sldId id="292" r:id="rId24"/>
    <p:sldId id="293" r:id="rId25"/>
    <p:sldId id="294" r:id="rId26"/>
    <p:sldId id="286" r:id="rId27"/>
    <p:sldId id="261" r:id="rId28"/>
    <p:sldId id="288" r:id="rId29"/>
    <p:sldId id="296" r:id="rId30"/>
    <p:sldId id="295" r:id="rId31"/>
    <p:sldId id="287" r:id="rId32"/>
    <p:sldId id="297" r:id="rId3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9" autoAdjust="0"/>
  </p:normalViewPr>
  <p:slideViewPr>
    <p:cSldViewPr>
      <p:cViewPr varScale="1">
        <p:scale>
          <a:sx n="134" d="100"/>
          <a:sy n="134" d="100"/>
        </p:scale>
        <p:origin x="-360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61941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基于证券知识图谱构建的命名实体</a:t>
            </a:r>
            <a:endParaRPr lang="en-US" altLang="zh-CN" sz="28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识别系统设计与实现</a:t>
            </a:r>
            <a:endParaRPr lang="zh-CN" altLang="en-US" sz="4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136" y="386561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答 辩 人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乐远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8144" y="4513684"/>
            <a:ext cx="308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指导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老师：郭勇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76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85" y="630458"/>
            <a:ext cx="683194" cy="6831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05" y="732371"/>
            <a:ext cx="510034" cy="51003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43" y="704497"/>
            <a:ext cx="510321" cy="5103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19" y="757472"/>
            <a:ext cx="404369" cy="4043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38" y="723200"/>
            <a:ext cx="497709" cy="4977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6609" y="1298997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股吧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2955" y="1315666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新闻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3310" y="1330242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152706" y="1330242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11116" y="1330242"/>
            <a:ext cx="12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门户网站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185336" y="1881690"/>
            <a:ext cx="508703" cy="96553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35468" y="2188545"/>
            <a:ext cx="21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实体识别系统处理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125" y="3267409"/>
            <a:ext cx="7016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人名、机构名、地名、时间、日期、货币和百分比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49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3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命名实体识别主要功能示意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9" y="1246838"/>
            <a:ext cx="749197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12558" y="4183093"/>
            <a:ext cx="380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命名</a:t>
            </a:r>
            <a:r>
              <a:rPr lang="zh-CN" altLang="en-US" dirty="0" smtClean="0">
                <a:solidFill>
                  <a:srgbClr val="FFC000"/>
                </a:solidFill>
              </a:rPr>
              <a:t>实体识别系统主要功能示意图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11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39751" y="769268"/>
            <a:ext cx="1180773" cy="6888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</a:t>
            </a:r>
          </a:p>
        </p:txBody>
      </p:sp>
      <p:sp>
        <p:nvSpPr>
          <p:cNvPr id="17" name="椭圆 16"/>
          <p:cNvSpPr/>
          <p:nvPr/>
        </p:nvSpPr>
        <p:spPr>
          <a:xfrm>
            <a:off x="1974537" y="1663681"/>
            <a:ext cx="1234742" cy="6498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扩展性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68264" y="3562748"/>
            <a:ext cx="1234742" cy="6498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健壮性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561845" y="2555446"/>
            <a:ext cx="1234742" cy="6498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正确性</a:t>
            </a:r>
          </a:p>
        </p:txBody>
      </p:sp>
      <p:sp>
        <p:nvSpPr>
          <p:cNvPr id="2" name="矩形 1"/>
          <p:cNvSpPr/>
          <p:nvPr/>
        </p:nvSpPr>
        <p:spPr>
          <a:xfrm>
            <a:off x="3507607" y="821318"/>
            <a:ext cx="610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能够处理一定复杂度的数据，能够在可以接受的时间内</a:t>
            </a:r>
            <a:r>
              <a:rPr lang="zh-CN" altLang="en-US" sz="1600" dirty="0" smtClean="0">
                <a:solidFill>
                  <a:schemeClr val="bg1"/>
                </a:solidFill>
              </a:rPr>
              <a:t>分析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出</a:t>
            </a:r>
            <a:r>
              <a:rPr lang="zh-CN" altLang="en-US" sz="1600" dirty="0">
                <a:solidFill>
                  <a:schemeClr val="bg1"/>
                </a:solidFill>
              </a:rPr>
              <a:t>命名实体结果，不能占据太多内存（不超过</a:t>
            </a:r>
            <a:r>
              <a:rPr lang="en-US" altLang="zh-CN" sz="1600" dirty="0">
                <a:solidFill>
                  <a:schemeClr val="bg1"/>
                </a:solidFill>
              </a:rPr>
              <a:t>2G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9279" y="1796513"/>
            <a:ext cx="54671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接口设计符合开闭原则，允许在不能的功能上采取不同的方法而不影响系统的</a:t>
            </a:r>
            <a:r>
              <a:rPr lang="zh-CN" altLang="en-US" sz="1600" dirty="0" smtClean="0">
                <a:solidFill>
                  <a:schemeClr val="bg1"/>
                </a:solidFill>
              </a:rPr>
              <a:t>运行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0932" y="2708276"/>
            <a:ext cx="5526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命名实体识别的正确率必须在</a:t>
            </a:r>
            <a:r>
              <a:rPr lang="en-US" altLang="zh-CN" sz="1600" dirty="0">
                <a:solidFill>
                  <a:schemeClr val="bg1"/>
                </a:solidFill>
              </a:rPr>
              <a:t>90%</a:t>
            </a:r>
            <a:r>
              <a:rPr lang="zh-CN" altLang="en-US" sz="1600" dirty="0">
                <a:solidFill>
                  <a:schemeClr val="bg1"/>
                </a:solidFill>
              </a:rPr>
              <a:t>以上，</a:t>
            </a:r>
            <a:r>
              <a:rPr lang="en-US" altLang="zh-CN" sz="1600" dirty="0">
                <a:solidFill>
                  <a:schemeClr val="bg1"/>
                </a:solidFill>
              </a:rPr>
              <a:t>F</a:t>
            </a:r>
            <a:r>
              <a:rPr lang="zh-CN" altLang="en-US" sz="1600" dirty="0">
                <a:solidFill>
                  <a:schemeClr val="bg1"/>
                </a:solidFill>
              </a:rPr>
              <a:t>值在</a:t>
            </a:r>
            <a:r>
              <a:rPr lang="en-US" altLang="zh-CN" sz="1600" dirty="0">
                <a:solidFill>
                  <a:schemeClr val="bg1"/>
                </a:solidFill>
              </a:rPr>
              <a:t>80</a:t>
            </a:r>
            <a:r>
              <a:rPr lang="zh-CN" altLang="en-US" sz="1600" dirty="0">
                <a:solidFill>
                  <a:schemeClr val="bg1"/>
                </a:solidFill>
              </a:rPr>
              <a:t>以上。不能有太多歧义的</a:t>
            </a:r>
            <a:r>
              <a:rPr lang="zh-CN" altLang="en-US" sz="1600" dirty="0" smtClean="0">
                <a:solidFill>
                  <a:schemeClr val="bg1"/>
                </a:solidFill>
              </a:rPr>
              <a:t>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5124" y="3687784"/>
            <a:ext cx="5475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能够捕捉到数据格式等错误，不会因为突发事件导致数据丢失或者出现</a:t>
            </a:r>
            <a:r>
              <a:rPr lang="zh-CN" altLang="en-US" sz="1600" dirty="0" smtClean="0">
                <a:solidFill>
                  <a:schemeClr val="bg1"/>
                </a:solidFill>
              </a:rPr>
              <a:t>差错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67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 animBg="1"/>
      <p:bldP spid="19" grpId="0" animBg="1"/>
      <p:bldP spid="2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3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系统功能设计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51" y="933585"/>
            <a:ext cx="6323283" cy="311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805104" y="4298856"/>
            <a:ext cx="350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命名实体识别系统功能结构图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1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系统概要设计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2597669" y="96140"/>
            <a:ext cx="816091" cy="2836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2368482" y="625252"/>
            <a:ext cx="127446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读入文本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2465655" y="1201316"/>
            <a:ext cx="108012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分句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1805408" y="1955244"/>
            <a:ext cx="2400613" cy="884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是否借助词典</a:t>
            </a:r>
            <a:r>
              <a:rPr lang="zh-CN" altLang="en-US" dirty="0"/>
              <a:t>？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2465655" y="3225065"/>
            <a:ext cx="108012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107503" y="2181688"/>
            <a:ext cx="1199595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读入字典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3005715" y="379821"/>
            <a:ext cx="0" cy="245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3005715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3005715" y="1633364"/>
            <a:ext cx="0" cy="32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18" idx="0"/>
          </p:cNvCxnSpPr>
          <p:nvPr/>
        </p:nvCxnSpPr>
        <p:spPr>
          <a:xfrm>
            <a:off x="3005715" y="2840180"/>
            <a:ext cx="0" cy="38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1"/>
            <a:endCxn id="19" idx="3"/>
          </p:cNvCxnSpPr>
          <p:nvPr/>
        </p:nvCxnSpPr>
        <p:spPr>
          <a:xfrm flipH="1">
            <a:off x="1307098" y="2397712"/>
            <a:ext cx="498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2"/>
            <a:endCxn id="18" idx="1"/>
          </p:cNvCxnSpPr>
          <p:nvPr/>
        </p:nvCxnSpPr>
        <p:spPr>
          <a:xfrm rot="16200000" flipH="1">
            <a:off x="1172802" y="2148235"/>
            <a:ext cx="827353" cy="1758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58231" y="202838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17716" y="2855733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否</a:t>
            </a:r>
          </a:p>
        </p:txBody>
      </p:sp>
      <p:sp>
        <p:nvSpPr>
          <p:cNvPr id="40" name="流程图: 过程 39"/>
          <p:cNvSpPr/>
          <p:nvPr/>
        </p:nvSpPr>
        <p:spPr>
          <a:xfrm>
            <a:off x="2096525" y="4081636"/>
            <a:ext cx="1818377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命名实体识别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8" idx="2"/>
            <a:endCxn id="40" idx="0"/>
          </p:cNvCxnSpPr>
          <p:nvPr/>
        </p:nvCxnSpPr>
        <p:spPr>
          <a:xfrm flipH="1">
            <a:off x="3005714" y="3657113"/>
            <a:ext cx="1" cy="42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4063297" y="2946051"/>
            <a:ext cx="2400613" cy="884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是否需要后处理？</a:t>
            </a:r>
            <a:endParaRPr lang="zh-CN" altLang="en-US" dirty="0"/>
          </a:p>
        </p:txBody>
      </p:sp>
      <p:sp>
        <p:nvSpPr>
          <p:cNvPr id="46" name="流程图: 过程 45"/>
          <p:cNvSpPr/>
          <p:nvPr/>
        </p:nvSpPr>
        <p:spPr>
          <a:xfrm>
            <a:off x="6948264" y="3172495"/>
            <a:ext cx="2106409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</a:t>
            </a:r>
            <a:r>
              <a:rPr lang="zh-CN" altLang="en-US" dirty="0" smtClean="0"/>
              <a:t>歧、对齐、融合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4498427" y="2118063"/>
            <a:ext cx="151216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BIO</a:t>
            </a:r>
            <a:r>
              <a:rPr lang="zh-CN" altLang="en-US" dirty="0" smtClean="0"/>
              <a:t>标注集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40" idx="2"/>
            <a:endCxn id="45" idx="2"/>
          </p:cNvCxnSpPr>
          <p:nvPr/>
        </p:nvCxnSpPr>
        <p:spPr>
          <a:xfrm rot="5400000" flipH="1" flipV="1">
            <a:off x="3793310" y="3043391"/>
            <a:ext cx="682697" cy="2257890"/>
          </a:xfrm>
          <a:prstGeom prst="bentConnector3">
            <a:avLst>
              <a:gd name="adj1" fmla="val -334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5" idx="3"/>
            <a:endCxn id="46" idx="1"/>
          </p:cNvCxnSpPr>
          <p:nvPr/>
        </p:nvCxnSpPr>
        <p:spPr>
          <a:xfrm>
            <a:off x="6463910" y="3388519"/>
            <a:ext cx="4843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6" idx="0"/>
            <a:endCxn id="47" idx="3"/>
          </p:cNvCxnSpPr>
          <p:nvPr/>
        </p:nvCxnSpPr>
        <p:spPr>
          <a:xfrm rot="16200000" flipV="1">
            <a:off x="6586828" y="1757854"/>
            <a:ext cx="838408" cy="19908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5" idx="0"/>
            <a:endCxn id="47" idx="2"/>
          </p:cNvCxnSpPr>
          <p:nvPr/>
        </p:nvCxnSpPr>
        <p:spPr>
          <a:xfrm flipH="1" flipV="1">
            <a:off x="5254511" y="2550111"/>
            <a:ext cx="9093" cy="39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80212" y="2987829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3606" y="261233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否</a:t>
            </a:r>
          </a:p>
        </p:txBody>
      </p:sp>
      <p:sp>
        <p:nvSpPr>
          <p:cNvPr id="61" name="流程图: 终止 60"/>
          <p:cNvSpPr/>
          <p:nvPr/>
        </p:nvSpPr>
        <p:spPr>
          <a:xfrm>
            <a:off x="4846465" y="1201316"/>
            <a:ext cx="816091" cy="2836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63" name="直接箭头连接符 62"/>
          <p:cNvCxnSpPr>
            <a:stCxn id="47" idx="0"/>
            <a:endCxn id="61" idx="2"/>
          </p:cNvCxnSpPr>
          <p:nvPr/>
        </p:nvCxnSpPr>
        <p:spPr>
          <a:xfrm flipV="1">
            <a:off x="5254511" y="1484997"/>
            <a:ext cx="0" cy="63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20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1565" y="572459"/>
            <a:ext cx="589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核心问题：给定一个句子，识别出句子中的命名实体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220" y="1129308"/>
            <a:ext cx="4949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例如：</a:t>
            </a:r>
            <a:r>
              <a:rPr lang="en-US" altLang="zh-CN" dirty="0">
                <a:solidFill>
                  <a:srgbClr val="FFC000"/>
                </a:solidFill>
              </a:rPr>
              <a:t>TCL</a:t>
            </a:r>
            <a:r>
              <a:rPr lang="zh-CN" altLang="en-US" dirty="0">
                <a:solidFill>
                  <a:srgbClr val="FFC000"/>
                </a:solidFill>
              </a:rPr>
              <a:t>集团副总裁、董事会秘书廖骞表示，此次</a:t>
            </a:r>
            <a:r>
              <a:rPr lang="en-US" altLang="zh-CN" dirty="0">
                <a:solidFill>
                  <a:srgbClr val="FFC000"/>
                </a:solidFill>
              </a:rPr>
              <a:t>TCL</a:t>
            </a:r>
            <a:r>
              <a:rPr lang="zh-CN" altLang="en-US" dirty="0">
                <a:solidFill>
                  <a:srgbClr val="FFC000"/>
                </a:solidFill>
              </a:rPr>
              <a:t>集团通过这一收购将华显光电约</a:t>
            </a:r>
            <a:r>
              <a:rPr lang="en-US" altLang="zh-CN" dirty="0">
                <a:solidFill>
                  <a:srgbClr val="FFC000"/>
                </a:solidFill>
              </a:rPr>
              <a:t>37%</a:t>
            </a:r>
            <a:r>
              <a:rPr lang="zh-CN" altLang="en-US" dirty="0">
                <a:solidFill>
                  <a:srgbClr val="FFC000"/>
                </a:solidFill>
              </a:rPr>
              <a:t>的股份直接转让给华星光电，双方原本是合作关系，在收购完成后将变为母子关系。</a:t>
            </a:r>
          </a:p>
        </p:txBody>
      </p:sp>
      <p:sp>
        <p:nvSpPr>
          <p:cNvPr id="4" name="矩形 3"/>
          <p:cNvSpPr/>
          <p:nvPr/>
        </p:nvSpPr>
        <p:spPr>
          <a:xfrm>
            <a:off x="2071076" y="24013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TCL</a:t>
            </a:r>
            <a:r>
              <a:rPr lang="zh-CN" altLang="en-US" dirty="0">
                <a:solidFill>
                  <a:schemeClr val="bg1"/>
                </a:solidFill>
              </a:rPr>
              <a:t>集团</a:t>
            </a:r>
            <a:r>
              <a:rPr lang="zh-CN" altLang="en-US" dirty="0">
                <a:solidFill>
                  <a:srgbClr val="FFC000"/>
                </a:solidFill>
              </a:rPr>
              <a:t>副总裁、董事会秘书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廖骞</a:t>
            </a:r>
            <a:r>
              <a:rPr lang="zh-CN" altLang="en-US" dirty="0">
                <a:solidFill>
                  <a:srgbClr val="FFC000"/>
                </a:solidFill>
              </a:rPr>
              <a:t>表示，此次</a:t>
            </a:r>
            <a:r>
              <a:rPr lang="en-US" altLang="zh-CN" dirty="0">
                <a:solidFill>
                  <a:schemeClr val="bg1"/>
                </a:solidFill>
              </a:rPr>
              <a:t>TCL</a:t>
            </a:r>
            <a:r>
              <a:rPr lang="zh-CN" altLang="en-US" dirty="0">
                <a:solidFill>
                  <a:schemeClr val="bg1"/>
                </a:solidFill>
              </a:rPr>
              <a:t>集团</a:t>
            </a:r>
            <a:r>
              <a:rPr lang="zh-CN" altLang="en-US" dirty="0">
                <a:solidFill>
                  <a:srgbClr val="FFC000"/>
                </a:solidFill>
              </a:rPr>
              <a:t>通过这一收购将</a:t>
            </a:r>
            <a:r>
              <a:rPr lang="zh-CN" altLang="en-US" dirty="0">
                <a:solidFill>
                  <a:schemeClr val="accent3"/>
                </a:solidFill>
              </a:rPr>
              <a:t>华显光电</a:t>
            </a:r>
            <a:r>
              <a:rPr lang="zh-CN" altLang="en-US" dirty="0">
                <a:solidFill>
                  <a:srgbClr val="FFC000"/>
                </a:solidFill>
              </a:rPr>
              <a:t>约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37%</a:t>
            </a:r>
            <a:r>
              <a:rPr lang="zh-CN" altLang="en-US" dirty="0">
                <a:solidFill>
                  <a:srgbClr val="FFC000"/>
                </a:solidFill>
              </a:rPr>
              <a:t>的股份直接转让给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华星光电</a:t>
            </a:r>
            <a:r>
              <a:rPr lang="zh-CN" altLang="en-US" dirty="0">
                <a:solidFill>
                  <a:srgbClr val="FFC000"/>
                </a:solidFill>
              </a:rPr>
              <a:t>，双方原本是合作关系，在收购完成后将变为母子关系。</a:t>
            </a:r>
          </a:p>
        </p:txBody>
      </p:sp>
    </p:spTree>
    <p:extLst>
      <p:ext uri="{BB962C8B-B14F-4D97-AF65-F5344CB8AC3E}">
        <p14:creationId xmlns:p14="http://schemas.microsoft.com/office/powerpoint/2010/main" val="1542895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875532" y="1730806"/>
            <a:ext cx="1313952" cy="944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序列标注问题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523661" y="790534"/>
            <a:ext cx="1632179" cy="571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抽象问题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923928" y="765163"/>
            <a:ext cx="4536503" cy="571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对于一个句子</a:t>
            </a:r>
            <a:r>
              <a:rPr lang="en-US" altLang="zh-CN" dirty="0" smtClean="0"/>
              <a:t>X=(x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),</a:t>
            </a:r>
            <a:r>
              <a:rPr lang="zh-CN" altLang="en-US" dirty="0" smtClean="0"/>
              <a:t>怎么找出最好的标注序列</a:t>
            </a:r>
            <a:r>
              <a:rPr lang="en-US" altLang="zh-CN" dirty="0" smtClean="0"/>
              <a:t>Y=(y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492" y="2569468"/>
            <a:ext cx="19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CRF(</a:t>
            </a:r>
            <a:r>
              <a:rPr lang="zh-CN" altLang="en-US" dirty="0" smtClean="0">
                <a:solidFill>
                  <a:srgbClr val="FFFF00"/>
                </a:solidFill>
              </a:rPr>
              <a:t>条件随机场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2179" y="1848799"/>
            <a:ext cx="19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深度学习</a:t>
            </a:r>
            <a:r>
              <a:rPr lang="en-US" altLang="zh-CN" dirty="0" smtClean="0">
                <a:solidFill>
                  <a:srgbClr val="FFFF00"/>
                </a:solidFill>
              </a:rPr>
              <a:t>LSTM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3748" y="1833878"/>
            <a:ext cx="19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词向量</a:t>
            </a:r>
            <a:r>
              <a:rPr lang="en-US" altLang="zh-CN" dirty="0" smtClean="0">
                <a:solidFill>
                  <a:srgbClr val="FFC000"/>
                </a:solidFill>
              </a:rPr>
              <a:t>word2vec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4034" y="3577580"/>
            <a:ext cx="2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LSTM+CRF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8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算法设计</a:t>
            </a:r>
          </a:p>
        </p:txBody>
      </p:sp>
      <p:sp>
        <p:nvSpPr>
          <p:cNvPr id="2" name="流程图: 联系 1"/>
          <p:cNvSpPr/>
          <p:nvPr/>
        </p:nvSpPr>
        <p:spPr>
          <a:xfrm>
            <a:off x="3011780" y="697260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3909301" y="700297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4837166" y="700297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5699796" y="700297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>
          <a:xfrm>
            <a:off x="2608423" y="841276"/>
            <a:ext cx="4033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6"/>
            <a:endCxn id="15" idx="2"/>
          </p:cNvCxnSpPr>
          <p:nvPr/>
        </p:nvCxnSpPr>
        <p:spPr>
          <a:xfrm>
            <a:off x="3309190" y="841276"/>
            <a:ext cx="600111" cy="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6"/>
            <a:endCxn id="16" idx="2"/>
          </p:cNvCxnSpPr>
          <p:nvPr/>
        </p:nvCxnSpPr>
        <p:spPr>
          <a:xfrm>
            <a:off x="4206711" y="844313"/>
            <a:ext cx="630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6"/>
          </p:cNvCxnSpPr>
          <p:nvPr/>
        </p:nvCxnSpPr>
        <p:spPr>
          <a:xfrm>
            <a:off x="5997206" y="844313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75657" y="6972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句子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4241856" y="1034899"/>
            <a:ext cx="560163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预定义过程 31"/>
          <p:cNvSpPr/>
          <p:nvPr/>
        </p:nvSpPr>
        <p:spPr>
          <a:xfrm>
            <a:off x="3124588" y="1655710"/>
            <a:ext cx="2794696" cy="77903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Word 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mbeddings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41014" y="1788413"/>
            <a:ext cx="10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词</a:t>
            </a:r>
            <a:r>
              <a:rPr lang="zh-CN" altLang="en-US" dirty="0" smtClean="0">
                <a:solidFill>
                  <a:srgbClr val="FFFF00"/>
                </a:solidFill>
              </a:rPr>
              <a:t>向量查找表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4241854" y="2569468"/>
            <a:ext cx="560163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16" idx="6"/>
            <a:endCxn id="17" idx="2"/>
          </p:cNvCxnSpPr>
          <p:nvPr/>
        </p:nvCxnSpPr>
        <p:spPr>
          <a:xfrm>
            <a:off x="5134576" y="844313"/>
            <a:ext cx="565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终止 64"/>
          <p:cNvSpPr/>
          <p:nvPr/>
        </p:nvSpPr>
        <p:spPr>
          <a:xfrm>
            <a:off x="3022034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终止 65"/>
          <p:cNvSpPr/>
          <p:nvPr/>
        </p:nvSpPr>
        <p:spPr>
          <a:xfrm>
            <a:off x="3823169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终止 66"/>
          <p:cNvSpPr/>
          <p:nvPr/>
        </p:nvSpPr>
        <p:spPr>
          <a:xfrm>
            <a:off x="4769164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终止 67"/>
          <p:cNvSpPr/>
          <p:nvPr/>
        </p:nvSpPr>
        <p:spPr>
          <a:xfrm>
            <a:off x="5613664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endCxn id="65" idx="1"/>
          </p:cNvCxnSpPr>
          <p:nvPr/>
        </p:nvCxnSpPr>
        <p:spPr>
          <a:xfrm>
            <a:off x="2535637" y="3289548"/>
            <a:ext cx="486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3"/>
            <a:endCxn id="66" idx="1"/>
          </p:cNvCxnSpPr>
          <p:nvPr/>
        </p:nvCxnSpPr>
        <p:spPr>
          <a:xfrm>
            <a:off x="3470794" y="3289548"/>
            <a:ext cx="35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6" idx="3"/>
            <a:endCxn id="67" idx="1"/>
          </p:cNvCxnSpPr>
          <p:nvPr/>
        </p:nvCxnSpPr>
        <p:spPr>
          <a:xfrm>
            <a:off x="4271929" y="3289548"/>
            <a:ext cx="49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7" idx="3"/>
            <a:endCxn id="68" idx="1"/>
          </p:cNvCxnSpPr>
          <p:nvPr/>
        </p:nvCxnSpPr>
        <p:spPr>
          <a:xfrm>
            <a:off x="5217924" y="3289548"/>
            <a:ext cx="395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8" idx="3"/>
          </p:cNvCxnSpPr>
          <p:nvPr/>
        </p:nvCxnSpPr>
        <p:spPr>
          <a:xfrm>
            <a:off x="6062424" y="3289548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85957" y="3138881"/>
            <a:ext cx="10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词</a:t>
            </a:r>
            <a:r>
              <a:rPr lang="zh-CN" altLang="en-US" dirty="0" smtClean="0">
                <a:solidFill>
                  <a:srgbClr val="FFFF00"/>
                </a:solidFill>
              </a:rPr>
              <a:t>向量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7" name="流程图: 或者 86"/>
          <p:cNvSpPr/>
          <p:nvPr/>
        </p:nvSpPr>
        <p:spPr>
          <a:xfrm>
            <a:off x="3745823" y="3793604"/>
            <a:ext cx="317474" cy="28803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或者 87"/>
          <p:cNvSpPr/>
          <p:nvPr/>
        </p:nvSpPr>
        <p:spPr>
          <a:xfrm>
            <a:off x="4900450" y="3793604"/>
            <a:ext cx="317474" cy="28803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65" idx="2"/>
            <a:endCxn id="87" idx="0"/>
          </p:cNvCxnSpPr>
          <p:nvPr/>
        </p:nvCxnSpPr>
        <p:spPr>
          <a:xfrm>
            <a:off x="3246414" y="3361556"/>
            <a:ext cx="65814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6" idx="2"/>
            <a:endCxn id="87" idx="0"/>
          </p:cNvCxnSpPr>
          <p:nvPr/>
        </p:nvCxnSpPr>
        <p:spPr>
          <a:xfrm flipH="1">
            <a:off x="3904560" y="3361556"/>
            <a:ext cx="14298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7" idx="2"/>
            <a:endCxn id="87" idx="0"/>
          </p:cNvCxnSpPr>
          <p:nvPr/>
        </p:nvCxnSpPr>
        <p:spPr>
          <a:xfrm flipH="1">
            <a:off x="3904560" y="3361556"/>
            <a:ext cx="108898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6" idx="2"/>
            <a:endCxn id="88" idx="0"/>
          </p:cNvCxnSpPr>
          <p:nvPr/>
        </p:nvCxnSpPr>
        <p:spPr>
          <a:xfrm>
            <a:off x="4047549" y="3361556"/>
            <a:ext cx="101163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7" idx="2"/>
            <a:endCxn id="88" idx="0"/>
          </p:cNvCxnSpPr>
          <p:nvPr/>
        </p:nvCxnSpPr>
        <p:spPr>
          <a:xfrm>
            <a:off x="4993544" y="3361556"/>
            <a:ext cx="6564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8" idx="2"/>
            <a:endCxn id="88" idx="0"/>
          </p:cNvCxnSpPr>
          <p:nvPr/>
        </p:nvCxnSpPr>
        <p:spPr>
          <a:xfrm flipH="1">
            <a:off x="5059187" y="3361556"/>
            <a:ext cx="77885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终止 102"/>
          <p:cNvSpPr/>
          <p:nvPr/>
        </p:nvSpPr>
        <p:spPr>
          <a:xfrm>
            <a:off x="3470794" y="4500250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终止 103"/>
          <p:cNvSpPr/>
          <p:nvPr/>
        </p:nvSpPr>
        <p:spPr>
          <a:xfrm>
            <a:off x="4615655" y="4501410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endCxn id="103" idx="1"/>
          </p:cNvCxnSpPr>
          <p:nvPr/>
        </p:nvCxnSpPr>
        <p:spPr>
          <a:xfrm>
            <a:off x="2694352" y="4608262"/>
            <a:ext cx="7764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3" idx="3"/>
            <a:endCxn id="104" idx="1"/>
          </p:cNvCxnSpPr>
          <p:nvPr/>
        </p:nvCxnSpPr>
        <p:spPr>
          <a:xfrm>
            <a:off x="4357858" y="4608262"/>
            <a:ext cx="257797" cy="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4" idx="3"/>
          </p:cNvCxnSpPr>
          <p:nvPr/>
        </p:nvCxnSpPr>
        <p:spPr>
          <a:xfrm>
            <a:off x="5502719" y="4609422"/>
            <a:ext cx="542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62925" y="4401026"/>
            <a:ext cx="15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连接的词向量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21" name="直接箭头连接符 120"/>
          <p:cNvCxnSpPr>
            <a:stCxn id="87" idx="4"/>
            <a:endCxn id="103" idx="0"/>
          </p:cNvCxnSpPr>
          <p:nvPr/>
        </p:nvCxnSpPr>
        <p:spPr>
          <a:xfrm>
            <a:off x="3904560" y="4081636"/>
            <a:ext cx="9766" cy="418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88" idx="4"/>
            <a:endCxn id="104" idx="0"/>
          </p:cNvCxnSpPr>
          <p:nvPr/>
        </p:nvCxnSpPr>
        <p:spPr>
          <a:xfrm>
            <a:off x="5059187" y="4081636"/>
            <a:ext cx="0" cy="41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6054" y="4075598"/>
            <a:ext cx="113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按窗口连接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84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4" y="4905523"/>
            <a:ext cx="367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证券知识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图谱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构建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的</a:t>
            </a:r>
            <a:endParaRPr lang="en-US" altLang="zh-CN" sz="20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命名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实体识别系统设计与实现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88778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888778" y="3470994"/>
            <a:ext cx="59485" cy="1690762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1787" y="505374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418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3 -0.29092 L 0.3934 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 0.00027 L 0.67691 0.0002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4440502" y="46843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终止 14"/>
          <p:cNvSpPr/>
          <p:nvPr/>
        </p:nvSpPr>
        <p:spPr>
          <a:xfrm>
            <a:off x="5585363" y="46959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1"/>
          </p:cNvCxnSpPr>
          <p:nvPr/>
        </p:nvCxnSpPr>
        <p:spPr>
          <a:xfrm>
            <a:off x="3664060" y="576444"/>
            <a:ext cx="7764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>
            <a:off x="5327566" y="576444"/>
            <a:ext cx="257797" cy="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</p:cNvCxnSpPr>
          <p:nvPr/>
        </p:nvCxnSpPr>
        <p:spPr>
          <a:xfrm>
            <a:off x="6472427" y="577604"/>
            <a:ext cx="542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2633" y="369208"/>
            <a:ext cx="15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连接的词向量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0" name="流程图: 终止 19"/>
          <p:cNvSpPr/>
          <p:nvPr/>
        </p:nvSpPr>
        <p:spPr>
          <a:xfrm>
            <a:off x="4432448" y="98529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/>
          <p:cNvSpPr/>
          <p:nvPr/>
        </p:nvSpPr>
        <p:spPr>
          <a:xfrm>
            <a:off x="5585363" y="98529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endCxn id="20" idx="1"/>
          </p:cNvCxnSpPr>
          <p:nvPr/>
        </p:nvCxnSpPr>
        <p:spPr>
          <a:xfrm>
            <a:off x="3664060" y="1093304"/>
            <a:ext cx="768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0" idx="3"/>
          </p:cNvCxnSpPr>
          <p:nvPr/>
        </p:nvCxnSpPr>
        <p:spPr>
          <a:xfrm>
            <a:off x="5319512" y="1093304"/>
            <a:ext cx="476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1" idx="3"/>
          </p:cNvCxnSpPr>
          <p:nvPr/>
        </p:nvCxnSpPr>
        <p:spPr>
          <a:xfrm>
            <a:off x="6472427" y="1093304"/>
            <a:ext cx="579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2"/>
            <a:endCxn id="20" idx="0"/>
          </p:cNvCxnSpPr>
          <p:nvPr/>
        </p:nvCxnSpPr>
        <p:spPr>
          <a:xfrm flipH="1">
            <a:off x="4875980" y="684456"/>
            <a:ext cx="8054" cy="30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" idx="2"/>
            <a:endCxn id="21" idx="0"/>
          </p:cNvCxnSpPr>
          <p:nvPr/>
        </p:nvCxnSpPr>
        <p:spPr>
          <a:xfrm>
            <a:off x="6028895" y="685616"/>
            <a:ext cx="0" cy="29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 rot="16200000">
            <a:off x="4066702" y="1939125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33" name="流程图: 终止 32"/>
          <p:cNvSpPr/>
          <p:nvPr/>
        </p:nvSpPr>
        <p:spPr>
          <a:xfrm rot="16200000">
            <a:off x="4699997" y="2772843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34" name="流程图: 终止 33"/>
          <p:cNvSpPr/>
          <p:nvPr/>
        </p:nvSpPr>
        <p:spPr>
          <a:xfrm rot="16200000">
            <a:off x="5333292" y="1949849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35" name="流程图: 终止 34"/>
          <p:cNvSpPr/>
          <p:nvPr/>
        </p:nvSpPr>
        <p:spPr>
          <a:xfrm rot="16200000">
            <a:off x="5939823" y="2786778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32" idx="0"/>
          </p:cNvCxnSpPr>
          <p:nvPr/>
        </p:nvCxnSpPr>
        <p:spPr>
          <a:xfrm>
            <a:off x="3664060" y="2047136"/>
            <a:ext cx="7574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2" idx="2"/>
            <a:endCxn id="34" idx="0"/>
          </p:cNvCxnSpPr>
          <p:nvPr/>
        </p:nvCxnSpPr>
        <p:spPr>
          <a:xfrm>
            <a:off x="4637558" y="2047137"/>
            <a:ext cx="1050566" cy="1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4" idx="2"/>
          </p:cNvCxnSpPr>
          <p:nvPr/>
        </p:nvCxnSpPr>
        <p:spPr>
          <a:xfrm>
            <a:off x="5904148" y="2057861"/>
            <a:ext cx="11110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35" idx="2"/>
          </p:cNvCxnSpPr>
          <p:nvPr/>
        </p:nvCxnSpPr>
        <p:spPr>
          <a:xfrm flipH="1">
            <a:off x="6510679" y="2894789"/>
            <a:ext cx="7256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5" idx="0"/>
            <a:endCxn id="33" idx="2"/>
          </p:cNvCxnSpPr>
          <p:nvPr/>
        </p:nvCxnSpPr>
        <p:spPr>
          <a:xfrm flipH="1" flipV="1">
            <a:off x="5270853" y="2880855"/>
            <a:ext cx="1023802" cy="1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0"/>
          </p:cNvCxnSpPr>
          <p:nvPr/>
        </p:nvCxnSpPr>
        <p:spPr>
          <a:xfrm flipH="1">
            <a:off x="3779912" y="2880855"/>
            <a:ext cx="12749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3"/>
          </p:cNvCxnSpPr>
          <p:nvPr/>
        </p:nvCxnSpPr>
        <p:spPr>
          <a:xfrm flipH="1">
            <a:off x="4529546" y="1201316"/>
            <a:ext cx="346434" cy="382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2"/>
            <a:endCxn id="33" idx="3"/>
          </p:cNvCxnSpPr>
          <p:nvPr/>
        </p:nvCxnSpPr>
        <p:spPr>
          <a:xfrm>
            <a:off x="4875980" y="1201316"/>
            <a:ext cx="286861" cy="121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2"/>
            <a:endCxn id="34" idx="3"/>
          </p:cNvCxnSpPr>
          <p:nvPr/>
        </p:nvCxnSpPr>
        <p:spPr>
          <a:xfrm flipH="1">
            <a:off x="5796136" y="1201316"/>
            <a:ext cx="232759" cy="39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35" idx="3"/>
          </p:cNvCxnSpPr>
          <p:nvPr/>
        </p:nvCxnSpPr>
        <p:spPr>
          <a:xfrm>
            <a:off x="6028895" y="1201316"/>
            <a:ext cx="373772" cy="1230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终止 60"/>
          <p:cNvSpPr/>
          <p:nvPr/>
        </p:nvSpPr>
        <p:spPr>
          <a:xfrm>
            <a:off x="4360591" y="3721596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终止 62"/>
          <p:cNvSpPr/>
          <p:nvPr/>
        </p:nvSpPr>
        <p:spPr>
          <a:xfrm>
            <a:off x="5752158" y="3757853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32" idx="1"/>
            <a:endCxn id="61" idx="0"/>
          </p:cNvCxnSpPr>
          <p:nvPr/>
        </p:nvCxnSpPr>
        <p:spPr>
          <a:xfrm>
            <a:off x="4529546" y="2509981"/>
            <a:ext cx="274577" cy="121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3" idx="1"/>
            <a:endCxn id="61" idx="0"/>
          </p:cNvCxnSpPr>
          <p:nvPr/>
        </p:nvCxnSpPr>
        <p:spPr>
          <a:xfrm flipH="1">
            <a:off x="4804123" y="3343699"/>
            <a:ext cx="358718" cy="37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4" idx="1"/>
            <a:endCxn id="63" idx="0"/>
          </p:cNvCxnSpPr>
          <p:nvPr/>
        </p:nvCxnSpPr>
        <p:spPr>
          <a:xfrm>
            <a:off x="5796136" y="2520705"/>
            <a:ext cx="399554" cy="123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5" idx="1"/>
            <a:endCxn id="63" idx="0"/>
          </p:cNvCxnSpPr>
          <p:nvPr/>
        </p:nvCxnSpPr>
        <p:spPr>
          <a:xfrm flipH="1">
            <a:off x="6195690" y="3357634"/>
            <a:ext cx="206977" cy="40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505346" y="1398166"/>
            <a:ext cx="3874966" cy="21595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56959" y="187319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前</a:t>
            </a:r>
            <a:r>
              <a:rPr lang="zh-CN" altLang="en-US" dirty="0" smtClean="0">
                <a:solidFill>
                  <a:srgbClr val="FFC000"/>
                </a:solidFill>
              </a:rPr>
              <a:t>向</a:t>
            </a:r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56959" y="27101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后向</a:t>
            </a:r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56959" y="36449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r>
              <a:rPr lang="zh-CN" altLang="en-US" dirty="0" smtClean="0">
                <a:solidFill>
                  <a:srgbClr val="FFC000"/>
                </a:solidFill>
              </a:rPr>
              <a:t>输出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2070" y="1527728"/>
            <a:ext cx="86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BLSTM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73056" y="476884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3611892" y="49625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终止 14"/>
          <p:cNvSpPr/>
          <p:nvPr/>
        </p:nvSpPr>
        <p:spPr>
          <a:xfrm>
            <a:off x="5112732" y="488703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52063" y="419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r>
              <a:rPr lang="zh-CN" altLang="en-US" dirty="0" smtClean="0">
                <a:solidFill>
                  <a:srgbClr val="FFC000"/>
                </a:solidFill>
              </a:rPr>
              <a:t>输出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7" name="流程图: 终止 16"/>
          <p:cNvSpPr/>
          <p:nvPr/>
        </p:nvSpPr>
        <p:spPr>
          <a:xfrm rot="5400000">
            <a:off x="3184903" y="2150268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联系 1"/>
          <p:cNvSpPr/>
          <p:nvPr/>
        </p:nvSpPr>
        <p:spPr>
          <a:xfrm>
            <a:off x="3715805" y="2510308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3715806" y="2158652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3715804" y="1726923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 rot="5400000">
            <a:off x="3820826" y="2150267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351728" y="2510307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4351729" y="2158651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351727" y="1726922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终止 23"/>
          <p:cNvSpPr/>
          <p:nvPr/>
        </p:nvSpPr>
        <p:spPr>
          <a:xfrm rot="5400000">
            <a:off x="4447491" y="2150268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4978393" y="2510308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4978394" y="2158652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4978392" y="1726923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终止 27"/>
          <p:cNvSpPr/>
          <p:nvPr/>
        </p:nvSpPr>
        <p:spPr>
          <a:xfrm rot="5400000">
            <a:off x="5047432" y="2141884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5578334" y="2501924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5578335" y="2150268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5578333" y="1718539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4" idx="2"/>
            <a:endCxn id="20" idx="1"/>
          </p:cNvCxnSpPr>
          <p:nvPr/>
        </p:nvCxnSpPr>
        <p:spPr>
          <a:xfrm>
            <a:off x="4055424" y="712276"/>
            <a:ext cx="430644" cy="91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5" idx="2"/>
            <a:endCxn id="24" idx="1"/>
          </p:cNvCxnSpPr>
          <p:nvPr/>
        </p:nvCxnSpPr>
        <p:spPr>
          <a:xfrm flipH="1">
            <a:off x="5112733" y="704727"/>
            <a:ext cx="443531" cy="92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17" idx="2"/>
          </p:cNvCxnSpPr>
          <p:nvPr/>
        </p:nvCxnSpPr>
        <p:spPr>
          <a:xfrm>
            <a:off x="3122165" y="2294284"/>
            <a:ext cx="5839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0"/>
            <a:endCxn id="22" idx="2"/>
          </p:cNvCxnSpPr>
          <p:nvPr/>
        </p:nvCxnSpPr>
        <p:spPr>
          <a:xfrm>
            <a:off x="3994161" y="2294285"/>
            <a:ext cx="357568" cy="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6" idx="2"/>
          </p:cNvCxnSpPr>
          <p:nvPr/>
        </p:nvCxnSpPr>
        <p:spPr>
          <a:xfrm>
            <a:off x="4630084" y="2294284"/>
            <a:ext cx="348310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0"/>
            <a:endCxn id="30" idx="2"/>
          </p:cNvCxnSpPr>
          <p:nvPr/>
        </p:nvCxnSpPr>
        <p:spPr>
          <a:xfrm flipV="1">
            <a:off x="5256749" y="2294284"/>
            <a:ext cx="32158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0"/>
          </p:cNvCxnSpPr>
          <p:nvPr/>
        </p:nvCxnSpPr>
        <p:spPr>
          <a:xfrm flipV="1">
            <a:off x="5856690" y="2281598"/>
            <a:ext cx="467503" cy="4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516416" y="1489348"/>
            <a:ext cx="2563638" cy="158417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86266" y="2109617"/>
            <a:ext cx="7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CRF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3253720" y="3862575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4151241" y="3865612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联系 56"/>
          <p:cNvSpPr/>
          <p:nvPr/>
        </p:nvSpPr>
        <p:spPr>
          <a:xfrm>
            <a:off x="5079106" y="3865612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联系 58"/>
          <p:cNvSpPr/>
          <p:nvPr/>
        </p:nvSpPr>
        <p:spPr>
          <a:xfrm>
            <a:off x="5941736" y="3865612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endCxn id="51" idx="2"/>
          </p:cNvCxnSpPr>
          <p:nvPr/>
        </p:nvCxnSpPr>
        <p:spPr>
          <a:xfrm>
            <a:off x="2850363" y="4006591"/>
            <a:ext cx="4033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6"/>
            <a:endCxn id="56" idx="2"/>
          </p:cNvCxnSpPr>
          <p:nvPr/>
        </p:nvCxnSpPr>
        <p:spPr>
          <a:xfrm>
            <a:off x="3551130" y="4006591"/>
            <a:ext cx="600111" cy="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6"/>
            <a:endCxn id="57" idx="2"/>
          </p:cNvCxnSpPr>
          <p:nvPr/>
        </p:nvCxnSpPr>
        <p:spPr>
          <a:xfrm>
            <a:off x="4448651" y="4009628"/>
            <a:ext cx="630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6"/>
          </p:cNvCxnSpPr>
          <p:nvPr/>
        </p:nvCxnSpPr>
        <p:spPr>
          <a:xfrm>
            <a:off x="6239146" y="4009628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6"/>
            <a:endCxn id="59" idx="2"/>
          </p:cNvCxnSpPr>
          <p:nvPr/>
        </p:nvCxnSpPr>
        <p:spPr>
          <a:xfrm>
            <a:off x="5376516" y="4009628"/>
            <a:ext cx="565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下箭头 67"/>
          <p:cNvSpPr/>
          <p:nvPr/>
        </p:nvSpPr>
        <p:spPr>
          <a:xfrm>
            <a:off x="4479232" y="3217540"/>
            <a:ext cx="560163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62482" y="3821925"/>
            <a:ext cx="23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Label sequence output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0835" y="982219"/>
            <a:ext cx="86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U+b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85980" y="989374"/>
            <a:ext cx="86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U+b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182301"/>
              </p:ext>
            </p:extLst>
          </p:nvPr>
        </p:nvGraphicFramePr>
        <p:xfrm>
          <a:off x="2126117" y="1417340"/>
          <a:ext cx="4750139" cy="101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145960" imgH="457200" progId="Equation.DSMT4">
                  <p:embed/>
                </p:oleObj>
              </mc:Choice>
              <mc:Fallback>
                <p:oleObj name="Equation" r:id="rId3" imgW="2145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 bright="90000" contrast="50000"/>
                      </a:blip>
                      <a:stretch>
                        <a:fillRect/>
                      </a:stretch>
                    </p:blipFill>
                    <p:spPr>
                      <a:xfrm>
                        <a:off x="2126117" y="1417340"/>
                        <a:ext cx="4750139" cy="101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6844" y="625252"/>
            <a:ext cx="5694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对于</a:t>
            </a:r>
            <a:r>
              <a:rPr lang="zh-CN" altLang="en-US" dirty="0" smtClean="0">
                <a:solidFill>
                  <a:srgbClr val="FFC000"/>
                </a:solidFill>
              </a:rPr>
              <a:t>每个句子</a:t>
            </a:r>
            <a:r>
              <a:rPr lang="en-US" altLang="zh-CN" dirty="0">
                <a:solidFill>
                  <a:srgbClr val="FFC000"/>
                </a:solidFill>
              </a:rPr>
              <a:t>X=</a:t>
            </a:r>
            <a:r>
              <a:rPr lang="zh-CN" altLang="en-US" dirty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baseline="-25000" dirty="0">
                <a:solidFill>
                  <a:srgbClr val="FFC000"/>
                </a:solidFill>
              </a:rPr>
              <a:t>1</a:t>
            </a:r>
            <a:r>
              <a:rPr lang="en-US" altLang="zh-CN" dirty="0">
                <a:solidFill>
                  <a:srgbClr val="FFC000"/>
                </a:solidFill>
              </a:rPr>
              <a:t>,x</a:t>
            </a:r>
            <a:r>
              <a:rPr lang="en-US" altLang="zh-CN" baseline="-25000" dirty="0">
                <a:solidFill>
                  <a:srgbClr val="FFC000"/>
                </a:solidFill>
              </a:rPr>
              <a:t>2</a:t>
            </a:r>
            <a:r>
              <a:rPr lang="en-US" altLang="zh-CN" dirty="0">
                <a:solidFill>
                  <a:srgbClr val="FFC000"/>
                </a:solidFill>
              </a:rPr>
              <a:t>,…,</a:t>
            </a:r>
            <a:r>
              <a:rPr lang="en-US" altLang="zh-CN" dirty="0" err="1" smtClean="0">
                <a:solidFill>
                  <a:srgbClr val="FFC00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>
                <a:solidFill>
                  <a:srgbClr val="FFC000"/>
                </a:solidFill>
              </a:rPr>
              <a:t>）和预测序列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>
                <a:solidFill>
                  <a:srgbClr val="FFC000"/>
                </a:solidFill>
              </a:rPr>
              <a:t>=(y</a:t>
            </a:r>
            <a:r>
              <a:rPr lang="en-US" altLang="zh-CN" baseline="-25000" dirty="0">
                <a:solidFill>
                  <a:srgbClr val="FFC000"/>
                </a:solidFill>
              </a:rPr>
              <a:t>1</a:t>
            </a:r>
            <a:r>
              <a:rPr lang="en-US" altLang="zh-CN" dirty="0">
                <a:solidFill>
                  <a:srgbClr val="FFC000"/>
                </a:solidFill>
              </a:rPr>
              <a:t>,y</a:t>
            </a:r>
            <a:r>
              <a:rPr lang="en-US" altLang="zh-CN" baseline="-25000" dirty="0">
                <a:solidFill>
                  <a:srgbClr val="FFC000"/>
                </a:solidFill>
              </a:rPr>
              <a:t>2</a:t>
            </a:r>
            <a:r>
              <a:rPr lang="en-US" altLang="zh-CN" dirty="0">
                <a:solidFill>
                  <a:srgbClr val="FFC000"/>
                </a:solidFill>
              </a:rPr>
              <a:t>,…,</a:t>
            </a:r>
            <a:r>
              <a:rPr lang="en-US" altLang="zh-CN" dirty="0" err="1">
                <a:solidFill>
                  <a:srgbClr val="FFC000"/>
                </a:solidFill>
              </a:rPr>
              <a:t>y</a:t>
            </a:r>
            <a:r>
              <a:rPr lang="en-US" altLang="zh-CN" baseline="-25000" dirty="0" err="1">
                <a:solidFill>
                  <a:srgbClr val="FFC000"/>
                </a:solidFill>
              </a:rPr>
              <a:t>n</a:t>
            </a:r>
            <a:r>
              <a:rPr lang="en-US" altLang="zh-CN" dirty="0">
                <a:solidFill>
                  <a:srgbClr val="FFC000"/>
                </a:solidFill>
              </a:rPr>
              <a:t>),</a:t>
            </a:r>
            <a:r>
              <a:rPr lang="zh-CN" altLang="en-US" dirty="0">
                <a:solidFill>
                  <a:srgbClr val="FFC000"/>
                </a:solidFill>
              </a:rPr>
              <a:t>定义分数函数为：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32904" y="292950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其中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</a:rPr>
              <a:t>是转移代价矩阵，</a:t>
            </a:r>
            <a:r>
              <a:rPr lang="en-US" altLang="zh-CN" dirty="0" err="1">
                <a:solidFill>
                  <a:srgbClr val="FFC000"/>
                </a:solidFill>
              </a:rPr>
              <a:t>A</a:t>
            </a:r>
            <a:r>
              <a:rPr lang="en-US" altLang="zh-CN" baseline="-25000" dirty="0" err="1">
                <a:solidFill>
                  <a:srgbClr val="FFC000"/>
                </a:solidFill>
              </a:rPr>
              <a:t>i,j</a:t>
            </a:r>
            <a:r>
              <a:rPr lang="zh-CN" altLang="zh-CN" dirty="0">
                <a:solidFill>
                  <a:srgbClr val="FFC000"/>
                </a:solidFill>
              </a:rPr>
              <a:t>表示从标签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zh-CN" altLang="zh-CN" dirty="0">
                <a:solidFill>
                  <a:srgbClr val="FFC000"/>
                </a:solidFill>
              </a:rPr>
              <a:t>转移到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zh-CN" altLang="zh-CN" dirty="0">
                <a:solidFill>
                  <a:srgbClr val="FFC000"/>
                </a:solidFill>
              </a:rPr>
              <a:t>的转移</a:t>
            </a:r>
            <a:r>
              <a:rPr lang="zh-CN" altLang="zh-CN" dirty="0" smtClean="0">
                <a:solidFill>
                  <a:srgbClr val="FFC000"/>
                </a:solidFill>
              </a:rPr>
              <a:t>分数</a:t>
            </a:r>
            <a:r>
              <a:rPr lang="zh-CN" altLang="en-US" dirty="0" smtClean="0">
                <a:solidFill>
                  <a:srgbClr val="FFC000"/>
                </a:solidFill>
              </a:rPr>
              <a:t>；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P</a:t>
            </a:r>
            <a:r>
              <a:rPr lang="zh-CN" altLang="en-US" dirty="0" smtClean="0">
                <a:solidFill>
                  <a:srgbClr val="FFC000"/>
                </a:solidFill>
              </a:rPr>
              <a:t>是</a:t>
            </a:r>
            <a:r>
              <a:rPr lang="en-US" altLang="zh-CN" dirty="0" smtClean="0">
                <a:solidFill>
                  <a:srgbClr val="FFC000"/>
                </a:solidFill>
              </a:rPr>
              <a:t>BLSTM</a:t>
            </a:r>
            <a:r>
              <a:rPr lang="zh-CN" altLang="en-US" dirty="0" smtClean="0">
                <a:solidFill>
                  <a:srgbClr val="FFC000"/>
                </a:solidFill>
              </a:rPr>
              <a:t>的输出矩阵，</a:t>
            </a:r>
            <a:r>
              <a:rPr lang="en-US" altLang="zh-CN" dirty="0" err="1">
                <a:solidFill>
                  <a:srgbClr val="FFC000"/>
                </a:solidFill>
              </a:rPr>
              <a:t>P</a:t>
            </a:r>
            <a:r>
              <a:rPr lang="en-US" altLang="zh-CN" baseline="-25000" dirty="0" err="1">
                <a:solidFill>
                  <a:srgbClr val="FFC000"/>
                </a:solidFill>
              </a:rPr>
              <a:t>i,j</a:t>
            </a:r>
            <a:r>
              <a:rPr lang="zh-CN" altLang="zh-CN" dirty="0">
                <a:solidFill>
                  <a:srgbClr val="FFC000"/>
                </a:solidFill>
              </a:rPr>
              <a:t>表示句子中的第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zh-CN" altLang="zh-CN" dirty="0">
                <a:solidFill>
                  <a:srgbClr val="FFC000"/>
                </a:solidFill>
              </a:rPr>
              <a:t>个词标注为第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zh-CN" altLang="zh-CN" dirty="0">
                <a:solidFill>
                  <a:srgbClr val="FFC000"/>
                </a:solidFill>
              </a:rPr>
              <a:t>个标签的分数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1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1076" y="193204"/>
            <a:ext cx="538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通过</a:t>
            </a:r>
            <a:r>
              <a:rPr lang="en-US" altLang="zh-CN" dirty="0" err="1">
                <a:solidFill>
                  <a:srgbClr val="FFC000"/>
                </a:solidFill>
              </a:rPr>
              <a:t>softmax</a:t>
            </a:r>
            <a:r>
              <a:rPr lang="zh-CN" altLang="en-US" dirty="0">
                <a:solidFill>
                  <a:srgbClr val="FFC000"/>
                </a:solidFill>
              </a:rPr>
              <a:t>得到将句子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>
                <a:solidFill>
                  <a:srgbClr val="FFC000"/>
                </a:solidFill>
              </a:rPr>
              <a:t>标注为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>
                <a:solidFill>
                  <a:srgbClr val="FFC000"/>
                </a:solidFill>
              </a:rPr>
              <a:t>的概率如下：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67416"/>
              </p:ext>
            </p:extLst>
          </p:nvPr>
        </p:nvGraphicFramePr>
        <p:xfrm>
          <a:off x="2993442" y="562536"/>
          <a:ext cx="3031499" cy="125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1497950" imgH="622030" progId="Equation.DSMT4">
                  <p:embed/>
                </p:oleObj>
              </mc:Choice>
              <mc:Fallback>
                <p:oleObj name="Equation" r:id="rId3" imgW="1497950" imgH="62203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442" y="562536"/>
                        <a:ext cx="3031499" cy="1255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15596" y="1878763"/>
            <a:ext cx="466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其中</a:t>
            </a:r>
            <a:r>
              <a:rPr lang="en-US" altLang="zh-CN" dirty="0" err="1">
                <a:solidFill>
                  <a:srgbClr val="FFC000"/>
                </a:solidFill>
              </a:rPr>
              <a:t>Yx</a:t>
            </a:r>
            <a:r>
              <a:rPr lang="zh-CN" altLang="zh-CN" dirty="0">
                <a:solidFill>
                  <a:srgbClr val="FFC000"/>
                </a:solidFill>
              </a:rPr>
              <a:t>表示对于句子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zh-CN" dirty="0">
                <a:solidFill>
                  <a:srgbClr val="FFC000"/>
                </a:solidFill>
              </a:rPr>
              <a:t>所有可能的序列</a:t>
            </a:r>
            <a:r>
              <a:rPr lang="zh-CN" altLang="zh-CN" dirty="0" smtClean="0">
                <a:solidFill>
                  <a:srgbClr val="FFC000"/>
                </a:solidFill>
              </a:rPr>
              <a:t>标注</a:t>
            </a:r>
            <a:r>
              <a:rPr lang="zh-CN" altLang="en-US" dirty="0">
                <a:solidFill>
                  <a:srgbClr val="FFC000"/>
                </a:solidFill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2159222" y="23534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使用极大似然估计</a:t>
            </a:r>
            <a:r>
              <a:rPr lang="zh-CN" altLang="zh-CN" dirty="0" smtClean="0">
                <a:solidFill>
                  <a:srgbClr val="FFC000"/>
                </a:solidFill>
              </a:rPr>
              <a:t>得到</a:t>
            </a:r>
            <a:r>
              <a:rPr lang="zh-CN" altLang="en-US" dirty="0" smtClean="0">
                <a:solidFill>
                  <a:srgbClr val="FFC000"/>
                </a:solidFill>
              </a:rPr>
              <a:t>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91268"/>
              </p:ext>
            </p:extLst>
          </p:nvPr>
        </p:nvGraphicFramePr>
        <p:xfrm>
          <a:off x="2233519" y="2857500"/>
          <a:ext cx="4642737" cy="768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3048000" imgH="508000" progId="Equation.DSMT4">
                  <p:embed/>
                </p:oleObj>
              </mc:Choice>
              <mc:Fallback>
                <p:oleObj name="Equation" r:id="rId5" imgW="30480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19" y="2857500"/>
                        <a:ext cx="4642737" cy="768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2183509" y="3732326"/>
            <a:ext cx="5117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训练模型，最大化似然函数，使得模型能够产生更准确的输出序列，得到相应的</a:t>
            </a:r>
            <a:r>
              <a:rPr lang="zh-CN" altLang="zh-CN" dirty="0" smtClean="0">
                <a:solidFill>
                  <a:srgbClr val="FFC000"/>
                </a:solidFill>
              </a:rPr>
              <a:t>模型参数</a:t>
            </a:r>
            <a:r>
              <a:rPr lang="zh-CN" altLang="en-US" dirty="0" smtClean="0">
                <a:solidFill>
                  <a:srgbClr val="FFC000"/>
                </a:solidFill>
              </a:rPr>
              <a:t>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1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9519" y="1057300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在解码时我们将</a:t>
            </a:r>
            <a:r>
              <a:rPr lang="zh-CN" altLang="zh-CN" dirty="0" smtClean="0">
                <a:solidFill>
                  <a:srgbClr val="FFC000"/>
                </a:solidFill>
              </a:rPr>
              <a:t>句子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zh-CN" dirty="0" smtClean="0">
                <a:solidFill>
                  <a:srgbClr val="FFC000"/>
                </a:solidFill>
              </a:rPr>
              <a:t>标注</a:t>
            </a:r>
            <a:r>
              <a:rPr lang="zh-CN" altLang="zh-CN" dirty="0">
                <a:solidFill>
                  <a:srgbClr val="FFC000"/>
                </a:solidFill>
              </a:rPr>
              <a:t>为具有最大分数的标注</a:t>
            </a:r>
            <a:r>
              <a:rPr lang="zh-CN" altLang="zh-CN" dirty="0" smtClean="0">
                <a:solidFill>
                  <a:srgbClr val="FFC000"/>
                </a:solidFill>
              </a:rPr>
              <a:t>序列</a:t>
            </a:r>
            <a:r>
              <a:rPr lang="zh-CN" altLang="en-US" dirty="0" smtClean="0">
                <a:solidFill>
                  <a:srgbClr val="FFC000"/>
                </a:solidFill>
              </a:rPr>
              <a:t>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752629"/>
              </p:ext>
            </p:extLst>
          </p:nvPr>
        </p:nvGraphicFramePr>
        <p:xfrm>
          <a:off x="2611326" y="1921396"/>
          <a:ext cx="3956844" cy="99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536033" imgH="393529" progId="Equation.DSMT4">
                  <p:embed/>
                </p:oleObj>
              </mc:Choice>
              <mc:Fallback>
                <p:oleObj name="Equation" r:id="rId3" imgW="1536033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326" y="1921396"/>
                        <a:ext cx="3956844" cy="999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5776" y="355201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命名实体识别问题终于解决了！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58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452"/>
            <a:ext cx="1152128" cy="1152128"/>
          </a:xfrm>
          <a:prstGeom prst="rect">
            <a:avLst/>
          </a:prstGeom>
        </p:spPr>
      </p:pic>
      <p:sp>
        <p:nvSpPr>
          <p:cNvPr id="3" name="左右箭头 2"/>
          <p:cNvSpPr/>
          <p:nvPr/>
        </p:nvSpPr>
        <p:spPr>
          <a:xfrm>
            <a:off x="1430387" y="2759229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68486" y="1686939"/>
            <a:ext cx="1120631" cy="2504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用户界面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983384" y="168693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文本预处理模块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001132" y="2407371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实体识别模块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4017915" y="311926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文本后处理模块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4010024" y="390312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日志模块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187552" y="1646304"/>
            <a:ext cx="1137718" cy="1746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命名实体识别算法</a:t>
            </a:r>
            <a:endParaRPr lang="zh-CN" altLang="en-US" sz="1600" dirty="0"/>
          </a:p>
        </p:txBody>
      </p:sp>
      <p:sp>
        <p:nvSpPr>
          <p:cNvPr id="8" name="流程图: 磁盘 7"/>
          <p:cNvSpPr/>
          <p:nvPr/>
        </p:nvSpPr>
        <p:spPr>
          <a:xfrm>
            <a:off x="7849348" y="1758543"/>
            <a:ext cx="1178998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BIO</a:t>
            </a:r>
            <a:r>
              <a:rPr lang="zh-CN" altLang="en-US" sz="1400" dirty="0" smtClean="0"/>
              <a:t>标注结果</a:t>
            </a:r>
            <a:endParaRPr lang="zh-CN" altLang="en-US" sz="1400" dirty="0"/>
          </a:p>
        </p:txBody>
      </p:sp>
      <p:sp>
        <p:nvSpPr>
          <p:cNvPr id="27" name="流程图: 磁盘 26"/>
          <p:cNvSpPr/>
          <p:nvPr/>
        </p:nvSpPr>
        <p:spPr>
          <a:xfrm>
            <a:off x="7868204" y="2630036"/>
            <a:ext cx="1091945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模型参数</a:t>
            </a:r>
            <a:endParaRPr lang="zh-CN" altLang="en-US" sz="1400" dirty="0"/>
          </a:p>
        </p:txBody>
      </p:sp>
      <p:sp>
        <p:nvSpPr>
          <p:cNvPr id="28" name="流程图: 磁盘 27"/>
          <p:cNvSpPr/>
          <p:nvPr/>
        </p:nvSpPr>
        <p:spPr>
          <a:xfrm>
            <a:off x="6187552" y="3820074"/>
            <a:ext cx="1091945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日志信息</a:t>
            </a:r>
            <a:endParaRPr lang="zh-CN" altLang="en-US" sz="1400" dirty="0"/>
          </a:p>
        </p:txBody>
      </p:sp>
      <p:sp>
        <p:nvSpPr>
          <p:cNvPr id="32" name="右箭头 31"/>
          <p:cNvSpPr/>
          <p:nvPr/>
        </p:nvSpPr>
        <p:spPr>
          <a:xfrm>
            <a:off x="7399280" y="1880325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7399281" y="2776105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759944" y="3939331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肘形连接符 68"/>
          <p:cNvCxnSpPr>
            <a:endCxn id="5" idx="1"/>
          </p:cNvCxnSpPr>
          <p:nvPr/>
        </p:nvCxnSpPr>
        <p:spPr>
          <a:xfrm>
            <a:off x="3489117" y="1831153"/>
            <a:ext cx="49426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" idx="3"/>
          </p:cNvCxnSpPr>
          <p:nvPr/>
        </p:nvCxnSpPr>
        <p:spPr>
          <a:xfrm flipV="1">
            <a:off x="5656130" y="1831153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endCxn id="21" idx="1"/>
          </p:cNvCxnSpPr>
          <p:nvPr/>
        </p:nvCxnSpPr>
        <p:spPr>
          <a:xfrm>
            <a:off x="3489117" y="2551585"/>
            <a:ext cx="51201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22" idx="1"/>
          </p:cNvCxnSpPr>
          <p:nvPr/>
        </p:nvCxnSpPr>
        <p:spPr>
          <a:xfrm>
            <a:off x="3489117" y="3263483"/>
            <a:ext cx="528798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23" idx="1"/>
          </p:cNvCxnSpPr>
          <p:nvPr/>
        </p:nvCxnSpPr>
        <p:spPr>
          <a:xfrm>
            <a:off x="3489117" y="4047343"/>
            <a:ext cx="520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 flipV="1">
            <a:off x="5690661" y="2519516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/>
          <p:nvPr/>
        </p:nvCxnSpPr>
        <p:spPr>
          <a:xfrm flipV="1">
            <a:off x="5691287" y="3270449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74492" y="481236"/>
            <a:ext cx="338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让我们再来整体看看这个系统！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58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00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5433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9" name="矩形 18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3700" y="6972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集成开发环境：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8662" y="1304682"/>
            <a:ext cx="17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深度学习框架：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88662" y="1930690"/>
            <a:ext cx="15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版本控制：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174" y="699507"/>
            <a:ext cx="191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PyCharm2017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059" y="1304682"/>
            <a:ext cx="25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Theano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Tensorflow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1928572"/>
            <a:ext cx="108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83700" y="2641476"/>
            <a:ext cx="65116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操作系统：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Windows 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处理器：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Intel Core i5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2.50GHz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主频</a:t>
            </a:r>
            <a:endPara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显</a:t>
            </a:r>
            <a:r>
              <a:rPr lang="zh-CN" altLang="en-US" dirty="0" smtClean="0">
                <a:solidFill>
                  <a:srgbClr val="FFC000"/>
                </a:solidFill>
              </a:rPr>
              <a:t>卡：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GTX750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内存：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8GB 1000 MHz DDR3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程序运行环境：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Windows 7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或更高版本的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Windows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41487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6876256" y="4906511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进度安排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58351"/>
              </p:ext>
            </p:extLst>
          </p:nvPr>
        </p:nvGraphicFramePr>
        <p:xfrm>
          <a:off x="1868348" y="481240"/>
          <a:ext cx="6304052" cy="4190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223"/>
                <a:gridCol w="1337223"/>
                <a:gridCol w="2871616"/>
                <a:gridCol w="757990"/>
              </a:tblGrid>
              <a:tr h="677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起始时间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完成时间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计划工作内容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64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2017.07.17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2017.09.01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跟随导师了解项目，毕设选题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2017.09.02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2017.09.30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081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完成项目需求与可行性分析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2017.10.01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2017.10.12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完成概要设计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2017.10.13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2017.10.31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阅读相关论文，调研领域算法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已完成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撰写开题报告，准备开题答辩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在进行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完成开题报告，答辩</a:t>
                      </a:r>
                      <a:r>
                        <a:rPr lang="en-US" sz="1050" kern="100">
                          <a:effectLst/>
                        </a:rPr>
                        <a:t>PPT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收集相关数据，标注数据集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2017.12.01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2018.01.31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实现深度学习算法，训练，调参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2018.02.01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初步完成</a:t>
                      </a:r>
                      <a:r>
                        <a:rPr lang="en-US" sz="1050" kern="100">
                          <a:effectLst/>
                        </a:rPr>
                        <a:t>NER</a:t>
                      </a:r>
                      <a:r>
                        <a:rPr lang="zh-CN" sz="1050" kern="100">
                          <a:effectLst/>
                        </a:rPr>
                        <a:t>的基本识别功能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准备中期答辩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2018.04.21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继续调整优化算法，调整模型结构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2018.04.22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2018.05.22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完善算法的设计细节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2018.05.23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用多组大规模数据进行训练，测试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完善最后的一些细节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2018.07.01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撰写、修改论文，参加毕业答辩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未完成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61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6876256" y="4906511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2" name="矩形 11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1585153" y="845626"/>
            <a:ext cx="2266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en-US" dirty="0" smtClean="0">
                <a:solidFill>
                  <a:srgbClr val="FFC000"/>
                </a:solidFill>
              </a:rPr>
              <a:t>实习工作内容</a:t>
            </a:r>
            <a:endParaRPr lang="zh-CN" altLang="zh-CN" dirty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5153" y="3361556"/>
            <a:ext cx="677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zh-CN" dirty="0" smtClean="0">
                <a:solidFill>
                  <a:srgbClr val="FFC000"/>
                </a:solidFill>
              </a:rPr>
              <a:t>）为</a:t>
            </a:r>
            <a:r>
              <a:rPr lang="zh-CN" altLang="zh-CN" dirty="0">
                <a:solidFill>
                  <a:srgbClr val="FFC000"/>
                </a:solidFill>
              </a:rPr>
              <a:t>以后研究相关的课题或领域打下坚实的基础。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9103" y="1657692"/>
            <a:ext cx="473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en-US" dirty="0" smtClean="0">
                <a:solidFill>
                  <a:srgbClr val="FFC000"/>
                </a:solidFill>
              </a:rPr>
              <a:t>提高命名实体识别的实用性、易用性</a:t>
            </a:r>
            <a:endParaRPr lang="zh-CN" altLang="zh-CN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5153" y="2425452"/>
            <a:ext cx="3130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3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r>
              <a:rPr lang="zh-CN" altLang="zh-CN" dirty="0" smtClean="0">
                <a:solidFill>
                  <a:srgbClr val="FFC000"/>
                </a:solidFill>
              </a:rPr>
              <a:t>更</a:t>
            </a:r>
            <a:r>
              <a:rPr lang="zh-CN" altLang="zh-CN" dirty="0">
                <a:solidFill>
                  <a:srgbClr val="FFC000"/>
                </a:solidFill>
              </a:rPr>
              <a:t>高的正确率和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zh-CN" altLang="zh-CN" dirty="0">
                <a:solidFill>
                  <a:srgbClr val="FFC000"/>
                </a:solidFill>
              </a:rPr>
              <a:t>值。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64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33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6876256" y="4906511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2" name="矩形 11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具备条件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049280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en-US" dirty="0" smtClean="0">
                <a:solidFill>
                  <a:srgbClr val="FFC000"/>
                </a:solidFill>
              </a:rPr>
              <a:t>熟悉</a:t>
            </a:r>
            <a:r>
              <a:rPr lang="en-US" altLang="zh-CN" dirty="0" smtClean="0">
                <a:solidFill>
                  <a:srgbClr val="FFC000"/>
                </a:solidFill>
              </a:rPr>
              <a:t>python2.7</a:t>
            </a:r>
            <a:r>
              <a:rPr lang="zh-CN" altLang="zh-CN" dirty="0">
                <a:solidFill>
                  <a:srgbClr val="FFC000"/>
                </a:solidFill>
              </a:rPr>
              <a:t>编程环境，</a:t>
            </a:r>
            <a:r>
              <a:rPr lang="en-US" altLang="zh-CN" dirty="0" err="1">
                <a:solidFill>
                  <a:srgbClr val="FFC000"/>
                </a:solidFill>
              </a:rPr>
              <a:t>PyCharm</a:t>
            </a:r>
            <a:r>
              <a:rPr lang="en-US" altLang="zh-CN" dirty="0">
                <a:solidFill>
                  <a:srgbClr val="FFC000"/>
                </a:solidFill>
              </a:rPr>
              <a:t> 2017</a:t>
            </a:r>
            <a:r>
              <a:rPr lang="zh-CN" altLang="zh-CN" dirty="0">
                <a:solidFill>
                  <a:srgbClr val="FFC000"/>
                </a:solidFill>
              </a:rPr>
              <a:t>开发平台；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机器学习、深度学习相关理论知识已有一部分基础；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en-US" altLang="zh-CN" dirty="0">
                <a:solidFill>
                  <a:srgbClr val="FFC000"/>
                </a:solidFill>
              </a:rPr>
              <a:t>python</a:t>
            </a:r>
            <a:r>
              <a:rPr lang="zh-CN" altLang="zh-CN" dirty="0">
                <a:solidFill>
                  <a:srgbClr val="FFC000"/>
                </a:solidFill>
              </a:rPr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Theano</a:t>
            </a:r>
            <a:r>
              <a:rPr lang="zh-CN" altLang="zh-CN" dirty="0">
                <a:solidFill>
                  <a:srgbClr val="FFC000"/>
                </a:solidFill>
              </a:rPr>
              <a:t>一般语法已经掌握，能够实现并训练部分简单的神经网路；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机器学习相关项目的实际经验，如公告分类项目；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5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自然语言处理有一定基础；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6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对深度神经网络</a:t>
            </a:r>
            <a:r>
              <a:rPr lang="en-US" altLang="zh-CN" dirty="0">
                <a:solidFill>
                  <a:srgbClr val="FFC000"/>
                </a:solidFill>
              </a:rPr>
              <a:t>RNN</a:t>
            </a:r>
            <a:r>
              <a:rPr lang="zh-CN" altLang="zh-CN" dirty="0">
                <a:solidFill>
                  <a:srgbClr val="FFC000"/>
                </a:solidFill>
              </a:rPr>
              <a:t>、</a:t>
            </a:r>
            <a:r>
              <a:rPr lang="en-US" altLang="zh-CN" dirty="0">
                <a:solidFill>
                  <a:srgbClr val="FFC000"/>
                </a:solidFill>
              </a:rPr>
              <a:t>LSTM</a:t>
            </a:r>
            <a:r>
              <a:rPr lang="zh-CN" altLang="zh-CN" dirty="0">
                <a:solidFill>
                  <a:srgbClr val="FFC000"/>
                </a:solidFill>
              </a:rPr>
              <a:t>的算法理论有一定的了解；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7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en-US" altLang="zh-CN" dirty="0" err="1">
                <a:solidFill>
                  <a:srgbClr val="FFC000"/>
                </a:solidFill>
              </a:rPr>
              <a:t>github</a:t>
            </a:r>
            <a:r>
              <a:rPr lang="zh-CN" altLang="zh-CN" dirty="0">
                <a:solidFill>
                  <a:srgbClr val="FFC000"/>
                </a:solidFill>
              </a:rPr>
              <a:t>版本控制使用基础；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7929" y="37215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要有信心！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64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5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69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13" y="623303"/>
            <a:ext cx="683194" cy="6831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7" y="757451"/>
            <a:ext cx="510034" cy="5100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73" y="740261"/>
            <a:ext cx="510321" cy="510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41430"/>
            <a:ext cx="404369" cy="4043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3" y="740261"/>
            <a:ext cx="497709" cy="497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2853" y="1306497"/>
            <a:ext cx="223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主题、观点、情绪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23" y="2857477"/>
            <a:ext cx="1720665" cy="112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下箭头 16"/>
          <p:cNvSpPr/>
          <p:nvPr/>
        </p:nvSpPr>
        <p:spPr>
          <a:xfrm rot="18591716">
            <a:off x="5637203" y="1468063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5189" y="4142320"/>
            <a:ext cx="120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股市行情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405424">
            <a:off x="4636576" y="2303258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关联相应股票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405424">
            <a:off x="5167878" y="1859760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反应市场波动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6" name="下箭头 65"/>
          <p:cNvSpPr/>
          <p:nvPr/>
        </p:nvSpPr>
        <p:spPr>
          <a:xfrm rot="7771847">
            <a:off x="5497767" y="1600657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08" y="2971591"/>
            <a:ext cx="785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下箭头 66"/>
          <p:cNvSpPr/>
          <p:nvPr/>
        </p:nvSpPr>
        <p:spPr>
          <a:xfrm rot="5400000">
            <a:off x="4060982" y="2630605"/>
            <a:ext cx="204573" cy="204776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 rot="16200000">
            <a:off x="4090597" y="2455643"/>
            <a:ext cx="204573" cy="1988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0519" y="3913410"/>
            <a:ext cx="12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人、公司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4505" y="3087745"/>
            <a:ext cx="224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群体行为导致股价波动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2602" y="3759522"/>
            <a:ext cx="249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股价波动影响投资者行为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9" name="下箭头 68"/>
          <p:cNvSpPr/>
          <p:nvPr/>
        </p:nvSpPr>
        <p:spPr>
          <a:xfrm rot="2630793">
            <a:off x="2674319" y="1659157"/>
            <a:ext cx="204573" cy="130113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60299">
            <a:off x="1660909" y="1993211"/>
            <a:ext cx="178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消息影响投资者行为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312800" y="894158"/>
            <a:ext cx="2267745" cy="977782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28670" y="105988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能否把这些信息联系起来呢？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1671" y="340104"/>
            <a:ext cx="66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股吧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44786" y="340672"/>
            <a:ext cx="66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新闻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05824" y="340672"/>
            <a:ext cx="66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微博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85601" y="340672"/>
            <a:ext cx="66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微信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02070" y="358864"/>
            <a:ext cx="11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门户网站</a:t>
            </a:r>
          </a:p>
        </p:txBody>
      </p:sp>
    </p:spTree>
    <p:extLst>
      <p:ext uri="{BB962C8B-B14F-4D97-AF65-F5344CB8AC3E}">
        <p14:creationId xmlns:p14="http://schemas.microsoft.com/office/powerpoint/2010/main" val="4179729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7" grpId="0" animBg="1"/>
      <p:bldP spid="25" grpId="0"/>
      <p:bldP spid="57" grpId="0"/>
      <p:bldP spid="66" grpId="0" animBg="1"/>
      <p:bldP spid="67" grpId="0" animBg="1"/>
      <p:bldP spid="68" grpId="0" animBg="1"/>
      <p:bldP spid="27" grpId="0"/>
      <p:bldP spid="28" grpId="0"/>
      <p:bldP spid="69" grpId="0" animBg="1"/>
      <p:bldP spid="29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31" y="1882839"/>
            <a:ext cx="926654" cy="926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7" y="645473"/>
            <a:ext cx="792088" cy="79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09" y="3217540"/>
            <a:ext cx="1047128" cy="1047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44" y="1921396"/>
            <a:ext cx="888097" cy="888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2245" y="321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22094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3298" y="4219546"/>
            <a:ext cx="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8264" y="22094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行业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4" idx="2"/>
          </p:cNvCxnSpPr>
          <p:nvPr/>
        </p:nvCxnSpPr>
        <p:spPr>
          <a:xfrm flipH="1">
            <a:off x="3160485" y="1437561"/>
            <a:ext cx="1298856" cy="62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891813" y="2713484"/>
            <a:ext cx="13304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3"/>
            <a:endCxn id="10" idx="2"/>
          </p:cNvCxnSpPr>
          <p:nvPr/>
        </p:nvCxnSpPr>
        <p:spPr>
          <a:xfrm flipV="1">
            <a:off x="4997837" y="2809493"/>
            <a:ext cx="1326356" cy="93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2"/>
          </p:cNvCxnSpPr>
          <p:nvPr/>
        </p:nvCxnSpPr>
        <p:spPr>
          <a:xfrm>
            <a:off x="4459341" y="1437561"/>
            <a:ext cx="1420803" cy="77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160485" y="2497460"/>
            <a:ext cx="2719659" cy="8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59341" y="156135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64705" y="2111051"/>
            <a:ext cx="257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</a:rPr>
              <a:t>万物互联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sp>
        <p:nvSpPr>
          <p:cNvPr id="35" name="椭圆形标注 34"/>
          <p:cNvSpPr/>
          <p:nvPr/>
        </p:nvSpPr>
        <p:spPr>
          <a:xfrm rot="10800000" flipH="1">
            <a:off x="5661015" y="3538912"/>
            <a:ext cx="2754072" cy="772241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91961" y="3691168"/>
            <a:ext cx="23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构建证券知识图谱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4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33" grpId="0"/>
      <p:bldP spid="35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知识图谱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24740" y="689643"/>
            <a:ext cx="233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知识图谱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9658" y="166869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</a:rPr>
              <a:t>         通过将零散的结构化、半结构化的数据通过信息抽取、信息融合并用图来表示概念、实体以及实体之间的关系构成的语义网络。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23" y="674101"/>
            <a:ext cx="6047381" cy="40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07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知识图谱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6647" y="4092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我们可以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0582" y="2461987"/>
            <a:ext cx="201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</a:rPr>
              <a:t>追溯异动产生根源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6647" y="3433564"/>
            <a:ext cx="363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发掘打击内幕交易</a:t>
            </a:r>
          </a:p>
        </p:txBody>
      </p:sp>
      <p:sp>
        <p:nvSpPr>
          <p:cNvPr id="18" name="矩形 17"/>
          <p:cNvSpPr/>
          <p:nvPr/>
        </p:nvSpPr>
        <p:spPr>
          <a:xfrm>
            <a:off x="4152083" y="99441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个性化智能化资讯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800" y="176784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关联事件套利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79335"/>
            <a:ext cx="1872208" cy="1872208"/>
          </a:xfrm>
          <a:prstGeom prst="rect">
            <a:avLst/>
          </a:prstGeom>
        </p:spPr>
      </p:pic>
      <p:sp>
        <p:nvSpPr>
          <p:cNvPr id="24" name="椭圆形标注 23"/>
          <p:cNvSpPr/>
          <p:nvPr/>
        </p:nvSpPr>
        <p:spPr>
          <a:xfrm>
            <a:off x="4962561" y="2393970"/>
            <a:ext cx="2337163" cy="813142"/>
          </a:xfrm>
          <a:prstGeom prst="wedgeEllipseCallout">
            <a:avLst>
              <a:gd name="adj1" fmla="val 52692"/>
              <a:gd name="adj2" fmla="val 713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怎么构建这个知识图谱呢？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84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6" grpId="0"/>
      <p:bldP spid="17" grpId="0"/>
      <p:bldP spid="18" grpId="0"/>
      <p:bldP spid="20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图谱构建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264722" y="2303568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019938" y="669267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19938" y="3909456"/>
            <a:ext cx="864095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92145" y="2303568"/>
            <a:ext cx="864095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5769" y="2514707"/>
            <a:ext cx="15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业务目标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2" idx="6"/>
          </p:cNvCxnSpPr>
          <p:nvPr/>
        </p:nvCxnSpPr>
        <p:spPr>
          <a:xfrm>
            <a:off x="3128817" y="2699612"/>
            <a:ext cx="70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9" idx="4"/>
          </p:cNvCxnSpPr>
          <p:nvPr/>
        </p:nvCxnSpPr>
        <p:spPr>
          <a:xfrm flipH="1">
            <a:off x="4451985" y="1461355"/>
            <a:ext cx="1" cy="105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0"/>
          </p:cNvCxnSpPr>
          <p:nvPr/>
        </p:nvCxnSpPr>
        <p:spPr>
          <a:xfrm flipH="1" flipV="1">
            <a:off x="4451985" y="2976372"/>
            <a:ext cx="1" cy="9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29" idx="2"/>
            <a:endCxn id="2" idx="0"/>
          </p:cNvCxnSpPr>
          <p:nvPr/>
        </p:nvCxnSpPr>
        <p:spPr>
          <a:xfrm rot="10800000" flipV="1">
            <a:off x="2696770" y="1065310"/>
            <a:ext cx="1323168" cy="123825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" idx="4"/>
            <a:endCxn id="30" idx="2"/>
          </p:cNvCxnSpPr>
          <p:nvPr/>
        </p:nvCxnSpPr>
        <p:spPr>
          <a:xfrm rot="16200000" flipH="1">
            <a:off x="2753432" y="3038994"/>
            <a:ext cx="1209844" cy="132316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30" idx="6"/>
            <a:endCxn id="31" idx="4"/>
          </p:cNvCxnSpPr>
          <p:nvPr/>
        </p:nvCxnSpPr>
        <p:spPr>
          <a:xfrm flipV="1">
            <a:off x="4884033" y="3095656"/>
            <a:ext cx="1440160" cy="120984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31" idx="0"/>
            <a:endCxn id="29" idx="6"/>
          </p:cNvCxnSpPr>
          <p:nvPr/>
        </p:nvCxnSpPr>
        <p:spPr>
          <a:xfrm rot="16200000" flipV="1">
            <a:off x="4984985" y="964360"/>
            <a:ext cx="1238257" cy="144016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hlinkClick r:id="rId2" action="ppaction://hlinksldjump"/>
          </p:cNvPr>
          <p:cNvSpPr txBox="1"/>
          <p:nvPr/>
        </p:nvSpPr>
        <p:spPr>
          <a:xfrm>
            <a:off x="4120978" y="754253"/>
            <a:ext cx="65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知识构建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354209" y="2401731"/>
            <a:ext cx="71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知识应用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141120" y="4026954"/>
            <a:ext cx="65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知识存储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31" idx="2"/>
          </p:cNvCxnSpPr>
          <p:nvPr/>
        </p:nvCxnSpPr>
        <p:spPr>
          <a:xfrm flipH="1">
            <a:off x="5152706" y="2699612"/>
            <a:ext cx="73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012369" y="2389683"/>
            <a:ext cx="68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569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知识构建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19938" y="669267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27949" y="74214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知识构建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2027717" y="2389377"/>
            <a:ext cx="1728192" cy="590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命名实体识别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92080" y="2410127"/>
            <a:ext cx="1728192" cy="590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关系抽取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8" idx="4"/>
            <a:endCxn id="3" idx="0"/>
          </p:cNvCxnSpPr>
          <p:nvPr/>
        </p:nvCxnSpPr>
        <p:spPr>
          <a:xfrm flipH="1">
            <a:off x="2891813" y="1461355"/>
            <a:ext cx="1560173" cy="9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8" idx="4"/>
            <a:endCxn id="31" idx="0"/>
          </p:cNvCxnSpPr>
          <p:nvPr/>
        </p:nvCxnSpPr>
        <p:spPr>
          <a:xfrm>
            <a:off x="4451986" y="1461355"/>
            <a:ext cx="1704190" cy="94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1297" y="3828270"/>
            <a:ext cx="2041032" cy="502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设计命名实体识别系统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2"/>
            <a:endCxn id="11" idx="0"/>
          </p:cNvCxnSpPr>
          <p:nvPr/>
        </p:nvCxnSpPr>
        <p:spPr>
          <a:xfrm>
            <a:off x="2891813" y="2979691"/>
            <a:ext cx="0" cy="84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形标注 14"/>
          <p:cNvSpPr/>
          <p:nvPr/>
        </p:nvSpPr>
        <p:spPr>
          <a:xfrm>
            <a:off x="4463988" y="3510508"/>
            <a:ext cx="3384376" cy="1008112"/>
          </a:xfrm>
          <a:prstGeom prst="wedgeEllipseCallout">
            <a:avLst>
              <a:gd name="adj1" fmla="val -61039"/>
              <a:gd name="adj2" fmla="val -4440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提高命名实体识别效率，为构建证券知识图谱打下基础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1341</Words>
  <Application>Microsoft Office PowerPoint</Application>
  <PresentationFormat>全屏显示(16:10)</PresentationFormat>
  <Paragraphs>392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Windows 用户</cp:lastModifiedBy>
  <cp:revision>158</cp:revision>
  <dcterms:created xsi:type="dcterms:W3CDTF">2011-02-15T16:08:31Z</dcterms:created>
  <dcterms:modified xsi:type="dcterms:W3CDTF">2017-12-01T09:00:23Z</dcterms:modified>
</cp:coreProperties>
</file>