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88" r:id="rId4"/>
    <p:sldId id="301" r:id="rId5"/>
    <p:sldId id="292" r:id="rId6"/>
    <p:sldId id="259" r:id="rId7"/>
    <p:sldId id="296" r:id="rId8"/>
    <p:sldId id="283" r:id="rId9"/>
    <p:sldId id="268" r:id="rId10"/>
    <p:sldId id="294" r:id="rId11"/>
    <p:sldId id="302" r:id="rId12"/>
    <p:sldId id="297" r:id="rId13"/>
    <p:sldId id="303" r:id="rId14"/>
    <p:sldId id="304" r:id="rId15"/>
    <p:sldId id="306" r:id="rId16"/>
    <p:sldId id="307" r:id="rId17"/>
    <p:sldId id="308" r:id="rId18"/>
    <p:sldId id="298" r:id="rId19"/>
    <p:sldId id="305" r:id="rId20"/>
    <p:sldId id="299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779"/>
    <a:srgbClr val="E94848"/>
    <a:srgbClr val="EEECE1"/>
    <a:srgbClr val="A5CB52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99755" autoAdjust="0"/>
  </p:normalViewPr>
  <p:slideViewPr>
    <p:cSldViewPr>
      <p:cViewPr>
        <p:scale>
          <a:sx n="125" d="100"/>
          <a:sy n="125" d="100"/>
        </p:scale>
        <p:origin x="72" y="-1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0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1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48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7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31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27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1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40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15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80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14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96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3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2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1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1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4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3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3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1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4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7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950112" y="-552328"/>
            <a:ext cx="3197376" cy="15986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2672" y="1595330"/>
            <a:ext cx="5528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ACO</a:t>
            </a:r>
            <a:r>
              <a:rPr lang="zh-TW" altLang="en-US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解 </a:t>
            </a:r>
            <a:r>
              <a:rPr lang="en-US" altLang="zh-TW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TSP</a:t>
            </a:r>
            <a:endParaRPr lang="zh-CN" altLang="en-US" sz="4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4">
            <a:extLst>
              <a:ext uri="{FF2B5EF4-FFF2-40B4-BE49-F238E27FC236}">
                <a16:creationId xmlns:a16="http://schemas.microsoft.com/office/drawing/2014/main" id="{5DEECCAA-D6F1-4627-8080-79F9C1F9E23C}"/>
              </a:ext>
            </a:extLst>
          </p:cNvPr>
          <p:cNvSpPr txBox="1"/>
          <p:nvPr/>
        </p:nvSpPr>
        <p:spPr>
          <a:xfrm>
            <a:off x="2824943" y="2609461"/>
            <a:ext cx="3758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楊心蝶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E3F2BF-0AD6-41FD-BCE0-04DBFD13A4F9}"/>
              </a:ext>
            </a:extLst>
          </p:cNvPr>
          <p:cNvSpPr/>
          <p:nvPr/>
        </p:nvSpPr>
        <p:spPr>
          <a:xfrm>
            <a:off x="2022291" y="2391152"/>
            <a:ext cx="53580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20190905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1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4214"/>
                            </p:stCondLst>
                            <p:childTnLst>
                              <p:par>
                                <p:cTn id="29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714"/>
                            </p:stCondLst>
                            <p:childTnLst>
                              <p:par>
                                <p:cTn id="299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118" grpId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4C3373-2D29-4D22-80EA-50CBDBA91649}"/>
              </a:ext>
            </a:extLst>
          </p:cNvPr>
          <p:cNvGrpSpPr/>
          <p:nvPr/>
        </p:nvGrpSpPr>
        <p:grpSpPr>
          <a:xfrm>
            <a:off x="467544" y="119532"/>
            <a:ext cx="2158492" cy="427939"/>
            <a:chOff x="472838" y="121960"/>
            <a:chExt cx="2158492" cy="427939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FB36BA4-5EEA-411F-B363-82B5805B3723}"/>
                </a:ext>
              </a:extLst>
            </p:cNvPr>
            <p:cNvSpPr txBox="1"/>
            <p:nvPr/>
          </p:nvSpPr>
          <p:spPr>
            <a:xfrm>
              <a:off x="472838" y="121960"/>
              <a:ext cx="215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2-opt search  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6ABA2CF-310A-4509-B604-4554AA062506}"/>
                </a:ext>
              </a:extLst>
            </p:cNvPr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1" name="Picture 3" descr="ã2-optãçåçæå°çµæ">
            <a:extLst>
              <a:ext uri="{FF2B5EF4-FFF2-40B4-BE49-F238E27FC236}">
                <a16:creationId xmlns:a16="http://schemas.microsoft.com/office/drawing/2014/main" id="{A744B21C-3063-4B5E-BAE3-42404B2ED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6" y="1404939"/>
            <a:ext cx="8177813" cy="231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4C3373-2D29-4D22-80EA-50CBDBA91649}"/>
              </a:ext>
            </a:extLst>
          </p:cNvPr>
          <p:cNvGrpSpPr/>
          <p:nvPr/>
        </p:nvGrpSpPr>
        <p:grpSpPr>
          <a:xfrm>
            <a:off x="467544" y="-20538"/>
            <a:ext cx="2158492" cy="568009"/>
            <a:chOff x="472838" y="-18110"/>
            <a:chExt cx="2158492" cy="568009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FB36BA4-5EEA-411F-B363-82B5805B3723}"/>
                </a:ext>
              </a:extLst>
            </p:cNvPr>
            <p:cNvSpPr txBox="1"/>
            <p:nvPr/>
          </p:nvSpPr>
          <p:spPr>
            <a:xfrm>
              <a:off x="472838" y="-18110"/>
              <a:ext cx="215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2-opt search  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6ABA2CF-310A-4509-B604-4554AA062506}"/>
                </a:ext>
              </a:extLst>
            </p:cNvPr>
            <p:cNvSpPr/>
            <p:nvPr/>
          </p:nvSpPr>
          <p:spPr>
            <a:xfrm>
              <a:off x="472838" y="242122"/>
              <a:ext cx="17340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2-opt virtual code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4AEB4A67-D809-4404-8767-758DE73EBB7E}"/>
              </a:ext>
            </a:extLst>
          </p:cNvPr>
          <p:cNvSpPr/>
          <p:nvPr/>
        </p:nvSpPr>
        <p:spPr>
          <a:xfrm>
            <a:off x="827584" y="564939"/>
            <a:ext cx="8388424" cy="4578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Require: n targets and its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Evaluate the distance matrix.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Define a tour 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initialised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randomly or the tour obtained by using 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Nearest </a:t>
            </a:r>
            <a:r>
              <a:rPr lang="en-US" altLang="zh-C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Neighbour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approach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I = i: n-2,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for j = i+2:n,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evaluate d1= total length of the 2 edges.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evaluate d2 = total length of edges when the targets are swapped.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if d1 &gt;d2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TW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 indices of targets in tour 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else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end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1077" y="1978187"/>
            <a:ext cx="242309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E5A0284-0821-40F9-86AC-7E511B94EA91}"/>
              </a:ext>
            </a:extLst>
          </p:cNvPr>
          <p:cNvSpPr txBox="1"/>
          <p:nvPr/>
        </p:nvSpPr>
        <p:spPr>
          <a:xfrm>
            <a:off x="3574008" y="2606661"/>
            <a:ext cx="287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最佳城市路徑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最佳路徑圖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探討螞蟻數量與收斂速度關係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探討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與收斂速度的關係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探討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與收斂速度的關係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04188C2-E3C3-4FA8-8B25-B543541D774F}"/>
              </a:ext>
            </a:extLst>
          </p:cNvPr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7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 tmFilter="0,0; .5, 1; 1, 1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 tmFilter="0,0; .5, 1; 1, 1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 tmFilter="0,0; .5, 1; 1, 1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 tmFilter="0,0; .5, 1; 1, 1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4C3373-2D29-4D22-80EA-50CBDBA91649}"/>
              </a:ext>
            </a:extLst>
          </p:cNvPr>
          <p:cNvGrpSpPr/>
          <p:nvPr/>
        </p:nvGrpSpPr>
        <p:grpSpPr>
          <a:xfrm>
            <a:off x="467544" y="55028"/>
            <a:ext cx="2174403" cy="492443"/>
            <a:chOff x="472838" y="57456"/>
            <a:chExt cx="2174403" cy="49244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FB36BA4-5EEA-411F-B363-82B5805B3723}"/>
                </a:ext>
              </a:extLst>
            </p:cNvPr>
            <p:cNvSpPr txBox="1"/>
            <p:nvPr/>
          </p:nvSpPr>
          <p:spPr>
            <a:xfrm>
              <a:off x="488749" y="57456"/>
              <a:ext cx="215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最佳城市路徑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6ABA2CF-310A-4509-B604-4554AA062506}"/>
                </a:ext>
              </a:extLst>
            </p:cNvPr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C26BA3E6-068E-4C62-A320-9A4D1528A617}"/>
              </a:ext>
            </a:extLst>
          </p:cNvPr>
          <p:cNvSpPr/>
          <p:nvPr/>
        </p:nvSpPr>
        <p:spPr>
          <a:xfrm>
            <a:off x="899592" y="915566"/>
            <a:ext cx="7128792" cy="18947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ysClr val="windowText" lastClr="000000"/>
                </a:solidFill>
                <a:latin typeface="Berlin Sans FB" panose="020E0602020502020306" pitchFamily="34" charset="0"/>
              </a:rPr>
              <a:t>Best Path : [5, 47, 22, 6, 42, 23, 13, 24, 12, 40, 39, 18, 41, 43, 14, 44, 32, 38, 9, 48, 8, 29, 33, 20, 49, 15, 1, 28, 19, 34, 35, 2, 27, 30, 25, 7, 21, 0, 31, 10, 37, 4, 36, 16, 3, 17, 46, 11, 45, 50, 26, 5] </a:t>
            </a:r>
          </a:p>
          <a:p>
            <a:endParaRPr lang="en-US" altLang="zh-TW" dirty="0">
              <a:solidFill>
                <a:sysClr val="windowText" lastClr="000000"/>
              </a:solidFill>
              <a:latin typeface="Berlin Sans FB" panose="020E0602020502020306" pitchFamily="34" charset="0"/>
            </a:endParaRPr>
          </a:p>
          <a:p>
            <a:r>
              <a:rPr lang="en-US" altLang="zh-TW" dirty="0">
                <a:solidFill>
                  <a:sysClr val="windowText" lastClr="000000"/>
                </a:solidFill>
                <a:latin typeface="Berlin Sans FB" panose="020E0602020502020306" pitchFamily="34" charset="0"/>
              </a:rPr>
              <a:t>Shortest Path Length : </a:t>
            </a:r>
            <a:r>
              <a:rPr lang="en-US" altLang="zh-TW" u="sng" dirty="0">
                <a:solidFill>
                  <a:sysClr val="windowText" lastClr="000000"/>
                </a:solidFill>
                <a:latin typeface="Berlin Sans FB" panose="020E0602020502020306" pitchFamily="34" charset="0"/>
              </a:rPr>
              <a:t>428.8717563920339</a:t>
            </a:r>
            <a:endParaRPr lang="zh-TW" altLang="en-US" u="sng" dirty="0">
              <a:solidFill>
                <a:sysClr val="windowText" lastClr="000000"/>
              </a:solidFill>
              <a:latin typeface="Berlin Sans FB" panose="020E0602020502020306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DEF548A-1456-47BA-915D-571CFD1E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9822"/>
            <a:ext cx="6372200" cy="15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4C3373-2D29-4D22-80EA-50CBDBA91649}"/>
              </a:ext>
            </a:extLst>
          </p:cNvPr>
          <p:cNvGrpSpPr/>
          <p:nvPr/>
        </p:nvGrpSpPr>
        <p:grpSpPr>
          <a:xfrm>
            <a:off x="467544" y="55028"/>
            <a:ext cx="2174403" cy="492443"/>
            <a:chOff x="472838" y="57456"/>
            <a:chExt cx="2174403" cy="49244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FB36BA4-5EEA-411F-B363-82B5805B3723}"/>
                </a:ext>
              </a:extLst>
            </p:cNvPr>
            <p:cNvSpPr txBox="1"/>
            <p:nvPr/>
          </p:nvSpPr>
          <p:spPr>
            <a:xfrm>
              <a:off x="488749" y="57456"/>
              <a:ext cx="215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最佳路徑圖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6ABA2CF-310A-4509-B604-4554AA062506}"/>
                </a:ext>
              </a:extLst>
            </p:cNvPr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3199D547-8140-4324-A0E7-5EED68B70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68" y="771550"/>
            <a:ext cx="6386463" cy="411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5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4C3373-2D29-4D22-80EA-50CBDBA91649}"/>
              </a:ext>
            </a:extLst>
          </p:cNvPr>
          <p:cNvGrpSpPr/>
          <p:nvPr/>
        </p:nvGrpSpPr>
        <p:grpSpPr>
          <a:xfrm>
            <a:off x="467544" y="55028"/>
            <a:ext cx="3816423" cy="492443"/>
            <a:chOff x="472838" y="57456"/>
            <a:chExt cx="3816423" cy="49244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FB36BA4-5EEA-411F-B363-82B5805B3723}"/>
                </a:ext>
              </a:extLst>
            </p:cNvPr>
            <p:cNvSpPr txBox="1"/>
            <p:nvPr/>
          </p:nvSpPr>
          <p:spPr>
            <a:xfrm>
              <a:off x="488748" y="57456"/>
              <a:ext cx="3800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螞蟻數量與收斂速度關係圖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6ABA2CF-310A-4509-B604-4554AA062506}"/>
                </a:ext>
              </a:extLst>
            </p:cNvPr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C96F613E-4948-4894-AB67-5475DBB3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771550"/>
            <a:ext cx="65151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4C3373-2D29-4D22-80EA-50CBDBA91649}"/>
              </a:ext>
            </a:extLst>
          </p:cNvPr>
          <p:cNvGrpSpPr/>
          <p:nvPr/>
        </p:nvGrpSpPr>
        <p:grpSpPr>
          <a:xfrm>
            <a:off x="467544" y="55028"/>
            <a:ext cx="3440473" cy="492443"/>
            <a:chOff x="472838" y="57456"/>
            <a:chExt cx="3440473" cy="49244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FB36BA4-5EEA-411F-B363-82B5805B3723}"/>
                </a:ext>
              </a:extLst>
            </p:cNvPr>
            <p:cNvSpPr txBox="1"/>
            <p:nvPr/>
          </p:nvSpPr>
          <p:spPr>
            <a:xfrm>
              <a:off x="472838" y="57456"/>
              <a:ext cx="3440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探討</a:t>
              </a:r>
              <a:r>
                <a:rPr lang="en-US" altLang="zh-TW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beta</a:t>
              </a:r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與收斂速度的關係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6ABA2CF-310A-4509-B604-4554AA062506}"/>
                </a:ext>
              </a:extLst>
            </p:cNvPr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8505B4A8-9C9F-4ED2-B33E-66B9ABA8E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2"/>
          <a:stretch/>
        </p:blipFill>
        <p:spPr>
          <a:xfrm>
            <a:off x="1619672" y="771550"/>
            <a:ext cx="6049144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4C3373-2D29-4D22-80EA-50CBDBA91649}"/>
              </a:ext>
            </a:extLst>
          </p:cNvPr>
          <p:cNvGrpSpPr/>
          <p:nvPr/>
        </p:nvGrpSpPr>
        <p:grpSpPr>
          <a:xfrm>
            <a:off x="467544" y="55028"/>
            <a:ext cx="3296457" cy="492443"/>
            <a:chOff x="472838" y="57456"/>
            <a:chExt cx="3296457" cy="49244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FB36BA4-5EEA-411F-B363-82B5805B3723}"/>
                </a:ext>
              </a:extLst>
            </p:cNvPr>
            <p:cNvSpPr txBox="1"/>
            <p:nvPr/>
          </p:nvSpPr>
          <p:spPr>
            <a:xfrm>
              <a:off x="472838" y="57456"/>
              <a:ext cx="3296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探討</a:t>
              </a:r>
              <a:r>
                <a:rPr lang="en-US" altLang="zh-TW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alpha</a:t>
              </a:r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與收斂速度的關係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6ABA2CF-310A-4509-B604-4554AA062506}"/>
                </a:ext>
              </a:extLst>
            </p:cNvPr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00043C7C-DCCE-4869-89D8-503E200F7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5"/>
          <a:stretch/>
        </p:blipFill>
        <p:spPr>
          <a:xfrm>
            <a:off x="1691680" y="699542"/>
            <a:ext cx="6228357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3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1077" y="1978187"/>
            <a:ext cx="242309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參考資料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04188C2-E3C3-4FA8-8B25-B543541D774F}"/>
              </a:ext>
            </a:extLst>
          </p:cNvPr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53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4C3373-2D29-4D22-80EA-50CBDBA91649}"/>
              </a:ext>
            </a:extLst>
          </p:cNvPr>
          <p:cNvGrpSpPr/>
          <p:nvPr/>
        </p:nvGrpSpPr>
        <p:grpSpPr>
          <a:xfrm>
            <a:off x="467544" y="55028"/>
            <a:ext cx="2174403" cy="492443"/>
            <a:chOff x="472838" y="57456"/>
            <a:chExt cx="2174403" cy="49244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FB36BA4-5EEA-411F-B363-82B5805B3723}"/>
                </a:ext>
              </a:extLst>
            </p:cNvPr>
            <p:cNvSpPr txBox="1"/>
            <p:nvPr/>
          </p:nvSpPr>
          <p:spPr>
            <a:xfrm>
              <a:off x="488749" y="57456"/>
              <a:ext cx="215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參考資料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6ABA2CF-310A-4509-B604-4554AA062506}"/>
                </a:ext>
              </a:extLst>
            </p:cNvPr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C26BA3E6-068E-4C62-A320-9A4D1528A617}"/>
              </a:ext>
            </a:extLst>
          </p:cNvPr>
          <p:cNvSpPr/>
          <p:nvPr/>
        </p:nvSpPr>
        <p:spPr>
          <a:xfrm>
            <a:off x="652275" y="1275606"/>
            <a:ext cx="7376109" cy="2952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ysClr val="windowText" lastClr="000000"/>
              </a:solidFill>
              <a:latin typeface="Berlin Sans FB" panose="020E0602020502020306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ysClr val="windowText" lastClr="000000"/>
                </a:solidFill>
                <a:latin typeface="Berlin Sans FB" panose="020E0602020502020306" pitchFamily="34" charset="0"/>
              </a:rPr>
              <a:t>陳士杰，「螞蟻演算法基礎</a:t>
            </a:r>
            <a:r>
              <a:rPr lang="en-US" altLang="zh-TW" dirty="0">
                <a:solidFill>
                  <a:sysClr val="windowText" lastClr="000000"/>
                </a:solidFill>
                <a:latin typeface="Berlin Sans FB" panose="020E0602020502020306" pitchFamily="34" charset="0"/>
              </a:rPr>
              <a:t>PPT</a:t>
            </a:r>
            <a:r>
              <a:rPr lang="zh-TW" altLang="en-US" dirty="0">
                <a:solidFill>
                  <a:sysClr val="windowText" lastClr="000000"/>
                </a:solidFill>
                <a:latin typeface="Berlin Sans FB" panose="020E0602020502020306" pitchFamily="34" charset="0"/>
              </a:rPr>
              <a:t>」，國立聯合大學，</a:t>
            </a:r>
            <a:r>
              <a:rPr lang="en-US" altLang="zh-TW" dirty="0">
                <a:solidFill>
                  <a:sysClr val="windowText" lastClr="000000"/>
                </a:solidFill>
                <a:latin typeface="Berlin Sans FB" panose="020E0602020502020306" pitchFamily="34" charset="0"/>
              </a:rPr>
              <a:t>2005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ysClr val="windowText" lastClr="000000"/>
              </a:solidFill>
              <a:latin typeface="Berlin Sans FB" panose="020E0602020502020306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ysClr val="windowText" lastClr="000000"/>
                </a:solidFill>
                <a:latin typeface="Berlin Sans FB" panose="020E0602020502020306" pitchFamily="34" charset="0"/>
              </a:rPr>
              <a:t>資料集</a:t>
            </a:r>
            <a:r>
              <a:rPr lang="en-US" altLang="zh-TW" dirty="0">
                <a:solidFill>
                  <a:sysClr val="windowText" lastClr="000000"/>
                </a:solidFill>
                <a:latin typeface="Berlin Sans FB" panose="020E0602020502020306" pitchFamily="34" charset="0"/>
              </a:rPr>
              <a:t>: eil51.tsp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ysClr val="windowText" lastClr="00000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9914" y="1166106"/>
            <a:ext cx="4464496" cy="3277199"/>
            <a:chOff x="611560" y="1735977"/>
            <a:chExt cx="5256584" cy="3277199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11560" y="1735977"/>
              <a:ext cx="496855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1560" y="2555277"/>
              <a:ext cx="439248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11560" y="3374577"/>
              <a:ext cx="424847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11560" y="4193877"/>
              <a:ext cx="446449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11560" y="5013176"/>
              <a:ext cx="525658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4464248" y="1390005"/>
            <a:ext cx="242309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 Algorithm</a:t>
            </a:r>
            <a:r>
              <a:rPr lang="zh-TW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gray">
          <a:xfrm>
            <a:off x="4513278" y="2225779"/>
            <a:ext cx="242309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gray">
          <a:xfrm>
            <a:off x="4524668" y="3037535"/>
            <a:ext cx="242309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gray">
          <a:xfrm>
            <a:off x="4524668" y="3849302"/>
            <a:ext cx="242309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參考資料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707904" y="119156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07904" y="2010010"/>
            <a:ext cx="710599" cy="773822"/>
            <a:chOff x="550069" y="1100038"/>
            <a:chExt cx="710599" cy="773822"/>
          </a:xfrm>
        </p:grpSpPr>
        <p:sp>
          <p:nvSpPr>
            <p:cNvPr id="98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0069" y="1182919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707904" y="2825056"/>
            <a:ext cx="710599" cy="773822"/>
            <a:chOff x="550069" y="1100038"/>
            <a:chExt cx="710599" cy="7738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1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0069" y="1198061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707904" y="3646912"/>
            <a:ext cx="710599" cy="773822"/>
            <a:chOff x="550069" y="1100038"/>
            <a:chExt cx="710599" cy="773822"/>
          </a:xfrm>
        </p:grpSpPr>
        <p:sp>
          <p:nvSpPr>
            <p:cNvPr id="10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0069" y="1177004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D8AFEB7-0910-4526-9AAB-BE3729BE875F}"/>
              </a:ext>
            </a:extLst>
          </p:cNvPr>
          <p:cNvSpPr txBox="1"/>
          <p:nvPr/>
        </p:nvSpPr>
        <p:spPr>
          <a:xfrm>
            <a:off x="1587366" y="2154432"/>
            <a:ext cx="170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TW" altLang="en-US" sz="36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錄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22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622431" y="-511446"/>
            <a:ext cx="2637494" cy="150591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4759" y="1595330"/>
            <a:ext cx="5774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r>
              <a:rPr lang="zh-TW" altLang="en-US" sz="5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謝你的觀</a:t>
            </a:r>
            <a:r>
              <a:rPr lang="zh-CN" altLang="en-US" sz="5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118" name="TextBox 4">
            <a:extLst>
              <a:ext uri="{FF2B5EF4-FFF2-40B4-BE49-F238E27FC236}">
                <a16:creationId xmlns:a16="http://schemas.microsoft.com/office/drawing/2014/main" id="{5DEECCAA-D6F1-4627-8080-79F9C1F9E23C}"/>
              </a:ext>
            </a:extLst>
          </p:cNvPr>
          <p:cNvSpPr txBox="1"/>
          <p:nvPr/>
        </p:nvSpPr>
        <p:spPr>
          <a:xfrm>
            <a:off x="3520496" y="2549305"/>
            <a:ext cx="375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you</a:t>
            </a: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watch</a:t>
            </a:r>
          </a:p>
        </p:txBody>
      </p:sp>
    </p:spTree>
    <p:extLst>
      <p:ext uri="{BB962C8B-B14F-4D97-AF65-F5344CB8AC3E}">
        <p14:creationId xmlns:p14="http://schemas.microsoft.com/office/powerpoint/2010/main" val="38093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929"/>
                            </p:stCondLst>
                            <p:childTnLst>
                              <p:par>
                                <p:cTn id="29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1076" y="1978187"/>
            <a:ext cx="268132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 Algorithm</a:t>
            </a:r>
            <a:r>
              <a:rPr lang="zh-TW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E5A0284-0821-40F9-86AC-7E511B94EA91}"/>
              </a:ext>
            </a:extLst>
          </p:cNvPr>
          <p:cNvSpPr txBox="1"/>
          <p:nvPr/>
        </p:nvSpPr>
        <p:spPr>
          <a:xfrm>
            <a:off x="3574008" y="2606661"/>
            <a:ext cx="287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歷史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流程圖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04188C2-E3C3-4FA8-8B25-B543541D774F}"/>
              </a:ext>
            </a:extLst>
          </p:cNvPr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06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 tmFilter="0,0; .5, 1; 1, 1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 tmFilter="0,0; .5, 1; 1, 1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FB36BA4-5EEA-411F-B363-82B5805B3723}"/>
              </a:ext>
            </a:extLst>
          </p:cNvPr>
          <p:cNvSpPr txBox="1"/>
          <p:nvPr/>
        </p:nvSpPr>
        <p:spPr>
          <a:xfrm>
            <a:off x="467544" y="51470"/>
            <a:ext cx="21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歷史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EB4A67-D809-4404-8767-758DE73EBB7E}"/>
              </a:ext>
            </a:extLst>
          </p:cNvPr>
          <p:cNvSpPr/>
          <p:nvPr/>
        </p:nvSpPr>
        <p:spPr>
          <a:xfrm>
            <a:off x="971600" y="1131590"/>
            <a:ext cx="7488832" cy="360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Dorigo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等人在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1996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年利用了螞蟻群體合作尋找食物的行為，設計出一個用於處理最佳化問題的螞蟻演算法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(Ant Algorithm)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Dorigo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應用螞蟻演算法與遺傳演算法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(GA)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、模擬退火法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(SA)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等啟發式演算法，以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TSPLIB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國際例題進行比較，結果顯示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AA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優於其他演算法，其結果與最佳解誤差皆小於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3.5%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螞蟻系統 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(Ant System; AS)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Ant algorithm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理論模型發展過程中最早被提出的模型，此理論也是現今其它模型的基礎。 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螞蟻族群系統 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(Ant Colony Optimization; ACO)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是所有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Ant algorithm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理論模型中應用較為廣泛的模型。</a:t>
            </a:r>
            <a:r>
              <a:rPr lang="en-US" altLang="zh-TW" sz="1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:::</a:t>
            </a:r>
            <a:r>
              <a:rPr lang="zh-TW" altLang="en-US" sz="1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本研究所採用的方法</a:t>
            </a:r>
            <a:r>
              <a:rPr lang="en-US" altLang="zh-TW" sz="1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:::</a:t>
            </a:r>
            <a:endParaRPr lang="zh-CN" altLang="en-US" sz="1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21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660041F9-B3B0-442D-8A0D-B363151ACAA2}"/>
              </a:ext>
            </a:extLst>
          </p:cNvPr>
          <p:cNvGrpSpPr/>
          <p:nvPr/>
        </p:nvGrpSpPr>
        <p:grpSpPr>
          <a:xfrm>
            <a:off x="467544" y="55028"/>
            <a:ext cx="2158492" cy="492443"/>
            <a:chOff x="472838" y="57456"/>
            <a:chExt cx="2158492" cy="492443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4C4938C-11D1-477D-8281-9335144C3A18}"/>
                </a:ext>
              </a:extLst>
            </p:cNvPr>
            <p:cNvSpPr txBox="1"/>
            <p:nvPr/>
          </p:nvSpPr>
          <p:spPr>
            <a:xfrm>
              <a:off x="472838" y="57456"/>
              <a:ext cx="215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9F15D6F-F290-46FD-B980-24839DA4DE5D}"/>
                </a:ext>
              </a:extLst>
            </p:cNvPr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2CDA625E-B883-454E-8CF2-B2EEAE0A5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03811"/>
            <a:ext cx="8640960" cy="40163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676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8D29F32D-229E-4B5A-8632-B688CF2FA9E9}"/>
              </a:ext>
            </a:extLst>
          </p:cNvPr>
          <p:cNvGrpSpPr/>
          <p:nvPr/>
        </p:nvGrpSpPr>
        <p:grpSpPr>
          <a:xfrm>
            <a:off x="467544" y="75101"/>
            <a:ext cx="2158492" cy="472370"/>
            <a:chOff x="472838" y="77529"/>
            <a:chExt cx="2158492" cy="47237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714E6A6-7326-4AFF-86F7-37DCC60D8826}"/>
                </a:ext>
              </a:extLst>
            </p:cNvPr>
            <p:cNvSpPr txBox="1"/>
            <p:nvPr/>
          </p:nvSpPr>
          <p:spPr>
            <a:xfrm>
              <a:off x="472838" y="77529"/>
              <a:ext cx="215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流程圖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8794D28-95A1-4BAE-99A8-5ABD4D6A28D4}"/>
                </a:ext>
              </a:extLst>
            </p:cNvPr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CFC4EED1-6EEB-4BB6-B8B7-A680A83CC677}"/>
              </a:ext>
            </a:extLst>
          </p:cNvPr>
          <p:cNvSpPr/>
          <p:nvPr/>
        </p:nvSpPr>
        <p:spPr>
          <a:xfrm>
            <a:off x="5648839" y="2426515"/>
            <a:ext cx="154589" cy="13344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1C10739-AFA7-461E-8268-826FF980831D}"/>
              </a:ext>
            </a:extLst>
          </p:cNvPr>
          <p:cNvSpPr/>
          <p:nvPr/>
        </p:nvSpPr>
        <p:spPr>
          <a:xfrm>
            <a:off x="5026277" y="2973404"/>
            <a:ext cx="154589" cy="13344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616BE3A-03C8-4921-B14A-C8A0D39209C4}"/>
              </a:ext>
            </a:extLst>
          </p:cNvPr>
          <p:cNvSpPr/>
          <p:nvPr/>
        </p:nvSpPr>
        <p:spPr>
          <a:xfrm>
            <a:off x="5036062" y="2425965"/>
            <a:ext cx="154589" cy="13344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4FDCBD2F-4E48-4C30-8E79-E7EED1545D24}"/>
              </a:ext>
            </a:extLst>
          </p:cNvPr>
          <p:cNvSpPr/>
          <p:nvPr/>
        </p:nvSpPr>
        <p:spPr>
          <a:xfrm>
            <a:off x="5029128" y="1881969"/>
            <a:ext cx="154589" cy="13344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C143ABB9-E9D4-4233-AF78-71574012EDC3}"/>
              </a:ext>
            </a:extLst>
          </p:cNvPr>
          <p:cNvCxnSpPr>
            <a:cxnSpLocks/>
            <a:stCxn id="181" idx="2"/>
            <a:endCxn id="188" idx="0"/>
          </p:cNvCxnSpPr>
          <p:nvPr/>
        </p:nvCxnSpPr>
        <p:spPr>
          <a:xfrm flipH="1">
            <a:off x="6842658" y="3566443"/>
            <a:ext cx="1" cy="42574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矩形 201">
            <a:extLst>
              <a:ext uri="{FF2B5EF4-FFF2-40B4-BE49-F238E27FC236}">
                <a16:creationId xmlns:a16="http://schemas.microsoft.com/office/drawing/2014/main" id="{4DFF3DE4-C8DE-4A76-9425-88968FFC5C7D}"/>
              </a:ext>
            </a:extLst>
          </p:cNvPr>
          <p:cNvSpPr/>
          <p:nvPr/>
        </p:nvSpPr>
        <p:spPr>
          <a:xfrm>
            <a:off x="2698647" y="4603909"/>
            <a:ext cx="2128214" cy="41407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8B769741-842D-4F45-8F71-F42771EC1C4C}"/>
              </a:ext>
            </a:extLst>
          </p:cNvPr>
          <p:cNvCxnSpPr>
            <a:cxnSpLocks/>
            <a:stCxn id="182" idx="2"/>
            <a:endCxn id="202" idx="0"/>
          </p:cNvCxnSpPr>
          <p:nvPr/>
        </p:nvCxnSpPr>
        <p:spPr>
          <a:xfrm flipH="1">
            <a:off x="3762754" y="4457060"/>
            <a:ext cx="13210" cy="14684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800242B-0C24-4AC9-A9E9-9DB47DBDF4E7}"/>
              </a:ext>
            </a:extLst>
          </p:cNvPr>
          <p:cNvGrpSpPr/>
          <p:nvPr/>
        </p:nvGrpSpPr>
        <p:grpSpPr>
          <a:xfrm>
            <a:off x="3234929" y="546454"/>
            <a:ext cx="1102967" cy="284014"/>
            <a:chOff x="0" y="123465"/>
            <a:chExt cx="1264920" cy="455566"/>
          </a:xfrm>
        </p:grpSpPr>
        <p:sp>
          <p:nvSpPr>
            <p:cNvPr id="200" name="流程圖: 結束點 199">
              <a:extLst>
                <a:ext uri="{FF2B5EF4-FFF2-40B4-BE49-F238E27FC236}">
                  <a16:creationId xmlns:a16="http://schemas.microsoft.com/office/drawing/2014/main" id="{3040A75D-E6F2-4FA0-8231-307EC0B6B57E}"/>
                </a:ext>
              </a:extLst>
            </p:cNvPr>
            <p:cNvSpPr/>
            <p:nvPr/>
          </p:nvSpPr>
          <p:spPr>
            <a:xfrm>
              <a:off x="0" y="132913"/>
              <a:ext cx="1264920" cy="446118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1" name="文字方塊 2">
              <a:extLst>
                <a:ext uri="{FF2B5EF4-FFF2-40B4-BE49-F238E27FC236}">
                  <a16:creationId xmlns:a16="http://schemas.microsoft.com/office/drawing/2014/main" id="{CB1A09B7-A3AE-41B8-A5AF-5E492FAB0F38}"/>
                </a:ext>
              </a:extLst>
            </p:cNvPr>
            <p:cNvSpPr txBox="1"/>
            <p:nvPr/>
          </p:nvSpPr>
          <p:spPr>
            <a:xfrm>
              <a:off x="175250" y="123465"/>
              <a:ext cx="960120" cy="286569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開始</a:t>
              </a:r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B13D5CBC-4B90-40BF-92D1-453A79225007}"/>
              </a:ext>
            </a:extLst>
          </p:cNvPr>
          <p:cNvGrpSpPr/>
          <p:nvPr/>
        </p:nvGrpSpPr>
        <p:grpSpPr>
          <a:xfrm>
            <a:off x="2612914" y="1009428"/>
            <a:ext cx="2338822" cy="337201"/>
            <a:chOff x="-300990" y="0"/>
            <a:chExt cx="2628900" cy="541020"/>
          </a:xfrm>
        </p:grpSpPr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BBBDA14-FE39-4B49-95EF-4F89711D8B12}"/>
                </a:ext>
              </a:extLst>
            </p:cNvPr>
            <p:cNvSpPr/>
            <p:nvPr/>
          </p:nvSpPr>
          <p:spPr>
            <a:xfrm>
              <a:off x="30480" y="0"/>
              <a:ext cx="1965960" cy="54102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9" name="文字方塊 6">
              <a:extLst>
                <a:ext uri="{FF2B5EF4-FFF2-40B4-BE49-F238E27FC236}">
                  <a16:creationId xmlns:a16="http://schemas.microsoft.com/office/drawing/2014/main" id="{E1D0715C-D97D-4DF6-8AA0-F4941067E25A}"/>
                </a:ext>
              </a:extLst>
            </p:cNvPr>
            <p:cNvSpPr txBox="1"/>
            <p:nvPr/>
          </p:nvSpPr>
          <p:spPr>
            <a:xfrm>
              <a:off x="-300990" y="57060"/>
              <a:ext cx="2628900" cy="304799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 將問題轉為路徑問題形式</a:t>
              </a:r>
            </a:p>
          </p:txBody>
        </p: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780A9997-F4B0-4C2E-93DA-9C5257502F6B}"/>
              </a:ext>
            </a:extLst>
          </p:cNvPr>
          <p:cNvGrpSpPr/>
          <p:nvPr/>
        </p:nvGrpSpPr>
        <p:grpSpPr>
          <a:xfrm>
            <a:off x="2899172" y="1522667"/>
            <a:ext cx="1748600" cy="337201"/>
            <a:chOff x="30480" y="0"/>
            <a:chExt cx="1965960" cy="541020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17702EA2-DF07-4AEB-9E3E-08424A05E08B}"/>
                </a:ext>
              </a:extLst>
            </p:cNvPr>
            <p:cNvSpPr/>
            <p:nvPr/>
          </p:nvSpPr>
          <p:spPr>
            <a:xfrm>
              <a:off x="30480" y="0"/>
              <a:ext cx="1965960" cy="54102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7" name="文字方塊 10">
              <a:extLst>
                <a:ext uri="{FF2B5EF4-FFF2-40B4-BE49-F238E27FC236}">
                  <a16:creationId xmlns:a16="http://schemas.microsoft.com/office/drawing/2014/main" id="{45A8D15C-363D-4016-BF54-D00573E0B4A9}"/>
                </a:ext>
              </a:extLst>
            </p:cNvPr>
            <p:cNvSpPr txBox="1"/>
            <p:nvPr/>
          </p:nvSpPr>
          <p:spPr>
            <a:xfrm>
              <a:off x="91844" y="47121"/>
              <a:ext cx="1829774" cy="304799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初始化各個變量</a:t>
              </a: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EABE290A-2DD2-4151-B271-83E645CDCBA0}"/>
              </a:ext>
            </a:extLst>
          </p:cNvPr>
          <p:cNvGrpSpPr/>
          <p:nvPr/>
        </p:nvGrpSpPr>
        <p:grpSpPr>
          <a:xfrm>
            <a:off x="2897575" y="2059339"/>
            <a:ext cx="1748600" cy="337201"/>
            <a:chOff x="30480" y="0"/>
            <a:chExt cx="1965960" cy="54102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8C93051-3DE2-4A75-A357-04DD874AFD50}"/>
                </a:ext>
              </a:extLst>
            </p:cNvPr>
            <p:cNvSpPr/>
            <p:nvPr/>
          </p:nvSpPr>
          <p:spPr>
            <a:xfrm>
              <a:off x="30480" y="0"/>
              <a:ext cx="1965960" cy="54102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5" name="文字方塊 36">
              <a:extLst>
                <a:ext uri="{FF2B5EF4-FFF2-40B4-BE49-F238E27FC236}">
                  <a16:creationId xmlns:a16="http://schemas.microsoft.com/office/drawing/2014/main" id="{7AB1B016-EC64-493A-A37B-F77FAD1A428D}"/>
                </a:ext>
              </a:extLst>
            </p:cNvPr>
            <p:cNvSpPr txBox="1"/>
            <p:nvPr/>
          </p:nvSpPr>
          <p:spPr>
            <a:xfrm>
              <a:off x="47889" y="57059"/>
              <a:ext cx="1889522" cy="304799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隨機放置螞蟻</a:t>
              </a:r>
            </a:p>
          </p:txBody>
        </p:sp>
      </p:grp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6023DE65-B969-4C12-8E35-3FB1FBFED1A0}"/>
              </a:ext>
            </a:extLst>
          </p:cNvPr>
          <p:cNvGrpSpPr/>
          <p:nvPr/>
        </p:nvGrpSpPr>
        <p:grpSpPr>
          <a:xfrm>
            <a:off x="2905056" y="3624118"/>
            <a:ext cx="1764190" cy="337201"/>
            <a:chOff x="30480" y="0"/>
            <a:chExt cx="1983488" cy="541020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C6B7A6B7-88FD-41D1-994A-E222F95F1EB1}"/>
                </a:ext>
              </a:extLst>
            </p:cNvPr>
            <p:cNvSpPr/>
            <p:nvPr/>
          </p:nvSpPr>
          <p:spPr>
            <a:xfrm>
              <a:off x="30480" y="0"/>
              <a:ext cx="1965960" cy="54102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A3A0601-3D7A-42F6-B120-F4B9F8177D86}"/>
                </a:ext>
              </a:extLst>
            </p:cNvPr>
            <p:cNvSpPr txBox="1"/>
            <p:nvPr/>
          </p:nvSpPr>
          <p:spPr>
            <a:xfrm>
              <a:off x="124446" y="49505"/>
              <a:ext cx="1889522" cy="304799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螞蟻移動到下一城市</a:t>
              </a:r>
            </a:p>
          </p:txBody>
        </p:sp>
      </p:grp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A1F3A1DB-0553-4CD8-BF8E-5A1D2AC1E559}"/>
              </a:ext>
            </a:extLst>
          </p:cNvPr>
          <p:cNvCxnSpPr>
            <a:cxnSpLocks/>
            <a:stCxn id="194" idx="2"/>
            <a:endCxn id="190" idx="0"/>
          </p:cNvCxnSpPr>
          <p:nvPr/>
        </p:nvCxnSpPr>
        <p:spPr>
          <a:xfrm>
            <a:off x="3771875" y="2396540"/>
            <a:ext cx="3297" cy="24460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C30B9D1C-2DCE-4372-A667-97D25154E181}"/>
              </a:ext>
            </a:extLst>
          </p:cNvPr>
          <p:cNvCxnSpPr>
            <a:stCxn id="200" idx="2"/>
            <a:endCxn id="198" idx="0"/>
          </p:cNvCxnSpPr>
          <p:nvPr/>
        </p:nvCxnSpPr>
        <p:spPr>
          <a:xfrm flipH="1">
            <a:off x="3782325" y="830469"/>
            <a:ext cx="4088" cy="17896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CF57485B-7C91-49B4-82F7-4757E06B184E}"/>
              </a:ext>
            </a:extLst>
          </p:cNvPr>
          <p:cNvCxnSpPr>
            <a:stCxn id="198" idx="2"/>
            <a:endCxn id="196" idx="0"/>
          </p:cNvCxnSpPr>
          <p:nvPr/>
        </p:nvCxnSpPr>
        <p:spPr>
          <a:xfrm flipH="1">
            <a:off x="3773472" y="1346629"/>
            <a:ext cx="8853" cy="17603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F8F36300-0CB9-4308-A681-153644029E2A}"/>
              </a:ext>
            </a:extLst>
          </p:cNvPr>
          <p:cNvCxnSpPr>
            <a:stCxn id="196" idx="2"/>
            <a:endCxn id="194" idx="0"/>
          </p:cNvCxnSpPr>
          <p:nvPr/>
        </p:nvCxnSpPr>
        <p:spPr>
          <a:xfrm flipH="1">
            <a:off x="3771875" y="1859868"/>
            <a:ext cx="1597" cy="19947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21EF1DE8-E444-482E-BD49-216ACB70A899}"/>
              </a:ext>
            </a:extLst>
          </p:cNvPr>
          <p:cNvCxnSpPr>
            <a:cxnSpLocks/>
            <a:stCxn id="188" idx="2"/>
            <a:endCxn id="186" idx="0"/>
          </p:cNvCxnSpPr>
          <p:nvPr/>
        </p:nvCxnSpPr>
        <p:spPr>
          <a:xfrm>
            <a:off x="6842658" y="4404283"/>
            <a:ext cx="6740" cy="17989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68A76EB1-31D0-4DFB-8CCE-42AB0E3602E5}"/>
              </a:ext>
            </a:extLst>
          </p:cNvPr>
          <p:cNvGrpSpPr/>
          <p:nvPr/>
        </p:nvGrpSpPr>
        <p:grpSpPr>
          <a:xfrm>
            <a:off x="2887040" y="2641149"/>
            <a:ext cx="1762431" cy="337201"/>
            <a:chOff x="14929" y="1"/>
            <a:chExt cx="1981511" cy="541020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8B0523F8-31A5-4853-8F1C-1D593D3BC38D}"/>
                </a:ext>
              </a:extLst>
            </p:cNvPr>
            <p:cNvSpPr/>
            <p:nvPr/>
          </p:nvSpPr>
          <p:spPr>
            <a:xfrm>
              <a:off x="30480" y="1"/>
              <a:ext cx="1965960" cy="54102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文字方塊 54">
              <a:extLst>
                <a:ext uri="{FF2B5EF4-FFF2-40B4-BE49-F238E27FC236}">
                  <a16:creationId xmlns:a16="http://schemas.microsoft.com/office/drawing/2014/main" id="{1EF9D645-1696-4B5A-99FD-51278F5AC553}"/>
                </a:ext>
              </a:extLst>
            </p:cNvPr>
            <p:cNvSpPr txBox="1"/>
            <p:nvPr/>
          </p:nvSpPr>
          <p:spPr>
            <a:xfrm>
              <a:off x="14929" y="37925"/>
              <a:ext cx="1889522" cy="304799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選擇螞蟻</a:t>
              </a:r>
            </a:p>
          </p:txBody>
        </p:sp>
      </p:grpSp>
      <p:sp>
        <p:nvSpPr>
          <p:cNvPr id="144" name="文字方塊 55">
            <a:extLst>
              <a:ext uri="{FF2B5EF4-FFF2-40B4-BE49-F238E27FC236}">
                <a16:creationId xmlns:a16="http://schemas.microsoft.com/office/drawing/2014/main" id="{794884E8-0747-4D16-9F47-284CB40F64F7}"/>
              </a:ext>
            </a:extLst>
          </p:cNvPr>
          <p:cNvSpPr txBox="1"/>
          <p:nvPr/>
        </p:nvSpPr>
        <p:spPr>
          <a:xfrm>
            <a:off x="5683878" y="3938045"/>
            <a:ext cx="312286" cy="19449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29551489-2CC8-4869-B031-054AF2F81E91}"/>
              </a:ext>
            </a:extLst>
          </p:cNvPr>
          <p:cNvCxnSpPr>
            <a:cxnSpLocks/>
            <a:stCxn id="184" idx="2"/>
            <a:endCxn id="192" idx="0"/>
          </p:cNvCxnSpPr>
          <p:nvPr/>
        </p:nvCxnSpPr>
        <p:spPr>
          <a:xfrm>
            <a:off x="3776891" y="3474515"/>
            <a:ext cx="2466" cy="14960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A794A87C-61B5-4C0D-AE42-73FDCC143E82}"/>
              </a:ext>
            </a:extLst>
          </p:cNvPr>
          <p:cNvGrpSpPr/>
          <p:nvPr/>
        </p:nvGrpSpPr>
        <p:grpSpPr>
          <a:xfrm>
            <a:off x="5916875" y="3992189"/>
            <a:ext cx="1851564" cy="412095"/>
            <a:chOff x="-36938" y="-67277"/>
            <a:chExt cx="2123437" cy="661637"/>
          </a:xfrm>
        </p:grpSpPr>
        <p:sp>
          <p:nvSpPr>
            <p:cNvPr id="188" name="流程圖: 決策 187">
              <a:extLst>
                <a:ext uri="{FF2B5EF4-FFF2-40B4-BE49-F238E27FC236}">
                  <a16:creationId xmlns:a16="http://schemas.microsoft.com/office/drawing/2014/main" id="{BC484AA3-E166-45F6-A81D-6734ED879957}"/>
                </a:ext>
              </a:extLst>
            </p:cNvPr>
            <p:cNvSpPr/>
            <p:nvPr/>
          </p:nvSpPr>
          <p:spPr>
            <a:xfrm>
              <a:off x="-36938" y="-67277"/>
              <a:ext cx="2123437" cy="661637"/>
            </a:xfrm>
            <a:prstGeom prst="flowChartDecision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9" name="文字方塊 63">
              <a:extLst>
                <a:ext uri="{FF2B5EF4-FFF2-40B4-BE49-F238E27FC236}">
                  <a16:creationId xmlns:a16="http://schemas.microsoft.com/office/drawing/2014/main" id="{6B5A3612-4D53-4953-851C-1FD6FDA4A657}"/>
                </a:ext>
              </a:extLst>
            </p:cNvPr>
            <p:cNvSpPr txBox="1"/>
            <p:nvPr/>
          </p:nvSpPr>
          <p:spPr>
            <a:xfrm>
              <a:off x="136335" y="29192"/>
              <a:ext cx="1792795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是否到達指定迭代數</a:t>
              </a:r>
            </a:p>
          </p:txBody>
        </p:sp>
      </p:grpSp>
      <p:sp>
        <p:nvSpPr>
          <p:cNvPr id="147" name="文字方塊 65">
            <a:extLst>
              <a:ext uri="{FF2B5EF4-FFF2-40B4-BE49-F238E27FC236}">
                <a16:creationId xmlns:a16="http://schemas.microsoft.com/office/drawing/2014/main" id="{3E6AD81B-5B53-4EB7-A334-046AF68BDC85}"/>
              </a:ext>
            </a:extLst>
          </p:cNvPr>
          <p:cNvSpPr txBox="1"/>
          <p:nvPr/>
        </p:nvSpPr>
        <p:spPr>
          <a:xfrm>
            <a:off x="5743887" y="2118300"/>
            <a:ext cx="312286" cy="19449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否</a:t>
            </a: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E1B57E10-0B70-4474-8A06-F9B29952BB3D}"/>
              </a:ext>
            </a:extLst>
          </p:cNvPr>
          <p:cNvGrpSpPr/>
          <p:nvPr/>
        </p:nvGrpSpPr>
        <p:grpSpPr>
          <a:xfrm>
            <a:off x="5962049" y="4584177"/>
            <a:ext cx="1761649" cy="337201"/>
            <a:chOff x="15809" y="0"/>
            <a:chExt cx="1980631" cy="541020"/>
          </a:xfrm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33ADF332-49DA-466C-9F3A-B4D321243BF9}"/>
                </a:ext>
              </a:extLst>
            </p:cNvPr>
            <p:cNvSpPr/>
            <p:nvPr/>
          </p:nvSpPr>
          <p:spPr>
            <a:xfrm>
              <a:off x="30480" y="0"/>
              <a:ext cx="1965960" cy="54102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7" name="文字方塊 70">
              <a:extLst>
                <a:ext uri="{FF2B5EF4-FFF2-40B4-BE49-F238E27FC236}">
                  <a16:creationId xmlns:a16="http://schemas.microsoft.com/office/drawing/2014/main" id="{1873F515-C1A4-49BC-854F-E76548C59783}"/>
                </a:ext>
              </a:extLst>
            </p:cNvPr>
            <p:cNvSpPr txBox="1"/>
            <p:nvPr/>
          </p:nvSpPr>
          <p:spPr>
            <a:xfrm>
              <a:off x="15809" y="68617"/>
              <a:ext cx="1934810" cy="321973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輸出最佳路徑</a:t>
              </a:r>
            </a:p>
          </p:txBody>
        </p: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02D71679-E8D8-4087-8BDA-B9DF37AE60B0}"/>
              </a:ext>
            </a:extLst>
          </p:cNvPr>
          <p:cNvGrpSpPr/>
          <p:nvPr/>
        </p:nvGrpSpPr>
        <p:grpSpPr>
          <a:xfrm>
            <a:off x="2525442" y="3137315"/>
            <a:ext cx="2474625" cy="369618"/>
            <a:chOff x="-391618" y="11703"/>
            <a:chExt cx="2782233" cy="593031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F104E7A-AB87-46EA-ABEB-D74F1BB8B968}"/>
                </a:ext>
              </a:extLst>
            </p:cNvPr>
            <p:cNvSpPr/>
            <p:nvPr/>
          </p:nvSpPr>
          <p:spPr>
            <a:xfrm>
              <a:off x="-299383" y="11703"/>
              <a:ext cx="2629550" cy="54102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35E9B693-E4D2-4ECF-BE24-E4CF3FDC2D60}"/>
                </a:ext>
              </a:extLst>
            </p:cNvPr>
            <p:cNvSpPr txBox="1"/>
            <p:nvPr/>
          </p:nvSpPr>
          <p:spPr>
            <a:xfrm>
              <a:off x="-391618" y="36156"/>
              <a:ext cx="2782233" cy="568578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透過概率轉換，選擇下一個城市</a:t>
              </a:r>
            </a:p>
          </p:txBody>
        </p:sp>
      </p:grpSp>
      <p:sp>
        <p:nvSpPr>
          <p:cNvPr id="182" name="矩形 181">
            <a:extLst>
              <a:ext uri="{FF2B5EF4-FFF2-40B4-BE49-F238E27FC236}">
                <a16:creationId xmlns:a16="http://schemas.microsoft.com/office/drawing/2014/main" id="{83642D00-6CC6-430C-BED7-E4C71C68F1AF}"/>
              </a:ext>
            </a:extLst>
          </p:cNvPr>
          <p:cNvSpPr/>
          <p:nvPr/>
        </p:nvSpPr>
        <p:spPr>
          <a:xfrm>
            <a:off x="2707273" y="4132540"/>
            <a:ext cx="2137382" cy="3245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0CD8543E-B787-4476-87AD-B4CA92AD9798}"/>
              </a:ext>
            </a:extLst>
          </p:cNvPr>
          <p:cNvSpPr txBox="1"/>
          <p:nvPr/>
        </p:nvSpPr>
        <p:spPr>
          <a:xfrm>
            <a:off x="2798710" y="4567991"/>
            <a:ext cx="2015253" cy="432316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更新區域信息矩陣，</a:t>
            </a:r>
            <a:endParaRPr kumimoji="0" lang="en-US" altLang="zh-TW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包括信息素的揮發跟增加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68AD71A0-560F-4CB2-8607-C4F6E63B4661}"/>
              </a:ext>
            </a:extLst>
          </p:cNvPr>
          <p:cNvCxnSpPr>
            <a:cxnSpLocks/>
            <a:stCxn id="192" idx="2"/>
            <a:endCxn id="182" idx="0"/>
          </p:cNvCxnSpPr>
          <p:nvPr/>
        </p:nvCxnSpPr>
        <p:spPr>
          <a:xfrm flipH="1">
            <a:off x="3775964" y="3961319"/>
            <a:ext cx="3392" cy="1712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2F5087A-1545-4271-ADC2-ED9E72CACE20}"/>
              </a:ext>
            </a:extLst>
          </p:cNvPr>
          <p:cNvCxnSpPr>
            <a:cxnSpLocks/>
            <a:stCxn id="190" idx="2"/>
            <a:endCxn id="184" idx="0"/>
          </p:cNvCxnSpPr>
          <p:nvPr/>
        </p:nvCxnSpPr>
        <p:spPr>
          <a:xfrm>
            <a:off x="3775172" y="2978349"/>
            <a:ext cx="1718" cy="15896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98DCCB2E-AF1E-41EC-8955-D45D86C422F2}"/>
              </a:ext>
            </a:extLst>
          </p:cNvPr>
          <p:cNvCxnSpPr>
            <a:cxnSpLocks/>
            <a:stCxn id="176" idx="2"/>
            <a:endCxn id="178" idx="0"/>
          </p:cNvCxnSpPr>
          <p:nvPr/>
        </p:nvCxnSpPr>
        <p:spPr>
          <a:xfrm flipH="1">
            <a:off x="6840327" y="2541197"/>
            <a:ext cx="1402" cy="27691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4" name="文字方塊 46">
            <a:extLst>
              <a:ext uri="{FF2B5EF4-FFF2-40B4-BE49-F238E27FC236}">
                <a16:creationId xmlns:a16="http://schemas.microsoft.com/office/drawing/2014/main" id="{142E6D3B-5F76-4C45-9E9D-90C4ABD3B0A9}"/>
              </a:ext>
            </a:extLst>
          </p:cNvPr>
          <p:cNvSpPr txBox="1"/>
          <p:nvPr/>
        </p:nvSpPr>
        <p:spPr>
          <a:xfrm>
            <a:off x="6516472" y="3131222"/>
            <a:ext cx="312286" cy="19449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</a:p>
        </p:txBody>
      </p: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44C3D84-BC3B-4316-98C6-269BD360574A}"/>
              </a:ext>
            </a:extLst>
          </p:cNvPr>
          <p:cNvGrpSpPr/>
          <p:nvPr/>
        </p:nvGrpSpPr>
        <p:grpSpPr>
          <a:xfrm>
            <a:off x="5904852" y="3376471"/>
            <a:ext cx="1875613" cy="424289"/>
            <a:chOff x="-36778" y="-122207"/>
            <a:chExt cx="2108760" cy="680748"/>
          </a:xfrm>
          <a:solidFill>
            <a:sysClr val="window" lastClr="FFFFFF"/>
          </a:solidFill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CE02CC-139E-440C-B9E5-336D7574F4C0}"/>
                </a:ext>
              </a:extLst>
            </p:cNvPr>
            <p:cNvSpPr/>
            <p:nvPr/>
          </p:nvSpPr>
          <p:spPr>
            <a:xfrm>
              <a:off x="30480" y="-102643"/>
              <a:ext cx="2041502" cy="661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700BF4BE-84AE-472B-B6CC-526E6491B867}"/>
                </a:ext>
              </a:extLst>
            </p:cNvPr>
            <p:cNvSpPr txBox="1"/>
            <p:nvPr/>
          </p:nvSpPr>
          <p:spPr>
            <a:xfrm>
              <a:off x="-36778" y="-122207"/>
              <a:ext cx="210876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更新整體信息矩陣，</a:t>
              </a:r>
              <a:endParaRPr kumimoji="0" lang="en-US" altLang="zh-TW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包括信息素的揮發跟增加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6" name="肘形接點 146">
            <a:extLst>
              <a:ext uri="{FF2B5EF4-FFF2-40B4-BE49-F238E27FC236}">
                <a16:creationId xmlns:a16="http://schemas.microsoft.com/office/drawing/2014/main" id="{F6B180B8-1579-4C1D-9A1F-C3C8FC99D8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05010" y="2069025"/>
            <a:ext cx="2846982" cy="3078975"/>
          </a:xfrm>
          <a:prstGeom prst="bentConnector5">
            <a:avLst>
              <a:gd name="adj1" fmla="val -3212"/>
              <a:gd name="adj2" fmla="val 52660"/>
              <a:gd name="adj3" fmla="val 125374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7" name="文字方塊 46">
            <a:extLst>
              <a:ext uri="{FF2B5EF4-FFF2-40B4-BE49-F238E27FC236}">
                <a16:creationId xmlns:a16="http://schemas.microsoft.com/office/drawing/2014/main" id="{FD7ED9AB-C1C3-4A8B-9A09-D065577313AF}"/>
              </a:ext>
            </a:extLst>
          </p:cNvPr>
          <p:cNvSpPr txBox="1"/>
          <p:nvPr/>
        </p:nvSpPr>
        <p:spPr>
          <a:xfrm>
            <a:off x="6921683" y="4344009"/>
            <a:ext cx="312286" cy="19449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58" name="文字方塊 65">
            <a:extLst>
              <a:ext uri="{FF2B5EF4-FFF2-40B4-BE49-F238E27FC236}">
                <a16:creationId xmlns:a16="http://schemas.microsoft.com/office/drawing/2014/main" id="{24B0165F-C30F-4B4C-8B27-CB357FC8EC26}"/>
              </a:ext>
            </a:extLst>
          </p:cNvPr>
          <p:cNvSpPr txBox="1"/>
          <p:nvPr/>
        </p:nvSpPr>
        <p:spPr>
          <a:xfrm>
            <a:off x="5793823" y="2743498"/>
            <a:ext cx="312286" cy="19449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否</a:t>
            </a:r>
          </a:p>
        </p:txBody>
      </p:sp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70BA5509-9BF8-4640-A2BE-ADBAAFE91DEA}"/>
              </a:ext>
            </a:extLst>
          </p:cNvPr>
          <p:cNvGrpSpPr/>
          <p:nvPr/>
        </p:nvGrpSpPr>
        <p:grpSpPr>
          <a:xfrm>
            <a:off x="5940013" y="2818108"/>
            <a:ext cx="1800627" cy="370192"/>
            <a:chOff x="0" y="0"/>
            <a:chExt cx="2065020" cy="594360"/>
          </a:xfrm>
        </p:grpSpPr>
        <p:sp>
          <p:nvSpPr>
            <p:cNvPr id="178" name="流程圖: 決策 177">
              <a:extLst>
                <a:ext uri="{FF2B5EF4-FFF2-40B4-BE49-F238E27FC236}">
                  <a16:creationId xmlns:a16="http://schemas.microsoft.com/office/drawing/2014/main" id="{C5AEC5DA-CC03-41F7-8119-80988B9A7729}"/>
                </a:ext>
              </a:extLst>
            </p:cNvPr>
            <p:cNvSpPr/>
            <p:nvPr/>
          </p:nvSpPr>
          <p:spPr>
            <a:xfrm>
              <a:off x="0" y="0"/>
              <a:ext cx="2065020" cy="594360"/>
            </a:xfrm>
            <a:prstGeom prst="flowChartDecision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9" name="文字方塊 63">
              <a:extLst>
                <a:ext uri="{FF2B5EF4-FFF2-40B4-BE49-F238E27FC236}">
                  <a16:creationId xmlns:a16="http://schemas.microsoft.com/office/drawing/2014/main" id="{9BDE2B29-4F6C-4749-8C6C-FF2B1B8F3DB5}"/>
                </a:ext>
              </a:extLst>
            </p:cNvPr>
            <p:cNvSpPr txBox="1"/>
            <p:nvPr/>
          </p:nvSpPr>
          <p:spPr>
            <a:xfrm>
              <a:off x="161629" y="57609"/>
              <a:ext cx="1744980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是否螞蟻都探訪過</a:t>
              </a:r>
            </a:p>
          </p:txBody>
        </p:sp>
      </p:grp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AA6F5A17-A47A-4DD4-BEC6-EAA28AF1A505}"/>
              </a:ext>
            </a:extLst>
          </p:cNvPr>
          <p:cNvGrpSpPr/>
          <p:nvPr/>
        </p:nvGrpSpPr>
        <p:grpSpPr>
          <a:xfrm>
            <a:off x="5941415" y="2171005"/>
            <a:ext cx="1800627" cy="370192"/>
            <a:chOff x="0" y="0"/>
            <a:chExt cx="2065020" cy="594360"/>
          </a:xfrm>
        </p:grpSpPr>
        <p:sp>
          <p:nvSpPr>
            <p:cNvPr id="176" name="流程圖: 決策 175">
              <a:extLst>
                <a:ext uri="{FF2B5EF4-FFF2-40B4-BE49-F238E27FC236}">
                  <a16:creationId xmlns:a16="http://schemas.microsoft.com/office/drawing/2014/main" id="{8E3EE66C-BBD1-46F6-BBFF-38B7306F6FA1}"/>
                </a:ext>
              </a:extLst>
            </p:cNvPr>
            <p:cNvSpPr/>
            <p:nvPr/>
          </p:nvSpPr>
          <p:spPr>
            <a:xfrm>
              <a:off x="0" y="0"/>
              <a:ext cx="2065020" cy="594360"/>
            </a:xfrm>
            <a:prstGeom prst="flowChartDecision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7" name="文字方塊 43">
              <a:extLst>
                <a:ext uri="{FF2B5EF4-FFF2-40B4-BE49-F238E27FC236}">
                  <a16:creationId xmlns:a16="http://schemas.microsoft.com/office/drawing/2014/main" id="{6DB522C0-42BA-4F68-9CDB-FDA3610940D3}"/>
                </a:ext>
              </a:extLst>
            </p:cNvPr>
            <p:cNvSpPr txBox="1"/>
            <p:nvPr/>
          </p:nvSpPr>
          <p:spPr>
            <a:xfrm>
              <a:off x="192944" y="58679"/>
              <a:ext cx="1744980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是否城市都探訪到</a:t>
              </a:r>
            </a:p>
          </p:txBody>
        </p:sp>
      </p:grpSp>
      <p:sp>
        <p:nvSpPr>
          <p:cNvPr id="161" name="文字方塊 46">
            <a:extLst>
              <a:ext uri="{FF2B5EF4-FFF2-40B4-BE49-F238E27FC236}">
                <a16:creationId xmlns:a16="http://schemas.microsoft.com/office/drawing/2014/main" id="{51D2E4F8-C038-4306-A0D8-4E66CD7AA418}"/>
              </a:ext>
            </a:extLst>
          </p:cNvPr>
          <p:cNvSpPr txBox="1"/>
          <p:nvPr/>
        </p:nvSpPr>
        <p:spPr>
          <a:xfrm>
            <a:off x="6521161" y="2517468"/>
            <a:ext cx="312286" cy="19449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CC4A8E41-FD39-480C-A55D-37A96D08CC2E}"/>
              </a:ext>
            </a:extLst>
          </p:cNvPr>
          <p:cNvCxnSpPr>
            <a:cxnSpLocks/>
            <a:stCxn id="178" idx="2"/>
            <a:endCxn id="181" idx="0"/>
          </p:cNvCxnSpPr>
          <p:nvPr/>
        </p:nvCxnSpPr>
        <p:spPr>
          <a:xfrm>
            <a:off x="6840327" y="3188300"/>
            <a:ext cx="2332" cy="18817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3" name="弧形 162">
            <a:extLst>
              <a:ext uri="{FF2B5EF4-FFF2-40B4-BE49-F238E27FC236}">
                <a16:creationId xmlns:a16="http://schemas.microsoft.com/office/drawing/2014/main" id="{EAC15398-1AAC-4654-89CC-CC41F13F322E}"/>
              </a:ext>
            </a:extLst>
          </p:cNvPr>
          <p:cNvSpPr/>
          <p:nvPr/>
        </p:nvSpPr>
        <p:spPr>
          <a:xfrm>
            <a:off x="5070309" y="1886574"/>
            <a:ext cx="115902" cy="122065"/>
          </a:xfrm>
          <a:prstGeom prst="arc">
            <a:avLst>
              <a:gd name="adj1" fmla="val 10368967"/>
              <a:gd name="adj2" fmla="val 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4" name="接點: 肘形 163">
            <a:extLst>
              <a:ext uri="{FF2B5EF4-FFF2-40B4-BE49-F238E27FC236}">
                <a16:creationId xmlns:a16="http://schemas.microsoft.com/office/drawing/2014/main" id="{B2F4CD9D-F84E-4599-840C-11C03C07D8D7}"/>
              </a:ext>
            </a:extLst>
          </p:cNvPr>
          <p:cNvCxnSpPr>
            <a:cxnSpLocks/>
            <a:stCxn id="188" idx="1"/>
            <a:endCxn id="129" idx="3"/>
          </p:cNvCxnSpPr>
          <p:nvPr/>
        </p:nvCxnSpPr>
        <p:spPr>
          <a:xfrm rot="10800000">
            <a:off x="5183718" y="1948693"/>
            <a:ext cx="733158" cy="224954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18229CFF-FEF5-4FE2-B169-0BA6FC767764}"/>
              </a:ext>
            </a:extLst>
          </p:cNvPr>
          <p:cNvCxnSpPr>
            <a:cxnSpLocks/>
            <a:stCxn id="163" idx="0"/>
          </p:cNvCxnSpPr>
          <p:nvPr/>
        </p:nvCxnSpPr>
        <p:spPr>
          <a:xfrm flipH="1" flipV="1">
            <a:off x="3767488" y="1947606"/>
            <a:ext cx="1303157" cy="65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6" name="弧形 165">
            <a:extLst>
              <a:ext uri="{FF2B5EF4-FFF2-40B4-BE49-F238E27FC236}">
                <a16:creationId xmlns:a16="http://schemas.microsoft.com/office/drawing/2014/main" id="{08B95CF4-E503-4333-B1E8-30C3214D5224}"/>
              </a:ext>
            </a:extLst>
          </p:cNvPr>
          <p:cNvSpPr/>
          <p:nvPr/>
        </p:nvSpPr>
        <p:spPr>
          <a:xfrm>
            <a:off x="5070470" y="2981499"/>
            <a:ext cx="115902" cy="122065"/>
          </a:xfrm>
          <a:prstGeom prst="arc">
            <a:avLst>
              <a:gd name="adj1" fmla="val 10368967"/>
              <a:gd name="adj2" fmla="val 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7" name="弧形 166">
            <a:extLst>
              <a:ext uri="{FF2B5EF4-FFF2-40B4-BE49-F238E27FC236}">
                <a16:creationId xmlns:a16="http://schemas.microsoft.com/office/drawing/2014/main" id="{59ACB30A-FC59-477A-A21D-80C8D18790F3}"/>
              </a:ext>
            </a:extLst>
          </p:cNvPr>
          <p:cNvSpPr/>
          <p:nvPr/>
        </p:nvSpPr>
        <p:spPr>
          <a:xfrm>
            <a:off x="5076294" y="2434817"/>
            <a:ext cx="115902" cy="122065"/>
          </a:xfrm>
          <a:prstGeom prst="arc">
            <a:avLst>
              <a:gd name="adj1" fmla="val 10368967"/>
              <a:gd name="adj2" fmla="val 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D97A3045-AF8E-4A5A-B907-EC91047E7AB0}"/>
              </a:ext>
            </a:extLst>
          </p:cNvPr>
          <p:cNvCxnSpPr>
            <a:cxnSpLocks/>
            <a:stCxn id="167" idx="0"/>
          </p:cNvCxnSpPr>
          <p:nvPr/>
        </p:nvCxnSpPr>
        <p:spPr>
          <a:xfrm flipH="1" flipV="1">
            <a:off x="3776573" y="2498778"/>
            <a:ext cx="1300056" cy="36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A8C65904-3B8E-473D-833C-3A43A2FBCC37}"/>
              </a:ext>
            </a:extLst>
          </p:cNvPr>
          <p:cNvCxnSpPr>
            <a:cxnSpLocks/>
            <a:stCxn id="166" idx="0"/>
          </p:cNvCxnSpPr>
          <p:nvPr/>
        </p:nvCxnSpPr>
        <p:spPr>
          <a:xfrm flipH="1" flipV="1">
            <a:off x="3772673" y="3045549"/>
            <a:ext cx="1298132" cy="353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0" name="接點: 肘形 169">
            <a:extLst>
              <a:ext uri="{FF2B5EF4-FFF2-40B4-BE49-F238E27FC236}">
                <a16:creationId xmlns:a16="http://schemas.microsoft.com/office/drawing/2014/main" id="{C06BDF5C-8822-4849-AB1B-6ED9478F836E}"/>
              </a:ext>
            </a:extLst>
          </p:cNvPr>
          <p:cNvCxnSpPr>
            <a:cxnSpLocks/>
            <a:stCxn id="176" idx="1"/>
          </p:cNvCxnSpPr>
          <p:nvPr/>
        </p:nvCxnSpPr>
        <p:spPr>
          <a:xfrm rot="10800000" flipV="1">
            <a:off x="5621351" y="2356100"/>
            <a:ext cx="320064" cy="676573"/>
          </a:xfrm>
          <a:prstGeom prst="bentConnector3">
            <a:avLst>
              <a:gd name="adj1" fmla="val 73956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71" name="弧形 170">
            <a:extLst>
              <a:ext uri="{FF2B5EF4-FFF2-40B4-BE49-F238E27FC236}">
                <a16:creationId xmlns:a16="http://schemas.microsoft.com/office/drawing/2014/main" id="{4CDFF81B-9D17-4A4A-89D7-517C42FF8221}"/>
              </a:ext>
            </a:extLst>
          </p:cNvPr>
          <p:cNvSpPr/>
          <p:nvPr/>
        </p:nvSpPr>
        <p:spPr>
          <a:xfrm>
            <a:off x="5650351" y="2426378"/>
            <a:ext cx="115902" cy="122065"/>
          </a:xfrm>
          <a:prstGeom prst="arc">
            <a:avLst>
              <a:gd name="adj1" fmla="val 10368967"/>
              <a:gd name="adj2" fmla="val 228985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2" name="接點: 肘形 171">
            <a:extLst>
              <a:ext uri="{FF2B5EF4-FFF2-40B4-BE49-F238E27FC236}">
                <a16:creationId xmlns:a16="http://schemas.microsoft.com/office/drawing/2014/main" id="{83865D7F-77C0-4188-BF98-404FAB78801A}"/>
              </a:ext>
            </a:extLst>
          </p:cNvPr>
          <p:cNvCxnSpPr>
            <a:cxnSpLocks/>
            <a:stCxn id="178" idx="1"/>
          </p:cNvCxnSpPr>
          <p:nvPr/>
        </p:nvCxnSpPr>
        <p:spPr>
          <a:xfrm rot="10800000">
            <a:off x="5770672" y="2486577"/>
            <a:ext cx="169341" cy="5166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3" name="接點: 肘形 172">
            <a:extLst>
              <a:ext uri="{FF2B5EF4-FFF2-40B4-BE49-F238E27FC236}">
                <a16:creationId xmlns:a16="http://schemas.microsoft.com/office/drawing/2014/main" id="{201AF25A-4A0E-44DE-A61F-C41693210804}"/>
              </a:ext>
            </a:extLst>
          </p:cNvPr>
          <p:cNvCxnSpPr>
            <a:cxnSpLocks/>
            <a:stCxn id="126" idx="1"/>
            <a:endCxn id="128" idx="3"/>
          </p:cNvCxnSpPr>
          <p:nvPr/>
        </p:nvCxnSpPr>
        <p:spPr>
          <a:xfrm rot="10800000">
            <a:off x="5190652" y="2492689"/>
            <a:ext cx="458187" cy="55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74" name="弧形 173">
            <a:extLst>
              <a:ext uri="{FF2B5EF4-FFF2-40B4-BE49-F238E27FC236}">
                <a16:creationId xmlns:a16="http://schemas.microsoft.com/office/drawing/2014/main" id="{9D074FC8-2CD9-4061-BDE4-746021C054E0}"/>
              </a:ext>
            </a:extLst>
          </p:cNvPr>
          <p:cNvSpPr/>
          <p:nvPr/>
        </p:nvSpPr>
        <p:spPr>
          <a:xfrm>
            <a:off x="5506580" y="2974679"/>
            <a:ext cx="115902" cy="122065"/>
          </a:xfrm>
          <a:prstGeom prst="arc">
            <a:avLst>
              <a:gd name="adj1" fmla="val 10368967"/>
              <a:gd name="adj2" fmla="val 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5" name="接點: 肘形 174">
            <a:extLst>
              <a:ext uri="{FF2B5EF4-FFF2-40B4-BE49-F238E27FC236}">
                <a16:creationId xmlns:a16="http://schemas.microsoft.com/office/drawing/2014/main" id="{BD97D3C9-DA6F-4821-940A-6140D5C81207}"/>
              </a:ext>
            </a:extLst>
          </p:cNvPr>
          <p:cNvCxnSpPr>
            <a:cxnSpLocks/>
            <a:endCxn id="166" idx="2"/>
          </p:cNvCxnSpPr>
          <p:nvPr/>
        </p:nvCxnSpPr>
        <p:spPr>
          <a:xfrm rot="10800000" flipV="1">
            <a:off x="5186373" y="3038433"/>
            <a:ext cx="327043" cy="4098"/>
          </a:xfrm>
          <a:prstGeom prst="bentConnector4">
            <a:avLst>
              <a:gd name="adj1" fmla="val 50000"/>
              <a:gd name="adj2" fmla="val 21761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3" name="文字方塊 202">
            <a:extLst>
              <a:ext uri="{FF2B5EF4-FFF2-40B4-BE49-F238E27FC236}">
                <a16:creationId xmlns:a16="http://schemas.microsoft.com/office/drawing/2014/main" id="{BFD01CBE-97B2-45C1-800E-F01240537938}"/>
              </a:ext>
            </a:extLst>
          </p:cNvPr>
          <p:cNvSpPr txBox="1"/>
          <p:nvPr/>
        </p:nvSpPr>
        <p:spPr>
          <a:xfrm>
            <a:off x="2745883" y="4129616"/>
            <a:ext cx="2046952" cy="388606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2-opt Search</a:t>
            </a:r>
            <a:r>
              <a: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尋找更好的解</a:t>
            </a:r>
          </a:p>
        </p:txBody>
      </p:sp>
    </p:spTree>
    <p:extLst>
      <p:ext uri="{BB962C8B-B14F-4D97-AF65-F5344CB8AC3E}">
        <p14:creationId xmlns:p14="http://schemas.microsoft.com/office/powerpoint/2010/main" val="30641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1077" y="1978187"/>
            <a:ext cx="242309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E5A0284-0821-40F9-86AC-7E511B94EA91}"/>
              </a:ext>
            </a:extLst>
          </p:cNvPr>
          <p:cNvSpPr txBox="1"/>
          <p:nvPr/>
        </p:nvSpPr>
        <p:spPr>
          <a:xfrm>
            <a:off x="3574008" y="2606661"/>
            <a:ext cx="287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轉換規則公式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費洛蒙更新公式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2-opt Search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04188C2-E3C3-4FA8-8B25-B543541D774F}"/>
              </a:ext>
            </a:extLst>
          </p:cNvPr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75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 tmFilter="0,0; .5, 1; 1, 1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 tmFilter="0,0; .5, 1; 1, 1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8038286" y="1667055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3" name="直接连接符 2"/>
          <p:cNvCxnSpPr/>
          <p:nvPr/>
        </p:nvCxnSpPr>
        <p:spPr>
          <a:xfrm>
            <a:off x="8048624" y="1667055"/>
            <a:ext cx="0" cy="97263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4" name="直接连接符 3"/>
          <p:cNvCxnSpPr/>
          <p:nvPr/>
        </p:nvCxnSpPr>
        <p:spPr>
          <a:xfrm>
            <a:off x="6956557" y="2639686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6966895" y="2639686"/>
            <a:ext cx="0" cy="97263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5879435" y="3612316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7" name="直接连接符 6"/>
          <p:cNvCxnSpPr/>
          <p:nvPr/>
        </p:nvCxnSpPr>
        <p:spPr>
          <a:xfrm>
            <a:off x="5889774" y="3612316"/>
            <a:ext cx="0" cy="97263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4779464" y="4584946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4789803" y="4584946"/>
            <a:ext cx="0" cy="65110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grpSp>
        <p:nvGrpSpPr>
          <p:cNvPr id="10" name="组合 9"/>
          <p:cNvGrpSpPr/>
          <p:nvPr/>
        </p:nvGrpSpPr>
        <p:grpSpPr>
          <a:xfrm>
            <a:off x="8192161" y="945146"/>
            <a:ext cx="719989" cy="769441"/>
            <a:chOff x="8051785" y="944862"/>
            <a:chExt cx="826543" cy="883314"/>
          </a:xfrm>
        </p:grpSpPr>
        <p:sp>
          <p:nvSpPr>
            <p:cNvPr id="11" name="椭圆 10"/>
            <p:cNvSpPr/>
            <p:nvPr/>
          </p:nvSpPr>
          <p:spPr>
            <a:xfrm>
              <a:off x="8051785" y="947066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139438" y="1034719"/>
              <a:ext cx="651236" cy="6512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cmpd="sng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83451" y="944862"/>
              <a:ext cx="611327" cy="883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1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38283" y="788842"/>
            <a:ext cx="7095850" cy="852221"/>
            <a:chOff x="-275621" y="765423"/>
            <a:chExt cx="8145991" cy="97834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-81793" y="1622341"/>
              <a:ext cx="7862899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-275621" y="765423"/>
              <a:ext cx="8145991" cy="978344"/>
              <a:chOff x="-275621" y="775583"/>
              <a:chExt cx="8145991" cy="97834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-275621" y="1047143"/>
                <a:ext cx="1293760" cy="353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charset="0"/>
                  <a:defRPr sz="2000">
                    <a:latin typeface="Calibri" pitchFamily="34" charset="0"/>
                  </a:defRPr>
                </a:lvl6pPr>
                <a:lvl7pPr>
                  <a:buFont typeface="Arial" charset="0"/>
                  <a:defRPr sz="2000">
                    <a:latin typeface="Calibri" pitchFamily="34" charset="0"/>
                  </a:defRPr>
                </a:lvl7pPr>
                <a:lvl8pPr>
                  <a:buFont typeface="Arial" charset="0"/>
                  <a:defRPr sz="2000">
                    <a:latin typeface="Calibri" pitchFamily="34" charset="0"/>
                  </a:defRPr>
                </a:lvl8pPr>
                <a:lvl9pPr>
                  <a:buFont typeface="Arial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zh-TW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轉換規則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172898" y="775583"/>
                    <a:ext cx="6697472" cy="9783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TW" sz="105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  <m:r>
                          <a:rPr lang="en-US" altLang="zh-TW" sz="105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TW" sz="105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1050" b="0" i="1" kern="1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func>
                                  <m:funcPr>
                                    <m:ctrlPr>
                                      <a:rPr lang="zh-TW" altLang="en-US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1050" kern="10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arg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zh-TW" altLang="en-US" sz="105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050" i="1" kern="10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𝑚𝑎𝑥</m:t>
                                        </m:r>
                                      </m:e>
                                      <m:sub>
                                        <m:r>
                                          <a:rPr lang="en-US" altLang="zh-TW" sz="1050" i="1" kern="10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050" i="1" kern="10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∈</m:t>
                                        </m:r>
                                        <m:sSubSup>
                                          <m:sSubSupPr>
                                            <m:ctrlPr>
                                              <a:rPr lang="zh-TW" altLang="en-US" sz="1050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050" i="1" kern="100"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050" i="1" kern="100"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050" i="1" kern="100"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bSup>
                                      </m:sub>
                                    </m:s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zh-TW" altLang="en-US" sz="105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TW" altLang="en-US" sz="1050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TW" altLang="en-US" sz="1050" i="1" kern="10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en-US" sz="1050" i="1" kern="10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sz="1050" i="1" kern="100">
                                                        <a:latin typeface="Cambria Math" panose="02040503050406030204" pitchFamily="18" charset="0"/>
                                                        <a:ea typeface="標楷體" panose="03000509000000000000" pitchFamily="65" charset="-120"/>
                                                        <a:cs typeface="Times New Roman" panose="020206030504050203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050" kern="100">
                                                        <a:latin typeface="Cambria Math" panose="02040503050406030204" pitchFamily="18" charset="0"/>
                                                        <a:ea typeface="標楷體" panose="03000509000000000000" pitchFamily="65" charset="-120"/>
                                                        <a:cs typeface="Times New Roman" panose="02020603050405020304" pitchFamily="18" charset="0"/>
                                                      </a:rPr>
                                                      <m:t>i</m:t>
                                                    </m:r>
                                                    <m:r>
                                                      <a:rPr lang="en-US" altLang="zh-TW" sz="1050" i="1" kern="100">
                                                        <a:latin typeface="Cambria Math" panose="02040503050406030204" pitchFamily="18" charset="0"/>
                                                        <a:ea typeface="標楷體" panose="03000509000000000000" pitchFamily="65" charset="-12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TW" sz="1050" i="1" kern="100"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1050" i="1" kern="10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×</m:t>
                                        </m:r>
                                        <m:sSup>
                                          <m:sSupPr>
                                            <m:ctrlPr>
                                              <a:rPr lang="zh-TW" altLang="en-US" sz="1050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TW" altLang="en-US" sz="1050" i="1" kern="10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en-US" sz="1050" i="1" kern="10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sz="1050" i="1" kern="100">
                                                        <a:latin typeface="Cambria Math" panose="02040503050406030204" pitchFamily="18" charset="0"/>
                                                        <a:ea typeface="標楷體" panose="03000509000000000000" pitchFamily="65" charset="-120"/>
                                                        <a:cs typeface="Times New Roman" panose="02020603050405020304" pitchFamily="18" charset="0"/>
                                                      </a:rPr>
                                                      <m:t>𝜂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050" i="1" kern="100">
                                                        <a:latin typeface="Cambria Math" panose="02040503050406030204" pitchFamily="18" charset="0"/>
                                                        <a:ea typeface="標楷體" panose="03000509000000000000" pitchFamily="65" charset="-12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TW" sz="1050" i="1" kern="100"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𝛽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  <m:r>
                                  <a:rPr lang="zh-TW" altLang="en-US" sz="105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，</m:t>
                                </m:r>
                                <m:r>
                                  <a:rPr lang="en-US" altLang="zh-TW" sz="105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altLang="zh-TW" sz="105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05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altLang="zh-TW" sz="105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zh-TW" altLang="en-US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50" i="1" kern="10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TW" sz="1050" i="1" kern="10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en-US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050" i="1" kern="100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sz="1050" i="1" kern="100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050" i="1" kern="100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zh-TW" altLang="en-US" sz="105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，</m:t>
                                </m:r>
                                <m:r>
                                  <a:rPr lang="zh-TW" altLang="en-US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𝑜𝑡h𝑒𝑟𝑤𝑖𝑠𝑒</m:t>
                                </m:r>
                              </m:e>
                            </m:eqArr>
                          </m:e>
                        </m:d>
                      </m:oMath>
                    </a14:m>
                    <a:r>
                      <a:rPr lang="en-US" altLang="zh-TW" sz="1050" kern="100" dirty="0"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   , </a:t>
                    </a:r>
                    <a14:m>
                      <m:oMath xmlns:m="http://schemas.openxmlformats.org/officeDocument/2006/math">
                        <m:r>
                          <a:rPr lang="zh-TW" altLang="en-US" sz="1050" i="1" kern="100" dirty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TW" sz="105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TW" sz="105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z="105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  <m:r>
                          <a:rPr lang="en-US" altLang="zh-TW" sz="1050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zh-TW" altLang="zh-TW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050" i="1" kern="10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1050" i="1" kern="10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1050" i="1" kern="10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a14:m>
                    <a:r>
                      <a:rPr lang="en-US" altLang="zh-TW" sz="1000" kern="100" dirty="0"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(</a:t>
                    </a:r>
                    <a:r>
                      <a:rPr lang="zh-TW" altLang="en-US" sz="1000" kern="1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可選擇且尚未經過的城市集合</a:t>
                    </a:r>
                    <a:r>
                      <a:rPr lang="en-US" altLang="zh-TW" sz="1000" kern="100" dirty="0"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)</a:t>
                    </a:r>
                    <a:endParaRPr lang="zh-TW" altLang="zh-TW" sz="10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  <a:p>
                    <a:pPr>
                      <a:spcAft>
                        <a:spcPts val="0"/>
                      </a:spcAft>
                    </a:pPr>
                    <a:endParaRPr lang="en-US" altLang="zh-TW" sz="105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2898" y="775583"/>
                    <a:ext cx="6697472" cy="9783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组合 18"/>
          <p:cNvGrpSpPr/>
          <p:nvPr/>
        </p:nvGrpSpPr>
        <p:grpSpPr>
          <a:xfrm>
            <a:off x="7147765" y="1903923"/>
            <a:ext cx="719989" cy="769441"/>
            <a:chOff x="6852825" y="2045531"/>
            <a:chExt cx="826543" cy="883314"/>
          </a:xfrm>
        </p:grpSpPr>
        <p:sp>
          <p:nvSpPr>
            <p:cNvPr id="20" name="椭圆 19"/>
            <p:cNvSpPr/>
            <p:nvPr/>
          </p:nvSpPr>
          <p:spPr>
            <a:xfrm>
              <a:off x="6852825" y="2063640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940478" y="2151293"/>
              <a:ext cx="651236" cy="65123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mpd="sng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84492" y="2045531"/>
              <a:ext cx="611327" cy="883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2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12592" y="1888225"/>
            <a:ext cx="5863664" cy="625899"/>
            <a:chOff x="-190315" y="2027510"/>
            <a:chExt cx="6731450" cy="718527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-81793" y="2718598"/>
              <a:ext cx="6622928" cy="27439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-190315" y="2027510"/>
              <a:ext cx="6134716" cy="707534"/>
              <a:chOff x="-190315" y="2047830"/>
              <a:chExt cx="6134716" cy="70753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-190315" y="2292245"/>
                <a:ext cx="1308767" cy="353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8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charset="0"/>
                  <a:defRPr sz="2000">
                    <a:latin typeface="Calibri" pitchFamily="34" charset="0"/>
                  </a:defRPr>
                </a:lvl6pPr>
                <a:lvl7pPr>
                  <a:buFont typeface="Arial" charset="0"/>
                  <a:defRPr sz="2000">
                    <a:latin typeface="Calibri" pitchFamily="34" charset="0"/>
                  </a:defRPr>
                </a:lvl7pPr>
                <a:lvl8pPr>
                  <a:buFont typeface="Arial" charset="0"/>
                  <a:defRPr sz="2000">
                    <a:latin typeface="Calibri" pitchFamily="34" charset="0"/>
                  </a:defRPr>
                </a:lvl8pPr>
                <a:lvl9pPr>
                  <a:buFont typeface="Arial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zh-TW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轉換機率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192233" y="2047830"/>
                    <a:ext cx="4752168" cy="70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zh-TW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TW" altLang="zh-TW" sz="10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TW" altLang="zh-TW" sz="105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zh-TW" altLang="zh-TW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zh-TW" altLang="zh-TW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TW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050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05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TW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050" i="1">
                                                  <a:latin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05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oMath>
                      </m:oMathPara>
                    </a14:m>
                    <a:endParaRPr lang="en-US" altLang="zh-CN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2233" y="2047830"/>
                    <a:ext cx="4752168" cy="7075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34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组合 27"/>
          <p:cNvGrpSpPr/>
          <p:nvPr/>
        </p:nvGrpSpPr>
        <p:grpSpPr>
          <a:xfrm>
            <a:off x="6063201" y="2854721"/>
            <a:ext cx="719989" cy="769441"/>
            <a:chOff x="5607753" y="3137044"/>
            <a:chExt cx="826543" cy="883314"/>
          </a:xfrm>
        </p:grpSpPr>
        <p:sp>
          <p:nvSpPr>
            <p:cNvPr id="29" name="椭圆 28"/>
            <p:cNvSpPr/>
            <p:nvPr/>
          </p:nvSpPr>
          <p:spPr>
            <a:xfrm>
              <a:off x="5607753" y="3170764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695406" y="3258417"/>
              <a:ext cx="651236" cy="65123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39420" y="3137044"/>
              <a:ext cx="611327" cy="883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3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8906" y="2950508"/>
            <a:ext cx="4787229" cy="533447"/>
            <a:chOff x="-194546" y="3247003"/>
            <a:chExt cx="5495709" cy="612393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-81794" y="3817703"/>
              <a:ext cx="5382957" cy="41693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-194546" y="3247003"/>
              <a:ext cx="4832832" cy="483467"/>
              <a:chOff x="-194546" y="3216523"/>
              <a:chExt cx="4832832" cy="48346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-194546" y="3342645"/>
                <a:ext cx="1308768" cy="353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8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charset="0"/>
                  <a:defRPr sz="2000">
                    <a:latin typeface="Calibri" pitchFamily="34" charset="0"/>
                  </a:defRPr>
                </a:lvl6pPr>
                <a:lvl7pPr>
                  <a:buFont typeface="Arial" charset="0"/>
                  <a:defRPr sz="2000">
                    <a:latin typeface="Calibri" pitchFamily="34" charset="0"/>
                  </a:defRPr>
                </a:lvl7pPr>
                <a:lvl8pPr>
                  <a:buFont typeface="Arial" charset="0"/>
                  <a:defRPr sz="2000">
                    <a:latin typeface="Calibri" pitchFamily="34" charset="0"/>
                  </a:defRPr>
                </a:lvl8pPr>
                <a:lvl9pPr>
                  <a:buFont typeface="Arial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zh-TW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線段距離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126090" y="3216523"/>
                    <a:ext cx="3512196" cy="4834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zh-TW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= </m:t>
                          </m:r>
                          <m:rad>
                            <m:radPr>
                              <m:degHide m:val="on"/>
                              <m:ctrlPr>
                                <a:rPr lang="zh-TW" altLang="zh-TW" sz="10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zh-TW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p>
                              </m:sSup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TW" sz="105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en-US" altLang="zh-CN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090" y="3216523"/>
                    <a:ext cx="3512196" cy="4834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7" name="组合 36"/>
          <p:cNvGrpSpPr/>
          <p:nvPr/>
        </p:nvGrpSpPr>
        <p:grpSpPr>
          <a:xfrm>
            <a:off x="4978638" y="3838941"/>
            <a:ext cx="719989" cy="769441"/>
            <a:chOff x="4362681" y="4266924"/>
            <a:chExt cx="826543" cy="883314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4362681" y="4300937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450337" y="4388590"/>
              <a:ext cx="651237" cy="65123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cmpd="sng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4348" y="4266924"/>
              <a:ext cx="611327" cy="883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4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08906" y="3913841"/>
            <a:ext cx="3707110" cy="542960"/>
            <a:chOff x="-194546" y="4352898"/>
            <a:chExt cx="4255739" cy="623313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-103106" y="4976211"/>
              <a:ext cx="4164299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-194546" y="4352898"/>
              <a:ext cx="3541313" cy="528945"/>
              <a:chOff x="-194546" y="4322418"/>
              <a:chExt cx="3541313" cy="52894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-194546" y="4498038"/>
                <a:ext cx="1308768" cy="353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8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charset="0"/>
                  <a:defRPr sz="2000">
                    <a:latin typeface="Calibri" pitchFamily="34" charset="0"/>
                  </a:defRPr>
                </a:lvl6pPr>
                <a:lvl7pPr>
                  <a:buFont typeface="Arial" charset="0"/>
                  <a:defRPr sz="2000">
                    <a:latin typeface="Calibri" pitchFamily="34" charset="0"/>
                  </a:defRPr>
                </a:lvl7pPr>
                <a:lvl8pPr>
                  <a:buFont typeface="Arial" charset="0"/>
                  <a:defRPr sz="2000">
                    <a:latin typeface="Calibri" pitchFamily="34" charset="0"/>
                  </a:defRPr>
                </a:lvl8pPr>
                <a:lvl9pPr>
                  <a:buFont typeface="Arial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zh-TW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期望值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112942" y="4322418"/>
                    <a:ext cx="2233825" cy="5068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zh-TW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zh-TW" altLang="zh-TW" sz="10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TW" altLang="zh-TW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altLang="zh-CN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2942" y="4322418"/>
                    <a:ext cx="2233825" cy="5068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9" name="文本框 17">
            <a:extLst>
              <a:ext uri="{FF2B5EF4-FFF2-40B4-BE49-F238E27FC236}">
                <a16:creationId xmlns:a16="http://schemas.microsoft.com/office/drawing/2014/main" id="{CB22FC41-9FD9-42FC-9772-15E055054D7B}"/>
              </a:ext>
            </a:extLst>
          </p:cNvPr>
          <p:cNvSpPr txBox="1"/>
          <p:nvPr/>
        </p:nvSpPr>
        <p:spPr>
          <a:xfrm>
            <a:off x="493839" y="82317"/>
            <a:ext cx="21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轉換規則公式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79E45F30-94D0-46BA-AE00-754273C41E54}"/>
              </a:ext>
            </a:extLst>
          </p:cNvPr>
          <p:cNvCxnSpPr/>
          <p:nvPr/>
        </p:nvCxnSpPr>
        <p:spPr>
          <a:xfrm>
            <a:off x="2090083" y="849091"/>
            <a:ext cx="0" cy="5901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3F2DBCEE-E8F9-4123-AB74-90AA0A999D53}"/>
              </a:ext>
            </a:extLst>
          </p:cNvPr>
          <p:cNvCxnSpPr/>
          <p:nvPr/>
        </p:nvCxnSpPr>
        <p:spPr>
          <a:xfrm>
            <a:off x="2087077" y="1808915"/>
            <a:ext cx="0" cy="5901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C78131F-1D21-4FDD-A7C2-3CC81CAA6298}"/>
              </a:ext>
            </a:extLst>
          </p:cNvPr>
          <p:cNvCxnSpPr/>
          <p:nvPr/>
        </p:nvCxnSpPr>
        <p:spPr>
          <a:xfrm>
            <a:off x="2084071" y="2796954"/>
            <a:ext cx="0" cy="5901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46DBA3E-9CDC-48E7-AC57-EA9647A02F69}"/>
              </a:ext>
            </a:extLst>
          </p:cNvPr>
          <p:cNvCxnSpPr/>
          <p:nvPr/>
        </p:nvCxnSpPr>
        <p:spPr>
          <a:xfrm>
            <a:off x="2084071" y="3803558"/>
            <a:ext cx="0" cy="5901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0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9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4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2607170" y="3016735"/>
            <a:ext cx="3676706" cy="3741237"/>
          </a:xfrm>
          <a:custGeom>
            <a:avLst/>
            <a:gdLst>
              <a:gd name="connsiteX0" fmla="*/ 0 w 3948545"/>
              <a:gd name="connsiteY0" fmla="*/ 41592 h 4017847"/>
              <a:gd name="connsiteX1" fmla="*/ 0 w 3948545"/>
              <a:gd name="connsiteY1" fmla="*/ 41592 h 4017847"/>
              <a:gd name="connsiteX2" fmla="*/ 3131127 w 3948545"/>
              <a:gd name="connsiteY2" fmla="*/ 13883 h 4017847"/>
              <a:gd name="connsiteX3" fmla="*/ 3948545 w 3948545"/>
              <a:gd name="connsiteY3" fmla="*/ 28 h 4017847"/>
              <a:gd name="connsiteX4" fmla="*/ 3948545 w 3948545"/>
              <a:gd name="connsiteY4" fmla="*/ 4017847 h 401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8545" h="4017847">
                <a:moveTo>
                  <a:pt x="0" y="41592"/>
                </a:moveTo>
                <a:lnTo>
                  <a:pt x="0" y="41592"/>
                </a:lnTo>
                <a:lnTo>
                  <a:pt x="3131127" y="13883"/>
                </a:lnTo>
                <a:cubicBezTo>
                  <a:pt x="4154421" y="-1277"/>
                  <a:pt x="3463851" y="28"/>
                  <a:pt x="3948545" y="28"/>
                </a:cubicBezTo>
                <a:lnTo>
                  <a:pt x="3948545" y="4017847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378166" y="3952925"/>
            <a:ext cx="6132135" cy="1361626"/>
          </a:xfrm>
          <a:custGeom>
            <a:avLst/>
            <a:gdLst>
              <a:gd name="connsiteX0" fmla="*/ 0 w 3685309"/>
              <a:gd name="connsiteY0" fmla="*/ 0 h 4031673"/>
              <a:gd name="connsiteX1" fmla="*/ 3685309 w 3685309"/>
              <a:gd name="connsiteY1" fmla="*/ 0 h 4031673"/>
              <a:gd name="connsiteX2" fmla="*/ 3685309 w 3685309"/>
              <a:gd name="connsiteY2" fmla="*/ 4031673 h 403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309" h="4031673">
                <a:moveTo>
                  <a:pt x="0" y="0"/>
                </a:moveTo>
                <a:lnTo>
                  <a:pt x="3685309" y="0"/>
                </a:lnTo>
                <a:lnTo>
                  <a:pt x="3685309" y="403167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3700" y="1458992"/>
            <a:ext cx="2480872" cy="2562504"/>
            <a:chOff x="433700" y="1458992"/>
            <a:chExt cx="2480872" cy="2562504"/>
          </a:xfrm>
        </p:grpSpPr>
        <p:sp>
          <p:nvSpPr>
            <p:cNvPr id="2" name="椭圆 1"/>
            <p:cNvSpPr/>
            <p:nvPr/>
          </p:nvSpPr>
          <p:spPr>
            <a:xfrm>
              <a:off x="433700" y="1540624"/>
              <a:ext cx="2480872" cy="2480872"/>
            </a:xfrm>
            <a:prstGeom prst="ellips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727223" y="3149839"/>
              <a:ext cx="187348" cy="187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740650" y="1458992"/>
              <a:ext cx="163263" cy="16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06842" y="3657081"/>
              <a:ext cx="163263" cy="16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046182" y="877261"/>
            <a:ext cx="7897291" cy="1170606"/>
          </a:xfrm>
          <a:custGeom>
            <a:avLst/>
            <a:gdLst>
              <a:gd name="connsiteX0" fmla="*/ 0 w 7398327"/>
              <a:gd name="connsiteY0" fmla="*/ 623454 h 1288473"/>
              <a:gd name="connsiteX1" fmla="*/ 0 w 7398327"/>
              <a:gd name="connsiteY1" fmla="*/ 0 h 1288473"/>
              <a:gd name="connsiteX2" fmla="*/ 1427018 w 7398327"/>
              <a:gd name="connsiteY2" fmla="*/ 0 h 1288473"/>
              <a:gd name="connsiteX3" fmla="*/ 2715491 w 7398327"/>
              <a:gd name="connsiteY3" fmla="*/ 1288473 h 1288473"/>
              <a:gd name="connsiteX4" fmla="*/ 7398327 w 7398327"/>
              <a:gd name="connsiteY4" fmla="*/ 1288473 h 128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8327" h="1288473">
                <a:moveTo>
                  <a:pt x="0" y="623454"/>
                </a:moveTo>
                <a:lnTo>
                  <a:pt x="0" y="0"/>
                </a:lnTo>
                <a:lnTo>
                  <a:pt x="1427018" y="0"/>
                </a:lnTo>
                <a:lnTo>
                  <a:pt x="2715491" y="1288473"/>
                </a:lnTo>
                <a:lnTo>
                  <a:pt x="7398327" y="128847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六边形 9"/>
          <p:cNvSpPr/>
          <p:nvPr/>
        </p:nvSpPr>
        <p:spPr>
          <a:xfrm rot="20402482">
            <a:off x="811822" y="1440387"/>
            <a:ext cx="650779" cy="551800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2408" y="158114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ctr">
              <a:defRPr/>
            </a:pPr>
            <a:r>
              <a:rPr lang="zh-CN" altLang="en-US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區域更新法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05944" y="347823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全域更新法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59832" y="4021889"/>
                <a:ext cx="5112567" cy="695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𝐺𝑙𝑜𝑏𝑎𝑙𝐵𝑒𝑠𝑡𝐿𝑒𝑛𝑔𝑡h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021889"/>
                <a:ext cx="5112567" cy="695896"/>
              </a:xfrm>
              <a:prstGeom prst="rect">
                <a:avLst/>
              </a:prstGeom>
              <a:blipFill>
                <a:blip r:embed="rId4"/>
                <a:stretch>
                  <a:fillRect l="-834" t="-1754" b="-7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20072" y="2172206"/>
                <a:ext cx="3822747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172206"/>
                <a:ext cx="3822747" cy="668645"/>
              </a:xfrm>
              <a:prstGeom prst="rect">
                <a:avLst/>
              </a:prstGeom>
              <a:blipFill>
                <a:blip r:embed="rId5"/>
                <a:stretch>
                  <a:fillRect l="-957" t="-909" b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73909" y="2552586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Pheromone</a:t>
            </a:r>
            <a:endParaRPr lang="zh-CN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六边形 2"/>
          <p:cNvSpPr/>
          <p:nvPr/>
        </p:nvSpPr>
        <p:spPr>
          <a:xfrm rot="20402482">
            <a:off x="1788927" y="3637573"/>
            <a:ext cx="684919" cy="551800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4E58D8-5C5C-430D-BF14-6DED943D2E4A}"/>
              </a:ext>
            </a:extLst>
          </p:cNvPr>
          <p:cNvSpPr txBox="1"/>
          <p:nvPr/>
        </p:nvSpPr>
        <p:spPr>
          <a:xfrm>
            <a:off x="493839" y="82317"/>
            <a:ext cx="21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費洛蒙更新公式</a:t>
            </a:r>
          </a:p>
        </p:txBody>
      </p:sp>
    </p:spTree>
    <p:extLst>
      <p:ext uri="{BB962C8B-B14F-4D97-AF65-F5344CB8AC3E}">
        <p14:creationId xmlns:p14="http://schemas.microsoft.com/office/powerpoint/2010/main" val="394515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绿格子风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677</Words>
  <Application>Microsoft Office PowerPoint</Application>
  <PresentationFormat>如螢幕大小 (16:9)</PresentationFormat>
  <Paragraphs>138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Arial Unicode MS</vt:lpstr>
      <vt:lpstr>微软雅黑</vt:lpstr>
      <vt:lpstr>標楷體</vt:lpstr>
      <vt:lpstr>Arial</vt:lpstr>
      <vt:lpstr>Berlin Sans FB</vt:lpstr>
      <vt:lpstr>Calibri</vt:lpstr>
      <vt:lpstr>Cambria Math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心蝶 楊</cp:lastModifiedBy>
  <cp:revision>313</cp:revision>
  <dcterms:created xsi:type="dcterms:W3CDTF">2014-09-21T03:23:02Z</dcterms:created>
  <dcterms:modified xsi:type="dcterms:W3CDTF">2019-09-15T12:22:12Z</dcterms:modified>
</cp:coreProperties>
</file>