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78" r:id="rId7"/>
    <p:sldId id="260" r:id="rId8"/>
    <p:sldId id="275" r:id="rId9"/>
    <p:sldId id="261" r:id="rId10"/>
    <p:sldId id="276" r:id="rId11"/>
    <p:sldId id="277" r:id="rId12"/>
  </p:sldIdLst>
  <p:sldSz cx="12192000" cy="6858000"/>
  <p:notesSz cx="6858000" cy="9144000"/>
  <p:embeddedFontLst>
    <p:embeddedFont>
      <p:font typeface="Gill Sans" charset="0"/>
      <p:regular r:id="rId14"/>
      <p:bold r:id="rId15"/>
    </p:embeddedFont>
    <p:embeddedFont>
      <p:font typeface="Calibri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6" roundtripDataSignature="AMtx7mgndPX/eHXTpUZMm+X8MxVzSG3d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A422E9B2-E97F-43CF-B551-F317E2AFD23F}">
  <a:tblStyle styleId="{A422E9B2-E97F-43CF-B551-F317E2AFD23F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AE9"/>
          </a:solidFill>
        </a:fill>
      </a:tcStyle>
    </a:wholeTbl>
    <a:band1H>
      <a:tcTxStyle/>
      <a:tcStyle>
        <a:tcBdr/>
        <a:fill>
          <a:solidFill>
            <a:srgbClr val="CCD2D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CD2D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744" y="-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46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4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799922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為什麼我的研究會是建立</a:t>
            </a:r>
            <a:r>
              <a:rPr lang="zh-TW" sz="1200"/>
              <a:t>以HL7 FHIR規範為基礎的授權管理系統?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這要從先現在醫療照護的變化開始說起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醫資系統的標準化已經在各家醫院之中開始推行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zh-TW"/>
              <a:t>互通的資訊包刮了高敏感性的</a:t>
            </a:r>
            <a:r>
              <a:rPr lang="zh-TW" sz="1200"/>
              <a:t>電子健康紀錄、用藥紀錄等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互通時需要的條件，</a:t>
            </a:r>
            <a:r>
              <a:rPr lang="zh-TW" sz="1200"/>
              <a:t>公眾認可的標準規範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因此使用的的FHIR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簡短</a:t>
            </a:r>
            <a:endParaRPr/>
          </a:p>
        </p:txBody>
      </p:sp>
      <p:sp>
        <p:nvSpPr>
          <p:cNvPr id="187" name="Google Shape;18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7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7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7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7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39F8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7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39F8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7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7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47"/>
          <p:cNvSpPr txBox="1">
            <a:spLocks noGrp="1"/>
          </p:cNvSpPr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7"/>
          <p:cNvSpPr txBox="1">
            <a:spLocks noGrp="1"/>
          </p:cNvSpPr>
          <p:nvPr>
            <p:ph type="body" idx="1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93" name="Google Shape;93;p47"/>
          <p:cNvSpPr txBox="1">
            <a:spLocks noGrp="1"/>
          </p:cNvSpPr>
          <p:nvPr>
            <p:ph type="dt" idx="10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39F8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47"/>
          <p:cNvSpPr txBox="1">
            <a:spLocks noGrp="1"/>
          </p:cNvSpPr>
          <p:nvPr>
            <p:ph type="ftr" idx="11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7"/>
          <p:cNvSpPr txBox="1">
            <a:spLocks noGrp="1"/>
          </p:cNvSpPr>
          <p:nvPr>
            <p:ph type="sldNum" idx="12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9"/>
          <p:cNvSpPr txBox="1"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5" name="Google Shape;105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9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0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50"/>
          <p:cNvSpPr txBox="1"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11" name="Google Shape;111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50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1"/>
          <p:cNvSpPr txBox="1"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51"/>
          <p:cNvSpPr txBox="1"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51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2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52"/>
          <p:cNvSpPr txBox="1">
            <a:spLocks noGrp="1"/>
          </p:cNvSpPr>
          <p:nvPr>
            <p:ph type="body" idx="1"/>
          </p:nvPr>
        </p:nvSpPr>
        <p:spPr>
          <a:xfrm>
            <a:off x="845127" y="1828800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23" name="Google Shape;123;p52"/>
          <p:cNvSpPr txBox="1">
            <a:spLocks noGrp="1"/>
          </p:cNvSpPr>
          <p:nvPr>
            <p:ph type="body" idx="2"/>
          </p:nvPr>
        </p:nvSpPr>
        <p:spPr>
          <a:xfrm>
            <a:off x="6172200" y="1828800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24" name="Google Shape;124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52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>
  <p:cSld name="比較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3"/>
          <p:cNvSpPr txBox="1"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9" name="Google Shape;129;p53"/>
          <p:cNvSpPr txBox="1">
            <a:spLocks noGrp="1"/>
          </p:cNvSpPr>
          <p:nvPr>
            <p:ph type="body" idx="2"/>
          </p:nvPr>
        </p:nvSpPr>
        <p:spPr>
          <a:xfrm>
            <a:off x="845127" y="2507550"/>
            <a:ext cx="5156200" cy="368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30" name="Google Shape;130;p53"/>
          <p:cNvSpPr txBox="1">
            <a:spLocks noGrp="1"/>
          </p:cNvSpPr>
          <p:nvPr>
            <p:ph type="body" idx="3"/>
          </p:nvPr>
        </p:nvSpPr>
        <p:spPr>
          <a:xfrm>
            <a:off x="6172200" y="1681851"/>
            <a:ext cx="5181601" cy="825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1" name="Google Shape;131;p53"/>
          <p:cNvSpPr txBox="1">
            <a:spLocks noGrp="1"/>
          </p:cNvSpPr>
          <p:nvPr>
            <p:ph type="body" idx="4"/>
          </p:nvPr>
        </p:nvSpPr>
        <p:spPr>
          <a:xfrm>
            <a:off x="6172200" y="2507550"/>
            <a:ext cx="5181601" cy="368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32" name="Google Shape;132;p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53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35" name="Google Shape;135;p53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>
  <p:cSld name="只有標題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54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40" name="Google Shape;140;p54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55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內容" type="objTx">
  <p:cSld name="OBJECT_WITH_CAPTION_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6"/>
          <p:cNvSpPr txBox="1"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56"/>
          <p:cNvSpPr txBox="1">
            <a:spLocks noGrp="1"/>
          </p:cNvSpPr>
          <p:nvPr>
            <p:ph type="body" idx="1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>
            <a:endParaRPr/>
          </a:p>
        </p:txBody>
      </p:sp>
      <p:sp>
        <p:nvSpPr>
          <p:cNvPr id="148" name="Google Shape;148;p56"/>
          <p:cNvSpPr txBox="1">
            <a:spLocks noGrp="1"/>
          </p:cNvSpPr>
          <p:nvPr>
            <p:ph type="body" idx="2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9" name="Google Shape;149;p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56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圖片" type="picTx">
  <p:cSld name="PICTURE_WITH_CAPTION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7"/>
          <p:cNvSpPr txBox="1"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57"/>
          <p:cNvSpPr>
            <a:spLocks noGrp="1"/>
          </p:cNvSpPr>
          <p:nvPr>
            <p:ph type="pic" idx="2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p57"/>
          <p:cNvSpPr txBox="1">
            <a:spLocks noGrp="1"/>
          </p:cNvSpPr>
          <p:nvPr>
            <p:ph type="body" idx="1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6" name="Google Shape;156;p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5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57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8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8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8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9" name="Google Shape;29;p38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8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8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8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58"/>
          <p:cNvSpPr txBox="1">
            <a:spLocks noGrp="1"/>
          </p:cNvSpPr>
          <p:nvPr>
            <p:ph type="body" idx="1"/>
          </p:nvPr>
        </p:nvSpPr>
        <p:spPr>
          <a:xfrm rot="5400000">
            <a:off x="3927259" y="-1253331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62" name="Google Shape;162;p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58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9"/>
          <p:cNvSpPr txBox="1">
            <a:spLocks noGrp="1"/>
          </p:cNvSpPr>
          <p:nvPr>
            <p:ph type="title"/>
          </p:nvPr>
        </p:nvSpPr>
        <p:spPr>
          <a:xfrm rot="5400000">
            <a:off x="7133431" y="1951831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59"/>
          <p:cNvSpPr txBox="1">
            <a:spLocks noGrp="1"/>
          </p:cNvSpPr>
          <p:nvPr>
            <p:ph type="body" idx="1"/>
          </p:nvPr>
        </p:nvSpPr>
        <p:spPr>
          <a:xfrm rot="5400000">
            <a:off x="1799432" y="-600869"/>
            <a:ext cx="5811837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68" name="Google Shape;168;p5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59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0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0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0"/>
          <p:cNvSpPr txBox="1">
            <a:spLocks noGrp="1"/>
          </p:cNvSpPr>
          <p:nvPr>
            <p:ph type="body" idx="1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3" name="Google Shape;43;p40"/>
          <p:cNvSpPr txBox="1">
            <a:spLocks noGrp="1"/>
          </p:cNvSpPr>
          <p:nvPr>
            <p:ph type="body" idx="2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4" name="Google Shape;44;p40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0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0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1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41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1"/>
          <p:cNvSpPr txBox="1"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41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2" name="Google Shape;52;p41"/>
          <p:cNvSpPr txBox="1">
            <a:spLocks noGrp="1"/>
          </p:cNvSpPr>
          <p:nvPr>
            <p:ph type="body" idx="3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41"/>
          <p:cNvSpPr txBox="1">
            <a:spLocks noGrp="1"/>
          </p:cNvSpPr>
          <p:nvPr>
            <p:ph type="body" idx="4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4" name="Google Shape;54;p41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1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1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2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42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2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2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2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3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3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3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內容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4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4"/>
          <p:cNvSpPr txBox="1"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39F8A"/>
              </a:buClr>
              <a:buSzPts val="2000"/>
              <a:buFont typeface="Gill Sans"/>
              <a:buNone/>
              <a:defRPr sz="2000" b="0">
                <a:solidFill>
                  <a:srgbClr val="539F8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4"/>
          <p:cNvSpPr txBox="1">
            <a:spLocks noGrp="1"/>
          </p:cNvSpPr>
          <p:nvPr>
            <p:ph type="body" idx="1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44"/>
          <p:cNvSpPr txBox="1">
            <a:spLocks noGrp="1"/>
          </p:cNvSpPr>
          <p:nvPr>
            <p:ph type="body" idx="2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44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39F8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4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39F8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4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圖片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5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sz="2400" b="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5"/>
          <p:cNvSpPr>
            <a:spLocks noGrp="1"/>
          </p:cNvSpPr>
          <p:nvPr>
            <p:ph type="pic" idx="2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8" name="Google Shape;78;p45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45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5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5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6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6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6"/>
          <p:cNvSpPr txBox="1">
            <a:spLocks noGrp="1"/>
          </p:cNvSpPr>
          <p:nvPr>
            <p:ph type="body" idx="1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6" name="Google Shape;86;p46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46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6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6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sz="2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36"/>
          <p:cNvSpPr txBox="1"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3756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22072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10388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36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" name="Google Shape;13;p36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" name="Google Shape;14;p36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5" name="Google Shape;15;p36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6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6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8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8" name="Google Shape;98;p48"/>
          <p:cNvSpPr txBox="1"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48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wiki.hl7.org/Open_Source_FHIR_implementations" TargetMode="External"/><Relationship Id="rId4" Type="http://schemas.openxmlformats.org/officeDocument/2006/relationships/hyperlink" Target="https://hapi.fhir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hapifhir/hapi-fhir" TargetMode="External"/><Relationship Id="rId4" Type="http://schemas.openxmlformats.org/officeDocument/2006/relationships/hyperlink" Target="https://github.com/hapifhir/hapi-fhir-jpaserver-starte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pifhir/hapi-fhir-jpaserver-starte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github.com/hapifhir/hapi-fhir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tool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"/>
          <p:cNvSpPr txBox="1">
            <a:spLocks noGrp="1"/>
          </p:cNvSpPr>
          <p:nvPr>
            <p:ph type="ctrTitle"/>
          </p:nvPr>
        </p:nvSpPr>
        <p:spPr>
          <a:xfrm>
            <a:off x="361627" y="838339"/>
            <a:ext cx="11468745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ill Sans"/>
              <a:buNone/>
            </a:pPr>
            <a:r>
              <a:rPr lang="en-US" sz="4400" dirty="0" smtClean="0"/>
              <a:t>HAPI FHIR </a:t>
            </a:r>
            <a:r>
              <a:rPr lang="zh-TW" altLang="en-US" sz="4400" dirty="0" smtClean="0"/>
              <a:t>架構介紹</a:t>
            </a:r>
            <a:endParaRPr sz="4400" dirty="0"/>
          </a:p>
        </p:txBody>
      </p:sp>
      <p:sp>
        <p:nvSpPr>
          <p:cNvPr id="176" name="Google Shape;176;p1"/>
          <p:cNvSpPr txBox="1">
            <a:spLocks noGrp="1"/>
          </p:cNvSpPr>
          <p:nvPr>
            <p:ph type="subTitle" idx="1"/>
          </p:nvPr>
        </p:nvSpPr>
        <p:spPr>
          <a:xfrm>
            <a:off x="623392" y="5589240"/>
            <a:ext cx="8915399" cy="633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576"/>
              <a:buNone/>
            </a:pPr>
            <a:r>
              <a:rPr lang="zh-TW" altLang="en-US" dirty="0" smtClean="0"/>
              <a:t>蕭文榮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2800"/>
            </a:pPr>
            <a:r>
              <a:rPr lang="zh-TW" altLang="en-US" dirty="0"/>
              <a:t>開發環境</a:t>
            </a:r>
            <a:r>
              <a:rPr lang="zh-TW" altLang="en-US" dirty="0" smtClean="0"/>
              <a:t>建置 </a:t>
            </a:r>
            <a:r>
              <a:rPr lang="en-US" altLang="zh-TW" dirty="0" smtClean="0"/>
              <a:t>- </a:t>
            </a:r>
            <a:r>
              <a:rPr lang="en-US" altLang="zh-TW" dirty="0" err="1" smtClean="0"/>
              <a:t>Uhnfhirtest</a:t>
            </a:r>
            <a:endParaRPr dirty="0"/>
          </a:p>
        </p:txBody>
      </p:sp>
      <p:sp>
        <p:nvSpPr>
          <p:cNvPr id="11" name="AutoShape 8" descr="「end-user icon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5" name="AutoShape 10" descr="「end-user icon」的圖片搜尋結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6" name="AutoShape 12" descr="「end-user icon」的圖片搜尋結果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7" name="AutoShape 14" descr="「end-user icon」的圖片搜尋結果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8" name="AutoShape 16" descr="「end-user icon」的圖片搜尋結果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0" name="AutoShape 18" descr="「end-user icon」的圖片搜尋結果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2" name="AutoShape 22" descr="「system manager icon」的圖片搜尋結果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" name="Google Shape;197;p4"/>
          <p:cNvSpPr txBox="1">
            <a:spLocks noGrp="1"/>
          </p:cNvSpPr>
          <p:nvPr>
            <p:ph type="body" idx="1"/>
          </p:nvPr>
        </p:nvSpPr>
        <p:spPr>
          <a:xfrm>
            <a:off x="581192" y="177281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06000" lvl="0" indent="-306000" algn="l" rtl="0">
              <a:spcBef>
                <a:spcPts val="1160"/>
              </a:spcBef>
              <a:spcAft>
                <a:spcPts val="0"/>
              </a:spcAft>
              <a:buSzPts val="2576"/>
              <a:buChar char="◼"/>
            </a:pPr>
            <a:r>
              <a:rPr lang="zh-TW" altLang="en-US" sz="2800" dirty="0" smtClean="0"/>
              <a:t>  </a:t>
            </a:r>
            <a:r>
              <a:rPr lang="en-US" altLang="zh-TW" sz="2800" dirty="0" smtClean="0"/>
              <a:t>Run with Jetty</a:t>
            </a:r>
          </a:p>
          <a:p>
            <a:pPr marL="306000" lvl="0" indent="-306000" algn="l" rtl="0">
              <a:spcBef>
                <a:spcPts val="1160"/>
              </a:spcBef>
              <a:spcAft>
                <a:spcPts val="0"/>
              </a:spcAft>
              <a:buSzPts val="2576"/>
              <a:buChar char="◼"/>
            </a:pPr>
            <a:r>
              <a:rPr lang="en-US" altLang="zh-TW" sz="2800" dirty="0"/>
              <a:t> </a:t>
            </a:r>
            <a:r>
              <a:rPr lang="en-US" altLang="zh-TW" sz="2800" dirty="0" smtClean="0"/>
              <a:t> </a:t>
            </a:r>
            <a:r>
              <a:rPr lang="zh-TW" altLang="en-US" sz="2800" dirty="0" smtClean="0"/>
              <a:t>要求</a:t>
            </a:r>
            <a:r>
              <a:rPr lang="en-US" altLang="zh-TW" sz="2800" dirty="0" smtClean="0"/>
              <a:t>JDK 11</a:t>
            </a:r>
          </a:p>
          <a:p>
            <a:pPr marL="306000" lvl="0" indent="-306000" algn="l" rtl="0">
              <a:spcBef>
                <a:spcPts val="1160"/>
              </a:spcBef>
              <a:spcAft>
                <a:spcPts val="0"/>
              </a:spcAft>
              <a:buSzPts val="2576"/>
              <a:buChar char="◼"/>
            </a:pPr>
            <a:r>
              <a:rPr lang="en-US" altLang="zh-TW" sz="2800" dirty="0" smtClean="0"/>
              <a:t>  </a:t>
            </a:r>
            <a:r>
              <a:rPr lang="en-US" altLang="zh-TW" sz="2800" dirty="0" err="1" smtClean="0"/>
              <a:t>application.properties</a:t>
            </a:r>
            <a:r>
              <a:rPr lang="en-US" altLang="zh-TW" sz="2800" dirty="0" smtClean="0"/>
              <a:t>  </a:t>
            </a:r>
          </a:p>
          <a:p>
            <a:pPr marL="306000" lvl="0" indent="-306000" algn="l" rtl="0">
              <a:spcBef>
                <a:spcPts val="1160"/>
              </a:spcBef>
              <a:spcAft>
                <a:spcPts val="0"/>
              </a:spcAft>
              <a:buSzPts val="2576"/>
              <a:buChar char="◼"/>
            </a:pPr>
            <a:r>
              <a:rPr lang="en-US" altLang="zh-TW" sz="2800" dirty="0" smtClean="0"/>
              <a:t>  </a:t>
            </a:r>
            <a:r>
              <a:rPr lang="en-US" altLang="zh-TW" sz="2800" dirty="0" err="1" smtClean="0"/>
              <a:t>FhirTesterConfig</a:t>
            </a:r>
            <a:endParaRPr lang="en-US" altLang="zh-TW" sz="2800" dirty="0" smtClean="0"/>
          </a:p>
          <a:p>
            <a:pPr marL="306000" lvl="0" indent="-306000" algn="l" rtl="0">
              <a:spcBef>
                <a:spcPts val="1160"/>
              </a:spcBef>
              <a:spcAft>
                <a:spcPts val="0"/>
              </a:spcAft>
              <a:buSzPts val="2576"/>
              <a:buChar char="◼"/>
            </a:pPr>
            <a:r>
              <a:rPr lang="en-US" altLang="zh-TW" sz="2800" dirty="0"/>
              <a:t> </a:t>
            </a:r>
            <a:r>
              <a:rPr lang="en-US" altLang="zh-TW" sz="2800" dirty="0" smtClean="0"/>
              <a:t> Maven configuration </a:t>
            </a:r>
          </a:p>
          <a:p>
            <a:pPr marL="306000" lvl="0" indent="-306000" algn="l" rtl="0">
              <a:spcBef>
                <a:spcPts val="1160"/>
              </a:spcBef>
              <a:spcAft>
                <a:spcPts val="0"/>
              </a:spcAft>
              <a:buSzPts val="2576"/>
              <a:buChar char="◼"/>
            </a:pPr>
            <a:r>
              <a:rPr lang="en-US" altLang="zh-TW" sz="2800" dirty="0" smtClean="0"/>
              <a:t>  tomcat setenv.bat</a:t>
            </a:r>
          </a:p>
          <a:p>
            <a:pPr marL="306000" lvl="0" indent="-306000" algn="l" rtl="0">
              <a:spcBef>
                <a:spcPts val="1160"/>
              </a:spcBef>
              <a:spcAft>
                <a:spcPts val="0"/>
              </a:spcAft>
              <a:buSzPts val="2576"/>
              <a:buChar char="◼"/>
            </a:pPr>
            <a:endParaRPr sz="2800" dirty="0"/>
          </a:p>
          <a:p>
            <a:pPr marL="324000" indent="-457200">
              <a:spcBef>
                <a:spcPts val="1160"/>
              </a:spcBef>
              <a:buSzPts val="2576"/>
              <a:buFont typeface="Wingdings" pitchFamily="2" charset="2"/>
              <a:buChar char="n"/>
            </a:pPr>
            <a:endParaRPr sz="2800" dirty="0" smtClean="0">
              <a:solidFill>
                <a:schemeClr val="tx1"/>
              </a:solidFill>
            </a:endParaRPr>
          </a:p>
          <a:p>
            <a:pPr marL="630000" lvl="1" indent="-306000">
              <a:spcBef>
                <a:spcPts val="1160"/>
              </a:spcBef>
              <a:buSzPts val="2576"/>
              <a:buFont typeface="Noto Sans Symbols"/>
              <a:buChar char="✔"/>
            </a:pPr>
            <a:endParaRPr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643" y="2060848"/>
            <a:ext cx="3438525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184" y="2060847"/>
            <a:ext cx="4162425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6405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zh-TW" dirty="0"/>
              <a:t>大綱</a:t>
            </a:r>
            <a:endParaRPr dirty="0"/>
          </a:p>
        </p:txBody>
      </p:sp>
      <p:sp>
        <p:nvSpPr>
          <p:cNvPr id="183" name="Google Shape;183;p2"/>
          <p:cNvSpPr txBox="1">
            <a:spLocks noGrp="1"/>
          </p:cNvSpPr>
          <p:nvPr>
            <p:ph type="body" idx="1"/>
          </p:nvPr>
        </p:nvSpPr>
        <p:spPr>
          <a:xfrm>
            <a:off x="3515504" y="1844824"/>
            <a:ext cx="7823998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6000" lvl="0" indent="-306000" algn="l" rtl="0">
              <a:spcBef>
                <a:spcPts val="1240"/>
              </a:spcBef>
              <a:spcAft>
                <a:spcPts val="0"/>
              </a:spcAft>
              <a:buSzPts val="2944"/>
              <a:buChar char="◼"/>
            </a:pPr>
            <a:r>
              <a:rPr lang="zh-TW" altLang="en-US" sz="3200" dirty="0" smtClean="0"/>
              <a:t>什麼是</a:t>
            </a:r>
            <a:r>
              <a:rPr lang="en-US" altLang="zh-TW" sz="3200" dirty="0" smtClean="0"/>
              <a:t>HAPI FHIR</a:t>
            </a:r>
            <a:endParaRPr sz="3200" dirty="0"/>
          </a:p>
          <a:p>
            <a:pPr marL="306000" lvl="0" indent="-306000" algn="l" rtl="0">
              <a:spcBef>
                <a:spcPts val="1240"/>
              </a:spcBef>
              <a:spcAft>
                <a:spcPts val="0"/>
              </a:spcAft>
              <a:buSzPts val="2944"/>
              <a:buChar char="◼"/>
            </a:pPr>
            <a:r>
              <a:rPr lang="zh-TW" altLang="en-US" sz="3200" dirty="0" smtClean="0"/>
              <a:t>開發前的準備</a:t>
            </a:r>
            <a:endParaRPr sz="3200" dirty="0"/>
          </a:p>
          <a:p>
            <a:pPr marL="306000" lvl="0" indent="-306000" algn="l" rtl="0">
              <a:spcBef>
                <a:spcPts val="1240"/>
              </a:spcBef>
              <a:spcAft>
                <a:spcPts val="0"/>
              </a:spcAft>
              <a:buSzPts val="2944"/>
              <a:buChar char="◼"/>
            </a:pPr>
            <a:r>
              <a:rPr lang="zh-TW" altLang="en-US" sz="3200" dirty="0" smtClean="0"/>
              <a:t>開發環境建置</a:t>
            </a:r>
            <a:endParaRPr sz="3200" dirty="0"/>
          </a:p>
          <a:p>
            <a:pPr marL="306000" lvl="0" indent="-306000" algn="l" rtl="0">
              <a:spcBef>
                <a:spcPts val="1240"/>
              </a:spcBef>
              <a:spcAft>
                <a:spcPts val="0"/>
              </a:spcAft>
              <a:buSzPts val="2944"/>
              <a:buChar char="◼"/>
            </a:pPr>
            <a:endParaRPr sz="3200" dirty="0"/>
          </a:p>
          <a:p>
            <a:pPr marL="306000" lvl="0" indent="-306000" algn="l" rtl="0">
              <a:spcBef>
                <a:spcPts val="1240"/>
              </a:spcBef>
              <a:spcAft>
                <a:spcPts val="0"/>
              </a:spcAft>
              <a:buSzPts val="2944"/>
              <a:buChar char="◼"/>
            </a:pPr>
            <a:endParaRPr lang="en-US" altLang="zh-TW" sz="3200" dirty="0" smtClean="0"/>
          </a:p>
          <a:p>
            <a:pPr lvl="0" indent="-457200" algn="l" rtl="0">
              <a:spcBef>
                <a:spcPts val="1240"/>
              </a:spcBef>
              <a:spcAft>
                <a:spcPts val="0"/>
              </a:spcAft>
              <a:buSzPts val="2944"/>
              <a:buFont typeface="Wingdings" pitchFamily="2" charset="2"/>
              <a:buChar char="n"/>
            </a:pPr>
            <a:endParaRPr lang="en-US" altLang="zh-TW" sz="3200" dirty="0" smtClean="0"/>
          </a:p>
          <a:p>
            <a:pPr marL="0" lvl="0" indent="0" algn="l" rtl="0">
              <a:spcBef>
                <a:spcPts val="1240"/>
              </a:spcBef>
              <a:spcAft>
                <a:spcPts val="0"/>
              </a:spcAft>
              <a:buSzPts val="2944"/>
              <a:buNone/>
            </a:pP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endParaRPr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>
              <a:spcBef>
                <a:spcPts val="1240"/>
              </a:spcBef>
            </a:pPr>
            <a:r>
              <a:rPr lang="zh-TW" altLang="en-US" dirty="0"/>
              <a:t>什麼是</a:t>
            </a:r>
            <a:r>
              <a:rPr lang="en-US" altLang="zh-TW" dirty="0"/>
              <a:t>HAPI FHIR</a:t>
            </a: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zh-TW" altLang="en-US" dirty="0" smtClean="0"/>
              <a:t>基於</a:t>
            </a:r>
            <a:r>
              <a:rPr lang="en-US" altLang="zh-TW" dirty="0" smtClean="0"/>
              <a:t>HL7 FHIR </a:t>
            </a:r>
            <a:r>
              <a:rPr lang="zh-TW" altLang="en-US" dirty="0" smtClean="0"/>
              <a:t>規格 </a:t>
            </a:r>
            <a:r>
              <a:rPr lang="en-US" altLang="zh-TW" dirty="0" smtClean="0"/>
              <a:t>(</a:t>
            </a:r>
            <a:r>
              <a:rPr lang="en-US" altLang="zh-TW" dirty="0" smtClean="0">
                <a:hlinkClick r:id="rId3"/>
              </a:rPr>
              <a:t>http</a:t>
            </a:r>
            <a:r>
              <a:rPr lang="en-US" altLang="zh-TW" dirty="0">
                <a:hlinkClick r:id="rId3"/>
              </a:rPr>
              <a:t>://hl7.org/fhir</a:t>
            </a:r>
            <a:r>
              <a:rPr lang="en-US" altLang="zh-TW" dirty="0" smtClean="0">
                <a:hlinkClick r:id="rId3"/>
              </a:rPr>
              <a:t>/</a:t>
            </a:r>
            <a:r>
              <a:rPr lang="en-US" altLang="zh-TW" dirty="0" smtClean="0"/>
              <a:t>) </a:t>
            </a:r>
            <a:r>
              <a:rPr lang="zh-TW" altLang="en-US" dirty="0" smtClean="0"/>
              <a:t>開發的 </a:t>
            </a:r>
            <a:r>
              <a:rPr lang="en-US" altLang="zh-TW" dirty="0" smtClean="0"/>
              <a:t>Java web </a:t>
            </a:r>
          </a:p>
          <a:p>
            <a:r>
              <a:rPr lang="en-US" altLang="zh-TW" dirty="0"/>
              <a:t>Public server (</a:t>
            </a:r>
            <a:r>
              <a:rPr lang="en-US" altLang="zh-TW" dirty="0">
                <a:hlinkClick r:id="rId4"/>
              </a:rPr>
              <a:t>https://hapi.fhir.org</a:t>
            </a:r>
            <a:r>
              <a:rPr lang="en-US" altLang="zh-TW" dirty="0" smtClean="0">
                <a:hlinkClick r:id="rId4"/>
              </a:rPr>
              <a:t>/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其他基於</a:t>
            </a:r>
            <a:r>
              <a:rPr lang="en-US" altLang="zh-TW" dirty="0" smtClean="0"/>
              <a:t>FHIR </a:t>
            </a:r>
            <a:r>
              <a:rPr lang="zh-TW" altLang="en-US" dirty="0" smtClean="0"/>
              <a:t>實作的系統  </a:t>
            </a:r>
            <a:r>
              <a:rPr lang="en-US" altLang="zh-TW" dirty="0">
                <a:hlinkClick r:id="rId5"/>
              </a:rPr>
              <a:t>https://</a:t>
            </a:r>
            <a:r>
              <a:rPr lang="en-US" altLang="zh-TW" dirty="0" smtClean="0">
                <a:hlinkClick r:id="rId5"/>
              </a:rPr>
              <a:t>wiki.hl7.org/Open_Source_FHIR_implementations</a:t>
            </a:r>
            <a:r>
              <a:rPr lang="en-US" altLang="zh-TW" dirty="0" smtClean="0"/>
              <a:t> (PHP, Python, Delphi)</a:t>
            </a:r>
          </a:p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1" y="3356992"/>
            <a:ext cx="7416824" cy="321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2800"/>
            </a:pPr>
            <a:r>
              <a:rPr lang="zh-TW" altLang="en-US" dirty="0"/>
              <a:t>什麼是</a:t>
            </a:r>
            <a:r>
              <a:rPr lang="en-US" altLang="zh-TW" dirty="0"/>
              <a:t>HAPI </a:t>
            </a:r>
            <a:r>
              <a:rPr lang="en-US" altLang="zh-TW" dirty="0" smtClean="0"/>
              <a:t>FHIR - </a:t>
            </a:r>
            <a:r>
              <a:rPr lang="en-US" dirty="0" smtClean="0"/>
              <a:t>HAPI FHIR Starter Server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16" y="2060848"/>
            <a:ext cx="6920558" cy="4314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Google Shape;190;p3"/>
          <p:cNvSpPr txBox="1">
            <a:spLocks/>
          </p:cNvSpPr>
          <p:nvPr/>
        </p:nvSpPr>
        <p:spPr>
          <a:xfrm>
            <a:off x="7680176" y="2132856"/>
            <a:ext cx="3816424" cy="396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375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3756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324000" lvl="1" indent="0">
              <a:spcBef>
                <a:spcPts val="1160"/>
              </a:spcBef>
              <a:buSzPts val="2576"/>
              <a:buNone/>
            </a:pPr>
            <a:r>
              <a:rPr lang="en-US" altLang="zh-TW" sz="2000" dirty="0">
                <a:hlinkClick r:id="rId4"/>
              </a:rPr>
              <a:t>https://</a:t>
            </a:r>
            <a:r>
              <a:rPr lang="en-US" altLang="zh-TW" sz="2000" dirty="0" smtClean="0">
                <a:hlinkClick r:id="rId4"/>
              </a:rPr>
              <a:t>github.com/hapifhir/hapi-fhir-jpaserver-starter</a:t>
            </a:r>
            <a:endParaRPr lang="en-US" altLang="zh-TW" sz="2000" dirty="0" smtClean="0"/>
          </a:p>
          <a:p>
            <a:pPr marL="324000" lvl="1" indent="0">
              <a:spcBef>
                <a:spcPts val="1160"/>
              </a:spcBef>
              <a:buSzPts val="2576"/>
              <a:buNone/>
            </a:pPr>
            <a:r>
              <a:rPr lang="en-US" altLang="zh-TW" sz="2000" dirty="0" smtClean="0"/>
              <a:t>or</a:t>
            </a:r>
            <a:endParaRPr lang="en-US" altLang="zh-TW" sz="2000" dirty="0"/>
          </a:p>
          <a:p>
            <a:pPr marL="324000" lvl="1" indent="0">
              <a:spcBef>
                <a:spcPts val="1160"/>
              </a:spcBef>
              <a:buSzPts val="2576"/>
              <a:buNone/>
            </a:pPr>
            <a:r>
              <a:rPr lang="en-US" altLang="zh-TW" sz="2000" dirty="0">
                <a:hlinkClick r:id="rId5"/>
              </a:rPr>
              <a:t>https://</a:t>
            </a:r>
            <a:r>
              <a:rPr lang="en-US" altLang="zh-TW" sz="2000" dirty="0" smtClean="0">
                <a:hlinkClick r:id="rId5"/>
              </a:rPr>
              <a:t>github.com/hapifhir/hapi-fhir</a:t>
            </a:r>
            <a:endParaRPr lang="en-US" altLang="zh-TW" sz="2000" dirty="0" smtClean="0"/>
          </a:p>
          <a:p>
            <a:pPr marL="324000" lvl="1" indent="0">
              <a:spcBef>
                <a:spcPts val="1160"/>
              </a:spcBef>
              <a:buSzPts val="2576"/>
              <a:buNone/>
            </a:pPr>
            <a:endParaRPr lang="en-US" altLang="zh-TW" sz="2000" dirty="0" smtClean="0"/>
          </a:p>
          <a:p>
            <a:pPr marL="324000" lvl="1" indent="0">
              <a:spcBef>
                <a:spcPts val="1160"/>
              </a:spcBef>
              <a:buSzPts val="2576"/>
              <a:buNone/>
            </a:pPr>
            <a:endParaRPr lang="en-US" sz="20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2800"/>
            </a:pPr>
            <a:r>
              <a:rPr lang="zh-TW" altLang="en-US" dirty="0"/>
              <a:t>什麼是</a:t>
            </a:r>
            <a:r>
              <a:rPr lang="en-US" altLang="zh-TW" dirty="0"/>
              <a:t>HAPI </a:t>
            </a:r>
            <a:r>
              <a:rPr lang="en-US" altLang="zh-TW" dirty="0" smtClean="0"/>
              <a:t>FHIR - </a:t>
            </a:r>
            <a:r>
              <a:rPr lang="en-US" altLang="zh-TW" dirty="0" err="1" smtClean="0"/>
              <a:t>Uhnfhirtest</a:t>
            </a:r>
            <a:endParaRPr dirty="0"/>
          </a:p>
        </p:txBody>
      </p:sp>
      <p:sp>
        <p:nvSpPr>
          <p:cNvPr id="6" name="Google Shape;190;p3"/>
          <p:cNvSpPr txBox="1">
            <a:spLocks/>
          </p:cNvSpPr>
          <p:nvPr/>
        </p:nvSpPr>
        <p:spPr>
          <a:xfrm>
            <a:off x="7680176" y="2132856"/>
            <a:ext cx="3816424" cy="396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375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3756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324000" lvl="1" indent="0">
              <a:spcBef>
                <a:spcPts val="1160"/>
              </a:spcBef>
              <a:buSzPts val="2576"/>
              <a:buNone/>
            </a:pPr>
            <a:r>
              <a:rPr lang="en-US" altLang="zh-TW" sz="2000" dirty="0">
                <a:hlinkClick r:id="rId3"/>
              </a:rPr>
              <a:t>https://</a:t>
            </a:r>
            <a:r>
              <a:rPr lang="en-US" altLang="zh-TW" sz="2000" dirty="0" smtClean="0">
                <a:hlinkClick r:id="rId3"/>
              </a:rPr>
              <a:t>github.com/hapifhir/hapi-fhir-jpaserver-starter</a:t>
            </a:r>
            <a:endParaRPr lang="en-US" altLang="zh-TW" sz="2000" dirty="0" smtClean="0"/>
          </a:p>
          <a:p>
            <a:pPr marL="324000" lvl="1" indent="0">
              <a:spcBef>
                <a:spcPts val="1160"/>
              </a:spcBef>
              <a:buSzPts val="2576"/>
              <a:buNone/>
            </a:pPr>
            <a:r>
              <a:rPr lang="en-US" altLang="zh-TW" sz="2000" dirty="0" smtClean="0"/>
              <a:t>or</a:t>
            </a:r>
            <a:endParaRPr lang="en-US" altLang="zh-TW" sz="2000" dirty="0"/>
          </a:p>
          <a:p>
            <a:pPr marL="324000" lvl="1" indent="0">
              <a:spcBef>
                <a:spcPts val="1160"/>
              </a:spcBef>
              <a:buSzPts val="2576"/>
              <a:buNone/>
            </a:pPr>
            <a:r>
              <a:rPr lang="en-US" altLang="zh-TW" sz="2000" dirty="0">
                <a:hlinkClick r:id="rId4"/>
              </a:rPr>
              <a:t>https://</a:t>
            </a:r>
            <a:r>
              <a:rPr lang="en-US" altLang="zh-TW" sz="2000" dirty="0" smtClean="0">
                <a:hlinkClick r:id="rId4"/>
              </a:rPr>
              <a:t>github.com/hapifhir/hapi-fhir</a:t>
            </a:r>
            <a:endParaRPr lang="en-US" altLang="zh-TW" sz="2000" dirty="0" smtClean="0"/>
          </a:p>
          <a:p>
            <a:pPr marL="324000" lvl="1" indent="0">
              <a:spcBef>
                <a:spcPts val="1160"/>
              </a:spcBef>
              <a:buSzPts val="2576"/>
              <a:buNone/>
            </a:pPr>
            <a:endParaRPr lang="en-US" altLang="zh-TW" sz="2000" dirty="0" smtClean="0"/>
          </a:p>
          <a:p>
            <a:pPr marL="324000" lvl="1" indent="0">
              <a:spcBef>
                <a:spcPts val="1160"/>
              </a:spcBef>
              <a:buSzPts val="2576"/>
              <a:buNone/>
            </a:pPr>
            <a:endParaRPr lang="en-US" sz="20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83" y="1844824"/>
            <a:ext cx="7252593" cy="4861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3003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zh-TW" altLang="en-US" dirty="0" smtClean="0"/>
              <a:t>開發前的準備</a:t>
            </a:r>
            <a:endParaRPr dirty="0"/>
          </a:p>
        </p:txBody>
      </p:sp>
      <p:sp>
        <p:nvSpPr>
          <p:cNvPr id="7" name="Google Shape;197;p4"/>
          <p:cNvSpPr txBox="1">
            <a:spLocks noGrp="1"/>
          </p:cNvSpPr>
          <p:nvPr>
            <p:ph type="body" idx="1"/>
          </p:nvPr>
        </p:nvSpPr>
        <p:spPr>
          <a:xfrm>
            <a:off x="581192" y="177281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06000" lvl="0" indent="-306000" algn="l" rtl="0">
              <a:spcBef>
                <a:spcPts val="1160"/>
              </a:spcBef>
              <a:spcAft>
                <a:spcPts val="0"/>
              </a:spcAft>
              <a:buSzPts val="2576"/>
              <a:buChar char="◼"/>
            </a:pPr>
            <a:r>
              <a:rPr lang="zh-TW" altLang="en-US" sz="2800" dirty="0" smtClean="0"/>
              <a:t>你要熟悉以下工具 </a:t>
            </a:r>
            <a:r>
              <a:rPr lang="en-US" altLang="zh-TW" sz="2800" dirty="0" smtClean="0"/>
              <a:t>/ </a:t>
            </a:r>
            <a:r>
              <a:rPr lang="zh-TW" altLang="en-US" sz="2800" dirty="0" smtClean="0"/>
              <a:t>軟體</a:t>
            </a:r>
            <a:endParaRPr sz="2800" dirty="0"/>
          </a:p>
          <a:p>
            <a:pPr marL="630000" lvl="1" indent="-306000">
              <a:spcBef>
                <a:spcPts val="1160"/>
              </a:spcBef>
              <a:buSzPts val="2576"/>
              <a:buFont typeface="Noto Sans Symbols"/>
              <a:buChar char="✔"/>
            </a:pPr>
            <a:r>
              <a:rPr lang="en-US" sz="2800" dirty="0" smtClean="0">
                <a:solidFill>
                  <a:srgbClr val="FF0000"/>
                </a:solidFill>
              </a:rPr>
              <a:t>Maven</a:t>
            </a:r>
          </a:p>
          <a:p>
            <a:pPr marL="630000" lvl="1" indent="-306000">
              <a:spcBef>
                <a:spcPts val="1160"/>
              </a:spcBef>
              <a:buSzPts val="2576"/>
              <a:buFont typeface="Noto Sans Symbols"/>
              <a:buChar char="✔"/>
            </a:pPr>
            <a:r>
              <a:rPr lang="en-US" sz="2800" dirty="0" err="1" smtClean="0">
                <a:solidFill>
                  <a:srgbClr val="FF0000"/>
                </a:solidFill>
              </a:rPr>
              <a:t>Github</a:t>
            </a:r>
            <a:endParaRPr lang="en-US" sz="2800" dirty="0" smtClean="0">
              <a:solidFill>
                <a:srgbClr val="FF0000"/>
              </a:solidFill>
            </a:endParaRPr>
          </a:p>
          <a:p>
            <a:pPr marL="630000" lvl="1" indent="-306000">
              <a:spcBef>
                <a:spcPts val="1160"/>
              </a:spcBef>
              <a:buSzPts val="2576"/>
              <a:buFont typeface="Noto Sans Symbols"/>
              <a:buChar char="✔"/>
            </a:pPr>
            <a:r>
              <a:rPr lang="en-US" sz="2800" dirty="0" smtClean="0">
                <a:solidFill>
                  <a:srgbClr val="FF0000"/>
                </a:solidFill>
              </a:rPr>
              <a:t>Spring tool </a:t>
            </a:r>
            <a:r>
              <a:rPr lang="en-US" sz="2800" dirty="0">
                <a:solidFill>
                  <a:srgbClr val="FF0000"/>
                </a:solidFill>
              </a:rPr>
              <a:t>suit </a:t>
            </a:r>
            <a:r>
              <a:rPr lang="en-US" sz="2800" dirty="0" smtClean="0">
                <a:solidFill>
                  <a:srgbClr val="FF0000"/>
                </a:solidFill>
              </a:rPr>
              <a:t>4(STS 4, Eclipse base; </a:t>
            </a:r>
            <a:r>
              <a:rPr lang="en-US" sz="2800" dirty="0">
                <a:solidFill>
                  <a:srgbClr val="FF0000"/>
                </a:solidFill>
                <a:hlinkClick r:id="rId3"/>
              </a:rPr>
              <a:t>https://spring.io/tools</a:t>
            </a:r>
            <a:r>
              <a:rPr lang="en-US" sz="2800" dirty="0" smtClean="0">
                <a:solidFill>
                  <a:srgbClr val="FF0000"/>
                </a:solidFill>
                <a:hlinkClick r:id="rId3"/>
              </a:rPr>
              <a:t>/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</a:p>
          <a:p>
            <a:pPr marL="630000" lvl="1" indent="-306000">
              <a:spcBef>
                <a:spcPts val="1160"/>
              </a:spcBef>
              <a:buSzPts val="2576"/>
              <a:buFont typeface="Noto Sans Symbols"/>
              <a:buChar char="✔"/>
            </a:pPr>
            <a:r>
              <a:rPr lang="en-US" sz="2800" dirty="0" smtClean="0">
                <a:solidFill>
                  <a:srgbClr val="FF0000"/>
                </a:solidFill>
              </a:rPr>
              <a:t>JAVA</a:t>
            </a:r>
          </a:p>
          <a:p>
            <a:pPr marL="630000" lvl="1" indent="-306000">
              <a:spcBef>
                <a:spcPts val="1160"/>
              </a:spcBef>
              <a:buSzPts val="2576"/>
              <a:buFont typeface="Noto Sans Symbols"/>
              <a:buChar char="✔"/>
            </a:pPr>
            <a:r>
              <a:rPr lang="en-US" sz="2800" dirty="0" smtClean="0">
                <a:solidFill>
                  <a:srgbClr val="FF0000"/>
                </a:solidFill>
              </a:rPr>
              <a:t>Apache Tomcat</a:t>
            </a:r>
          </a:p>
          <a:p>
            <a:pPr marL="630000" lvl="1" indent="-306000">
              <a:spcBef>
                <a:spcPts val="1160"/>
              </a:spcBef>
              <a:buSzPts val="2576"/>
              <a:buFont typeface="Noto Sans Symbols"/>
              <a:buChar char="✔"/>
            </a:pPr>
            <a:r>
              <a:rPr lang="en-US" sz="2800" dirty="0" err="1" smtClean="0">
                <a:solidFill>
                  <a:srgbClr val="FF0000"/>
                </a:solidFill>
              </a:rPr>
              <a:t>Postgresql</a:t>
            </a:r>
            <a:r>
              <a:rPr lang="en-US" sz="2800" dirty="0" smtClean="0">
                <a:solidFill>
                  <a:srgbClr val="FF0000"/>
                </a:solidFill>
              </a:rPr>
              <a:t> Server</a:t>
            </a:r>
            <a:endParaRPr sz="2800" dirty="0" smtClean="0">
              <a:solidFill>
                <a:srgbClr val="FF0000"/>
              </a:solidFill>
            </a:endParaRPr>
          </a:p>
          <a:p>
            <a:pPr marL="630000" lvl="1" indent="-306000">
              <a:spcBef>
                <a:spcPts val="1160"/>
              </a:spcBef>
              <a:buSzPts val="2576"/>
              <a:buFont typeface="Noto Sans Symbols"/>
              <a:buChar char="✔"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zh-TW" altLang="en-US" dirty="0" smtClean="0"/>
              <a:t>開發前的準備</a:t>
            </a:r>
            <a:endParaRPr dirty="0"/>
          </a:p>
        </p:txBody>
      </p:sp>
      <p:sp>
        <p:nvSpPr>
          <p:cNvPr id="7" name="Google Shape;197;p4"/>
          <p:cNvSpPr txBox="1">
            <a:spLocks noGrp="1"/>
          </p:cNvSpPr>
          <p:nvPr>
            <p:ph type="body" idx="1"/>
          </p:nvPr>
        </p:nvSpPr>
        <p:spPr>
          <a:xfrm>
            <a:off x="581192" y="177281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06000" lvl="0" indent="-306000" algn="l" rtl="0">
              <a:spcBef>
                <a:spcPts val="1160"/>
              </a:spcBef>
              <a:spcAft>
                <a:spcPts val="0"/>
              </a:spcAft>
              <a:buSzPts val="2576"/>
              <a:buChar char="◼"/>
            </a:pPr>
            <a:r>
              <a:rPr lang="zh-TW" altLang="en-US" sz="2800" dirty="0" smtClean="0"/>
              <a:t>你要熟悉以下</a:t>
            </a:r>
            <a:r>
              <a:rPr lang="en-US" altLang="zh-TW" sz="2800" dirty="0" smtClean="0"/>
              <a:t>Java framework</a:t>
            </a:r>
            <a:endParaRPr sz="2800" dirty="0"/>
          </a:p>
          <a:p>
            <a:pPr marL="630000" lvl="1" indent="-306000">
              <a:spcBef>
                <a:spcPts val="1160"/>
              </a:spcBef>
              <a:buSzPts val="2576"/>
              <a:buFont typeface="Noto Sans Symbols"/>
              <a:buChar char="✔"/>
            </a:pPr>
            <a:r>
              <a:rPr lang="en-US" sz="2800" dirty="0" smtClean="0">
                <a:solidFill>
                  <a:srgbClr val="FF0000"/>
                </a:solidFill>
              </a:rPr>
              <a:t>Spring </a:t>
            </a:r>
            <a:r>
              <a:rPr lang="en-US" sz="2800" dirty="0" smtClean="0">
                <a:solidFill>
                  <a:srgbClr val="FF0000"/>
                </a:solidFill>
              </a:rPr>
              <a:t>Boot</a:t>
            </a:r>
            <a:r>
              <a:rPr lang="en-US" sz="2800" dirty="0" smtClean="0">
                <a:solidFill>
                  <a:srgbClr val="FF0000"/>
                </a:solidFill>
              </a:rPr>
              <a:t>(HAPI </a:t>
            </a:r>
            <a:r>
              <a:rPr lang="en-US" sz="2800" dirty="0" smtClean="0">
                <a:solidFill>
                  <a:srgbClr val="FF0000"/>
                </a:solidFill>
              </a:rPr>
              <a:t>FHIR Core)</a:t>
            </a:r>
          </a:p>
          <a:p>
            <a:pPr marL="630000" lvl="1" indent="-306000">
              <a:spcBef>
                <a:spcPts val="1160"/>
              </a:spcBef>
              <a:buSzPts val="2576"/>
              <a:buFont typeface="Noto Sans Symbols"/>
              <a:buChar char="✔"/>
            </a:pPr>
            <a:r>
              <a:rPr lang="en-US" sz="2800" dirty="0" smtClean="0">
                <a:solidFill>
                  <a:srgbClr val="FF0000"/>
                </a:solidFill>
              </a:rPr>
              <a:t>Hibernate / </a:t>
            </a:r>
            <a:r>
              <a:rPr lang="en-US" sz="2800" dirty="0" err="1" smtClean="0">
                <a:solidFill>
                  <a:srgbClr val="FF0000"/>
                </a:solidFill>
              </a:rPr>
              <a:t>Mybatis</a:t>
            </a:r>
            <a:r>
              <a:rPr lang="en-US" sz="2800" dirty="0" smtClean="0">
                <a:solidFill>
                  <a:srgbClr val="FF0000"/>
                </a:solidFill>
              </a:rPr>
              <a:t> ORM (HAPI FHIR Persistent layer)</a:t>
            </a:r>
          </a:p>
          <a:p>
            <a:pPr marL="630000" lvl="1" indent="-306000">
              <a:spcBef>
                <a:spcPts val="1160"/>
              </a:spcBef>
              <a:buSzPts val="2576"/>
              <a:buFont typeface="Noto Sans Symbols"/>
              <a:buChar char="✔"/>
            </a:pPr>
            <a:r>
              <a:rPr lang="en-US" sz="2800" dirty="0" err="1" smtClean="0">
                <a:solidFill>
                  <a:srgbClr val="FF0000"/>
                </a:solidFill>
              </a:rPr>
              <a:t>Thymeleaf</a:t>
            </a:r>
            <a:r>
              <a:rPr lang="en-US" sz="2800" dirty="0" smtClean="0">
                <a:solidFill>
                  <a:srgbClr val="FF0000"/>
                </a:solidFill>
              </a:rPr>
              <a:t> (HAPI FHIR UI)</a:t>
            </a:r>
          </a:p>
          <a:p>
            <a:pPr marL="630000" lvl="1" indent="-306000">
              <a:spcBef>
                <a:spcPts val="1160"/>
              </a:spcBef>
              <a:buSzPts val="2576"/>
              <a:buFont typeface="Noto Sans Symbols"/>
              <a:buChar char="✔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8165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2800"/>
            </a:pPr>
            <a:r>
              <a:rPr lang="zh-TW" altLang="en-US" dirty="0"/>
              <a:t>開發環境建置</a:t>
            </a:r>
            <a:endParaRPr dirty="0"/>
          </a:p>
        </p:txBody>
      </p:sp>
      <p:sp>
        <p:nvSpPr>
          <p:cNvPr id="11" name="AutoShape 8" descr="「end-user icon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5" name="AutoShape 10" descr="「end-user icon」的圖片搜尋結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6" name="AutoShape 12" descr="「end-user icon」的圖片搜尋結果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7" name="AutoShape 14" descr="「end-user icon」的圖片搜尋結果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8" name="AutoShape 16" descr="「end-user icon」的圖片搜尋結果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0" name="AutoShape 18" descr="「end-user icon」的圖片搜尋結果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2" name="AutoShape 22" descr="「system manager icon」的圖片搜尋結果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" name="Google Shape;197;p4"/>
          <p:cNvSpPr txBox="1">
            <a:spLocks noGrp="1"/>
          </p:cNvSpPr>
          <p:nvPr>
            <p:ph type="body" idx="1"/>
          </p:nvPr>
        </p:nvSpPr>
        <p:spPr>
          <a:xfrm>
            <a:off x="581192" y="177281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06000" lvl="0" indent="-306000" algn="l" rtl="0">
              <a:spcBef>
                <a:spcPts val="1160"/>
              </a:spcBef>
              <a:spcAft>
                <a:spcPts val="0"/>
              </a:spcAft>
              <a:buSzPts val="2576"/>
              <a:buChar char="◼"/>
            </a:pPr>
            <a:r>
              <a:rPr lang="zh-TW" altLang="en-US" sz="2800" dirty="0" smtClean="0"/>
              <a:t>下載</a:t>
            </a:r>
            <a:r>
              <a:rPr lang="en-US" altLang="zh-TW" sz="2800" dirty="0" smtClean="0"/>
              <a:t>HAPI FHIR Starter source code</a:t>
            </a:r>
            <a:endParaRPr sz="2800" dirty="0"/>
          </a:p>
          <a:p>
            <a:pPr marL="630000" lvl="1" indent="-306000">
              <a:spcBef>
                <a:spcPts val="1160"/>
              </a:spcBef>
              <a:buSzPts val="2576"/>
              <a:buFont typeface="Noto Sans Symbols"/>
              <a:buChar char="✔"/>
            </a:pPr>
            <a:r>
              <a:rPr lang="en-US" sz="2800" dirty="0" err="1" smtClean="0">
                <a:solidFill>
                  <a:srgbClr val="FF0000"/>
                </a:solidFill>
              </a:rPr>
              <a:t>Git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clone https://</a:t>
            </a:r>
            <a:r>
              <a:rPr lang="en-US" sz="2800" dirty="0" smtClean="0">
                <a:solidFill>
                  <a:srgbClr val="FF0000"/>
                </a:solidFill>
              </a:rPr>
              <a:t>github.com/hapifhir/hapi-fhir-jpaserver-starter.git</a:t>
            </a:r>
          </a:p>
          <a:p>
            <a:pPr marL="324000" indent="-457200">
              <a:spcBef>
                <a:spcPts val="1160"/>
              </a:spcBef>
              <a:buSzPts val="2576"/>
              <a:buFont typeface="Wingdings" pitchFamily="2" charset="2"/>
              <a:buChar char="n"/>
            </a:pPr>
            <a:r>
              <a:rPr lang="zh-TW" altLang="en-US" sz="3000" dirty="0" smtClean="0">
                <a:solidFill>
                  <a:srgbClr val="FF0000"/>
                </a:solidFill>
              </a:rPr>
              <a:t>開啟 </a:t>
            </a:r>
            <a:r>
              <a:rPr lang="en-US" altLang="zh-TW" sz="3000" dirty="0" smtClean="0">
                <a:solidFill>
                  <a:srgbClr val="FF0000"/>
                </a:solidFill>
              </a:rPr>
              <a:t>STS(Spring tool suits 4 )</a:t>
            </a:r>
            <a:endParaRPr lang="en-US" sz="3000" dirty="0" smtClean="0">
              <a:solidFill>
                <a:srgbClr val="FF0000"/>
              </a:solidFill>
            </a:endParaRPr>
          </a:p>
          <a:p>
            <a:pPr marL="630000" lvl="1" indent="-306000">
              <a:spcBef>
                <a:spcPts val="1160"/>
              </a:spcBef>
              <a:buSzPts val="2576"/>
              <a:buFont typeface="Noto Sans Symbols"/>
              <a:buChar char="✔"/>
            </a:pPr>
            <a:r>
              <a:rPr lang="zh-TW" altLang="en-US" sz="2800" dirty="0" smtClean="0">
                <a:solidFill>
                  <a:srgbClr val="FF0000"/>
                </a:solidFill>
              </a:rPr>
              <a:t>設定 </a:t>
            </a:r>
            <a:r>
              <a:rPr lang="en-US" altLang="zh-TW" sz="2800" dirty="0" smtClean="0">
                <a:solidFill>
                  <a:srgbClr val="FF0000"/>
                </a:solidFill>
              </a:rPr>
              <a:t>JRE </a:t>
            </a:r>
            <a:r>
              <a:rPr lang="zh-TW" altLang="en-US" sz="2800" dirty="0" smtClean="0">
                <a:solidFill>
                  <a:srgbClr val="FF0000"/>
                </a:solidFill>
              </a:rPr>
              <a:t>版本</a:t>
            </a:r>
            <a:endParaRPr lang="en-US" altLang="zh-TW" sz="2800" dirty="0" smtClean="0">
              <a:solidFill>
                <a:srgbClr val="FF0000"/>
              </a:solidFill>
            </a:endParaRPr>
          </a:p>
          <a:p>
            <a:pPr marL="630000" lvl="1" indent="-306000">
              <a:spcBef>
                <a:spcPts val="1160"/>
              </a:spcBef>
              <a:buSzPts val="2576"/>
              <a:buFont typeface="Noto Sans Symbols"/>
              <a:buChar char="✔"/>
            </a:pPr>
            <a:r>
              <a:rPr lang="zh-TW" altLang="en-US" sz="2800" dirty="0" smtClean="0">
                <a:solidFill>
                  <a:srgbClr val="FF0000"/>
                </a:solidFill>
              </a:rPr>
              <a:t>設定</a:t>
            </a:r>
            <a:r>
              <a:rPr lang="en-US" altLang="zh-TW" sz="2800" dirty="0" smtClean="0">
                <a:solidFill>
                  <a:srgbClr val="FF0000"/>
                </a:solidFill>
              </a:rPr>
              <a:t>runtime server</a:t>
            </a:r>
          </a:p>
          <a:p>
            <a:pPr marL="630000" lvl="1" indent="-306000">
              <a:spcBef>
                <a:spcPts val="1160"/>
              </a:spcBef>
              <a:buSzPts val="2576"/>
              <a:buFont typeface="Noto Sans Symbols"/>
              <a:buChar char="✔"/>
            </a:pPr>
            <a:r>
              <a:rPr lang="zh-TW" altLang="en-US" sz="2800" dirty="0" smtClean="0">
                <a:solidFill>
                  <a:srgbClr val="FF0000"/>
                </a:solidFill>
              </a:rPr>
              <a:t>匯入</a:t>
            </a:r>
            <a:r>
              <a:rPr lang="en-US" altLang="zh-TW" sz="2800" dirty="0" smtClean="0">
                <a:solidFill>
                  <a:srgbClr val="FF0000"/>
                </a:solidFill>
              </a:rPr>
              <a:t>HAPI FHIR Starter project </a:t>
            </a:r>
            <a:endParaRPr lang="en-US" sz="2800" dirty="0" smtClean="0">
              <a:solidFill>
                <a:srgbClr val="FF0000"/>
              </a:solidFill>
            </a:endParaRPr>
          </a:p>
          <a:p>
            <a:pPr marL="630000" lvl="1" indent="-306000">
              <a:spcBef>
                <a:spcPts val="1160"/>
              </a:spcBef>
              <a:buSzPts val="2576"/>
              <a:buFont typeface="Noto Sans Symbols"/>
              <a:buChar char="✔"/>
            </a:pPr>
            <a:endParaRPr sz="2800" dirty="0" smtClean="0">
              <a:solidFill>
                <a:srgbClr val="FF0000"/>
              </a:solidFill>
            </a:endParaRPr>
          </a:p>
          <a:p>
            <a:pPr marL="630000" lvl="1" indent="-306000">
              <a:spcBef>
                <a:spcPts val="1160"/>
              </a:spcBef>
              <a:buSzPts val="2576"/>
              <a:buFont typeface="Noto Sans Symbols"/>
              <a:buChar char="✔"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2800"/>
            </a:pPr>
            <a:r>
              <a:rPr lang="zh-TW" altLang="en-US" dirty="0"/>
              <a:t>開發環境</a:t>
            </a:r>
            <a:r>
              <a:rPr lang="zh-TW" altLang="en-US" dirty="0" smtClean="0"/>
              <a:t>建置</a:t>
            </a:r>
            <a:r>
              <a:rPr lang="en-US" altLang="zh-TW" dirty="0" smtClean="0"/>
              <a:t>- HAPI FHIR Starter</a:t>
            </a:r>
            <a:endParaRPr dirty="0"/>
          </a:p>
        </p:txBody>
      </p:sp>
      <p:sp>
        <p:nvSpPr>
          <p:cNvPr id="11" name="AutoShape 8" descr="「end-user icon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5" name="AutoShape 10" descr="「end-user icon」的圖片搜尋結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6" name="AutoShape 12" descr="「end-user icon」的圖片搜尋結果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7" name="AutoShape 14" descr="「end-user icon」的圖片搜尋結果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8" name="AutoShape 16" descr="「end-user icon」的圖片搜尋結果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0" name="AutoShape 18" descr="「end-user icon」的圖片搜尋結果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2" name="AutoShape 22" descr="「system manager icon」的圖片搜尋結果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431" y="1853934"/>
            <a:ext cx="5256584" cy="2221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142" y="4075802"/>
            <a:ext cx="6507163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Google Shape;190;p3"/>
          <p:cNvSpPr txBox="1">
            <a:spLocks/>
          </p:cNvSpPr>
          <p:nvPr/>
        </p:nvSpPr>
        <p:spPr>
          <a:xfrm>
            <a:off x="2861279" y="5229200"/>
            <a:ext cx="2148962" cy="541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375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3756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306000" indent="-142424">
              <a:spcBef>
                <a:spcPts val="1160"/>
              </a:spcBef>
              <a:buSzPts val="2576"/>
              <a:buFont typeface="Noto Sans Symbols"/>
              <a:buNone/>
            </a:pPr>
            <a:r>
              <a:rPr lang="zh-TW" altLang="en-US" sz="2000" dirty="0" smtClean="0"/>
              <a:t>設定測試</a:t>
            </a:r>
            <a:r>
              <a:rPr lang="en-US" altLang="zh-TW" sz="2000" dirty="0" smtClean="0"/>
              <a:t>server</a:t>
            </a:r>
            <a:endParaRPr lang="en-US" sz="2000" dirty="0"/>
          </a:p>
        </p:txBody>
      </p:sp>
      <p:sp>
        <p:nvSpPr>
          <p:cNvPr id="21" name="Google Shape;190;p3"/>
          <p:cNvSpPr txBox="1">
            <a:spLocks/>
          </p:cNvSpPr>
          <p:nvPr/>
        </p:nvSpPr>
        <p:spPr>
          <a:xfrm>
            <a:off x="4154672" y="1853934"/>
            <a:ext cx="194294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375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3756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306000" indent="-142424">
              <a:spcBef>
                <a:spcPts val="1160"/>
              </a:spcBef>
              <a:buSzPts val="2576"/>
              <a:buFont typeface="Noto Sans Symbols"/>
              <a:buNone/>
            </a:pPr>
            <a:r>
              <a:rPr lang="zh-TW" altLang="en-US" sz="2000" dirty="0" smtClean="0"/>
              <a:t>設定</a:t>
            </a:r>
            <a:r>
              <a:rPr lang="en-US" altLang="zh-TW" sz="2000" dirty="0" smtClean="0"/>
              <a:t>JRE</a:t>
            </a:r>
            <a:r>
              <a:rPr lang="zh-TW" altLang="en-US" sz="2000" dirty="0" smtClean="0"/>
              <a:t>版本</a:t>
            </a:r>
            <a:endParaRPr lang="en-US" sz="2000" dirty="0"/>
          </a:p>
        </p:txBody>
      </p:sp>
      <p:sp>
        <p:nvSpPr>
          <p:cNvPr id="22" name="Google Shape;197;p4"/>
          <p:cNvSpPr txBox="1">
            <a:spLocks noGrp="1"/>
          </p:cNvSpPr>
          <p:nvPr>
            <p:ph type="body" idx="1"/>
          </p:nvPr>
        </p:nvSpPr>
        <p:spPr>
          <a:xfrm>
            <a:off x="581192" y="177281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06000" lvl="0" indent="-306000" algn="l" rtl="0">
              <a:spcBef>
                <a:spcPts val="1160"/>
              </a:spcBef>
              <a:spcAft>
                <a:spcPts val="0"/>
              </a:spcAft>
              <a:buSzPts val="2576"/>
              <a:buChar char="◼"/>
            </a:pPr>
            <a:r>
              <a:rPr lang="zh-TW" altLang="en-US" sz="2800" dirty="0" smtClean="0"/>
              <a:t>  </a:t>
            </a:r>
            <a:r>
              <a:rPr lang="en-US" altLang="zh-TW" sz="2800" dirty="0" smtClean="0"/>
              <a:t>Run with Tomcat</a:t>
            </a:r>
          </a:p>
          <a:p>
            <a:pPr marL="306000" lvl="0" indent="-306000" algn="l" rtl="0">
              <a:spcBef>
                <a:spcPts val="1160"/>
              </a:spcBef>
              <a:spcAft>
                <a:spcPts val="0"/>
              </a:spcAft>
              <a:buSzPts val="2576"/>
              <a:buChar char="◼"/>
            </a:pPr>
            <a:r>
              <a:rPr lang="en-US" altLang="zh-TW" sz="2800" dirty="0"/>
              <a:t> </a:t>
            </a:r>
            <a:r>
              <a:rPr lang="en-US" altLang="zh-TW" sz="2800" dirty="0" smtClean="0"/>
              <a:t> </a:t>
            </a:r>
            <a:r>
              <a:rPr lang="zh-TW" altLang="en-US" sz="2800" dirty="0" smtClean="0"/>
              <a:t>設定</a:t>
            </a:r>
            <a:r>
              <a:rPr lang="en-US" altLang="zh-TW" sz="2800" dirty="0" smtClean="0"/>
              <a:t>JRE</a:t>
            </a:r>
            <a:endParaRPr sz="2800" dirty="0"/>
          </a:p>
          <a:p>
            <a:pPr marL="324000" indent="-457200">
              <a:spcBef>
                <a:spcPts val="1160"/>
              </a:spcBef>
              <a:buSzPts val="2576"/>
              <a:buFont typeface="Wingdings" pitchFamily="2" charset="2"/>
              <a:buChar char="n"/>
            </a:pPr>
            <a:r>
              <a:rPr lang="zh-TW" altLang="en-US" sz="3000" dirty="0" smtClean="0">
                <a:solidFill>
                  <a:schemeClr val="tx1"/>
                </a:solidFill>
              </a:rPr>
              <a:t>設定</a:t>
            </a:r>
            <a:r>
              <a:rPr lang="en-US" altLang="zh-TW" sz="3000" dirty="0" smtClean="0">
                <a:solidFill>
                  <a:schemeClr val="tx1"/>
                </a:solidFill>
              </a:rPr>
              <a:t>server</a:t>
            </a:r>
          </a:p>
          <a:p>
            <a:pPr marL="324000" indent="-457200">
              <a:spcBef>
                <a:spcPts val="1160"/>
              </a:spcBef>
              <a:buSzPts val="2576"/>
              <a:buFont typeface="Wingdings" pitchFamily="2" charset="2"/>
              <a:buChar char="n"/>
            </a:pPr>
            <a:r>
              <a:rPr lang="en-US" sz="3000" dirty="0" err="1" smtClean="0">
                <a:solidFill>
                  <a:schemeClr val="tx1"/>
                </a:solidFill>
              </a:rPr>
              <a:t>application.yaml</a:t>
            </a:r>
            <a:endParaRPr sz="2800" dirty="0" smtClean="0">
              <a:solidFill>
                <a:schemeClr val="tx1"/>
              </a:solidFill>
            </a:endParaRPr>
          </a:p>
          <a:p>
            <a:pPr marL="630000" lvl="1" indent="-306000">
              <a:spcBef>
                <a:spcPts val="1160"/>
              </a:spcBef>
              <a:buSzPts val="2576"/>
              <a:buFont typeface="Noto Sans Symbols"/>
              <a:buChar char="✔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3360463"/>
      </p:ext>
    </p:extLst>
  </p:cSld>
  <p:clrMapOvr>
    <a:masterClrMapping/>
  </p:clrMapOvr>
</p:sld>
</file>

<file path=ppt/theme/theme1.xml><?xml version="1.0" encoding="utf-8"?>
<a:theme xmlns:a="http://schemas.openxmlformats.org/drawingml/2006/main" name="股利">
  <a:themeElements>
    <a:clrScheme name="股利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5089</TotalTime>
  <Words>316</Words>
  <Application>Microsoft Office PowerPoint</Application>
  <PresentationFormat>自訂</PresentationFormat>
  <Paragraphs>71</Paragraphs>
  <Slides>10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Arial</vt:lpstr>
      <vt:lpstr>新細明體</vt:lpstr>
      <vt:lpstr>Gill Sans</vt:lpstr>
      <vt:lpstr>Noto Sans Symbols</vt:lpstr>
      <vt:lpstr>Wingdings</vt:lpstr>
      <vt:lpstr>Calibri</vt:lpstr>
      <vt:lpstr>股利</vt:lpstr>
      <vt:lpstr>HDOfficeLightV0</vt:lpstr>
      <vt:lpstr>HAPI FHIR 架構介紹</vt:lpstr>
      <vt:lpstr>大綱</vt:lpstr>
      <vt:lpstr>什麼是HAPI FHIR</vt:lpstr>
      <vt:lpstr>什麼是HAPI FHIR - HAPI FHIR Starter Server</vt:lpstr>
      <vt:lpstr>什麼是HAPI FHIR - Uhnfhirtest</vt:lpstr>
      <vt:lpstr>開發前的準備</vt:lpstr>
      <vt:lpstr>開發前的準備</vt:lpstr>
      <vt:lpstr>開發環境建置</vt:lpstr>
      <vt:lpstr>開發環境建置- HAPI FHIR Starter</vt:lpstr>
      <vt:lpstr>開發環境建置 - Uhnfhirtest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建立基於HL7 FHIR規範為基礎的授權管理系統</dc:title>
  <dc:creator>哲源 張</dc:creator>
  <cp:lastModifiedBy>sunny</cp:lastModifiedBy>
  <cp:revision>89</cp:revision>
  <dcterms:created xsi:type="dcterms:W3CDTF">2020-02-08T12:22:17Z</dcterms:created>
  <dcterms:modified xsi:type="dcterms:W3CDTF">2021-03-09T12:50:10Z</dcterms:modified>
</cp:coreProperties>
</file>