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BDBD2-E90A-47DD-A2FB-560509AE3E0D}" type="datetimeFigureOut">
              <a:rPr lang="zh-TW" altLang="en-US" smtClean="0"/>
              <a:pPr/>
              <a:t>2012/10/15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283DE-9EC0-47B6-8701-8FFE5FA5AF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97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283DE-9EC0-47B6-8701-8FFE5FA5AFEB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dlastro.gsfc.nasa.gov/idl_html_help/DICOM_Attributes.html" TargetMode="External"/><Relationship Id="rId2" Type="http://schemas.openxmlformats.org/officeDocument/2006/relationships/hyperlink" Target="http://blog.csdn.net/omage/article/details/508698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icomtags.com/vrs" TargetMode="External"/><Relationship Id="rId4" Type="http://schemas.openxmlformats.org/officeDocument/2006/relationships/hyperlink" Target="https://sites.google.com/site/jasongroup123/in-the-news/dicomtagziliaoxingtaishuom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DICOM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D</a:t>
            </a:r>
            <a:r>
              <a:rPr lang="en-US" dirty="0" smtClean="0"/>
              <a:t>igital </a:t>
            </a:r>
          </a:p>
          <a:p>
            <a:pPr>
              <a:buNone/>
            </a:pPr>
            <a:r>
              <a:rPr lang="en-US" b="1" dirty="0" smtClean="0"/>
              <a:t>I</a:t>
            </a:r>
            <a:r>
              <a:rPr lang="en-US" dirty="0" smtClean="0"/>
              <a:t>maging</a:t>
            </a:r>
          </a:p>
          <a:p>
            <a:pPr>
              <a:buNone/>
            </a:pPr>
            <a:r>
              <a:rPr lang="en-US" b="1" dirty="0" smtClean="0"/>
              <a:t>Co</a:t>
            </a:r>
            <a:r>
              <a:rPr lang="en-US" dirty="0" smtClean="0"/>
              <a:t>mmunications</a:t>
            </a:r>
          </a:p>
          <a:p>
            <a:pPr>
              <a:buNone/>
            </a:pPr>
            <a:r>
              <a:rPr lang="en-US" b="1" dirty="0" smtClean="0"/>
              <a:t>M</a:t>
            </a:r>
            <a:r>
              <a:rPr lang="en-US" dirty="0" smtClean="0"/>
              <a:t>edicine</a:t>
            </a:r>
          </a:p>
          <a:p>
            <a:endParaRPr lang="en-US" altLang="zh-TW" dirty="0" smtClean="0"/>
          </a:p>
          <a:p>
            <a:r>
              <a:rPr lang="zh-TW" altLang="en-US" sz="2800" b="1" dirty="0" smtClean="0"/>
              <a:t>醫療數位影像傳輸協定</a:t>
            </a:r>
            <a:endParaRPr lang="en-US" altLang="zh-TW" sz="2800" b="1" dirty="0" smtClean="0"/>
          </a:p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D</a:t>
            </a:r>
            <a:r>
              <a:rPr lang="en-US" sz="2800" dirty="0" smtClean="0"/>
              <a:t>igital </a:t>
            </a:r>
            <a:r>
              <a:rPr lang="en-US" sz="2800" b="1" dirty="0" smtClean="0">
                <a:solidFill>
                  <a:schemeClr val="accent1"/>
                </a:solidFill>
              </a:rPr>
              <a:t>I</a:t>
            </a:r>
            <a:r>
              <a:rPr lang="en-US" sz="2800" dirty="0" smtClean="0"/>
              <a:t>maging and </a:t>
            </a:r>
            <a:r>
              <a:rPr lang="en-US" sz="2800" b="1" dirty="0" smtClean="0">
                <a:solidFill>
                  <a:schemeClr val="accent1"/>
                </a:solidFill>
              </a:rPr>
              <a:t>Co</a:t>
            </a:r>
            <a:r>
              <a:rPr lang="en-US" sz="2800" dirty="0" smtClean="0"/>
              <a:t>mmunications in </a:t>
            </a:r>
            <a:r>
              <a:rPr lang="en-US" sz="2800" b="1" dirty="0" smtClean="0">
                <a:solidFill>
                  <a:schemeClr val="accent1"/>
                </a:solidFill>
              </a:rPr>
              <a:t>M</a:t>
            </a:r>
            <a:r>
              <a:rPr lang="en-US" sz="2800" dirty="0" smtClean="0"/>
              <a:t>edicine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DICOM File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err="1" smtClean="0"/>
              <a:t>Petient’s</a:t>
            </a:r>
            <a:r>
              <a:rPr lang="en-US" altLang="zh-TW" dirty="0" smtClean="0"/>
              <a:t> </a:t>
            </a:r>
            <a:r>
              <a:rPr lang="en-US" altLang="zh-TW" dirty="0" smtClean="0"/>
              <a:t>data</a:t>
            </a:r>
            <a:endParaRPr lang="en-US" altLang="zh-TW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/>
              <a:t>Image data</a:t>
            </a:r>
          </a:p>
          <a:p>
            <a:r>
              <a:rPr lang="en-US" altLang="zh-TW" dirty="0" smtClean="0"/>
              <a:t>Data element(</a:t>
            </a:r>
            <a:r>
              <a:rPr lang="zh-TW" altLang="en-US" dirty="0" smtClean="0"/>
              <a:t>資料元素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/>
              <a:t>Tag(</a:t>
            </a:r>
            <a:r>
              <a:rPr lang="zh-TW" altLang="en-US" dirty="0" smtClean="0"/>
              <a:t>標籤</a:t>
            </a:r>
            <a:r>
              <a:rPr lang="en-US" altLang="zh-TW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err="1" smtClean="0"/>
              <a:t>VRType</a:t>
            </a:r>
            <a:r>
              <a:rPr lang="en-US" altLang="zh-TW" dirty="0" smtClean="0"/>
              <a:t>(</a:t>
            </a:r>
            <a:r>
              <a:rPr lang="zh-TW" altLang="en-US" dirty="0"/>
              <a:t>型別</a:t>
            </a:r>
            <a:r>
              <a:rPr lang="en-US" altLang="zh-TW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/>
              <a:t>V</a:t>
            </a:r>
            <a:r>
              <a:rPr lang="en-US" altLang="zh-TW" dirty="0" smtClean="0"/>
              <a:t>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Length(</a:t>
            </a:r>
            <a:r>
              <a:rPr lang="zh-TW" altLang="en-US" dirty="0" smtClean="0"/>
              <a:t>長度</a:t>
            </a:r>
            <a:r>
              <a:rPr lang="en-US" altLang="zh-TW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/>
              <a:t>Value </a:t>
            </a:r>
            <a:r>
              <a:rPr lang="en-US" altLang="zh-TW" dirty="0" smtClean="0"/>
              <a:t>Field(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5643570" y="6345816"/>
            <a:ext cx="3343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End Thank you for your attention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Patient’s information</a:t>
            </a:r>
          </a:p>
          <a:p>
            <a:pPr lvl="1"/>
            <a:r>
              <a:rPr lang="zh-TW" altLang="en-US" dirty="0" smtClean="0"/>
              <a:t>病人看診資料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影像</a:t>
            </a:r>
            <a:endParaRPr lang="en-US" altLang="zh-TW" dirty="0" smtClean="0"/>
          </a:p>
        </p:txBody>
      </p:sp>
      <p:pic>
        <p:nvPicPr>
          <p:cNvPr id="1026" name="Picture 2" descr="D:\CT5S1IM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5143512"/>
            <a:ext cx="1265221" cy="1265221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1028" name="AutoShape 4" descr="data:image/jpeg;base64,/9j/4AAQSkZJRgABAQAAAQABAAD/2wCEAAkGBhESEBQUEQ8QEBASFBYXFBUWFBUSFBUVFRcVFRcRFBQYGyYgFxokGRUXHy8gIycpLSwsFh8xNTAqNSYrLCkBCQoKDgwOGg8PGC4lHyQpNCk0LDU1Liw1LSksNSsuKi4pLCopLC0sNSksLCk1LCw0LDUqKSwsLCkqLCktLTUtKf/AABEIAOEA4QMBIgACEQEDEQH/xAAcAAEAAQUBAQAAAAAAAAAAAAAABwIDBAUGCAH/xABSEAABAwIDAgUNCwoFAwUAAAABAAIDBBEFEiEGMQcTIkFRFzJSVGFxgZGToaKx0QgUGCQzQlNystLiFSNVYnOCg5KzwSU1Q3SjRMLwFjRjZeH/xAAbAQEAAgMBAQAAAAAAAAAAAAAAAQYCBAUHA//EADQRAAIBAgEJBgUEAwAAAAAAAAABEQIDBAUUITFRUnGRsQYSFSTB0RMjYXKBFiJB8TNiof/aAAwDAQACEQMRAD8AnFERAEREAREQBFjV2JQwtzzTRQsHzpHtjb/M4gLnZeFTCGkg4jTkjoJcPG0EFAdWi5Hqs4P+kYPT+6nVZwf9Iwen91Adci5Hqs4P+kYPT+6nVZwf9Iwen91Adci5Hqs4P+kYPT+6nVZwf9Iwen91Adci5Hqs4P8ApGD0/up1WcH/AEjB6f3UB1yLkeqzg/6Rg9P7q6HB8agqohLTTMmiJIDmm4uNCDzg9woDNREQBERAEREAREQBERAEREAREQBERAFFPClwziic6losslWNJJCMzIT2IHz5O5uHPc3A6XhW2xOHYc+SMgVEp4qHuOcDeT91oJ79l5v2K2SmxStbC1xGa75pTd2RgIzPPSSSAOkkIDEkmrsSqNTUVtQ7m5UrrdwDrW7t1gF0EHAvjT23FCRfmdLE0+EF9wvSmzey1Jh8AipomxtFszjq95Hz5H/OPmHMAs52IsG658CA8w9RHGu0x5aH76dRHGu0x5aH769OflJvQfMn5Sb0HzKYB5j6iONdpjy0P3186iWNdpjy0P316d/KTeg+ZfDiLeh3mSAeYjwK4z2mPLQ/fVDuBrGB/wBIPLQ/fXpx2IN6HeZWJK1vQfMkESeZX8EmLDfSDysX3ljScGmJN301v4kf3l6WqKlp+aVp61zT80rJUoxbPPTdgcQLsraYueQSGtcxzjlaXEAA6mzTosvYDb+owqozNu+B5AmhJsHAfOHYvHMfAdFNeCNH5Qp7A9c7+m9arhf4IBUB9ZQx2qBd00LR8t0yMH0nSPnd/fFSgmlyShs/tBBW07J6aQSRPHhaedjx81w5wtivIuwe3lRhVTnju6JxAmhJs14H2XjWx8B0JC9T7ObR09dTsnppA+N/gc13PG8fNcOj1ggrEyNmiIgCIiAIiIAiIgCIiAIiIAi0W0229Dh4Bq6hsbnC7WC75HDdcMbc27u5cS/3ReFgkCCucOkRw2PdF5gfMgOS90liLjVUsN+SyF0n70j8vqiHjK6T3OeEtZQzT25c02S/6kTRYfzPcov4WdtoMUrI5qdkzGMgEZErWNdmD3uuA17hazhzqYeAD/Jx/uJf+xAdxWzEutzD19Kx7K5IOUe+fWqbLIxKbJZVWSyApsvllXZLIC2WqhzFfsvhagMKSJYc9Ots5isSRKSDR4dBavp/rO+w9dtUVWR4B60jX2rl4IrVtP33fYeugxTrh3v7pUKSMOF3giFSHVtAwe+OumibumHPJGPpOkfO7++Jtg9vKjCqnPHd0TiBNCTZr2j7LxrZ3N3iQvUlJV5dDq31d0KM+F3giFSHVtAwe+LZpoWjSYc8jB9J0j53f34GZJ+zm0dPXU7J6aQPjf8AzNcN8b2/NcOjw6ggrZryLsHt5UYVU547uicQJoSbNeB9l41s7wbiQvU+zm0dPXU7J6Z+eN/gc1w3xvHzXDo9YIKA2aIiAIiIAiIgCIiALndvtrG4dQS1BAc8ANiadzpHaNB7g3nuNK6JQz7pWqcKejj+a6WVx77GNA/qFAQ7S0lZitYbF09TMS57nHQDnc4/NaNBbm0A5gpAp/c/yFo4yuY13OGxlwHhLgs7gCo2CGpltyzIxl+hobmsPCfMpXzKjZYy5ibOJqs2HCp+icv8m9Zs0umWpIgHuff/ALD/AIfxqU+DPZn3hQiDjeNtK92bLk67Lpa56FmZlnYE781+87+y+mQsqYrFYl0Xq5UTqS6Ixv26aaZSEg1PfPrVLjYE9Av4ldeNT3yrcjbtI6QfUruaRx+C8J1LVuaIKbEXNc/JxnvYcU1w1IdIHkC1x4wsmk4QKWR9KzJUsfWukbEHxtbYx2zZ7POUa6Wuuc4NuDN1NDxtU2WOrbJLkY2a8RY5jWtLmN5JNy7xBanAuDrEIxhodGInUzqsyuD2Hi+OAEbxY69OnQoBLMdZG5xY2WNz272h7S4d9oNwkFbE9xayWJ7m9cGva4jvgG4UO7J8GtfFUQcbTOYYHSl0zZoI2yBw6zMyN0sgcOTyutuSFsOD7Yaupa+J5pBBTsZK15kdTyv5WbKIpYgHvJuOuA0vzICWbJZVWSykFstVDmK/ZfC1CDWFlqqA82Yjxhw9ZW3xQat7y1mKQEtDm6OYbjvjUedbWKVtREHN0POOxdztP/nQpYRgLIpKvLodW+ruhWHsINiLFfFAI94WuB8VQdWUDQKixdLC3dN0vZ0SdI+d398S7B7d1GFVOdl3RONp4XEgPA+y8a2PNuOlwvUlJVluh1b6u6FG/C5wSCrDqyhYPfNs0sTd047No+k7nzu/vgyJL2c2jp66nZPTSB8b/A5rueN4+a4dHrBBWzXkXYPbyowqpzsu6JxAnhJIDwPsvGtjzbtxIXpzB9uaCpgZNHVwNa8XyvkYx7Tzte0m4IP/AOXGqgG+RYEWP0rjZtVTuJ3ASxk+IFZwN0B9REQBERAFCful/k6H60/qhU2KE/dL/J0P1p/VCgMbgGPxOo/bj7AUnZlF3AS74pUftx9gKS868syyvPXePojr4en5aLuZZ+zrrw/vu/stWXrP2XdeD9939l0ezK80/tPni1FBnOGp76NbqqiEDV6Gcs5eo28p2Bt2Svc5ty2MMkLSL3a7lAggNN9NNBvIB+R7dwuikkbBUZY4nSXc1oDgwuaWtLXON7tdzWNrjQi95m3NN87O0kjKBaRzgSWtu1hJY4uFsrrFW4uEXDnuDGzlznaBvFvOa5DbWtz5hv5kBa6otJyuTNdtrDKw5i4uADCHkO6089t9r2Nr8+20LGMcYpxnkLMpDA4WERLjy7EWmYdDuzE2DXEWKXhKw5wFpSxoYXG7SA3KI/zem8/nBoOg9y+Q3hAoDBx/Hu4njRFn4t9uMcC7KNLnQHd57oC3hu3cEz8jYqgOJk3tba0bc5ceVexba2hBNwCbG1lnCLTmKSUxzNijEZvZhc7jDK2zW5uYxO5yDpa5ICunhHogHFz3tyi5uxxs3Q30vrru7iuDhBosxaJHnK0OuI3kWLpW30G7NE4X6bICxPwgQtOUwVIcSAAWsaLZg3NmzkAak9wC5sNV1AIIuCCDqCDcEHcQecLna/hBo4iBne57ouODQ0g8Xke/NrpezbW6SO7bMr9qIYZAx2Y3a12YFp68yNaGtvmkN4nA5QbaX0NwBtXMWuNPJC8vhOh65p3Hvj+6xKLbqima8xSufxYaXAMcTy38WLC2vK6PalPtrRyBxZI9wYwvceLfbKA12mmpLXtIG/XwKUxBto9oIyLSxuYfq5x4CNfMvpxqk/8AI3exaKXbWh55CbXzfm3EtIL25X6ck5o3Cx57dN1ZxHa6hhcGyvLCcoF432Je3MACBqbW8aaCNJv3bQUQ5/8Ajd7FQ7a2jaLCQgfs3+xa9jGSRte0cl4uLixsekLXVmHjoHiWSSIlnBcLGzFHVONTROtVk/nIgxzRNf540sJOnsu/vjYbD4h2nN4h7VN09DZ4NtxXTU5GRveHqVcyzlWvAV000Upyp0m7hbNN1N1HmqTYnEGgk0c1h+rfzBZ2yvCFiGGSgRyvMbTZ9PLcxkDe3KdWHuix9S9Fm3QFGPDRs1EaYVTGhssb2tcQLZmu0F+8beMrSyf2hd+8rV2hKdCa2n2u4Smml1UvUTFsjtVDiNIyoh0a7RzT10bx10bu6OnnBB51ulA3ubMUImq6ck5XRslA5gWuyOPhD2+JTyrYc8IiIAoT90v8nQ/Wn9UKmxQn7pf5Oh+tP6oUBr+A13xSo/bj7AUk51GXAk74pP8Ath9gKRs68yywvO3OPojvYWn5SL5ethsg69N/Ef8A2WoL1stinfFf4j/7Lo9m15irgfHHKKFxN4Qll9svoCvpxjm//V+HXJbKx5D8pLYpHWe5zIyLhmriXM0FybjeF8l2rw8NYbgtlY57SIH2LWubmcbs5OtjrbQA9CrbieG2cS2KMMLXnPFk3m7ZRcatuwkOHYdxX3VeHAMBNNbi8zBlHyTri7dNx4s6fqnoQGDBtphjjYSM0tZxhkDTfQOBybtALm2tgro2ww7i8zJWPjZJkJZG4hjwx77nk6ANjfr3LKmIYVJG6RsVO5sLTI+0VnNYBIwuLbXIs2QW1vbvKpuK4XlyONNGM5BjewRkSDM0hzSNHAB177geg6gWaja7DI7klvWOBtTyA5Yrks1YOtu643Nsb2WYzF6GaQ07ckjpC9jmiJ+Q5Ac4c8tDdLW3846QrZqMLfy7Ukl3MaXCNruU8ktDjl0N77919d6qgr8MBAYaVpZywQ0AC7rZg61r5u7vHcQGKNssMiPFukZAWMy5HRkZQ24MVmtNi2xu3mSPbvDiHOL8nF5wM8L2khjS9wZdvQ3UaHdpqFm1dXhuXPKaUtkbnu5oOZsljmOmt7jxq2G4Y6OV7YqaRsQzy5Yg9wBzOuWhtyTyvDmHMUBVS7T0DntZHIzO/KABFJblZsrXODMretdvPMrcm2GHsaXccwNu69o3i3OXEZLkG41AN8w3r7R4vhhczijT8ZI5pDWsGfM4F7XEAaaE67gTa9yrMVXg99DSXeToW63eRdpBF23PNpqDzgoBim2OHwGRsjm52i72CMkuaQzl7rObZ41vzHoKz6XEqWaR8cb45HxWLm5Tyb3aDctA5iNFa984bK5utI98pDG3a0l5AZZtiOYGPf0t6VjsxzC4nBzXwMO4ObGRztBAcG//ADNNucOvqgNs6AAWAAA0AGgA6AFhz062jSHNDmkOa4AgjUEEXBB7ytSRKZIOYxWmsxx6Ar9K/kN+qPUsjHorQSHoaVr6R/5tn1R6lSu06m5b4HWyeppZmZ1xnC67/CpP2kX2l1mdcdwtO/wuT9pF9pV/J1Pm7X3Lqbt+n5dXA0PucP8AMaj/AGp/qxL0SvO3ucP8xqP9qf6sS9Er1MrwREQBQn7pf5Oh+tP6oVNihP3S/wAnQ/Wn9UKA0/As74rP+2H2ApDzqOOBt3xWf9sPsBSBnXnGVqfOXOPoizYOmbNJfL1tthz8U/iP/stEXrd7Cn4p/Ff/AGXQ7PKL9XA1spUxbXE6SyAL6F9V4OCc0KTCnBxIpSBbMXOsBxlwGuJOlwDZp3a2Aur0lFhrmtYRSlrQGtGdugB0A5W68vh4znuq4dnKCNpaI4wxzwSDI4tz3dawLuSbyO0HO4nesOXYXChdzqeJttSTK8AABpueXa1o2+BqAyhh+HRNc8Mp2MlzMe5p5D+S9zmOsbHk5zqrTKLCyA7LSWLSbucL2OdrnODje55YJOpsQd2mRBgNDDT8U1kbad8gdlL3Oa6S4cLEuOpy+ECxuFjs2Uwx5EohgdfMQ4SOIOYZHHR9jfUHuk85QkuwYXhxaGMbTFshFmh4Oct3FvK1O7Ua7u4rDcPwo7hSWaR/qaC2VwtyrHeD3z0kqmDCsKzNnaYLxS3a7jnZWSDLuBflB1bfTnF1bbsjhUb42FrBMBmYTM8SHJxTeMvnvcZYhfms3uIQZRgwxoB+KARxZW8tpyxNGawAO6wv0q57zw6ITHLTxiQkTXdlzFuYm4J1I5R07pCxW7EYY1uQU8YAcX24x4Ic5uTN19xyTZV1Oy1BK5xlYJXFxebyu0JLnXytcBpnOpF7c6AuQYdhrC2RjaVhzANcHtF3gdbfNq62tjz6nXVI8Nw1oksymaBYycoC2ujiSdNXHXpJ57q3UbM0JjyFlmcYH/Kv1dpoXF2oNrZd3RY2IsNw3DYiDliaZmtjBdI88YGOaQ27nG5z5deckdOoFyho8KD2CMUxla8BnKJfniy2OpuXaN1O+w32CvNosNMrWCODjg5wY2xvmhEd7DcS0Mj72ULHpcAoIyOLiY3Lly2kkOWzmvGW7+TymNOm/Kr7KGnEvHNb+cJLg4PeRdwyuIbmyi432GtgTuCQJNzGxrGhrQGtaAGgbgALADuWVL3hYTq3uqw+u7qmCJLW0Dx72l+oVpKR/wCbb9UepZOM1l4JB0sK19K/kN+qPUqd2kp/fRwO3ktTTVxMzOuQ4Vnf4ZJ9eL7S6jOuS4Unf4bJ9eP7S4OT6fNW/uXU6GJp+VVwNX7nD/Maj/an+rEvRK81cAeM09NiExqJ4oGvpy1pkeGNLuMjOXM7S9gV6TjkDgC0hzTqCDcEdIIXppVipERAFCful/k6H60/qhXc7f8ACjS4WA195qlwuyFhANuZ0jvmN8ZPMN68+7fcJNRipj46OGJkJeY2sDr8vLfM5xOY8kbgO8gOr4Hf/bT/ALYfYC79R9wPvApZ7m354fYC733yzsh4155lRPO7nH0RasF/gpLhW82EPxT+I/8AsueNSzsh41s9jsSjbS2L2g8Y/n7y38gaL9U7DWyovlridsDomZav8sRW+UZ4wqDjUY/1GeNXSVtK9D2Gqk4PaG0ucPLJX5yC+zRpEAN2usQ39JBur1TsZQGQvey73sZHyn7wwMYwNza5rNHhJ6TfRP2YobgieUagm0jdSCw5ict812bxY8p43ON8ZuylC3dUT7gPlGcxB0IZpe3N0u7J10raNJ1NHslSwwmGISRxl4kGV5BEgJ/ONNuuINidbgC/Sseq2LoniMOjdaJrmMAcRZr35y06ajN0+sAjQz4PTEAe+pWhsTYm5XsaQ0Nc03dl1uHHTQDeACARbjwqkZIHtnlGRr2tbxjcrRIHhwAy3Gr3HfvtzABToI0m5/8ARVBy2hrjc3eOMJNzl3846wadzntpbl2LoAcz2OdpYl77g6ste41+TYB9UW3m+hGEUjYTEKiTKTHc52ZvzRkc0Xybvzh05rNtayxH4HTPkY2F0rpMwNg5paDma7O4Zf1R3wNb6LG5cpt0Oup6ETSnU4Ru6vAIJZXPjildmYGE5yAQ0NG/eb5GabrsHSQbEWx7WMextK0NkjdG7U3LHuLiDYa6nxADcF2bQALAWA3L7dec3e02LqqboSSOkrNtLUcczZpzY+L97NMYe14a4lwDm2sACN3c7pX1+BTGJkXFHimNLA3jHC7DxZMbiNS28TD3x3V2F0uvn+pMbtXIn4VvdI/k2Hva9I0kOzXzEEmzW3Nh0MHe1ta5vt6anrI2NYyJuVgsLkk28S6m6XU/qXG/TkPhW905dza76JnnVp0Ff9Gzxn2LrbpdT+psb9ORHwbW6cPPhle4EcWyxBG8847yvw4dVhoHFN0AHPzLsbpdaWKyxfxTTupODasXFYTVFOs5H3jV/RN861G12y1ZV0joWRtD3OYRckDkm51sVIt0ute3j67darppUpyfWvFOul0tLSebcT4KMThYXGASNAueLdmNvqkAnwLJ4NeEufDJ2se976JzrSxG5yXOssY+a4byOfceYj0TdeZ+FGnjZi1SIwA3M0kDcHOY1zvSJV2yJlm7jrlVq7SpSmV+Fp5nIv2qaVNJ6q/LdP8ATxfzBF4599VPZS+dfFaDVMzEKyXEsQc8m8tXPYX5s7srG95osO8FN2CcEOHQMHGRe+JPnOfcgnuN3AeBQhg96bEYs2+CqYHfuSAH1L1KSqb2lxV+zVRRbqaTT1aJN3C0ppuDV0eytHEC2KnjjaTchrQ0E7rkAK/+Q6f6FniCzLpdUt3rjcup8zoKupKEzE/ItP8AQs8QX2PBqdos2CMDoDQsq6XUK7cWqp82Q23rZZ/JsP0MfiT8mw/QR/yhXrpdZfHu775sw7pifkKl1+LQi5JNmgXLtSTbnK+OwKmP/TxeLwrMul0zi9vvmyO4jCds/Sm96eI338lUnZyl7Xj3W3c3Qs+6XU5xe33zZPdRrhsxSWI97R2N7jKNb7/Ws2koYohaONkY/VaB6lcul1jXeuVqKqm/yyYK7pdUXS6+MCCu6XVF0ukCCu6XVF0ukCCu6XVF0ukCCu6XVF0ukCCu6XVF0ukCCu68t4/OavEpi03M9S4N7zn5W+ay9J49iHEUs8t7cVDI4d9rSW+ey89cF2G8fjFGy1wJg88+kQMpv/Irr2Us6blzgurfoaWKepHo/qe0v0bPEi6jVFdzSPJHCfh/EYxWNsReYyDvS2kBH8y9B4HX8dSwSj/Vijf/ADNBI8ZUT+6Iwri8SjmAsJ4G3PS+NzmH0eLXZcEuI8bhUIJuYi+M+BxcPM4eJVTtRZ71ii5scc/6NzCP9zR2l0uqLpdUGDpQV3S6oul0gQV3S6oul0gQV3S6oul0gQV3S6oul0gQV3S6oul0gQV3S6oul0gQV3S6oul0gQV3S6oul0gQV3S6oul0gQV3S6oul0gQV3S6oul0gQclwsV/F4VPrYyFkY/ecCR/KCuI9zth2fE5JSNIad1u46RzWj0cy2fDvX2p6aK/Xyuef4bco/qHxLa+5rw21PVz26+VkYP7NpeR/wArV6P2ctdzB97ebfp6HKxTm5BM6IisRrEP+6QwzNR004GsUxYT3JW39cYXN8BOI8iphPM5kjf3gWO+yzxqVeFrCvfGDVbbcpkfGt78LhIbd9rSPCoD4HsQ4vE2tvpNG9nhAzjzsXKyxZ+Lgri2KeWk++Hqi4ifbpdU3S68vg7cFV0uqbpdIEFV0uqbpdIEFV0uqbpdIEFV0uqbpdIEFV0uqbpdIEFV0uqbpdIEFV0uqbpdIEFV0uqbpdIEFV0uqbpdIEFV0uqbpdIEFV0uqbr5dIEEJ8N9dmro476RQjxvc4nzAKYOBDDuKwWA2sZnSSn955aD/K1q8/cI9bxuKVTuZsmQfwmiP/tJ8K9UbJYdxFBSw2sY4ImkfrBgzee69Wyba+FhLdP+q/7pOFec1t/U2yIi3z5FmsphJG+N3WyNc095wLT5ivHWGyuosQYXXDqaoAeP2b8r2+IEL2WvKPDDhXEYzVACzZXCYd3jWhzj/PmWNdKrpdL1PQSnDknoFfbrTbJ4jx9DTyXuXRMv9Zoyu87SttdeRXLbt1uh6045Fjp0pMrul1RdLrCCYK7pdUXS6QIK7pdUXS6QIK7pdUXS6QIK7pdUXS6QIK7pdUXS6QIK7pdUXS6QIK7pdUXS6QIK7pdUXS6QIK7pdUXS6QIK7r4+SwJO4C/i1VN1qNrq3iqCpfexbBJb6zmlrfOQs7dvv1qhfy45kVaE2QHhNP78xKJpBPvmqaD3pJBfzEr2SvKfAzQ8bjVL0Rl8h/cjcR57L1YvXkoUIrYREUgKAvdJYTlqKWoH+pG+J3fjcHC/fEh/lU+rj+FLYo4nQOijsKiN3GQ30BeAQYyeYOBI79jzICOeB7Ei+gMfXGGVwte1mvs8ekXrueMd2HpD2LzphmL1mGVDw3NDK3kyRvbobfNew+vxHVddFw3VFuVSQk9Ic9o8RuqXlHIl+5fquWkmqnOuOJ18Pi7dNCpr/gl3jHdh6Q9icY7sPSHsUS9W+btOLyjvYnVvm7Ti8o72Ln+BYzcXNe5988s7epLXGO7D0h7E4x3YekPYol6t83acXlHexOrfN2nF5R3sTwLGbi5r3GeWdvUlrjHdh6Q9icY7sPSHsUS9W+btOLyjvYnVvm7Ti8o72J4FjNxc17jPLO3qS1xjuw9IexOMd2HpD2KJerfN2nF5R3sTq3zdpxeUd7E8Cxm4ua9xnlnb1Ja4x3YekPYnGO7D0h7FEvVvm7Ti8o72J1b5u04vKO9ieBYzcXNe4zyzt6ktcY7sPSHsTjHdh6Q9iiXq3zdpxeUd7E6t83acXlHexPAsZuLmvcZ5Z29SWuMd2HpD2Jxjuw9IexRL1b5u04vKO9idW+btOLyjvYngWM3FzXuM8s7epLXGO7D0h7E4x3YekPYol6t83acXlHexOrfN2nF5R3sTwLGbi5r3GeWdvUlrjHdh6Q9icY7sPSHsUS9W+btOLyjvYnVvm7Ti8o72J4FjNxc17jPLO3qS1xjuw9IexOMd2HpD2KJerfN2nF5R3sTq3zdpxeUd7E8Cxm4ua9xnlnb1Ja4x3YekPYuT4U6stwuYEBud0bd978sO6P1Vx8nDdPbk0kIPde8jxCy5PaDayrxB7RK7MAeRFG0huY6aNFy53NrcrdwOQ8RTfpruJJJp651cD438ZbdDpp1s7r3OVJmxKZ5HydK4DuF8kYv4g7xr0Wo34FNgZMPpXy1DctTU5SWc8cbb5WO6HEuJI5tBzKSFdzjhERAEREBpNodi6GuHxulimI0DiC2QDoEjSHAdy65KTgBwgm4ZUNHQJjYeMEqSEQEa/B/wnoqfLfhT4P8AhPRU+W/CpKRARr8H/Ceip8t+FPg/4T0VPlvwqSkQEa/B/wAJ6Kny34U+D/hPRU+W/CpKRARr8H/Ceip8t+FPg/4T0VPlvwqSkQEa/B/wnoqfLfhT4P8AhPRU+W/CpKRARr8H/Ceip8t+FPg/4T0VPlvwqSkQEa/B/wAJ6Kny34U+D/hPRU+W/CpKRARr8H/Ceip8t+FPg/4T0VPlvwqSkQEa/B/wnoqfLfhT4P8AhPRU+W/CpKRARr8H/Ceip8t+FPg/4T0VPlvwqSkQEbN4AMIB62pPc47f4mrqNntgMOoTempI43/SG8knds95JHgsuhRAEREAREQBERAEREAREQBERAEREAREQBERAEREAREQBERAEREAREQBERAEREARE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9" name="Picture 5" descr="C:\Documents and Settings\Administrator\My Documents\Downloads\下載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2857496"/>
            <a:ext cx="1214431" cy="1214431"/>
          </a:xfrm>
          <a:prstGeom prst="rect">
            <a:avLst/>
          </a:prstGeom>
          <a:noFill/>
        </p:spPr>
      </p:pic>
      <p:pic>
        <p:nvPicPr>
          <p:cNvPr id="1030" name="Picture 6" descr="C:\Documents and Settings\Administrator\My Documents\Downloads\imag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76838" y="3214703"/>
            <a:ext cx="1885950" cy="2428875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5000628" y="4214818"/>
            <a:ext cx="2045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CT_00001.dcm</a:t>
            </a:r>
          </a:p>
        </p:txBody>
      </p:sp>
      <p:sp>
        <p:nvSpPr>
          <p:cNvPr id="14" name="向右箭號 13"/>
          <p:cNvSpPr/>
          <p:nvPr/>
        </p:nvSpPr>
        <p:spPr>
          <a:xfrm rot="11713493">
            <a:off x="3331719" y="3643314"/>
            <a:ext cx="1143008" cy="5000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 rot="9586372">
            <a:off x="3378044" y="4765640"/>
            <a:ext cx="1143008" cy="5000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My Documents\Downloads\images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3742" y="1914528"/>
            <a:ext cx="1943100" cy="19431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Tag</a:t>
            </a:r>
          </a:p>
          <a:p>
            <a:r>
              <a:rPr lang="en-US" altLang="zh-TW" dirty="0" err="1" smtClean="0"/>
              <a:t>VRType</a:t>
            </a:r>
            <a:endParaRPr lang="en-US" altLang="zh-TW" dirty="0" smtClean="0"/>
          </a:p>
          <a:p>
            <a:r>
              <a:rPr lang="en-US" altLang="zh-TW" dirty="0" smtClean="0"/>
              <a:t>Value Length</a:t>
            </a:r>
          </a:p>
          <a:p>
            <a:r>
              <a:rPr lang="en-US" altLang="zh-TW" dirty="0" smtClean="0"/>
              <a:t>Value Field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57422" y="4429132"/>
          <a:ext cx="6215106" cy="51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1071570"/>
                <a:gridCol w="1000132"/>
                <a:gridCol w="3143272"/>
              </a:tblGrid>
              <a:tr h="513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VRType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Value Field</a:t>
                      </a:r>
                      <a:endParaRPr lang="zh-TW" alt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142844" y="4429132"/>
            <a:ext cx="2338374" cy="4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D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Element 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57422" y="5286388"/>
          <a:ext cx="6215106" cy="5137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0132"/>
                <a:gridCol w="1071570"/>
                <a:gridCol w="1000132"/>
                <a:gridCol w="3143272"/>
              </a:tblGrid>
              <a:tr h="513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smtClean="0"/>
                        <a:t>2 </a:t>
                      </a:r>
                      <a:r>
                        <a:rPr lang="en-US" altLang="zh-TW" sz="2000" dirty="0" smtClean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Length bytes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>
          <a:xfrm>
            <a:off x="1428728" y="5287962"/>
            <a:ext cx="1000132" cy="4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Size: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58016" y="1428736"/>
            <a:ext cx="1516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CT_00001.xml</a:t>
            </a:r>
            <a:endParaRPr lang="zh-TW" altLang="en-US" dirty="0"/>
          </a:p>
        </p:txBody>
      </p:sp>
      <p:pic>
        <p:nvPicPr>
          <p:cNvPr id="11" name="Picture 6" descr="C:\Documents and Settings\Administrator\My Documents\Downloads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1928802"/>
            <a:ext cx="1500198" cy="1932073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3571868" y="1428736"/>
            <a:ext cx="209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CT_00001. </a:t>
            </a:r>
            <a:r>
              <a:rPr lang="en-US" altLang="zh-TW" dirty="0" err="1" smtClean="0"/>
              <a:t>dcm</a:t>
            </a:r>
            <a:endParaRPr lang="en-US" altLang="zh-TW" dirty="0" smtClean="0"/>
          </a:p>
        </p:txBody>
      </p:sp>
      <p:sp>
        <p:nvSpPr>
          <p:cNvPr id="14" name="向右箭號 13"/>
          <p:cNvSpPr/>
          <p:nvPr/>
        </p:nvSpPr>
        <p:spPr>
          <a:xfrm>
            <a:off x="5643570" y="2643182"/>
            <a:ext cx="1143008" cy="5000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7686" y="3143248"/>
            <a:ext cx="85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DICOM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57422" y="1415086"/>
          <a:ext cx="6215106" cy="51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1071570"/>
                <a:gridCol w="1000132"/>
                <a:gridCol w="3143272"/>
              </a:tblGrid>
              <a:tr h="513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VRType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Value Field</a:t>
                      </a:r>
                      <a:endParaRPr lang="zh-TW" alt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142844" y="1415086"/>
            <a:ext cx="2338374" cy="4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D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Element 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57422" y="2000240"/>
          <a:ext cx="6215106" cy="5137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0132"/>
                <a:gridCol w="1071570"/>
                <a:gridCol w="1000132"/>
                <a:gridCol w="3143272"/>
              </a:tblGrid>
              <a:tr h="513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smtClean="0"/>
                        <a:t>2 </a:t>
                      </a:r>
                      <a:r>
                        <a:rPr lang="en-US" altLang="zh-TW" sz="2000" dirty="0" smtClean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Length bytes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>
          <a:xfrm>
            <a:off x="1428728" y="2001814"/>
            <a:ext cx="1000132" cy="4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Size: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</p:nvPr>
        </p:nvGraphicFramePr>
        <p:xfrm>
          <a:off x="1071538" y="3357562"/>
          <a:ext cx="35719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4512"/>
                <a:gridCol w="18573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Group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Element number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內容版面配置區 8"/>
          <p:cNvGraphicFramePr>
            <a:graphicFrameLocks/>
          </p:cNvGraphicFramePr>
          <p:nvPr/>
        </p:nvGraphicFramePr>
        <p:xfrm>
          <a:off x="1071538" y="3772540"/>
          <a:ext cx="35719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512"/>
                <a:gridCol w="18573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 bytes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 bytes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向下箭號 13"/>
          <p:cNvSpPr/>
          <p:nvPr/>
        </p:nvSpPr>
        <p:spPr>
          <a:xfrm>
            <a:off x="2643174" y="2571744"/>
            <a:ext cx="357190" cy="642942"/>
          </a:xfrm>
          <a:prstGeom prst="down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23629" y="4500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0x0010	</a:t>
            </a:r>
            <a:r>
              <a:rPr lang="en-US" altLang="zh-TW" dirty="0" err="1" smtClean="0"/>
              <a:t>0x0010</a:t>
            </a:r>
            <a:r>
              <a:rPr lang="en-US" altLang="zh-TW" dirty="0" smtClean="0"/>
              <a:t> 	</a:t>
            </a:r>
            <a:endParaRPr lang="zh-TW" altLang="en-US" dirty="0" smtClean="0"/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71438" y="4357694"/>
            <a:ext cx="1428728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47834" y="5204488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3074"/>
                <a:gridCol w="1785950"/>
                <a:gridCol w="26669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Group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Element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Field</a:t>
                      </a:r>
                      <a:r>
                        <a:rPr lang="en-US" altLang="zh-TW" baseline="0" dirty="0" smtClean="0"/>
                        <a:t> Name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Patient's Name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Patient ID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Patient's Birth Date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Patient's Sex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Patient's Age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標題 1"/>
          <p:cNvSpPr txBox="1">
            <a:spLocks/>
          </p:cNvSpPr>
          <p:nvPr/>
        </p:nvSpPr>
        <p:spPr>
          <a:xfrm>
            <a:off x="285720" y="5072074"/>
            <a:ext cx="135729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rot="16200000" flipV="1">
            <a:off x="1500166" y="4286256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2678893" y="4179099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VRType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57422" y="1415086"/>
          <a:ext cx="6215106" cy="51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1071570"/>
                <a:gridCol w="1000132"/>
                <a:gridCol w="3143272"/>
              </a:tblGrid>
              <a:tr h="513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VRType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Value Field</a:t>
                      </a:r>
                      <a:endParaRPr lang="zh-TW" alt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142844" y="1415086"/>
            <a:ext cx="2338374" cy="4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D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Element 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57422" y="2000240"/>
          <a:ext cx="6215106" cy="5137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0132"/>
                <a:gridCol w="1071570"/>
                <a:gridCol w="1000132"/>
                <a:gridCol w="3143272"/>
              </a:tblGrid>
              <a:tr h="513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smtClean="0"/>
                        <a:t>2 </a:t>
                      </a:r>
                      <a:r>
                        <a:rPr lang="en-US" altLang="zh-TW" sz="2000" dirty="0" smtClean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Length bytes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>
          <a:xfrm>
            <a:off x="1428728" y="2001814"/>
            <a:ext cx="1000132" cy="4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Size: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00364" y="421481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 N</a:t>
            </a:r>
            <a:endParaRPr lang="zh-TW" altLang="en-US" dirty="0" smtClean="0"/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1643074" y="4143380"/>
            <a:ext cx="1428728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1: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500066" y="5072074"/>
            <a:ext cx="135729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2643174" y="3117456"/>
          <a:ext cx="240505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505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Value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2643174" y="3488296"/>
          <a:ext cx="240505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505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 bytes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3000332" y="4572008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M</a:t>
            </a:r>
            <a:endParaRPr lang="zh-TW" altLang="en-US" dirty="0" smtClean="0"/>
          </a:p>
        </p:txBody>
      </p:sp>
      <p:sp>
        <p:nvSpPr>
          <p:cNvPr id="34" name="標題 1"/>
          <p:cNvSpPr txBox="1">
            <a:spLocks/>
          </p:cNvSpPr>
          <p:nvPr/>
        </p:nvSpPr>
        <p:spPr>
          <a:xfrm>
            <a:off x="1643042" y="4500570"/>
            <a:ext cx="1428728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2: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向下箭號 13"/>
          <p:cNvSpPr/>
          <p:nvPr/>
        </p:nvSpPr>
        <p:spPr>
          <a:xfrm>
            <a:off x="3643306" y="2571744"/>
            <a:ext cx="357190" cy="642942"/>
          </a:xfrm>
          <a:prstGeom prst="down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928794" y="5072074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16"/>
                <a:gridCol w="2000264"/>
                <a:gridCol w="18097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Value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Float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 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items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2143108" y="2643182"/>
            <a:ext cx="1362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0010 0010 	</a:t>
            </a:r>
            <a:endParaRPr lang="zh-TW" altLang="en-US" dirty="0" smtClean="0"/>
          </a:p>
        </p:txBody>
      </p:sp>
      <p:cxnSp>
        <p:nvCxnSpPr>
          <p:cNvPr id="37" name="直線單箭頭接點 36"/>
          <p:cNvCxnSpPr/>
          <p:nvPr/>
        </p:nvCxnSpPr>
        <p:spPr>
          <a:xfrm rot="5400000" flipH="1" flipV="1">
            <a:off x="2571736" y="257174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16200000" flipV="1">
            <a:off x="2928926" y="4059800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VRType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57422" y="1415086"/>
          <a:ext cx="6215106" cy="51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1071570"/>
                <a:gridCol w="1000132"/>
                <a:gridCol w="3143272"/>
              </a:tblGrid>
              <a:tr h="513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VRType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Value Field</a:t>
                      </a:r>
                      <a:endParaRPr lang="zh-TW" alt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142844" y="1415086"/>
            <a:ext cx="2338374" cy="4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D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Element 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57422" y="2000240"/>
          <a:ext cx="6215106" cy="5137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0132"/>
                <a:gridCol w="1071570"/>
                <a:gridCol w="1000132"/>
                <a:gridCol w="3143272"/>
              </a:tblGrid>
              <a:tr h="513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smtClean="0"/>
                        <a:t>4 </a:t>
                      </a:r>
                      <a:r>
                        <a:rPr lang="en-US" altLang="zh-TW" sz="2000" dirty="0" smtClean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Length bytes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>
          <a:xfrm>
            <a:off x="1428728" y="2001814"/>
            <a:ext cx="1000132" cy="4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Size: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73013" y="4416990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 Q</a:t>
            </a:r>
            <a:endParaRPr lang="zh-TW" altLang="en-US" dirty="0" smtClean="0"/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1643074" y="4286256"/>
            <a:ext cx="1428728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500066" y="5072074"/>
            <a:ext cx="135729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928794" y="5072074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16"/>
                <a:gridCol w="2000264"/>
                <a:gridCol w="18097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Value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Float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 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items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向下箭號 13"/>
          <p:cNvSpPr/>
          <p:nvPr/>
        </p:nvSpPr>
        <p:spPr>
          <a:xfrm>
            <a:off x="3643306" y="2571744"/>
            <a:ext cx="357190" cy="642942"/>
          </a:xfrm>
          <a:prstGeom prst="down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18" name="內容版面配置區 8"/>
          <p:cNvGraphicFramePr>
            <a:graphicFrameLocks/>
          </p:cNvGraphicFramePr>
          <p:nvPr/>
        </p:nvGraphicFramePr>
        <p:xfrm>
          <a:off x="1500166" y="3272474"/>
          <a:ext cx="46434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16"/>
                <a:gridCol w="23574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Reserved space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內容版面配置區 8"/>
          <p:cNvGraphicFramePr>
            <a:graphicFrameLocks/>
          </p:cNvGraphicFramePr>
          <p:nvPr/>
        </p:nvGraphicFramePr>
        <p:xfrm>
          <a:off x="1500166" y="3701102"/>
          <a:ext cx="464347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6016"/>
                <a:gridCol w="23574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 bytes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 bytes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 flipH="1" flipV="1">
            <a:off x="4250529" y="4036223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V="1">
            <a:off x="2928926" y="4071942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071934" y="4500570"/>
            <a:ext cx="642942" cy="214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57422" y="1415086"/>
          <a:ext cx="6215106" cy="51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1071570"/>
                <a:gridCol w="1000132"/>
                <a:gridCol w="3143272"/>
              </a:tblGrid>
              <a:tr h="513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VRType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Value Field</a:t>
                      </a:r>
                      <a:endParaRPr lang="zh-TW" alt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142844" y="1415086"/>
            <a:ext cx="2338374" cy="4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D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Element 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57422" y="2000240"/>
          <a:ext cx="6215106" cy="5137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0132"/>
                <a:gridCol w="1071570"/>
                <a:gridCol w="1000132"/>
                <a:gridCol w="3143272"/>
              </a:tblGrid>
              <a:tr h="513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smtClean="0"/>
                        <a:t>2 </a:t>
                      </a:r>
                      <a:r>
                        <a:rPr lang="en-US" altLang="zh-TW" sz="2000" dirty="0" smtClean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Length bytes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>
          <a:xfrm>
            <a:off x="1428728" y="2001814"/>
            <a:ext cx="1000132" cy="4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Size: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44583" y="441699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 smtClean="0"/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2714644" y="4286256"/>
            <a:ext cx="1428728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向下箭號 13"/>
          <p:cNvSpPr/>
          <p:nvPr/>
        </p:nvSpPr>
        <p:spPr>
          <a:xfrm>
            <a:off x="4714876" y="2571744"/>
            <a:ext cx="357190" cy="642942"/>
          </a:xfrm>
          <a:prstGeom prst="down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18" name="內容版面配置區 8"/>
          <p:cNvGraphicFramePr>
            <a:graphicFrameLocks/>
          </p:cNvGraphicFramePr>
          <p:nvPr/>
        </p:nvGraphicFramePr>
        <p:xfrm>
          <a:off x="2571736" y="3272474"/>
          <a:ext cx="46434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16"/>
                <a:gridCol w="23574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 </a:t>
                      </a:r>
                      <a:r>
                        <a:rPr lang="en-US" altLang="zh-TW" sz="1800" dirty="0" smtClean="0"/>
                        <a:t>Length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Range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內容版面配置區 8"/>
          <p:cNvGraphicFramePr>
            <a:graphicFrameLocks/>
          </p:cNvGraphicFramePr>
          <p:nvPr/>
        </p:nvGraphicFramePr>
        <p:xfrm>
          <a:off x="2571736" y="3701102"/>
          <a:ext cx="464347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6016"/>
                <a:gridCol w="23574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 bytes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-36768~36767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 rot="16200000" flipV="1">
            <a:off x="4000496" y="4071942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787393" y="2845355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 N</a:t>
            </a:r>
            <a:endParaRPr lang="zh-TW" altLang="en-US" dirty="0" smtClean="0"/>
          </a:p>
        </p:txBody>
      </p:sp>
      <p:cxnSp>
        <p:nvCxnSpPr>
          <p:cNvPr id="23" name="直線單箭頭接點 22"/>
          <p:cNvCxnSpPr/>
          <p:nvPr/>
        </p:nvCxnSpPr>
        <p:spPr>
          <a:xfrm rot="16200000" flipV="1">
            <a:off x="3643306" y="2500307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285984" y="2845355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0010 0010</a:t>
            </a:r>
            <a:endParaRPr lang="zh-TW" altLang="en-US" dirty="0" smtClean="0"/>
          </a:p>
        </p:txBody>
      </p:sp>
      <p:cxnSp>
        <p:nvCxnSpPr>
          <p:cNvPr id="30" name="直線單箭頭接點 29"/>
          <p:cNvCxnSpPr/>
          <p:nvPr/>
        </p:nvCxnSpPr>
        <p:spPr>
          <a:xfrm rot="16200000" flipV="1">
            <a:off x="2571736" y="2500307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Value Field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57422" y="1415086"/>
          <a:ext cx="6215106" cy="51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1071570"/>
                <a:gridCol w="1000132"/>
                <a:gridCol w="3143272"/>
              </a:tblGrid>
              <a:tr h="513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VRType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Value Field</a:t>
                      </a:r>
                      <a:endParaRPr lang="zh-TW" alt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142844" y="1415086"/>
            <a:ext cx="2338374" cy="4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D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Element 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57422" y="2000240"/>
          <a:ext cx="6215106" cy="5137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0132"/>
                <a:gridCol w="1071570"/>
                <a:gridCol w="1000132"/>
                <a:gridCol w="3143272"/>
              </a:tblGrid>
              <a:tr h="513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smtClean="0"/>
                        <a:t>2 </a:t>
                      </a:r>
                      <a:r>
                        <a:rPr lang="en-US" altLang="zh-TW" sz="2000" dirty="0" smtClean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Length bytes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>
          <a:xfrm>
            <a:off x="1428728" y="2001814"/>
            <a:ext cx="1000132" cy="4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Size: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6512" y="4416990"/>
            <a:ext cx="2694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Sample^Diagnostic^Fusion</a:t>
            </a:r>
            <a:endParaRPr lang="zh-TW" altLang="en-US" dirty="0" smtClean="0"/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5000628" y="4286256"/>
            <a:ext cx="1428728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Example1 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向下箭號 13"/>
          <p:cNvSpPr/>
          <p:nvPr/>
        </p:nvSpPr>
        <p:spPr>
          <a:xfrm>
            <a:off x="6286512" y="2571744"/>
            <a:ext cx="357190" cy="642942"/>
          </a:xfrm>
          <a:prstGeom prst="down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18" name="內容版面配置區 8"/>
          <p:cNvGraphicFramePr>
            <a:graphicFrameLocks/>
          </p:cNvGraphicFramePr>
          <p:nvPr/>
        </p:nvGraphicFramePr>
        <p:xfrm>
          <a:off x="5857884" y="3272474"/>
          <a:ext cx="10715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15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Value 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內容版面配置區 8"/>
          <p:cNvGraphicFramePr>
            <a:graphicFrameLocks/>
          </p:cNvGraphicFramePr>
          <p:nvPr/>
        </p:nvGraphicFramePr>
        <p:xfrm>
          <a:off x="5857884" y="3701102"/>
          <a:ext cx="107157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15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 bytes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 rot="16200000" flipV="1">
            <a:off x="6286480" y="4071942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787393" y="2845355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 N</a:t>
            </a:r>
            <a:endParaRPr lang="zh-TW" altLang="en-US" dirty="0" smtClean="0"/>
          </a:p>
        </p:txBody>
      </p:sp>
      <p:cxnSp>
        <p:nvCxnSpPr>
          <p:cNvPr id="15" name="直線單箭頭接點 14"/>
          <p:cNvCxnSpPr/>
          <p:nvPr/>
        </p:nvCxnSpPr>
        <p:spPr>
          <a:xfrm rot="16200000" flipV="1">
            <a:off x="3643306" y="2500307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867676" y="284535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 smtClean="0"/>
          </a:p>
        </p:txBody>
      </p:sp>
      <p:cxnSp>
        <p:nvCxnSpPr>
          <p:cNvPr id="21" name="直線單箭頭接點 20"/>
          <p:cNvCxnSpPr/>
          <p:nvPr/>
        </p:nvCxnSpPr>
        <p:spPr>
          <a:xfrm rot="16200000" flipV="1">
            <a:off x="4723589" y="2500306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85984" y="2845355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0010 0010</a:t>
            </a:r>
            <a:endParaRPr lang="zh-TW" altLang="en-US" dirty="0" smtClean="0"/>
          </a:p>
        </p:txBody>
      </p:sp>
      <p:cxnSp>
        <p:nvCxnSpPr>
          <p:cNvPr id="23" name="直線單箭頭接點 22"/>
          <p:cNvCxnSpPr/>
          <p:nvPr/>
        </p:nvCxnSpPr>
        <p:spPr>
          <a:xfrm rot="16200000" flipV="1">
            <a:off x="2571736" y="2500307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286512" y="47863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禮品皓</a:t>
            </a:r>
          </a:p>
        </p:txBody>
      </p:sp>
      <p:sp>
        <p:nvSpPr>
          <p:cNvPr id="26" name="標題 1"/>
          <p:cNvSpPr txBox="1">
            <a:spLocks/>
          </p:cNvSpPr>
          <p:nvPr/>
        </p:nvSpPr>
        <p:spPr>
          <a:xfrm>
            <a:off x="5000628" y="4714884"/>
            <a:ext cx="1428728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Example2 :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DICOM Format: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DICOM</a:t>
            </a:r>
            <a:r>
              <a:rPr lang="zh-CN" altLang="en-US" dirty="0" smtClean="0">
                <a:hlinkClick r:id="rId2"/>
              </a:rPr>
              <a:t>的数据结构和编码</a:t>
            </a:r>
            <a:r>
              <a:rPr lang="en-US" altLang="zh-CN" dirty="0" smtClean="0">
                <a:hlinkClick r:id="rId2"/>
              </a:rPr>
              <a:t>(1)</a:t>
            </a:r>
            <a:endParaRPr lang="en-US" altLang="zh-CN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Tag &amp; Field Name:</a:t>
            </a:r>
            <a:endParaRPr lang="en-US" b="1" dirty="0" smtClean="0">
              <a:hlinkClick r:id="rId3"/>
            </a:endParaRPr>
          </a:p>
          <a:p>
            <a:r>
              <a:rPr lang="en-US" b="1" dirty="0" smtClean="0">
                <a:hlinkClick r:id="rId3"/>
              </a:rPr>
              <a:t>DICOM Attributes</a:t>
            </a:r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VRType</a:t>
            </a:r>
            <a:r>
              <a:rPr lang="en-US" b="1" dirty="0" smtClean="0"/>
              <a:t> :</a:t>
            </a:r>
          </a:p>
          <a:p>
            <a:r>
              <a:rPr lang="en-US" b="1" dirty="0" smtClean="0">
                <a:hlinkClick r:id="rId4"/>
              </a:rPr>
              <a:t>DICOM Tag </a:t>
            </a:r>
            <a:r>
              <a:rPr lang="zh-TW" altLang="en-US" b="1" dirty="0" smtClean="0">
                <a:hlinkClick r:id="rId4"/>
              </a:rPr>
              <a:t>資料型態說明</a:t>
            </a:r>
            <a:endParaRPr lang="en-US" b="1" dirty="0" smtClean="0">
              <a:hlinkClick r:id="rId5"/>
            </a:endParaRPr>
          </a:p>
          <a:p>
            <a:r>
              <a:rPr lang="en-US" b="1" dirty="0" smtClean="0">
                <a:hlinkClick r:id="rId5"/>
              </a:rPr>
              <a:t>Value Representations</a:t>
            </a:r>
            <a:endParaRPr lang="en-US" b="1" dirty="0" smtClean="0"/>
          </a:p>
          <a:p>
            <a:endParaRPr lang="en-US" b="1" dirty="0" smtClean="0"/>
          </a:p>
          <a:p>
            <a:endParaRPr lang="zh-TW" altLang="en-US" b="1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>
            <a:solidFill>
              <a:srgbClr val="FFC000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348</Words>
  <Application>Microsoft Office PowerPoint</Application>
  <PresentationFormat>如螢幕大小 (4:3)</PresentationFormat>
  <Paragraphs>195</Paragraphs>
  <Slides>10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DICOM</vt:lpstr>
      <vt:lpstr>DICOM</vt:lpstr>
      <vt:lpstr>data element</vt:lpstr>
      <vt:lpstr>Tag</vt:lpstr>
      <vt:lpstr>VRType</vt:lpstr>
      <vt:lpstr>*VRType</vt:lpstr>
      <vt:lpstr>Length</vt:lpstr>
      <vt:lpstr>Value Field</vt:lpstr>
      <vt:lpstr>reference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dcm format</dc:title>
  <cp:lastModifiedBy>liuchiu</cp:lastModifiedBy>
  <cp:revision>43</cp:revision>
  <dcterms:modified xsi:type="dcterms:W3CDTF">2012-10-15T07:27:18Z</dcterms:modified>
</cp:coreProperties>
</file>