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67" r:id="rId4"/>
    <p:sldId id="271" r:id="rId5"/>
    <p:sldId id="272" r:id="rId6"/>
    <p:sldId id="273" r:id="rId7"/>
    <p:sldId id="259" r:id="rId8"/>
    <p:sldId id="276" r:id="rId9"/>
    <p:sldId id="283" r:id="rId10"/>
    <p:sldId id="277" r:id="rId11"/>
    <p:sldId id="303" r:id="rId12"/>
    <p:sldId id="278" r:id="rId13"/>
    <p:sldId id="302" r:id="rId14"/>
    <p:sldId id="282" r:id="rId15"/>
    <p:sldId id="304" r:id="rId16"/>
    <p:sldId id="257" r:id="rId17"/>
    <p:sldId id="299" r:id="rId18"/>
    <p:sldId id="300" r:id="rId19"/>
    <p:sldId id="288" r:id="rId20"/>
    <p:sldId id="301" r:id="rId21"/>
    <p:sldId id="290" r:id="rId22"/>
    <p:sldId id="291" r:id="rId23"/>
    <p:sldId id="292" r:id="rId24"/>
    <p:sldId id="293" r:id="rId25"/>
    <p:sldId id="294" r:id="rId26"/>
    <p:sldId id="295" r:id="rId27"/>
    <p:sldId id="298" r:id="rId28"/>
    <p:sldId id="296" r:id="rId29"/>
    <p:sldId id="29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14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546C-1AAE-4377-B92D-899F7DD576F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D5EA-1526-43EA-A478-9F7F0E22B4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2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2DF90-04E4-467F-B9B4-DCE3CCB41E97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7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AD54C-EE35-4584-BB11-BAF7073232A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1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AB93-DE5D-46C1-801E-0C636FC8B17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altLang="zh-TW" sz="1000" i="1"/>
              <a:t>10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27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 w="12700" cap="flat">
            <a:solidFill>
              <a:schemeClr val="tx1"/>
            </a:solidFill>
          </a:ln>
        </p:spPr>
      </p:sp>
      <p:sp>
        <p:nvSpPr>
          <p:cNvPr id="7271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r>
              <a:rPr lang="en-US" altLang="zh-TW" dirty="0" smtClean="0">
                <a:latin typeface="Arial" pitchFamily="34" charset="0"/>
              </a:rPr>
              <a:t>Presentation LUT shape : IDENTITY, INVERSE</a:t>
            </a:r>
          </a:p>
        </p:txBody>
      </p:sp>
    </p:spTree>
    <p:extLst>
      <p:ext uri="{BB962C8B-B14F-4D97-AF65-F5344CB8AC3E}">
        <p14:creationId xmlns:p14="http://schemas.microsoft.com/office/powerpoint/2010/main" val="266822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DICOM networking is the glue that holds any medical imaging system together.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most of us used to think about DICOM as a simple medical image file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format, it really is a much broader standard that directs all facets of the clinical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 and goes far beyond the scope of managing formats for image files.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digital medical universe is created and populated by DICOM objects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they travel and interact through computer networks.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Interestingly enough, DICOM networking has been laid out in the standard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 before computer networks came into existence. Part PS3.9 of the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(Point-to-Point Communication Support for Message Exchange) was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old-fashioned pin cables to interconnect DICOM devices. All this, including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PS3.9 itself, has vanished with the introduction of modern networking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and protocols, which have become the foundation for contemporary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DICOM data exchange.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plain words, current DICOM uses the exact same underlying TCP/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protocol, that you use for sending your email or watching online videos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(Fig. 31) (TCP stands for Transmission Control Protocol, and IP – for Inter-</a:t>
            </a:r>
          </a:p>
          <a:p>
            <a:endParaRPr lang="en-US" altLang="zh-TW" dirty="0" smtClean="0"/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 Protocol). TCP/IP nicely accommodates all hardware and software variations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delivers the most fundamental network functionality needed: sending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(as a sequence of bytes) from one port/IP address to another.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DICOM only adds to it its own networking language (the application layer),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we are about to explore.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language consists of high-level services, DICOM Message Service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(DIMSE), the subject of this chapter, which are built on low-level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DICOM association primitives (DICOM Upper Layer Protocol, DICOM UL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short, a more technical discussion that will be covered in Chap. 9).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sometimes technical, all concepts used in DICOM networking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quite intuitive; you really do not have to be an IT guru to understand them.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knowing the principles of DICOM networking (at least on the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highlevel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considerably improve your understanding of DICOM and PACS,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your ability to deal with related projects. Consider this as a good reason for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 this chapter.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AD5EA-1526-43EA-A478-9F7F0E22B42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7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65288"/>
            <a:ext cx="9144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197D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  <p:sp>
        <p:nvSpPr>
          <p:cNvPr id="7" name="AutoShape 15"/>
          <p:cNvSpPr>
            <a:spLocks noChangeArrowheads="1"/>
          </p:cNvSpPr>
          <p:nvPr userDrawn="1"/>
        </p:nvSpPr>
        <p:spPr bwMode="auto">
          <a:xfrm>
            <a:off x="0" y="1114425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  <p:pic>
        <p:nvPicPr>
          <p:cNvPr id="8" name="Picture 17" descr="logo_gesundheit_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114300"/>
            <a:ext cx="296227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OFFIS-Institut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6063"/>
            <a:ext cx="25193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Überschrift einfügen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341438"/>
            <a:ext cx="5326063" cy="269875"/>
          </a:xfrm>
        </p:spPr>
        <p:txBody>
          <a:bodyPr wrap="none"/>
          <a:lstStyle>
            <a:lvl1pPr marL="0" indent="0">
              <a:buFont typeface="Arial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Subheadline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27B3EF-BCFD-4B72-A629-602E01CC3E56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27FAB-CDA1-461A-B060-345F53EB30B8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0800" y="989013"/>
            <a:ext cx="1952625" cy="53959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989013"/>
            <a:ext cx="5708650" cy="53959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771E-57D1-4EF3-9A11-169FDB3809F5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989013"/>
            <a:ext cx="5326063" cy="3603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2170113"/>
            <a:ext cx="3830638" cy="42148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2788" y="2170113"/>
            <a:ext cx="3830637" cy="42148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210E-E69C-4060-A70D-7777798E7640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092FC-A9FA-40A4-BCF6-2EBC2A1FCB9A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標題，美工圖案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6A64B0-29A8-4AA6-98D5-36056CABABC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8AD0B-D4AF-4592-9159-C2DB1996BE89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170113"/>
            <a:ext cx="3830638" cy="4214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2788" y="2170113"/>
            <a:ext cx="3830637" cy="4214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6C624-53E6-4F72-9466-4D1F5F3A07D4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5D291-83D1-4998-9406-A05C1F232BC6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C3350-6862-4322-BF74-F14A55D09604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C2EE0-96B8-44DB-BBD5-CADBD82CF485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D29DB-87FA-4890-BEE5-EEE6729C6017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1375D-5583-40A8-9D4F-E678C9880E66}" type="slidenum">
              <a:rPr lang="en-US">
                <a:solidFill>
                  <a:srgbClr val="64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197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989013"/>
            <a:ext cx="53260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989013"/>
            <a:ext cx="431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2200" b="1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8E194CE2-07AE-458A-9AAC-0FAC00BB3D07}" type="slidenum">
              <a:rPr lang="en-US">
                <a:solidFill>
                  <a:srgbClr val="646464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srgbClr val="646464"/>
              </a:solidFill>
            </a:endParaRPr>
          </a:p>
        </p:txBody>
      </p:sp>
      <p:sp>
        <p:nvSpPr>
          <p:cNvPr id="59402" name="Line 10"/>
          <p:cNvSpPr>
            <a:spLocks noChangeShapeType="1"/>
          </p:cNvSpPr>
          <p:nvPr userDrawn="1"/>
        </p:nvSpPr>
        <p:spPr bwMode="auto">
          <a:xfrm>
            <a:off x="0" y="1660525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  <p:sp>
        <p:nvSpPr>
          <p:cNvPr id="59403" name="Line 11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  <p:sp>
        <p:nvSpPr>
          <p:cNvPr id="59406" name="Rectangle 14"/>
          <p:cNvSpPr>
            <a:spLocks noGrp="1" noChangeArrowheads="1"/>
          </p:cNvSpPr>
          <p:nvPr>
            <p:ph type="dt" sz="half" idx="2"/>
          </p:nvPr>
        </p:nvSpPr>
        <p:spPr bwMode="ltGray">
          <a:xfrm>
            <a:off x="8316913" y="6656388"/>
            <a:ext cx="7556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FFFFFF"/>
                </a:solidFill>
              </a:rPr>
              <a:t>September 2010</a:t>
            </a:r>
          </a:p>
        </p:txBody>
      </p:sp>
      <p:sp>
        <p:nvSpPr>
          <p:cNvPr id="59407" name="AutoShape 15"/>
          <p:cNvSpPr>
            <a:spLocks noChangeArrowheads="1"/>
          </p:cNvSpPr>
          <p:nvPr userDrawn="1"/>
        </p:nvSpPr>
        <p:spPr bwMode="auto">
          <a:xfrm>
            <a:off x="0" y="1114425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  <p:sp>
        <p:nvSpPr>
          <p:cNvPr id="205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170113"/>
            <a:ext cx="78136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pic>
        <p:nvPicPr>
          <p:cNvPr id="2058" name="Picture 18" descr="logo_gesundheit_e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0425" y="114300"/>
            <a:ext cx="296227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656388"/>
            <a:ext cx="54006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060" name="Picture 20" descr="OFFIS-Institut_en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96063"/>
            <a:ext cx="25193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3" name="Line 2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ts val="1700"/>
              </a:lnSpc>
              <a:spcBef>
                <a:spcPct val="0"/>
              </a:spcBef>
              <a:spcAft>
                <a:spcPts val="300"/>
              </a:spcAft>
              <a:buClr>
                <a:srgbClr val="00197D"/>
              </a:buClr>
              <a:buSzPct val="70000"/>
              <a:buFont typeface="Arial" charset="0"/>
              <a:buNone/>
              <a:defRPr/>
            </a:pPr>
            <a:endParaRPr lang="de-DE" sz="1600">
              <a:solidFill>
                <a:srgbClr val="6464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4638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3pPr>
      <a:lvl4pPr marL="1081088" indent="-269875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4pPr>
      <a:lvl5pPr marL="1352550" indent="-269875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5pPr>
      <a:lvl6pPr marL="1809750" indent="-269875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charset="0"/>
        <a:buChar char="►"/>
        <a:defRPr sz="1600">
          <a:solidFill>
            <a:schemeClr val="tx1"/>
          </a:solidFill>
          <a:latin typeface="+mn-lt"/>
        </a:defRPr>
      </a:lvl6pPr>
      <a:lvl7pPr marL="2266950" indent="-269875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charset="0"/>
        <a:buChar char="►"/>
        <a:defRPr sz="1600">
          <a:solidFill>
            <a:schemeClr val="tx1"/>
          </a:solidFill>
          <a:latin typeface="+mn-lt"/>
        </a:defRPr>
      </a:lvl7pPr>
      <a:lvl8pPr marL="2724150" indent="-269875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charset="0"/>
        <a:buChar char="►"/>
        <a:defRPr sz="1600">
          <a:solidFill>
            <a:schemeClr val="tx1"/>
          </a:solidFill>
          <a:latin typeface="+mn-lt"/>
        </a:defRPr>
      </a:lvl8pPr>
      <a:lvl9pPr marL="3181350" indent="-269875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charset="0"/>
        <a:buChar char="►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5FF8F06-02CA-4E12-AD5C-65D470FBEF6E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FB0385F-B9FE-4D89-9C3E-ECCB2829EB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icom.nema.org/" TargetMode="External"/><Relationship Id="rId7" Type="http://schemas.openxmlformats.org/officeDocument/2006/relationships/hyperlink" Target="http://willi.ihe.net/" TargetMode="External"/><Relationship Id="rId2" Type="http://schemas.openxmlformats.org/officeDocument/2006/relationships/hyperlink" Target="http://dclunie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ihe.net/" TargetMode="External"/><Relationship Id="rId5" Type="http://schemas.openxmlformats.org/officeDocument/2006/relationships/hyperlink" Target="http://dicom/offis.de/dcmtk" TargetMode="External"/><Relationship Id="rId4" Type="http://schemas.openxmlformats.org/officeDocument/2006/relationships/hyperlink" Target="http://dicom.offis.d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cylien.dicom@gmail.co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3192759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Introduction to Digital Imaging and Communication in Medicine (DICOM) II</a:t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蕭嘉宏 </a:t>
            </a:r>
            <a:r>
              <a:rPr lang="en-US" altLang="zh-TW" sz="360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360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</a:br>
            <a:endParaRPr lang="zh-TW" altLang="en-US" sz="360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Part II:</a:t>
            </a:r>
          </a:p>
          <a:p>
            <a:pPr algn="l"/>
            <a:r>
              <a:rPr lang="en-US" altLang="zh-TW" dirty="0" smtClean="0"/>
              <a:t>-Structure of DICOM images</a:t>
            </a:r>
          </a:p>
          <a:p>
            <a:pPr algn="l"/>
            <a:r>
              <a:rPr lang="en-US" altLang="zh-TW" dirty="0" smtClean="0"/>
              <a:t>-DICOM Basic communication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Human Visual System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Model contrast sensitivity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assume a target similar to image features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confirm model with measurements</a:t>
            </a:r>
          </a:p>
          <a:p>
            <a:pPr lvl="1"/>
            <a:r>
              <a:rPr lang="en-US" altLang="zh-TW" dirty="0" err="1">
                <a:ea typeface="新細明體" pitchFamily="18" charset="-120"/>
              </a:rPr>
              <a:t>Barten’s</a:t>
            </a:r>
            <a:r>
              <a:rPr lang="en-US" altLang="zh-TW" dirty="0">
                <a:ea typeface="新細明體" pitchFamily="18" charset="-120"/>
              </a:rPr>
              <a:t> model</a:t>
            </a:r>
          </a:p>
          <a:p>
            <a:r>
              <a:rPr lang="en-US" altLang="zh-TW" dirty="0">
                <a:ea typeface="新細明體" pitchFamily="18" charset="-120"/>
              </a:rPr>
              <a:t>Grayscale Standard Display Function: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Input: Just Noticeable Differences (JNDs)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Output: absolute luminance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Grayscale Standard Display Function (GSDF)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734888" y="6021288"/>
            <a:ext cx="8229600" cy="692696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logarithm-of-Luminance versus JND-Index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056" y="1484784"/>
            <a:ext cx="6324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5355504" y="3573016"/>
            <a:ext cx="2160240" cy="1224136"/>
          </a:xfrm>
          <a:prstGeom prst="wedgeRoundRectCallout">
            <a:avLst>
              <a:gd name="adj1" fmla="val 21588"/>
              <a:gd name="adj2" fmla="val -937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More sensitive for human vision 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259160" y="2492896"/>
            <a:ext cx="2232248" cy="792088"/>
          </a:xfrm>
          <a:prstGeom prst="wedgeRoundRectCallout">
            <a:avLst>
              <a:gd name="adj1" fmla="val -26854"/>
              <a:gd name="adj2" fmla="val 2179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less sensitive for human vision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GSDF-  real and standard</a:t>
            </a:r>
            <a:endParaRPr lang="zh-TW" alt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326380" cy="42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0" y="4248378"/>
            <a:ext cx="9144000" cy="24929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主要是在於讓不同的顯示器的類似度提高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(95% approximate to standard)</a:t>
            </a:r>
            <a:b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Solution: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exploit known characteristics of the contrast sensitivity of human visual system - contrast perception is different at different levels of luminance</a:t>
            </a:r>
            <a:endParaRPr lang="zh-TW" altLang="en-US" sz="3600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Display Calibration Tools (Photometer)</a:t>
            </a:r>
          </a:p>
        </p:txBody>
      </p:sp>
      <p:pic>
        <p:nvPicPr>
          <p:cNvPr id="11267" name="Picture 3" descr="C:\Local\RSNA Consistency Demonstration\Image-Smiths\mvc-008l_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4148138" cy="3111500"/>
          </a:xfrm>
          <a:prstGeom prst="rect">
            <a:avLst/>
          </a:prstGeom>
          <a:noFill/>
        </p:spPr>
      </p:pic>
      <p:pic>
        <p:nvPicPr>
          <p:cNvPr id="11268" name="Picture 4" descr="C:\Local\RSNA Consistency Demonstration\Image-Smiths\mvc-019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0"/>
            <a:ext cx="4114800" cy="30876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47800" y="5791200"/>
            <a:ext cx="662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000" i="1">
                <a:ea typeface="新細明體" pitchFamily="18" charset="-120"/>
              </a:rPr>
              <a:t>Slide Provided by Jerry Gaskill, Image Smiths Inc.</a:t>
            </a:r>
            <a:endParaRPr lang="en-US" altLang="zh-TW" sz="160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Different Mappings between Presentation States and Images</a:t>
            </a:r>
            <a:endParaRPr lang="zh-TW" alt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82140"/>
            <a:ext cx="6248400" cy="41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96952"/>
            <a:ext cx="7372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Purpose</a:t>
            </a:r>
          </a:p>
          <a:p>
            <a:pPr lvl="1"/>
            <a:r>
              <a:rPr lang="en-US" altLang="zh-TW" dirty="0" smtClean="0"/>
              <a:t>To understand how to process a DICOM file.</a:t>
            </a:r>
          </a:p>
          <a:p>
            <a:pPr lvl="1"/>
            <a:r>
              <a:rPr lang="en-US" altLang="zh-TW" dirty="0" smtClean="0"/>
              <a:t>How to use the OFFIS DICOM Toolkit (DCMTK) </a:t>
            </a:r>
          </a:p>
          <a:p>
            <a:r>
              <a:rPr lang="en-US" altLang="zh-TW" dirty="0" smtClean="0"/>
              <a:t>Methods:</a:t>
            </a:r>
          </a:p>
          <a:p>
            <a:pPr lvl="1"/>
            <a:r>
              <a:rPr lang="en-US" altLang="zh-TW" dirty="0" smtClean="0"/>
              <a:t>Use “</a:t>
            </a:r>
            <a:r>
              <a:rPr lang="en-US" altLang="zh-TW" dirty="0" err="1" smtClean="0"/>
              <a:t>dcmdump</a:t>
            </a:r>
            <a:r>
              <a:rPr lang="en-US" altLang="zh-TW" dirty="0" smtClean="0"/>
              <a:t>” to show the content of a DICOM file.</a:t>
            </a:r>
          </a:p>
          <a:p>
            <a:pPr lvl="1"/>
            <a:r>
              <a:rPr lang="en-US" altLang="zh-TW" dirty="0" smtClean="0"/>
              <a:t>Use “dcm2pnm” to show the pixel data of a DICOM dataset.</a:t>
            </a:r>
          </a:p>
          <a:p>
            <a:pPr lvl="1"/>
            <a:r>
              <a:rPr lang="en-US" altLang="zh-TW" dirty="0" smtClean="0"/>
              <a:t>Use “img2dcm” to create a DICOM image object from standard image file.</a:t>
            </a:r>
          </a:p>
          <a:p>
            <a:pPr lvl="1"/>
            <a:r>
              <a:rPr lang="en-US" altLang="zh-TW" dirty="0" smtClean="0"/>
              <a:t>Use “dcm2xml” to convert a DICOM file to a XML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DICOM Networks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40459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-Basic concept</a:t>
            </a:r>
          </a:p>
          <a:p>
            <a:pPr algn="l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-Verification Service Class</a:t>
            </a:r>
          </a:p>
          <a:p>
            <a:pPr algn="l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-Storage Service Class</a:t>
            </a:r>
          </a:p>
          <a:p>
            <a:pPr algn="l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-DICOM Query/Retrieve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ACSE and DIMSE Services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ACSE (Association Control Service Element)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Service for association setup, negotiation and termination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DIMSE (DICOM Message Service Element)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Service for transmission, receipt DICOM message over network connection (ACSE).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ACSE is part of DICOM Upper layer, DIMSE makes use of the P-DATA service that is the part of the Upper Layer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DICOM and popular networking protocols</a:t>
            </a:r>
            <a:endParaRPr lang="zh-TW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5227320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068960"/>
            <a:ext cx="2964180" cy="339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782638"/>
            <a:ext cx="6300788" cy="508000"/>
          </a:xfrm>
        </p:spPr>
        <p:txBody>
          <a:bodyPr>
            <a:normAutofit fontScale="90000"/>
          </a:bodyPr>
          <a:lstStyle/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A Successful DICOM Association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2438400" y="14478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2438400" y="24384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2438400" y="34290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2438400" y="44196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6172200" y="14478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505200" y="19050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6172200" y="24384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6172200" y="34290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6172200" y="44196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3505200" y="37338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3505200" y="28956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3429000" y="41148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3505200" y="48768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733800" y="2528888"/>
            <a:ext cx="206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A-ASSOCIATE-AC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111625" y="3724275"/>
            <a:ext cx="1078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P-DATA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3803650" y="4510088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A-RELEASE-RQ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431925" y="1565275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1)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1447800" y="25908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2)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1447800" y="3581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3)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447800" y="45720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4)</a:t>
            </a:r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2438400" y="54102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6172200" y="5410200"/>
            <a:ext cx="990600" cy="914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 flipH="1">
            <a:off x="3505200" y="58674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886200" y="5500688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A-RELEASE-RP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1447800" y="55626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5)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733800" y="1538288"/>
            <a:ext cx="206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A-ASSOCIATE-RQ</a:t>
            </a:r>
          </a:p>
        </p:txBody>
      </p:sp>
      <p:sp>
        <p:nvSpPr>
          <p:cNvPr id="29" name="右大括弧 28"/>
          <p:cNvSpPr/>
          <p:nvPr/>
        </p:nvSpPr>
        <p:spPr>
          <a:xfrm>
            <a:off x="7308304" y="1700808"/>
            <a:ext cx="360040" cy="439248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7757869" y="370774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ACSE</a:t>
            </a:r>
            <a:endParaRPr lang="en-US" altLang="zh-TW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67744" y="3356992"/>
            <a:ext cx="511256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923928" y="3347700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DIMSE</a:t>
            </a:r>
            <a:endParaRPr lang="en-US" altLang="zh-TW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Today Topics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of DICOM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Basic concept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Review of Grayscale Standard Display Function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Review of Grayscale Presentation State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Practical examples: use of DCMTK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Basic communication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Basic concept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DICOM communication service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SCP and SCU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DICOM defines a set of network services which are object-oriented concept (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for DICOM object,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for operations):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Data transmission, data access, printing, … 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All network services are based on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client/server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services: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Service Class Provider (SCP):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 system offering a networking service (server) </a:t>
            </a: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Service Class User (SCU):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 system use a service (client)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SCU and SCP may communicate over the type of network: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TCP/IP network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OSI networks (ideal, but never used)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For TCP/IP, a simple OSI network (ACSE and P-DATA) is emulated on the top of the TCP/IP layer: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DICOM Upper Layer Service for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Verification Service Class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Purpose: Determine the DICOM association setup and DICOM communication (DICOM “ping”).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service: SCU negotiates association with SCP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SCU sends C-ECHO-RQ to SCP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SCP sends C-ECHO-RSP back to SCU; done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77072"/>
            <a:ext cx="63627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Storage Service Class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21168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Purpose: is used for DICOM object transmission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Use of service: 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SCU establishes association to SCP, negotiates SOP classes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sends C-STORE-RQ with DICOM object appended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SCP acknowledge receipt with C-STORE-RSP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05919"/>
            <a:ext cx="62960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DICOM Query/Retrieve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Purpose: to find DICOM object.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All C-Find data searches into three data levels: Patient,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Study, and Patient-Study (Retired).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Use of service: 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SCU sends C-FIND-RQ to SCP.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SCP sends C-FIND-RSP to SCP.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789040"/>
            <a:ext cx="64293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555776" y="4581128"/>
            <a:ext cx="31683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C-FIND-RQ: Find a list of all studies for patient with Patient ID 12345</a:t>
            </a:r>
            <a:endParaRPr lang="zh-TW" altLang="en-US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5487615"/>
            <a:ext cx="288031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C-FIND-RSP: A list of found study IODs</a:t>
            </a:r>
            <a:endParaRPr lang="zh-TW" altLang="en-US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Other DICOM Service Classes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7567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C-Cancel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C-Move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C-Get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C-Remove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847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Modality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Worklist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Management (MWL)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Modality Performed Procedure Step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Storage Commitment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028" y="3140968"/>
            <a:ext cx="62103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630002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DICOM MWL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example: populating imaging modalities with basic patient data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Further DICOM</a:t>
            </a:r>
          </a:p>
        </p:txBody>
      </p:sp>
      <p:sp>
        <p:nvSpPr>
          <p:cNvPr id="5" name="副標題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DICOM Structured Reporting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DICOM IODs for signals (e.g. ECG, Audio…)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Storage media and storage media exchange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DICOM compression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JPEG, JPEG-lossless, RLE, LPEG-LS, JPGE 2000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DICOM Security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TLS, digital signature, encryption,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anonymization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IHE Integration Profile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DICOM - Something news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New “Multi-frame” object for CT, MR, XA, XRF, PET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Surgery  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Spectroscopy and Raw Data, Multi-dimensional images (e.g. pathology)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Embedded of PDF and HL7 CDA documents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Extended Presentation States, structured Display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JPEG 2000 Interactive Protocol (JPIP)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Web Access to DICOM object (WADO)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Further DICOM resources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David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Clunie's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Medical Image Format Site: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http://dclunie.com/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DICOM Committee Homepage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http://dicom.nema.org/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OFFIS DICOM Toolkit and DICOM page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http://dicom.offis.de/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http://dicom/offis.de/dcmtk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Integrating the Healthcare Enterprise (IHE)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http://www.ihe.net/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7"/>
              </a:rPr>
              <a:t>http://willi.ihe.net/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For further questions: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cylien.dicom@gmail.com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Too much of implementations and tools</a:t>
            </a:r>
          </a:p>
          <a:p>
            <a:pPr lvl="1"/>
            <a:r>
              <a:rPr lang="en-US" altLang="zh-TW" dirty="0" smtClean="0"/>
              <a:t>Too much implementations and tools are free and open source, that are well supported </a:t>
            </a: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3600" dirty="0" smtClean="0">
                <a:solidFill>
                  <a:srgbClr val="FF0000"/>
                </a:solidFill>
              </a:rPr>
              <a:t>Do not fear DICOM so “complexity”</a:t>
            </a:r>
          </a:p>
        </p:txBody>
      </p:sp>
      <p:sp>
        <p:nvSpPr>
          <p:cNvPr id="7" name="矩形 6"/>
          <p:cNvSpPr/>
          <p:nvPr/>
        </p:nvSpPr>
        <p:spPr>
          <a:xfrm>
            <a:off x="4499992" y="5949280"/>
            <a:ext cx="4355976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are DICOM compatible</a:t>
            </a:r>
            <a:endParaRPr lang="zh-TW" alt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Image IOD- Secondary Capture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64" y="1795616"/>
            <a:ext cx="61950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21754" y="2492896"/>
            <a:ext cx="1926709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Image Data:</a:t>
            </a:r>
          </a:p>
          <a:p>
            <a:pPr eaLnBrk="0" hangingPunct="0">
              <a:buFontTx/>
              <a:buChar char="-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</a:p>
          <a:p>
            <a:pPr eaLnBrk="0" hangingPunct="0">
              <a:buFontTx/>
              <a:buChar char="-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Color model</a:t>
            </a:r>
          </a:p>
          <a:p>
            <a:pPr eaLnBrk="0" hangingPunct="0">
              <a:buFontTx/>
              <a:buChar char="-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Pixel data</a:t>
            </a:r>
          </a:p>
          <a:p>
            <a:pPr eaLnBrk="0" hangingPunct="0">
              <a:buFontTx/>
              <a:buChar char="-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411760" y="2924944"/>
            <a:ext cx="4392488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19672" y="5085184"/>
            <a:ext cx="460851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177529" y="5157192"/>
            <a:ext cx="3007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Grayscale transformation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573016"/>
            <a:ext cx="1944216" cy="164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Image Pixel Module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Spatial Resolution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: “Rows”, “Columns”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Pixel Spacing Value: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physical distance between two pixels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Photometric Interpretation: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color model</a:t>
            </a:r>
          </a:p>
          <a:p>
            <a:pPr lvl="1"/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Monochrome 1+2, RGB, </a:t>
            </a:r>
            <a:r>
              <a:rPr lang="en-US" altLang="zh-TW" sz="1600" dirty="0" err="1" smtClean="0">
                <a:latin typeface="Times New Roman" pitchFamily="18" charset="0"/>
                <a:cs typeface="Times New Roman" pitchFamily="18" charset="0"/>
              </a:rPr>
              <a:t>YCbCr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, Palette Color, CMYJ, 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Pixel aspect ratio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Vertical Size \ Horizontal Size 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= 0.30 mm \0.25 mm. ("6\5", or "60\50” ..etc)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Planarity for color images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: “Planar Configuration”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“color-by-plane” or “color-by-pixel”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Sign extension of pixel data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: “Pixel Representation”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Encoding: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“Samples per Pixel”, “Bits Allocated” “Bits Stored”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131" y="6050235"/>
            <a:ext cx="27527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07504" y="5169966"/>
            <a:ext cx="1923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Bits allocated = 16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Bits stored + 12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High bit = 11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5085184"/>
            <a:ext cx="2903612" cy="1751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444208" y="5746030"/>
            <a:ext cx="1808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Bits allocated = 8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Bits stored = 6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High bit = 5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1255102"/>
            <a:ext cx="1835696" cy="224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Advanced image modules: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Modality LUT(Look-up table)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Transformation of manufacturer dependent pixel values into pixel values which are manufacturer independent 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May be contained within an image, or sorted a presentation state separately from the image. 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VOI LUT (Value of interest)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Transformation of the modality pixel values into pixel values that are meaningful for print, display, etc.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May be contained within an image, or sorted a presentation state separately from the image. 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Overlay plane/multi-frame overlay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Monochrome bitmaps overlay on the image.</a:t>
            </a:r>
          </a:p>
          <a:p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Multi-frame module</a:t>
            </a:r>
          </a:p>
          <a:p>
            <a:pPr lvl="1"/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Number of frames in the image (ex: nuclear medicine Image )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Problems of Inconsistency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If, without correction …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76872"/>
            <a:ext cx="23066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7850" y="2132856"/>
            <a:ext cx="23066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03475" y="6033482"/>
            <a:ext cx="158293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“Monitor A”</a:t>
            </a:r>
          </a:p>
          <a:p>
            <a:pPr algn="ctr" eaLnBrk="0" hangingPunct="0"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mass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visible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089898" y="5949280"/>
            <a:ext cx="170668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“Monitor A”</a:t>
            </a:r>
          </a:p>
          <a:p>
            <a:pPr algn="ctr" eaLnBrk="0" hangingPunct="0"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mass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invisible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555776" y="2542252"/>
            <a:ext cx="4248472" cy="304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VOI chosen on </a:t>
            </a:r>
            <a:r>
              <a:rPr lang="en-US" altLang="zh-TW" sz="24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monitor A display </a:t>
            </a: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device</a:t>
            </a:r>
            <a:b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endParaRPr lang="en-US" altLang="zh-TW" sz="24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Rendered on </a:t>
            </a:r>
            <a:r>
              <a:rPr lang="en-US" altLang="zh-TW" sz="24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monitor B with </a:t>
            </a: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different display</a:t>
            </a:r>
            <a:b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endParaRPr lang="en-US" altLang="zh-TW" sz="24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altLang="zh-TW" sz="24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Result:  Mass </a:t>
            </a: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expected to be seen is no longer seen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132856"/>
            <a:ext cx="896576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0" y="5613047"/>
            <a:ext cx="914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dangerous if image display is not consistent for diagnosis or display  </a:t>
            </a:r>
            <a:endParaRPr lang="zh-TW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 build="p"/>
      <p:bldP spid="12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Problems of Inconsistency caused by different monitors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844824"/>
            <a:ext cx="8513763" cy="4521200"/>
            <a:chOff x="96" y="1152"/>
            <a:chExt cx="5363" cy="2848"/>
          </a:xfrm>
        </p:grpSpPr>
        <p:pic>
          <p:nvPicPr>
            <p:cNvPr id="71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52"/>
              <a:ext cx="1408" cy="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16" y="1152"/>
              <a:ext cx="139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6" y="2592"/>
              <a:ext cx="1408" cy="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6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2592"/>
              <a:ext cx="1408" cy="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145" y="1200"/>
              <a:ext cx="29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9999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0.5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96" y="3696"/>
              <a:ext cx="29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9999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1.5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504" y="1200"/>
              <a:ext cx="29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9999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1.0</a:t>
              </a:r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3504" y="3696"/>
              <a:ext cx="29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9999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3.0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561" y="1748"/>
              <a:ext cx="1898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Not all display levels</a:t>
              </a:r>
              <a:br>
                <a:rPr lang="en-US" sz="2400" b="1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are perceivable on all</a:t>
              </a:r>
              <a:br>
                <a:rPr lang="en-US" sz="2400" b="1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devices</a:t>
              </a:r>
            </a:p>
          </p:txBody>
        </p:sp>
        <p:pic>
          <p:nvPicPr>
            <p:cNvPr id="7182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44" y="2832"/>
              <a:ext cx="1536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>
              <a:off x="4032" y="3312"/>
              <a:ext cx="240" cy="33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 flipH="1">
              <a:off x="4704" y="3312"/>
              <a:ext cx="240" cy="336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0" y="5982379"/>
            <a:ext cx="914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不同螢幕會有不同的顯示結果</a:t>
            </a:r>
            <a:endParaRPr lang="en-US" altLang="zh-TW" sz="24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Can’t use absolute luminance since display capabilities different</a:t>
            </a:r>
            <a:endParaRPr lang="zh-TW" altLang="en-US" sz="2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13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DICOM Grayscale Image Transformation Model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1652588"/>
            <a:ext cx="8505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The conceptual model of a Standardized Display System maps P-Values to Luminance </a:t>
            </a:r>
            <a:endParaRPr lang="zh-TW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465" y="1484784"/>
            <a:ext cx="504081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標題 3"/>
          <p:cNvSpPr txBox="1">
            <a:spLocks/>
          </p:cNvSpPr>
          <p:nvPr/>
        </p:nvSpPr>
        <p:spPr>
          <a:xfrm>
            <a:off x="0" y="6030416"/>
            <a:ext cx="9180512" cy="782960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conceptual model of a Standardized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Display System maps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P-Values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Luminance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GESUNDHEIT">
  <a:themeElements>
    <a:clrScheme name="GESUNDHEIT 1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6EAA23"/>
      </a:accent2>
      <a:accent3>
        <a:srgbClr val="FFFFFF"/>
      </a:accent3>
      <a:accent4>
        <a:srgbClr val="000000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GESUNDHE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SUNDHEIT 1">
        <a:dk1>
          <a:srgbClr val="000000"/>
        </a:dk1>
        <a:lt1>
          <a:srgbClr val="FFFFFF"/>
        </a:lt1>
        <a:dk2>
          <a:srgbClr val="00197D"/>
        </a:dk2>
        <a:lt2>
          <a:srgbClr val="646464"/>
        </a:lt2>
        <a:accent1>
          <a:srgbClr val="0078F0"/>
        </a:accent1>
        <a:accent2>
          <a:srgbClr val="6EAA23"/>
        </a:accent2>
        <a:accent3>
          <a:srgbClr val="FFFFFF"/>
        </a:accent3>
        <a:accent4>
          <a:srgbClr val="000000"/>
        </a:accent4>
        <a:accent5>
          <a:srgbClr val="AABEF6"/>
        </a:accent5>
        <a:accent6>
          <a:srgbClr val="639A1F"/>
        </a:accent6>
        <a:hlink>
          <a:srgbClr val="00197D"/>
        </a:hlink>
        <a:folHlink>
          <a:srgbClr val="FF8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1582</Words>
  <Application>Microsoft Office PowerPoint</Application>
  <PresentationFormat>如螢幕大小 (4:3)</PresentationFormat>
  <Paragraphs>244</Paragraphs>
  <Slides>28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黑体</vt:lpstr>
      <vt:lpstr>微軟正黑體</vt:lpstr>
      <vt:lpstr>新細明體</vt:lpstr>
      <vt:lpstr>標楷體</vt:lpstr>
      <vt:lpstr>Arial</vt:lpstr>
      <vt:lpstr>Calibri</vt:lpstr>
      <vt:lpstr>Franklin Gothic Book</vt:lpstr>
      <vt:lpstr>Franklin Gothic Medium</vt:lpstr>
      <vt:lpstr>Times New Roman</vt:lpstr>
      <vt:lpstr>Wingdings</vt:lpstr>
      <vt:lpstr>Wingdings 2</vt:lpstr>
      <vt:lpstr>GESUNDHEIT</vt:lpstr>
      <vt:lpstr>暗香撲面</vt:lpstr>
      <vt:lpstr>Introduction to Digital Imaging and Communication in Medicine (DICOM) II  蕭嘉宏  </vt:lpstr>
      <vt:lpstr>Today Topics</vt:lpstr>
      <vt:lpstr>Image IOD- Secondary Capture</vt:lpstr>
      <vt:lpstr>Image Pixel Module</vt:lpstr>
      <vt:lpstr>Advanced image modules:</vt:lpstr>
      <vt:lpstr>Problems of Inconsistency</vt:lpstr>
      <vt:lpstr>Problems of Inconsistency caused by different monitors</vt:lpstr>
      <vt:lpstr>DICOM Grayscale Image Transformation Model</vt:lpstr>
      <vt:lpstr>The conceptual model of a Standardized Display System maps P-Values to Luminance </vt:lpstr>
      <vt:lpstr>Human Visual System</vt:lpstr>
      <vt:lpstr>Grayscale Standard Display Function (GSDF)</vt:lpstr>
      <vt:lpstr>GSDF-  real and standard</vt:lpstr>
      <vt:lpstr>Display Calibration Tools (Photometer)</vt:lpstr>
      <vt:lpstr>Different Mappings between Presentation States and Images</vt:lpstr>
      <vt:lpstr>Practice Example </vt:lpstr>
      <vt:lpstr>DICOM Networks</vt:lpstr>
      <vt:lpstr>ACSE and DIMSE Services</vt:lpstr>
      <vt:lpstr>DICOM and popular networking protocols</vt:lpstr>
      <vt:lpstr>A Successful DICOM Association</vt:lpstr>
      <vt:lpstr>SCP and SCU</vt:lpstr>
      <vt:lpstr>Verification Service Class</vt:lpstr>
      <vt:lpstr>Storage Service Class</vt:lpstr>
      <vt:lpstr>DICOM Query/Retrieve</vt:lpstr>
      <vt:lpstr>Other DICOM Service Classes</vt:lpstr>
      <vt:lpstr>Further DICOM</vt:lpstr>
      <vt:lpstr>DICOM - Something news</vt:lpstr>
      <vt:lpstr>Further DICOM resources</vt:lpstr>
      <vt:lpstr>For further questions: cylien.dicom@gmail.com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C.Y. Lien</dc:creator>
  <cp:lastModifiedBy>torilin0530@gmail.com</cp:lastModifiedBy>
  <cp:revision>71</cp:revision>
  <dcterms:created xsi:type="dcterms:W3CDTF">2011-03-31T06:44:03Z</dcterms:created>
  <dcterms:modified xsi:type="dcterms:W3CDTF">2021-03-14T21:45:43Z</dcterms:modified>
</cp:coreProperties>
</file>