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66" r:id="rId5"/>
    <p:sldId id="267" r:id="rId6"/>
    <p:sldId id="262" r:id="rId7"/>
    <p:sldId id="265" r:id="rId8"/>
    <p:sldId id="257" r:id="rId9"/>
    <p:sldId id="258" r:id="rId10"/>
    <p:sldId id="259" r:id="rId11"/>
    <p:sldId id="260" r:id="rId12"/>
    <p:sldId id="269" r:id="rId13"/>
    <p:sldId id="270" r:id="rId14"/>
    <p:sldId id="271" r:id="rId15"/>
    <p:sldId id="272" r:id="rId16"/>
    <p:sldId id="268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sin-Yi Hung" initials="HYH" lastIdx="1" clrIdx="0">
    <p:extLst>
      <p:ext uri="{19B8F6BF-5375-455C-9EA6-DF929625EA0E}">
        <p15:presenceInfo xmlns:p15="http://schemas.microsoft.com/office/powerpoint/2012/main" userId="S::hhung6@jh.edu::ba6d279d-0671-4057-88f1-b7cb7c78a49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58" d="100"/>
          <a:sy n="58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E2C0-9A89-4629-92F5-B1024B48C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BDD60-61E4-46D1-B51B-71BE579F1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3AE25-00C4-4109-8EE3-522CF257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7EE-838A-49DB-8DC6-879B9862795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9CAB-3394-4C06-A203-0AB37BE8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063D5-B8E1-4929-B822-4F84AA9F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C877-06D0-4BD0-91D9-3B4B4CA8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5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3642-F5EA-4ECF-97CD-5CC6669D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AF17B-888B-4B03-ABAC-2DDE21F3D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D7DF-F68E-4021-B9DE-80EC1D91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7EE-838A-49DB-8DC6-879B9862795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A93FD-D9C4-45ED-AF3E-D3401777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6FFD6-EBB4-4F89-A7AC-95B54B82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C877-06D0-4BD0-91D9-3B4B4CA8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8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71AD4-E119-4483-BD97-5E27A9DAE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D8999-C006-46FF-9C27-6726E7CB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D5726-097D-4CB2-8B32-F2793765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7EE-838A-49DB-8DC6-879B9862795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7EE9D-0B3D-4E09-8C94-428957B8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39C75-D4ED-43E7-B18E-742145B5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C877-06D0-4BD0-91D9-3B4B4CA8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7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8C56-506F-48B1-84D1-4001161F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3307-A57A-4968-8463-7CF30718E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DD94D-FFA5-46F3-8668-F99BC777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7EE-838A-49DB-8DC6-879B9862795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32BB5-BBD4-4C5D-BF92-9BFF0814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A7B57-4FBA-4DAF-899E-E478F116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C877-06D0-4BD0-91D9-3B4B4CA8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0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2573-3657-4043-A000-1107CCFF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E56D7-3338-4A3D-9E8F-F2265615B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C9F43-5862-4AC6-A1FA-09D792B8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7EE-838A-49DB-8DC6-879B9862795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23CDB-4BCE-4B86-80FD-FF337D72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B97EF-74A7-4654-A70E-842CA89B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C877-06D0-4BD0-91D9-3B4B4CA8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9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9008-6102-4B84-BC62-F717D8B0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FF8E-4080-44AB-B47C-D539CEB1C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5A65C-F912-4303-89B6-046200B01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C251E-F71F-4AFF-BFD2-4E8E07214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7EE-838A-49DB-8DC6-879B9862795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994B0-EAE7-4023-8BFF-7D78EF22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62C43-F07A-46FD-9978-063079ED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C877-06D0-4BD0-91D9-3B4B4CA8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8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1C5C-1103-42ED-B01C-FD7AB6B4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94956-466D-4B81-8CC0-45C2E357B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CFCAD-E18F-4B29-A6BD-CE8B8E6AE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EE66C-67C3-46E1-8A10-908AF031B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B71D4-EE17-4353-80DE-5644C5821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D86FD-A421-4992-A498-090054E1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7EE-838A-49DB-8DC6-879B9862795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DDC3A-344D-46FC-A38A-9648B04F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2C490-4325-493A-887A-3727863F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C877-06D0-4BD0-91D9-3B4B4CA8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4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606F-1CF5-4787-970F-BA4FDD73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B9A1-80D3-45CC-B87B-FCF46033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7EE-838A-49DB-8DC6-879B9862795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87DBA-72A5-4542-9FDA-9FE9F86E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D22B7-4E8F-405F-A634-5F7F7A8E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C877-06D0-4BD0-91D9-3B4B4CA8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5269D-FE13-4F1A-AF1A-AD69EC15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7EE-838A-49DB-8DC6-879B9862795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CE04D-F0FB-4D5A-A4C9-28705BDF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A7D38-BA6C-4260-BBE6-0CBD3231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C877-06D0-4BD0-91D9-3B4B4CA8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FFD5-B94F-4F18-BA71-633F9B18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D1369-3713-4F08-B7DC-5329C10CE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7EE49-41FD-42D2-806E-5AD42D817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9C578-7CB5-46F1-91A6-44B95969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7EE-838A-49DB-8DC6-879B9862795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97B50-D504-4333-9FD5-634028D3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77284-251F-4807-BC11-BBA74913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C877-06D0-4BD0-91D9-3B4B4CA8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2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76A1-56E2-4915-9D32-10BC5BD2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33D51-3E07-4E3F-9A43-0C738EFE4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CD22B-DADC-4587-ABD8-E9360844E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75A3C-F894-402B-B3FD-190E53CB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7EE-838A-49DB-8DC6-879B9862795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31619-85A0-46C8-87E9-DDB9F6E3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9C6B5-273E-4645-B147-0AF4637F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C877-06D0-4BD0-91D9-3B4B4CA8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1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BC9A1-1133-47D8-A501-0704E082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8C004-CC2B-46A2-B58F-DA63CFEB2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E0558-CFBF-4428-A65A-441EA150F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4E7EE-838A-49DB-8DC6-879B9862795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54EBF-1A41-4C2A-A89F-1AEFDA708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902AF-599C-46A3-94DD-DB41560C7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1C877-06D0-4BD0-91D9-3B4B4CA8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9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39.png"/><Relationship Id="rId7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DFDF-472E-4D68-B9B1-11BA1EAFF8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Vibration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8DC1D-AFFE-4BF0-93AF-8A5ACF754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101420</a:t>
            </a:r>
          </a:p>
        </p:txBody>
      </p:sp>
    </p:spTree>
    <p:extLst>
      <p:ext uri="{BB962C8B-B14F-4D97-AF65-F5344CB8AC3E}">
        <p14:creationId xmlns:p14="http://schemas.microsoft.com/office/powerpoint/2010/main" val="165113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01A9-509F-4DC8-B918-D973BBF2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400 Hz (sliding window = 1000, step =100)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E4C98C-1A94-4958-91D2-D47DF829E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9730" y="1690688"/>
            <a:ext cx="3540971" cy="2464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267B10-B643-4F26-9E7C-AB589517D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730" y="4277160"/>
            <a:ext cx="3540971" cy="2425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360C8E-361B-4125-8F57-22BD29EE4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849" y="2238173"/>
            <a:ext cx="4674665" cy="3150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F3B3B0-30B1-483D-B640-4DC03EF42BAC}"/>
              </a:ext>
            </a:extLst>
          </p:cNvPr>
          <p:cNvSpPr txBox="1"/>
          <p:nvPr/>
        </p:nvSpPr>
        <p:spPr>
          <a:xfrm>
            <a:off x="2632819" y="5490089"/>
            <a:ext cx="13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Frames/time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63F6C-2C90-4DDA-B48C-85C7BB721615}"/>
              </a:ext>
            </a:extLst>
          </p:cNvPr>
          <p:cNvSpPr txBox="1"/>
          <p:nvPr/>
        </p:nvSpPr>
        <p:spPr>
          <a:xfrm rot="16200000">
            <a:off x="283762" y="3597879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2389294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5319-C3D0-4D7A-B2BB-80EDBC16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500 Hz (sliding window = 1000, step =100)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FAE1E3-8665-43CF-8F4B-F1815EE70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6598" y="4416454"/>
            <a:ext cx="3511538" cy="24056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A4C6DB-88D1-48FA-8685-130DEA647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48" y="2468983"/>
            <a:ext cx="4674665" cy="3150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01599B-FB90-4CC8-857F-517E514A7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598" y="1747029"/>
            <a:ext cx="3511538" cy="244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14D2-93BA-4AEE-9DB2-D72D0404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 Hz (sliding window = 6000, step =100)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72184-7C15-468B-9E8F-FE7820F4B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75" y="2015229"/>
            <a:ext cx="4674665" cy="3150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88D286-EFAC-419F-BDA6-5DF9A94D7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347" y="1819614"/>
            <a:ext cx="3266387" cy="227383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786C22D-965D-41B4-8C53-8AB9DFDAD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29347" y="4443973"/>
            <a:ext cx="3266387" cy="22738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EAA1DC-931D-459C-997E-1617DE4A79B5}"/>
              </a:ext>
            </a:extLst>
          </p:cNvPr>
          <p:cNvSpPr txBox="1"/>
          <p:nvPr/>
        </p:nvSpPr>
        <p:spPr>
          <a:xfrm>
            <a:off x="2632819" y="5490089"/>
            <a:ext cx="13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Frames/time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B9F0D-700C-44DE-9744-DF5C6E28A22C}"/>
              </a:ext>
            </a:extLst>
          </p:cNvPr>
          <p:cNvSpPr txBox="1"/>
          <p:nvPr/>
        </p:nvSpPr>
        <p:spPr>
          <a:xfrm rot="16200000">
            <a:off x="283762" y="3597879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3105148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6A0F7-A310-48CE-BDDA-8D3D64BE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300 Hz (sliding window = 6000, step =100)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DD58C3-F81E-46FC-8FF4-17457668A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377" y="2207386"/>
            <a:ext cx="4674665" cy="3150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EC7726-8402-42F4-BFA4-589D2E0A0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495" y="4040762"/>
            <a:ext cx="3801057" cy="2604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17BB3D-B100-4E29-B04C-0ACEF625C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495" y="1382743"/>
            <a:ext cx="3881552" cy="26580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082414-3EAC-4B62-ADBA-692EAB5EA36A}"/>
              </a:ext>
            </a:extLst>
          </p:cNvPr>
          <p:cNvSpPr txBox="1"/>
          <p:nvPr/>
        </p:nvSpPr>
        <p:spPr>
          <a:xfrm>
            <a:off x="2632819" y="5490089"/>
            <a:ext cx="13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Frames/time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DEEEC-B596-412F-B906-C5841C55F6BF}"/>
              </a:ext>
            </a:extLst>
          </p:cNvPr>
          <p:cNvSpPr txBox="1"/>
          <p:nvPr/>
        </p:nvSpPr>
        <p:spPr>
          <a:xfrm rot="16200000">
            <a:off x="283762" y="3597879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3915691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366D-0817-4E46-B424-5ABCB06F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400 Hz (sliding window = 6000, step =100)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6CEC7-D429-4120-B5FC-CE822A6CC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85" y="2207386"/>
            <a:ext cx="4674665" cy="3150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E4C449-D0DF-4E6C-B45B-3E4240DED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851" y="1687613"/>
            <a:ext cx="3378709" cy="23136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F55582-0B76-4CC6-8E33-DCE844ADE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347" y="4314886"/>
            <a:ext cx="3378710" cy="22769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249DD3-58C0-4F10-A90A-DFB453AF13D4}"/>
              </a:ext>
            </a:extLst>
          </p:cNvPr>
          <p:cNvSpPr txBox="1"/>
          <p:nvPr/>
        </p:nvSpPr>
        <p:spPr>
          <a:xfrm>
            <a:off x="2632819" y="5490089"/>
            <a:ext cx="13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Frames/time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82F966-2473-472D-8B12-3EAB7ABCBE79}"/>
              </a:ext>
            </a:extLst>
          </p:cNvPr>
          <p:cNvSpPr txBox="1"/>
          <p:nvPr/>
        </p:nvSpPr>
        <p:spPr>
          <a:xfrm rot="16200000">
            <a:off x="283762" y="3597879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4179311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D25C-91E9-4A8F-A1CD-358F6F30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500 Hz (sliding window = 6000, step =100)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0E6546-3C96-4D41-AA04-F2AEB5DE5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663" y="2015229"/>
            <a:ext cx="4750882" cy="3150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F8D467-3D20-4651-8C61-8548BB4D3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455" y="4346531"/>
            <a:ext cx="3418005" cy="23416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01BDB2-2137-4C94-8C09-82957FE07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455" y="1832735"/>
            <a:ext cx="3419506" cy="23416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7D7645-B5BA-431C-B408-B96227E617A0}"/>
              </a:ext>
            </a:extLst>
          </p:cNvPr>
          <p:cNvSpPr txBox="1"/>
          <p:nvPr/>
        </p:nvSpPr>
        <p:spPr>
          <a:xfrm>
            <a:off x="2632819" y="5490089"/>
            <a:ext cx="13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Frames/time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DA37B-D657-4E70-A4F0-54739B62D13B}"/>
              </a:ext>
            </a:extLst>
          </p:cNvPr>
          <p:cNvSpPr txBox="1"/>
          <p:nvPr/>
        </p:nvSpPr>
        <p:spPr>
          <a:xfrm rot="16200000">
            <a:off x="283762" y="3597879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3074700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5D4C-DAB2-4A01-83FC-785A249F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FFT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3F408-1D2E-43DB-89BB-61297633C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70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CB59-9D03-4156-AB5C-0896AB30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 Hz (threshold =20)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200122-9582-4A57-B646-4003FCAB5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02" y="2351014"/>
            <a:ext cx="3126127" cy="24541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0ECC0C-04B3-4079-8BBC-470AB43B54B5}"/>
                  </a:ext>
                </a:extLst>
              </p:cNvPr>
              <p:cNvSpPr txBox="1"/>
              <p:nvPr/>
            </p:nvSpPr>
            <p:spPr>
              <a:xfrm>
                <a:off x="1197570" y="1593967"/>
                <a:ext cx="1106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4 grid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0ECC0C-04B3-4079-8BBC-470AB43B5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570" y="1593967"/>
                <a:ext cx="1106393" cy="369332"/>
              </a:xfrm>
              <a:prstGeom prst="rect">
                <a:avLst/>
              </a:prstGeom>
              <a:blipFill>
                <a:blip r:embed="rId3"/>
                <a:stretch>
                  <a:fillRect l="-4396" t="-8197" r="-43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EE9456B-D968-4598-B1F8-5151ED2CA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733" y="2351015"/>
            <a:ext cx="3028739" cy="24541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2627E5-E0F8-438A-816A-26EEA0D4ADED}"/>
                  </a:ext>
                </a:extLst>
              </p:cNvPr>
              <p:cNvSpPr txBox="1"/>
              <p:nvPr/>
            </p:nvSpPr>
            <p:spPr>
              <a:xfrm>
                <a:off x="4485261" y="1597129"/>
                <a:ext cx="1106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8 grid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2627E5-E0F8-438A-816A-26EEA0D4A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61" y="1597129"/>
                <a:ext cx="1106393" cy="369332"/>
              </a:xfrm>
              <a:prstGeom prst="rect">
                <a:avLst/>
              </a:prstGeom>
              <a:blipFill>
                <a:blip r:embed="rId5"/>
                <a:stretch>
                  <a:fillRect l="-4972" t="-9836" r="-44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28367E-A1BD-4E28-B4D9-124306CB8376}"/>
                  </a:ext>
                </a:extLst>
              </p:cNvPr>
              <p:cNvSpPr txBox="1"/>
              <p:nvPr/>
            </p:nvSpPr>
            <p:spPr>
              <a:xfrm>
                <a:off x="9916886" y="1593967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32 grid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28367E-A1BD-4E28-B4D9-124306CB8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886" y="1593967"/>
                <a:ext cx="1340432" cy="369332"/>
              </a:xfrm>
              <a:prstGeom prst="rect">
                <a:avLst/>
              </a:prstGeom>
              <a:blipFill>
                <a:blip r:embed="rId6"/>
                <a:stretch>
                  <a:fillRect l="-4091" t="-8197" r="-3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05DD41-9FAF-433E-8179-084FBE381A18}"/>
                  </a:ext>
                </a:extLst>
              </p:cNvPr>
              <p:cNvSpPr txBox="1"/>
              <p:nvPr/>
            </p:nvSpPr>
            <p:spPr>
              <a:xfrm>
                <a:off x="6940153" y="1593967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16 grid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05DD41-9FAF-433E-8179-084FBE381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153" y="1593967"/>
                <a:ext cx="1340432" cy="369332"/>
              </a:xfrm>
              <a:prstGeom prst="rect">
                <a:avLst/>
              </a:prstGeom>
              <a:blipFill>
                <a:blip r:embed="rId7"/>
                <a:stretch>
                  <a:fillRect l="-3636" t="-8197" r="-36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97C7F1B-82B6-4AC9-86E3-260784E686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2351014"/>
            <a:ext cx="3028739" cy="24541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1A1CA8-8F70-4DCF-A3B6-98D325ECF0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3829" y="2351013"/>
            <a:ext cx="3028739" cy="237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85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CC82452-CB59-4853-A05A-1C8249BB6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825" y="2435332"/>
            <a:ext cx="3035175" cy="24593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1CB59-9D03-4156-AB5C-0896AB30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300 Hz (threshold =20)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0ECC0C-04B3-4079-8BBC-470AB43B54B5}"/>
                  </a:ext>
                </a:extLst>
              </p:cNvPr>
              <p:cNvSpPr txBox="1"/>
              <p:nvPr/>
            </p:nvSpPr>
            <p:spPr>
              <a:xfrm>
                <a:off x="1197570" y="1593967"/>
                <a:ext cx="1106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4 grid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0ECC0C-04B3-4079-8BBC-470AB43B5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570" y="1593967"/>
                <a:ext cx="1106393" cy="369332"/>
              </a:xfrm>
              <a:prstGeom prst="rect">
                <a:avLst/>
              </a:prstGeom>
              <a:blipFill>
                <a:blip r:embed="rId3"/>
                <a:stretch>
                  <a:fillRect l="-4396" t="-8197" r="-43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2627E5-E0F8-438A-816A-26EEA0D4ADED}"/>
                  </a:ext>
                </a:extLst>
              </p:cNvPr>
              <p:cNvSpPr txBox="1"/>
              <p:nvPr/>
            </p:nvSpPr>
            <p:spPr>
              <a:xfrm>
                <a:off x="4485261" y="1597129"/>
                <a:ext cx="1106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8 grid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2627E5-E0F8-438A-816A-26EEA0D4A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61" y="1597129"/>
                <a:ext cx="1106393" cy="369332"/>
              </a:xfrm>
              <a:prstGeom prst="rect">
                <a:avLst/>
              </a:prstGeom>
              <a:blipFill>
                <a:blip r:embed="rId4"/>
                <a:stretch>
                  <a:fillRect l="-4972" t="-9836" r="-44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28367E-A1BD-4E28-B4D9-124306CB8376}"/>
                  </a:ext>
                </a:extLst>
              </p:cNvPr>
              <p:cNvSpPr txBox="1"/>
              <p:nvPr/>
            </p:nvSpPr>
            <p:spPr>
              <a:xfrm>
                <a:off x="9916886" y="1593967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32 grid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28367E-A1BD-4E28-B4D9-124306CB8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886" y="1593967"/>
                <a:ext cx="1340432" cy="369332"/>
              </a:xfrm>
              <a:prstGeom prst="rect">
                <a:avLst/>
              </a:prstGeom>
              <a:blipFill>
                <a:blip r:embed="rId5"/>
                <a:stretch>
                  <a:fillRect l="-4091" t="-8197" r="-3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05DD41-9FAF-433E-8179-084FBE381A18}"/>
                  </a:ext>
                </a:extLst>
              </p:cNvPr>
              <p:cNvSpPr txBox="1"/>
              <p:nvPr/>
            </p:nvSpPr>
            <p:spPr>
              <a:xfrm>
                <a:off x="6940153" y="1593967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16 grid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05DD41-9FAF-433E-8179-084FBE381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153" y="1593967"/>
                <a:ext cx="1340432" cy="369332"/>
              </a:xfrm>
              <a:prstGeom prst="rect">
                <a:avLst/>
              </a:prstGeom>
              <a:blipFill>
                <a:blip r:embed="rId6"/>
                <a:stretch>
                  <a:fillRect l="-3636" t="-8197" r="-36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61D4B62-AF5B-4987-885D-647678C05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84875" y="2358821"/>
            <a:ext cx="3035175" cy="24593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43F4F0-493F-4D53-A13F-6DA418B686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8202" y="2358821"/>
            <a:ext cx="3035175" cy="24593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EBA3F6-D9C2-4D0C-BF9A-0AE16A66D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3377" y="2363149"/>
            <a:ext cx="3035175" cy="245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32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CB59-9D03-4156-AB5C-0896AB30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400 Hz (threshold =20)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0ECC0C-04B3-4079-8BBC-470AB43B54B5}"/>
                  </a:ext>
                </a:extLst>
              </p:cNvPr>
              <p:cNvSpPr txBox="1"/>
              <p:nvPr/>
            </p:nvSpPr>
            <p:spPr>
              <a:xfrm>
                <a:off x="1197570" y="1593967"/>
                <a:ext cx="1106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4 grid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0ECC0C-04B3-4079-8BBC-470AB43B5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570" y="1593967"/>
                <a:ext cx="1106393" cy="369332"/>
              </a:xfrm>
              <a:prstGeom prst="rect">
                <a:avLst/>
              </a:prstGeom>
              <a:blipFill>
                <a:blip r:embed="rId2"/>
                <a:stretch>
                  <a:fillRect l="-4396" t="-8197" r="-43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2627E5-E0F8-438A-816A-26EEA0D4ADED}"/>
                  </a:ext>
                </a:extLst>
              </p:cNvPr>
              <p:cNvSpPr txBox="1"/>
              <p:nvPr/>
            </p:nvSpPr>
            <p:spPr>
              <a:xfrm>
                <a:off x="4068861" y="1593967"/>
                <a:ext cx="1106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8 grid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2627E5-E0F8-438A-816A-26EEA0D4A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861" y="1593967"/>
                <a:ext cx="1106393" cy="369332"/>
              </a:xfrm>
              <a:prstGeom prst="rect">
                <a:avLst/>
              </a:prstGeom>
              <a:blipFill>
                <a:blip r:embed="rId3"/>
                <a:stretch>
                  <a:fillRect l="-4396" t="-8197" r="-43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28367E-A1BD-4E28-B4D9-124306CB8376}"/>
                  </a:ext>
                </a:extLst>
              </p:cNvPr>
              <p:cNvSpPr txBox="1"/>
              <p:nvPr/>
            </p:nvSpPr>
            <p:spPr>
              <a:xfrm>
                <a:off x="9916886" y="1593967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32 grid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28367E-A1BD-4E28-B4D9-124306CB8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886" y="1593967"/>
                <a:ext cx="1340432" cy="369332"/>
              </a:xfrm>
              <a:prstGeom prst="rect">
                <a:avLst/>
              </a:prstGeom>
              <a:blipFill>
                <a:blip r:embed="rId4"/>
                <a:stretch>
                  <a:fillRect l="-4091" t="-8197" r="-3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05DD41-9FAF-433E-8179-084FBE381A18}"/>
                  </a:ext>
                </a:extLst>
              </p:cNvPr>
              <p:cNvSpPr txBox="1"/>
              <p:nvPr/>
            </p:nvSpPr>
            <p:spPr>
              <a:xfrm>
                <a:off x="6940153" y="1593967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16 grid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05DD41-9FAF-433E-8179-084FBE381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153" y="1593967"/>
                <a:ext cx="1340432" cy="369332"/>
              </a:xfrm>
              <a:prstGeom prst="rect">
                <a:avLst/>
              </a:prstGeom>
              <a:blipFill>
                <a:blip r:embed="rId5"/>
                <a:stretch>
                  <a:fillRect l="-3636" t="-8197" r="-36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E5F1A9F-69A6-4811-AB92-2A310D0EA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956329" y="2360304"/>
            <a:ext cx="3235671" cy="26218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03DBC5-53E8-463D-83A5-5C7AA4B931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385136"/>
            <a:ext cx="3262997" cy="26439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185359-9A2D-4BC7-B6EC-E827043B08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8533" y="2385136"/>
            <a:ext cx="3235670" cy="26218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E0AC7D-4C07-4085-8AC2-932605E28C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04" y="2385136"/>
            <a:ext cx="3235670" cy="26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9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65E1-1CA1-4F56-8F59-550C1C54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time window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A7E6C-B054-42EF-8BF0-09E951B0E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45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357FE31-8032-4803-866E-DBC75155A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067" y="2634455"/>
            <a:ext cx="2999889" cy="24307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1CB59-9D03-4156-AB5C-0896AB30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500 Hz (threshold =20)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0ECC0C-04B3-4079-8BBC-470AB43B54B5}"/>
                  </a:ext>
                </a:extLst>
              </p:cNvPr>
              <p:cNvSpPr txBox="1"/>
              <p:nvPr/>
            </p:nvSpPr>
            <p:spPr>
              <a:xfrm>
                <a:off x="1197570" y="1593967"/>
                <a:ext cx="1106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4 grid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0ECC0C-04B3-4079-8BBC-470AB43B5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570" y="1593967"/>
                <a:ext cx="1106393" cy="369332"/>
              </a:xfrm>
              <a:prstGeom prst="rect">
                <a:avLst/>
              </a:prstGeom>
              <a:blipFill>
                <a:blip r:embed="rId3"/>
                <a:stretch>
                  <a:fillRect l="-4396" t="-8197" r="-43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2627E5-E0F8-438A-816A-26EEA0D4ADED}"/>
                  </a:ext>
                </a:extLst>
              </p:cNvPr>
              <p:cNvSpPr txBox="1"/>
              <p:nvPr/>
            </p:nvSpPr>
            <p:spPr>
              <a:xfrm>
                <a:off x="4485261" y="1597129"/>
                <a:ext cx="1106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8 grid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2627E5-E0F8-438A-816A-26EEA0D4A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61" y="1597129"/>
                <a:ext cx="1106393" cy="369332"/>
              </a:xfrm>
              <a:prstGeom prst="rect">
                <a:avLst/>
              </a:prstGeom>
              <a:blipFill>
                <a:blip r:embed="rId4"/>
                <a:stretch>
                  <a:fillRect l="-4972" t="-9836" r="-44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28367E-A1BD-4E28-B4D9-124306CB8376}"/>
                  </a:ext>
                </a:extLst>
              </p:cNvPr>
              <p:cNvSpPr txBox="1"/>
              <p:nvPr/>
            </p:nvSpPr>
            <p:spPr>
              <a:xfrm>
                <a:off x="9916886" y="1593967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32 grid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28367E-A1BD-4E28-B4D9-124306CB8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886" y="1593967"/>
                <a:ext cx="1340432" cy="369332"/>
              </a:xfrm>
              <a:prstGeom prst="rect">
                <a:avLst/>
              </a:prstGeom>
              <a:blipFill>
                <a:blip r:embed="rId5"/>
                <a:stretch>
                  <a:fillRect l="-4091" t="-8197" r="-3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05DD41-9FAF-433E-8179-084FBE381A18}"/>
                  </a:ext>
                </a:extLst>
              </p:cNvPr>
              <p:cNvSpPr txBox="1"/>
              <p:nvPr/>
            </p:nvSpPr>
            <p:spPr>
              <a:xfrm>
                <a:off x="6940153" y="1593967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16 grid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05DD41-9FAF-433E-8179-084FBE381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153" y="1593967"/>
                <a:ext cx="1340432" cy="369332"/>
              </a:xfrm>
              <a:prstGeom prst="rect">
                <a:avLst/>
              </a:prstGeom>
              <a:blipFill>
                <a:blip r:embed="rId6"/>
                <a:stretch>
                  <a:fillRect l="-3636" t="-8197" r="-36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21ACE35-3CAC-4F26-A985-6B7725547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12996" y="2537662"/>
            <a:ext cx="3119344" cy="2527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FEC5CB-FFD5-4412-AACC-496F252F13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3956" y="2634455"/>
            <a:ext cx="2999889" cy="24307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3B8631-6AF7-4335-828B-2FB96F2E43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2656" y="2634455"/>
            <a:ext cx="3119344" cy="25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6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C9F7-1575-4D43-855A-95F3425E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 in a smaller time window is larger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8FA3C7-2A78-47FD-BD07-2110FCFA7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922" y="2947926"/>
            <a:ext cx="4031037" cy="2617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8BD06B-64EA-46B1-8385-93C402588030}"/>
              </a:ext>
            </a:extLst>
          </p:cNvPr>
          <p:cNvSpPr txBox="1"/>
          <p:nvPr/>
        </p:nvSpPr>
        <p:spPr>
          <a:xfrm>
            <a:off x="2958638" y="5760789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100368-E99F-4ADA-BF27-43A6B43D6C8D}"/>
              </a:ext>
            </a:extLst>
          </p:cNvPr>
          <p:cNvSpPr txBox="1"/>
          <p:nvPr/>
        </p:nvSpPr>
        <p:spPr>
          <a:xfrm rot="16200000">
            <a:off x="1160967" y="40717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238924-5AC8-4849-9780-3209B93DE033}"/>
                  </a:ext>
                </a:extLst>
              </p:cNvPr>
              <p:cNvSpPr txBox="1"/>
              <p:nvPr/>
            </p:nvSpPr>
            <p:spPr>
              <a:xfrm>
                <a:off x="4148848" y="1973525"/>
                <a:ext cx="3246210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𝑝𝑒𝑎𝑘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238924-5AC8-4849-9780-3209B93DE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848" y="1973525"/>
                <a:ext cx="3246210" cy="572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DCAD6358-7032-409A-93D4-85745C27D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47926"/>
            <a:ext cx="3967722" cy="26170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77BE0B-EA3D-4688-B911-5584F841D88F}"/>
              </a:ext>
            </a:extLst>
          </p:cNvPr>
          <p:cNvSpPr txBox="1"/>
          <p:nvPr/>
        </p:nvSpPr>
        <p:spPr>
          <a:xfrm>
            <a:off x="7395058" y="5760789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 size</a:t>
            </a:r>
          </a:p>
        </p:txBody>
      </p:sp>
    </p:spTree>
    <p:extLst>
      <p:ext uri="{BB962C8B-B14F-4D97-AF65-F5344CB8AC3E}">
        <p14:creationId xmlns:p14="http://schemas.microsoft.com/office/powerpoint/2010/main" val="391525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0144-3BF0-46AD-9A60-266A00B7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frame issue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93F40-C5BB-4A65-A031-98964A287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the backward FFT</a:t>
            </a:r>
          </a:p>
        </p:txBody>
      </p:sp>
    </p:spTree>
    <p:extLst>
      <p:ext uri="{BB962C8B-B14F-4D97-AF65-F5344CB8AC3E}">
        <p14:creationId xmlns:p14="http://schemas.microsoft.com/office/powerpoint/2010/main" val="213888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1626-2348-451F-B8B2-7BB49307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90"/>
            <a:ext cx="10515600" cy="1325563"/>
          </a:xfrm>
        </p:spPr>
        <p:txBody>
          <a:bodyPr/>
          <a:lstStyle/>
          <a:p>
            <a:r>
              <a:rPr lang="en-US" dirty="0"/>
              <a:t>Last time problem: the original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54F58D-2B58-4C90-8791-32F57E381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610" y="2271561"/>
            <a:ext cx="3421762" cy="22272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3F665-68A9-4A8D-A775-C33C6779CDD5}"/>
              </a:ext>
            </a:extLst>
          </p:cNvPr>
          <p:cNvSpPr txBox="1"/>
          <p:nvPr/>
        </p:nvSpPr>
        <p:spPr>
          <a:xfrm>
            <a:off x="5550067" y="1531470"/>
            <a:ext cx="11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T=0:10001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98493E-200C-4DA6-83E7-15703B07B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01" y="2271561"/>
            <a:ext cx="3391421" cy="22075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BE298C-2B8E-4B85-9791-9B604FF7EB1A}"/>
              </a:ext>
            </a:extLst>
          </p:cNvPr>
          <p:cNvSpPr txBox="1"/>
          <p:nvPr/>
        </p:nvSpPr>
        <p:spPr>
          <a:xfrm>
            <a:off x="1953250" y="1585475"/>
            <a:ext cx="11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T=0:10000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9EF32B-A1A0-4467-B9E5-E66125BFFAC3}"/>
              </a:ext>
            </a:extLst>
          </p:cNvPr>
          <p:cNvSpPr txBox="1"/>
          <p:nvPr/>
        </p:nvSpPr>
        <p:spPr>
          <a:xfrm>
            <a:off x="4681118" y="1919554"/>
            <a:ext cx="3276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 err="1"/>
              <a:t>dataFFT</a:t>
            </a:r>
            <a:r>
              <a:rPr lang="en-US" sz="1200" i="1" dirty="0"/>
              <a:t> = </a:t>
            </a:r>
            <a:r>
              <a:rPr lang="en-US" sz="1200" i="1" dirty="0" err="1"/>
              <a:t>np.abs</a:t>
            </a:r>
            <a:r>
              <a:rPr lang="en-US" sz="1200" i="1" dirty="0"/>
              <a:t>(</a:t>
            </a:r>
            <a:r>
              <a:rPr lang="en-US" sz="1200" i="1" dirty="0" err="1"/>
              <a:t>scipy.fft</a:t>
            </a:r>
            <a:r>
              <a:rPr lang="en-US" sz="1200" i="1" dirty="0"/>
              <a:t>(data[res[0], res[1], :]))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E25F23-0A89-4A2A-A844-DDCED318182A}"/>
              </a:ext>
            </a:extLst>
          </p:cNvPr>
          <p:cNvSpPr txBox="1"/>
          <p:nvPr/>
        </p:nvSpPr>
        <p:spPr>
          <a:xfrm>
            <a:off x="1022795" y="1957058"/>
            <a:ext cx="3421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 err="1"/>
              <a:t>dataFFT</a:t>
            </a:r>
            <a:r>
              <a:rPr lang="en-US" sz="1200" i="1" dirty="0"/>
              <a:t> = </a:t>
            </a:r>
            <a:r>
              <a:rPr lang="en-US" sz="1200" i="1" dirty="0" err="1"/>
              <a:t>np.abs</a:t>
            </a:r>
            <a:r>
              <a:rPr lang="en-US" sz="1200" i="1" dirty="0"/>
              <a:t>(</a:t>
            </a:r>
            <a:r>
              <a:rPr lang="en-US" sz="1200" i="1" dirty="0" err="1"/>
              <a:t>scipy.fft</a:t>
            </a:r>
            <a:r>
              <a:rPr lang="en-US" sz="1200" i="1" dirty="0"/>
              <a:t>(data[res[0], res[1], :-1]))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F9B14E-17E0-46CA-8178-DF75C073A1C1}"/>
              </a:ext>
            </a:extLst>
          </p:cNvPr>
          <p:cNvSpPr txBox="1"/>
          <p:nvPr/>
        </p:nvSpPr>
        <p:spPr>
          <a:xfrm>
            <a:off x="3539177" y="129729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Short time FFT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A3067F-9C2D-4E11-8BD1-1FA25020370B}"/>
              </a:ext>
            </a:extLst>
          </p:cNvPr>
          <p:cNvSpPr/>
          <p:nvPr/>
        </p:nvSpPr>
        <p:spPr>
          <a:xfrm>
            <a:off x="936461" y="4293328"/>
            <a:ext cx="3275598" cy="263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61913C-922A-45C0-8DB7-A61DE7F69AD2}"/>
              </a:ext>
            </a:extLst>
          </p:cNvPr>
          <p:cNvSpPr txBox="1"/>
          <p:nvPr/>
        </p:nvSpPr>
        <p:spPr>
          <a:xfrm>
            <a:off x="936460" y="4295540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535E8E-D246-45AA-8BF6-F5DBB340AECB}"/>
              </a:ext>
            </a:extLst>
          </p:cNvPr>
          <p:cNvSpPr txBox="1"/>
          <p:nvPr/>
        </p:nvSpPr>
        <p:spPr>
          <a:xfrm>
            <a:off x="3668980" y="4314594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86AD00-8283-4B1A-B634-0B6443AADF86}"/>
              </a:ext>
            </a:extLst>
          </p:cNvPr>
          <p:cNvSpPr/>
          <p:nvPr/>
        </p:nvSpPr>
        <p:spPr>
          <a:xfrm>
            <a:off x="4540144" y="4315442"/>
            <a:ext cx="3275598" cy="263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4220D4-B034-4FFE-B304-C01A811A684B}"/>
              </a:ext>
            </a:extLst>
          </p:cNvPr>
          <p:cNvSpPr txBox="1"/>
          <p:nvPr/>
        </p:nvSpPr>
        <p:spPr>
          <a:xfrm>
            <a:off x="4540143" y="4317654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02D8E8-2DF4-4596-BB48-88C8B2DBC0F4}"/>
              </a:ext>
            </a:extLst>
          </p:cNvPr>
          <p:cNvSpPr txBox="1"/>
          <p:nvPr/>
        </p:nvSpPr>
        <p:spPr>
          <a:xfrm>
            <a:off x="7272663" y="4336708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F7708F-74ED-46D6-909B-3C65E7FCF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886" y="4698054"/>
            <a:ext cx="3181285" cy="20707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EAFB55-CC20-4B0B-900E-E0359D715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859" y="4737657"/>
            <a:ext cx="3059601" cy="1991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A8C7BD-BF6F-4774-873E-AF5E5D239CA2}"/>
              </a:ext>
            </a:extLst>
          </p:cNvPr>
          <p:cNvSpPr txBox="1"/>
          <p:nvPr/>
        </p:nvSpPr>
        <p:spPr>
          <a:xfrm>
            <a:off x="8170597" y="5333921"/>
            <a:ext cx="310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FFT without removing the peak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23339A-DF53-4847-80F7-9FB4B2FC8E44}"/>
              </a:ext>
            </a:extLst>
          </p:cNvPr>
          <p:cNvSpPr txBox="1"/>
          <p:nvPr/>
        </p:nvSpPr>
        <p:spPr>
          <a:xfrm>
            <a:off x="8170597" y="5703253"/>
            <a:ext cx="231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FFT removing the peak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5BB85-55CD-4E03-917D-79EB2A3E6170}"/>
              </a:ext>
            </a:extLst>
          </p:cNvPr>
          <p:cNvSpPr txBox="1"/>
          <p:nvPr/>
        </p:nvSpPr>
        <p:spPr>
          <a:xfrm>
            <a:off x="8170762" y="2670787"/>
            <a:ext cx="3683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 there’s a second peak round 300 Hz for the whole 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This is why we got the results shown in the first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But why does the last frame cause such a big difference?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Try 400 Hz to see whether it is also weird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D189E8-974A-4A19-9668-71094CC54993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9725253" y="5010756"/>
            <a:ext cx="1" cy="323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8D00458-9F3B-44B1-A674-29903BD16321}"/>
              </a:ext>
            </a:extLst>
          </p:cNvPr>
          <p:cNvSpPr/>
          <p:nvPr/>
        </p:nvSpPr>
        <p:spPr>
          <a:xfrm>
            <a:off x="1168959" y="6515589"/>
            <a:ext cx="3275598" cy="263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CDF7DA-677C-40FE-97D0-B3EA92BF4F00}"/>
              </a:ext>
            </a:extLst>
          </p:cNvPr>
          <p:cNvSpPr txBox="1"/>
          <p:nvPr/>
        </p:nvSpPr>
        <p:spPr>
          <a:xfrm>
            <a:off x="1168958" y="6517801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62620B-1663-4D8E-8932-512D0D88274E}"/>
              </a:ext>
            </a:extLst>
          </p:cNvPr>
          <p:cNvSpPr txBox="1"/>
          <p:nvPr/>
        </p:nvSpPr>
        <p:spPr>
          <a:xfrm>
            <a:off x="3901478" y="6536855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576562-7659-4743-A84E-2A63C340BD81}"/>
              </a:ext>
            </a:extLst>
          </p:cNvPr>
          <p:cNvSpPr/>
          <p:nvPr/>
        </p:nvSpPr>
        <p:spPr>
          <a:xfrm>
            <a:off x="4772642" y="6537703"/>
            <a:ext cx="3275598" cy="263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87167B-C38B-44E8-80E3-A887C1125017}"/>
              </a:ext>
            </a:extLst>
          </p:cNvPr>
          <p:cNvSpPr txBox="1"/>
          <p:nvPr/>
        </p:nvSpPr>
        <p:spPr>
          <a:xfrm>
            <a:off x="4772641" y="6539915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6AAF73-9703-4B5A-BEA0-4BEA22BBC730}"/>
              </a:ext>
            </a:extLst>
          </p:cNvPr>
          <p:cNvSpPr txBox="1"/>
          <p:nvPr/>
        </p:nvSpPr>
        <p:spPr>
          <a:xfrm>
            <a:off x="7505161" y="6558969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</a:t>
            </a:r>
          </a:p>
        </p:txBody>
      </p:sp>
    </p:spTree>
    <p:extLst>
      <p:ext uri="{BB962C8B-B14F-4D97-AF65-F5344CB8AC3E}">
        <p14:creationId xmlns:p14="http://schemas.microsoft.com/office/powerpoint/2010/main" val="311361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CBBC-E23E-4396-89EC-76871C95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FFT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3D3BB7B4-54A8-44C0-9066-3B5F5B67F3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415421"/>
              </p:ext>
            </p:extLst>
          </p:nvPr>
        </p:nvGraphicFramePr>
        <p:xfrm>
          <a:off x="7326634" y="1453306"/>
          <a:ext cx="4191000" cy="95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15871608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85767188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5904243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6717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80115901"/>
                    </a:ext>
                  </a:extLst>
                </a:gridCol>
              </a:tblGrid>
              <a:tr h="4786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233585"/>
                  </a:ext>
                </a:extLst>
              </a:tr>
              <a:tr h="4786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68117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20E6570-06EC-43C4-9637-759D11D2B77A}"/>
              </a:ext>
            </a:extLst>
          </p:cNvPr>
          <p:cNvSpPr txBox="1"/>
          <p:nvPr/>
        </p:nvSpPr>
        <p:spPr>
          <a:xfrm>
            <a:off x="925238" y="1453306"/>
            <a:ext cx="529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Reverse the time series and perform the backward FFT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0178C4-DDE7-408F-B6F5-1573A6218337}"/>
              </a:ext>
            </a:extLst>
          </p:cNvPr>
          <p:cNvSpPr txBox="1"/>
          <p:nvPr/>
        </p:nvSpPr>
        <p:spPr>
          <a:xfrm>
            <a:off x="925238" y="1931938"/>
            <a:ext cx="613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(The last frame is 10001 because I’ve removed the blank frame)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EDA9B65-4246-4826-B58E-8CA5D6603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51" y="2838368"/>
            <a:ext cx="2598331" cy="17183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5F338F7-9D46-487A-BFE2-3E6A3EC5797A}"/>
              </a:ext>
            </a:extLst>
          </p:cNvPr>
          <p:cNvSpPr txBox="1"/>
          <p:nvPr/>
        </p:nvSpPr>
        <p:spPr>
          <a:xfrm>
            <a:off x="1077677" y="2473202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10001: 9001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FC7A7C3-BE5D-41DF-8F8B-EFE46C57D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438" y="2838368"/>
            <a:ext cx="2598331" cy="171836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EC438EB-135A-44CA-AD47-F49E1481B33E}"/>
              </a:ext>
            </a:extLst>
          </p:cNvPr>
          <p:cNvSpPr txBox="1"/>
          <p:nvPr/>
        </p:nvSpPr>
        <p:spPr>
          <a:xfrm>
            <a:off x="4028362" y="2473202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10001: 8001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6C1133D-A078-4851-9C24-E0941FE04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633" y="2838368"/>
            <a:ext cx="2598331" cy="169812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F7A2F8C-635B-4F8C-A7DD-50AA3A7468E0}"/>
              </a:ext>
            </a:extLst>
          </p:cNvPr>
          <p:cNvSpPr txBox="1"/>
          <p:nvPr/>
        </p:nvSpPr>
        <p:spPr>
          <a:xfrm>
            <a:off x="7402663" y="247320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10001: 1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908A77C-BE8F-4B07-95A9-E10A9326A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4020" y="2838368"/>
            <a:ext cx="2598332" cy="169130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FA25CFF-DA66-46C8-8DDD-F56BEDC2E5D2}"/>
              </a:ext>
            </a:extLst>
          </p:cNvPr>
          <p:cNvSpPr txBox="1"/>
          <p:nvPr/>
        </p:nvSpPr>
        <p:spPr>
          <a:xfrm>
            <a:off x="10248852" y="2469036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10001: 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68124FC-F5B7-457E-86C2-5DB405DA4A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8736" y="4984529"/>
            <a:ext cx="2433414" cy="160501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2C0FACF-B871-49E5-B819-D4CBA5386C5D}"/>
              </a:ext>
            </a:extLst>
          </p:cNvPr>
          <p:cNvSpPr/>
          <p:nvPr/>
        </p:nvSpPr>
        <p:spPr>
          <a:xfrm>
            <a:off x="626022" y="4424946"/>
            <a:ext cx="3275598" cy="263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5D7262-B017-41D2-A9C1-434AD005ADD2}"/>
              </a:ext>
            </a:extLst>
          </p:cNvPr>
          <p:cNvSpPr txBox="1"/>
          <p:nvPr/>
        </p:nvSpPr>
        <p:spPr>
          <a:xfrm>
            <a:off x="570338" y="4424946"/>
            <a:ext cx="535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BFB913-3930-4052-BE3A-308F598C2F20}"/>
              </a:ext>
            </a:extLst>
          </p:cNvPr>
          <p:cNvSpPr txBox="1"/>
          <p:nvPr/>
        </p:nvSpPr>
        <p:spPr>
          <a:xfrm>
            <a:off x="2613782" y="4465914"/>
            <a:ext cx="535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9AF2A-F957-468B-8001-2922CB7C9FD5}"/>
              </a:ext>
            </a:extLst>
          </p:cNvPr>
          <p:cNvSpPr txBox="1"/>
          <p:nvPr/>
        </p:nvSpPr>
        <p:spPr>
          <a:xfrm>
            <a:off x="1303289" y="4460061"/>
            <a:ext cx="1023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frequency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CF9363-ABAD-4565-9FA5-4FAFF3678ADD}"/>
              </a:ext>
            </a:extLst>
          </p:cNvPr>
          <p:cNvSpPr/>
          <p:nvPr/>
        </p:nvSpPr>
        <p:spPr>
          <a:xfrm>
            <a:off x="3579370" y="4435789"/>
            <a:ext cx="3275598" cy="263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65D959-99EF-4017-936F-285E9983C5C6}"/>
              </a:ext>
            </a:extLst>
          </p:cNvPr>
          <p:cNvSpPr txBox="1"/>
          <p:nvPr/>
        </p:nvSpPr>
        <p:spPr>
          <a:xfrm>
            <a:off x="3523686" y="4435789"/>
            <a:ext cx="535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9FC2BD-68C1-4302-9001-7E56252B7095}"/>
              </a:ext>
            </a:extLst>
          </p:cNvPr>
          <p:cNvSpPr txBox="1"/>
          <p:nvPr/>
        </p:nvSpPr>
        <p:spPr>
          <a:xfrm>
            <a:off x="5567130" y="4476757"/>
            <a:ext cx="535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EE1469-5F4A-4109-BEDB-AE28FF453ADA}"/>
              </a:ext>
            </a:extLst>
          </p:cNvPr>
          <p:cNvSpPr txBox="1"/>
          <p:nvPr/>
        </p:nvSpPr>
        <p:spPr>
          <a:xfrm>
            <a:off x="4256637" y="4470904"/>
            <a:ext cx="1023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frequency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3AEFFBA-3B6F-4780-A73D-CD1EC9F9BDAC}"/>
              </a:ext>
            </a:extLst>
          </p:cNvPr>
          <p:cNvSpPr/>
          <p:nvPr/>
        </p:nvSpPr>
        <p:spPr>
          <a:xfrm>
            <a:off x="6569972" y="4412420"/>
            <a:ext cx="3275598" cy="263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C94CBC-EAD2-415D-8135-67C6FB881E61}"/>
              </a:ext>
            </a:extLst>
          </p:cNvPr>
          <p:cNvSpPr txBox="1"/>
          <p:nvPr/>
        </p:nvSpPr>
        <p:spPr>
          <a:xfrm>
            <a:off x="6514288" y="4424946"/>
            <a:ext cx="535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0214B9-F2DD-46B9-A364-1DC5E5B395D3}"/>
              </a:ext>
            </a:extLst>
          </p:cNvPr>
          <p:cNvSpPr txBox="1"/>
          <p:nvPr/>
        </p:nvSpPr>
        <p:spPr>
          <a:xfrm>
            <a:off x="8557732" y="4465914"/>
            <a:ext cx="535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EE61EF-8A5D-4A4C-A5EB-80D2A89AC48C}"/>
              </a:ext>
            </a:extLst>
          </p:cNvPr>
          <p:cNvSpPr txBox="1"/>
          <p:nvPr/>
        </p:nvSpPr>
        <p:spPr>
          <a:xfrm>
            <a:off x="7247239" y="4460061"/>
            <a:ext cx="1023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frequency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6FB0B82-B4E3-440E-8CB2-945559D79E93}"/>
              </a:ext>
            </a:extLst>
          </p:cNvPr>
          <p:cNvSpPr/>
          <p:nvPr/>
        </p:nvSpPr>
        <p:spPr>
          <a:xfrm>
            <a:off x="9578218" y="4421166"/>
            <a:ext cx="3275598" cy="263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C27039-0B94-4413-B79D-B96416A20213}"/>
              </a:ext>
            </a:extLst>
          </p:cNvPr>
          <p:cNvSpPr txBox="1"/>
          <p:nvPr/>
        </p:nvSpPr>
        <p:spPr>
          <a:xfrm>
            <a:off x="9522534" y="4421166"/>
            <a:ext cx="535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581010-4D1D-4E1F-8D8A-AA8A7D0139BB}"/>
              </a:ext>
            </a:extLst>
          </p:cNvPr>
          <p:cNvSpPr txBox="1"/>
          <p:nvPr/>
        </p:nvSpPr>
        <p:spPr>
          <a:xfrm>
            <a:off x="11565978" y="4462134"/>
            <a:ext cx="535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E0E4FA-C92E-4854-970C-DFB80E76B4C1}"/>
              </a:ext>
            </a:extLst>
          </p:cNvPr>
          <p:cNvSpPr txBox="1"/>
          <p:nvPr/>
        </p:nvSpPr>
        <p:spPr>
          <a:xfrm>
            <a:off x="10255485" y="4456281"/>
            <a:ext cx="1023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frequency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2CF499-249D-4E77-80E3-B5EF6D7BA5CF}"/>
              </a:ext>
            </a:extLst>
          </p:cNvPr>
          <p:cNvSpPr txBox="1"/>
          <p:nvPr/>
        </p:nvSpPr>
        <p:spPr>
          <a:xfrm>
            <a:off x="4882327" y="6563486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 size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87000C6-9063-4E75-9AA9-CD91AF3D9CF8}"/>
              </a:ext>
            </a:extLst>
          </p:cNvPr>
          <p:cNvSpPr txBox="1"/>
          <p:nvPr/>
        </p:nvSpPr>
        <p:spPr>
          <a:xfrm rot="16200000">
            <a:off x="3803997" y="578832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AA3124F-DE44-4176-8E22-AC4866D58B55}"/>
                  </a:ext>
                </a:extLst>
              </p:cNvPr>
              <p:cNvSpPr txBox="1"/>
              <p:nvPr/>
            </p:nvSpPr>
            <p:spPr>
              <a:xfrm>
                <a:off x="277856" y="5404694"/>
                <a:ext cx="3246210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𝑝𝑒𝑎𝑘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AA3124F-DE44-4176-8E22-AC4866D58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56" y="5404694"/>
                <a:ext cx="3246210" cy="5725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AB6821B-5AF5-4C6D-96E4-CE0CCFDBF06A}"/>
              </a:ext>
            </a:extLst>
          </p:cNvPr>
          <p:cNvCxnSpPr>
            <a:cxnSpLocks/>
            <a:stCxn id="44" idx="0"/>
          </p:cNvCxnSpPr>
          <p:nvPr/>
        </p:nvCxnSpPr>
        <p:spPr>
          <a:xfrm>
            <a:off x="1815064" y="4460061"/>
            <a:ext cx="2793478" cy="6337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3A81BCE-B74A-4417-9AC2-BD32289238B1}"/>
              </a:ext>
            </a:extLst>
          </p:cNvPr>
          <p:cNvCxnSpPr>
            <a:cxnSpLocks/>
            <a:stCxn id="52" idx="0"/>
          </p:cNvCxnSpPr>
          <p:nvPr/>
        </p:nvCxnSpPr>
        <p:spPr>
          <a:xfrm>
            <a:off x="4768412" y="4470904"/>
            <a:ext cx="99949" cy="12197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975E887-07C3-4565-AAA4-D4E289BEC093}"/>
              </a:ext>
            </a:extLst>
          </p:cNvPr>
          <p:cNvCxnSpPr>
            <a:cxnSpLocks/>
            <a:stCxn id="60" idx="0"/>
          </p:cNvCxnSpPr>
          <p:nvPr/>
        </p:nvCxnSpPr>
        <p:spPr>
          <a:xfrm flipH="1">
            <a:off x="6477682" y="4460061"/>
            <a:ext cx="1281332" cy="1584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09E98E-3CAD-45B2-B348-B25B06567DF6}"/>
              </a:ext>
            </a:extLst>
          </p:cNvPr>
          <p:cNvCxnSpPr>
            <a:cxnSpLocks/>
          </p:cNvCxnSpPr>
          <p:nvPr/>
        </p:nvCxnSpPr>
        <p:spPr>
          <a:xfrm flipH="1">
            <a:off x="6795317" y="4435789"/>
            <a:ext cx="3874018" cy="1875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8946318-C493-4026-B5AC-AC9A2B0EF943}"/>
              </a:ext>
            </a:extLst>
          </p:cNvPr>
          <p:cNvSpPr txBox="1"/>
          <p:nvPr/>
        </p:nvSpPr>
        <p:spPr>
          <a:xfrm>
            <a:off x="8191335" y="6000041"/>
            <a:ext cx="330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problem is not in frame 1001</a:t>
            </a:r>
          </a:p>
        </p:txBody>
      </p:sp>
    </p:spTree>
    <p:extLst>
      <p:ext uri="{BB962C8B-B14F-4D97-AF65-F5344CB8AC3E}">
        <p14:creationId xmlns:p14="http://schemas.microsoft.com/office/powerpoint/2010/main" val="362794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65E1-1CA1-4F56-8F59-550C1C54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A7E6C-B054-42EF-8BF0-09E951B0E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6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41A7-CA8D-4BAE-BE8E-4000219E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 Hz (sliding window = 1000, step =100)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6B9DDC-1D87-448A-BD98-634A82970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374" y="2288135"/>
            <a:ext cx="4435026" cy="2988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A98879-9092-4928-999C-C929D3D92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764" y="1690688"/>
            <a:ext cx="3303140" cy="2299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7F26E0-8752-4737-A840-63BFBCC32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764" y="4357527"/>
            <a:ext cx="3303139" cy="22080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98662E-D2A8-4C43-8F2B-FEB1B62ECAAC}"/>
              </a:ext>
            </a:extLst>
          </p:cNvPr>
          <p:cNvSpPr txBox="1"/>
          <p:nvPr/>
        </p:nvSpPr>
        <p:spPr>
          <a:xfrm>
            <a:off x="2576197" y="5276957"/>
            <a:ext cx="13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Frames/time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218710-E211-410E-A9BD-5DA12E9E0420}"/>
              </a:ext>
            </a:extLst>
          </p:cNvPr>
          <p:cNvSpPr txBox="1"/>
          <p:nvPr/>
        </p:nvSpPr>
        <p:spPr>
          <a:xfrm rot="16200000">
            <a:off x="283762" y="3597879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170856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2218-C01B-49CA-AC74-10A95B39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300 Hz (sliding window = 1000, step =100)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8AE81B-EB3B-4548-89FB-48C2C9304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0882" y="4225798"/>
            <a:ext cx="3648378" cy="2499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EBB532-C25C-4CFE-9FD2-43BE07AB8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074" y="2132619"/>
            <a:ext cx="4960432" cy="3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83FA5F-ABB1-4E74-B47A-F78801BFC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882" y="1449635"/>
            <a:ext cx="3590467" cy="24994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0AC3FE-B4A1-4A0F-87B5-DF864F489097}"/>
              </a:ext>
            </a:extLst>
          </p:cNvPr>
          <p:cNvSpPr txBox="1"/>
          <p:nvPr/>
        </p:nvSpPr>
        <p:spPr>
          <a:xfrm>
            <a:off x="3008600" y="5557434"/>
            <a:ext cx="13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Frames/time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D863B-EA38-4B05-8F2B-F9CEBF18D0AE}"/>
              </a:ext>
            </a:extLst>
          </p:cNvPr>
          <p:cNvSpPr txBox="1"/>
          <p:nvPr/>
        </p:nvSpPr>
        <p:spPr>
          <a:xfrm rot="16200000">
            <a:off x="283762" y="3597879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62038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6781</TotalTime>
  <Words>448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Web Vibration analysis</vt:lpstr>
      <vt:lpstr>Test the time window</vt:lpstr>
      <vt:lpstr>SNR in a smaller time window is larger</vt:lpstr>
      <vt:lpstr>The last frame issue</vt:lpstr>
      <vt:lpstr>Last time problem: the original data</vt:lpstr>
      <vt:lpstr>Backward FFT</vt:lpstr>
      <vt:lpstr>Sliding window FT</vt:lpstr>
      <vt:lpstr>200 Hz (sliding window = 1000, step =100) </vt:lpstr>
      <vt:lpstr>300 Hz (sliding window = 1000, step =100) </vt:lpstr>
      <vt:lpstr>400 Hz (sliding window = 1000, step =100) </vt:lpstr>
      <vt:lpstr>500 Hz (sliding window = 1000, step =100) </vt:lpstr>
      <vt:lpstr>200 Hz (sliding window = 6000, step =100) </vt:lpstr>
      <vt:lpstr>300 Hz (sliding window = 6000, step =100) </vt:lpstr>
      <vt:lpstr>400 Hz (sliding window = 6000, step =100) </vt:lpstr>
      <vt:lpstr>500 Hz (sliding window = 6000, step =100) </vt:lpstr>
      <vt:lpstr>Spatial FFT</vt:lpstr>
      <vt:lpstr>200 Hz (threshold =20)</vt:lpstr>
      <vt:lpstr>300 Hz (threshold =20)</vt:lpstr>
      <vt:lpstr>400 Hz (threshold =20)</vt:lpstr>
      <vt:lpstr>500 Hz (threshold =20)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Hsin-Yi Hung</dc:creator>
  <cp:lastModifiedBy>Hsin-Yi Hung</cp:lastModifiedBy>
  <cp:revision>38</cp:revision>
  <dcterms:created xsi:type="dcterms:W3CDTF">2020-10-09T00:37:06Z</dcterms:created>
  <dcterms:modified xsi:type="dcterms:W3CDTF">2020-10-13T17:38:46Z</dcterms:modified>
</cp:coreProperties>
</file>