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35"/>
  </p:notesMasterIdLst>
  <p:sldIdLst>
    <p:sldId id="256" r:id="rId2"/>
    <p:sldId id="259" r:id="rId3"/>
    <p:sldId id="351" r:id="rId4"/>
    <p:sldId id="397" r:id="rId5"/>
    <p:sldId id="398" r:id="rId6"/>
    <p:sldId id="399" r:id="rId7"/>
    <p:sldId id="263" r:id="rId8"/>
    <p:sldId id="385" r:id="rId9"/>
    <p:sldId id="260" r:id="rId10"/>
    <p:sldId id="386" r:id="rId11"/>
    <p:sldId id="392" r:id="rId12"/>
    <p:sldId id="393" r:id="rId13"/>
    <p:sldId id="395" r:id="rId14"/>
    <p:sldId id="394" r:id="rId15"/>
    <p:sldId id="352" r:id="rId16"/>
    <p:sldId id="382" r:id="rId17"/>
    <p:sldId id="367" r:id="rId18"/>
    <p:sldId id="407" r:id="rId19"/>
    <p:sldId id="400" r:id="rId20"/>
    <p:sldId id="303" r:id="rId21"/>
    <p:sldId id="369" r:id="rId22"/>
    <p:sldId id="377" r:id="rId23"/>
    <p:sldId id="368" r:id="rId24"/>
    <p:sldId id="376" r:id="rId25"/>
    <p:sldId id="353" r:id="rId26"/>
    <p:sldId id="365" r:id="rId27"/>
    <p:sldId id="364" r:id="rId28"/>
    <p:sldId id="406" r:id="rId29"/>
    <p:sldId id="388" r:id="rId30"/>
    <p:sldId id="402" r:id="rId31"/>
    <p:sldId id="405" r:id="rId32"/>
    <p:sldId id="411" r:id="rId33"/>
    <p:sldId id="410" r:id="rId34"/>
  </p:sldIdLst>
  <p:sldSz cx="9144000" cy="5143500" type="screen16x9"/>
  <p:notesSz cx="7104063" cy="10234613"/>
  <p:embeddedFontLst>
    <p:embeddedFont>
      <p:font typeface="Calibri" panose="020F0502020204030204" pitchFamily="34" charset="0"/>
      <p:regular r:id="rId36"/>
      <p:bold r:id="rId37"/>
      <p:italic r:id="rId38"/>
      <p:boldItalic r:id="rId39"/>
    </p:embeddedFont>
    <p:embeddedFont>
      <p:font typeface="Cambria Math" panose="02040503050406030204" pitchFamily="18" charset="0"/>
      <p:regular r:id="rId40"/>
    </p:embeddedFont>
    <p:embeddedFont>
      <p:font typeface="Crimson Text" panose="02020500000000000000" charset="0"/>
      <p:regular r:id="rId41"/>
      <p:bold r:id="rId42"/>
      <p:italic r:id="rId43"/>
      <p:boldItalic r:id="rId44"/>
    </p:embeddedFont>
    <p:embeddedFont>
      <p:font typeface="Merriweather Light" panose="02020500000000000000" charset="0"/>
      <p:regular r:id="rId45"/>
      <p:bold r:id="rId46"/>
      <p:italic r:id="rId47"/>
      <p:boldItalic r:id="rId48"/>
    </p:embeddedFont>
    <p:embeddedFont>
      <p:font typeface="Montserrat" panose="02020500000000000000" charset="0"/>
      <p:regular r:id="rId49"/>
      <p:bold r:id="rId50"/>
      <p:italic r:id="rId51"/>
      <p:boldItalic r:id="rId52"/>
    </p:embeddedFont>
    <p:embeddedFont>
      <p:font typeface="Vidaloka" panose="02020500000000000000" charset="0"/>
      <p:regular r:id="rId53"/>
    </p:embeddedFont>
    <p:embeddedFont>
      <p:font typeface="標楷體" panose="03000509000000000000" pitchFamily="65" charset="-12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BE56E4-0875-40C2-81E8-F1B9672FA1F8}">
  <a:tblStyle styleId="{AABE56E4-0875-40C2-81E8-F1B9672FA1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5196" autoAdjust="0"/>
  </p:normalViewPr>
  <p:slideViewPr>
    <p:cSldViewPr snapToGrid="0">
      <p:cViewPr varScale="1">
        <p:scale>
          <a:sx n="107" d="100"/>
          <a:sy n="107" d="100"/>
        </p:scale>
        <p:origin x="69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4861441"/>
            <a:ext cx="5683250" cy="4605575"/>
          </a:xfrm>
          <a:prstGeom prst="rect">
            <a:avLst/>
          </a:prstGeom>
          <a:noFill/>
          <a:ln>
            <a:noFill/>
          </a:ln>
        </p:spPr>
        <p:txBody>
          <a:bodyPr spcFirstLastPara="1" wrap="square" lIns="99059" tIns="99059" rIns="99059" bIns="99059"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Good morning, every one. My name is </a:t>
            </a:r>
            <a:r>
              <a:rPr lang="zh-TW" altLang="en-US" dirty="0"/>
              <a:t>賴星光</a:t>
            </a:r>
            <a:r>
              <a:rPr lang="en-US" altLang="zh-TW" dirty="0"/>
              <a:t>. I will be presenting my research on the impact of Robotic Process Automation (RPA) on earnings management.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Before discussing how RPA influences earnings management, it's important to note the lack of empirical research on this relationship. </a:t>
            </a:r>
          </a:p>
          <a:p>
            <a:pPr marL="172006" indent="0">
              <a:buNone/>
            </a:pPr>
            <a:r>
              <a:rPr lang="en-US" altLang="zh-TW" dirty="0"/>
              <a:t>However, both RPA and ERP technologies improve operational efficiency and data accuracy, which are crucial for reporting quality. </a:t>
            </a:r>
          </a:p>
          <a:p>
            <a:pPr marL="172006" indent="0">
              <a:buNone/>
            </a:pPr>
            <a:r>
              <a:rPr lang="en-US" altLang="zh-TW" dirty="0"/>
              <a:t>Given their similarities, we will review ERP research on earnings management, assuming that RPA's impact will mirror that of ERP.</a:t>
            </a:r>
            <a:endParaRPr lang="zh-TW" altLang="en-US" dirty="0"/>
          </a:p>
        </p:txBody>
      </p:sp>
    </p:spTree>
    <p:extLst>
      <p:ext uri="{BB962C8B-B14F-4D97-AF65-F5344CB8AC3E}">
        <p14:creationId xmlns:p14="http://schemas.microsoft.com/office/powerpoint/2010/main" val="1251707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altLang="zh-TW" dirty="0"/>
              <a:t>Braze and Dang indicate that earnings management increases after ERP adoption, explaining that real-time information aids managerial decisions and that ERP implementation negatively impacts audit quality. Additionally, the competency of external IT audits is questioned.</a:t>
            </a:r>
          </a:p>
          <a:p>
            <a:pPr marL="0" indent="0">
              <a:buNone/>
            </a:pPr>
            <a:endParaRPr lang="en-US" altLang="zh-TW" dirty="0"/>
          </a:p>
          <a:p>
            <a:pPr marL="0" indent="0">
              <a:buNone/>
            </a:pPr>
            <a:r>
              <a:rPr lang="en-US" altLang="zh-TW" dirty="0"/>
              <a:t>Conversely, Morris and </a:t>
            </a:r>
            <a:r>
              <a:rPr lang="en-US" altLang="zh-TW" dirty="0" err="1"/>
              <a:t>Laksmana</a:t>
            </a:r>
            <a:r>
              <a:rPr lang="en-US" altLang="zh-TW" dirty="0"/>
              <a:t> find a significant drop in accrual-based earnings management post-ERP, attributing it to increased transparency deterring earnings management. Their empirical study, including control firms, also shows improved internal control after ERP implementation.</a:t>
            </a:r>
          </a:p>
          <a:p>
            <a:pPr marL="0" indent="0">
              <a:buNone/>
            </a:pPr>
            <a:endParaRPr lang="en-US" altLang="zh-TW" dirty="0"/>
          </a:p>
          <a:p>
            <a:pPr marL="0" indent="0">
              <a:buNone/>
            </a:pPr>
            <a:r>
              <a:rPr lang="en-US" altLang="zh-TW" dirty="0"/>
              <a:t>The mixed results may stem from different sample periods. Morris and </a:t>
            </a:r>
            <a:r>
              <a:rPr lang="en-US" altLang="zh-TW" dirty="0" err="1"/>
              <a:t>Laksmana's</a:t>
            </a:r>
            <a:r>
              <a:rPr lang="en-US" altLang="zh-TW" dirty="0"/>
              <a:t> study includes the early SOX period, while Braze and </a:t>
            </a:r>
            <a:r>
              <a:rPr lang="en-US" altLang="zh-TW" dirty="0" err="1"/>
              <a:t>Dang's</a:t>
            </a:r>
            <a:r>
              <a:rPr lang="en-US" altLang="zh-TW" dirty="0"/>
              <a:t> study is pre-SOX. This difference highlights varying motivations for ERP adoption: operational advantages pre-SOX versus regulatory compliance post-SOX. Regulatory issues thus play a significant role in ERP adoption and its impact on earnings management.</a:t>
            </a:r>
            <a:endParaRPr dirty="0"/>
          </a:p>
        </p:txBody>
      </p:sp>
    </p:spTree>
    <p:extLst>
      <p:ext uri="{BB962C8B-B14F-4D97-AF65-F5344CB8AC3E}">
        <p14:creationId xmlns:p14="http://schemas.microsoft.com/office/powerpoint/2010/main" val="326233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After reviewing ERP studies, we assess the RPA control framework to propose our hypothesis. </a:t>
            </a:r>
          </a:p>
          <a:p>
            <a:pPr marL="0" indent="0">
              <a:buNone/>
            </a:pPr>
            <a:r>
              <a:rPr lang="en-US" dirty="0"/>
              <a:t>According to Hong, while RPA can apply the ERP control framework due to similarities, it remains insufficient for comprehensive RPA risk management. </a:t>
            </a:r>
          </a:p>
          <a:p>
            <a:pPr marL="0" indent="0">
              <a:buNone/>
            </a:pPr>
            <a:r>
              <a:rPr lang="en-US" dirty="0"/>
              <a:t>This underdeveloped framework may lead to scenarios similar to Braze and </a:t>
            </a:r>
            <a:r>
              <a:rPr lang="en-US" dirty="0" err="1"/>
              <a:t>Dang's</a:t>
            </a:r>
            <a:r>
              <a:rPr lang="en-US" dirty="0"/>
              <a:t> findings, where comprehensive controls are needed. </a:t>
            </a:r>
          </a:p>
          <a:p>
            <a:pPr marL="0" indent="0">
              <a:buNone/>
            </a:pPr>
            <a:r>
              <a:rPr lang="en-US" dirty="0"/>
              <a:t>Thus, companies might use RPA to assist in earnings management. </a:t>
            </a:r>
          </a:p>
          <a:p>
            <a:pPr marL="0" indent="0">
              <a:buNone/>
            </a:pPr>
            <a:r>
              <a:rPr lang="en-US" dirty="0"/>
              <a:t>Therefore, our hypothesis is that RPA implementation is positively associated with earnings management through discretionary accruals.</a:t>
            </a:r>
            <a:endParaRPr dirty="0"/>
          </a:p>
        </p:txBody>
      </p:sp>
    </p:spTree>
    <p:extLst>
      <p:ext uri="{BB962C8B-B14F-4D97-AF65-F5344CB8AC3E}">
        <p14:creationId xmlns:p14="http://schemas.microsoft.com/office/powerpoint/2010/main" val="239765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Building on the interplay between RPA implementation and earnings management through accruals, we also examine real activities manipulation (RM). </a:t>
            </a:r>
          </a:p>
          <a:p>
            <a:pPr marL="0" indent="0">
              <a:buNone/>
            </a:pPr>
            <a:r>
              <a:rPr lang="en-US" dirty="0"/>
              <a:t>Paredes and Wheatley (2017) found that firms are less likely to engage in RM post-ERP implementation due to improved integration and monitoring. </a:t>
            </a:r>
          </a:p>
          <a:p>
            <a:pPr marL="0" indent="0">
              <a:buNone/>
            </a:pPr>
            <a:r>
              <a:rPr lang="en-US" dirty="0"/>
              <a:t>Morris (2011) observed fewer internal control weaknesses (ICWs) in ERP firms, indicating strengthened internal controls. </a:t>
            </a:r>
          </a:p>
          <a:p>
            <a:pPr marL="0" indent="0">
              <a:buNone/>
            </a:pPr>
            <a:r>
              <a:rPr lang="en-US" dirty="0"/>
              <a:t>Lenard et al. (2016) found that companies with ICWs were more likely to engage in RM. </a:t>
            </a:r>
          </a:p>
          <a:p>
            <a:pPr marL="0" indent="0">
              <a:buNone/>
            </a:pPr>
            <a:r>
              <a:rPr lang="en-US" dirty="0"/>
              <a:t>Thus, ERP integration appears to reduce RM likelihood through enhanced internal controls and monitoring.</a:t>
            </a:r>
            <a:endParaRPr dirty="0"/>
          </a:p>
        </p:txBody>
      </p:sp>
    </p:spTree>
    <p:extLst>
      <p:ext uri="{BB962C8B-B14F-4D97-AF65-F5344CB8AC3E}">
        <p14:creationId xmlns:p14="http://schemas.microsoft.com/office/powerpoint/2010/main" val="3317994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However, Morris (2011), also referencing </a:t>
            </a:r>
            <a:r>
              <a:rPr lang="en-US" dirty="0" err="1"/>
              <a:t>Brazel</a:t>
            </a:r>
            <a:r>
              <a:rPr lang="en-US" dirty="0"/>
              <a:t> and Dang (2008), highlights the different situations between two studies. </a:t>
            </a:r>
          </a:p>
          <a:p>
            <a:pPr marL="0" indent="0">
              <a:buNone/>
            </a:pPr>
            <a:r>
              <a:rPr lang="en-US" dirty="0"/>
              <a:t>This parallels with hypothesis 1. Similarly, we suggest that RPA implementation can allow firms to use automation for RM </a:t>
            </a:r>
            <a:r>
              <a:rPr lang="en-US" altLang="zh-TW" dirty="0"/>
              <a:t>without a strong control framework</a:t>
            </a:r>
            <a:r>
              <a:rPr lang="en-US" dirty="0"/>
              <a:t>.</a:t>
            </a:r>
            <a:endParaRPr dirty="0"/>
          </a:p>
        </p:txBody>
      </p:sp>
    </p:spTree>
    <p:extLst>
      <p:ext uri="{BB962C8B-B14F-4D97-AF65-F5344CB8AC3E}">
        <p14:creationId xmlns:p14="http://schemas.microsoft.com/office/powerpoint/2010/main" val="3703669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following section is for sample selection and research design</a:t>
            </a:r>
            <a:endParaRPr dirty="0"/>
          </a:p>
        </p:txBody>
      </p:sp>
    </p:spTree>
    <p:extLst>
      <p:ext uri="{BB962C8B-B14F-4D97-AF65-F5344CB8AC3E}">
        <p14:creationId xmlns:p14="http://schemas.microsoft.com/office/powerpoint/2010/main" val="1296793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Our study on RPA technology adoption uses a document analysis strategy same as  Paredes and Wheatley. </a:t>
            </a:r>
          </a:p>
          <a:p>
            <a:pPr marL="0" indent="0">
              <a:buNone/>
            </a:pPr>
            <a:r>
              <a:rPr lang="en-US" dirty="0"/>
              <a:t>We conduct a systematic keyword search in the digital annual reports of listed firms to compile a comprehensive dataset on RPA implementation. </a:t>
            </a:r>
          </a:p>
        </p:txBody>
      </p:sp>
    </p:spTree>
    <p:extLst>
      <p:ext uri="{BB962C8B-B14F-4D97-AF65-F5344CB8AC3E}">
        <p14:creationId xmlns:p14="http://schemas.microsoft.com/office/powerpoint/2010/main" val="1838348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Our sample period begins in 2017, as no company disclosed RPA utilization before that year. </a:t>
            </a:r>
          </a:p>
          <a:p>
            <a:pPr marL="172006" indent="0">
              <a:buNone/>
            </a:pPr>
            <a:r>
              <a:rPr lang="en-US" altLang="zh-TW" dirty="0"/>
              <a:t>For the earnings management analysis, we exclude financial companies, following common research practice. </a:t>
            </a:r>
          </a:p>
          <a:p>
            <a:pPr marL="172006" indent="0">
              <a:buNone/>
            </a:pPr>
            <a:r>
              <a:rPr lang="en-US" altLang="zh-TW" dirty="0"/>
              <a:t>Companies with missing data for variable calculation are also excluded. </a:t>
            </a:r>
          </a:p>
          <a:p>
            <a:pPr marL="172006" indent="0">
              <a:buNone/>
            </a:pPr>
            <a:r>
              <a:rPr lang="en-US" altLang="zh-TW" dirty="0"/>
              <a:t>Ultimately, our sample includes 86 firms that have adopted RPA.</a:t>
            </a:r>
            <a:endParaRPr lang="zh-TW" altLang="en-US" dirty="0"/>
          </a:p>
        </p:txBody>
      </p:sp>
    </p:spTree>
    <p:extLst>
      <p:ext uri="{BB962C8B-B14F-4D97-AF65-F5344CB8AC3E}">
        <p14:creationId xmlns:p14="http://schemas.microsoft.com/office/powerpoint/2010/main" val="3675121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The tables above show the distribution of industries among our RPA-adopting firms and the years they began adoption.</a:t>
            </a:r>
            <a:endParaRPr lang="zh-TW" altLang="en-US" dirty="0"/>
          </a:p>
        </p:txBody>
      </p:sp>
    </p:spTree>
    <p:extLst>
      <p:ext uri="{BB962C8B-B14F-4D97-AF65-F5344CB8AC3E}">
        <p14:creationId xmlns:p14="http://schemas.microsoft.com/office/powerpoint/2010/main" val="2114990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Similar to previous studies, we match 86 comparable firms without RPA implementation as a control group. </a:t>
            </a:r>
          </a:p>
          <a:p>
            <a:pPr marL="172006" indent="0">
              <a:buNone/>
            </a:pPr>
            <a:r>
              <a:rPr lang="en-US" altLang="zh-TW" dirty="0"/>
              <a:t>After initial pairing, we check if control firms might be using RPA through news search.</a:t>
            </a:r>
          </a:p>
          <a:p>
            <a:pPr marL="172006" indent="0">
              <a:buNone/>
            </a:pPr>
            <a:r>
              <a:rPr lang="en-US" altLang="zh-TW" dirty="0"/>
              <a:t>If we find any indications, we exclude those firms and repeat the matching process. </a:t>
            </a:r>
          </a:p>
          <a:p>
            <a:pPr marL="172006" indent="0">
              <a:buNone/>
            </a:pPr>
            <a:r>
              <a:rPr lang="en-US" altLang="zh-TW" dirty="0"/>
              <a:t>This is done until we have a set of control firms with no RPA adoption news. </a:t>
            </a:r>
            <a:endParaRPr lang="zh-TW" altLang="en-US" dirty="0"/>
          </a:p>
        </p:txBody>
      </p:sp>
    </p:spTree>
    <p:extLst>
      <p:ext uri="{BB962C8B-B14F-4D97-AF65-F5344CB8AC3E}">
        <p14:creationId xmlns:p14="http://schemas.microsoft.com/office/powerpoint/2010/main" val="2126235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altLang="zh-TW" sz="1200" dirty="0"/>
              <a:t>My presentation will follow the sequence: introduction, hypothesis, empirical model design and results, and finally, conclusion.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altLang="zh-TW" dirty="0"/>
              <a:t>For the earnings management proxy, we use the absolute value of discretionary accruals calculated from the modified Jones model to detect manipulation via accruals.</a:t>
            </a:r>
          </a:p>
          <a:p>
            <a:pPr marL="0" indent="0">
              <a:buNone/>
            </a:pPr>
            <a:endParaRPr lang="en-US" altLang="zh-TW" dirty="0"/>
          </a:p>
          <a:p>
            <a:pPr marL="0" indent="0">
              <a:buNone/>
            </a:pPr>
            <a:r>
              <a:rPr lang="en-US" altLang="zh-TW" dirty="0"/>
              <a:t>In the additional analysis section, we use another proxy called the discretionary component of accruals quality following Francis et al.'s study. </a:t>
            </a:r>
          </a:p>
        </p:txBody>
      </p:sp>
    </p:spTree>
    <p:extLst>
      <p:ext uri="{BB962C8B-B14F-4D97-AF65-F5344CB8AC3E}">
        <p14:creationId xmlns:p14="http://schemas.microsoft.com/office/powerpoint/2010/main" val="2218587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For another form of earnings management, we follow Zang’s research, using abnormal discretionary expenses, abnormal production costs, and their aggregation to detect real activities manipulation. The larger these proxies are, the more likely a firm is engaging in RM.</a:t>
            </a:r>
            <a:endParaRPr dirty="0"/>
          </a:p>
        </p:txBody>
      </p:sp>
    </p:spTree>
    <p:extLst>
      <p:ext uri="{BB962C8B-B14F-4D97-AF65-F5344CB8AC3E}">
        <p14:creationId xmlns:p14="http://schemas.microsoft.com/office/powerpoint/2010/main" val="2605708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1083f33e91c_0_34: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1083f33e91c_0_34: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altLang="zh-TW" sz="1200" dirty="0"/>
              <a:t>Our main variables of interest are POST and RPA. </a:t>
            </a:r>
          </a:p>
          <a:p>
            <a:pPr marL="0" indent="0">
              <a:buNone/>
            </a:pPr>
            <a:r>
              <a:rPr lang="en-US" altLang="zh-TW" sz="1200" dirty="0"/>
              <a:t>POST is set to 1 for firm-year observations within or after RPA adoption, </a:t>
            </a:r>
          </a:p>
          <a:p>
            <a:pPr marL="0" indent="0">
              <a:buNone/>
            </a:pPr>
            <a:r>
              <a:rPr lang="en-US" altLang="zh-TW" sz="1200" dirty="0"/>
              <a:t>and RPA is set to 1 for observations in the treatment group. </a:t>
            </a:r>
          </a:p>
          <a:p>
            <a:pPr marL="0" indent="0">
              <a:buNone/>
            </a:pPr>
            <a:r>
              <a:rPr lang="en-US" altLang="zh-TW" sz="1200" dirty="0"/>
              <a:t>The product of these two indicators is used in the matched regression analysis.</a:t>
            </a:r>
            <a:endParaRPr dirty="0"/>
          </a:p>
        </p:txBody>
      </p:sp>
    </p:spTree>
    <p:extLst>
      <p:ext uri="{BB962C8B-B14F-4D97-AF65-F5344CB8AC3E}">
        <p14:creationId xmlns:p14="http://schemas.microsoft.com/office/powerpoint/2010/main" val="11708785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For the empirical models, we follow Chen et al. and Zang’s studies to distinguish AM regression and RM regressions in a simultaneous equation framework.</a:t>
            </a:r>
          </a:p>
          <a:p>
            <a:pPr marL="172006" indent="0">
              <a:buNone/>
            </a:pPr>
            <a:endParaRPr lang="en-US" altLang="zh-TW" dirty="0"/>
          </a:p>
          <a:p>
            <a:pPr marL="172006" indent="0">
              <a:buNone/>
            </a:pPr>
            <a:r>
              <a:rPr lang="en-US" altLang="zh-TW" dirty="0"/>
              <a:t>Control variables are included based on prior research. Big4 is a control variable specifically for AM equations, while R&amp;D intensity and advertising intensity are included in the RM equation.</a:t>
            </a:r>
          </a:p>
          <a:p>
            <a:pPr marL="172006" indent="0">
              <a:buNone/>
            </a:pPr>
            <a:endParaRPr lang="en-US" altLang="zh-TW" dirty="0"/>
          </a:p>
          <a:p>
            <a:pPr marL="172006" indent="0">
              <a:buNone/>
            </a:pPr>
            <a:r>
              <a:rPr lang="en-US" altLang="zh-TW" dirty="0"/>
              <a:t>Our main focus is the coefficient of POST.</a:t>
            </a:r>
            <a:endParaRPr lang="zh-TW" altLang="en-US" dirty="0"/>
          </a:p>
        </p:txBody>
      </p:sp>
    </p:spTree>
    <p:extLst>
      <p:ext uri="{BB962C8B-B14F-4D97-AF65-F5344CB8AC3E}">
        <p14:creationId xmlns:p14="http://schemas.microsoft.com/office/powerpoint/2010/main" val="18411481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For the matched regression with control firms, the control variables remain the same as in the previous equations. The main variables of interest differ.</a:t>
            </a:r>
          </a:p>
          <a:p>
            <a:pPr marL="172006" indent="0">
              <a:buNone/>
            </a:pPr>
            <a:endParaRPr lang="en-US" altLang="zh-TW" dirty="0"/>
          </a:p>
          <a:p>
            <a:pPr marL="172006" indent="0">
              <a:buNone/>
            </a:pPr>
            <a:r>
              <a:rPr lang="en-US" altLang="zh-TW" dirty="0"/>
              <a:t>We will examine POST, the product of POST and RPA, and their linear hypothesis to check whether the sum of alpha 2 and alpha 4 is greater than 0.</a:t>
            </a:r>
            <a:endParaRPr lang="zh-TW" altLang="en-US" dirty="0"/>
          </a:p>
        </p:txBody>
      </p:sp>
    </p:spTree>
    <p:extLst>
      <p:ext uri="{BB962C8B-B14F-4D97-AF65-F5344CB8AC3E}">
        <p14:creationId xmlns:p14="http://schemas.microsoft.com/office/powerpoint/2010/main" val="3039534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fourth part will illustrate the results of the model.</a:t>
            </a:r>
            <a:endParaRPr dirty="0"/>
          </a:p>
        </p:txBody>
      </p:sp>
    </p:spTree>
    <p:extLst>
      <p:ext uri="{BB962C8B-B14F-4D97-AF65-F5344CB8AC3E}">
        <p14:creationId xmlns:p14="http://schemas.microsoft.com/office/powerpoint/2010/main" val="800794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083f33e91c_0_21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083f33e91c_0_21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Our first regressions test whether earnings management increases after RPA adoption within the treatment group. </a:t>
            </a:r>
          </a:p>
          <a:p>
            <a:pPr marL="0" indent="0">
              <a:buNone/>
            </a:pPr>
            <a:r>
              <a:rPr lang="en-US" dirty="0"/>
              <a:t>We find that the coefficients for both AM and RM are significantly greater than zero, supporting our hypotheses 1 and 2 that RPA implementation is positively related to earnings management.</a:t>
            </a:r>
            <a:endParaRPr dirty="0"/>
          </a:p>
        </p:txBody>
      </p:sp>
    </p:spTree>
    <p:extLst>
      <p:ext uri="{BB962C8B-B14F-4D97-AF65-F5344CB8AC3E}">
        <p14:creationId xmlns:p14="http://schemas.microsoft.com/office/powerpoint/2010/main" val="4010831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083f33e91c_0_21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083f33e91c_0_21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When we include control firms in the regression analysis, we conduct a linear hypothesis test to determine if the sum of the coefficients for POST and the interaction term of POST and RPA is greater than zero. </a:t>
            </a:r>
          </a:p>
          <a:p>
            <a:pPr marL="0" indent="0">
              <a:buNone/>
            </a:pPr>
            <a:endParaRPr lang="en-US" dirty="0"/>
          </a:p>
          <a:p>
            <a:pPr marL="0" indent="0">
              <a:buNone/>
            </a:pPr>
            <a:r>
              <a:rPr lang="en-US" dirty="0"/>
              <a:t>The F-test shows that all coefficients are greater than zero, indicating that RPA-adopting firms are more likely to engage in earnings management compared to control firms after the implementation period. This result supports both our hypotheses 1 and 2.</a:t>
            </a:r>
            <a:endParaRPr dirty="0"/>
          </a:p>
        </p:txBody>
      </p:sp>
    </p:spTree>
    <p:extLst>
      <p:ext uri="{BB962C8B-B14F-4D97-AF65-F5344CB8AC3E}">
        <p14:creationId xmlns:p14="http://schemas.microsoft.com/office/powerpoint/2010/main" val="3425163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last part is conclusion.</a:t>
            </a:r>
            <a:endParaRPr dirty="0"/>
          </a:p>
        </p:txBody>
      </p:sp>
    </p:spTree>
    <p:extLst>
      <p:ext uri="{BB962C8B-B14F-4D97-AF65-F5344CB8AC3E}">
        <p14:creationId xmlns:p14="http://schemas.microsoft.com/office/powerpoint/2010/main" val="216301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altLang="zh-TW" dirty="0"/>
              <a:t>The main findings of this study focus on whether earnings management increases after RPA implementation. </a:t>
            </a:r>
          </a:p>
          <a:p>
            <a:pPr marL="0" indent="0">
              <a:buNone/>
            </a:pPr>
            <a:r>
              <a:rPr lang="en-US" altLang="zh-TW" dirty="0"/>
              <a:t>We find that all types of earnings management increase following RPA adoption, as shown through both within-treatment group analysis and matched results analysis. Additionally, this conclusion is supported by our additional analysis</a:t>
            </a:r>
            <a:endParaRPr dirty="0"/>
          </a:p>
        </p:txBody>
      </p:sp>
    </p:spTree>
    <p:extLst>
      <p:ext uri="{BB962C8B-B14F-4D97-AF65-F5344CB8AC3E}">
        <p14:creationId xmlns:p14="http://schemas.microsoft.com/office/powerpoint/2010/main" val="195590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reason for conducting this research is closely linked to the emergence of new technologies, particularly RPA.</a:t>
            </a:r>
          </a:p>
          <a:p>
            <a:pPr marL="0" indent="0">
              <a:buNone/>
            </a:pPr>
            <a:r>
              <a:rPr lang="en-US" dirty="0"/>
              <a:t>Recently, technologies like ERP, AI, and RPA have been reshaping the finance and accounting area.</a:t>
            </a:r>
            <a:endParaRPr dirty="0"/>
          </a:p>
        </p:txBody>
      </p:sp>
    </p:spTree>
    <p:extLst>
      <p:ext uri="{BB962C8B-B14F-4D97-AF65-F5344CB8AC3E}">
        <p14:creationId xmlns:p14="http://schemas.microsoft.com/office/powerpoint/2010/main" val="3910145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This study highlights RPA's impact on earnings management for firms, regulators, and auditors. </a:t>
            </a:r>
          </a:p>
          <a:p>
            <a:pPr marL="0" indent="0">
              <a:buNone/>
            </a:pPr>
            <a:r>
              <a:rPr lang="en-US" dirty="0"/>
              <a:t>For firms, it emphasizes the need for robust control standards and risk management practices when implementing RPA. </a:t>
            </a:r>
          </a:p>
          <a:p>
            <a:pPr marL="0" indent="0">
              <a:buNone/>
            </a:pPr>
            <a:r>
              <a:rPr lang="en-US" dirty="0"/>
              <a:t>Regulators can use these insights to shape policies ensuring corporate transparency and accountability amid digital transformation. </a:t>
            </a:r>
          </a:p>
          <a:p>
            <a:pPr marL="0" indent="0">
              <a:buNone/>
            </a:pPr>
            <a:r>
              <a:rPr lang="en-US" dirty="0"/>
              <a:t>For audit firms, understanding RPA's effects can enhance audit quality and effectiveness, allowing auditors to better detect and address potential earnings management. </a:t>
            </a:r>
            <a:endParaRPr dirty="0"/>
          </a:p>
        </p:txBody>
      </p:sp>
    </p:spTree>
    <p:extLst>
      <p:ext uri="{BB962C8B-B14F-4D97-AF65-F5344CB8AC3E}">
        <p14:creationId xmlns:p14="http://schemas.microsoft.com/office/powerpoint/2010/main" val="392105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For the limitations of this research, we face restricted sources for checking whether a firm has adopted RPA via annual reports. </a:t>
            </a:r>
          </a:p>
          <a:p>
            <a:pPr marL="0" indent="0">
              <a:buNone/>
            </a:pPr>
            <a:r>
              <a:rPr lang="en-US"/>
              <a:t>Some </a:t>
            </a:r>
            <a:r>
              <a:rPr lang="en-US" dirty="0"/>
              <a:t>control firms may not consider RPA utilization material enough to disclose in their reports or on public platforms</a:t>
            </a:r>
            <a:r>
              <a:rPr lang="en-US"/>
              <a:t>. </a:t>
            </a:r>
          </a:p>
          <a:p>
            <a:pPr marL="0" indent="0">
              <a:buNone/>
            </a:pPr>
            <a:r>
              <a:rPr lang="en-US"/>
              <a:t>Additionally</a:t>
            </a:r>
            <a:r>
              <a:rPr lang="en-US" dirty="0"/>
              <a:t>, our data is solely from Taiwan, which may limit the generalizability of our findings.</a:t>
            </a:r>
          </a:p>
          <a:p>
            <a:pPr marL="0" indent="0">
              <a:buNone/>
            </a:pPr>
            <a:endParaRPr lang="en-US" dirty="0"/>
          </a:p>
          <a:p>
            <a:pPr marL="0" indent="0">
              <a:buNone/>
            </a:pPr>
            <a:r>
              <a:rPr lang="en-US" dirty="0"/>
              <a:t>Despite these limitations, future research can further examine the relationship between internal control and RPA adoption. Moreover, assessing the extent of a company's RPA deployment could be improved by using measurable proxies, such as the number of licenses usage.</a:t>
            </a:r>
            <a:endParaRPr dirty="0"/>
          </a:p>
        </p:txBody>
      </p:sp>
    </p:spTree>
    <p:extLst>
      <p:ext uri="{BB962C8B-B14F-4D97-AF65-F5344CB8AC3E}">
        <p14:creationId xmlns:p14="http://schemas.microsoft.com/office/powerpoint/2010/main" val="59840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1083f33e91c_0_103: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1083f33e91c_0_103: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altLang="zh-TW" dirty="0"/>
              <a:t>The main findings of this study focus on whether earnings management increases after RPA implementation. </a:t>
            </a:r>
          </a:p>
          <a:p>
            <a:pPr marL="0" indent="0">
              <a:buNone/>
            </a:pPr>
            <a:r>
              <a:rPr lang="en-US" altLang="zh-TW" dirty="0"/>
              <a:t>We find that all types of earnings management increase following RPA adoption, as shown through both within-treatment group analysis and matched results analysis. Additionally, this conclusion is supported by our additional analysis</a:t>
            </a:r>
            <a:endParaRPr dirty="0"/>
          </a:p>
        </p:txBody>
      </p:sp>
    </p:spTree>
    <p:extLst>
      <p:ext uri="{BB962C8B-B14F-4D97-AF65-F5344CB8AC3E}">
        <p14:creationId xmlns:p14="http://schemas.microsoft.com/office/powerpoint/2010/main" val="28554955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endParaRPr/>
          </a:p>
        </p:txBody>
      </p:sp>
    </p:spTree>
    <p:extLst>
      <p:ext uri="{BB962C8B-B14F-4D97-AF65-F5344CB8AC3E}">
        <p14:creationId xmlns:p14="http://schemas.microsoft.com/office/powerpoint/2010/main" val="354547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For instance, ERP has been shown to influence financial operations in several accounting studies. </a:t>
            </a:r>
          </a:p>
          <a:p>
            <a:pPr marL="0" indent="0">
              <a:buNone/>
            </a:pPr>
            <a:r>
              <a:rPr lang="en-US" dirty="0"/>
              <a:t>Hayes et al. found a positive market response post-ERP implementation. </a:t>
            </a:r>
          </a:p>
          <a:p>
            <a:pPr marL="0" indent="0">
              <a:buNone/>
            </a:pPr>
            <a:r>
              <a:rPr lang="en-US" dirty="0"/>
              <a:t>Additionally, Morris and </a:t>
            </a:r>
            <a:r>
              <a:rPr lang="en-US" dirty="0" err="1"/>
              <a:t>Laksmana's</a:t>
            </a:r>
            <a:r>
              <a:rPr lang="en-US" dirty="0"/>
              <a:t> research indicates that financial reporting quality improves after ERP adoption.</a:t>
            </a:r>
            <a:endParaRPr dirty="0"/>
          </a:p>
        </p:txBody>
      </p:sp>
    </p:spTree>
    <p:extLst>
      <p:ext uri="{BB962C8B-B14F-4D97-AF65-F5344CB8AC3E}">
        <p14:creationId xmlns:p14="http://schemas.microsoft.com/office/powerpoint/2010/main" val="1673118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RPA, a relatively new technology, has grown rapidly, especially since COVID-19. </a:t>
            </a:r>
          </a:p>
          <a:p>
            <a:pPr marL="0" indent="0">
              <a:buNone/>
            </a:pPr>
            <a:r>
              <a:rPr lang="en-US" dirty="0"/>
              <a:t>Despite its recent emergence, most RPA researches are qualitative or theoretical. </a:t>
            </a:r>
          </a:p>
          <a:p>
            <a:pPr marL="0" indent="0">
              <a:buNone/>
            </a:pPr>
            <a:r>
              <a:rPr lang="en-US" dirty="0"/>
              <a:t>Quantitative studies on RPA in accounting are still quite rare.</a:t>
            </a:r>
            <a:endParaRPr dirty="0"/>
          </a:p>
        </p:txBody>
      </p:sp>
    </p:spTree>
    <p:extLst>
      <p:ext uri="{BB962C8B-B14F-4D97-AF65-F5344CB8AC3E}">
        <p14:creationId xmlns:p14="http://schemas.microsoft.com/office/powerpoint/2010/main" val="1621292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In classic accounting research, there are many papers linking earnings management to technologies like ERP. </a:t>
            </a:r>
          </a:p>
          <a:p>
            <a:pPr marL="0" indent="0">
              <a:buNone/>
            </a:pPr>
            <a:r>
              <a:rPr lang="en-US" dirty="0"/>
              <a:t>Given the recent emergence of RPA and the abundant literature discussing  the relation between earnings management and technology, we conducted this study to evaluate the impact of RPA on earnings management.</a:t>
            </a:r>
            <a:endParaRPr dirty="0"/>
          </a:p>
        </p:txBody>
      </p:sp>
    </p:spTree>
    <p:extLst>
      <p:ext uri="{BB962C8B-B14F-4D97-AF65-F5344CB8AC3E}">
        <p14:creationId xmlns:p14="http://schemas.microsoft.com/office/powerpoint/2010/main" val="2739875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second part is literature review and hypothesis development.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141288" y="768350"/>
            <a:ext cx="6821487" cy="3838575"/>
          </a:xfrm>
        </p:spPr>
      </p:sp>
      <p:sp>
        <p:nvSpPr>
          <p:cNvPr id="3" name="備忘稿版面配置區 2"/>
          <p:cNvSpPr>
            <a:spLocks noGrp="1"/>
          </p:cNvSpPr>
          <p:nvPr>
            <p:ph type="body" idx="1"/>
          </p:nvPr>
        </p:nvSpPr>
        <p:spPr/>
        <p:txBody>
          <a:bodyPr/>
          <a:lstStyle/>
          <a:p>
            <a:pPr marL="172006" indent="0">
              <a:buNone/>
            </a:pPr>
            <a:r>
              <a:rPr lang="en-US" altLang="zh-TW" dirty="0"/>
              <a:t>Based on Healy and </a:t>
            </a:r>
            <a:r>
              <a:rPr lang="en-US" altLang="zh-TW" dirty="0" err="1"/>
              <a:t>Wahlen</a:t>
            </a:r>
            <a:r>
              <a:rPr lang="en-US" altLang="zh-TW" dirty="0"/>
              <a:t>, earnings management can be divided into two categories: accrual-based management and real activities manipulation. </a:t>
            </a:r>
          </a:p>
          <a:p>
            <a:pPr marL="172006" indent="0">
              <a:buNone/>
            </a:pPr>
            <a:r>
              <a:rPr lang="en-US" altLang="zh-TW" dirty="0"/>
              <a:t>Accrual-based management involves manipulating financial statements through accounting principle choices, such as changing the depreciation method. </a:t>
            </a:r>
          </a:p>
          <a:p>
            <a:pPr marL="172006" indent="0">
              <a:buNone/>
            </a:pPr>
            <a:r>
              <a:rPr lang="en-US" altLang="zh-TW" dirty="0"/>
              <a:t>Real activities manipulation involves unusual operations to alter reported earnings. </a:t>
            </a:r>
          </a:p>
          <a:p>
            <a:pPr marL="172006" indent="0">
              <a:buNone/>
            </a:pPr>
            <a:r>
              <a:rPr lang="en-US" altLang="zh-TW" dirty="0"/>
              <a:t>For example, a company might reduce its cost of goods sold through overproduction. </a:t>
            </a:r>
          </a:p>
        </p:txBody>
      </p:sp>
    </p:spTree>
    <p:extLst>
      <p:ext uri="{BB962C8B-B14F-4D97-AF65-F5344CB8AC3E}">
        <p14:creationId xmlns:p14="http://schemas.microsoft.com/office/powerpoint/2010/main" val="547187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141288" y="768350"/>
            <a:ext cx="6821487"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710407" y="4861441"/>
            <a:ext cx="5683250" cy="4605575"/>
          </a:xfrm>
          <a:prstGeom prst="rect">
            <a:avLst/>
          </a:prstGeom>
        </p:spPr>
        <p:txBody>
          <a:bodyPr spcFirstLastPara="1" wrap="square" lIns="99059" tIns="99059" rIns="99059" bIns="99059" anchor="t" anchorCtr="0">
            <a:noAutofit/>
          </a:bodyPr>
          <a:lstStyle/>
          <a:p>
            <a:pPr marL="0" indent="0">
              <a:buNone/>
            </a:pPr>
            <a:r>
              <a:rPr lang="en-US" dirty="0"/>
              <a:t>The first wave of automation, Enterprise Resource Planning (ERP) systems, integrates various functions within a firm, centralizing system control. </a:t>
            </a:r>
          </a:p>
          <a:p>
            <a:pPr marL="0" indent="0">
              <a:buNone/>
            </a:pPr>
            <a:r>
              <a:rPr lang="en-US" dirty="0"/>
              <a:t>Initially adopted by manufacturing companies, ERP technology gradually expanded to other industries. </a:t>
            </a:r>
          </a:p>
          <a:p>
            <a:pPr marL="0" indent="0">
              <a:buNone/>
            </a:pPr>
            <a:r>
              <a:rPr lang="en-US" dirty="0"/>
              <a:t>In accounting functions, ERPs assist in data processing and tracking complex transactions, leading to automated generation of financial reports through predefined processes.</a:t>
            </a:r>
          </a:p>
          <a:p>
            <a:pPr marL="0" indent="0">
              <a:buNone/>
            </a:pPr>
            <a:endParaRPr lang="en-US" dirty="0"/>
          </a:p>
          <a:p>
            <a:pPr marL="0" indent="0">
              <a:buNone/>
            </a:pPr>
            <a:r>
              <a:rPr lang="en-US" dirty="0"/>
              <a:t>The next generation of automation is Robotic Process Automation (RPA). </a:t>
            </a:r>
          </a:p>
          <a:p>
            <a:pPr marL="0" indent="0">
              <a:buNone/>
            </a:pPr>
            <a:r>
              <a:rPr lang="en-US" dirty="0"/>
              <a:t>RPA, or robots, mimic human actions to complete repetitive tasks and have become widely used in the financial industry. </a:t>
            </a:r>
          </a:p>
          <a:p>
            <a:pPr marL="0" indent="0">
              <a:buNone/>
            </a:pPr>
            <a:r>
              <a:rPr lang="en-US" dirty="0"/>
              <a:t>In accounting functions, RPA handles rule-based tasks and interacts with diverse systems, bridging gaps left by ERP. </a:t>
            </a:r>
          </a:p>
          <a:p>
            <a:pPr marL="0" indent="0">
              <a:buNone/>
            </a:pPr>
            <a:r>
              <a:rPr lang="en-US" dirty="0"/>
              <a:t>Thus, RPA complements ERP as an auxiliary tool.</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0" r:id="rId5"/>
    <p:sldLayoutId id="2147483661" r:id="rId6"/>
    <p:sldLayoutId id="2147483663" r:id="rId7"/>
    <p:sldLayoutId id="2147483668" r:id="rId8"/>
    <p:sldLayoutId id="2147483682" r:id="rId9"/>
    <p:sldLayoutId id="2147483696" r:id="rId10"/>
    <p:sldLayoutId id="2147483697" r:id="rId11"/>
    <p:sldLayoutId id="2147483698" r:id="rId12"/>
    <p:sldLayoutId id="214748369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1285240"/>
            <a:ext cx="7064100" cy="241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zh-TW" sz="3600" dirty="0">
                <a:latin typeface="Times New Roman" panose="02020603050405020304" pitchFamily="18" charset="0"/>
                <a:cs typeface="Times New Roman" panose="02020603050405020304" pitchFamily="18" charset="0"/>
              </a:rPr>
              <a:t>Evaluating the Impact of Robotic Process Automation on Earnings Management</a:t>
            </a:r>
            <a:br>
              <a:rPr lang="en-US" altLang="zh-TW" sz="3600" dirty="0">
                <a:latin typeface="Times New Roman" panose="02020603050405020304" pitchFamily="18" charset="0"/>
                <a:cs typeface="Times New Roman" panose="02020603050405020304" pitchFamily="18" charset="0"/>
              </a:rPr>
            </a:br>
            <a:endParaRPr sz="3600" dirty="0">
              <a:latin typeface="Times New Roman" panose="02020603050405020304" pitchFamily="18" charset="0"/>
              <a:cs typeface="Times New Roman" panose="02020603050405020304" pitchFamily="18" charset="0"/>
            </a:endParaRPr>
          </a:p>
        </p:txBody>
      </p:sp>
      <p:sp>
        <p:nvSpPr>
          <p:cNvPr id="483" name="Google Shape;483;p59"/>
          <p:cNvSpPr txBox="1">
            <a:spLocks noGrp="1"/>
          </p:cNvSpPr>
          <p:nvPr>
            <p:ph type="subTitle" idx="1"/>
          </p:nvPr>
        </p:nvSpPr>
        <p:spPr>
          <a:xfrm>
            <a:off x="1040000" y="3463158"/>
            <a:ext cx="7064100" cy="13245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mn-lt"/>
              </a:rPr>
              <a:t>Presenter: </a:t>
            </a:r>
            <a:r>
              <a:rPr lang="en-US" dirty="0" err="1">
                <a:latin typeface="+mn-lt"/>
              </a:rPr>
              <a:t>Hsing</a:t>
            </a:r>
            <a:r>
              <a:rPr lang="en-US" dirty="0">
                <a:latin typeface="+mn-lt"/>
              </a:rPr>
              <a:t> </a:t>
            </a:r>
            <a:r>
              <a:rPr lang="en-US" dirty="0" err="1">
                <a:latin typeface="+mn-lt"/>
              </a:rPr>
              <a:t>Kuang</a:t>
            </a:r>
            <a:r>
              <a:rPr lang="en-US" dirty="0">
                <a:latin typeface="+mn-lt"/>
              </a:rPr>
              <a:t>, Lai</a:t>
            </a:r>
          </a:p>
          <a:p>
            <a:pPr marL="0" lvl="0" indent="0" algn="ctr" rtl="0">
              <a:spcBef>
                <a:spcPts val="0"/>
              </a:spcBef>
              <a:spcAft>
                <a:spcPts val="0"/>
              </a:spcAft>
              <a:buClr>
                <a:schemeClr val="dk1"/>
              </a:buClr>
              <a:buSzPts val="1100"/>
              <a:buFont typeface="Arial"/>
              <a:buNone/>
            </a:pPr>
            <a:r>
              <a:rPr lang="en-US" dirty="0">
                <a:latin typeface="+mn-lt"/>
              </a:rPr>
              <a:t>Advisor: Sheng Feng, Hsieh</a:t>
            </a:r>
          </a:p>
          <a:p>
            <a:pPr marL="0" lvl="0" indent="0" algn="ctr" rtl="0">
              <a:spcBef>
                <a:spcPts val="0"/>
              </a:spcBef>
              <a:spcAft>
                <a:spcPts val="0"/>
              </a:spcAft>
              <a:buClr>
                <a:schemeClr val="dk1"/>
              </a:buClr>
              <a:buSzPts val="1100"/>
              <a:buFont typeface="Arial"/>
              <a:buNone/>
            </a:pPr>
            <a:r>
              <a:rPr lang="en-US" dirty="0">
                <a:latin typeface="+mn-lt"/>
              </a:rPr>
              <a:t>Department and Graduate Institute of Accounting</a:t>
            </a:r>
          </a:p>
          <a:p>
            <a:pPr marL="0" lvl="0" indent="0" algn="ctr" rtl="0">
              <a:spcBef>
                <a:spcPts val="0"/>
              </a:spcBef>
              <a:spcAft>
                <a:spcPts val="0"/>
              </a:spcAft>
              <a:buClr>
                <a:schemeClr val="dk1"/>
              </a:buClr>
              <a:buSzPts val="1100"/>
              <a:buFont typeface="Arial"/>
              <a:buNone/>
            </a:pPr>
            <a:r>
              <a:rPr lang="en-US" dirty="0">
                <a:latin typeface="+mn-lt"/>
              </a:rPr>
              <a:t>College of Management</a:t>
            </a:r>
          </a:p>
          <a:p>
            <a:pPr marL="0" lvl="0" indent="0" algn="ctr" rtl="0">
              <a:spcBef>
                <a:spcPts val="0"/>
              </a:spcBef>
              <a:spcAft>
                <a:spcPts val="0"/>
              </a:spcAft>
              <a:buClr>
                <a:schemeClr val="dk1"/>
              </a:buClr>
              <a:buSzPts val="1100"/>
              <a:buFont typeface="Arial"/>
              <a:buNone/>
            </a:pPr>
            <a:r>
              <a:rPr lang="en-US" dirty="0">
                <a:latin typeface="+mn-lt"/>
              </a:rPr>
              <a:t>National Taiwan University </a:t>
            </a:r>
          </a:p>
          <a:p>
            <a:pPr marL="0" lvl="0" indent="0" algn="ctr" rtl="0">
              <a:spcBef>
                <a:spcPts val="0"/>
              </a:spcBef>
              <a:spcAft>
                <a:spcPts val="0"/>
              </a:spcAft>
              <a:buClr>
                <a:schemeClr val="dk1"/>
              </a:buClr>
              <a:buSzPts val="1100"/>
              <a:buFont typeface="Arial"/>
              <a:buNone/>
            </a:pPr>
            <a:endParaRPr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9AEB0B3B-71FE-4031-837D-022D3E8A4C01}"/>
              </a:ext>
            </a:extLst>
          </p:cNvPr>
          <p:cNvSpPr>
            <a:spLocks noGrp="1"/>
          </p:cNvSpPr>
          <p:nvPr>
            <p:ph type="subTitle" idx="1"/>
          </p:nvPr>
        </p:nvSpPr>
        <p:spPr>
          <a:xfrm>
            <a:off x="657013" y="521546"/>
            <a:ext cx="7836193" cy="494454"/>
          </a:xfrm>
        </p:spPr>
        <p:txBody>
          <a:bodyPr/>
          <a:lstStyle/>
          <a:p>
            <a:r>
              <a:rPr lang="en-US" altLang="zh-TW" dirty="0">
                <a:latin typeface="+mj-lt"/>
              </a:rPr>
              <a:t>Exploring the Potential Relation Between RPA and EM via ERP Insights</a:t>
            </a:r>
            <a:endParaRPr lang="zh-TW" altLang="en-US" dirty="0">
              <a:latin typeface="+mj-lt"/>
            </a:endParaRPr>
          </a:p>
        </p:txBody>
      </p:sp>
      <p:sp>
        <p:nvSpPr>
          <p:cNvPr id="2" name="文字方塊 1">
            <a:extLst>
              <a:ext uri="{FF2B5EF4-FFF2-40B4-BE49-F238E27FC236}">
                <a16:creationId xmlns:a16="http://schemas.microsoft.com/office/drawing/2014/main" id="{5FF74E64-C337-4B77-AE3A-15B447FD4CE8}"/>
              </a:ext>
            </a:extLst>
          </p:cNvPr>
          <p:cNvSpPr txBox="1"/>
          <p:nvPr/>
        </p:nvSpPr>
        <p:spPr>
          <a:xfrm>
            <a:off x="657013" y="1320800"/>
            <a:ext cx="8012854" cy="218117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b="1" dirty="0">
                <a:latin typeface="+mn-lt"/>
              </a:rPr>
              <a:t>No direct empirical research </a:t>
            </a:r>
            <a:r>
              <a:rPr lang="en-US" altLang="zh-TW" dirty="0">
                <a:latin typeface="+mn-lt"/>
              </a:rPr>
              <a:t>linking RPA with EM so far.</a:t>
            </a:r>
          </a:p>
          <a:p>
            <a:pPr marL="285750" indent="-285750">
              <a:lnSpc>
                <a:spcPct val="200000"/>
              </a:lnSpc>
              <a:buFont typeface="Arial" panose="020B0604020202020204" pitchFamily="34" charset="0"/>
              <a:buChar char="•"/>
            </a:pPr>
            <a:r>
              <a:rPr lang="en-US" altLang="zh-TW" b="1" dirty="0">
                <a:latin typeface="+mn-lt"/>
              </a:rPr>
              <a:t>Both</a:t>
            </a:r>
            <a:r>
              <a:rPr lang="en-US" altLang="zh-TW" dirty="0">
                <a:latin typeface="+mn-lt"/>
              </a:rPr>
              <a:t> ERP and RPA technologies aim to elevate operational efficiency and data accuracy within organizations, which are critically relevant to the quality of financial reporting.</a:t>
            </a:r>
          </a:p>
          <a:p>
            <a:pPr marL="285750" indent="-285750">
              <a:lnSpc>
                <a:spcPct val="200000"/>
              </a:lnSpc>
              <a:buFont typeface="Arial" panose="020B0604020202020204" pitchFamily="34" charset="0"/>
              <a:buChar char="•"/>
            </a:pPr>
            <a:r>
              <a:rPr lang="en-US" altLang="zh-TW" dirty="0">
                <a:latin typeface="+mn-lt"/>
              </a:rPr>
              <a:t>RPA serves as </a:t>
            </a:r>
            <a:r>
              <a:rPr lang="en-US" altLang="zh-TW" b="1" dirty="0">
                <a:latin typeface="+mn-lt"/>
              </a:rPr>
              <a:t>an  analogy role </a:t>
            </a:r>
            <a:r>
              <a:rPr lang="en-US" altLang="zh-TW" dirty="0">
                <a:latin typeface="+mn-lt"/>
              </a:rPr>
              <a:t>to ERP and influence of ERP on EM may closely mirror that of RPA on EM.</a:t>
            </a:r>
            <a:endParaRPr lang="zh-TW" altLang="en-US" dirty="0">
              <a:latin typeface="+mn-lt"/>
            </a:endParaRPr>
          </a:p>
        </p:txBody>
      </p:sp>
      <p:pic>
        <p:nvPicPr>
          <p:cNvPr id="6146" name="Picture 2" descr="Analog thinking, analogy, brain, compare, intelligence, mind, process icon  - Download on Iconfinder">
            <a:extLst>
              <a:ext uri="{FF2B5EF4-FFF2-40B4-BE49-F238E27FC236}">
                <a16:creationId xmlns:a16="http://schemas.microsoft.com/office/drawing/2014/main" id="{0C07F16A-5723-4426-AF71-5C30B3A04C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120" y="3249082"/>
            <a:ext cx="1733973" cy="1733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77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 name="標題 4">
            <a:extLst>
              <a:ext uri="{FF2B5EF4-FFF2-40B4-BE49-F238E27FC236}">
                <a16:creationId xmlns:a16="http://schemas.microsoft.com/office/drawing/2014/main" id="{0B993C00-8B6E-DED7-E925-BE3B7EEAE0EB}"/>
              </a:ext>
            </a:extLst>
          </p:cNvPr>
          <p:cNvSpPr>
            <a:spLocks noGrp="1"/>
          </p:cNvSpPr>
          <p:nvPr>
            <p:ph type="title"/>
          </p:nvPr>
        </p:nvSpPr>
        <p:spPr>
          <a:xfrm>
            <a:off x="1389413" y="593505"/>
            <a:ext cx="6431786" cy="497700"/>
          </a:xfrm>
        </p:spPr>
        <p:txBody>
          <a:bodyPr/>
          <a:lstStyle/>
          <a:p>
            <a:r>
              <a:rPr lang="en-US" altLang="zh-TW" sz="2400" dirty="0">
                <a:latin typeface="+mn-lt"/>
              </a:rPr>
              <a:t>AM with Automation Tools </a:t>
            </a:r>
            <a:endParaRPr lang="zh-TW" altLang="en-US" dirty="0"/>
          </a:p>
        </p:txBody>
      </p:sp>
      <p:grpSp>
        <p:nvGrpSpPr>
          <p:cNvPr id="4" name="群組 3">
            <a:extLst>
              <a:ext uri="{FF2B5EF4-FFF2-40B4-BE49-F238E27FC236}">
                <a16:creationId xmlns:a16="http://schemas.microsoft.com/office/drawing/2014/main" id="{F31A3041-1CE1-4BC6-B9C4-5D8F4350DA00}"/>
              </a:ext>
            </a:extLst>
          </p:cNvPr>
          <p:cNvGrpSpPr/>
          <p:nvPr/>
        </p:nvGrpSpPr>
        <p:grpSpPr>
          <a:xfrm>
            <a:off x="370730" y="821093"/>
            <a:ext cx="2037365" cy="540224"/>
            <a:chOff x="425248" y="1620339"/>
            <a:chExt cx="2037365" cy="540224"/>
          </a:xfrm>
        </p:grpSpPr>
        <p:grpSp>
          <p:nvGrpSpPr>
            <p:cNvPr id="6" name="Google Shape;1817;p125">
              <a:extLst>
                <a:ext uri="{FF2B5EF4-FFF2-40B4-BE49-F238E27FC236}">
                  <a16:creationId xmlns:a16="http://schemas.microsoft.com/office/drawing/2014/main" id="{193E04F7-4C6F-4402-8188-31D5DDCFAF03}"/>
                </a:ext>
              </a:extLst>
            </p:cNvPr>
            <p:cNvGrpSpPr/>
            <p:nvPr/>
          </p:nvGrpSpPr>
          <p:grpSpPr>
            <a:xfrm>
              <a:off x="425248" y="1620339"/>
              <a:ext cx="2037365" cy="540224"/>
              <a:chOff x="713227" y="2721092"/>
              <a:chExt cx="2037365" cy="540224"/>
            </a:xfrm>
          </p:grpSpPr>
          <p:sp>
            <p:nvSpPr>
              <p:cNvPr id="7" name="Google Shape;1818;p125">
                <a:extLst>
                  <a:ext uri="{FF2B5EF4-FFF2-40B4-BE49-F238E27FC236}">
                    <a16:creationId xmlns:a16="http://schemas.microsoft.com/office/drawing/2014/main" id="{FD69B58F-65ED-4695-A45A-CB1F90CEE28A}"/>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19;p125">
                <a:extLst>
                  <a:ext uri="{FF2B5EF4-FFF2-40B4-BE49-F238E27FC236}">
                    <a16:creationId xmlns:a16="http://schemas.microsoft.com/office/drawing/2014/main" id="{FBDB9C65-6467-4CC4-B692-9F4A525F0B38}"/>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20;p125">
                <a:extLst>
                  <a:ext uri="{FF2B5EF4-FFF2-40B4-BE49-F238E27FC236}">
                    <a16:creationId xmlns:a16="http://schemas.microsoft.com/office/drawing/2014/main" id="{9A3D858B-3A92-4ED7-B7A0-6AFF20580F6B}"/>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21;p125">
                <a:extLst>
                  <a:ext uri="{FF2B5EF4-FFF2-40B4-BE49-F238E27FC236}">
                    <a16:creationId xmlns:a16="http://schemas.microsoft.com/office/drawing/2014/main" id="{08A08C58-95F5-4557-B3A3-4EFC31E4E9B8}"/>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6D609C0F-3E20-496E-B22E-401DF50AC205}"/>
                </a:ext>
              </a:extLst>
            </p:cNvPr>
            <p:cNvSpPr txBox="1"/>
            <p:nvPr/>
          </p:nvSpPr>
          <p:spPr>
            <a:xfrm>
              <a:off x="1075197" y="1763247"/>
              <a:ext cx="1219200" cy="307777"/>
            </a:xfrm>
            <a:prstGeom prst="rect">
              <a:avLst/>
            </a:prstGeom>
            <a:noFill/>
          </p:spPr>
          <p:txBody>
            <a:bodyPr wrap="square" rtlCol="0">
              <a:spAutoFit/>
            </a:bodyPr>
            <a:lstStyle/>
            <a:p>
              <a:pPr algn="ctr"/>
              <a:r>
                <a:rPr lang="en-US" altLang="zh-TW" i="1" dirty="0">
                  <a:latin typeface="+mn-lt"/>
                </a:rPr>
                <a:t>Mixed Results</a:t>
              </a:r>
              <a:endParaRPr lang="zh-TW" altLang="en-US" i="1" dirty="0">
                <a:latin typeface="+mn-lt"/>
              </a:endParaRPr>
            </a:p>
          </p:txBody>
        </p:sp>
      </p:grpSp>
      <p:graphicFrame>
        <p:nvGraphicFramePr>
          <p:cNvPr id="13" name="表格 12">
            <a:extLst>
              <a:ext uri="{FF2B5EF4-FFF2-40B4-BE49-F238E27FC236}">
                <a16:creationId xmlns:a16="http://schemas.microsoft.com/office/drawing/2014/main" id="{7E6CD93B-F3FD-48B5-A6D6-10B574AE6955}"/>
              </a:ext>
            </a:extLst>
          </p:cNvPr>
          <p:cNvGraphicFramePr>
            <a:graphicFrameLocks noGrp="1"/>
          </p:cNvGraphicFramePr>
          <p:nvPr>
            <p:extLst>
              <p:ext uri="{D42A27DB-BD31-4B8C-83A1-F6EECF244321}">
                <p14:modId xmlns:p14="http://schemas.microsoft.com/office/powerpoint/2010/main" val="3933500238"/>
              </p:ext>
            </p:extLst>
          </p:nvPr>
        </p:nvGraphicFramePr>
        <p:xfrm>
          <a:off x="534785" y="1586384"/>
          <a:ext cx="6096000" cy="3129280"/>
        </p:xfrm>
        <a:graphic>
          <a:graphicData uri="http://schemas.openxmlformats.org/drawingml/2006/table">
            <a:tbl>
              <a:tblPr firstRow="1" bandRow="1">
                <a:tableStyleId>{2A488322-F2BA-4B5B-9748-0D474271808F}</a:tableStyleId>
              </a:tblPr>
              <a:tblGrid>
                <a:gridCol w="1143000">
                  <a:extLst>
                    <a:ext uri="{9D8B030D-6E8A-4147-A177-3AD203B41FA5}">
                      <a16:colId xmlns:a16="http://schemas.microsoft.com/office/drawing/2014/main" val="1382166395"/>
                    </a:ext>
                  </a:extLst>
                </a:gridCol>
                <a:gridCol w="2341418">
                  <a:extLst>
                    <a:ext uri="{9D8B030D-6E8A-4147-A177-3AD203B41FA5}">
                      <a16:colId xmlns:a16="http://schemas.microsoft.com/office/drawing/2014/main" val="3369467940"/>
                    </a:ext>
                  </a:extLst>
                </a:gridCol>
                <a:gridCol w="2611582">
                  <a:extLst>
                    <a:ext uri="{9D8B030D-6E8A-4147-A177-3AD203B41FA5}">
                      <a16:colId xmlns:a16="http://schemas.microsoft.com/office/drawing/2014/main" val="937331328"/>
                    </a:ext>
                  </a:extLst>
                </a:gridCol>
              </a:tblGrid>
              <a:tr h="370840">
                <a:tc>
                  <a:txBody>
                    <a:bodyPr/>
                    <a:lstStyle/>
                    <a:p>
                      <a:pPr algn="ctr"/>
                      <a:endParaRPr lang="zh-TW" altLang="en-US" sz="1200" dirty="0">
                        <a:latin typeface="+mn-lt"/>
                      </a:endParaRPr>
                    </a:p>
                  </a:txBody>
                  <a:tcPr/>
                </a:tc>
                <a:tc>
                  <a:txBody>
                    <a:bodyPr/>
                    <a:lstStyle/>
                    <a:p>
                      <a:pPr algn="ctr"/>
                      <a:r>
                        <a:rPr lang="en-US" altLang="zh-TW" sz="1200" dirty="0" err="1"/>
                        <a:t>Brazel</a:t>
                      </a:r>
                      <a:r>
                        <a:rPr lang="en-US" altLang="zh-TW" sz="1200" dirty="0"/>
                        <a:t> and Dang (2008)</a:t>
                      </a:r>
                      <a:endParaRPr lang="zh-TW" altLang="en-US" sz="1200" dirty="0">
                        <a:latin typeface="+mn-lt"/>
                      </a:endParaRPr>
                    </a:p>
                  </a:txBody>
                  <a:tcPr/>
                </a:tc>
                <a:tc>
                  <a:txBody>
                    <a:bodyPr/>
                    <a:lstStyle/>
                    <a:p>
                      <a:pPr algn="ctr"/>
                      <a:r>
                        <a:rPr lang="en-US" altLang="zh-TW" sz="1200" dirty="0"/>
                        <a:t>Morris and </a:t>
                      </a:r>
                      <a:r>
                        <a:rPr lang="en-US" altLang="zh-TW" sz="1200" dirty="0" err="1"/>
                        <a:t>Laksmana</a:t>
                      </a:r>
                      <a:r>
                        <a:rPr lang="en-US" altLang="zh-TW" sz="1200" dirty="0"/>
                        <a:t> (2010)</a:t>
                      </a:r>
                      <a:endParaRPr lang="zh-TW" altLang="en-US" sz="1200" dirty="0">
                        <a:latin typeface="+mn-lt"/>
                      </a:endParaRPr>
                    </a:p>
                  </a:txBody>
                  <a:tcPr/>
                </a:tc>
                <a:extLst>
                  <a:ext uri="{0D108BD9-81ED-4DB2-BD59-A6C34878D82A}">
                    <a16:rowId xmlns:a16="http://schemas.microsoft.com/office/drawing/2014/main" val="723798778"/>
                  </a:ext>
                </a:extLst>
              </a:tr>
              <a:tr h="370840">
                <a:tc>
                  <a:txBody>
                    <a:bodyPr/>
                    <a:lstStyle/>
                    <a:p>
                      <a:pPr algn="ctr"/>
                      <a:r>
                        <a:rPr lang="en-US" altLang="zh-TW" sz="1200" dirty="0"/>
                        <a:t>ERP Adoption</a:t>
                      </a:r>
                      <a:endParaRPr lang="zh-TW" altLang="en-US" sz="1200" dirty="0">
                        <a:latin typeface="+mn-lt"/>
                      </a:endParaRPr>
                    </a:p>
                  </a:txBody>
                  <a:tcPr/>
                </a:tc>
                <a:tc>
                  <a:txBody>
                    <a:bodyPr/>
                    <a:lstStyle/>
                    <a:p>
                      <a:pPr algn="ctr"/>
                      <a:r>
                        <a:rPr lang="en-US" altLang="zh-TW" sz="1200" b="1" dirty="0">
                          <a:solidFill>
                            <a:srgbClr val="FF0000"/>
                          </a:solidFill>
                        </a:rPr>
                        <a:t>Increase</a:t>
                      </a:r>
                      <a:r>
                        <a:rPr lang="en-US" altLang="zh-TW" sz="1200" dirty="0"/>
                        <a:t> AM</a:t>
                      </a:r>
                      <a:endParaRPr lang="zh-TW" altLang="en-US" sz="1200" dirty="0">
                        <a:latin typeface="+mn-lt"/>
                      </a:endParaRPr>
                    </a:p>
                  </a:txBody>
                  <a:tcPr/>
                </a:tc>
                <a:tc>
                  <a:txBody>
                    <a:bodyPr/>
                    <a:lstStyle/>
                    <a:p>
                      <a:pPr algn="ctr"/>
                      <a:r>
                        <a:rPr lang="en-US" altLang="zh-TW" sz="1200" b="1" dirty="0">
                          <a:solidFill>
                            <a:srgbClr val="00B050"/>
                          </a:solidFill>
                        </a:rPr>
                        <a:t>Decrease</a:t>
                      </a:r>
                      <a:r>
                        <a:rPr lang="en-US" altLang="zh-TW" sz="1200" dirty="0"/>
                        <a:t> AM</a:t>
                      </a:r>
                      <a:endParaRPr lang="zh-TW" altLang="en-US" sz="1200" dirty="0">
                        <a:latin typeface="+mn-lt"/>
                      </a:endParaRPr>
                    </a:p>
                  </a:txBody>
                  <a:tcPr/>
                </a:tc>
                <a:extLst>
                  <a:ext uri="{0D108BD9-81ED-4DB2-BD59-A6C34878D82A}">
                    <a16:rowId xmlns:a16="http://schemas.microsoft.com/office/drawing/2014/main" val="2464934595"/>
                  </a:ext>
                </a:extLst>
              </a:tr>
              <a:tr h="370840">
                <a:tc>
                  <a:txBody>
                    <a:bodyPr/>
                    <a:lstStyle/>
                    <a:p>
                      <a:pPr algn="ctr"/>
                      <a:r>
                        <a:rPr lang="en-US" altLang="zh-TW" sz="1200" dirty="0">
                          <a:latin typeface="+mn-lt"/>
                        </a:rPr>
                        <a:t>Control firms</a:t>
                      </a:r>
                      <a:endParaRPr lang="zh-TW" altLang="en-US" sz="1200" dirty="0">
                        <a:latin typeface="+mn-lt"/>
                      </a:endParaRPr>
                    </a:p>
                  </a:txBody>
                  <a:tcPr/>
                </a:tc>
                <a:tc>
                  <a:txBody>
                    <a:bodyPr/>
                    <a:lstStyle/>
                    <a:p>
                      <a:pPr algn="ctr"/>
                      <a:r>
                        <a:rPr lang="en-US" altLang="zh-TW" sz="1200" dirty="0">
                          <a:latin typeface="+mn-lt"/>
                        </a:rPr>
                        <a:t>Excluded</a:t>
                      </a:r>
                      <a:endParaRPr lang="zh-TW" altLang="en-US" sz="1200" dirty="0">
                        <a:latin typeface="+mn-lt"/>
                      </a:endParaRPr>
                    </a:p>
                  </a:txBody>
                  <a:tcPr/>
                </a:tc>
                <a:tc>
                  <a:txBody>
                    <a:bodyPr/>
                    <a:lstStyle/>
                    <a:p>
                      <a:pPr algn="ctr"/>
                      <a:r>
                        <a:rPr lang="en-US" altLang="zh-TW" sz="1200" dirty="0">
                          <a:latin typeface="+mn-lt"/>
                        </a:rPr>
                        <a:t>Included</a:t>
                      </a:r>
                      <a:endParaRPr lang="zh-TW" altLang="en-US" sz="1200" dirty="0">
                        <a:latin typeface="+mn-lt"/>
                      </a:endParaRPr>
                    </a:p>
                  </a:txBody>
                  <a:tcPr/>
                </a:tc>
                <a:extLst>
                  <a:ext uri="{0D108BD9-81ED-4DB2-BD59-A6C34878D82A}">
                    <a16:rowId xmlns:a16="http://schemas.microsoft.com/office/drawing/2014/main" val="3624274077"/>
                  </a:ext>
                </a:extLst>
              </a:tr>
              <a:tr h="370840">
                <a:tc>
                  <a:txBody>
                    <a:bodyPr/>
                    <a:lstStyle/>
                    <a:p>
                      <a:pPr algn="ctr"/>
                      <a:r>
                        <a:rPr lang="en-US" altLang="zh-TW" sz="1200" dirty="0"/>
                        <a:t>Sample Period</a:t>
                      </a:r>
                      <a:endParaRPr lang="zh-TW" altLang="en-US" sz="1200" dirty="0">
                        <a:latin typeface="+mn-lt"/>
                      </a:endParaRPr>
                    </a:p>
                  </a:txBody>
                  <a:tcPr/>
                </a:tc>
                <a:tc>
                  <a:txBody>
                    <a:bodyPr/>
                    <a:lstStyle/>
                    <a:p>
                      <a:pPr algn="ctr"/>
                      <a:r>
                        <a:rPr lang="en-US" altLang="zh-TW" sz="1200" dirty="0"/>
                        <a:t>Pre-SOX</a:t>
                      </a:r>
                      <a:endParaRPr lang="zh-TW" altLang="en-US" sz="1200" dirty="0">
                        <a:latin typeface="+mn-lt"/>
                      </a:endParaRPr>
                    </a:p>
                  </a:txBody>
                  <a:tcPr/>
                </a:tc>
                <a:tc>
                  <a:txBody>
                    <a:bodyPr/>
                    <a:lstStyle/>
                    <a:p>
                      <a:pPr algn="ctr"/>
                      <a:r>
                        <a:rPr lang="en-US" altLang="zh-TW" sz="1200" dirty="0"/>
                        <a:t>Post-SOX sample included </a:t>
                      </a:r>
                      <a:endParaRPr lang="zh-TW" altLang="en-US" sz="1200" dirty="0">
                        <a:latin typeface="+mn-lt"/>
                      </a:endParaRPr>
                    </a:p>
                  </a:txBody>
                  <a:tcPr/>
                </a:tc>
                <a:extLst>
                  <a:ext uri="{0D108BD9-81ED-4DB2-BD59-A6C34878D82A}">
                    <a16:rowId xmlns:a16="http://schemas.microsoft.com/office/drawing/2014/main" val="677650869"/>
                  </a:ext>
                </a:extLst>
              </a:tr>
              <a:tr h="370840">
                <a:tc>
                  <a:txBody>
                    <a:bodyPr/>
                    <a:lstStyle/>
                    <a:p>
                      <a:pPr algn="ctr"/>
                      <a:r>
                        <a:rPr lang="en-US" altLang="zh-TW" sz="1200" dirty="0"/>
                        <a:t>Adoption </a:t>
                      </a:r>
                    </a:p>
                    <a:p>
                      <a:pPr algn="ctr"/>
                      <a:r>
                        <a:rPr lang="en-US" altLang="zh-TW" sz="1200" dirty="0"/>
                        <a:t>Motivation</a:t>
                      </a:r>
                      <a:endParaRPr lang="zh-TW" altLang="en-US" sz="1200" dirty="0">
                        <a:latin typeface="+mn-lt"/>
                      </a:endParaRPr>
                    </a:p>
                  </a:txBody>
                  <a:tcPr/>
                </a:tc>
                <a:tc>
                  <a:txBody>
                    <a:bodyPr/>
                    <a:lstStyle/>
                    <a:p>
                      <a:pPr algn="ctr"/>
                      <a:r>
                        <a:rPr lang="en-US" altLang="zh-TW" sz="1200" dirty="0"/>
                        <a:t>Cost reduction and productivity gains (Shehab et al. 2004)</a:t>
                      </a:r>
                      <a:endParaRPr lang="zh-TW" altLang="en-US" sz="1200" dirty="0">
                        <a:latin typeface="+mn-lt"/>
                      </a:endParaRPr>
                    </a:p>
                  </a:txBody>
                  <a:tcPr/>
                </a:tc>
                <a:tc>
                  <a:txBody>
                    <a:bodyPr/>
                    <a:lstStyle/>
                    <a:p>
                      <a:pPr algn="ctr"/>
                      <a:r>
                        <a:rPr lang="en-US" altLang="zh-TW" sz="1200" dirty="0"/>
                        <a:t>Compliance with new financial reporting standards post-SOX</a:t>
                      </a:r>
                      <a:endParaRPr lang="en-US" altLang="zh-TW" sz="1200" dirty="0">
                        <a:latin typeface="+mn-lt"/>
                      </a:endParaRPr>
                    </a:p>
                  </a:txBody>
                  <a:tcPr/>
                </a:tc>
                <a:extLst>
                  <a:ext uri="{0D108BD9-81ED-4DB2-BD59-A6C34878D82A}">
                    <a16:rowId xmlns:a16="http://schemas.microsoft.com/office/drawing/2014/main" val="611060634"/>
                  </a:ext>
                </a:extLst>
              </a:tr>
              <a:tr h="370840">
                <a:tc>
                  <a:txBody>
                    <a:bodyPr/>
                    <a:lstStyle/>
                    <a:p>
                      <a:pPr algn="ctr"/>
                      <a:endParaRPr lang="zh-TW" altLang="en-US" sz="1200" dirty="0">
                        <a:latin typeface="+mn-lt"/>
                      </a:endParaRPr>
                    </a:p>
                  </a:txBody>
                  <a:tcPr/>
                </a:tc>
                <a:tc>
                  <a:txBody>
                    <a:bodyPr/>
                    <a:lstStyle/>
                    <a:p>
                      <a:pPr marL="171450" indent="-171450" algn="ctr">
                        <a:buFont typeface="Arial" panose="020B0604020202020204" pitchFamily="34" charset="0"/>
                        <a:buChar char="•"/>
                      </a:pPr>
                      <a:r>
                        <a:rPr lang="en-US" altLang="zh-TW" sz="1200" dirty="0"/>
                        <a:t> Weaken auditor assessments and internal controls</a:t>
                      </a:r>
                    </a:p>
                    <a:p>
                      <a:pPr marL="171450" indent="-171450" algn="ctr">
                        <a:buFont typeface="Arial" panose="020B0604020202020204" pitchFamily="34" charset="0"/>
                        <a:buChar char="•"/>
                      </a:pPr>
                      <a:r>
                        <a:rPr lang="en-US" altLang="zh-TW" sz="1200" dirty="0">
                          <a:latin typeface="+mn-lt"/>
                        </a:rPr>
                        <a:t>Question about IT auditors' competency </a:t>
                      </a:r>
                    </a:p>
                    <a:p>
                      <a:pPr marL="171450" indent="-171450" algn="ctr">
                        <a:buFont typeface="Arial" panose="020B0604020202020204" pitchFamily="34" charset="0"/>
                        <a:buChar char="•"/>
                      </a:pPr>
                      <a:r>
                        <a:rPr lang="en-US" altLang="zh-TW" sz="1200" dirty="0">
                          <a:latin typeface="+mn-lt"/>
                        </a:rPr>
                        <a:t>Aid managerial decisions</a:t>
                      </a:r>
                      <a:endParaRPr lang="en-US" altLang="zh-TW" sz="1200" dirty="0"/>
                    </a:p>
                    <a:p>
                      <a:pPr algn="ctr"/>
                      <a:endParaRPr lang="zh-TW" altLang="en-US" sz="1200" dirty="0">
                        <a:latin typeface="+mn-lt"/>
                      </a:endParaRPr>
                    </a:p>
                  </a:txBody>
                  <a:tcPr/>
                </a:tc>
                <a:tc>
                  <a:txBody>
                    <a:bodyPr/>
                    <a:lstStyle/>
                    <a:p>
                      <a:pPr marL="171450" indent="-171450" algn="ctr">
                        <a:buFont typeface="Arial" panose="020B0604020202020204" pitchFamily="34" charset="0"/>
                        <a:buChar char="•"/>
                      </a:pPr>
                      <a:r>
                        <a:rPr lang="en-US" altLang="zh-TW" sz="1200" dirty="0"/>
                        <a:t>Improve transparency</a:t>
                      </a:r>
                    </a:p>
                    <a:p>
                      <a:pPr marL="171450" indent="-171450" algn="ctr">
                        <a:buFont typeface="Arial" panose="020B0604020202020204" pitchFamily="34" charset="0"/>
                        <a:buChar char="•"/>
                      </a:pPr>
                      <a:r>
                        <a:rPr lang="en-US" altLang="zh-TW" sz="1200" dirty="0">
                          <a:latin typeface="+mn-lt"/>
                        </a:rPr>
                        <a:t>Enhance internal control</a:t>
                      </a:r>
                      <a:endParaRPr lang="zh-TW" altLang="en-US" sz="1200" dirty="0">
                        <a:latin typeface="+mn-lt"/>
                      </a:endParaRPr>
                    </a:p>
                  </a:txBody>
                  <a:tcPr/>
                </a:tc>
                <a:extLst>
                  <a:ext uri="{0D108BD9-81ED-4DB2-BD59-A6C34878D82A}">
                    <a16:rowId xmlns:a16="http://schemas.microsoft.com/office/drawing/2014/main" val="162850897"/>
                  </a:ext>
                </a:extLst>
              </a:tr>
            </a:tbl>
          </a:graphicData>
        </a:graphic>
      </p:graphicFrame>
      <p:sp>
        <p:nvSpPr>
          <p:cNvPr id="17" name="梯形 16">
            <a:extLst>
              <a:ext uri="{FF2B5EF4-FFF2-40B4-BE49-F238E27FC236}">
                <a16:creationId xmlns:a16="http://schemas.microsoft.com/office/drawing/2014/main" id="{BC0B2FA9-944A-4B27-A54B-D6A971EF503F}"/>
              </a:ext>
            </a:extLst>
          </p:cNvPr>
          <p:cNvSpPr/>
          <p:nvPr/>
        </p:nvSpPr>
        <p:spPr>
          <a:xfrm>
            <a:off x="7001821" y="3853291"/>
            <a:ext cx="1863437" cy="679493"/>
          </a:xfrm>
          <a:prstGeom prst="trapezoid">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i="1" dirty="0">
                <a:solidFill>
                  <a:schemeClr val="tx1"/>
                </a:solidFill>
              </a:rPr>
              <a:t>Regulatory</a:t>
            </a:r>
          </a:p>
          <a:p>
            <a:pPr algn="ctr"/>
            <a:r>
              <a:rPr lang="en-US" altLang="zh-TW" sz="1600" b="1" i="1" dirty="0">
                <a:solidFill>
                  <a:schemeClr val="tx1"/>
                </a:solidFill>
              </a:rPr>
              <a:t>Context Matters</a:t>
            </a:r>
            <a:endParaRPr lang="zh-TW" altLang="en-US" sz="1600" b="1" i="1" dirty="0">
              <a:solidFill>
                <a:schemeClr val="tx1"/>
              </a:solidFill>
            </a:endParaRPr>
          </a:p>
        </p:txBody>
      </p:sp>
    </p:spTree>
    <p:extLst>
      <p:ext uri="{BB962C8B-B14F-4D97-AF65-F5344CB8AC3E}">
        <p14:creationId xmlns:p14="http://schemas.microsoft.com/office/powerpoint/2010/main" val="404141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3" name="副標題 2">
            <a:extLst>
              <a:ext uri="{FF2B5EF4-FFF2-40B4-BE49-F238E27FC236}">
                <a16:creationId xmlns:a16="http://schemas.microsoft.com/office/drawing/2014/main" id="{6257BC5F-C7C1-423F-479C-717A71642462}"/>
              </a:ext>
            </a:extLst>
          </p:cNvPr>
          <p:cNvSpPr>
            <a:spLocks noGrp="1"/>
          </p:cNvSpPr>
          <p:nvPr>
            <p:ph type="subTitle" idx="1"/>
          </p:nvPr>
        </p:nvSpPr>
        <p:spPr>
          <a:xfrm>
            <a:off x="355877" y="939867"/>
            <a:ext cx="8432246" cy="3307980"/>
          </a:xfrm>
        </p:spPr>
        <p:txBody>
          <a:bodyPr/>
          <a:lstStyle/>
          <a:p>
            <a:pPr algn="l">
              <a:lnSpc>
                <a:spcPct val="200000"/>
              </a:lnSpc>
              <a:buFont typeface="Arial" panose="020B0604020202020204" pitchFamily="34" charset="0"/>
              <a:buChar char="•"/>
            </a:pPr>
            <a:r>
              <a:rPr lang="en-US" altLang="zh-TW" sz="1400" dirty="0">
                <a:latin typeface="+mn-lt"/>
              </a:rPr>
              <a:t>Control and governance: </a:t>
            </a:r>
          </a:p>
          <a:p>
            <a:pPr lvl="1" algn="l">
              <a:lnSpc>
                <a:spcPct val="200000"/>
              </a:lnSpc>
              <a:buFont typeface="Arial" panose="020B0604020202020204" pitchFamily="34" charset="0"/>
              <a:buChar char="•"/>
            </a:pPr>
            <a:r>
              <a:rPr lang="en-US" altLang="zh-TW" dirty="0">
                <a:latin typeface="+mn-lt"/>
              </a:rPr>
              <a:t>Stringent governance practices are essential for RPA to prevent unauthorized use, ensure compliance, and maintain operational integrity despite the challenges in enforcement (</a:t>
            </a:r>
            <a:r>
              <a:rPr lang="en-US" altLang="zh-TW" dirty="0" err="1">
                <a:latin typeface="+mn-lt"/>
              </a:rPr>
              <a:t>Eulerich</a:t>
            </a:r>
            <a:r>
              <a:rPr lang="en-US" altLang="zh-TW" dirty="0">
                <a:latin typeface="+mn-lt"/>
              </a:rPr>
              <a:t> et al. 2023).</a:t>
            </a:r>
          </a:p>
          <a:p>
            <a:pPr lvl="1" algn="l">
              <a:lnSpc>
                <a:spcPct val="200000"/>
              </a:lnSpc>
              <a:buFont typeface="Arial" panose="020B0604020202020204" pitchFamily="34" charset="0"/>
              <a:buChar char="•"/>
            </a:pPr>
            <a:r>
              <a:rPr lang="en-US" altLang="zh-TW" dirty="0">
                <a:latin typeface="+mn-lt"/>
              </a:rPr>
              <a:t>No singular framework effectively covers all aspects of RPA risk management (Hong et al. 2023).</a:t>
            </a:r>
          </a:p>
          <a:p>
            <a:pPr marL="457200" lvl="1" indent="-342900" algn="l">
              <a:lnSpc>
                <a:spcPct val="200000"/>
              </a:lnSpc>
              <a:buSzPts val="1800"/>
              <a:buFont typeface="Arial" panose="020B0604020202020204" pitchFamily="34" charset="0"/>
              <a:buChar char="•"/>
            </a:pPr>
            <a:r>
              <a:rPr lang="en-US" altLang="zh-TW" dirty="0">
                <a:latin typeface="+mn-lt"/>
              </a:rPr>
              <a:t>Implications for Earnings Management</a:t>
            </a:r>
          </a:p>
          <a:p>
            <a:pPr lvl="1" algn="l">
              <a:lnSpc>
                <a:spcPct val="200000"/>
              </a:lnSpc>
              <a:buFont typeface="Arial" panose="020B0604020202020204" pitchFamily="34" charset="0"/>
              <a:buChar char="•"/>
            </a:pPr>
            <a:r>
              <a:rPr lang="en-US" altLang="zh-TW" dirty="0">
                <a:latin typeface="+mn-lt"/>
              </a:rPr>
              <a:t>Similarity to situation of </a:t>
            </a:r>
            <a:r>
              <a:rPr lang="en-US" altLang="zh-TW" dirty="0" err="1">
                <a:latin typeface="+mn-lt"/>
              </a:rPr>
              <a:t>Brazel</a:t>
            </a:r>
            <a:r>
              <a:rPr lang="en-US" altLang="zh-TW" dirty="0">
                <a:latin typeface="+mn-lt"/>
              </a:rPr>
              <a:t> and Dang (2008) due to lack of comprehensive control frameworks</a:t>
            </a:r>
          </a:p>
          <a:p>
            <a:pPr lvl="1" algn="l">
              <a:lnSpc>
                <a:spcPct val="200000"/>
              </a:lnSpc>
              <a:buFont typeface="Arial" panose="020B0604020202020204" pitchFamily="34" charset="0"/>
              <a:buChar char="•"/>
            </a:pPr>
            <a:r>
              <a:rPr lang="en-US" altLang="zh-TW" dirty="0">
                <a:latin typeface="+mn-lt"/>
              </a:rPr>
              <a:t>Potential for firms to exploit RPA tools for AM practices.</a:t>
            </a:r>
          </a:p>
        </p:txBody>
      </p:sp>
      <p:sp>
        <p:nvSpPr>
          <p:cNvPr id="5" name="標題 4">
            <a:extLst>
              <a:ext uri="{FF2B5EF4-FFF2-40B4-BE49-F238E27FC236}">
                <a16:creationId xmlns:a16="http://schemas.microsoft.com/office/drawing/2014/main" id="{0B993C00-8B6E-DED7-E925-BE3B7EEAE0EB}"/>
              </a:ext>
            </a:extLst>
          </p:cNvPr>
          <p:cNvSpPr>
            <a:spLocks noGrp="1"/>
          </p:cNvSpPr>
          <p:nvPr>
            <p:ph type="title"/>
          </p:nvPr>
        </p:nvSpPr>
        <p:spPr>
          <a:xfrm>
            <a:off x="1389413" y="593505"/>
            <a:ext cx="6431786" cy="497700"/>
          </a:xfrm>
        </p:spPr>
        <p:txBody>
          <a:bodyPr/>
          <a:lstStyle/>
          <a:p>
            <a:r>
              <a:rPr lang="en-US" altLang="zh-TW" sz="2400" dirty="0">
                <a:latin typeface="+mn-lt"/>
              </a:rPr>
              <a:t>AM with Automation Tools </a:t>
            </a:r>
            <a:endParaRPr lang="zh-TW" altLang="en-US" dirty="0"/>
          </a:p>
        </p:txBody>
      </p:sp>
      <p:sp>
        <p:nvSpPr>
          <p:cNvPr id="2" name="文字方塊 1">
            <a:extLst>
              <a:ext uri="{FF2B5EF4-FFF2-40B4-BE49-F238E27FC236}">
                <a16:creationId xmlns:a16="http://schemas.microsoft.com/office/drawing/2014/main" id="{D256B96C-954F-4BD1-94C6-EDFF522AAC37}"/>
              </a:ext>
            </a:extLst>
          </p:cNvPr>
          <p:cNvSpPr txBox="1"/>
          <p:nvPr/>
        </p:nvSpPr>
        <p:spPr>
          <a:xfrm>
            <a:off x="1133973" y="4101924"/>
            <a:ext cx="6942666" cy="646331"/>
          </a:xfrm>
          <a:prstGeom prst="rect">
            <a:avLst/>
          </a:prstGeom>
          <a:noFill/>
        </p:spPr>
        <p:txBody>
          <a:bodyPr wrap="square" rtlCol="0">
            <a:spAutoFit/>
          </a:bodyPr>
          <a:lstStyle/>
          <a:p>
            <a:r>
              <a:rPr lang="en-US" altLang="zh-TW" sz="1800" i="1" dirty="0">
                <a:latin typeface="+mn-lt"/>
              </a:rPr>
              <a:t>Hypothesis 1: The implementation of RPA is </a:t>
            </a:r>
            <a:r>
              <a:rPr lang="en-US" altLang="zh-TW" sz="1800" b="1" i="1" dirty="0">
                <a:latin typeface="+mn-lt"/>
              </a:rPr>
              <a:t>positively associated </a:t>
            </a:r>
            <a:r>
              <a:rPr lang="en-US" altLang="zh-TW" sz="1800" i="1" dirty="0">
                <a:latin typeface="+mn-lt"/>
              </a:rPr>
              <a:t>with earnings management through discretionary accruals. </a:t>
            </a:r>
            <a:endParaRPr lang="zh-TW" altLang="en-US" sz="1800" i="1" dirty="0">
              <a:latin typeface="+mn-lt"/>
            </a:endParaRPr>
          </a:p>
        </p:txBody>
      </p:sp>
    </p:spTree>
    <p:extLst>
      <p:ext uri="{BB962C8B-B14F-4D97-AF65-F5344CB8AC3E}">
        <p14:creationId xmlns:p14="http://schemas.microsoft.com/office/powerpoint/2010/main" val="12149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 name="標題 4">
            <a:extLst>
              <a:ext uri="{FF2B5EF4-FFF2-40B4-BE49-F238E27FC236}">
                <a16:creationId xmlns:a16="http://schemas.microsoft.com/office/drawing/2014/main" id="{0B993C00-8B6E-DED7-E925-BE3B7EEAE0EB}"/>
              </a:ext>
            </a:extLst>
          </p:cNvPr>
          <p:cNvSpPr>
            <a:spLocks noGrp="1"/>
          </p:cNvSpPr>
          <p:nvPr>
            <p:ph type="title"/>
          </p:nvPr>
        </p:nvSpPr>
        <p:spPr>
          <a:xfrm>
            <a:off x="1389413" y="593505"/>
            <a:ext cx="6431786" cy="497700"/>
          </a:xfrm>
        </p:spPr>
        <p:txBody>
          <a:bodyPr/>
          <a:lstStyle/>
          <a:p>
            <a:r>
              <a:rPr lang="en-US" altLang="zh-TW" sz="2400" dirty="0">
                <a:latin typeface="+mn-lt"/>
              </a:rPr>
              <a:t>RM with Automation Tools </a:t>
            </a:r>
            <a:endParaRPr lang="zh-TW" altLang="en-US" dirty="0"/>
          </a:p>
        </p:txBody>
      </p:sp>
      <p:grpSp>
        <p:nvGrpSpPr>
          <p:cNvPr id="6" name="群組 5">
            <a:extLst>
              <a:ext uri="{FF2B5EF4-FFF2-40B4-BE49-F238E27FC236}">
                <a16:creationId xmlns:a16="http://schemas.microsoft.com/office/drawing/2014/main" id="{46DFF4EC-91C3-4AFC-BF55-0C4E3BD0F6E5}"/>
              </a:ext>
            </a:extLst>
          </p:cNvPr>
          <p:cNvGrpSpPr/>
          <p:nvPr/>
        </p:nvGrpSpPr>
        <p:grpSpPr>
          <a:xfrm>
            <a:off x="3041377" y="1445088"/>
            <a:ext cx="3061245" cy="540223"/>
            <a:chOff x="425248" y="1620339"/>
            <a:chExt cx="3061245" cy="540223"/>
          </a:xfrm>
        </p:grpSpPr>
        <p:grpSp>
          <p:nvGrpSpPr>
            <p:cNvPr id="7" name="Google Shape;1817;p125">
              <a:extLst>
                <a:ext uri="{FF2B5EF4-FFF2-40B4-BE49-F238E27FC236}">
                  <a16:creationId xmlns:a16="http://schemas.microsoft.com/office/drawing/2014/main" id="{5B3764BE-94CA-4A6E-9D36-F6D55B2A580A}"/>
                </a:ext>
              </a:extLst>
            </p:cNvPr>
            <p:cNvGrpSpPr/>
            <p:nvPr/>
          </p:nvGrpSpPr>
          <p:grpSpPr>
            <a:xfrm>
              <a:off x="425248" y="1620339"/>
              <a:ext cx="2977139" cy="540223"/>
              <a:chOff x="713227" y="2721092"/>
              <a:chExt cx="2977139" cy="540223"/>
            </a:xfrm>
          </p:grpSpPr>
          <p:sp>
            <p:nvSpPr>
              <p:cNvPr id="10" name="Google Shape;1819;p125">
                <a:extLst>
                  <a:ext uri="{FF2B5EF4-FFF2-40B4-BE49-F238E27FC236}">
                    <a16:creationId xmlns:a16="http://schemas.microsoft.com/office/drawing/2014/main" id="{39F49C64-F1E6-465B-831D-06DD313324BD}"/>
                  </a:ext>
                </a:extLst>
              </p:cNvPr>
              <p:cNvSpPr/>
              <p:nvPr/>
            </p:nvSpPr>
            <p:spPr>
              <a:xfrm>
                <a:off x="1194960" y="2843778"/>
                <a:ext cx="2495406"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20;p125">
                <a:extLst>
                  <a:ext uri="{FF2B5EF4-FFF2-40B4-BE49-F238E27FC236}">
                    <a16:creationId xmlns:a16="http://schemas.microsoft.com/office/drawing/2014/main" id="{EA182110-C31F-4B9F-AEA9-212521DE1A07}"/>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21;p125">
                <a:extLst>
                  <a:ext uri="{FF2B5EF4-FFF2-40B4-BE49-F238E27FC236}">
                    <a16:creationId xmlns:a16="http://schemas.microsoft.com/office/drawing/2014/main" id="{7C6E8EDC-428E-439B-8985-FBBCB1D4DEEB}"/>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文字方塊 7">
              <a:extLst>
                <a:ext uri="{FF2B5EF4-FFF2-40B4-BE49-F238E27FC236}">
                  <a16:creationId xmlns:a16="http://schemas.microsoft.com/office/drawing/2014/main" id="{5708CEBE-6C6C-4498-B360-8844DBC3F59F}"/>
                </a:ext>
              </a:extLst>
            </p:cNvPr>
            <p:cNvSpPr txBox="1"/>
            <p:nvPr/>
          </p:nvSpPr>
          <p:spPr>
            <a:xfrm>
              <a:off x="991087" y="1794024"/>
              <a:ext cx="2495406" cy="307777"/>
            </a:xfrm>
            <a:prstGeom prst="rect">
              <a:avLst/>
            </a:prstGeom>
            <a:noFill/>
          </p:spPr>
          <p:txBody>
            <a:bodyPr wrap="square" rtlCol="0">
              <a:spAutoFit/>
            </a:bodyPr>
            <a:lstStyle/>
            <a:p>
              <a:pPr algn="ctr"/>
              <a:r>
                <a:rPr lang="en-US" altLang="zh-TW" b="1" i="1" dirty="0">
                  <a:latin typeface="+mn-lt"/>
                </a:rPr>
                <a:t>Paredes and Wheatley (2017) </a:t>
              </a:r>
              <a:endParaRPr lang="zh-TW" altLang="en-US" b="1" i="1" dirty="0">
                <a:latin typeface="+mn-lt"/>
              </a:endParaRPr>
            </a:p>
          </p:txBody>
        </p:sp>
      </p:grpSp>
      <p:sp>
        <p:nvSpPr>
          <p:cNvPr id="13" name="矩形 12">
            <a:extLst>
              <a:ext uri="{FF2B5EF4-FFF2-40B4-BE49-F238E27FC236}">
                <a16:creationId xmlns:a16="http://schemas.microsoft.com/office/drawing/2014/main" id="{C157D8A6-83E1-49DA-BA66-B91AFB140446}"/>
              </a:ext>
            </a:extLst>
          </p:cNvPr>
          <p:cNvSpPr/>
          <p:nvPr/>
        </p:nvSpPr>
        <p:spPr>
          <a:xfrm>
            <a:off x="2867490" y="2235107"/>
            <a:ext cx="3475631" cy="307777"/>
          </a:xfrm>
          <a:prstGeom prst="rect">
            <a:avLst/>
          </a:prstGeom>
        </p:spPr>
        <p:txBody>
          <a:bodyPr wrap="none">
            <a:spAutoFit/>
          </a:bodyPr>
          <a:lstStyle/>
          <a:p>
            <a:r>
              <a:rPr lang="en-US" altLang="zh-TW" dirty="0">
                <a:latin typeface="+mn-lt"/>
              </a:rPr>
              <a:t>RM drop in post-ERP implementation period.</a:t>
            </a:r>
            <a:endParaRPr lang="zh-TW" altLang="en-US" dirty="0">
              <a:latin typeface="+mn-lt"/>
            </a:endParaRPr>
          </a:p>
        </p:txBody>
      </p:sp>
      <p:grpSp>
        <p:nvGrpSpPr>
          <p:cNvPr id="14" name="群組 13">
            <a:extLst>
              <a:ext uri="{FF2B5EF4-FFF2-40B4-BE49-F238E27FC236}">
                <a16:creationId xmlns:a16="http://schemas.microsoft.com/office/drawing/2014/main" id="{27C0B468-6D56-4F4B-9299-B263DAE950AE}"/>
              </a:ext>
            </a:extLst>
          </p:cNvPr>
          <p:cNvGrpSpPr/>
          <p:nvPr/>
        </p:nvGrpSpPr>
        <p:grpSpPr>
          <a:xfrm>
            <a:off x="4854919" y="3019017"/>
            <a:ext cx="3061245" cy="540223"/>
            <a:chOff x="425248" y="1620339"/>
            <a:chExt cx="3061245" cy="540223"/>
          </a:xfrm>
        </p:grpSpPr>
        <p:grpSp>
          <p:nvGrpSpPr>
            <p:cNvPr id="15" name="Google Shape;1817;p125">
              <a:extLst>
                <a:ext uri="{FF2B5EF4-FFF2-40B4-BE49-F238E27FC236}">
                  <a16:creationId xmlns:a16="http://schemas.microsoft.com/office/drawing/2014/main" id="{4964076D-42B1-47C0-B160-AB5F93EE29DE}"/>
                </a:ext>
              </a:extLst>
            </p:cNvPr>
            <p:cNvGrpSpPr/>
            <p:nvPr/>
          </p:nvGrpSpPr>
          <p:grpSpPr>
            <a:xfrm>
              <a:off x="425248" y="1620339"/>
              <a:ext cx="2977139" cy="540223"/>
              <a:chOff x="713227" y="2721092"/>
              <a:chExt cx="2977139" cy="540223"/>
            </a:xfrm>
          </p:grpSpPr>
          <p:sp>
            <p:nvSpPr>
              <p:cNvPr id="17" name="Google Shape;1819;p125">
                <a:extLst>
                  <a:ext uri="{FF2B5EF4-FFF2-40B4-BE49-F238E27FC236}">
                    <a16:creationId xmlns:a16="http://schemas.microsoft.com/office/drawing/2014/main" id="{27848DED-64AE-44B3-A28B-C12B6663F86B}"/>
                  </a:ext>
                </a:extLst>
              </p:cNvPr>
              <p:cNvSpPr/>
              <p:nvPr/>
            </p:nvSpPr>
            <p:spPr>
              <a:xfrm>
                <a:off x="1194960" y="2843778"/>
                <a:ext cx="2495406"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20;p125">
                <a:extLst>
                  <a:ext uri="{FF2B5EF4-FFF2-40B4-BE49-F238E27FC236}">
                    <a16:creationId xmlns:a16="http://schemas.microsoft.com/office/drawing/2014/main" id="{719B4DF6-3AA8-401A-AC27-7E5353E94820}"/>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21;p125">
                <a:extLst>
                  <a:ext uri="{FF2B5EF4-FFF2-40B4-BE49-F238E27FC236}">
                    <a16:creationId xmlns:a16="http://schemas.microsoft.com/office/drawing/2014/main" id="{96EA7121-3831-4564-AFC3-F0A8CF559752}"/>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文字方塊 15">
              <a:extLst>
                <a:ext uri="{FF2B5EF4-FFF2-40B4-BE49-F238E27FC236}">
                  <a16:creationId xmlns:a16="http://schemas.microsoft.com/office/drawing/2014/main" id="{5F7FF02D-7690-4E56-B8EE-FE240973B7B8}"/>
                </a:ext>
              </a:extLst>
            </p:cNvPr>
            <p:cNvSpPr txBox="1"/>
            <p:nvPr/>
          </p:nvSpPr>
          <p:spPr>
            <a:xfrm>
              <a:off x="991087" y="1794024"/>
              <a:ext cx="2495406" cy="307777"/>
            </a:xfrm>
            <a:prstGeom prst="rect">
              <a:avLst/>
            </a:prstGeom>
            <a:noFill/>
          </p:spPr>
          <p:txBody>
            <a:bodyPr wrap="square" rtlCol="0">
              <a:spAutoFit/>
            </a:bodyPr>
            <a:lstStyle/>
            <a:p>
              <a:pPr algn="ctr"/>
              <a:r>
                <a:rPr lang="en-US" altLang="zh-TW" i="1" dirty="0">
                  <a:latin typeface="+mn-lt"/>
                </a:rPr>
                <a:t>Lenard et al. (2016)</a:t>
              </a:r>
              <a:endParaRPr lang="zh-TW" altLang="en-US" i="1" dirty="0">
                <a:latin typeface="+mn-lt"/>
              </a:endParaRPr>
            </a:p>
          </p:txBody>
        </p:sp>
      </p:grpSp>
      <p:sp>
        <p:nvSpPr>
          <p:cNvPr id="20" name="矩形 19">
            <a:extLst>
              <a:ext uri="{FF2B5EF4-FFF2-40B4-BE49-F238E27FC236}">
                <a16:creationId xmlns:a16="http://schemas.microsoft.com/office/drawing/2014/main" id="{676F6AE0-37AB-43BB-9BF3-E43B976C7670}"/>
              </a:ext>
            </a:extLst>
          </p:cNvPr>
          <p:cNvSpPr/>
          <p:nvPr/>
        </p:nvSpPr>
        <p:spPr>
          <a:xfrm>
            <a:off x="394734" y="3873167"/>
            <a:ext cx="3430330" cy="523220"/>
          </a:xfrm>
          <a:prstGeom prst="rect">
            <a:avLst/>
          </a:prstGeom>
        </p:spPr>
        <p:txBody>
          <a:bodyPr wrap="square">
            <a:spAutoFit/>
          </a:bodyPr>
          <a:lstStyle/>
          <a:p>
            <a:r>
              <a:rPr lang="en-US" altLang="zh-TW" dirty="0">
                <a:latin typeface="+mn-lt"/>
              </a:rPr>
              <a:t>ERP adopted firms less prone to reporting internal control weaknesses (ICW).</a:t>
            </a:r>
            <a:endParaRPr lang="zh-TW" altLang="en-US" dirty="0">
              <a:latin typeface="+mn-lt"/>
            </a:endParaRPr>
          </a:p>
        </p:txBody>
      </p:sp>
      <p:grpSp>
        <p:nvGrpSpPr>
          <p:cNvPr id="21" name="群組 20">
            <a:extLst>
              <a:ext uri="{FF2B5EF4-FFF2-40B4-BE49-F238E27FC236}">
                <a16:creationId xmlns:a16="http://schemas.microsoft.com/office/drawing/2014/main" id="{0405C2F6-1D0A-41D0-AABE-DA75280C047C}"/>
              </a:ext>
            </a:extLst>
          </p:cNvPr>
          <p:cNvGrpSpPr/>
          <p:nvPr/>
        </p:nvGrpSpPr>
        <p:grpSpPr>
          <a:xfrm>
            <a:off x="1544060" y="3011257"/>
            <a:ext cx="3061245" cy="540223"/>
            <a:chOff x="425248" y="1620339"/>
            <a:chExt cx="3061245" cy="540223"/>
          </a:xfrm>
        </p:grpSpPr>
        <p:grpSp>
          <p:nvGrpSpPr>
            <p:cNvPr id="22" name="Google Shape;1817;p125">
              <a:extLst>
                <a:ext uri="{FF2B5EF4-FFF2-40B4-BE49-F238E27FC236}">
                  <a16:creationId xmlns:a16="http://schemas.microsoft.com/office/drawing/2014/main" id="{7BA82D28-29F8-4011-9A23-5182332C43DE}"/>
                </a:ext>
              </a:extLst>
            </p:cNvPr>
            <p:cNvGrpSpPr/>
            <p:nvPr/>
          </p:nvGrpSpPr>
          <p:grpSpPr>
            <a:xfrm>
              <a:off x="425248" y="1620339"/>
              <a:ext cx="2977139" cy="540223"/>
              <a:chOff x="713227" y="2721092"/>
              <a:chExt cx="2977139" cy="540223"/>
            </a:xfrm>
          </p:grpSpPr>
          <p:sp>
            <p:nvSpPr>
              <p:cNvPr id="24" name="Google Shape;1819;p125">
                <a:extLst>
                  <a:ext uri="{FF2B5EF4-FFF2-40B4-BE49-F238E27FC236}">
                    <a16:creationId xmlns:a16="http://schemas.microsoft.com/office/drawing/2014/main" id="{BED4A131-F1C4-4CBB-BC65-90AD910BE6CB}"/>
                  </a:ext>
                </a:extLst>
              </p:cNvPr>
              <p:cNvSpPr/>
              <p:nvPr/>
            </p:nvSpPr>
            <p:spPr>
              <a:xfrm>
                <a:off x="1194960" y="2843778"/>
                <a:ext cx="2495406"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0;p125">
                <a:extLst>
                  <a:ext uri="{FF2B5EF4-FFF2-40B4-BE49-F238E27FC236}">
                    <a16:creationId xmlns:a16="http://schemas.microsoft.com/office/drawing/2014/main" id="{E7268F95-99A9-4CAA-9339-893FF3ED395F}"/>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1;p125">
                <a:extLst>
                  <a:ext uri="{FF2B5EF4-FFF2-40B4-BE49-F238E27FC236}">
                    <a16:creationId xmlns:a16="http://schemas.microsoft.com/office/drawing/2014/main" id="{1DF8458B-5F12-4E56-9937-CC58B00CBF96}"/>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文字方塊 22">
              <a:extLst>
                <a:ext uri="{FF2B5EF4-FFF2-40B4-BE49-F238E27FC236}">
                  <a16:creationId xmlns:a16="http://schemas.microsoft.com/office/drawing/2014/main" id="{EE5B085F-6423-4EF2-A802-810D5D9CA371}"/>
                </a:ext>
              </a:extLst>
            </p:cNvPr>
            <p:cNvSpPr txBox="1"/>
            <p:nvPr/>
          </p:nvSpPr>
          <p:spPr>
            <a:xfrm>
              <a:off x="991087" y="1794024"/>
              <a:ext cx="2495406" cy="307777"/>
            </a:xfrm>
            <a:prstGeom prst="rect">
              <a:avLst/>
            </a:prstGeom>
            <a:noFill/>
          </p:spPr>
          <p:txBody>
            <a:bodyPr wrap="square" rtlCol="0">
              <a:spAutoFit/>
            </a:bodyPr>
            <a:lstStyle/>
            <a:p>
              <a:pPr algn="ctr"/>
              <a:r>
                <a:rPr lang="en-US" altLang="zh-TW" i="1" dirty="0">
                  <a:latin typeface="+mn-lt"/>
                </a:rPr>
                <a:t>Morris (2011) </a:t>
              </a:r>
              <a:endParaRPr lang="zh-TW" altLang="en-US" i="1" dirty="0">
                <a:latin typeface="+mn-lt"/>
              </a:endParaRPr>
            </a:p>
          </p:txBody>
        </p:sp>
      </p:grpSp>
      <p:sp>
        <p:nvSpPr>
          <p:cNvPr id="27" name="矩形 26">
            <a:extLst>
              <a:ext uri="{FF2B5EF4-FFF2-40B4-BE49-F238E27FC236}">
                <a16:creationId xmlns:a16="http://schemas.microsoft.com/office/drawing/2014/main" id="{09036813-FF8F-463B-ADA4-35363DEE4DAA}"/>
              </a:ext>
            </a:extLst>
          </p:cNvPr>
          <p:cNvSpPr/>
          <p:nvPr/>
        </p:nvSpPr>
        <p:spPr>
          <a:xfrm>
            <a:off x="5393522" y="3873167"/>
            <a:ext cx="3430330" cy="523220"/>
          </a:xfrm>
          <a:prstGeom prst="rect">
            <a:avLst/>
          </a:prstGeom>
        </p:spPr>
        <p:txBody>
          <a:bodyPr wrap="square">
            <a:spAutoFit/>
          </a:bodyPr>
          <a:lstStyle/>
          <a:p>
            <a:r>
              <a:rPr lang="en-US" altLang="zh-TW" dirty="0">
                <a:latin typeface="+mn-lt"/>
              </a:rPr>
              <a:t>Firms disclosing internal control weaknesses </a:t>
            </a:r>
            <a:br>
              <a:rPr lang="en-US" altLang="zh-TW" dirty="0">
                <a:latin typeface="+mn-lt"/>
              </a:rPr>
            </a:br>
            <a:r>
              <a:rPr lang="en-US" altLang="zh-TW" dirty="0">
                <a:latin typeface="+mn-lt"/>
              </a:rPr>
              <a:t>more likely to engage in RM. </a:t>
            </a:r>
            <a:endParaRPr lang="zh-TW" altLang="en-US" dirty="0">
              <a:latin typeface="+mn-lt"/>
            </a:endParaRPr>
          </a:p>
        </p:txBody>
      </p:sp>
    </p:spTree>
    <p:extLst>
      <p:ext uri="{BB962C8B-B14F-4D97-AF65-F5344CB8AC3E}">
        <p14:creationId xmlns:p14="http://schemas.microsoft.com/office/powerpoint/2010/main" val="1221533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 name="標題 4">
            <a:extLst>
              <a:ext uri="{FF2B5EF4-FFF2-40B4-BE49-F238E27FC236}">
                <a16:creationId xmlns:a16="http://schemas.microsoft.com/office/drawing/2014/main" id="{0B993C00-8B6E-DED7-E925-BE3B7EEAE0EB}"/>
              </a:ext>
            </a:extLst>
          </p:cNvPr>
          <p:cNvSpPr>
            <a:spLocks noGrp="1"/>
          </p:cNvSpPr>
          <p:nvPr>
            <p:ph type="title"/>
          </p:nvPr>
        </p:nvSpPr>
        <p:spPr>
          <a:xfrm>
            <a:off x="1389413" y="593505"/>
            <a:ext cx="6431786" cy="497700"/>
          </a:xfrm>
        </p:spPr>
        <p:txBody>
          <a:bodyPr/>
          <a:lstStyle/>
          <a:p>
            <a:r>
              <a:rPr lang="en-US" altLang="zh-TW" sz="2400" dirty="0">
                <a:latin typeface="+mn-lt"/>
              </a:rPr>
              <a:t>RM with Automation Tools </a:t>
            </a:r>
            <a:endParaRPr lang="zh-TW" altLang="en-US" dirty="0"/>
          </a:p>
        </p:txBody>
      </p:sp>
      <p:sp>
        <p:nvSpPr>
          <p:cNvPr id="4" name="文字方塊 3">
            <a:extLst>
              <a:ext uri="{FF2B5EF4-FFF2-40B4-BE49-F238E27FC236}">
                <a16:creationId xmlns:a16="http://schemas.microsoft.com/office/drawing/2014/main" id="{E3C07938-328D-4A41-97DA-58551CD85408}"/>
              </a:ext>
            </a:extLst>
          </p:cNvPr>
          <p:cNvSpPr txBox="1"/>
          <p:nvPr/>
        </p:nvSpPr>
        <p:spPr>
          <a:xfrm>
            <a:off x="5039154" y="1506141"/>
            <a:ext cx="3173576" cy="2777940"/>
          </a:xfrm>
          <a:prstGeom prst="rect">
            <a:avLst/>
          </a:prstGeom>
          <a:noFill/>
        </p:spPr>
        <p:txBody>
          <a:bodyPr wrap="square" rtlCol="0">
            <a:spAutoFit/>
          </a:bodyPr>
          <a:lstStyle/>
          <a:p>
            <a:pPr>
              <a:lnSpc>
                <a:spcPct val="200000"/>
              </a:lnSpc>
            </a:pPr>
            <a:r>
              <a:rPr lang="en-US" altLang="zh-TW" sz="1800" i="1" dirty="0">
                <a:latin typeface="+mn-lt"/>
              </a:rPr>
              <a:t>Hypothesis 2: </a:t>
            </a:r>
          </a:p>
          <a:p>
            <a:pPr>
              <a:lnSpc>
                <a:spcPct val="200000"/>
              </a:lnSpc>
            </a:pPr>
            <a:r>
              <a:rPr lang="en-US" altLang="zh-TW" sz="1800" i="1" dirty="0">
                <a:latin typeface="+mn-lt"/>
              </a:rPr>
              <a:t>The implementation of RPA is </a:t>
            </a:r>
            <a:r>
              <a:rPr lang="en-US" altLang="zh-TW" sz="1800" b="1" i="1" dirty="0">
                <a:latin typeface="+mn-lt"/>
              </a:rPr>
              <a:t>positively associated </a:t>
            </a:r>
            <a:r>
              <a:rPr lang="en-US" altLang="zh-TW" sz="1800" i="1" dirty="0">
                <a:latin typeface="+mn-lt"/>
              </a:rPr>
              <a:t>with earnings management through real activities manipulation.</a:t>
            </a:r>
            <a:endParaRPr lang="zh-TW" altLang="en-US" sz="1800" i="1" dirty="0">
              <a:latin typeface="+mn-lt"/>
            </a:endParaRPr>
          </a:p>
        </p:txBody>
      </p:sp>
      <p:grpSp>
        <p:nvGrpSpPr>
          <p:cNvPr id="2" name="群組 1">
            <a:extLst>
              <a:ext uri="{FF2B5EF4-FFF2-40B4-BE49-F238E27FC236}">
                <a16:creationId xmlns:a16="http://schemas.microsoft.com/office/drawing/2014/main" id="{2B37323E-3700-4A98-B12C-256D0AB1DF7D}"/>
              </a:ext>
            </a:extLst>
          </p:cNvPr>
          <p:cNvGrpSpPr/>
          <p:nvPr/>
        </p:nvGrpSpPr>
        <p:grpSpPr>
          <a:xfrm>
            <a:off x="616525" y="1733597"/>
            <a:ext cx="3955475" cy="2323028"/>
            <a:chOff x="3369952" y="2797350"/>
            <a:chExt cx="1902361" cy="1783475"/>
          </a:xfrm>
        </p:grpSpPr>
        <p:sp>
          <p:nvSpPr>
            <p:cNvPr id="6" name="Google Shape;1803;p125">
              <a:extLst>
                <a:ext uri="{FF2B5EF4-FFF2-40B4-BE49-F238E27FC236}">
                  <a16:creationId xmlns:a16="http://schemas.microsoft.com/office/drawing/2014/main" id="{4C82A513-4963-4A37-B270-E505C8090A8C}"/>
                </a:ext>
              </a:extLst>
            </p:cNvPr>
            <p:cNvSpPr>
              <a:spLocks noChangeAspect="1"/>
            </p:cNvSpPr>
            <p:nvPr/>
          </p:nvSpPr>
          <p:spPr>
            <a:xfrm>
              <a:off x="3979641" y="2797350"/>
              <a:ext cx="70622" cy="428339"/>
            </a:xfrm>
            <a:custGeom>
              <a:avLst/>
              <a:gdLst/>
              <a:ahLst/>
              <a:cxnLst/>
              <a:rect l="l" t="t" r="r" b="b"/>
              <a:pathLst>
                <a:path w="3617" h="21938" fill="none" extrusionOk="0">
                  <a:moveTo>
                    <a:pt x="0" y="1"/>
                  </a:moveTo>
                  <a:lnTo>
                    <a:pt x="0" y="8570"/>
                  </a:lnTo>
                  <a:lnTo>
                    <a:pt x="3616" y="10980"/>
                  </a:lnTo>
                  <a:lnTo>
                    <a:pt x="0" y="13829"/>
                  </a:lnTo>
                  <a:lnTo>
                    <a:pt x="0"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04;p125">
              <a:extLst>
                <a:ext uri="{FF2B5EF4-FFF2-40B4-BE49-F238E27FC236}">
                  <a16:creationId xmlns:a16="http://schemas.microsoft.com/office/drawing/2014/main" id="{CB0CD8C1-7AC9-4A4B-9C67-3E6923C35614}"/>
                </a:ext>
              </a:extLst>
            </p:cNvPr>
            <p:cNvSpPr>
              <a:spLocks noChangeAspect="1"/>
            </p:cNvSpPr>
            <p:nvPr/>
          </p:nvSpPr>
          <p:spPr>
            <a:xfrm>
              <a:off x="4609068" y="3225671"/>
              <a:ext cx="70622" cy="427910"/>
            </a:xfrm>
            <a:custGeom>
              <a:avLst/>
              <a:gdLst/>
              <a:ahLst/>
              <a:cxnLst/>
              <a:rect l="l" t="t" r="r" b="b"/>
              <a:pathLst>
                <a:path w="3617" h="21916" fill="none" extrusionOk="0">
                  <a:moveTo>
                    <a:pt x="3616" y="1"/>
                  </a:moveTo>
                  <a:lnTo>
                    <a:pt x="3616" y="8570"/>
                  </a:lnTo>
                  <a:lnTo>
                    <a:pt x="0" y="10958"/>
                  </a:lnTo>
                  <a:lnTo>
                    <a:pt x="3616" y="13829"/>
                  </a:lnTo>
                  <a:lnTo>
                    <a:pt x="3616" y="21916"/>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05;p125">
              <a:extLst>
                <a:ext uri="{FF2B5EF4-FFF2-40B4-BE49-F238E27FC236}">
                  <a16:creationId xmlns:a16="http://schemas.microsoft.com/office/drawing/2014/main" id="{84D6D730-7B89-42EE-85CE-208A6583AF52}"/>
                </a:ext>
              </a:extLst>
            </p:cNvPr>
            <p:cNvSpPr>
              <a:spLocks noChangeAspect="1"/>
            </p:cNvSpPr>
            <p:nvPr/>
          </p:nvSpPr>
          <p:spPr>
            <a:xfrm>
              <a:off x="3979641" y="3653562"/>
              <a:ext cx="70622" cy="428339"/>
            </a:xfrm>
            <a:custGeom>
              <a:avLst/>
              <a:gdLst/>
              <a:ahLst/>
              <a:cxnLst/>
              <a:rect l="l" t="t" r="r" b="b"/>
              <a:pathLst>
                <a:path w="3617" h="21938" fill="none" extrusionOk="0">
                  <a:moveTo>
                    <a:pt x="0" y="1"/>
                  </a:moveTo>
                  <a:lnTo>
                    <a:pt x="0" y="8569"/>
                  </a:lnTo>
                  <a:lnTo>
                    <a:pt x="3616" y="10980"/>
                  </a:lnTo>
                  <a:lnTo>
                    <a:pt x="0" y="13829"/>
                  </a:lnTo>
                  <a:lnTo>
                    <a:pt x="0"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06;p125">
              <a:extLst>
                <a:ext uri="{FF2B5EF4-FFF2-40B4-BE49-F238E27FC236}">
                  <a16:creationId xmlns:a16="http://schemas.microsoft.com/office/drawing/2014/main" id="{32B0647D-544E-498C-AC2E-841FD9CA8616}"/>
                </a:ext>
              </a:extLst>
            </p:cNvPr>
            <p:cNvSpPr>
              <a:spLocks noChangeAspect="1"/>
            </p:cNvSpPr>
            <p:nvPr/>
          </p:nvSpPr>
          <p:spPr>
            <a:xfrm>
              <a:off x="4609068" y="4081883"/>
              <a:ext cx="70622" cy="427910"/>
            </a:xfrm>
            <a:custGeom>
              <a:avLst/>
              <a:gdLst/>
              <a:ahLst/>
              <a:cxnLst/>
              <a:rect l="l" t="t" r="r" b="b"/>
              <a:pathLst>
                <a:path w="3617" h="21916" fill="none" extrusionOk="0">
                  <a:moveTo>
                    <a:pt x="3616" y="1"/>
                  </a:moveTo>
                  <a:lnTo>
                    <a:pt x="3616" y="8569"/>
                  </a:lnTo>
                  <a:lnTo>
                    <a:pt x="0" y="10958"/>
                  </a:lnTo>
                  <a:lnTo>
                    <a:pt x="3616" y="13829"/>
                  </a:lnTo>
                  <a:lnTo>
                    <a:pt x="3616" y="21915"/>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07;p125">
              <a:extLst>
                <a:ext uri="{FF2B5EF4-FFF2-40B4-BE49-F238E27FC236}">
                  <a16:creationId xmlns:a16="http://schemas.microsoft.com/office/drawing/2014/main" id="{FC558E6D-BFE9-440A-A77F-AD2A85EE1429}"/>
                </a:ext>
              </a:extLst>
            </p:cNvPr>
            <p:cNvSpPr>
              <a:spLocks noChangeAspect="1"/>
            </p:cNvSpPr>
            <p:nvPr/>
          </p:nvSpPr>
          <p:spPr>
            <a:xfrm>
              <a:off x="3387428" y="2797350"/>
              <a:ext cx="1884885" cy="428339"/>
            </a:xfrm>
            <a:custGeom>
              <a:avLst/>
              <a:gdLst/>
              <a:ahLst/>
              <a:cxnLst/>
              <a:rect l="l" t="t" r="r" b="b"/>
              <a:pathLst>
                <a:path w="96537" h="21938" fill="none" extrusionOk="0">
                  <a:moveTo>
                    <a:pt x="1" y="18607"/>
                  </a:moveTo>
                  <a:lnTo>
                    <a:pt x="1" y="6181"/>
                  </a:lnTo>
                  <a:cubicBezTo>
                    <a:pt x="1" y="2762"/>
                    <a:pt x="2762" y="1"/>
                    <a:pt x="6159" y="1"/>
                  </a:cubicBezTo>
                  <a:lnTo>
                    <a:pt x="90356" y="1"/>
                  </a:lnTo>
                  <a:cubicBezTo>
                    <a:pt x="93753" y="1"/>
                    <a:pt x="96515" y="2762"/>
                    <a:pt x="96515" y="6181"/>
                  </a:cubicBezTo>
                  <a:lnTo>
                    <a:pt x="96515" y="15780"/>
                  </a:lnTo>
                  <a:cubicBezTo>
                    <a:pt x="96536" y="19177"/>
                    <a:pt x="93753" y="21938"/>
                    <a:pt x="90356" y="21938"/>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08;p125">
              <a:extLst>
                <a:ext uri="{FF2B5EF4-FFF2-40B4-BE49-F238E27FC236}">
                  <a16:creationId xmlns:a16="http://schemas.microsoft.com/office/drawing/2014/main" id="{1C3FAB50-C9C4-4B49-A531-52BD03CD7999}"/>
                </a:ext>
              </a:extLst>
            </p:cNvPr>
            <p:cNvSpPr>
              <a:spLocks noChangeAspect="1"/>
            </p:cNvSpPr>
            <p:nvPr/>
          </p:nvSpPr>
          <p:spPr>
            <a:xfrm>
              <a:off x="3801202" y="3653562"/>
              <a:ext cx="1350447" cy="20"/>
            </a:xfrm>
            <a:custGeom>
              <a:avLst/>
              <a:gdLst/>
              <a:ahLst/>
              <a:cxnLst/>
              <a:rect l="l" t="t" r="r" b="b"/>
              <a:pathLst>
                <a:path w="69165" h="1" fill="none" extrusionOk="0">
                  <a:moveTo>
                    <a:pt x="1" y="1"/>
                  </a:moveTo>
                  <a:lnTo>
                    <a:pt x="69164"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09;p125">
              <a:extLst>
                <a:ext uri="{FF2B5EF4-FFF2-40B4-BE49-F238E27FC236}">
                  <a16:creationId xmlns:a16="http://schemas.microsoft.com/office/drawing/2014/main" id="{F1DD4856-0156-4836-86C7-A22161A09896}"/>
                </a:ext>
              </a:extLst>
            </p:cNvPr>
            <p:cNvSpPr>
              <a:spLocks noChangeAspect="1"/>
            </p:cNvSpPr>
            <p:nvPr/>
          </p:nvSpPr>
          <p:spPr>
            <a:xfrm>
              <a:off x="3387428" y="3225671"/>
              <a:ext cx="1764220" cy="428339"/>
            </a:xfrm>
            <a:custGeom>
              <a:avLst/>
              <a:gdLst/>
              <a:ahLst/>
              <a:cxnLst/>
              <a:rect l="l" t="t" r="r" b="b"/>
              <a:pathLst>
                <a:path w="90357" h="21938" fill="none" extrusionOk="0">
                  <a:moveTo>
                    <a:pt x="90356" y="1"/>
                  </a:moveTo>
                  <a:lnTo>
                    <a:pt x="80582" y="1"/>
                  </a:lnTo>
                  <a:lnTo>
                    <a:pt x="78194" y="3617"/>
                  </a:lnTo>
                  <a:lnTo>
                    <a:pt x="75323" y="1"/>
                  </a:lnTo>
                  <a:lnTo>
                    <a:pt x="6159" y="1"/>
                  </a:lnTo>
                  <a:cubicBezTo>
                    <a:pt x="2762" y="1"/>
                    <a:pt x="1" y="2762"/>
                    <a:pt x="1" y="6181"/>
                  </a:cubicBezTo>
                  <a:lnTo>
                    <a:pt x="1" y="15758"/>
                  </a:lnTo>
                  <a:cubicBezTo>
                    <a:pt x="1" y="19176"/>
                    <a:pt x="2762" y="21938"/>
                    <a:pt x="6159" y="21938"/>
                  </a:cubicBezTo>
                  <a:lnTo>
                    <a:pt x="15933"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10;p125">
              <a:extLst>
                <a:ext uri="{FF2B5EF4-FFF2-40B4-BE49-F238E27FC236}">
                  <a16:creationId xmlns:a16="http://schemas.microsoft.com/office/drawing/2014/main" id="{4BFE1BE6-3504-4FAF-BB12-D2414B303AED}"/>
                </a:ext>
              </a:extLst>
            </p:cNvPr>
            <p:cNvSpPr>
              <a:spLocks noChangeAspect="1"/>
            </p:cNvSpPr>
            <p:nvPr/>
          </p:nvSpPr>
          <p:spPr>
            <a:xfrm>
              <a:off x="3698500" y="3653562"/>
              <a:ext cx="102721" cy="71051"/>
            </a:xfrm>
            <a:custGeom>
              <a:avLst/>
              <a:gdLst/>
              <a:ahLst/>
              <a:cxnLst/>
              <a:rect l="l" t="t" r="r" b="b"/>
              <a:pathLst>
                <a:path w="5261" h="3639" fill="none" extrusionOk="0">
                  <a:moveTo>
                    <a:pt x="1" y="1"/>
                  </a:moveTo>
                  <a:lnTo>
                    <a:pt x="2390" y="3639"/>
                  </a:lnTo>
                  <a:lnTo>
                    <a:pt x="5261"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11;p125">
              <a:extLst>
                <a:ext uri="{FF2B5EF4-FFF2-40B4-BE49-F238E27FC236}">
                  <a16:creationId xmlns:a16="http://schemas.microsoft.com/office/drawing/2014/main" id="{5D56A440-47A6-4AC5-89B0-C63660A46778}"/>
                </a:ext>
              </a:extLst>
            </p:cNvPr>
            <p:cNvSpPr>
              <a:spLocks noChangeAspect="1"/>
            </p:cNvSpPr>
            <p:nvPr/>
          </p:nvSpPr>
          <p:spPr>
            <a:xfrm>
              <a:off x="5151629" y="3653562"/>
              <a:ext cx="120684" cy="428339"/>
            </a:xfrm>
            <a:custGeom>
              <a:avLst/>
              <a:gdLst/>
              <a:ahLst/>
              <a:cxnLst/>
              <a:rect l="l" t="t" r="r" b="b"/>
              <a:pathLst>
                <a:path w="6181" h="21938" fill="none" extrusionOk="0">
                  <a:moveTo>
                    <a:pt x="0" y="1"/>
                  </a:moveTo>
                  <a:cubicBezTo>
                    <a:pt x="3397" y="1"/>
                    <a:pt x="6180" y="2762"/>
                    <a:pt x="6180" y="6181"/>
                  </a:cubicBezTo>
                  <a:lnTo>
                    <a:pt x="6180" y="15779"/>
                  </a:lnTo>
                  <a:cubicBezTo>
                    <a:pt x="6180" y="19176"/>
                    <a:pt x="3397" y="21938"/>
                    <a:pt x="0" y="21938"/>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12;p125">
              <a:extLst>
                <a:ext uri="{FF2B5EF4-FFF2-40B4-BE49-F238E27FC236}">
                  <a16:creationId xmlns:a16="http://schemas.microsoft.com/office/drawing/2014/main" id="{45ABDF17-7E4C-46CC-9EA8-EA5F7101DB60}"/>
                </a:ext>
              </a:extLst>
            </p:cNvPr>
            <p:cNvSpPr>
              <a:spLocks noChangeAspect="1"/>
            </p:cNvSpPr>
            <p:nvPr/>
          </p:nvSpPr>
          <p:spPr>
            <a:xfrm>
              <a:off x="4858090" y="4081883"/>
              <a:ext cx="293558" cy="70622"/>
            </a:xfrm>
            <a:custGeom>
              <a:avLst/>
              <a:gdLst/>
              <a:ahLst/>
              <a:cxnLst/>
              <a:rect l="l" t="t" r="r" b="b"/>
              <a:pathLst>
                <a:path w="15035" h="3617" fill="none" extrusionOk="0">
                  <a:moveTo>
                    <a:pt x="15034" y="1"/>
                  </a:moveTo>
                  <a:lnTo>
                    <a:pt x="5260" y="1"/>
                  </a:lnTo>
                  <a:lnTo>
                    <a:pt x="2872" y="3617"/>
                  </a:lnTo>
                  <a:lnTo>
                    <a:pt x="1"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13;p125">
              <a:extLst>
                <a:ext uri="{FF2B5EF4-FFF2-40B4-BE49-F238E27FC236}">
                  <a16:creationId xmlns:a16="http://schemas.microsoft.com/office/drawing/2014/main" id="{806699EA-57C5-4221-BBE2-E38051695733}"/>
                </a:ext>
              </a:extLst>
            </p:cNvPr>
            <p:cNvSpPr>
              <a:spLocks noChangeAspect="1"/>
            </p:cNvSpPr>
            <p:nvPr/>
          </p:nvSpPr>
          <p:spPr>
            <a:xfrm>
              <a:off x="3472653" y="4509774"/>
              <a:ext cx="1350447" cy="20"/>
            </a:xfrm>
            <a:custGeom>
              <a:avLst/>
              <a:gdLst/>
              <a:ahLst/>
              <a:cxnLst/>
              <a:rect l="l" t="t" r="r" b="b"/>
              <a:pathLst>
                <a:path w="69165" h="1" fill="none" extrusionOk="0">
                  <a:moveTo>
                    <a:pt x="1" y="0"/>
                  </a:moveTo>
                  <a:lnTo>
                    <a:pt x="69164"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14;p125">
              <a:extLst>
                <a:ext uri="{FF2B5EF4-FFF2-40B4-BE49-F238E27FC236}">
                  <a16:creationId xmlns:a16="http://schemas.microsoft.com/office/drawing/2014/main" id="{795B87F3-9910-426D-8061-5FA9A1B9368A}"/>
                </a:ext>
              </a:extLst>
            </p:cNvPr>
            <p:cNvSpPr>
              <a:spLocks noChangeAspect="1"/>
            </p:cNvSpPr>
            <p:nvPr/>
          </p:nvSpPr>
          <p:spPr>
            <a:xfrm>
              <a:off x="3387428" y="4081883"/>
              <a:ext cx="1470682" cy="428339"/>
            </a:xfrm>
            <a:custGeom>
              <a:avLst/>
              <a:gdLst/>
              <a:ahLst/>
              <a:cxnLst/>
              <a:rect l="l" t="t" r="r" b="b"/>
              <a:pathLst>
                <a:path w="75323" h="21938" fill="none" extrusionOk="0">
                  <a:moveTo>
                    <a:pt x="75323" y="1"/>
                  </a:moveTo>
                  <a:lnTo>
                    <a:pt x="6159" y="1"/>
                  </a:lnTo>
                  <a:cubicBezTo>
                    <a:pt x="2762" y="1"/>
                    <a:pt x="1" y="2762"/>
                    <a:pt x="1" y="6159"/>
                  </a:cubicBezTo>
                  <a:lnTo>
                    <a:pt x="1" y="15757"/>
                  </a:lnTo>
                  <a:cubicBezTo>
                    <a:pt x="1" y="19176"/>
                    <a:pt x="2762" y="21937"/>
                    <a:pt x="6159" y="21937"/>
                  </a:cubicBezTo>
                  <a:lnTo>
                    <a:pt x="15933" y="21937"/>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15;p125">
              <a:extLst>
                <a:ext uri="{FF2B5EF4-FFF2-40B4-BE49-F238E27FC236}">
                  <a16:creationId xmlns:a16="http://schemas.microsoft.com/office/drawing/2014/main" id="{7C09DC3A-681C-4570-8CE5-EAC03BDC7DF5}"/>
                </a:ext>
              </a:extLst>
            </p:cNvPr>
            <p:cNvSpPr>
              <a:spLocks noChangeAspect="1"/>
            </p:cNvSpPr>
            <p:nvPr/>
          </p:nvSpPr>
          <p:spPr>
            <a:xfrm>
              <a:off x="3369952" y="4509774"/>
              <a:ext cx="102721" cy="71051"/>
            </a:xfrm>
            <a:custGeom>
              <a:avLst/>
              <a:gdLst/>
              <a:ahLst/>
              <a:cxnLst/>
              <a:rect l="l" t="t" r="r" b="b"/>
              <a:pathLst>
                <a:path w="5261" h="3639" fill="none" extrusionOk="0">
                  <a:moveTo>
                    <a:pt x="1" y="0"/>
                  </a:moveTo>
                  <a:lnTo>
                    <a:pt x="2390" y="3638"/>
                  </a:lnTo>
                  <a:lnTo>
                    <a:pt x="5261"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16;p125">
              <a:extLst>
                <a:ext uri="{FF2B5EF4-FFF2-40B4-BE49-F238E27FC236}">
                  <a16:creationId xmlns:a16="http://schemas.microsoft.com/office/drawing/2014/main" id="{9F6273C7-54F2-466F-BEF9-EEC9FEC15C05}"/>
                </a:ext>
              </a:extLst>
            </p:cNvPr>
            <p:cNvSpPr>
              <a:spLocks noChangeAspect="1"/>
            </p:cNvSpPr>
            <p:nvPr/>
          </p:nvSpPr>
          <p:spPr>
            <a:xfrm>
              <a:off x="3370324" y="3143529"/>
              <a:ext cx="34247" cy="34247"/>
            </a:xfrm>
            <a:custGeom>
              <a:avLst/>
              <a:gdLst/>
              <a:ahLst/>
              <a:cxnLst/>
              <a:rect l="l" t="t" r="r" b="b"/>
              <a:pathLst>
                <a:path w="1754" h="1754" extrusionOk="0">
                  <a:moveTo>
                    <a:pt x="877" y="0"/>
                  </a:moveTo>
                  <a:cubicBezTo>
                    <a:pt x="373" y="0"/>
                    <a:pt x="0" y="395"/>
                    <a:pt x="0" y="877"/>
                  </a:cubicBezTo>
                  <a:cubicBezTo>
                    <a:pt x="0" y="1359"/>
                    <a:pt x="373" y="1753"/>
                    <a:pt x="877" y="1753"/>
                  </a:cubicBezTo>
                  <a:cubicBezTo>
                    <a:pt x="1359" y="1753"/>
                    <a:pt x="1753" y="1359"/>
                    <a:pt x="1753" y="877"/>
                  </a:cubicBezTo>
                  <a:cubicBezTo>
                    <a:pt x="1753" y="395"/>
                    <a:pt x="1359" y="0"/>
                    <a:pt x="877" y="0"/>
                  </a:cubicBezTo>
                  <a:close/>
                </a:path>
              </a:pathLst>
            </a:custGeom>
            <a:solidFill>
              <a:srgbClr val="4D4D4D"/>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文字方塊 21">
            <a:extLst>
              <a:ext uri="{FF2B5EF4-FFF2-40B4-BE49-F238E27FC236}">
                <a16:creationId xmlns:a16="http://schemas.microsoft.com/office/drawing/2014/main" id="{E6F61CDC-47A1-4501-A452-3562C19B573D}"/>
              </a:ext>
            </a:extLst>
          </p:cNvPr>
          <p:cNvSpPr txBox="1"/>
          <p:nvPr/>
        </p:nvSpPr>
        <p:spPr>
          <a:xfrm>
            <a:off x="1919862" y="1845951"/>
            <a:ext cx="2297502" cy="338554"/>
          </a:xfrm>
          <a:prstGeom prst="rect">
            <a:avLst/>
          </a:prstGeom>
          <a:noFill/>
        </p:spPr>
        <p:txBody>
          <a:bodyPr wrap="square" rtlCol="0">
            <a:spAutoFit/>
          </a:bodyPr>
          <a:lstStyle/>
          <a:p>
            <a:pPr algn="ctr"/>
            <a:r>
              <a:rPr lang="en-US" altLang="zh-TW" sz="1600" dirty="0">
                <a:latin typeface="+mn-lt"/>
              </a:rPr>
              <a:t>Regulation Factors</a:t>
            </a:r>
            <a:endParaRPr lang="zh-TW" altLang="en-US" sz="1600" dirty="0">
              <a:latin typeface="+mn-lt"/>
            </a:endParaRPr>
          </a:p>
        </p:txBody>
      </p:sp>
      <p:sp>
        <p:nvSpPr>
          <p:cNvPr id="23" name="文字方塊 22">
            <a:extLst>
              <a:ext uri="{FF2B5EF4-FFF2-40B4-BE49-F238E27FC236}">
                <a16:creationId xmlns:a16="http://schemas.microsoft.com/office/drawing/2014/main" id="{D752B4FC-59D5-458F-A9ED-AAFC5E0B35E1}"/>
              </a:ext>
            </a:extLst>
          </p:cNvPr>
          <p:cNvSpPr txBox="1"/>
          <p:nvPr/>
        </p:nvSpPr>
        <p:spPr>
          <a:xfrm>
            <a:off x="808887" y="2398514"/>
            <a:ext cx="2297502" cy="338554"/>
          </a:xfrm>
          <a:prstGeom prst="rect">
            <a:avLst/>
          </a:prstGeom>
          <a:noFill/>
        </p:spPr>
        <p:txBody>
          <a:bodyPr wrap="square" rtlCol="0">
            <a:spAutoFit/>
          </a:bodyPr>
          <a:lstStyle/>
          <a:p>
            <a:pPr algn="ctr"/>
            <a:r>
              <a:rPr lang="en-US" altLang="zh-TW" sz="1600" dirty="0">
                <a:latin typeface="+mn-lt"/>
              </a:rPr>
              <a:t>Motivation of Adoption</a:t>
            </a:r>
            <a:endParaRPr lang="zh-TW" altLang="en-US" sz="1600" dirty="0">
              <a:latin typeface="+mn-lt"/>
            </a:endParaRPr>
          </a:p>
        </p:txBody>
      </p:sp>
      <p:sp>
        <p:nvSpPr>
          <p:cNvPr id="24" name="文字方塊 23">
            <a:extLst>
              <a:ext uri="{FF2B5EF4-FFF2-40B4-BE49-F238E27FC236}">
                <a16:creationId xmlns:a16="http://schemas.microsoft.com/office/drawing/2014/main" id="{09CFC5B1-8E1F-45C1-B77C-2CA22026EAB9}"/>
              </a:ext>
            </a:extLst>
          </p:cNvPr>
          <p:cNvSpPr txBox="1"/>
          <p:nvPr/>
        </p:nvSpPr>
        <p:spPr>
          <a:xfrm>
            <a:off x="744006" y="3502881"/>
            <a:ext cx="2420638" cy="338554"/>
          </a:xfrm>
          <a:prstGeom prst="rect">
            <a:avLst/>
          </a:prstGeom>
          <a:noFill/>
        </p:spPr>
        <p:txBody>
          <a:bodyPr wrap="square" rtlCol="0">
            <a:spAutoFit/>
          </a:bodyPr>
          <a:lstStyle>
            <a:defPPr marR="0" lvl="0" algn="l" rtl="0">
              <a:lnSpc>
                <a:spcPct val="100000"/>
              </a:lnSpc>
              <a:spcBef>
                <a:spcPts val="0"/>
              </a:spcBef>
              <a:spcAft>
                <a:spcPts val="0"/>
              </a:spcAft>
            </a:defPPr>
            <a:lvl1pPr>
              <a:defRPr sz="1600">
                <a:latin typeface="+mn-lt"/>
              </a:defRPr>
            </a:lvl1pPr>
          </a:lstStyle>
          <a:p>
            <a:r>
              <a:rPr lang="en-US" altLang="zh-TW" dirty="0"/>
              <a:t>Parallels with Hypothesis 1</a:t>
            </a:r>
            <a:endParaRPr lang="zh-TW" altLang="en-US" dirty="0"/>
          </a:p>
        </p:txBody>
      </p:sp>
      <p:sp>
        <p:nvSpPr>
          <p:cNvPr id="25" name="文字方塊 24">
            <a:extLst>
              <a:ext uri="{FF2B5EF4-FFF2-40B4-BE49-F238E27FC236}">
                <a16:creationId xmlns:a16="http://schemas.microsoft.com/office/drawing/2014/main" id="{9D10935E-DC5E-46B2-882B-D7EC1ABC9B4A}"/>
              </a:ext>
            </a:extLst>
          </p:cNvPr>
          <p:cNvSpPr txBox="1"/>
          <p:nvPr/>
        </p:nvSpPr>
        <p:spPr>
          <a:xfrm>
            <a:off x="1986672" y="2944912"/>
            <a:ext cx="2543030" cy="338554"/>
          </a:xfrm>
          <a:prstGeom prst="rect">
            <a:avLst/>
          </a:prstGeom>
          <a:noFill/>
        </p:spPr>
        <p:txBody>
          <a:bodyPr wrap="square" rtlCol="0">
            <a:spAutoFit/>
          </a:bodyPr>
          <a:lstStyle/>
          <a:p>
            <a:pPr algn="ctr"/>
            <a:r>
              <a:rPr lang="en-US" altLang="zh-TW" sz="1600" dirty="0">
                <a:latin typeface="+mn-lt"/>
              </a:rPr>
              <a:t>Lack of control framework</a:t>
            </a:r>
            <a:endParaRPr lang="zh-TW" altLang="en-US" sz="1600" dirty="0">
              <a:latin typeface="+mn-lt"/>
            </a:endParaRPr>
          </a:p>
        </p:txBody>
      </p:sp>
    </p:spTree>
    <p:extLst>
      <p:ext uri="{BB962C8B-B14F-4D97-AF65-F5344CB8AC3E}">
        <p14:creationId xmlns:p14="http://schemas.microsoft.com/office/powerpoint/2010/main" val="2173420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801046" y="1369389"/>
            <a:ext cx="5541908" cy="3164800"/>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sz="1600" dirty="0">
                <a:latin typeface="+mn-lt"/>
              </a:rPr>
              <a:t>Main Interest: RPA Implementation Indicator</a:t>
            </a:r>
          </a:p>
          <a:p>
            <a:pPr marL="285750" indent="-285750">
              <a:lnSpc>
                <a:spcPct val="200000"/>
              </a:lnSpc>
              <a:buClr>
                <a:schemeClr val="dk1"/>
              </a:buClr>
              <a:buSzPts val="1100"/>
            </a:pPr>
            <a:r>
              <a:rPr lang="en-US" altLang="zh-TW" sz="1600" dirty="0">
                <a:latin typeface="+mn-lt"/>
              </a:rPr>
              <a:t>Sample in this Research</a:t>
            </a:r>
          </a:p>
          <a:p>
            <a:pPr marL="285750" indent="-285750">
              <a:lnSpc>
                <a:spcPct val="200000"/>
              </a:lnSpc>
              <a:buClr>
                <a:schemeClr val="dk1"/>
              </a:buClr>
              <a:buSzPts val="1100"/>
            </a:pPr>
            <a:r>
              <a:rPr lang="en-US" altLang="zh-TW" sz="1600" dirty="0">
                <a:latin typeface="+mn-lt"/>
              </a:rPr>
              <a:t>Proxies for </a:t>
            </a:r>
          </a:p>
          <a:p>
            <a:pPr marL="742950" lvl="1" indent="-285750" algn="l">
              <a:lnSpc>
                <a:spcPct val="200000"/>
              </a:lnSpc>
              <a:buSzPts val="1100"/>
            </a:pPr>
            <a:r>
              <a:rPr lang="en-US" altLang="zh-TW" sz="1600" dirty="0">
                <a:latin typeface="+mn-lt"/>
              </a:rPr>
              <a:t>Accrual-Based Earnings Management</a:t>
            </a:r>
          </a:p>
          <a:p>
            <a:pPr marL="742950" lvl="1" indent="-285750" algn="l">
              <a:lnSpc>
                <a:spcPct val="200000"/>
              </a:lnSpc>
              <a:buSzPts val="1100"/>
            </a:pPr>
            <a:r>
              <a:rPr lang="en-US" altLang="zh-TW" sz="1600" dirty="0">
                <a:latin typeface="+mn-lt"/>
              </a:rPr>
              <a:t>Real Activities Manipulation</a:t>
            </a:r>
          </a:p>
          <a:p>
            <a:pPr marL="285750" indent="-285750">
              <a:lnSpc>
                <a:spcPct val="200000"/>
              </a:lnSpc>
              <a:buClr>
                <a:schemeClr val="dk1"/>
              </a:buClr>
              <a:buSzPts val="1100"/>
            </a:pPr>
            <a:r>
              <a:rPr lang="en-US" altLang="zh-TW" sz="1600" dirty="0">
                <a:latin typeface="+mn-lt"/>
              </a:rPr>
              <a:t>Empirical Models</a:t>
            </a:r>
          </a:p>
        </p:txBody>
      </p:sp>
      <p:sp>
        <p:nvSpPr>
          <p:cNvPr id="554" name="Google Shape;554;p66"/>
          <p:cNvSpPr txBox="1">
            <a:spLocks noGrp="1"/>
          </p:cNvSpPr>
          <p:nvPr>
            <p:ph type="title"/>
          </p:nvPr>
        </p:nvSpPr>
        <p:spPr>
          <a:xfrm>
            <a:off x="1336040" y="511065"/>
            <a:ext cx="6471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03 Sample Selection &amp; Research Design</a:t>
            </a:r>
            <a:endParaRPr sz="2400" dirty="0">
              <a:latin typeface="+mj-lt"/>
            </a:endParaRPr>
          </a:p>
        </p:txBody>
      </p:sp>
    </p:spTree>
    <p:extLst>
      <p:ext uri="{BB962C8B-B14F-4D97-AF65-F5344CB8AC3E}">
        <p14:creationId xmlns:p14="http://schemas.microsoft.com/office/powerpoint/2010/main" val="247161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523493" y="1514746"/>
            <a:ext cx="8404204" cy="2114007"/>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altLang="zh-TW" sz="1200" dirty="0">
                <a:latin typeface="+mn-lt"/>
              </a:rPr>
              <a:t>Target: RPA technology adoption, using Paredes and Wheatley (2018) 's document analysis method for ERP implementations.</a:t>
            </a:r>
          </a:p>
          <a:p>
            <a:pPr marL="285750" indent="-285750">
              <a:lnSpc>
                <a:spcPct val="200000"/>
              </a:lnSpc>
              <a:buClr>
                <a:schemeClr val="dk1"/>
              </a:buClr>
              <a:buSzPts val="1100"/>
            </a:pPr>
            <a:r>
              <a:rPr lang="en-US" altLang="zh-TW" sz="1200" dirty="0">
                <a:latin typeface="+mn-lt"/>
              </a:rPr>
              <a:t>Systematic keyword search in TWSE and </a:t>
            </a:r>
            <a:r>
              <a:rPr lang="en-US" altLang="zh-TW" sz="1200" dirty="0" err="1">
                <a:latin typeface="+mn-lt"/>
              </a:rPr>
              <a:t>TPEx</a:t>
            </a:r>
            <a:r>
              <a:rPr lang="en-US" altLang="zh-TW" sz="1200" dirty="0">
                <a:latin typeface="+mn-lt"/>
              </a:rPr>
              <a:t> firms' digital annual reports.</a:t>
            </a:r>
          </a:p>
          <a:p>
            <a:pPr marL="285750" indent="-285750">
              <a:lnSpc>
                <a:spcPct val="200000"/>
              </a:lnSpc>
              <a:buClr>
                <a:schemeClr val="dk1"/>
              </a:buClr>
              <a:buSzPts val="1100"/>
            </a:pPr>
            <a:r>
              <a:rPr lang="en-US" altLang="zh-TW" sz="1200" dirty="0">
                <a:latin typeface="+mn-lt"/>
              </a:rPr>
              <a:t>Keywords: “Robotic Process Automation,” “RPA,” and their Taiwanese Mandarin equivalents.</a:t>
            </a:r>
          </a:p>
          <a:p>
            <a:pPr marL="285750" indent="-285750">
              <a:lnSpc>
                <a:spcPct val="200000"/>
              </a:lnSpc>
              <a:buClr>
                <a:schemeClr val="dk1"/>
              </a:buClr>
              <a:buSzPts val="1100"/>
            </a:pPr>
            <a:r>
              <a:rPr lang="en-US" altLang="zh-TW" sz="1200" dirty="0">
                <a:latin typeface="+mn-lt"/>
              </a:rPr>
              <a:t>Verify RPA adoption through keyword analysis of documents. (Including RPA / implementation/education/ training, etc.)</a:t>
            </a:r>
          </a:p>
          <a:p>
            <a:pPr marL="285750" indent="-285750">
              <a:lnSpc>
                <a:spcPct val="200000"/>
              </a:lnSpc>
              <a:buClr>
                <a:schemeClr val="dk1"/>
              </a:buClr>
              <a:buSzPts val="1100"/>
            </a:pPr>
            <a:r>
              <a:rPr lang="en-US" altLang="zh-TW" sz="1200" dirty="0">
                <a:latin typeface="+mn-lt"/>
              </a:rPr>
              <a:t>Assume continuity of RPA initiatives if mentioned once, marking ongoing engagement in following years.</a:t>
            </a:r>
          </a:p>
        </p:txBody>
      </p:sp>
      <p:sp>
        <p:nvSpPr>
          <p:cNvPr id="554" name="Google Shape;554;p66"/>
          <p:cNvSpPr txBox="1">
            <a:spLocks noGrp="1"/>
          </p:cNvSpPr>
          <p:nvPr>
            <p:ph type="title"/>
          </p:nvPr>
        </p:nvSpPr>
        <p:spPr>
          <a:xfrm>
            <a:off x="1047496" y="426367"/>
            <a:ext cx="704900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latin typeface="+mj-lt"/>
              </a:rPr>
              <a:t>Main Interest Variable: RPA Implementation Indicator</a:t>
            </a:r>
            <a:endParaRPr sz="2000" dirty="0">
              <a:latin typeface="+mj-lt"/>
            </a:endParaRPr>
          </a:p>
        </p:txBody>
      </p:sp>
    </p:spTree>
    <p:extLst>
      <p:ext uri="{BB962C8B-B14F-4D97-AF65-F5344CB8AC3E}">
        <p14:creationId xmlns:p14="http://schemas.microsoft.com/office/powerpoint/2010/main" val="20135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B2C80D-D190-B32B-C53B-AD914D9A28E2}"/>
              </a:ext>
            </a:extLst>
          </p:cNvPr>
          <p:cNvSpPr>
            <a:spLocks noGrp="1"/>
          </p:cNvSpPr>
          <p:nvPr>
            <p:ph type="title"/>
          </p:nvPr>
        </p:nvSpPr>
        <p:spPr>
          <a:xfrm>
            <a:off x="1343430" y="422165"/>
            <a:ext cx="5679900" cy="572700"/>
          </a:xfrm>
        </p:spPr>
        <p:txBody>
          <a:bodyPr/>
          <a:lstStyle/>
          <a:p>
            <a:r>
              <a:rPr lang="en-US" altLang="zh-TW" dirty="0">
                <a:latin typeface="+mj-lt"/>
              </a:rPr>
              <a:t>Sample Selection</a:t>
            </a:r>
            <a:endParaRPr lang="zh-TW" altLang="en-US" dirty="0">
              <a:latin typeface="+mj-lt"/>
            </a:endParaRPr>
          </a:p>
        </p:txBody>
      </p:sp>
      <p:graphicFrame>
        <p:nvGraphicFramePr>
          <p:cNvPr id="4" name="表格 3">
            <a:extLst>
              <a:ext uri="{FF2B5EF4-FFF2-40B4-BE49-F238E27FC236}">
                <a16:creationId xmlns:a16="http://schemas.microsoft.com/office/drawing/2014/main" id="{69FA8650-8509-2865-7CB3-750C465D9104}"/>
              </a:ext>
            </a:extLst>
          </p:cNvPr>
          <p:cNvGraphicFramePr>
            <a:graphicFrameLocks noGrp="1"/>
          </p:cNvGraphicFramePr>
          <p:nvPr>
            <p:extLst>
              <p:ext uri="{D42A27DB-BD31-4B8C-83A1-F6EECF244321}">
                <p14:modId xmlns:p14="http://schemas.microsoft.com/office/powerpoint/2010/main" val="805450883"/>
              </p:ext>
            </p:extLst>
          </p:nvPr>
        </p:nvGraphicFramePr>
        <p:xfrm>
          <a:off x="1459865" y="2690527"/>
          <a:ext cx="6224270" cy="1828800"/>
        </p:xfrm>
        <a:graphic>
          <a:graphicData uri="http://schemas.openxmlformats.org/drawingml/2006/table">
            <a:tbl>
              <a:tblPr firstRow="1" firstCol="1" bandRow="1">
                <a:tableStyleId>{1FECB4D8-DB02-4DC6-A0A2-4F2EBAE1DC90}</a:tableStyleId>
              </a:tblPr>
              <a:tblGrid>
                <a:gridCol w="5469255">
                  <a:extLst>
                    <a:ext uri="{9D8B030D-6E8A-4147-A177-3AD203B41FA5}">
                      <a16:colId xmlns:a16="http://schemas.microsoft.com/office/drawing/2014/main" val="324579256"/>
                    </a:ext>
                  </a:extLst>
                </a:gridCol>
                <a:gridCol w="755015">
                  <a:extLst>
                    <a:ext uri="{9D8B030D-6E8A-4147-A177-3AD203B41FA5}">
                      <a16:colId xmlns:a16="http://schemas.microsoft.com/office/drawing/2014/main" val="889523089"/>
                    </a:ext>
                  </a:extLst>
                </a:gridCol>
              </a:tblGrid>
              <a:tr h="0">
                <a:tc>
                  <a:txBody>
                    <a:bodyPr/>
                    <a:lstStyle/>
                    <a:p>
                      <a:pPr algn="l"/>
                      <a:r>
                        <a:rPr lang="en-US" altLang="zh-TW" sz="1200" kern="100" dirty="0">
                          <a:effectLst/>
                        </a:rPr>
                        <a:t>Table</a:t>
                      </a:r>
                      <a:r>
                        <a:rPr lang="zh-TW" altLang="en-US" sz="1200" kern="100" dirty="0">
                          <a:effectLst/>
                        </a:rPr>
                        <a:t> </a:t>
                      </a:r>
                      <a:r>
                        <a:rPr lang="en-US" altLang="zh-TW" sz="1200" kern="100" dirty="0">
                          <a:effectLst/>
                        </a:rPr>
                        <a:t>1 Panel A:  Selection Procedure</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10149845"/>
                  </a:ext>
                </a:extLst>
              </a:tr>
              <a:tr h="0">
                <a:tc>
                  <a:txBody>
                    <a:bodyPr/>
                    <a:lstStyle/>
                    <a:p>
                      <a:pPr algn="l"/>
                      <a:r>
                        <a:rPr lang="en-US" sz="1200" kern="100" dirty="0">
                          <a:effectLst/>
                        </a:rPr>
                        <a:t>Unique firms with searched keyword in annual reports within the sample period</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kern="100" dirty="0">
                          <a:effectLst/>
                        </a:rPr>
                        <a:t>128</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61880216"/>
                  </a:ext>
                </a:extLst>
              </a:tr>
              <a:tr h="0">
                <a:tc>
                  <a:txBody>
                    <a:bodyPr/>
                    <a:lstStyle/>
                    <a:p>
                      <a:pPr indent="152400" algn="l"/>
                      <a:r>
                        <a:rPr lang="en-US" sz="1200" kern="100">
                          <a:effectLst/>
                        </a:rPr>
                        <a:t>Less:</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kern="100">
                          <a:effectLst/>
                        </a:rPr>
                        <a:t> </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59118581"/>
                  </a:ext>
                </a:extLst>
              </a:tr>
              <a:tr h="0">
                <a:tc>
                  <a:txBody>
                    <a:bodyPr/>
                    <a:lstStyle/>
                    <a:p>
                      <a:pPr indent="304800" algn="l"/>
                      <a:r>
                        <a:rPr lang="en-US" sz="1200" kern="100" dirty="0">
                          <a:effectLst/>
                        </a:rPr>
                        <a:t>Remove the content unrelated to RPA after manual examine each annual report </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kern="100">
                          <a:effectLst/>
                        </a:rPr>
                        <a:t>(9)</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35454376"/>
                  </a:ext>
                </a:extLst>
              </a:tr>
              <a:tr h="0">
                <a:tc>
                  <a:txBody>
                    <a:bodyPr/>
                    <a:lstStyle/>
                    <a:p>
                      <a:pPr indent="304800" algn="l"/>
                      <a:r>
                        <a:rPr lang="en-US" sz="1200" kern="100" dirty="0">
                          <a:effectLst/>
                        </a:rPr>
                        <a:t>Financial institutions (TSE code: M2800)</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kern="100">
                          <a:effectLst/>
                        </a:rPr>
                        <a:t>(21)</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16568990"/>
                  </a:ext>
                </a:extLst>
              </a:tr>
              <a:tr h="0">
                <a:tc>
                  <a:txBody>
                    <a:bodyPr/>
                    <a:lstStyle/>
                    <a:p>
                      <a:pPr marL="304800" algn="l"/>
                      <a:r>
                        <a:rPr lang="en-US" sz="1200" kern="100" dirty="0">
                          <a:effectLst/>
                        </a:rPr>
                        <a:t>Missing value for variables calculation OR</a:t>
                      </a:r>
                      <a:endParaRPr lang="zh-TW" sz="1200" kern="100" dirty="0">
                        <a:effectLst/>
                      </a:endParaRPr>
                    </a:p>
                    <a:p>
                      <a:pPr marL="304800" algn="l"/>
                      <a:r>
                        <a:rPr lang="en-US" sz="1200" kern="100" dirty="0">
                          <a:effectLst/>
                        </a:rPr>
                        <a:t>Not satisfied with minimum industry-year observations for calculation of EM proxies</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kern="100" dirty="0">
                          <a:effectLst/>
                        </a:rPr>
                        <a:t>(12)</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70470633"/>
                  </a:ext>
                </a:extLst>
              </a:tr>
              <a:tr h="0">
                <a:tc>
                  <a:txBody>
                    <a:bodyPr/>
                    <a:lstStyle/>
                    <a:p>
                      <a:pPr algn="l"/>
                      <a:r>
                        <a:rPr lang="en-US" sz="1200" kern="100" dirty="0">
                          <a:effectLst/>
                        </a:rPr>
                        <a:t>Total</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kern="100" dirty="0">
                          <a:effectLst/>
                        </a:rPr>
                        <a:t>86</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75084872"/>
                  </a:ext>
                </a:extLst>
              </a:tr>
            </a:tbl>
          </a:graphicData>
        </a:graphic>
      </p:graphicFrame>
      <p:sp>
        <p:nvSpPr>
          <p:cNvPr id="6" name="Google Shape;553;p66">
            <a:extLst>
              <a:ext uri="{FF2B5EF4-FFF2-40B4-BE49-F238E27FC236}">
                <a16:creationId xmlns:a16="http://schemas.microsoft.com/office/drawing/2014/main" id="{2FE243BB-DB72-C2DC-98F0-05D124BC7BE6}"/>
              </a:ext>
            </a:extLst>
          </p:cNvPr>
          <p:cNvSpPr txBox="1">
            <a:spLocks noGrp="1"/>
          </p:cNvSpPr>
          <p:nvPr>
            <p:ph type="subTitle" idx="1"/>
          </p:nvPr>
        </p:nvSpPr>
        <p:spPr>
          <a:xfrm>
            <a:off x="809244" y="1008499"/>
            <a:ext cx="7525512" cy="1190691"/>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altLang="zh-TW" sz="1200" dirty="0">
                <a:latin typeface="+mn-lt"/>
              </a:rPr>
              <a:t>Sample Period: 2017 ~ 2022</a:t>
            </a:r>
          </a:p>
          <a:p>
            <a:pPr marL="285750" indent="-285750">
              <a:lnSpc>
                <a:spcPct val="200000"/>
              </a:lnSpc>
              <a:buClr>
                <a:schemeClr val="dk1"/>
              </a:buClr>
              <a:buSzPts val="1100"/>
            </a:pPr>
            <a:r>
              <a:rPr lang="en-US" altLang="zh-TW" sz="1200" dirty="0">
                <a:latin typeface="+mn-lt"/>
              </a:rPr>
              <a:t>Before 2017, there are no annual reports recorded RPA related disclosure.</a:t>
            </a:r>
          </a:p>
          <a:p>
            <a:pPr marL="285750" indent="-285750">
              <a:lnSpc>
                <a:spcPct val="200000"/>
              </a:lnSpc>
              <a:buClr>
                <a:schemeClr val="dk1"/>
              </a:buClr>
              <a:buSzPts val="1100"/>
            </a:pPr>
            <a:r>
              <a:rPr lang="en-US" altLang="zh-TW" sz="1200" dirty="0">
                <a:latin typeface="+mn-lt"/>
              </a:rPr>
              <a:t>Exclude firms from the financial industry, which is anecdotally known for having widespread RPA adoption.</a:t>
            </a:r>
          </a:p>
          <a:p>
            <a:pPr marL="0" indent="0">
              <a:lnSpc>
                <a:spcPct val="200000"/>
              </a:lnSpc>
              <a:buClr>
                <a:schemeClr val="dk1"/>
              </a:buClr>
              <a:buSzPts val="1100"/>
              <a:buNone/>
            </a:pPr>
            <a:endParaRPr lang="en-US" altLang="zh-TW" sz="1100" dirty="0">
              <a:latin typeface="+mn-lt"/>
            </a:endParaRPr>
          </a:p>
          <a:p>
            <a:pPr marL="0" indent="0">
              <a:lnSpc>
                <a:spcPct val="200000"/>
              </a:lnSpc>
              <a:buClr>
                <a:schemeClr val="dk1"/>
              </a:buClr>
              <a:buSzPts val="1100"/>
              <a:buNone/>
            </a:pPr>
            <a:endParaRPr lang="en-US" altLang="zh-TW" sz="1100" dirty="0">
              <a:latin typeface="+mn-lt"/>
            </a:endParaRPr>
          </a:p>
          <a:p>
            <a:pPr marL="285750" indent="-285750">
              <a:lnSpc>
                <a:spcPct val="200000"/>
              </a:lnSpc>
              <a:buClr>
                <a:schemeClr val="dk1"/>
              </a:buClr>
              <a:buSzPts val="1100"/>
            </a:pPr>
            <a:endParaRPr lang="en-US" altLang="zh-TW" sz="1100" dirty="0">
              <a:latin typeface="+mn-lt"/>
            </a:endParaRPr>
          </a:p>
        </p:txBody>
      </p:sp>
    </p:spTree>
    <p:extLst>
      <p:ext uri="{BB962C8B-B14F-4D97-AF65-F5344CB8AC3E}">
        <p14:creationId xmlns:p14="http://schemas.microsoft.com/office/powerpoint/2010/main" val="234533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936A5261-3E43-4BEA-A10F-038584E2221D}"/>
              </a:ext>
            </a:extLst>
          </p:cNvPr>
          <p:cNvGraphicFramePr>
            <a:graphicFrameLocks noGrp="1"/>
          </p:cNvGraphicFramePr>
          <p:nvPr>
            <p:extLst>
              <p:ext uri="{D42A27DB-BD31-4B8C-83A1-F6EECF244321}">
                <p14:modId xmlns:p14="http://schemas.microsoft.com/office/powerpoint/2010/main" val="1281964820"/>
              </p:ext>
            </p:extLst>
          </p:nvPr>
        </p:nvGraphicFramePr>
        <p:xfrm>
          <a:off x="4068046" y="381278"/>
          <a:ext cx="3661900" cy="4191000"/>
        </p:xfrm>
        <a:graphic>
          <a:graphicData uri="http://schemas.openxmlformats.org/drawingml/2006/table">
            <a:tbl>
              <a:tblPr firstRow="1" firstCol="1" bandRow="1">
                <a:tableStyleId>{FABFCF23-3B69-468F-B69F-88F6DE6A72F2}</a:tableStyleId>
              </a:tblPr>
              <a:tblGrid>
                <a:gridCol w="612800">
                  <a:extLst>
                    <a:ext uri="{9D8B030D-6E8A-4147-A177-3AD203B41FA5}">
                      <a16:colId xmlns:a16="http://schemas.microsoft.com/office/drawing/2014/main" val="945317900"/>
                    </a:ext>
                  </a:extLst>
                </a:gridCol>
                <a:gridCol w="2533993">
                  <a:extLst>
                    <a:ext uri="{9D8B030D-6E8A-4147-A177-3AD203B41FA5}">
                      <a16:colId xmlns:a16="http://schemas.microsoft.com/office/drawing/2014/main" val="3995442670"/>
                    </a:ext>
                  </a:extLst>
                </a:gridCol>
                <a:gridCol w="515107">
                  <a:extLst>
                    <a:ext uri="{9D8B030D-6E8A-4147-A177-3AD203B41FA5}">
                      <a16:colId xmlns:a16="http://schemas.microsoft.com/office/drawing/2014/main" val="3700096260"/>
                    </a:ext>
                  </a:extLst>
                </a:gridCol>
              </a:tblGrid>
              <a:tr h="138421">
                <a:tc>
                  <a:txBody>
                    <a:bodyPr/>
                    <a:lstStyle/>
                    <a:p>
                      <a:pPr algn="ctr">
                        <a:spcAft>
                          <a:spcPts val="0"/>
                        </a:spcAft>
                      </a:pPr>
                      <a:r>
                        <a:rPr lang="en-US" sz="1100" kern="100" dirty="0">
                          <a:effectLst/>
                        </a:rPr>
                        <a:t>TSE Code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B w="12700" cap="flat" cmpd="sng" algn="ctr">
                      <a:noFill/>
                      <a:prstDash val="solid"/>
                      <a:round/>
                      <a:headEnd type="none" w="med" len="med"/>
                      <a:tailEnd type="none" w="med" len="med"/>
                    </a:lnB>
                  </a:tcPr>
                </a:tc>
                <a:tc>
                  <a:txBody>
                    <a:bodyPr/>
                    <a:lstStyle/>
                    <a:p>
                      <a:pPr algn="ctr">
                        <a:spcAft>
                          <a:spcPts val="0"/>
                        </a:spcAft>
                      </a:pPr>
                      <a:r>
                        <a:rPr lang="en-US" sz="1100" kern="100" dirty="0">
                          <a:effectLst/>
                        </a:rPr>
                        <a:t>Industry Name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B w="12700" cap="flat" cmpd="sng" algn="ctr">
                      <a:noFill/>
                      <a:prstDash val="solid"/>
                      <a:round/>
                      <a:headEnd type="none" w="med" len="med"/>
                      <a:tailEnd type="none" w="med" len="med"/>
                    </a:lnB>
                  </a:tcPr>
                </a:tc>
                <a:tc>
                  <a:txBody>
                    <a:bodyPr/>
                    <a:lstStyle/>
                    <a:p>
                      <a:pPr algn="ctr">
                        <a:spcAft>
                          <a:spcPts val="0"/>
                        </a:spcAft>
                      </a:pPr>
                      <a:r>
                        <a:rPr lang="en-US" sz="1100" kern="100">
                          <a:effectLst/>
                        </a:rPr>
                        <a:t>Number of Firms</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B w="12700" cap="flat" cmpd="sng" algn="ctr">
                      <a:noFill/>
                      <a:prstDash val="solid"/>
                      <a:round/>
                      <a:headEnd type="none" w="med" len="med"/>
                      <a:tailEnd type="none" w="med" len="med"/>
                    </a:lnB>
                  </a:tcPr>
                </a:tc>
                <a:extLst>
                  <a:ext uri="{0D108BD9-81ED-4DB2-BD59-A6C34878D82A}">
                    <a16:rowId xmlns:a16="http://schemas.microsoft.com/office/drawing/2014/main" val="1229041755"/>
                  </a:ext>
                </a:extLst>
              </a:tr>
              <a:tr h="148994">
                <a:tc>
                  <a:txBody>
                    <a:bodyPr/>
                    <a:lstStyle/>
                    <a:p>
                      <a:pPr algn="ctr">
                        <a:spcAft>
                          <a:spcPts val="0"/>
                        </a:spcAft>
                      </a:pPr>
                      <a:r>
                        <a:rPr lang="en-US" sz="1100" kern="100" dirty="0">
                          <a:effectLst/>
                        </a:rPr>
                        <a:t>M1300</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Plastics</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3</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8489575"/>
                  </a:ext>
                </a:extLst>
              </a:tr>
              <a:tr h="148994">
                <a:tc>
                  <a:txBody>
                    <a:bodyPr/>
                    <a:lstStyle/>
                    <a:p>
                      <a:pPr algn="ctr">
                        <a:spcAft>
                          <a:spcPts val="0"/>
                        </a:spcAft>
                      </a:pPr>
                      <a:r>
                        <a:rPr lang="en-US" sz="1100" kern="100" dirty="0">
                          <a:effectLst/>
                        </a:rPr>
                        <a:t>M1400</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Textiles</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9</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9752534"/>
                  </a:ext>
                </a:extLst>
              </a:tr>
              <a:tr h="148994">
                <a:tc>
                  <a:txBody>
                    <a:bodyPr/>
                    <a:lstStyle/>
                    <a:p>
                      <a:pPr algn="ctr">
                        <a:spcAft>
                          <a:spcPts val="0"/>
                        </a:spcAft>
                      </a:pPr>
                      <a:r>
                        <a:rPr lang="en-US" sz="1100" kern="100">
                          <a:effectLst/>
                        </a:rPr>
                        <a:t>M1500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Electric machinery</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5</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7323783"/>
                  </a:ext>
                </a:extLst>
              </a:tr>
              <a:tr h="148994">
                <a:tc>
                  <a:txBody>
                    <a:bodyPr/>
                    <a:lstStyle/>
                    <a:p>
                      <a:pPr algn="ctr">
                        <a:spcAft>
                          <a:spcPts val="0"/>
                        </a:spcAft>
                      </a:pPr>
                      <a:r>
                        <a:rPr lang="en-US" sz="1100" kern="100">
                          <a:effectLst/>
                        </a:rPr>
                        <a:t>M1721</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Chemical</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2</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6475946"/>
                  </a:ext>
                </a:extLst>
              </a:tr>
              <a:tr h="148994">
                <a:tc>
                  <a:txBody>
                    <a:bodyPr/>
                    <a:lstStyle/>
                    <a:p>
                      <a:pPr algn="ctr">
                        <a:spcAft>
                          <a:spcPts val="0"/>
                        </a:spcAft>
                      </a:pPr>
                      <a:r>
                        <a:rPr lang="en-US" sz="1100" kern="100">
                          <a:effectLst/>
                        </a:rPr>
                        <a:t>M1722</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Biotechnology and medical care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3</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6831362"/>
                  </a:ext>
                </a:extLst>
              </a:tr>
              <a:tr h="148994">
                <a:tc>
                  <a:txBody>
                    <a:bodyPr/>
                    <a:lstStyle/>
                    <a:p>
                      <a:pPr algn="ctr">
                        <a:spcAft>
                          <a:spcPts val="0"/>
                        </a:spcAft>
                      </a:pPr>
                      <a:r>
                        <a:rPr lang="en-US" sz="1100" kern="100">
                          <a:effectLst/>
                        </a:rPr>
                        <a:t>M2200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Automobile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1</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824401"/>
                  </a:ext>
                </a:extLst>
              </a:tr>
              <a:tr h="148994">
                <a:tc>
                  <a:txBody>
                    <a:bodyPr/>
                    <a:lstStyle/>
                    <a:p>
                      <a:pPr algn="ctr">
                        <a:spcAft>
                          <a:spcPts val="0"/>
                        </a:spcAft>
                      </a:pPr>
                      <a:r>
                        <a:rPr lang="en-US" sz="1100" kern="100">
                          <a:effectLst/>
                        </a:rPr>
                        <a:t>M2324</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Semiconductor</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6</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3211056"/>
                  </a:ext>
                </a:extLst>
              </a:tr>
              <a:tr h="148994">
                <a:tc>
                  <a:txBody>
                    <a:bodyPr/>
                    <a:lstStyle/>
                    <a:p>
                      <a:pPr algn="ctr">
                        <a:spcAft>
                          <a:spcPts val="0"/>
                        </a:spcAft>
                      </a:pPr>
                      <a:r>
                        <a:rPr lang="en-US" sz="1100" kern="100">
                          <a:effectLst/>
                        </a:rPr>
                        <a:t>M2325</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Computer and peripheral equipment</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8</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0746324"/>
                  </a:ext>
                </a:extLst>
              </a:tr>
              <a:tr h="148994">
                <a:tc>
                  <a:txBody>
                    <a:bodyPr/>
                    <a:lstStyle/>
                    <a:p>
                      <a:pPr algn="ctr">
                        <a:spcAft>
                          <a:spcPts val="0"/>
                        </a:spcAft>
                      </a:pPr>
                      <a:r>
                        <a:rPr lang="en-US" sz="1100" kern="100">
                          <a:effectLst/>
                        </a:rPr>
                        <a:t>M2326</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Optoelectronic</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7</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3711369"/>
                  </a:ext>
                </a:extLst>
              </a:tr>
              <a:tr h="148994">
                <a:tc>
                  <a:txBody>
                    <a:bodyPr/>
                    <a:lstStyle/>
                    <a:p>
                      <a:pPr algn="ctr">
                        <a:spcAft>
                          <a:spcPts val="0"/>
                        </a:spcAft>
                      </a:pPr>
                      <a:r>
                        <a:rPr lang="en-US" sz="1100" kern="100">
                          <a:effectLst/>
                        </a:rPr>
                        <a:t>M2327</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Communications and internet</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7</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4741290"/>
                  </a:ext>
                </a:extLst>
              </a:tr>
              <a:tr h="148994">
                <a:tc>
                  <a:txBody>
                    <a:bodyPr/>
                    <a:lstStyle/>
                    <a:p>
                      <a:pPr algn="ctr">
                        <a:spcAft>
                          <a:spcPts val="0"/>
                        </a:spcAft>
                      </a:pPr>
                      <a:r>
                        <a:rPr lang="en-US" sz="1100" kern="100">
                          <a:effectLst/>
                        </a:rPr>
                        <a:t>M2328</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Electronic parts/components</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7</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1391320"/>
                  </a:ext>
                </a:extLst>
              </a:tr>
              <a:tr h="148994">
                <a:tc>
                  <a:txBody>
                    <a:bodyPr/>
                    <a:lstStyle/>
                    <a:p>
                      <a:pPr algn="ctr">
                        <a:spcAft>
                          <a:spcPts val="0"/>
                        </a:spcAft>
                      </a:pPr>
                      <a:r>
                        <a:rPr lang="en-US" sz="1100" kern="100">
                          <a:effectLst/>
                        </a:rPr>
                        <a:t>M2329</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Electronic products distribution</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2</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6940178"/>
                  </a:ext>
                </a:extLst>
              </a:tr>
              <a:tr h="148994">
                <a:tc>
                  <a:txBody>
                    <a:bodyPr/>
                    <a:lstStyle/>
                    <a:p>
                      <a:pPr algn="ctr">
                        <a:spcAft>
                          <a:spcPts val="0"/>
                        </a:spcAft>
                      </a:pPr>
                      <a:r>
                        <a:rPr lang="en-US" sz="1100" kern="100">
                          <a:effectLst/>
                        </a:rPr>
                        <a:t>M2330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Information service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10</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3150272"/>
                  </a:ext>
                </a:extLst>
              </a:tr>
              <a:tr h="148994">
                <a:tc>
                  <a:txBody>
                    <a:bodyPr/>
                    <a:lstStyle/>
                    <a:p>
                      <a:pPr algn="ctr">
                        <a:spcAft>
                          <a:spcPts val="0"/>
                        </a:spcAft>
                      </a:pPr>
                      <a:r>
                        <a:rPr lang="en-US" sz="1100" kern="100">
                          <a:effectLst/>
                        </a:rPr>
                        <a:t>M2331</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other electronic</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2</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5149933"/>
                  </a:ext>
                </a:extLst>
              </a:tr>
              <a:tr h="148994">
                <a:tc>
                  <a:txBody>
                    <a:bodyPr/>
                    <a:lstStyle/>
                    <a:p>
                      <a:pPr algn="ctr">
                        <a:spcAft>
                          <a:spcPts val="0"/>
                        </a:spcAft>
                      </a:pPr>
                      <a:r>
                        <a:rPr lang="en-US" sz="1100" kern="100">
                          <a:effectLst/>
                        </a:rPr>
                        <a:t>M2500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Building material and construction</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1</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5805574"/>
                  </a:ext>
                </a:extLst>
              </a:tr>
              <a:tr h="148994">
                <a:tc>
                  <a:txBody>
                    <a:bodyPr/>
                    <a:lstStyle/>
                    <a:p>
                      <a:pPr algn="ctr">
                        <a:spcAft>
                          <a:spcPts val="0"/>
                        </a:spcAft>
                      </a:pPr>
                      <a:r>
                        <a:rPr lang="en-US" sz="1100" kern="100">
                          <a:effectLst/>
                        </a:rPr>
                        <a:t>M2600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Shipping and transportation</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4</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2626550"/>
                  </a:ext>
                </a:extLst>
              </a:tr>
              <a:tr h="148994">
                <a:tc>
                  <a:txBody>
                    <a:bodyPr/>
                    <a:lstStyle/>
                    <a:p>
                      <a:pPr algn="ctr">
                        <a:spcAft>
                          <a:spcPts val="0"/>
                        </a:spcAft>
                      </a:pPr>
                      <a:r>
                        <a:rPr lang="en-US" sz="1100" kern="100">
                          <a:effectLst/>
                        </a:rPr>
                        <a:t>M2700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Tourism and hospitality</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2</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3003460"/>
                  </a:ext>
                </a:extLst>
              </a:tr>
              <a:tr h="148994">
                <a:tc>
                  <a:txBody>
                    <a:bodyPr/>
                    <a:lstStyle/>
                    <a:p>
                      <a:pPr algn="ctr">
                        <a:spcAft>
                          <a:spcPts val="0"/>
                        </a:spcAft>
                      </a:pPr>
                      <a:r>
                        <a:rPr lang="en-US" sz="1100" kern="100">
                          <a:effectLst/>
                        </a:rPr>
                        <a:t>M2900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Trading and consumers’ goods industry</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1</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379694"/>
                  </a:ext>
                </a:extLst>
              </a:tr>
              <a:tr h="148994">
                <a:tc>
                  <a:txBody>
                    <a:bodyPr/>
                    <a:lstStyle/>
                    <a:p>
                      <a:pPr algn="ctr">
                        <a:spcAft>
                          <a:spcPts val="0"/>
                        </a:spcAft>
                      </a:pPr>
                      <a:r>
                        <a:rPr lang="en-US" sz="1100" kern="100">
                          <a:effectLst/>
                        </a:rPr>
                        <a:t>M3700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Sports and leisure</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2</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701002"/>
                  </a:ext>
                </a:extLst>
              </a:tr>
              <a:tr h="148994">
                <a:tc>
                  <a:txBody>
                    <a:bodyPr/>
                    <a:lstStyle/>
                    <a:p>
                      <a:pPr algn="ctr">
                        <a:spcAft>
                          <a:spcPts val="0"/>
                        </a:spcAft>
                      </a:pPr>
                      <a:r>
                        <a:rPr lang="en-US" sz="1100" kern="100">
                          <a:effectLst/>
                        </a:rPr>
                        <a:t>M3800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Household</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1</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4445626"/>
                  </a:ext>
                </a:extLst>
              </a:tr>
              <a:tr h="148994">
                <a:tc>
                  <a:txBody>
                    <a:bodyPr/>
                    <a:lstStyle/>
                    <a:p>
                      <a:pPr algn="ctr">
                        <a:spcAft>
                          <a:spcPts val="0"/>
                        </a:spcAft>
                      </a:pPr>
                      <a:r>
                        <a:rPr lang="en-US" sz="1100" kern="100">
                          <a:effectLst/>
                        </a:rPr>
                        <a:t>M9900</a:t>
                      </a:r>
                      <a:endParaRPr lang="zh-TW" sz="1100" kern="10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Others</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dirty="0">
                          <a:effectLst/>
                        </a:rPr>
                        <a:t>3</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6972938"/>
                  </a:ext>
                </a:extLst>
              </a:tr>
              <a:tr h="148994">
                <a:tc gridSpan="2">
                  <a:txBody>
                    <a:bodyPr/>
                    <a:lstStyle/>
                    <a:p>
                      <a:pPr algn="ctr">
                        <a:spcAft>
                          <a:spcPts val="0"/>
                        </a:spcAft>
                      </a:pPr>
                      <a:r>
                        <a:rPr lang="en-US" sz="1100" kern="100" dirty="0">
                          <a:effectLst/>
                        </a:rPr>
                        <a:t>Total</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a:txBody>
                    <a:bodyPr/>
                    <a:lstStyle/>
                    <a:p>
                      <a:pPr algn="ctr">
                        <a:spcAft>
                          <a:spcPts val="0"/>
                        </a:spcAft>
                      </a:pPr>
                      <a:r>
                        <a:rPr lang="en-US" sz="1100" kern="100" dirty="0">
                          <a:effectLst/>
                        </a:rPr>
                        <a:t>86</a:t>
                      </a:r>
                      <a:endParaRPr lang="zh-TW" sz="1100" kern="100" dirty="0">
                        <a:effectLst/>
                        <a:latin typeface="+mn-lt"/>
                        <a:ea typeface="新細明體" panose="02020500000000000000" pitchFamily="18" charset="-120"/>
                        <a:cs typeface="Times New Roman" panose="02020603050405020304" pitchFamily="18" charset="0"/>
                      </a:endParaRPr>
                    </a:p>
                  </a:txBody>
                  <a:tcPr marL="51908" marR="51908"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2413444"/>
                  </a:ext>
                </a:extLst>
              </a:tr>
            </a:tbl>
          </a:graphicData>
        </a:graphic>
      </p:graphicFrame>
      <p:graphicFrame>
        <p:nvGraphicFramePr>
          <p:cNvPr id="11" name="表格 10">
            <a:extLst>
              <a:ext uri="{FF2B5EF4-FFF2-40B4-BE49-F238E27FC236}">
                <a16:creationId xmlns:a16="http://schemas.microsoft.com/office/drawing/2014/main" id="{9674E537-3845-46F7-89E7-3E3CC9BEC54D}"/>
              </a:ext>
            </a:extLst>
          </p:cNvPr>
          <p:cNvGraphicFramePr>
            <a:graphicFrameLocks noGrp="1"/>
          </p:cNvGraphicFramePr>
          <p:nvPr>
            <p:extLst>
              <p:ext uri="{D42A27DB-BD31-4B8C-83A1-F6EECF244321}">
                <p14:modId xmlns:p14="http://schemas.microsoft.com/office/powerpoint/2010/main" val="2948008243"/>
              </p:ext>
            </p:extLst>
          </p:nvPr>
        </p:nvGraphicFramePr>
        <p:xfrm>
          <a:off x="409320" y="2571750"/>
          <a:ext cx="3240405" cy="1560830"/>
        </p:xfrm>
        <a:graphic>
          <a:graphicData uri="http://schemas.openxmlformats.org/drawingml/2006/table">
            <a:tbl>
              <a:tblPr firstRow="1" firstCol="1" bandRow="1">
                <a:tableStyleId>{68D230F3-CF80-4859-8CE7-A43EE81993B5}</a:tableStyleId>
              </a:tblPr>
              <a:tblGrid>
                <a:gridCol w="1619885">
                  <a:extLst>
                    <a:ext uri="{9D8B030D-6E8A-4147-A177-3AD203B41FA5}">
                      <a16:colId xmlns:a16="http://schemas.microsoft.com/office/drawing/2014/main" val="2271248088"/>
                    </a:ext>
                  </a:extLst>
                </a:gridCol>
                <a:gridCol w="1620520">
                  <a:extLst>
                    <a:ext uri="{9D8B030D-6E8A-4147-A177-3AD203B41FA5}">
                      <a16:colId xmlns:a16="http://schemas.microsoft.com/office/drawing/2014/main" val="4084116009"/>
                    </a:ext>
                  </a:extLst>
                </a:gridCol>
              </a:tblGrid>
              <a:tr h="0">
                <a:tc>
                  <a:txBody>
                    <a:bodyPr/>
                    <a:lstStyle/>
                    <a:p>
                      <a:pPr algn="ctr">
                        <a:spcAft>
                          <a:spcPts val="0"/>
                        </a:spcAft>
                      </a:pPr>
                      <a:r>
                        <a:rPr lang="en-US" sz="1200" kern="100">
                          <a:effectLst/>
                        </a:rPr>
                        <a:t>Adoption Year</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Number of Firms</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7552032"/>
                  </a:ext>
                </a:extLst>
              </a:tr>
              <a:tr h="196850">
                <a:tc>
                  <a:txBody>
                    <a:bodyPr/>
                    <a:lstStyle/>
                    <a:p>
                      <a:pPr algn="ctr">
                        <a:spcAft>
                          <a:spcPts val="0"/>
                        </a:spcAft>
                      </a:pPr>
                      <a:r>
                        <a:rPr lang="en-US" sz="1200" kern="100" dirty="0">
                          <a:effectLst/>
                        </a:rPr>
                        <a:t>2017</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1</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988583358"/>
                  </a:ext>
                </a:extLst>
              </a:tr>
              <a:tr h="196850">
                <a:tc>
                  <a:txBody>
                    <a:bodyPr/>
                    <a:lstStyle/>
                    <a:p>
                      <a:pPr algn="ctr">
                        <a:spcAft>
                          <a:spcPts val="0"/>
                        </a:spcAft>
                      </a:pPr>
                      <a:r>
                        <a:rPr lang="en-US" sz="1200" kern="100">
                          <a:effectLst/>
                        </a:rPr>
                        <a:t>2018</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14</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37557941"/>
                  </a:ext>
                </a:extLst>
              </a:tr>
              <a:tr h="196850">
                <a:tc>
                  <a:txBody>
                    <a:bodyPr/>
                    <a:lstStyle/>
                    <a:p>
                      <a:pPr algn="ctr">
                        <a:spcAft>
                          <a:spcPts val="0"/>
                        </a:spcAft>
                      </a:pPr>
                      <a:r>
                        <a:rPr lang="en-US" sz="1200" kern="100">
                          <a:effectLst/>
                        </a:rPr>
                        <a:t>2019</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12</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18425676"/>
                  </a:ext>
                </a:extLst>
              </a:tr>
              <a:tr h="196850">
                <a:tc>
                  <a:txBody>
                    <a:bodyPr/>
                    <a:lstStyle/>
                    <a:p>
                      <a:pPr algn="ctr">
                        <a:spcAft>
                          <a:spcPts val="0"/>
                        </a:spcAft>
                      </a:pPr>
                      <a:r>
                        <a:rPr lang="en-US" sz="1200" kern="100">
                          <a:effectLst/>
                        </a:rPr>
                        <a:t>2020</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22</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44287500"/>
                  </a:ext>
                </a:extLst>
              </a:tr>
              <a:tr h="196850">
                <a:tc>
                  <a:txBody>
                    <a:bodyPr/>
                    <a:lstStyle/>
                    <a:p>
                      <a:pPr algn="ctr">
                        <a:spcAft>
                          <a:spcPts val="0"/>
                        </a:spcAft>
                      </a:pPr>
                      <a:r>
                        <a:rPr lang="en-US" sz="1200" kern="100">
                          <a:effectLst/>
                        </a:rPr>
                        <a:t>2021</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a:effectLst/>
                        </a:rPr>
                        <a:t>21</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782927673"/>
                  </a:ext>
                </a:extLst>
              </a:tr>
              <a:tr h="196850">
                <a:tc>
                  <a:txBody>
                    <a:bodyPr/>
                    <a:lstStyle/>
                    <a:p>
                      <a:pPr algn="ctr">
                        <a:spcAft>
                          <a:spcPts val="0"/>
                        </a:spcAft>
                      </a:pPr>
                      <a:r>
                        <a:rPr lang="en-US" sz="1200" kern="100">
                          <a:effectLst/>
                        </a:rPr>
                        <a:t>2022</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16</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591656764"/>
                  </a:ext>
                </a:extLst>
              </a:tr>
              <a:tr h="196850">
                <a:tc>
                  <a:txBody>
                    <a:bodyPr/>
                    <a:lstStyle/>
                    <a:p>
                      <a:pPr algn="ctr">
                        <a:spcAft>
                          <a:spcPts val="0"/>
                        </a:spcAft>
                      </a:pPr>
                      <a:r>
                        <a:rPr lang="en-US" sz="1200" kern="100">
                          <a:effectLst/>
                        </a:rPr>
                        <a:t>Total</a:t>
                      </a:r>
                      <a:endParaRPr lang="zh-TW" sz="1200" kern="100">
                        <a:effectLst/>
                        <a:latin typeface="+mn-lt"/>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100" dirty="0">
                          <a:effectLst/>
                        </a:rPr>
                        <a:t>86</a:t>
                      </a:r>
                      <a:endParaRPr lang="zh-TW" sz="1200" kern="100" dirty="0">
                        <a:effectLst/>
                        <a:latin typeface="+mn-lt"/>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27394245"/>
                  </a:ext>
                </a:extLst>
              </a:tr>
            </a:tbl>
          </a:graphicData>
        </a:graphic>
      </p:graphicFrame>
      <p:sp>
        <p:nvSpPr>
          <p:cNvPr id="12" name="文字方塊 11">
            <a:extLst>
              <a:ext uri="{FF2B5EF4-FFF2-40B4-BE49-F238E27FC236}">
                <a16:creationId xmlns:a16="http://schemas.microsoft.com/office/drawing/2014/main" id="{2B60951A-2EFF-4CB0-A536-DC4920243CA1}"/>
              </a:ext>
            </a:extLst>
          </p:cNvPr>
          <p:cNvSpPr txBox="1"/>
          <p:nvPr/>
        </p:nvSpPr>
        <p:spPr>
          <a:xfrm>
            <a:off x="579865" y="1293541"/>
            <a:ext cx="3069860" cy="523220"/>
          </a:xfrm>
          <a:prstGeom prst="rect">
            <a:avLst/>
          </a:prstGeom>
          <a:noFill/>
        </p:spPr>
        <p:txBody>
          <a:bodyPr wrap="square" rtlCol="0">
            <a:spAutoFit/>
          </a:bodyPr>
          <a:lstStyle/>
          <a:p>
            <a:r>
              <a:rPr lang="en-US" altLang="zh-TW" dirty="0">
                <a:latin typeface="+mn-lt"/>
              </a:rPr>
              <a:t>Distribution of RPA Adoptions by Industry/ Starting Year</a:t>
            </a:r>
            <a:endParaRPr lang="zh-TW" altLang="en-US" dirty="0">
              <a:latin typeface="+mn-lt"/>
            </a:endParaRPr>
          </a:p>
        </p:txBody>
      </p:sp>
    </p:spTree>
    <p:extLst>
      <p:ext uri="{BB962C8B-B14F-4D97-AF65-F5344CB8AC3E}">
        <p14:creationId xmlns:p14="http://schemas.microsoft.com/office/powerpoint/2010/main" val="247624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B2C80D-D190-B32B-C53B-AD914D9A28E2}"/>
              </a:ext>
            </a:extLst>
          </p:cNvPr>
          <p:cNvSpPr>
            <a:spLocks noGrp="1"/>
          </p:cNvSpPr>
          <p:nvPr>
            <p:ph type="title"/>
          </p:nvPr>
        </p:nvSpPr>
        <p:spPr>
          <a:xfrm>
            <a:off x="1343430" y="422165"/>
            <a:ext cx="5679900" cy="572700"/>
          </a:xfrm>
        </p:spPr>
        <p:txBody>
          <a:bodyPr/>
          <a:lstStyle/>
          <a:p>
            <a:r>
              <a:rPr lang="en-US" altLang="zh-TW" dirty="0">
                <a:latin typeface="+mj-lt"/>
              </a:rPr>
              <a:t>Sample Selection</a:t>
            </a:r>
            <a:endParaRPr lang="zh-TW" altLang="en-US" dirty="0">
              <a:latin typeface="+mj-lt"/>
            </a:endParaRPr>
          </a:p>
        </p:txBody>
      </p:sp>
      <p:pic>
        <p:nvPicPr>
          <p:cNvPr id="1034" name="Picture 10">
            <a:extLst>
              <a:ext uri="{FF2B5EF4-FFF2-40B4-BE49-F238E27FC236}">
                <a16:creationId xmlns:a16="http://schemas.microsoft.com/office/drawing/2014/main" id="{7B1AB92D-D84E-4EEE-BB56-36AA8204B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78971"/>
            <a:ext cx="9144000" cy="352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68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720000" y="2226035"/>
            <a:ext cx="2336400" cy="760291"/>
          </a:xfrm>
          <a:prstGeom prst="rect">
            <a:avLst/>
          </a:prstGeom>
        </p:spPr>
        <p:txBody>
          <a:bodyPr spcFirstLastPara="1" wrap="square" lIns="91425" tIns="91425" rIns="91425" bIns="91425" anchor="t" anchorCtr="0">
            <a:noAutofit/>
          </a:bodyPr>
          <a:lstStyle/>
          <a:p>
            <a:pPr lvl="0">
              <a:buSzPts val="1100"/>
            </a:pPr>
            <a:r>
              <a:rPr lang="en" sz="1800" dirty="0">
                <a:latin typeface="+mn-lt"/>
              </a:rPr>
              <a:t>Introduction</a:t>
            </a:r>
            <a:br>
              <a:rPr lang="en" sz="1800" dirty="0">
                <a:latin typeface="+mn-lt"/>
              </a:rPr>
            </a:br>
            <a:r>
              <a:rPr lang="en" sz="1800" dirty="0">
                <a:latin typeface="+mn-lt"/>
              </a:rPr>
              <a:t>(Motiv</a:t>
            </a:r>
            <a:r>
              <a:rPr lang="en" altLang="zh-TW" sz="1800" dirty="0">
                <a:latin typeface="+mn-lt"/>
              </a:rPr>
              <a:t>atio</a:t>
            </a:r>
            <a:r>
              <a:rPr lang="en" sz="1800" dirty="0">
                <a:latin typeface="+mn-lt"/>
              </a:rPr>
              <a:t>n)</a:t>
            </a:r>
            <a:endParaRPr sz="1800" dirty="0">
              <a:latin typeface="+mn-lt"/>
            </a:endParaRPr>
          </a:p>
        </p:txBody>
      </p:sp>
      <p:sp>
        <p:nvSpPr>
          <p:cNvPr id="514" name="Google Shape;514;p62"/>
          <p:cNvSpPr txBox="1">
            <a:spLocks noGrp="1"/>
          </p:cNvSpPr>
          <p:nvPr>
            <p:ph type="title" idx="4"/>
          </p:nvPr>
        </p:nvSpPr>
        <p:spPr>
          <a:xfrm>
            <a:off x="4166400" y="133408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rPr>
              <a:t>02</a:t>
            </a:r>
            <a:endParaRPr>
              <a:latin typeface="+mn-lt"/>
            </a:endParaRPr>
          </a:p>
        </p:txBody>
      </p:sp>
      <p:sp>
        <p:nvSpPr>
          <p:cNvPr id="515" name="Google Shape;515;p62"/>
          <p:cNvSpPr txBox="1">
            <a:spLocks noGrp="1"/>
          </p:cNvSpPr>
          <p:nvPr>
            <p:ph type="title" idx="13"/>
          </p:nvPr>
        </p:nvSpPr>
        <p:spPr>
          <a:xfrm>
            <a:off x="2610360" y="295284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04</a:t>
            </a:r>
            <a:endParaRPr dirty="0">
              <a:latin typeface="+mn-lt"/>
            </a:endParaRPr>
          </a:p>
        </p:txBody>
      </p:sp>
      <p:sp>
        <p:nvSpPr>
          <p:cNvPr id="516" name="Google Shape;516;p62"/>
          <p:cNvSpPr txBox="1">
            <a:spLocks noGrp="1"/>
          </p:cNvSpPr>
          <p:nvPr>
            <p:ph type="title" idx="2"/>
          </p:nvPr>
        </p:nvSpPr>
        <p:spPr>
          <a:xfrm>
            <a:off x="1482600" y="133408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01</a:t>
            </a:r>
            <a:endParaRPr dirty="0">
              <a:latin typeface="+mn-lt"/>
            </a:endParaRPr>
          </a:p>
        </p:txBody>
      </p:sp>
      <p:sp>
        <p:nvSpPr>
          <p:cNvPr id="517" name="Google Shape;517;p62"/>
          <p:cNvSpPr txBox="1">
            <a:spLocks noGrp="1"/>
          </p:cNvSpPr>
          <p:nvPr>
            <p:ph type="title" idx="3"/>
          </p:nvPr>
        </p:nvSpPr>
        <p:spPr>
          <a:xfrm>
            <a:off x="3304640" y="2105752"/>
            <a:ext cx="2534720" cy="6455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dirty="0">
                <a:latin typeface="+mn-lt"/>
              </a:rPr>
              <a:t>Literature Review  &amp; Hypothesis Development</a:t>
            </a:r>
            <a:endParaRPr sz="1800" dirty="0">
              <a:latin typeface="+mn-lt"/>
            </a:endParaRPr>
          </a:p>
        </p:txBody>
      </p:sp>
      <p:sp>
        <p:nvSpPr>
          <p:cNvPr id="519" name="Google Shape;519;p62"/>
          <p:cNvSpPr txBox="1">
            <a:spLocks noGrp="1"/>
          </p:cNvSpPr>
          <p:nvPr>
            <p:ph type="title" idx="6"/>
          </p:nvPr>
        </p:nvSpPr>
        <p:spPr>
          <a:xfrm>
            <a:off x="6087600" y="2164942"/>
            <a:ext cx="2336400" cy="6455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dirty="0">
                <a:latin typeface="+mn-lt"/>
              </a:rPr>
              <a:t>Sample Selection &amp; Research Design</a:t>
            </a:r>
            <a:endParaRPr sz="1800" dirty="0">
              <a:latin typeface="+mn-lt"/>
            </a:endParaRPr>
          </a:p>
        </p:txBody>
      </p:sp>
      <p:sp>
        <p:nvSpPr>
          <p:cNvPr id="520" name="Google Shape;520;p62"/>
          <p:cNvSpPr txBox="1">
            <a:spLocks noGrp="1"/>
          </p:cNvSpPr>
          <p:nvPr>
            <p:ph type="title" idx="7"/>
          </p:nvPr>
        </p:nvSpPr>
        <p:spPr>
          <a:xfrm>
            <a:off x="6850200" y="133408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rPr>
              <a:t>03</a:t>
            </a:r>
            <a:endParaRPr>
              <a:latin typeface="+mn-lt"/>
            </a:endParaRPr>
          </a:p>
        </p:txBody>
      </p:sp>
      <p:sp>
        <p:nvSpPr>
          <p:cNvPr id="521" name="Google Shape;521;p62"/>
          <p:cNvSpPr txBox="1">
            <a:spLocks noGrp="1"/>
          </p:cNvSpPr>
          <p:nvPr>
            <p:ph type="title" idx="9"/>
          </p:nvPr>
        </p:nvSpPr>
        <p:spPr>
          <a:xfrm>
            <a:off x="1847760" y="3830862"/>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000" dirty="0">
                <a:latin typeface="+mn-lt"/>
              </a:rPr>
              <a:t>Results</a:t>
            </a:r>
            <a:endParaRPr dirty="0">
              <a:latin typeface="+mn-lt"/>
            </a:endParaRPr>
          </a:p>
        </p:txBody>
      </p:sp>
      <p:sp>
        <p:nvSpPr>
          <p:cNvPr id="526" name="Google Shape;526;p62"/>
          <p:cNvSpPr txBox="1">
            <a:spLocks noGrp="1"/>
          </p:cNvSpPr>
          <p:nvPr>
            <p:ph type="title" idx="18"/>
          </p:nvPr>
        </p:nvSpPr>
        <p:spPr>
          <a:xfrm>
            <a:off x="4878560" y="3830862"/>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mn-lt"/>
              </a:rPr>
              <a:t>Conclusion</a:t>
            </a:r>
            <a:endParaRPr dirty="0">
              <a:latin typeface="+mn-lt"/>
            </a:endParaRPr>
          </a:p>
        </p:txBody>
      </p:sp>
      <p:sp>
        <p:nvSpPr>
          <p:cNvPr id="527" name="Google Shape;527;p62"/>
          <p:cNvSpPr txBox="1">
            <a:spLocks noGrp="1"/>
          </p:cNvSpPr>
          <p:nvPr>
            <p:ph type="title" idx="19"/>
          </p:nvPr>
        </p:nvSpPr>
        <p:spPr>
          <a:xfrm>
            <a:off x="5641160" y="295284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05</a:t>
            </a:r>
            <a:endParaRPr dirty="0">
              <a:latin typeface="+mn-lt"/>
            </a:endParaRPr>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n-lt"/>
              </a:rPr>
              <a:t>Contents</a:t>
            </a:r>
            <a:endParaRPr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7"/>
                                        </p:tgtEl>
                                        <p:attrNameLst>
                                          <p:attrName>style.visibility</p:attrName>
                                        </p:attrNameLst>
                                      </p:cBhvr>
                                      <p:to>
                                        <p:strVal val="visible"/>
                                      </p:to>
                                    </p:set>
                                    <p:anim calcmode="lin" valueType="num">
                                      <p:cBhvr additive="base">
                                        <p:cTn id="23" dur="1000"/>
                                        <p:tgtEl>
                                          <p:spTgt spid="517"/>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19"/>
                                        </p:tgtEl>
                                        <p:attrNameLst>
                                          <p:attrName>style.visibility</p:attrName>
                                        </p:attrNameLst>
                                      </p:cBhvr>
                                      <p:to>
                                        <p:strVal val="visible"/>
                                      </p:to>
                                    </p:set>
                                    <p:anim calcmode="lin" valueType="num">
                                      <p:cBhvr additive="base">
                                        <p:cTn id="26" dur="1000"/>
                                        <p:tgtEl>
                                          <p:spTgt spid="519"/>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20"/>
                                        </p:tgtEl>
                                        <p:attrNameLst>
                                          <p:attrName>style.visibility</p:attrName>
                                        </p:attrNameLst>
                                      </p:cBhvr>
                                      <p:to>
                                        <p:strVal val="visible"/>
                                      </p:to>
                                    </p:set>
                                    <p:anim calcmode="lin" valueType="num">
                                      <p:cBhvr additive="base">
                                        <p:cTn id="29" dur="1000"/>
                                        <p:tgtEl>
                                          <p:spTgt spid="520"/>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15"/>
                                        </p:tgtEl>
                                        <p:attrNameLst>
                                          <p:attrName>style.visibility</p:attrName>
                                        </p:attrNameLst>
                                      </p:cBhvr>
                                      <p:to>
                                        <p:strVal val="visible"/>
                                      </p:to>
                                    </p:set>
                                    <p:anim calcmode="lin" valueType="num">
                                      <p:cBhvr additive="base">
                                        <p:cTn id="34" dur="1000"/>
                                        <p:tgtEl>
                                          <p:spTgt spid="515"/>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21"/>
                                        </p:tgtEl>
                                        <p:attrNameLst>
                                          <p:attrName>style.visibility</p:attrName>
                                        </p:attrNameLst>
                                      </p:cBhvr>
                                      <p:to>
                                        <p:strVal val="visible"/>
                                      </p:to>
                                    </p:set>
                                    <p:anim calcmode="lin" valueType="num">
                                      <p:cBhvr additive="base">
                                        <p:cTn id="37" dur="1000"/>
                                        <p:tgtEl>
                                          <p:spTgt spid="521"/>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526"/>
                                        </p:tgtEl>
                                        <p:attrNameLst>
                                          <p:attrName>style.visibility</p:attrName>
                                        </p:attrNameLst>
                                      </p:cBhvr>
                                      <p:to>
                                        <p:strVal val="visible"/>
                                      </p:to>
                                    </p:set>
                                    <p:anim calcmode="lin" valueType="num">
                                      <p:cBhvr additive="base">
                                        <p:cTn id="42" dur="1000"/>
                                        <p:tgtEl>
                                          <p:spTgt spid="526"/>
                                        </p:tgtEl>
                                        <p:attrNameLst>
                                          <p:attrName>ppt_x</p:attrName>
                                        </p:attrNameLst>
                                      </p:cBhvr>
                                      <p:tavLst>
                                        <p:tav tm="0">
                                          <p:val>
                                            <p:strVal val="#ppt_x+1"/>
                                          </p:val>
                                        </p:tav>
                                        <p:tav tm="100000">
                                          <p:val>
                                            <p:strVal val="#ppt_x"/>
                                          </p:val>
                                        </p:tav>
                                      </p:tavLst>
                                    </p:anim>
                                  </p:childTnLst>
                                </p:cTn>
                              </p:par>
                              <p:par>
                                <p:cTn id="43" presetID="2" presetClass="entr" presetSubtype="2" fill="hold" nodeType="withEffect">
                                  <p:stCondLst>
                                    <p:cond delay="0"/>
                                  </p:stCondLst>
                                  <p:childTnLst>
                                    <p:set>
                                      <p:cBhvr>
                                        <p:cTn id="44" dur="1" fill="hold">
                                          <p:stCondLst>
                                            <p:cond delay="0"/>
                                          </p:stCondLst>
                                        </p:cTn>
                                        <p:tgtEl>
                                          <p:spTgt spid="527"/>
                                        </p:tgtEl>
                                        <p:attrNameLst>
                                          <p:attrName>style.visibility</p:attrName>
                                        </p:attrNameLst>
                                      </p:cBhvr>
                                      <p:to>
                                        <p:strVal val="visible"/>
                                      </p:to>
                                    </p:set>
                                    <p:anim calcmode="lin" valueType="num">
                                      <p:cBhvr additive="base">
                                        <p:cTn id="45" dur="1000"/>
                                        <p:tgtEl>
                                          <p:spTgt spid="52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300942" y="428256"/>
            <a:ext cx="8542115" cy="572700"/>
          </a:xfrm>
          <a:prstGeom prst="rect">
            <a:avLst/>
          </a:prstGeom>
        </p:spPr>
        <p:txBody>
          <a:bodyPr spcFirstLastPara="1" wrap="square" lIns="91425" tIns="91425" rIns="91425" bIns="91425" anchor="t" anchorCtr="0">
            <a:noAutofit/>
          </a:bodyPr>
          <a:lstStyle/>
          <a:p>
            <a:pPr lvl="0" algn="ctr">
              <a:buSzPts val="1100"/>
            </a:pPr>
            <a:r>
              <a:rPr lang="en-US" altLang="zh-TW" sz="1800" dirty="0">
                <a:latin typeface="+mj-lt"/>
              </a:rPr>
              <a:t>Proxies for </a:t>
            </a:r>
            <a:r>
              <a:rPr lang="en-US" altLang="zh-TW" sz="2000" dirty="0">
                <a:latin typeface="+mj-lt"/>
              </a:rPr>
              <a:t>Accrual-based</a:t>
            </a:r>
            <a:r>
              <a:rPr lang="en-US" altLang="zh-TW" sz="1800" dirty="0">
                <a:latin typeface="+mj-lt"/>
              </a:rPr>
              <a:t> Earnings Management &amp; Real Activities Manipulation</a:t>
            </a:r>
            <a:endParaRPr sz="1800" dirty="0">
              <a:latin typeface="+mj-lt"/>
            </a:endParaRPr>
          </a:p>
        </p:txBody>
      </p:sp>
      <p:sp>
        <p:nvSpPr>
          <p:cNvPr id="1331" name="Google Shape;1331;p106"/>
          <p:cNvSpPr txBox="1">
            <a:spLocks noGrp="1"/>
          </p:cNvSpPr>
          <p:nvPr>
            <p:ph type="subTitle" idx="4294967295"/>
          </p:nvPr>
        </p:nvSpPr>
        <p:spPr>
          <a:xfrm>
            <a:off x="4419763" y="1276808"/>
            <a:ext cx="4110780" cy="1483753"/>
          </a:xfrm>
          <a:prstGeom prst="rect">
            <a:avLst/>
          </a:prstGeom>
        </p:spPr>
        <p:txBody>
          <a:bodyPr spcFirstLastPara="1" wrap="square" lIns="91425" tIns="91425" rIns="91425" bIns="91425" anchor="t" anchorCtr="0">
            <a:noAutofit/>
          </a:bodyPr>
          <a:lstStyle/>
          <a:p>
            <a:pPr marL="0" lvl="0" indent="0">
              <a:spcAft>
                <a:spcPts val="1200"/>
              </a:spcAft>
              <a:buNone/>
            </a:pPr>
            <a:r>
              <a:rPr lang="en-US" sz="1400" dirty="0">
                <a:solidFill>
                  <a:schemeClr val="dk1"/>
                </a:solidFill>
                <a:latin typeface="+mn-lt"/>
              </a:rPr>
              <a:t>Absolute discretionary accruals, estimated using the modified Jones model (Jones 1991; Becker et al. 2010), capture upward and downward earnings manipulation, indicating comprehensive AM activities.</a:t>
            </a:r>
            <a:endParaRPr sz="1400" dirty="0">
              <a:solidFill>
                <a:schemeClr val="dk1"/>
              </a:solidFill>
              <a:latin typeface="+mn-lt"/>
            </a:endParaRPr>
          </a:p>
        </p:txBody>
      </p:sp>
      <p:sp>
        <p:nvSpPr>
          <p:cNvPr id="1329" name="Google Shape;1329;p106"/>
          <p:cNvSpPr/>
          <p:nvPr/>
        </p:nvSpPr>
        <p:spPr>
          <a:xfrm>
            <a:off x="395134" y="2473806"/>
            <a:ext cx="1620000" cy="752400"/>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30" name="Google Shape;1330;p106"/>
          <p:cNvSpPr txBox="1">
            <a:spLocks noGrp="1"/>
          </p:cNvSpPr>
          <p:nvPr>
            <p:ph type="title" idx="4294967295"/>
          </p:nvPr>
        </p:nvSpPr>
        <p:spPr>
          <a:xfrm>
            <a:off x="2659903" y="1584808"/>
            <a:ext cx="1288827" cy="47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latin typeface="+mn-lt"/>
              </a:rPr>
              <a:t>ABSDA</a:t>
            </a:r>
            <a:endParaRPr sz="2400" dirty="0">
              <a:solidFill>
                <a:schemeClr val="accent1"/>
              </a:solidFill>
              <a:latin typeface="+mn-lt"/>
            </a:endParaRPr>
          </a:p>
        </p:txBody>
      </p:sp>
      <p:sp>
        <p:nvSpPr>
          <p:cNvPr id="1336" name="Google Shape;1336;p106"/>
          <p:cNvSpPr txBox="1">
            <a:spLocks noGrp="1"/>
          </p:cNvSpPr>
          <p:nvPr>
            <p:ph type="title" idx="4294967295"/>
          </p:nvPr>
        </p:nvSpPr>
        <p:spPr>
          <a:xfrm>
            <a:off x="565384" y="2577306"/>
            <a:ext cx="12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mn-lt"/>
              </a:rPr>
              <a:t>AM</a:t>
            </a:r>
            <a:endParaRPr sz="2400" dirty="0">
              <a:latin typeface="+mn-lt"/>
            </a:endParaRPr>
          </a:p>
        </p:txBody>
      </p:sp>
      <p:sp>
        <p:nvSpPr>
          <p:cNvPr id="1356" name="Google Shape;1356;p106"/>
          <p:cNvSpPr/>
          <p:nvPr/>
        </p:nvSpPr>
        <p:spPr>
          <a:xfrm>
            <a:off x="2574858" y="1452159"/>
            <a:ext cx="14400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358" name="Google Shape;1358;p106"/>
          <p:cNvCxnSpPr>
            <a:cxnSpLocks/>
            <a:stCxn id="1329" idx="0"/>
            <a:endCxn id="1356" idx="1"/>
          </p:cNvCxnSpPr>
          <p:nvPr/>
        </p:nvCxnSpPr>
        <p:spPr>
          <a:xfrm rot="5400000" flipH="1" flipV="1">
            <a:off x="1567273" y="1466221"/>
            <a:ext cx="645447" cy="1369724"/>
          </a:xfrm>
          <a:prstGeom prst="bentConnector2">
            <a:avLst/>
          </a:prstGeom>
          <a:noFill/>
          <a:ln w="28575" cap="flat" cmpd="sng">
            <a:solidFill>
              <a:schemeClr val="accent1"/>
            </a:solidFill>
            <a:prstDash val="solid"/>
            <a:round/>
            <a:headEnd type="none" w="med" len="med"/>
            <a:tailEnd type="none" w="med" len="med"/>
          </a:ln>
        </p:spPr>
      </p:cxnSp>
      <p:cxnSp>
        <p:nvCxnSpPr>
          <p:cNvPr id="1359" name="Google Shape;1359;p106"/>
          <p:cNvCxnSpPr>
            <a:cxnSpLocks/>
            <a:stCxn id="1329" idx="2"/>
            <a:endCxn id="1357" idx="1"/>
          </p:cNvCxnSpPr>
          <p:nvPr/>
        </p:nvCxnSpPr>
        <p:spPr>
          <a:xfrm rot="16200000" flipH="1">
            <a:off x="1622678" y="2808661"/>
            <a:ext cx="534636" cy="1369725"/>
          </a:xfrm>
          <a:prstGeom prst="bentConnector2">
            <a:avLst/>
          </a:prstGeom>
          <a:noFill/>
          <a:ln w="28575" cap="flat" cmpd="sng">
            <a:solidFill>
              <a:schemeClr val="accent1"/>
            </a:solidFill>
            <a:prstDash val="solid"/>
            <a:round/>
            <a:headEnd type="none" w="med" len="med"/>
            <a:tailEnd type="none" w="med" len="med"/>
          </a:ln>
        </p:spPr>
      </p:cxnSp>
      <p:sp>
        <p:nvSpPr>
          <p:cNvPr id="1357" name="Google Shape;1357;p106"/>
          <p:cNvSpPr/>
          <p:nvPr/>
        </p:nvSpPr>
        <p:spPr>
          <a:xfrm>
            <a:off x="2574859" y="3384642"/>
            <a:ext cx="14400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 name="Google Shape;1330;p106">
            <a:extLst>
              <a:ext uri="{FF2B5EF4-FFF2-40B4-BE49-F238E27FC236}">
                <a16:creationId xmlns:a16="http://schemas.microsoft.com/office/drawing/2014/main" id="{17806F6F-29C5-4EBC-3A6E-15B6B85B28E8}"/>
              </a:ext>
            </a:extLst>
          </p:cNvPr>
          <p:cNvSpPr txBox="1">
            <a:spLocks/>
          </p:cNvSpPr>
          <p:nvPr/>
        </p:nvSpPr>
        <p:spPr>
          <a:xfrm>
            <a:off x="2856616" y="3523542"/>
            <a:ext cx="895402" cy="47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en-US" sz="2400" dirty="0">
                <a:solidFill>
                  <a:schemeClr val="accent1"/>
                </a:solidFill>
                <a:latin typeface="+mn-lt"/>
              </a:rPr>
              <a:t>DAQ</a:t>
            </a:r>
          </a:p>
        </p:txBody>
      </p:sp>
      <p:sp>
        <p:nvSpPr>
          <p:cNvPr id="26" name="文字方塊 25">
            <a:extLst>
              <a:ext uri="{FF2B5EF4-FFF2-40B4-BE49-F238E27FC236}">
                <a16:creationId xmlns:a16="http://schemas.microsoft.com/office/drawing/2014/main" id="{7AA5B113-04DF-1C36-157F-4D2C9D87A55D}"/>
              </a:ext>
            </a:extLst>
          </p:cNvPr>
          <p:cNvSpPr txBox="1"/>
          <p:nvPr/>
        </p:nvSpPr>
        <p:spPr>
          <a:xfrm>
            <a:off x="2247872" y="4295479"/>
            <a:ext cx="2112887" cy="276999"/>
          </a:xfrm>
          <a:prstGeom prst="rect">
            <a:avLst/>
          </a:prstGeom>
          <a:noFill/>
        </p:spPr>
        <p:txBody>
          <a:bodyPr wrap="square" rtlCol="0">
            <a:spAutoFit/>
          </a:bodyPr>
          <a:lstStyle/>
          <a:p>
            <a:r>
              <a:rPr lang="en-US" altLang="zh-TW" sz="1200" dirty="0">
                <a:latin typeface="+mn-lt"/>
              </a:rPr>
              <a:t>(For additional analysis section)</a:t>
            </a:r>
            <a:endParaRPr lang="zh-TW" altLang="en-US" sz="1200" dirty="0">
              <a:latin typeface="+mn-lt"/>
            </a:endParaRPr>
          </a:p>
        </p:txBody>
      </p:sp>
      <p:sp>
        <p:nvSpPr>
          <p:cNvPr id="27" name="Google Shape;1331;p106">
            <a:extLst>
              <a:ext uri="{FF2B5EF4-FFF2-40B4-BE49-F238E27FC236}">
                <a16:creationId xmlns:a16="http://schemas.microsoft.com/office/drawing/2014/main" id="{6640BD91-ECA3-1663-3FFD-44D5C90C6FF1}"/>
              </a:ext>
            </a:extLst>
          </p:cNvPr>
          <p:cNvSpPr txBox="1">
            <a:spLocks/>
          </p:cNvSpPr>
          <p:nvPr/>
        </p:nvSpPr>
        <p:spPr>
          <a:xfrm>
            <a:off x="4496928" y="3204881"/>
            <a:ext cx="4033616" cy="1090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15000"/>
              </a:lnSpc>
              <a:spcBef>
                <a:spcPts val="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None/>
            </a:pPr>
            <a:r>
              <a:rPr lang="en-US" sz="1400" dirty="0">
                <a:solidFill>
                  <a:schemeClr val="dk1"/>
                </a:solidFill>
                <a:latin typeface="+mn-lt"/>
              </a:rPr>
              <a:t>Discretionary component of accruals quality,  influenced by management's accounting decisions and estimates, reflecting manipulation potential (Francis et al. 2005).</a:t>
            </a:r>
          </a:p>
        </p:txBody>
      </p:sp>
      <p:sp>
        <p:nvSpPr>
          <p:cNvPr id="2" name="文字方塊 1">
            <a:extLst>
              <a:ext uri="{FF2B5EF4-FFF2-40B4-BE49-F238E27FC236}">
                <a16:creationId xmlns:a16="http://schemas.microsoft.com/office/drawing/2014/main" id="{2D04712D-1A7D-45B3-AB04-4EEAF7054FDC}"/>
              </a:ext>
            </a:extLst>
          </p:cNvPr>
          <p:cNvSpPr txBox="1"/>
          <p:nvPr/>
        </p:nvSpPr>
        <p:spPr>
          <a:xfrm>
            <a:off x="0" y="4578977"/>
            <a:ext cx="2773727" cy="261610"/>
          </a:xfrm>
          <a:prstGeom prst="rect">
            <a:avLst/>
          </a:prstGeom>
          <a:noFill/>
        </p:spPr>
        <p:txBody>
          <a:bodyPr wrap="square" rtlCol="0">
            <a:spAutoFit/>
          </a:bodyPr>
          <a:lstStyle/>
          <a:p>
            <a:r>
              <a:rPr lang="en-US" altLang="zh-TW" sz="1100" dirty="0">
                <a:latin typeface="+mn-lt"/>
              </a:rPr>
              <a:t>Proxy calculation: Appendix A</a:t>
            </a:r>
            <a:endParaRPr lang="zh-TW" altLang="en-US" sz="1100" dirty="0">
              <a:latin typeface="+mn-lt"/>
            </a:endParaRPr>
          </a:p>
        </p:txBody>
      </p:sp>
    </p:spTree>
    <p:extLst>
      <p:ext uri="{BB962C8B-B14F-4D97-AF65-F5344CB8AC3E}">
        <p14:creationId xmlns:p14="http://schemas.microsoft.com/office/powerpoint/2010/main" val="274464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1000"/>
                                        <p:tgtEl>
                                          <p:spTgt spid="132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29"/>
                                        </p:tgtEl>
                                        <p:attrNameLst>
                                          <p:attrName>style.visibility</p:attrName>
                                        </p:attrNameLst>
                                      </p:cBhvr>
                                      <p:to>
                                        <p:strVal val="visible"/>
                                      </p:to>
                                    </p:set>
                                    <p:anim calcmode="lin" valueType="num">
                                      <p:cBhvr additive="base">
                                        <p:cTn id="12" dur="1000"/>
                                        <p:tgtEl>
                                          <p:spTgt spid="1329"/>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1336"/>
                                        </p:tgtEl>
                                        <p:attrNameLst>
                                          <p:attrName>style.visibility</p:attrName>
                                        </p:attrNameLst>
                                      </p:cBhvr>
                                      <p:to>
                                        <p:strVal val="visible"/>
                                      </p:to>
                                    </p:set>
                                    <p:anim calcmode="lin" valueType="num">
                                      <p:cBhvr additive="base">
                                        <p:cTn id="15" dur="1000"/>
                                        <p:tgtEl>
                                          <p:spTgt spid="133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30"/>
                                        </p:tgtEl>
                                        <p:attrNameLst>
                                          <p:attrName>style.visibility</p:attrName>
                                        </p:attrNameLst>
                                      </p:cBhvr>
                                      <p:to>
                                        <p:strVal val="visible"/>
                                      </p:to>
                                    </p:set>
                                    <p:animEffect transition="in" filter="fade">
                                      <p:cBhvr>
                                        <p:cTn id="20" dur="1000"/>
                                        <p:tgtEl>
                                          <p:spTgt spid="1330"/>
                                        </p:tgtEl>
                                      </p:cBhvr>
                                    </p:animEffect>
                                  </p:childTnLst>
                                </p:cTn>
                              </p:par>
                              <p:par>
                                <p:cTn id="21" presetID="10" presetClass="entr" presetSubtype="0" fill="hold" nodeType="withEffect">
                                  <p:stCondLst>
                                    <p:cond delay="0"/>
                                  </p:stCondLst>
                                  <p:childTnLst>
                                    <p:set>
                                      <p:cBhvr>
                                        <p:cTn id="22" dur="1" fill="hold">
                                          <p:stCondLst>
                                            <p:cond delay="0"/>
                                          </p:stCondLst>
                                        </p:cTn>
                                        <p:tgtEl>
                                          <p:spTgt spid="1331"/>
                                        </p:tgtEl>
                                        <p:attrNameLst>
                                          <p:attrName>style.visibility</p:attrName>
                                        </p:attrNameLst>
                                      </p:cBhvr>
                                      <p:to>
                                        <p:strVal val="visible"/>
                                      </p:to>
                                    </p:set>
                                    <p:animEffect transition="in" filter="fade">
                                      <p:cBhvr>
                                        <p:cTn id="23" dur="1000"/>
                                        <p:tgtEl>
                                          <p:spTgt spid="1331"/>
                                        </p:tgtEl>
                                      </p:cBhvr>
                                    </p:animEffect>
                                  </p:childTnLst>
                                </p:cTn>
                              </p:par>
                              <p:par>
                                <p:cTn id="24" presetID="10" presetClass="entr" presetSubtype="0" fill="hold" nodeType="withEffect">
                                  <p:stCondLst>
                                    <p:cond delay="0"/>
                                  </p:stCondLst>
                                  <p:childTnLst>
                                    <p:set>
                                      <p:cBhvr>
                                        <p:cTn id="25" dur="1" fill="hold">
                                          <p:stCondLst>
                                            <p:cond delay="0"/>
                                          </p:stCondLst>
                                        </p:cTn>
                                        <p:tgtEl>
                                          <p:spTgt spid="1356"/>
                                        </p:tgtEl>
                                        <p:attrNameLst>
                                          <p:attrName>style.visibility</p:attrName>
                                        </p:attrNameLst>
                                      </p:cBhvr>
                                      <p:to>
                                        <p:strVal val="visible"/>
                                      </p:to>
                                    </p:set>
                                    <p:animEffect transition="in" filter="fade">
                                      <p:cBhvr>
                                        <p:cTn id="26" dur="1000"/>
                                        <p:tgtEl>
                                          <p:spTgt spid="1356"/>
                                        </p:tgtEl>
                                      </p:cBhvr>
                                    </p:animEffect>
                                  </p:childTnLst>
                                </p:cTn>
                              </p:par>
                              <p:par>
                                <p:cTn id="27" presetID="10" presetClass="entr" presetSubtype="0" fill="hold" nodeType="withEffect">
                                  <p:stCondLst>
                                    <p:cond delay="0"/>
                                  </p:stCondLst>
                                  <p:childTnLst>
                                    <p:set>
                                      <p:cBhvr>
                                        <p:cTn id="28" dur="1" fill="hold">
                                          <p:stCondLst>
                                            <p:cond delay="0"/>
                                          </p:stCondLst>
                                        </p:cTn>
                                        <p:tgtEl>
                                          <p:spTgt spid="1358"/>
                                        </p:tgtEl>
                                        <p:attrNameLst>
                                          <p:attrName>style.visibility</p:attrName>
                                        </p:attrNameLst>
                                      </p:cBhvr>
                                      <p:to>
                                        <p:strVal val="visible"/>
                                      </p:to>
                                    </p:set>
                                    <p:animEffect transition="in" filter="fade">
                                      <p:cBhvr>
                                        <p:cTn id="29" dur="1000"/>
                                        <p:tgtEl>
                                          <p:spTgt spid="1358"/>
                                        </p:tgtEl>
                                      </p:cBhvr>
                                    </p:animEffect>
                                  </p:childTnLst>
                                </p:cTn>
                              </p:par>
                              <p:par>
                                <p:cTn id="30" presetID="10" presetClass="entr" presetSubtype="0" fill="hold" nodeType="withEffect">
                                  <p:stCondLst>
                                    <p:cond delay="0"/>
                                  </p:stCondLst>
                                  <p:childTnLst>
                                    <p:set>
                                      <p:cBhvr>
                                        <p:cTn id="31" dur="1" fill="hold">
                                          <p:stCondLst>
                                            <p:cond delay="0"/>
                                          </p:stCondLst>
                                        </p:cTn>
                                        <p:tgtEl>
                                          <p:spTgt spid="1359"/>
                                        </p:tgtEl>
                                        <p:attrNameLst>
                                          <p:attrName>style.visibility</p:attrName>
                                        </p:attrNameLst>
                                      </p:cBhvr>
                                      <p:to>
                                        <p:strVal val="visible"/>
                                      </p:to>
                                    </p:set>
                                    <p:animEffect transition="in" filter="fade">
                                      <p:cBhvr>
                                        <p:cTn id="32" dur="1000"/>
                                        <p:tgtEl>
                                          <p:spTgt spid="1359"/>
                                        </p:tgtEl>
                                      </p:cBhvr>
                                    </p:animEffect>
                                  </p:childTnLst>
                                </p:cTn>
                              </p:par>
                              <p:par>
                                <p:cTn id="33" presetID="10"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300942" y="428256"/>
            <a:ext cx="8542115" cy="572700"/>
          </a:xfrm>
          <a:prstGeom prst="rect">
            <a:avLst/>
          </a:prstGeom>
        </p:spPr>
        <p:txBody>
          <a:bodyPr spcFirstLastPara="1" wrap="square" lIns="91425" tIns="91425" rIns="91425" bIns="91425" anchor="t" anchorCtr="0">
            <a:noAutofit/>
          </a:bodyPr>
          <a:lstStyle/>
          <a:p>
            <a:pPr lvl="0" algn="ctr">
              <a:buSzPts val="1100"/>
            </a:pPr>
            <a:r>
              <a:rPr lang="en-US" altLang="zh-TW" sz="1800" dirty="0">
                <a:latin typeface="+mj-lt"/>
              </a:rPr>
              <a:t>Proxies for </a:t>
            </a:r>
            <a:r>
              <a:rPr lang="en-US" altLang="zh-TW" sz="2000" dirty="0">
                <a:latin typeface="+mj-lt"/>
              </a:rPr>
              <a:t>Accrual-based</a:t>
            </a:r>
            <a:r>
              <a:rPr lang="en-US" altLang="zh-TW" sz="1800" dirty="0">
                <a:latin typeface="+mj-lt"/>
              </a:rPr>
              <a:t> Earnings Management &amp; Real Activities Manipulation</a:t>
            </a:r>
            <a:endParaRPr sz="1800" dirty="0">
              <a:latin typeface="+mj-lt"/>
            </a:endParaRPr>
          </a:p>
        </p:txBody>
      </p:sp>
      <p:sp>
        <p:nvSpPr>
          <p:cNvPr id="1329" name="Google Shape;1329;p106"/>
          <p:cNvSpPr/>
          <p:nvPr/>
        </p:nvSpPr>
        <p:spPr>
          <a:xfrm>
            <a:off x="736586" y="2473806"/>
            <a:ext cx="1620000" cy="752400"/>
          </a:xfrm>
          <a:prstGeom prst="roundRect">
            <a:avLst>
              <a:gd name="adj" fmla="val 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30" name="Google Shape;1330;p106"/>
          <p:cNvSpPr txBox="1">
            <a:spLocks noGrp="1"/>
          </p:cNvSpPr>
          <p:nvPr>
            <p:ph type="title" idx="4294967295"/>
          </p:nvPr>
        </p:nvSpPr>
        <p:spPr>
          <a:xfrm>
            <a:off x="2916311" y="1240766"/>
            <a:ext cx="1440000" cy="47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latin typeface="+mn-lt"/>
              </a:rPr>
              <a:t>ABEXP</a:t>
            </a:r>
            <a:endParaRPr sz="2400" dirty="0">
              <a:solidFill>
                <a:schemeClr val="accent1"/>
              </a:solidFill>
              <a:latin typeface="+mn-lt"/>
            </a:endParaRPr>
          </a:p>
        </p:txBody>
      </p:sp>
      <p:sp>
        <p:nvSpPr>
          <p:cNvPr id="1331" name="Google Shape;1331;p106"/>
          <p:cNvSpPr txBox="1">
            <a:spLocks noGrp="1"/>
          </p:cNvSpPr>
          <p:nvPr>
            <p:ph type="subTitle" idx="4294967295"/>
          </p:nvPr>
        </p:nvSpPr>
        <p:spPr>
          <a:xfrm>
            <a:off x="5086896" y="989631"/>
            <a:ext cx="3391559" cy="976869"/>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solidFill>
                  <a:schemeClr val="dk1"/>
                </a:solidFill>
                <a:latin typeface="+mn-lt"/>
              </a:rPr>
              <a:t>Abnormal discretionary expenses, </a:t>
            </a:r>
            <a:r>
              <a:rPr lang="en" sz="1400" b="1" dirty="0">
                <a:solidFill>
                  <a:schemeClr val="dk1"/>
                </a:solidFill>
                <a:latin typeface="+mn-lt"/>
              </a:rPr>
              <a:t>higher</a:t>
            </a:r>
            <a:r>
              <a:rPr lang="en" sz="1400" dirty="0">
                <a:solidFill>
                  <a:schemeClr val="dk1"/>
                </a:solidFill>
                <a:latin typeface="+mn-lt"/>
              </a:rPr>
              <a:t> the values, the </a:t>
            </a:r>
            <a:r>
              <a:rPr lang="en" sz="1400" b="1" dirty="0">
                <a:solidFill>
                  <a:schemeClr val="dk1"/>
                </a:solidFill>
                <a:latin typeface="+mn-lt"/>
              </a:rPr>
              <a:t>greater</a:t>
            </a:r>
            <a:r>
              <a:rPr lang="en" sz="1400" dirty="0">
                <a:solidFill>
                  <a:schemeClr val="dk1"/>
                </a:solidFill>
                <a:latin typeface="+mn-lt"/>
              </a:rPr>
              <a:t> amount of dicretionary expenses cut by firms</a:t>
            </a:r>
            <a:endParaRPr sz="1400" dirty="0">
              <a:solidFill>
                <a:schemeClr val="dk1"/>
              </a:solidFill>
              <a:latin typeface="+mn-lt"/>
            </a:endParaRPr>
          </a:p>
        </p:txBody>
      </p:sp>
      <p:sp>
        <p:nvSpPr>
          <p:cNvPr id="1333" name="Google Shape;1333;p106"/>
          <p:cNvSpPr txBox="1">
            <a:spLocks noGrp="1"/>
          </p:cNvSpPr>
          <p:nvPr>
            <p:ph type="subTitle" idx="4294967295"/>
          </p:nvPr>
        </p:nvSpPr>
        <p:spPr>
          <a:xfrm>
            <a:off x="5086896" y="3703323"/>
            <a:ext cx="3391560" cy="855814"/>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2"/>
              </a:buClr>
              <a:buSzPts val="1100"/>
              <a:buFont typeface="Arial"/>
              <a:buNone/>
            </a:pPr>
            <a:r>
              <a:rPr lang="en-US" altLang="zh-TW" sz="1400" dirty="0">
                <a:solidFill>
                  <a:schemeClr val="dk1"/>
                </a:solidFill>
                <a:latin typeface="+mn-lt"/>
              </a:rPr>
              <a:t>Abnormal production cost, </a:t>
            </a:r>
            <a:r>
              <a:rPr lang="en-US" altLang="zh-TW" sz="1400" b="1" dirty="0">
                <a:solidFill>
                  <a:schemeClr val="dk1"/>
                </a:solidFill>
                <a:latin typeface="+mn-lt"/>
              </a:rPr>
              <a:t>higher</a:t>
            </a:r>
            <a:r>
              <a:rPr lang="en-US" altLang="zh-TW" sz="1400" dirty="0">
                <a:solidFill>
                  <a:schemeClr val="dk1"/>
                </a:solidFill>
                <a:latin typeface="+mn-lt"/>
              </a:rPr>
              <a:t> the value, the </a:t>
            </a:r>
            <a:r>
              <a:rPr lang="en-US" altLang="zh-TW" sz="1400" b="1" dirty="0">
                <a:solidFill>
                  <a:schemeClr val="dk1"/>
                </a:solidFill>
                <a:latin typeface="+mn-lt"/>
              </a:rPr>
              <a:t>larger</a:t>
            </a:r>
            <a:r>
              <a:rPr lang="en-US" altLang="zh-TW" sz="1400" dirty="0">
                <a:solidFill>
                  <a:schemeClr val="dk1"/>
                </a:solidFill>
                <a:latin typeface="+mn-lt"/>
              </a:rPr>
              <a:t> amount of inventory overproduction to reduce COGS  </a:t>
            </a:r>
            <a:endParaRPr sz="1400" dirty="0">
              <a:solidFill>
                <a:schemeClr val="dk1"/>
              </a:solidFill>
              <a:latin typeface="+mn-lt"/>
            </a:endParaRPr>
          </a:p>
        </p:txBody>
      </p:sp>
      <p:sp>
        <p:nvSpPr>
          <p:cNvPr id="1334" name="Google Shape;1334;p106"/>
          <p:cNvSpPr txBox="1">
            <a:spLocks noGrp="1"/>
          </p:cNvSpPr>
          <p:nvPr>
            <p:ph type="title" idx="4294967295"/>
          </p:nvPr>
        </p:nvSpPr>
        <p:spPr>
          <a:xfrm>
            <a:off x="2916311" y="2608743"/>
            <a:ext cx="1440000" cy="47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accent1"/>
                </a:solidFill>
                <a:latin typeface="+mn-lt"/>
              </a:rPr>
              <a:t>Combined</a:t>
            </a:r>
            <a:endParaRPr sz="2000" dirty="0">
              <a:solidFill>
                <a:schemeClr val="accent1"/>
              </a:solidFill>
              <a:latin typeface="+mn-lt"/>
            </a:endParaRPr>
          </a:p>
        </p:txBody>
      </p:sp>
      <p:sp>
        <p:nvSpPr>
          <p:cNvPr id="1335" name="Google Shape;1335;p106"/>
          <p:cNvSpPr txBox="1">
            <a:spLocks noGrp="1"/>
          </p:cNvSpPr>
          <p:nvPr>
            <p:ph type="subTitle" idx="4294967295"/>
          </p:nvPr>
        </p:nvSpPr>
        <p:spPr>
          <a:xfrm>
            <a:off x="5122416" y="2581977"/>
            <a:ext cx="3320518" cy="54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solidFill>
                  <a:schemeClr val="dk1"/>
                </a:solidFill>
                <a:latin typeface="+mn-lt"/>
              </a:rPr>
              <a:t>Aggregation of ABEXP and ABPROD</a:t>
            </a:r>
            <a:endParaRPr sz="1400" dirty="0">
              <a:solidFill>
                <a:schemeClr val="dk1"/>
              </a:solidFill>
              <a:latin typeface="+mn-lt"/>
            </a:endParaRPr>
          </a:p>
        </p:txBody>
      </p:sp>
      <p:sp>
        <p:nvSpPr>
          <p:cNvPr id="1336" name="Google Shape;1336;p106"/>
          <p:cNvSpPr txBox="1">
            <a:spLocks noGrp="1"/>
          </p:cNvSpPr>
          <p:nvPr>
            <p:ph type="title" idx="4294967295"/>
          </p:nvPr>
        </p:nvSpPr>
        <p:spPr>
          <a:xfrm>
            <a:off x="906836" y="2577306"/>
            <a:ext cx="1287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mn-lt"/>
              </a:rPr>
              <a:t>RM</a:t>
            </a:r>
            <a:endParaRPr sz="2400" dirty="0">
              <a:latin typeface="+mn-lt"/>
            </a:endParaRPr>
          </a:p>
        </p:txBody>
      </p:sp>
      <p:cxnSp>
        <p:nvCxnSpPr>
          <p:cNvPr id="1354" name="Google Shape;1354;p106"/>
          <p:cNvCxnSpPr>
            <a:cxnSpLocks/>
            <a:stCxn id="1329" idx="3"/>
            <a:endCxn id="1355" idx="1"/>
          </p:cNvCxnSpPr>
          <p:nvPr/>
        </p:nvCxnSpPr>
        <p:spPr>
          <a:xfrm flipV="1">
            <a:off x="2356586" y="2850004"/>
            <a:ext cx="559725" cy="2"/>
          </a:xfrm>
          <a:prstGeom prst="curvedConnector3">
            <a:avLst>
              <a:gd name="adj1" fmla="val 50000"/>
            </a:avLst>
          </a:prstGeom>
          <a:noFill/>
          <a:ln w="28575" cap="flat" cmpd="sng">
            <a:solidFill>
              <a:schemeClr val="accent1"/>
            </a:solidFill>
            <a:prstDash val="solid"/>
            <a:round/>
            <a:headEnd type="none" w="med" len="med"/>
            <a:tailEnd type="none" w="med" len="med"/>
          </a:ln>
        </p:spPr>
      </p:cxnSp>
      <p:sp>
        <p:nvSpPr>
          <p:cNvPr id="1356" name="Google Shape;1356;p106"/>
          <p:cNvSpPr/>
          <p:nvPr/>
        </p:nvSpPr>
        <p:spPr>
          <a:xfrm>
            <a:off x="2916311" y="1120737"/>
            <a:ext cx="14400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55" name="Google Shape;1355;p106"/>
          <p:cNvSpPr/>
          <p:nvPr/>
        </p:nvSpPr>
        <p:spPr>
          <a:xfrm>
            <a:off x="2916311" y="2473804"/>
            <a:ext cx="14400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57" name="Google Shape;1357;p106"/>
          <p:cNvSpPr/>
          <p:nvPr/>
        </p:nvSpPr>
        <p:spPr>
          <a:xfrm>
            <a:off x="2916311" y="3755031"/>
            <a:ext cx="1440000" cy="7524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358" name="Google Shape;1358;p106"/>
          <p:cNvCxnSpPr>
            <a:cxnSpLocks/>
            <a:stCxn id="1329" idx="0"/>
            <a:endCxn id="1356" idx="1"/>
          </p:cNvCxnSpPr>
          <p:nvPr/>
        </p:nvCxnSpPr>
        <p:spPr>
          <a:xfrm rot="5400000" flipH="1" flipV="1">
            <a:off x="1743014" y="1300510"/>
            <a:ext cx="976869" cy="1369725"/>
          </a:xfrm>
          <a:prstGeom prst="bentConnector2">
            <a:avLst/>
          </a:prstGeom>
          <a:noFill/>
          <a:ln w="28575" cap="flat" cmpd="sng">
            <a:solidFill>
              <a:schemeClr val="accent1"/>
            </a:solidFill>
            <a:prstDash val="solid"/>
            <a:round/>
            <a:headEnd type="none" w="med" len="med"/>
            <a:tailEnd type="none" w="med" len="med"/>
          </a:ln>
        </p:spPr>
      </p:cxnSp>
      <p:cxnSp>
        <p:nvCxnSpPr>
          <p:cNvPr id="1359" name="Google Shape;1359;p106"/>
          <p:cNvCxnSpPr>
            <a:cxnSpLocks/>
            <a:stCxn id="1329" idx="2"/>
            <a:endCxn id="1357" idx="1"/>
          </p:cNvCxnSpPr>
          <p:nvPr/>
        </p:nvCxnSpPr>
        <p:spPr>
          <a:xfrm rot="16200000" flipH="1">
            <a:off x="1778936" y="2993855"/>
            <a:ext cx="905025" cy="1369725"/>
          </a:xfrm>
          <a:prstGeom prst="bentConnector2">
            <a:avLst/>
          </a:prstGeom>
          <a:noFill/>
          <a:ln w="28575" cap="flat" cmpd="sng">
            <a:solidFill>
              <a:schemeClr val="accent1"/>
            </a:solidFill>
            <a:prstDash val="solid"/>
            <a:round/>
            <a:headEnd type="none" w="med" len="med"/>
            <a:tailEnd type="none" w="med" len="med"/>
          </a:ln>
        </p:spPr>
      </p:cxnSp>
      <p:sp>
        <p:nvSpPr>
          <p:cNvPr id="7" name="Google Shape;1334;p106">
            <a:extLst>
              <a:ext uri="{FF2B5EF4-FFF2-40B4-BE49-F238E27FC236}">
                <a16:creationId xmlns:a16="http://schemas.microsoft.com/office/drawing/2014/main" id="{7FD826ED-CD9C-1083-5D27-C725BFBEC240}"/>
              </a:ext>
            </a:extLst>
          </p:cNvPr>
          <p:cNvSpPr txBox="1">
            <a:spLocks/>
          </p:cNvSpPr>
          <p:nvPr/>
        </p:nvSpPr>
        <p:spPr>
          <a:xfrm>
            <a:off x="2904394" y="3874721"/>
            <a:ext cx="1440000" cy="47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en-US" sz="2400" dirty="0">
                <a:solidFill>
                  <a:schemeClr val="accent1"/>
                </a:solidFill>
                <a:latin typeface="+mn-lt"/>
              </a:rPr>
              <a:t>ABPROD</a:t>
            </a:r>
          </a:p>
        </p:txBody>
      </p:sp>
      <p:sp>
        <p:nvSpPr>
          <p:cNvPr id="17" name="文字方塊 16">
            <a:extLst>
              <a:ext uri="{FF2B5EF4-FFF2-40B4-BE49-F238E27FC236}">
                <a16:creationId xmlns:a16="http://schemas.microsoft.com/office/drawing/2014/main" id="{1594E6A0-DDA9-4BFC-BF35-754CEB2C730F}"/>
              </a:ext>
            </a:extLst>
          </p:cNvPr>
          <p:cNvSpPr txBox="1"/>
          <p:nvPr/>
        </p:nvSpPr>
        <p:spPr>
          <a:xfrm>
            <a:off x="0" y="4559137"/>
            <a:ext cx="2773727" cy="261610"/>
          </a:xfrm>
          <a:prstGeom prst="rect">
            <a:avLst/>
          </a:prstGeom>
          <a:noFill/>
        </p:spPr>
        <p:txBody>
          <a:bodyPr wrap="square" rtlCol="0">
            <a:spAutoFit/>
          </a:bodyPr>
          <a:lstStyle/>
          <a:p>
            <a:r>
              <a:rPr lang="en-US" altLang="zh-TW" sz="1100" dirty="0">
                <a:latin typeface="+mn-lt"/>
              </a:rPr>
              <a:t>Proxy calculation: Appendix A</a:t>
            </a:r>
            <a:endParaRPr lang="zh-TW" altLang="en-US" sz="1100" dirty="0">
              <a:latin typeface="+mn-lt"/>
            </a:endParaRPr>
          </a:p>
        </p:txBody>
      </p:sp>
    </p:spTree>
    <p:extLst>
      <p:ext uri="{BB962C8B-B14F-4D97-AF65-F5344CB8AC3E}">
        <p14:creationId xmlns:p14="http://schemas.microsoft.com/office/powerpoint/2010/main" val="39120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1000"/>
                                        <p:tgtEl>
                                          <p:spTgt spid="132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329"/>
                                        </p:tgtEl>
                                        <p:attrNameLst>
                                          <p:attrName>style.visibility</p:attrName>
                                        </p:attrNameLst>
                                      </p:cBhvr>
                                      <p:to>
                                        <p:strVal val="visible"/>
                                      </p:to>
                                    </p:set>
                                    <p:anim calcmode="lin" valueType="num">
                                      <p:cBhvr additive="base">
                                        <p:cTn id="12" dur="1000"/>
                                        <p:tgtEl>
                                          <p:spTgt spid="1329"/>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1336"/>
                                        </p:tgtEl>
                                        <p:attrNameLst>
                                          <p:attrName>style.visibility</p:attrName>
                                        </p:attrNameLst>
                                      </p:cBhvr>
                                      <p:to>
                                        <p:strVal val="visible"/>
                                      </p:to>
                                    </p:set>
                                    <p:anim calcmode="lin" valueType="num">
                                      <p:cBhvr additive="base">
                                        <p:cTn id="15" dur="1000"/>
                                        <p:tgtEl>
                                          <p:spTgt spid="133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30"/>
                                        </p:tgtEl>
                                        <p:attrNameLst>
                                          <p:attrName>style.visibility</p:attrName>
                                        </p:attrNameLst>
                                      </p:cBhvr>
                                      <p:to>
                                        <p:strVal val="visible"/>
                                      </p:to>
                                    </p:set>
                                    <p:animEffect transition="in" filter="fade">
                                      <p:cBhvr>
                                        <p:cTn id="20" dur="1000"/>
                                        <p:tgtEl>
                                          <p:spTgt spid="1330"/>
                                        </p:tgtEl>
                                      </p:cBhvr>
                                    </p:animEffect>
                                  </p:childTnLst>
                                </p:cTn>
                              </p:par>
                              <p:par>
                                <p:cTn id="21" presetID="10" presetClass="entr" presetSubtype="0" fill="hold" nodeType="withEffect">
                                  <p:stCondLst>
                                    <p:cond delay="0"/>
                                  </p:stCondLst>
                                  <p:childTnLst>
                                    <p:set>
                                      <p:cBhvr>
                                        <p:cTn id="22" dur="1" fill="hold">
                                          <p:stCondLst>
                                            <p:cond delay="0"/>
                                          </p:stCondLst>
                                        </p:cTn>
                                        <p:tgtEl>
                                          <p:spTgt spid="1331"/>
                                        </p:tgtEl>
                                        <p:attrNameLst>
                                          <p:attrName>style.visibility</p:attrName>
                                        </p:attrNameLst>
                                      </p:cBhvr>
                                      <p:to>
                                        <p:strVal val="visible"/>
                                      </p:to>
                                    </p:set>
                                    <p:animEffect transition="in" filter="fade">
                                      <p:cBhvr>
                                        <p:cTn id="23" dur="1000"/>
                                        <p:tgtEl>
                                          <p:spTgt spid="1331"/>
                                        </p:tgtEl>
                                      </p:cBhvr>
                                    </p:animEffect>
                                  </p:childTnLst>
                                </p:cTn>
                              </p:par>
                              <p:par>
                                <p:cTn id="24" presetID="10" presetClass="entr" presetSubtype="0" fill="hold" nodeType="withEffect">
                                  <p:stCondLst>
                                    <p:cond delay="0"/>
                                  </p:stCondLst>
                                  <p:childTnLst>
                                    <p:set>
                                      <p:cBhvr>
                                        <p:cTn id="25" dur="1" fill="hold">
                                          <p:stCondLst>
                                            <p:cond delay="0"/>
                                          </p:stCondLst>
                                        </p:cTn>
                                        <p:tgtEl>
                                          <p:spTgt spid="1356"/>
                                        </p:tgtEl>
                                        <p:attrNameLst>
                                          <p:attrName>style.visibility</p:attrName>
                                        </p:attrNameLst>
                                      </p:cBhvr>
                                      <p:to>
                                        <p:strVal val="visible"/>
                                      </p:to>
                                    </p:set>
                                    <p:animEffect transition="in" filter="fade">
                                      <p:cBhvr>
                                        <p:cTn id="26" dur="1000"/>
                                        <p:tgtEl>
                                          <p:spTgt spid="1356"/>
                                        </p:tgtEl>
                                      </p:cBhvr>
                                    </p:animEffect>
                                  </p:childTnLst>
                                </p:cTn>
                              </p:par>
                              <p:par>
                                <p:cTn id="27" presetID="10" presetClass="entr" presetSubtype="0" fill="hold" nodeType="withEffect">
                                  <p:stCondLst>
                                    <p:cond delay="0"/>
                                  </p:stCondLst>
                                  <p:childTnLst>
                                    <p:set>
                                      <p:cBhvr>
                                        <p:cTn id="28" dur="1" fill="hold">
                                          <p:stCondLst>
                                            <p:cond delay="0"/>
                                          </p:stCondLst>
                                        </p:cTn>
                                        <p:tgtEl>
                                          <p:spTgt spid="1358"/>
                                        </p:tgtEl>
                                        <p:attrNameLst>
                                          <p:attrName>style.visibility</p:attrName>
                                        </p:attrNameLst>
                                      </p:cBhvr>
                                      <p:to>
                                        <p:strVal val="visible"/>
                                      </p:to>
                                    </p:set>
                                    <p:animEffect transition="in" filter="fade">
                                      <p:cBhvr>
                                        <p:cTn id="29" dur="1000"/>
                                        <p:tgtEl>
                                          <p:spTgt spid="135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34"/>
                                        </p:tgtEl>
                                        <p:attrNameLst>
                                          <p:attrName>style.visibility</p:attrName>
                                        </p:attrNameLst>
                                      </p:cBhvr>
                                      <p:to>
                                        <p:strVal val="visible"/>
                                      </p:to>
                                    </p:set>
                                    <p:animEffect transition="in" filter="fade">
                                      <p:cBhvr>
                                        <p:cTn id="34" dur="1000"/>
                                        <p:tgtEl>
                                          <p:spTgt spid="1334"/>
                                        </p:tgtEl>
                                      </p:cBhvr>
                                    </p:animEffect>
                                  </p:childTnLst>
                                </p:cTn>
                              </p:par>
                              <p:par>
                                <p:cTn id="35" presetID="10" presetClass="entr" presetSubtype="0" fill="hold" nodeType="withEffect">
                                  <p:stCondLst>
                                    <p:cond delay="0"/>
                                  </p:stCondLst>
                                  <p:childTnLst>
                                    <p:set>
                                      <p:cBhvr>
                                        <p:cTn id="36" dur="1" fill="hold">
                                          <p:stCondLst>
                                            <p:cond delay="0"/>
                                          </p:stCondLst>
                                        </p:cTn>
                                        <p:tgtEl>
                                          <p:spTgt spid="1335"/>
                                        </p:tgtEl>
                                        <p:attrNameLst>
                                          <p:attrName>style.visibility</p:attrName>
                                        </p:attrNameLst>
                                      </p:cBhvr>
                                      <p:to>
                                        <p:strVal val="visible"/>
                                      </p:to>
                                    </p:set>
                                    <p:animEffect transition="in" filter="fade">
                                      <p:cBhvr>
                                        <p:cTn id="37" dur="1000"/>
                                        <p:tgtEl>
                                          <p:spTgt spid="1335"/>
                                        </p:tgtEl>
                                      </p:cBhvr>
                                    </p:animEffect>
                                  </p:childTnLst>
                                </p:cTn>
                              </p:par>
                              <p:par>
                                <p:cTn id="38" presetID="10" presetClass="entr" presetSubtype="0" fill="hold" nodeType="withEffect">
                                  <p:stCondLst>
                                    <p:cond delay="0"/>
                                  </p:stCondLst>
                                  <p:childTnLst>
                                    <p:set>
                                      <p:cBhvr>
                                        <p:cTn id="39" dur="1" fill="hold">
                                          <p:stCondLst>
                                            <p:cond delay="0"/>
                                          </p:stCondLst>
                                        </p:cTn>
                                        <p:tgtEl>
                                          <p:spTgt spid="1354"/>
                                        </p:tgtEl>
                                        <p:attrNameLst>
                                          <p:attrName>style.visibility</p:attrName>
                                        </p:attrNameLst>
                                      </p:cBhvr>
                                      <p:to>
                                        <p:strVal val="visible"/>
                                      </p:to>
                                    </p:set>
                                    <p:animEffect transition="in" filter="fade">
                                      <p:cBhvr>
                                        <p:cTn id="40" dur="1000"/>
                                        <p:tgtEl>
                                          <p:spTgt spid="1354"/>
                                        </p:tgtEl>
                                      </p:cBhvr>
                                    </p:animEffect>
                                  </p:childTnLst>
                                </p:cTn>
                              </p:par>
                              <p:par>
                                <p:cTn id="41" presetID="10" presetClass="entr" presetSubtype="0" fill="hold" nodeType="withEffect">
                                  <p:stCondLst>
                                    <p:cond delay="0"/>
                                  </p:stCondLst>
                                  <p:childTnLst>
                                    <p:set>
                                      <p:cBhvr>
                                        <p:cTn id="42" dur="1" fill="hold">
                                          <p:stCondLst>
                                            <p:cond delay="0"/>
                                          </p:stCondLst>
                                        </p:cTn>
                                        <p:tgtEl>
                                          <p:spTgt spid="1355"/>
                                        </p:tgtEl>
                                        <p:attrNameLst>
                                          <p:attrName>style.visibility</p:attrName>
                                        </p:attrNameLst>
                                      </p:cBhvr>
                                      <p:to>
                                        <p:strVal val="visible"/>
                                      </p:to>
                                    </p:set>
                                    <p:animEffect transition="in" filter="fade">
                                      <p:cBhvr>
                                        <p:cTn id="43" dur="1000"/>
                                        <p:tgtEl>
                                          <p:spTgt spid="1355"/>
                                        </p:tgtEl>
                                      </p:cBhvr>
                                    </p:animEffect>
                                  </p:childTnLst>
                                </p:cTn>
                              </p:par>
                              <p:par>
                                <p:cTn id="44" presetID="10" presetClass="entr" presetSubtype="0" fill="hold" nodeType="withEffect">
                                  <p:stCondLst>
                                    <p:cond delay="0"/>
                                  </p:stCondLst>
                                  <p:childTnLst>
                                    <p:set>
                                      <p:cBhvr>
                                        <p:cTn id="45" dur="1" fill="hold">
                                          <p:stCondLst>
                                            <p:cond delay="0"/>
                                          </p:stCondLst>
                                        </p:cTn>
                                        <p:tgtEl>
                                          <p:spTgt spid="1333"/>
                                        </p:tgtEl>
                                        <p:attrNameLst>
                                          <p:attrName>style.visibility</p:attrName>
                                        </p:attrNameLst>
                                      </p:cBhvr>
                                      <p:to>
                                        <p:strVal val="visible"/>
                                      </p:to>
                                    </p:set>
                                    <p:animEffect transition="in" filter="fade">
                                      <p:cBhvr>
                                        <p:cTn id="46" dur="1000"/>
                                        <p:tgtEl>
                                          <p:spTgt spid="1333"/>
                                        </p:tgtEl>
                                      </p:cBhvr>
                                    </p:animEffect>
                                  </p:childTnLst>
                                </p:cTn>
                              </p:par>
                              <p:par>
                                <p:cTn id="47" presetID="10" presetClass="entr" presetSubtype="0" fill="hold" nodeType="withEffect">
                                  <p:stCondLst>
                                    <p:cond delay="0"/>
                                  </p:stCondLst>
                                  <p:childTnLst>
                                    <p:set>
                                      <p:cBhvr>
                                        <p:cTn id="48" dur="1" fill="hold">
                                          <p:stCondLst>
                                            <p:cond delay="0"/>
                                          </p:stCondLst>
                                        </p:cTn>
                                        <p:tgtEl>
                                          <p:spTgt spid="1357"/>
                                        </p:tgtEl>
                                        <p:attrNameLst>
                                          <p:attrName>style.visibility</p:attrName>
                                        </p:attrNameLst>
                                      </p:cBhvr>
                                      <p:to>
                                        <p:strVal val="visible"/>
                                      </p:to>
                                    </p:set>
                                    <p:animEffect transition="in" filter="fade">
                                      <p:cBhvr>
                                        <p:cTn id="49" dur="1000"/>
                                        <p:tgtEl>
                                          <p:spTgt spid="1357"/>
                                        </p:tgtEl>
                                      </p:cBhvr>
                                    </p:animEffect>
                                  </p:childTnLst>
                                </p:cTn>
                              </p:par>
                              <p:par>
                                <p:cTn id="50" presetID="10" presetClass="entr" presetSubtype="0" fill="hold" nodeType="withEffect">
                                  <p:stCondLst>
                                    <p:cond delay="0"/>
                                  </p:stCondLst>
                                  <p:childTnLst>
                                    <p:set>
                                      <p:cBhvr>
                                        <p:cTn id="51" dur="1" fill="hold">
                                          <p:stCondLst>
                                            <p:cond delay="0"/>
                                          </p:stCondLst>
                                        </p:cTn>
                                        <p:tgtEl>
                                          <p:spTgt spid="1359"/>
                                        </p:tgtEl>
                                        <p:attrNameLst>
                                          <p:attrName>style.visibility</p:attrName>
                                        </p:attrNameLst>
                                      </p:cBhvr>
                                      <p:to>
                                        <p:strVal val="visible"/>
                                      </p:to>
                                    </p:set>
                                    <p:animEffect transition="in" filter="fade">
                                      <p:cBhvr>
                                        <p:cTn id="52" dur="1000"/>
                                        <p:tgtEl>
                                          <p:spTgt spid="135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4"/>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latin typeface="+mn-lt"/>
              </a:rPr>
              <a:t>RPA</a:t>
            </a:r>
            <a:endParaRPr i="1" dirty="0">
              <a:latin typeface="+mn-lt"/>
            </a:endParaRPr>
          </a:p>
        </p:txBody>
      </p:sp>
      <p:sp>
        <p:nvSpPr>
          <p:cNvPr id="1274" name="Google Shape;1274;p104"/>
          <p:cNvSpPr txBox="1">
            <a:spLocks noGrp="1"/>
          </p:cNvSpPr>
          <p:nvPr>
            <p:ph type="subTitle" idx="2"/>
          </p:nvPr>
        </p:nvSpPr>
        <p:spPr>
          <a:xfrm>
            <a:off x="3564300" y="3539190"/>
            <a:ext cx="20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latin typeface="+mn-lt"/>
              </a:rPr>
              <a:t>1 for the treatment group</a:t>
            </a:r>
            <a:endParaRPr dirty="0">
              <a:latin typeface="+mn-lt"/>
            </a:endParaRPr>
          </a:p>
        </p:txBody>
      </p:sp>
      <p:sp>
        <p:nvSpPr>
          <p:cNvPr id="1275" name="Google Shape;1275;p104"/>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latin typeface="+mn-lt"/>
              </a:rPr>
              <a:t>POST</a:t>
            </a:r>
            <a:endParaRPr i="1" dirty="0">
              <a:latin typeface="+mn-lt"/>
            </a:endParaRPr>
          </a:p>
        </p:txBody>
      </p:sp>
      <p:sp>
        <p:nvSpPr>
          <p:cNvPr id="1276" name="Google Shape;1276;p104"/>
          <p:cNvSpPr txBox="1">
            <a:spLocks noGrp="1"/>
          </p:cNvSpPr>
          <p:nvPr>
            <p:ph type="subTitle" idx="4"/>
          </p:nvPr>
        </p:nvSpPr>
        <p:spPr>
          <a:xfrm>
            <a:off x="1088400" y="3401246"/>
            <a:ext cx="2015400" cy="8485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latin typeface="+mn-lt"/>
              </a:rPr>
              <a:t>1 for the firm-year observations during/ after implementation of RPA</a:t>
            </a:r>
            <a:endParaRPr dirty="0">
              <a:latin typeface="+mn-lt"/>
            </a:endParaRPr>
          </a:p>
        </p:txBody>
      </p:sp>
      <p:sp>
        <p:nvSpPr>
          <p:cNvPr id="1277" name="Google Shape;1277;p104"/>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latin typeface="+mn-lt"/>
              </a:rPr>
              <a:t>POST*RPA</a:t>
            </a:r>
            <a:endParaRPr i="1" dirty="0">
              <a:latin typeface="+mn-lt"/>
            </a:endParaRPr>
          </a:p>
        </p:txBody>
      </p:sp>
      <p:sp>
        <p:nvSpPr>
          <p:cNvPr id="1278" name="Google Shape;1278;p104"/>
          <p:cNvSpPr txBox="1">
            <a:spLocks noGrp="1"/>
          </p:cNvSpPr>
          <p:nvPr>
            <p:ph type="subTitle" idx="6"/>
          </p:nvPr>
        </p:nvSpPr>
        <p:spPr>
          <a:xfrm>
            <a:off x="6055450" y="3539190"/>
            <a:ext cx="2015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latin typeface="+mn-lt"/>
              </a:rPr>
              <a:t>Product of </a:t>
            </a:r>
            <a:br>
              <a:rPr lang="en" dirty="0">
                <a:latin typeface="+mn-lt"/>
              </a:rPr>
            </a:br>
            <a:r>
              <a:rPr lang="en" dirty="0">
                <a:latin typeface="+mn-lt"/>
              </a:rPr>
              <a:t>POST and RPA</a:t>
            </a:r>
            <a:endParaRPr dirty="0">
              <a:latin typeface="+mn-lt"/>
            </a:endParaRPr>
          </a:p>
        </p:txBody>
      </p:sp>
      <p:grpSp>
        <p:nvGrpSpPr>
          <p:cNvPr id="1279" name="Google Shape;1279;p104"/>
          <p:cNvGrpSpPr/>
          <p:nvPr/>
        </p:nvGrpSpPr>
        <p:grpSpPr>
          <a:xfrm>
            <a:off x="1590600" y="1752050"/>
            <a:ext cx="1011000" cy="930000"/>
            <a:chOff x="3173876" y="1739175"/>
            <a:chExt cx="1011000" cy="930000"/>
          </a:xfrm>
        </p:grpSpPr>
        <p:sp>
          <p:nvSpPr>
            <p:cNvPr id="1280" name="Google Shape;1280;p104"/>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281" name="Google Shape;1281;p104"/>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solidFill>
                    <a:schemeClr val="accent1"/>
                  </a:solidFill>
                  <a:latin typeface="+mn-lt"/>
                  <a:ea typeface="Vidaloka"/>
                  <a:cs typeface="Vidaloka"/>
                  <a:sym typeface="Vidaloka"/>
                </a:rPr>
                <a:t>01</a:t>
              </a:r>
              <a:endParaRPr sz="3500" dirty="0">
                <a:solidFill>
                  <a:schemeClr val="accent1"/>
                </a:solidFill>
                <a:latin typeface="+mn-lt"/>
                <a:ea typeface="Vidaloka"/>
                <a:cs typeface="Vidaloka"/>
                <a:sym typeface="Vidaloka"/>
              </a:endParaRPr>
            </a:p>
          </p:txBody>
        </p:sp>
      </p:grpSp>
      <p:grpSp>
        <p:nvGrpSpPr>
          <p:cNvPr id="1282" name="Google Shape;1282;p104"/>
          <p:cNvGrpSpPr/>
          <p:nvPr/>
        </p:nvGrpSpPr>
        <p:grpSpPr>
          <a:xfrm>
            <a:off x="4074125" y="1752050"/>
            <a:ext cx="1011000" cy="930000"/>
            <a:chOff x="3173876" y="1739175"/>
            <a:chExt cx="1011000" cy="930000"/>
          </a:xfrm>
        </p:grpSpPr>
        <p:sp>
          <p:nvSpPr>
            <p:cNvPr id="1283" name="Google Shape;1283;p104"/>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284" name="Google Shape;1284;p104"/>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mn-lt"/>
                  <a:ea typeface="Vidaloka"/>
                  <a:cs typeface="Vidaloka"/>
                  <a:sym typeface="Vidaloka"/>
                </a:rPr>
                <a:t>02</a:t>
              </a:r>
              <a:endParaRPr sz="3500">
                <a:solidFill>
                  <a:schemeClr val="accent1"/>
                </a:solidFill>
                <a:latin typeface="+mn-lt"/>
                <a:ea typeface="Vidaloka"/>
                <a:cs typeface="Vidaloka"/>
                <a:sym typeface="Vidaloka"/>
              </a:endParaRPr>
            </a:p>
          </p:txBody>
        </p:sp>
      </p:grpSp>
      <p:grpSp>
        <p:nvGrpSpPr>
          <p:cNvPr id="1285" name="Google Shape;1285;p104"/>
          <p:cNvGrpSpPr/>
          <p:nvPr/>
        </p:nvGrpSpPr>
        <p:grpSpPr>
          <a:xfrm>
            <a:off x="6557650" y="1752050"/>
            <a:ext cx="1011000" cy="930000"/>
            <a:chOff x="3173876" y="1739175"/>
            <a:chExt cx="1011000" cy="930000"/>
          </a:xfrm>
        </p:grpSpPr>
        <p:sp>
          <p:nvSpPr>
            <p:cNvPr id="1286" name="Google Shape;1286;p104"/>
            <p:cNvSpPr/>
            <p:nvPr/>
          </p:nvSpPr>
          <p:spPr>
            <a:xfrm>
              <a:off x="3214375" y="1739175"/>
              <a:ext cx="930000" cy="930000"/>
            </a:xfrm>
            <a:prstGeom prst="rect">
              <a:avLst/>
            </a:prstGeom>
            <a:solidFill>
              <a:schemeClr val="lt1"/>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287" name="Google Shape;1287;p104"/>
            <p:cNvSpPr txBox="1"/>
            <p:nvPr/>
          </p:nvSpPr>
          <p:spPr>
            <a:xfrm>
              <a:off x="3173876" y="1870425"/>
              <a:ext cx="10110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chemeClr val="accent1"/>
                  </a:solidFill>
                  <a:latin typeface="+mn-lt"/>
                  <a:ea typeface="Vidaloka"/>
                  <a:cs typeface="Vidaloka"/>
                  <a:sym typeface="Vidaloka"/>
                </a:rPr>
                <a:t>03</a:t>
              </a:r>
              <a:endParaRPr sz="3500">
                <a:solidFill>
                  <a:schemeClr val="accent1"/>
                </a:solidFill>
                <a:latin typeface="+mn-lt"/>
                <a:ea typeface="Vidaloka"/>
                <a:cs typeface="Vidaloka"/>
                <a:sym typeface="Vidaloka"/>
              </a:endParaRPr>
            </a:p>
          </p:txBody>
        </p:sp>
      </p:grpSp>
      <p:sp>
        <p:nvSpPr>
          <p:cNvPr id="1288" name="Google Shape;1288;p104"/>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mn-lt"/>
              </a:rPr>
              <a:t>Main Interest Variables</a:t>
            </a:r>
            <a:endParaRPr dirty="0">
              <a:latin typeface="+mn-lt"/>
            </a:endParaRPr>
          </a:p>
        </p:txBody>
      </p:sp>
      <p:sp>
        <p:nvSpPr>
          <p:cNvPr id="2" name="矩形 1">
            <a:extLst>
              <a:ext uri="{FF2B5EF4-FFF2-40B4-BE49-F238E27FC236}">
                <a16:creationId xmlns:a16="http://schemas.microsoft.com/office/drawing/2014/main" id="{BCE5307B-F0EE-3F31-7864-E17A6CF07514}"/>
              </a:ext>
            </a:extLst>
          </p:cNvPr>
          <p:cNvSpPr/>
          <p:nvPr/>
        </p:nvSpPr>
        <p:spPr>
          <a:xfrm>
            <a:off x="3513359" y="1365813"/>
            <a:ext cx="4809984" cy="293996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07895CD9-1D56-F9BE-CE84-3EF02477A3D5}"/>
              </a:ext>
            </a:extLst>
          </p:cNvPr>
          <p:cNvSpPr txBox="1"/>
          <p:nvPr/>
        </p:nvSpPr>
        <p:spPr>
          <a:xfrm>
            <a:off x="4670221" y="4346093"/>
            <a:ext cx="4473779" cy="307777"/>
          </a:xfrm>
          <a:prstGeom prst="rect">
            <a:avLst/>
          </a:prstGeom>
          <a:noFill/>
        </p:spPr>
        <p:txBody>
          <a:bodyPr wrap="square" rtlCol="0">
            <a:spAutoFit/>
          </a:bodyPr>
          <a:lstStyle/>
          <a:p>
            <a:r>
              <a:rPr lang="en-US" altLang="zh-TW" dirty="0">
                <a:latin typeface="+mn-lt"/>
              </a:rPr>
              <a:t>For the models with matched control group</a:t>
            </a:r>
            <a:endParaRPr lang="zh-TW" altLang="en-US" dirty="0">
              <a:latin typeface="+mn-lt"/>
            </a:endParaRPr>
          </a:p>
        </p:txBody>
      </p:sp>
    </p:spTree>
    <p:extLst>
      <p:ext uri="{BB962C8B-B14F-4D97-AF65-F5344CB8AC3E}">
        <p14:creationId xmlns:p14="http://schemas.microsoft.com/office/powerpoint/2010/main" val="71119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75"/>
                                        </p:tgtEl>
                                        <p:attrNameLst>
                                          <p:attrName>style.visibility</p:attrName>
                                        </p:attrNameLst>
                                      </p:cBhvr>
                                      <p:to>
                                        <p:strVal val="visible"/>
                                      </p:to>
                                    </p:set>
                                    <p:anim calcmode="lin" valueType="num">
                                      <p:cBhvr additive="base">
                                        <p:cTn id="7" dur="1000"/>
                                        <p:tgtEl>
                                          <p:spTgt spid="127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276"/>
                                        </p:tgtEl>
                                        <p:attrNameLst>
                                          <p:attrName>style.visibility</p:attrName>
                                        </p:attrNameLst>
                                      </p:cBhvr>
                                      <p:to>
                                        <p:strVal val="visible"/>
                                      </p:to>
                                    </p:set>
                                    <p:anim calcmode="lin" valueType="num">
                                      <p:cBhvr additive="base">
                                        <p:cTn id="10" dur="1000"/>
                                        <p:tgtEl>
                                          <p:spTgt spid="1276"/>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279"/>
                                        </p:tgtEl>
                                        <p:attrNameLst>
                                          <p:attrName>style.visibility</p:attrName>
                                        </p:attrNameLst>
                                      </p:cBhvr>
                                      <p:to>
                                        <p:strVal val="visible"/>
                                      </p:to>
                                    </p:set>
                                    <p:anim calcmode="lin" valueType="num">
                                      <p:cBhvr additive="base">
                                        <p:cTn id="13" dur="1000"/>
                                        <p:tgtEl>
                                          <p:spTgt spid="1279"/>
                                        </p:tgtEl>
                                        <p:attrNameLst>
                                          <p:attrName>ppt_x</p:attrName>
                                        </p:attrNameLst>
                                      </p:cBhvr>
                                      <p:tavLst>
                                        <p:tav tm="0">
                                          <p:val>
                                            <p:strVal val="#ppt_x+1"/>
                                          </p:val>
                                        </p:tav>
                                        <p:tav tm="100000">
                                          <p:val>
                                            <p:strVal val="#ppt_x"/>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273"/>
                                        </p:tgtEl>
                                        <p:attrNameLst>
                                          <p:attrName>style.visibility</p:attrName>
                                        </p:attrNameLst>
                                      </p:cBhvr>
                                      <p:to>
                                        <p:strVal val="visible"/>
                                      </p:to>
                                    </p:set>
                                    <p:anim calcmode="lin" valueType="num">
                                      <p:cBhvr additive="base">
                                        <p:cTn id="18" dur="1000"/>
                                        <p:tgtEl>
                                          <p:spTgt spid="1273"/>
                                        </p:tgtEl>
                                        <p:attrNameLst>
                                          <p:attrName>ppt_x</p:attrName>
                                        </p:attrNameLst>
                                      </p:cBhvr>
                                      <p:tavLst>
                                        <p:tav tm="0">
                                          <p:val>
                                            <p:strVal val="#ppt_x+1"/>
                                          </p:val>
                                        </p:tav>
                                        <p:tav tm="100000">
                                          <p:val>
                                            <p:strVal val="#ppt_x"/>
                                          </p:val>
                                        </p:tav>
                                      </p:tavLst>
                                    </p:anim>
                                  </p:childTnLst>
                                </p:cTn>
                              </p:par>
                              <p:par>
                                <p:cTn id="19" presetID="2" presetClass="entr" presetSubtype="2" fill="hold" nodeType="withEffect">
                                  <p:stCondLst>
                                    <p:cond delay="0"/>
                                  </p:stCondLst>
                                  <p:childTnLst>
                                    <p:set>
                                      <p:cBhvr>
                                        <p:cTn id="20" dur="1" fill="hold">
                                          <p:stCondLst>
                                            <p:cond delay="0"/>
                                          </p:stCondLst>
                                        </p:cTn>
                                        <p:tgtEl>
                                          <p:spTgt spid="1274"/>
                                        </p:tgtEl>
                                        <p:attrNameLst>
                                          <p:attrName>style.visibility</p:attrName>
                                        </p:attrNameLst>
                                      </p:cBhvr>
                                      <p:to>
                                        <p:strVal val="visible"/>
                                      </p:to>
                                    </p:set>
                                    <p:anim calcmode="lin" valueType="num">
                                      <p:cBhvr additive="base">
                                        <p:cTn id="21" dur="1000"/>
                                        <p:tgtEl>
                                          <p:spTgt spid="1274"/>
                                        </p:tgtEl>
                                        <p:attrNameLst>
                                          <p:attrName>ppt_x</p:attrName>
                                        </p:attrNameLst>
                                      </p:cBhvr>
                                      <p:tavLst>
                                        <p:tav tm="0">
                                          <p:val>
                                            <p:strVal val="#ppt_x+1"/>
                                          </p:val>
                                        </p:tav>
                                        <p:tav tm="100000">
                                          <p:val>
                                            <p:strVal val="#ppt_x"/>
                                          </p:val>
                                        </p:tav>
                                      </p:tavLst>
                                    </p:anim>
                                  </p:childTnLst>
                                </p:cTn>
                              </p:par>
                              <p:par>
                                <p:cTn id="22" presetID="2" presetClass="entr" presetSubtype="2" fill="hold" nodeType="withEffect">
                                  <p:stCondLst>
                                    <p:cond delay="0"/>
                                  </p:stCondLst>
                                  <p:childTnLst>
                                    <p:set>
                                      <p:cBhvr>
                                        <p:cTn id="23" dur="1" fill="hold">
                                          <p:stCondLst>
                                            <p:cond delay="0"/>
                                          </p:stCondLst>
                                        </p:cTn>
                                        <p:tgtEl>
                                          <p:spTgt spid="1282"/>
                                        </p:tgtEl>
                                        <p:attrNameLst>
                                          <p:attrName>style.visibility</p:attrName>
                                        </p:attrNameLst>
                                      </p:cBhvr>
                                      <p:to>
                                        <p:strVal val="visible"/>
                                      </p:to>
                                    </p:set>
                                    <p:anim calcmode="lin" valueType="num">
                                      <p:cBhvr additive="base">
                                        <p:cTn id="24" dur="1000"/>
                                        <p:tgtEl>
                                          <p:spTgt spid="1282"/>
                                        </p:tgtEl>
                                        <p:attrNameLst>
                                          <p:attrName>ppt_x</p:attrName>
                                        </p:attrNameLst>
                                      </p:cBhvr>
                                      <p:tavLst>
                                        <p:tav tm="0">
                                          <p:val>
                                            <p:strVal val="#ppt_x+1"/>
                                          </p:val>
                                        </p:tav>
                                        <p:tav tm="100000">
                                          <p:val>
                                            <p:strVal val="#ppt_x"/>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277"/>
                                        </p:tgtEl>
                                        <p:attrNameLst>
                                          <p:attrName>style.visibility</p:attrName>
                                        </p:attrNameLst>
                                      </p:cBhvr>
                                      <p:to>
                                        <p:strVal val="visible"/>
                                      </p:to>
                                    </p:set>
                                    <p:anim calcmode="lin" valueType="num">
                                      <p:cBhvr additive="base">
                                        <p:cTn id="29" dur="1000"/>
                                        <p:tgtEl>
                                          <p:spTgt spid="1277"/>
                                        </p:tgtEl>
                                        <p:attrNameLst>
                                          <p:attrName>ppt_x</p:attrName>
                                        </p:attrNameLst>
                                      </p:cBhvr>
                                      <p:tavLst>
                                        <p:tav tm="0">
                                          <p:val>
                                            <p:strVal val="#ppt_x+1"/>
                                          </p:val>
                                        </p:tav>
                                        <p:tav tm="100000">
                                          <p:val>
                                            <p:strVal val="#ppt_x"/>
                                          </p:val>
                                        </p:tav>
                                      </p:tavLst>
                                    </p:anim>
                                  </p:childTnLst>
                                </p:cTn>
                              </p:par>
                              <p:par>
                                <p:cTn id="30" presetID="2" presetClass="entr" presetSubtype="2" fill="hold" nodeType="withEffect">
                                  <p:stCondLst>
                                    <p:cond delay="0"/>
                                  </p:stCondLst>
                                  <p:childTnLst>
                                    <p:set>
                                      <p:cBhvr>
                                        <p:cTn id="31" dur="1" fill="hold">
                                          <p:stCondLst>
                                            <p:cond delay="0"/>
                                          </p:stCondLst>
                                        </p:cTn>
                                        <p:tgtEl>
                                          <p:spTgt spid="1278"/>
                                        </p:tgtEl>
                                        <p:attrNameLst>
                                          <p:attrName>style.visibility</p:attrName>
                                        </p:attrNameLst>
                                      </p:cBhvr>
                                      <p:to>
                                        <p:strVal val="visible"/>
                                      </p:to>
                                    </p:set>
                                    <p:anim calcmode="lin" valueType="num">
                                      <p:cBhvr additive="base">
                                        <p:cTn id="32" dur="1000"/>
                                        <p:tgtEl>
                                          <p:spTgt spid="1278"/>
                                        </p:tgtEl>
                                        <p:attrNameLst>
                                          <p:attrName>ppt_x</p:attrName>
                                        </p:attrNameLst>
                                      </p:cBhvr>
                                      <p:tavLst>
                                        <p:tav tm="0">
                                          <p:val>
                                            <p:strVal val="#ppt_x+1"/>
                                          </p:val>
                                        </p:tav>
                                        <p:tav tm="100000">
                                          <p:val>
                                            <p:strVal val="#ppt_x"/>
                                          </p:val>
                                        </p:tav>
                                      </p:tavLst>
                                    </p:anim>
                                  </p:childTnLst>
                                </p:cTn>
                              </p:par>
                              <p:par>
                                <p:cTn id="33" presetID="2" presetClass="entr" presetSubtype="2" fill="hold" nodeType="withEffect">
                                  <p:stCondLst>
                                    <p:cond delay="0"/>
                                  </p:stCondLst>
                                  <p:childTnLst>
                                    <p:set>
                                      <p:cBhvr>
                                        <p:cTn id="34" dur="1" fill="hold">
                                          <p:stCondLst>
                                            <p:cond delay="0"/>
                                          </p:stCondLst>
                                        </p:cTn>
                                        <p:tgtEl>
                                          <p:spTgt spid="1285"/>
                                        </p:tgtEl>
                                        <p:attrNameLst>
                                          <p:attrName>style.visibility</p:attrName>
                                        </p:attrNameLst>
                                      </p:cBhvr>
                                      <p:to>
                                        <p:strVal val="visible"/>
                                      </p:to>
                                    </p:set>
                                    <p:anim calcmode="lin" valueType="num">
                                      <p:cBhvr additive="base">
                                        <p:cTn id="35" dur="1000"/>
                                        <p:tgtEl>
                                          <p:spTgt spid="128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B2C80D-D190-B32B-C53B-AD914D9A28E2}"/>
              </a:ext>
            </a:extLst>
          </p:cNvPr>
          <p:cNvSpPr>
            <a:spLocks noGrp="1"/>
          </p:cNvSpPr>
          <p:nvPr>
            <p:ph type="title"/>
          </p:nvPr>
        </p:nvSpPr>
        <p:spPr>
          <a:xfrm>
            <a:off x="1343430" y="422165"/>
            <a:ext cx="5679900" cy="572700"/>
          </a:xfrm>
        </p:spPr>
        <p:txBody>
          <a:bodyPr/>
          <a:lstStyle/>
          <a:p>
            <a:r>
              <a:rPr lang="en-US" altLang="zh-TW" sz="2400" dirty="0">
                <a:latin typeface="+mj-lt"/>
              </a:rPr>
              <a:t>Empirical Models-Within Treatment Group</a:t>
            </a:r>
            <a:endParaRPr lang="zh-TW" altLang="en-US" sz="2400" dirty="0">
              <a:latin typeface="+mj-lt"/>
            </a:endParaRPr>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01BFEF69-8290-3E83-6FEA-05E07038B7C6}"/>
                  </a:ext>
                </a:extLst>
              </p:cNvPr>
              <p:cNvSpPr txBox="1"/>
              <p:nvPr/>
            </p:nvSpPr>
            <p:spPr>
              <a:xfrm>
                <a:off x="698821" y="1444881"/>
                <a:ext cx="7606014" cy="11812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1800" i="0" smtClean="0">
                          <a:latin typeface="Cambria Math" panose="02040503050406030204" pitchFamily="18" charset="0"/>
                        </a:rPr>
                        <m:t> </m:t>
                      </m:r>
                      <m:r>
                        <a:rPr lang="zh-TW" altLang="en-US" sz="1800" i="1">
                          <a:latin typeface="Cambria Math" panose="02040503050406030204" pitchFamily="18" charset="0"/>
                        </a:rPr>
                        <m:t>𝐴𝐵𝑆𝐷𝐴</m:t>
                      </m:r>
                      <m:r>
                        <a:rPr lang="zh-TW" altLang="en-US" sz="1800" i="0">
                          <a:latin typeface="Cambria Math" panose="02040503050406030204" pitchFamily="18" charset="0"/>
                        </a:rPr>
                        <m:t>= </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0</m:t>
                          </m:r>
                        </m:sub>
                      </m:sSub>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m:t>
                          </m:r>
                        </m:sub>
                      </m:sSub>
                      <m:r>
                        <a:rPr lang="zh-TW" altLang="en-US" sz="1800" i="1">
                          <a:latin typeface="Cambria Math" panose="02040503050406030204" pitchFamily="18" charset="0"/>
                        </a:rPr>
                        <m:t>𝑅𝑀</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2</m:t>
                          </m:r>
                        </m:sub>
                      </m:sSub>
                      <m:r>
                        <a:rPr lang="zh-TW" altLang="en-US" sz="1800" b="1" i="1" smtClean="0">
                          <a:solidFill>
                            <a:srgbClr val="FF0000"/>
                          </a:solidFill>
                          <a:latin typeface="Cambria Math" panose="02040503050406030204" pitchFamily="18" charset="0"/>
                        </a:rPr>
                        <m:t>𝑷𝑶𝑺𝑻</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3</m:t>
                          </m:r>
                        </m:sub>
                      </m:sSub>
                      <m:r>
                        <a:rPr lang="zh-TW" altLang="en-US" sz="1800" i="1">
                          <a:latin typeface="Cambria Math" panose="02040503050406030204" pitchFamily="18" charset="0"/>
                        </a:rPr>
                        <m:t>𝐿𝐸𝑉</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4</m:t>
                          </m:r>
                        </m:sub>
                      </m:sSub>
                      <m:r>
                        <a:rPr lang="zh-TW" altLang="en-US" sz="1800" i="1">
                          <a:latin typeface="Cambria Math" panose="02040503050406030204" pitchFamily="18" charset="0"/>
                        </a:rPr>
                        <m:t>𝑂𝐶𝐹</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5</m:t>
                          </m:r>
                        </m:sub>
                      </m:sSub>
                      <m:r>
                        <a:rPr lang="zh-TW" altLang="en-US" sz="1800" i="1">
                          <a:latin typeface="Cambria Math" panose="02040503050406030204" pitchFamily="18" charset="0"/>
                        </a:rPr>
                        <m:t>𝑀𝑇𝐵</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6</m:t>
                          </m:r>
                        </m:sub>
                      </m:sSub>
                      <m:r>
                        <a:rPr lang="zh-TW" altLang="en-US" sz="1800" i="1">
                          <a:latin typeface="Cambria Math" panose="02040503050406030204" pitchFamily="18" charset="0"/>
                        </a:rPr>
                        <m:t>𝑀𝑆</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7</m:t>
                          </m:r>
                        </m:sub>
                      </m:sSub>
                      <m:r>
                        <a:rPr lang="zh-TW" altLang="en-US" sz="1800" i="1">
                          <a:latin typeface="Cambria Math" panose="02040503050406030204" pitchFamily="18" charset="0"/>
                        </a:rPr>
                        <m:t>𝐼𝑁𝑆𝑇</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8</m:t>
                          </m:r>
                        </m:sub>
                      </m:sSub>
                      <m:r>
                        <a:rPr lang="zh-TW" altLang="en-US" sz="1800" i="1">
                          <a:latin typeface="Cambria Math" panose="02040503050406030204" pitchFamily="18" charset="0"/>
                        </a:rPr>
                        <m:t>𝐶𝑌𝐶𝐿𝐸</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9</m:t>
                          </m:r>
                        </m:sub>
                      </m:sSub>
                      <m:r>
                        <a:rPr lang="zh-TW" altLang="en-US" sz="1800" i="1">
                          <a:latin typeface="Cambria Math" panose="02040503050406030204" pitchFamily="18" charset="0"/>
                        </a:rPr>
                        <m:t>𝑁𝑂𝐴</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10</m:t>
                          </m:r>
                        </m:sub>
                      </m:sSub>
                      <m:r>
                        <a:rPr lang="zh-TW" altLang="en-US" sz="1800" i="1">
                          <a:latin typeface="Cambria Math" panose="02040503050406030204" pitchFamily="18" charset="0"/>
                        </a:rPr>
                        <m:t>𝑍𝑆𝐶𝑂𝑅𝐸</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11</m:t>
                          </m:r>
                        </m:sub>
                      </m:sSub>
                      <m:r>
                        <a:rPr lang="zh-TW" altLang="en-US" sz="1800" i="1">
                          <a:latin typeface="Cambria Math" panose="02040503050406030204" pitchFamily="18" charset="0"/>
                        </a:rPr>
                        <m:t>𝐶𝐿</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12</m:t>
                          </m:r>
                        </m:sub>
                      </m:sSub>
                      <m:r>
                        <a:rPr lang="zh-TW" altLang="en-US" sz="1800" i="1">
                          <a:latin typeface="Cambria Math" panose="02040503050406030204" pitchFamily="18" charset="0"/>
                        </a:rPr>
                        <m:t>𝐴𝐷𝐽𝑅𝑂𝐴</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13</m:t>
                          </m:r>
                        </m:sub>
                      </m:sSub>
                      <m:r>
                        <a:rPr lang="zh-TW" altLang="en-US" sz="1800" i="1">
                          <a:latin typeface="Cambria Math" panose="02040503050406030204" pitchFamily="18" charset="0"/>
                        </a:rPr>
                        <m:t>𝐴𝐷𝐽𝑅𝑂𝐴</m:t>
                      </m:r>
                      <m:r>
                        <m:rPr>
                          <m:lit/>
                        </m:rPr>
                        <a:rPr lang="zh-TW" altLang="en-US" sz="1800" i="0">
                          <a:latin typeface="Cambria Math" panose="02040503050406030204" pitchFamily="18" charset="0"/>
                        </a:rPr>
                        <m:t>_</m:t>
                      </m:r>
                      <m:r>
                        <a:rPr lang="zh-TW" altLang="en-US" sz="1800" i="1">
                          <a:latin typeface="Cambria Math" panose="02040503050406030204" pitchFamily="18" charset="0"/>
                        </a:rPr>
                        <m:t>𝑠𝑞</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14</m:t>
                          </m:r>
                        </m:sub>
                      </m:sSub>
                      <m:r>
                        <a:rPr lang="zh-TW" altLang="en-US" sz="1800" i="1">
                          <a:latin typeface="Cambria Math" panose="02040503050406030204" pitchFamily="18" charset="0"/>
                        </a:rPr>
                        <m:t>𝑆𝐼𝑍𝐸</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15</m:t>
                          </m:r>
                        </m:sub>
                      </m:sSub>
                      <m:r>
                        <a:rPr lang="zh-TW" altLang="en-US" sz="1800" i="1" smtClean="0">
                          <a:solidFill>
                            <a:srgbClr val="7030A0"/>
                          </a:solidFill>
                          <a:latin typeface="Cambria Math" panose="02040503050406030204" pitchFamily="18" charset="0"/>
                        </a:rPr>
                        <m:t>𝐵𝐼𝐺</m:t>
                      </m:r>
                      <m:r>
                        <a:rPr lang="zh-TW" altLang="en-US" sz="1800" i="0">
                          <a:solidFill>
                            <a:srgbClr val="7030A0"/>
                          </a:solidFill>
                          <a:latin typeface="Cambria Math" panose="02040503050406030204" pitchFamily="18" charset="0"/>
                        </a:rPr>
                        <m:t>4</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0">
                              <a:latin typeface="Cambria Math" panose="02040503050406030204" pitchFamily="18" charset="0"/>
                            </a:rPr>
                            <m:t>16</m:t>
                          </m:r>
                        </m:sub>
                      </m:sSub>
                      <m:r>
                        <a:rPr lang="zh-TW" altLang="en-US" sz="1800" i="1">
                          <a:latin typeface="Cambria Math" panose="02040503050406030204" pitchFamily="18" charset="0"/>
                        </a:rPr>
                        <m:t>𝑌𝐸𝐴𝑅</m:t>
                      </m:r>
                      <m:r>
                        <a:rPr lang="zh-TW" altLang="en-US" sz="1800" i="0">
                          <a:latin typeface="Cambria Math" panose="02040503050406030204" pitchFamily="18" charset="0"/>
                        </a:rPr>
                        <m:t>+</m:t>
                      </m:r>
                      <m:sSub>
                        <m:sSubPr>
                          <m:ctrlPr>
                            <a:rPr lang="zh-TW" altLang="en-US" sz="1800" i="1">
                              <a:solidFill>
                                <a:srgbClr val="836967"/>
                              </a:solidFill>
                              <a:latin typeface="Cambria Math" panose="02040503050406030204" pitchFamily="18" charset="0"/>
                            </a:rPr>
                          </m:ctrlPr>
                        </m:sSubPr>
                        <m:e>
                          <m:r>
                            <a:rPr lang="zh-TW" altLang="en-US" sz="1800" i="1">
                              <a:latin typeface="Cambria Math" panose="02040503050406030204" pitchFamily="18" charset="0"/>
                            </a:rPr>
                            <m:t>𝜀</m:t>
                          </m:r>
                        </m:e>
                        <m:sub>
                          <m:r>
                            <a:rPr lang="zh-TW" altLang="en-US" sz="1800" i="1">
                              <a:latin typeface="Cambria Math" panose="02040503050406030204" pitchFamily="18" charset="0"/>
                            </a:rPr>
                            <m:t>𝑡</m:t>
                          </m:r>
                        </m:sub>
                      </m:sSub>
                      <m:r>
                        <a:rPr lang="zh-TW" altLang="en-US" sz="1800" i="0">
                          <a:latin typeface="Cambria Math" panose="02040503050406030204" pitchFamily="18" charset="0"/>
                        </a:rPr>
                        <m:t>;</m:t>
                      </m:r>
                    </m:oMath>
                  </m:oMathPara>
                </a14:m>
                <a:endParaRPr lang="zh-TW" altLang="en-US" sz="1800" dirty="0"/>
              </a:p>
            </p:txBody>
          </p:sp>
        </mc:Choice>
        <mc:Fallback xmlns="">
          <p:sp>
            <p:nvSpPr>
              <p:cNvPr id="8" name="文字方塊 7">
                <a:extLst>
                  <a:ext uri="{FF2B5EF4-FFF2-40B4-BE49-F238E27FC236}">
                    <a16:creationId xmlns:a16="http://schemas.microsoft.com/office/drawing/2014/main" id="{01BFEF69-8290-3E83-6FEA-05E07038B7C6}"/>
                  </a:ext>
                </a:extLst>
              </p:cNvPr>
              <p:cNvSpPr txBox="1">
                <a:spLocks noRot="1" noChangeAspect="1" noMove="1" noResize="1" noEditPoints="1" noAdjustHandles="1" noChangeArrowheads="1" noChangeShapeType="1" noTextEdit="1"/>
              </p:cNvSpPr>
              <p:nvPr/>
            </p:nvSpPr>
            <p:spPr>
              <a:xfrm>
                <a:off x="698821" y="1444881"/>
                <a:ext cx="7606014" cy="1181285"/>
              </a:xfrm>
              <a:prstGeom prst="rect">
                <a:avLst/>
              </a:prstGeom>
              <a:blipFill>
                <a:blip r:embed="rId3"/>
                <a:stretch>
                  <a:fillRect b="-30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73C24D7D-B221-97B7-8CB1-048029A49D57}"/>
                  </a:ext>
                </a:extLst>
              </p:cNvPr>
              <p:cNvSpPr txBox="1"/>
              <p:nvPr/>
            </p:nvSpPr>
            <p:spPr>
              <a:xfrm>
                <a:off x="698821" y="2765062"/>
                <a:ext cx="7281922" cy="11812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1800" i="1">
                          <a:latin typeface="Cambria Math" panose="02040503050406030204" pitchFamily="18" charset="0"/>
                        </a:rPr>
                        <m:t>𝑅𝑀𝑃𝑅𝑂𝑋𝐼𝐸𝑆</m:t>
                      </m:r>
                      <m:r>
                        <a:rPr lang="zh-TW" altLang="en-US" sz="1800" i="1">
                          <a:latin typeface="Cambria Math" panose="02040503050406030204" pitchFamily="18" charset="0"/>
                        </a:rPr>
                        <m:t>= </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0</m:t>
                          </m:r>
                        </m:sub>
                      </m:sSub>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m:t>
                          </m:r>
                        </m:sub>
                      </m:sSub>
                      <m:r>
                        <a:rPr lang="zh-TW" altLang="en-US" sz="1800" i="1">
                          <a:latin typeface="Cambria Math" panose="02040503050406030204" pitchFamily="18" charset="0"/>
                        </a:rPr>
                        <m:t>𝐴𝐵𝑆𝐷𝐴</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2</m:t>
                          </m:r>
                        </m:sub>
                      </m:sSub>
                      <m:r>
                        <a:rPr lang="zh-TW" altLang="en-US" sz="1800" b="1" i="1" smtClean="0">
                          <a:solidFill>
                            <a:srgbClr val="FF0000"/>
                          </a:solidFill>
                          <a:latin typeface="Cambria Math" panose="02040503050406030204" pitchFamily="18" charset="0"/>
                        </a:rPr>
                        <m:t>𝑷𝑶𝑺𝑻</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3</m:t>
                          </m:r>
                        </m:sub>
                      </m:sSub>
                      <m:r>
                        <a:rPr lang="zh-TW" altLang="en-US" sz="1800" i="1">
                          <a:latin typeface="Cambria Math" panose="02040503050406030204" pitchFamily="18" charset="0"/>
                        </a:rPr>
                        <m:t>𝐿𝐸𝑉</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4</m:t>
                          </m:r>
                        </m:sub>
                      </m:sSub>
                      <m:r>
                        <a:rPr lang="zh-TW" altLang="en-US" sz="1800" i="1">
                          <a:latin typeface="Cambria Math" panose="02040503050406030204" pitchFamily="18" charset="0"/>
                        </a:rPr>
                        <m:t>𝑂𝐶𝐹</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5</m:t>
                          </m:r>
                        </m:sub>
                      </m:sSub>
                      <m:r>
                        <a:rPr lang="zh-TW" altLang="en-US" sz="1800" i="1">
                          <a:latin typeface="Cambria Math" panose="02040503050406030204" pitchFamily="18" charset="0"/>
                        </a:rPr>
                        <m:t>𝑀𝑇𝐵</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6</m:t>
                          </m:r>
                        </m:sub>
                      </m:sSub>
                      <m:r>
                        <a:rPr lang="zh-TW" altLang="en-US" sz="1800" i="1">
                          <a:latin typeface="Cambria Math" panose="02040503050406030204" pitchFamily="18" charset="0"/>
                        </a:rPr>
                        <m:t>𝑀𝑆</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7</m:t>
                          </m:r>
                        </m:sub>
                      </m:sSub>
                      <m:r>
                        <a:rPr lang="zh-TW" altLang="en-US" sz="1800" i="1">
                          <a:latin typeface="Cambria Math" panose="02040503050406030204" pitchFamily="18" charset="0"/>
                        </a:rPr>
                        <m:t>𝐼𝑁𝑆𝑇</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8</m:t>
                          </m:r>
                        </m:sub>
                      </m:sSub>
                      <m:r>
                        <a:rPr lang="zh-TW" altLang="en-US" sz="1800" i="1">
                          <a:latin typeface="Cambria Math" panose="02040503050406030204" pitchFamily="18" charset="0"/>
                        </a:rPr>
                        <m:t>𝐶𝑌𝐶𝐿𝐸</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9</m:t>
                          </m:r>
                        </m:sub>
                      </m:sSub>
                      <m:r>
                        <a:rPr lang="zh-TW" altLang="en-US" sz="1800" i="1">
                          <a:latin typeface="Cambria Math" panose="02040503050406030204" pitchFamily="18" charset="0"/>
                        </a:rPr>
                        <m:t>𝑁𝑂𝐴</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10</m:t>
                          </m:r>
                        </m:sub>
                      </m:sSub>
                      <m:r>
                        <a:rPr lang="zh-TW" altLang="en-US" sz="1800" i="1">
                          <a:latin typeface="Cambria Math" panose="02040503050406030204" pitchFamily="18" charset="0"/>
                        </a:rPr>
                        <m:t>𝑍𝑆𝐶𝑂𝑅𝐸</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11</m:t>
                          </m:r>
                        </m:sub>
                      </m:sSub>
                      <m:r>
                        <a:rPr lang="zh-TW" altLang="en-US" sz="1800" i="1">
                          <a:latin typeface="Cambria Math" panose="02040503050406030204" pitchFamily="18" charset="0"/>
                        </a:rPr>
                        <m:t>𝐶𝐿</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12</m:t>
                          </m:r>
                        </m:sub>
                      </m:sSub>
                      <m:r>
                        <a:rPr lang="zh-TW" altLang="en-US" sz="1800" i="1">
                          <a:latin typeface="Cambria Math" panose="02040503050406030204" pitchFamily="18" charset="0"/>
                        </a:rPr>
                        <m:t>𝐴𝐷𝐽𝑅𝑂𝐴</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13</m:t>
                          </m:r>
                        </m:sub>
                      </m:sSub>
                      <m:r>
                        <a:rPr lang="zh-TW" altLang="en-US" sz="1800" i="1">
                          <a:latin typeface="Cambria Math" panose="02040503050406030204" pitchFamily="18" charset="0"/>
                        </a:rPr>
                        <m:t>𝐴𝐷𝐽𝑅𝑂𝐴</m:t>
                      </m:r>
                      <m:r>
                        <m:rPr>
                          <m:lit/>
                        </m:rPr>
                        <a:rPr lang="zh-TW" altLang="en-US" sz="1800" i="1">
                          <a:latin typeface="Cambria Math" panose="02040503050406030204" pitchFamily="18" charset="0"/>
                        </a:rPr>
                        <m:t>_</m:t>
                      </m:r>
                      <m:r>
                        <a:rPr lang="zh-TW" altLang="en-US" sz="1800" i="1">
                          <a:latin typeface="Cambria Math" panose="02040503050406030204" pitchFamily="18" charset="0"/>
                        </a:rPr>
                        <m:t>𝑠𝑞</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14</m:t>
                          </m:r>
                        </m:sub>
                      </m:sSub>
                      <m:r>
                        <a:rPr lang="zh-TW" altLang="en-US" sz="1800" i="1">
                          <a:latin typeface="Cambria Math" panose="02040503050406030204" pitchFamily="18" charset="0"/>
                        </a:rPr>
                        <m:t>𝑆𝐼𝑍𝐸</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15</m:t>
                          </m:r>
                        </m:sub>
                      </m:sSub>
                      <m:r>
                        <a:rPr lang="zh-TW" altLang="en-US" sz="1800" i="1" smtClean="0">
                          <a:solidFill>
                            <a:srgbClr val="7030A0"/>
                          </a:solidFill>
                          <a:latin typeface="Cambria Math" panose="02040503050406030204" pitchFamily="18" charset="0"/>
                        </a:rPr>
                        <m:t>𝑅𝐷</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16</m:t>
                          </m:r>
                        </m:sub>
                      </m:sSub>
                      <m:r>
                        <a:rPr lang="zh-TW" altLang="en-US" sz="1800" i="1" smtClean="0">
                          <a:solidFill>
                            <a:srgbClr val="7030A0"/>
                          </a:solidFill>
                          <a:latin typeface="Cambria Math" panose="02040503050406030204" pitchFamily="18" charset="0"/>
                        </a:rPr>
                        <m:t>𝐴𝐷𝑉</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𝛼</m:t>
                          </m:r>
                        </m:e>
                        <m:sub>
                          <m:r>
                            <a:rPr lang="zh-TW" altLang="en-US" sz="1800" i="1">
                              <a:latin typeface="Cambria Math" panose="02040503050406030204" pitchFamily="18" charset="0"/>
                            </a:rPr>
                            <m:t>17</m:t>
                          </m:r>
                        </m:sub>
                      </m:sSub>
                      <m:r>
                        <a:rPr lang="zh-TW" altLang="en-US" sz="1800" i="1">
                          <a:latin typeface="Cambria Math" panose="02040503050406030204" pitchFamily="18" charset="0"/>
                        </a:rPr>
                        <m:t>𝑌𝐸𝐴𝑅</m:t>
                      </m:r>
                      <m:r>
                        <a:rPr lang="zh-TW" altLang="en-US" sz="1800" i="1">
                          <a:latin typeface="Cambria Math" panose="02040503050406030204" pitchFamily="18" charset="0"/>
                        </a:rPr>
                        <m:t>+</m:t>
                      </m:r>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𝜀</m:t>
                          </m:r>
                        </m:e>
                        <m:sub>
                          <m:r>
                            <a:rPr lang="zh-TW" altLang="en-US" sz="1800" i="1">
                              <a:latin typeface="Cambria Math" panose="02040503050406030204" pitchFamily="18" charset="0"/>
                            </a:rPr>
                            <m:t>𝑡</m:t>
                          </m:r>
                        </m:sub>
                      </m:sSub>
                      <m:r>
                        <a:rPr lang="zh-TW" altLang="en-US" sz="1800" i="1">
                          <a:latin typeface="Cambria Math" panose="02040503050406030204" pitchFamily="18" charset="0"/>
                        </a:rPr>
                        <m:t>;</m:t>
                      </m:r>
                    </m:oMath>
                  </m:oMathPara>
                </a14:m>
                <a:endParaRPr lang="zh-TW" altLang="en-US" sz="1800" i="1" dirty="0">
                  <a:latin typeface="Cambria Math" panose="02040503050406030204" pitchFamily="18" charset="0"/>
                </a:endParaRPr>
              </a:p>
            </p:txBody>
          </p:sp>
        </mc:Choice>
        <mc:Fallback xmlns="">
          <p:sp>
            <p:nvSpPr>
              <p:cNvPr id="10" name="文字方塊 9">
                <a:extLst>
                  <a:ext uri="{FF2B5EF4-FFF2-40B4-BE49-F238E27FC236}">
                    <a16:creationId xmlns:a16="http://schemas.microsoft.com/office/drawing/2014/main" id="{73C24D7D-B221-97B7-8CB1-048029A49D57}"/>
                  </a:ext>
                </a:extLst>
              </p:cNvPr>
              <p:cNvSpPr txBox="1">
                <a:spLocks noRot="1" noChangeAspect="1" noMove="1" noResize="1" noEditPoints="1" noAdjustHandles="1" noChangeArrowheads="1" noChangeShapeType="1" noTextEdit="1"/>
              </p:cNvSpPr>
              <p:nvPr/>
            </p:nvSpPr>
            <p:spPr>
              <a:xfrm>
                <a:off x="698821" y="2765062"/>
                <a:ext cx="7281922" cy="1181285"/>
              </a:xfrm>
              <a:prstGeom prst="rect">
                <a:avLst/>
              </a:prstGeom>
              <a:blipFill>
                <a:blip r:embed="rId4"/>
                <a:stretch>
                  <a:fillRect b="-3109"/>
                </a:stretch>
              </a:blipFill>
            </p:spPr>
            <p:txBody>
              <a:bodyPr/>
              <a:lstStyle/>
              <a:p>
                <a:r>
                  <a:rPr lang="zh-TW" altLang="en-US">
                    <a:noFill/>
                  </a:rPr>
                  <a:t> </a:t>
                </a:r>
              </a:p>
            </p:txBody>
          </p:sp>
        </mc:Fallback>
      </mc:AlternateContent>
      <p:sp>
        <p:nvSpPr>
          <p:cNvPr id="12" name="文字方塊 11">
            <a:extLst>
              <a:ext uri="{FF2B5EF4-FFF2-40B4-BE49-F238E27FC236}">
                <a16:creationId xmlns:a16="http://schemas.microsoft.com/office/drawing/2014/main" id="{3F9C402F-525A-321C-1C62-46CDCDE04507}"/>
              </a:ext>
            </a:extLst>
          </p:cNvPr>
          <p:cNvSpPr txBox="1"/>
          <p:nvPr/>
        </p:nvSpPr>
        <p:spPr>
          <a:xfrm>
            <a:off x="4431658" y="4340397"/>
            <a:ext cx="4812174" cy="380938"/>
          </a:xfrm>
          <a:prstGeom prst="rect">
            <a:avLst/>
          </a:prstGeom>
          <a:noFill/>
        </p:spPr>
        <p:txBody>
          <a:bodyPr wrap="square">
            <a:spAutoFit/>
          </a:bodyPr>
          <a:lstStyle/>
          <a:p>
            <a:pPr marL="629920">
              <a:lnSpc>
                <a:spcPct val="150000"/>
              </a:lnSpc>
            </a:pP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where RMPROXIES are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ABEXP</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ABPROD</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 and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RM</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a:t>
            </a:r>
            <a:endParaRPr lang="zh-TW" alt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164850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FEB2C80D-D190-B32B-C53B-AD914D9A28E2}"/>
              </a:ext>
            </a:extLst>
          </p:cNvPr>
          <p:cNvSpPr>
            <a:spLocks noGrp="1"/>
          </p:cNvSpPr>
          <p:nvPr>
            <p:ph type="title"/>
          </p:nvPr>
        </p:nvSpPr>
        <p:spPr>
          <a:xfrm>
            <a:off x="1343430" y="422165"/>
            <a:ext cx="5679900" cy="572700"/>
          </a:xfrm>
        </p:spPr>
        <p:txBody>
          <a:bodyPr/>
          <a:lstStyle/>
          <a:p>
            <a:r>
              <a:rPr lang="en-US" altLang="zh-TW" sz="2400" dirty="0">
                <a:latin typeface="+mj-lt"/>
              </a:rPr>
              <a:t>Empirical Models-Matched Control Group</a:t>
            </a:r>
            <a:endParaRPr lang="zh-TW" altLang="en-US" sz="2400" dirty="0">
              <a:latin typeface="+mj-lt"/>
            </a:endParaRPr>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01BFEF69-8290-3E83-6FEA-05E07038B7C6}"/>
                  </a:ext>
                </a:extLst>
              </p:cNvPr>
              <p:cNvSpPr txBox="1"/>
              <p:nvPr/>
            </p:nvSpPr>
            <p:spPr>
              <a:xfrm>
                <a:off x="698821" y="1390465"/>
                <a:ext cx="7698612" cy="11812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800" i="1">
                          <a:latin typeface="Cambria Math" panose="02040503050406030204" pitchFamily="18" charset="0"/>
                        </a:rPr>
                        <m:t>𝐴𝐵𝑆𝐷𝐴</m:t>
                      </m:r>
                      <m:r>
                        <a:rPr lang="en-US" altLang="zh-TW" sz="1800" i="1">
                          <a:latin typeface="Cambria Math" panose="02040503050406030204" pitchFamily="18" charset="0"/>
                        </a:rPr>
                        <m:t>=  </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0</m:t>
                          </m:r>
                        </m:sub>
                      </m:sSub>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m:t>
                          </m:r>
                        </m:sub>
                      </m:sSub>
                      <m:r>
                        <a:rPr lang="en-US" altLang="zh-TW" sz="1800" i="1">
                          <a:latin typeface="Cambria Math" panose="02040503050406030204" pitchFamily="18" charset="0"/>
                        </a:rPr>
                        <m:t>𝑅𝑀</m:t>
                      </m:r>
                      <m:r>
                        <a:rPr lang="en-US" altLang="zh-TW" sz="1800" i="1">
                          <a:latin typeface="Cambria Math" panose="02040503050406030204" pitchFamily="18" charset="0"/>
                        </a:rPr>
                        <m:t>+</m:t>
                      </m:r>
                      <m:sSub>
                        <m:sSubPr>
                          <m:ctrlPr>
                            <a:rPr lang="zh-TW" altLang="zh-TW" sz="1800" b="1" i="1">
                              <a:latin typeface="Cambria Math" panose="02040503050406030204" pitchFamily="18" charset="0"/>
                            </a:rPr>
                          </m:ctrlPr>
                        </m:sSubPr>
                        <m:e>
                          <m:r>
                            <a:rPr lang="en-US" altLang="zh-TW" sz="1800" b="1" i="1">
                              <a:latin typeface="Cambria Math" panose="02040503050406030204" pitchFamily="18" charset="0"/>
                            </a:rPr>
                            <m:t>𝜶</m:t>
                          </m:r>
                        </m:e>
                        <m:sub>
                          <m:r>
                            <a:rPr lang="en-US" altLang="zh-TW" sz="1800" b="1" i="1">
                              <a:latin typeface="Cambria Math" panose="02040503050406030204" pitchFamily="18" charset="0"/>
                            </a:rPr>
                            <m:t>𝟐</m:t>
                          </m:r>
                        </m:sub>
                      </m:sSub>
                      <m:r>
                        <a:rPr lang="en-US" altLang="zh-TW" sz="1800" b="1" i="1" smtClean="0">
                          <a:solidFill>
                            <a:srgbClr val="FF0000"/>
                          </a:solidFill>
                          <a:latin typeface="Cambria Math" panose="02040503050406030204" pitchFamily="18" charset="0"/>
                        </a:rPr>
                        <m:t>𝑷𝑶𝑺𝑻</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3</m:t>
                          </m:r>
                        </m:sub>
                      </m:sSub>
                      <m:r>
                        <a:rPr lang="en-US" altLang="zh-TW" sz="1800" i="1">
                          <a:latin typeface="Cambria Math" panose="02040503050406030204" pitchFamily="18" charset="0"/>
                        </a:rPr>
                        <m:t>𝑅𝑃𝐴</m:t>
                      </m:r>
                      <m:r>
                        <a:rPr lang="en-US" altLang="zh-TW" sz="1800" i="1">
                          <a:latin typeface="Cambria Math" panose="02040503050406030204" pitchFamily="18" charset="0"/>
                        </a:rPr>
                        <m:t>+</m:t>
                      </m:r>
                      <m:sSub>
                        <m:sSubPr>
                          <m:ctrlPr>
                            <a:rPr lang="zh-TW" altLang="zh-TW" sz="1800" b="1" i="1">
                              <a:latin typeface="Cambria Math" panose="02040503050406030204" pitchFamily="18" charset="0"/>
                            </a:rPr>
                          </m:ctrlPr>
                        </m:sSubPr>
                        <m:e>
                          <m:r>
                            <a:rPr lang="en-US" altLang="zh-TW" sz="1800" b="1" i="1">
                              <a:latin typeface="Cambria Math" panose="02040503050406030204" pitchFamily="18" charset="0"/>
                            </a:rPr>
                            <m:t>𝜶</m:t>
                          </m:r>
                        </m:e>
                        <m:sub>
                          <m:r>
                            <a:rPr lang="en-US" altLang="zh-TW" sz="1800" b="1" i="1">
                              <a:latin typeface="Cambria Math" panose="02040503050406030204" pitchFamily="18" charset="0"/>
                            </a:rPr>
                            <m:t>𝟒</m:t>
                          </m:r>
                        </m:sub>
                      </m:sSub>
                      <m:r>
                        <a:rPr lang="en-US" altLang="zh-TW" sz="1800" b="1" i="1" smtClean="0">
                          <a:solidFill>
                            <a:srgbClr val="FF0000"/>
                          </a:solidFill>
                          <a:latin typeface="Cambria Math" panose="02040503050406030204" pitchFamily="18" charset="0"/>
                        </a:rPr>
                        <m:t>𝑷𝑶𝑺𝑻</m:t>
                      </m:r>
                      <m:r>
                        <a:rPr lang="zh-TW" altLang="zh-TW" sz="1800" b="1" i="1">
                          <a:solidFill>
                            <a:srgbClr val="FF0000"/>
                          </a:solidFill>
                          <a:latin typeface="Cambria Math" panose="02040503050406030204" pitchFamily="18" charset="0"/>
                        </a:rPr>
                        <m:t>＊</m:t>
                      </m:r>
                      <m:r>
                        <a:rPr lang="en-US" altLang="zh-TW" sz="1800" b="1" i="1">
                          <a:solidFill>
                            <a:srgbClr val="FF0000"/>
                          </a:solidFill>
                          <a:latin typeface="Cambria Math" panose="02040503050406030204" pitchFamily="18" charset="0"/>
                        </a:rPr>
                        <m:t>𝑹𝑷𝑨</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5</m:t>
                          </m:r>
                        </m:sub>
                      </m:sSub>
                      <m:r>
                        <a:rPr lang="en-US" altLang="zh-TW" sz="1800" i="1">
                          <a:latin typeface="Cambria Math" panose="02040503050406030204" pitchFamily="18" charset="0"/>
                        </a:rPr>
                        <m:t>𝐿𝐸𝑉</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6</m:t>
                          </m:r>
                        </m:sub>
                      </m:sSub>
                      <m:r>
                        <a:rPr lang="en-US" altLang="zh-TW" sz="1800" i="1">
                          <a:latin typeface="Cambria Math" panose="02040503050406030204" pitchFamily="18" charset="0"/>
                        </a:rPr>
                        <m:t>𝑂𝐶𝐹</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7</m:t>
                          </m:r>
                        </m:sub>
                      </m:sSub>
                      <m:r>
                        <a:rPr lang="en-US" altLang="zh-TW" sz="1800" i="1">
                          <a:latin typeface="Cambria Math" panose="02040503050406030204" pitchFamily="18" charset="0"/>
                        </a:rPr>
                        <m:t>𝑀𝑇𝐵</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8</m:t>
                          </m:r>
                        </m:sub>
                      </m:sSub>
                      <m:r>
                        <a:rPr lang="en-US" altLang="zh-TW" sz="1800" i="1">
                          <a:latin typeface="Cambria Math" panose="02040503050406030204" pitchFamily="18" charset="0"/>
                        </a:rPr>
                        <m:t>𝑀𝑆</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9</m:t>
                          </m:r>
                        </m:sub>
                      </m:sSub>
                      <m:r>
                        <a:rPr lang="en-US" altLang="zh-TW" sz="1800" i="1">
                          <a:latin typeface="Cambria Math" panose="02040503050406030204" pitchFamily="18" charset="0"/>
                        </a:rPr>
                        <m:t>𝐼𝑁𝑆𝑇</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10</m:t>
                          </m:r>
                        </m:sub>
                      </m:sSub>
                      <m:r>
                        <a:rPr lang="en-US" altLang="zh-TW" sz="1800" i="1">
                          <a:latin typeface="Cambria Math" panose="02040503050406030204" pitchFamily="18" charset="0"/>
                        </a:rPr>
                        <m:t>𝐶𝑌𝐶𝐿𝐸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11</m:t>
                          </m:r>
                        </m:sub>
                      </m:sSub>
                      <m:r>
                        <a:rPr lang="en-US" altLang="zh-TW" sz="1800" i="1">
                          <a:latin typeface="Cambria Math" panose="02040503050406030204" pitchFamily="18" charset="0"/>
                        </a:rPr>
                        <m:t>𝑁𝑂𝐴</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12</m:t>
                          </m:r>
                        </m:sub>
                      </m:sSub>
                      <m:r>
                        <a:rPr lang="en-US" altLang="zh-TW" sz="1800" i="1">
                          <a:latin typeface="Cambria Math" panose="02040503050406030204" pitchFamily="18" charset="0"/>
                        </a:rPr>
                        <m:t>𝑍𝑆𝐶𝑂𝑅𝐸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13</m:t>
                          </m:r>
                        </m:sub>
                      </m:sSub>
                      <m:r>
                        <a:rPr lang="en-US" altLang="zh-TW" sz="1800" i="1">
                          <a:latin typeface="Cambria Math" panose="02040503050406030204" pitchFamily="18" charset="0"/>
                        </a:rPr>
                        <m:t>𝐶𝐿</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14</m:t>
                          </m:r>
                        </m:sub>
                      </m:sSub>
                      <m:r>
                        <a:rPr lang="en-US" altLang="zh-TW" sz="1800" i="1">
                          <a:latin typeface="Cambria Math" panose="02040503050406030204" pitchFamily="18" charset="0"/>
                        </a:rPr>
                        <m:t>𝐴𝐷𝐽𝑅𝑂𝐴</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15</m:t>
                          </m:r>
                        </m:sub>
                      </m:sSub>
                      <m:r>
                        <a:rPr lang="en-US" altLang="zh-TW" sz="1800" i="1">
                          <a:latin typeface="Cambria Math" panose="02040503050406030204" pitchFamily="18" charset="0"/>
                        </a:rPr>
                        <m:t>𝐴𝐷𝐽𝑅𝑂𝐴</m:t>
                      </m:r>
                      <m:r>
                        <a:rPr lang="en-US" altLang="zh-TW" sz="1800" i="1">
                          <a:latin typeface="Cambria Math" panose="02040503050406030204" pitchFamily="18" charset="0"/>
                        </a:rPr>
                        <m:t>_</m:t>
                      </m:r>
                      <m:r>
                        <a:rPr lang="en-US" altLang="zh-TW" sz="1800" i="1">
                          <a:latin typeface="Cambria Math" panose="02040503050406030204" pitchFamily="18" charset="0"/>
                        </a:rPr>
                        <m:t>𝑠𝑞</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16</m:t>
                          </m:r>
                        </m:sub>
                      </m:sSub>
                      <m:r>
                        <a:rPr lang="en-US" altLang="zh-TW" sz="1800" i="1">
                          <a:latin typeface="Cambria Math" panose="02040503050406030204" pitchFamily="18" charset="0"/>
                        </a:rPr>
                        <m:t>𝑆𝐼𝑍𝐸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17</m:t>
                          </m:r>
                        </m:sub>
                      </m:sSub>
                      <m:r>
                        <a:rPr lang="en-US" altLang="zh-TW" sz="1800" i="1" smtClean="0">
                          <a:solidFill>
                            <a:srgbClr val="7030A0"/>
                          </a:solidFill>
                          <a:latin typeface="Cambria Math" panose="02040503050406030204" pitchFamily="18" charset="0"/>
                        </a:rPr>
                        <m:t>𝐵𝐼𝐺</m:t>
                      </m:r>
                      <m:r>
                        <a:rPr lang="en-US" altLang="zh-TW" sz="1800" i="1" smtClean="0">
                          <a:solidFill>
                            <a:srgbClr val="7030A0"/>
                          </a:solidFill>
                          <a:latin typeface="Cambria Math" panose="02040503050406030204" pitchFamily="18" charset="0"/>
                        </a:rPr>
                        <m:t>4+</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18</m:t>
                          </m:r>
                        </m:sub>
                      </m:sSub>
                      <m:r>
                        <a:rPr lang="en-US" altLang="zh-TW" sz="1800" i="1">
                          <a:latin typeface="Cambria Math" panose="02040503050406030204" pitchFamily="18" charset="0"/>
                        </a:rPr>
                        <m:t>𝑌𝐸𝐴𝑅</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𝜀</m:t>
                          </m:r>
                        </m:e>
                        <m:sub>
                          <m:r>
                            <a:rPr lang="en-US" altLang="zh-TW" sz="1800" i="1">
                              <a:latin typeface="Cambria Math" panose="02040503050406030204" pitchFamily="18" charset="0"/>
                            </a:rPr>
                            <m:t>𝑡</m:t>
                          </m:r>
                        </m:sub>
                      </m:sSub>
                      <m:r>
                        <a:rPr lang="en-US" altLang="zh-TW" sz="1800" i="1">
                          <a:latin typeface="Cambria Math" panose="02040503050406030204" pitchFamily="18" charset="0"/>
                        </a:rPr>
                        <m:t>;</m:t>
                      </m:r>
                    </m:oMath>
                  </m:oMathPara>
                </a14:m>
                <a:endParaRPr lang="zh-TW" altLang="en-US" sz="1800" i="1" dirty="0">
                  <a:latin typeface="Cambria Math" panose="02040503050406030204" pitchFamily="18" charset="0"/>
                </a:endParaRPr>
              </a:p>
            </p:txBody>
          </p:sp>
        </mc:Choice>
        <mc:Fallback xmlns="">
          <p:sp>
            <p:nvSpPr>
              <p:cNvPr id="8" name="文字方塊 7">
                <a:extLst>
                  <a:ext uri="{FF2B5EF4-FFF2-40B4-BE49-F238E27FC236}">
                    <a16:creationId xmlns:a16="http://schemas.microsoft.com/office/drawing/2014/main" id="{01BFEF69-8290-3E83-6FEA-05E07038B7C6}"/>
                  </a:ext>
                </a:extLst>
              </p:cNvPr>
              <p:cNvSpPr txBox="1">
                <a:spLocks noRot="1" noChangeAspect="1" noMove="1" noResize="1" noEditPoints="1" noAdjustHandles="1" noChangeArrowheads="1" noChangeShapeType="1" noTextEdit="1"/>
              </p:cNvSpPr>
              <p:nvPr/>
            </p:nvSpPr>
            <p:spPr>
              <a:xfrm>
                <a:off x="698821" y="1390465"/>
                <a:ext cx="7698612" cy="1181285"/>
              </a:xfrm>
              <a:prstGeom prst="rect">
                <a:avLst/>
              </a:prstGeom>
              <a:blipFill>
                <a:blip r:embed="rId3"/>
                <a:stretch>
                  <a:fillRect b="-30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73C24D7D-B221-97B7-8CB1-048029A49D57}"/>
                  </a:ext>
                </a:extLst>
              </p:cNvPr>
              <p:cNvSpPr txBox="1"/>
              <p:nvPr/>
            </p:nvSpPr>
            <p:spPr>
              <a:xfrm>
                <a:off x="698821" y="2801540"/>
                <a:ext cx="8312070" cy="11812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1800" i="1" smtClean="0">
                          <a:latin typeface="Cambria Math" panose="02040503050406030204" pitchFamily="18" charset="0"/>
                        </a:rPr>
                        <m:t>𝑅𝑀𝑃𝑅𝑂𝑋𝐼𝐸𝑆</m:t>
                      </m:r>
                      <m:r>
                        <a:rPr lang="en-US" altLang="zh-TW" sz="1800" i="1" smtClean="0">
                          <a:latin typeface="Cambria Math" panose="02040503050406030204" pitchFamily="18" charset="0"/>
                        </a:rPr>
                        <m:t>=  </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0</m:t>
                          </m:r>
                        </m:sub>
                      </m:sSub>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m:t>
                          </m:r>
                        </m:sub>
                      </m:sSub>
                      <m:r>
                        <a:rPr lang="en-US" altLang="zh-TW" sz="1800" i="1">
                          <a:latin typeface="Cambria Math" panose="02040503050406030204" pitchFamily="18" charset="0"/>
                        </a:rPr>
                        <m:t>𝐴𝐵𝑆𝐷𝐴</m:t>
                      </m:r>
                      <m:r>
                        <a:rPr lang="en-US" altLang="zh-TW" sz="1800" i="1">
                          <a:latin typeface="Cambria Math" panose="02040503050406030204" pitchFamily="18" charset="0"/>
                        </a:rPr>
                        <m:t>+</m:t>
                      </m:r>
                      <m:sSub>
                        <m:sSubPr>
                          <m:ctrlPr>
                            <a:rPr lang="zh-TW" altLang="zh-TW" sz="1800" b="1" i="1">
                              <a:latin typeface="Cambria Math" panose="02040503050406030204" pitchFamily="18" charset="0"/>
                            </a:rPr>
                          </m:ctrlPr>
                        </m:sSubPr>
                        <m:e>
                          <m:r>
                            <a:rPr lang="en-US" altLang="zh-TW" sz="1800" b="1" i="1">
                              <a:latin typeface="Cambria Math" panose="02040503050406030204" pitchFamily="18" charset="0"/>
                            </a:rPr>
                            <m:t>𝜶</m:t>
                          </m:r>
                        </m:e>
                        <m:sub>
                          <m:r>
                            <a:rPr lang="en-US" altLang="zh-TW" sz="1800" b="1" i="1">
                              <a:latin typeface="Cambria Math" panose="02040503050406030204" pitchFamily="18" charset="0"/>
                            </a:rPr>
                            <m:t>𝟐</m:t>
                          </m:r>
                        </m:sub>
                      </m:sSub>
                      <m:r>
                        <a:rPr lang="en-US" altLang="zh-TW" sz="1800" b="1" i="1" smtClean="0">
                          <a:solidFill>
                            <a:srgbClr val="FF0000"/>
                          </a:solidFill>
                          <a:latin typeface="Cambria Math" panose="02040503050406030204" pitchFamily="18" charset="0"/>
                        </a:rPr>
                        <m:t>𝑷𝑶𝑺𝑻</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3</m:t>
                          </m:r>
                        </m:sub>
                      </m:sSub>
                      <m:r>
                        <a:rPr lang="en-US" altLang="zh-TW" sz="1800" i="1">
                          <a:latin typeface="Cambria Math" panose="02040503050406030204" pitchFamily="18" charset="0"/>
                        </a:rPr>
                        <m:t>𝑅𝑃𝐴</m:t>
                      </m:r>
                      <m:r>
                        <a:rPr lang="en-US" altLang="zh-TW" sz="1800" i="1">
                          <a:latin typeface="Cambria Math" panose="02040503050406030204" pitchFamily="18" charset="0"/>
                        </a:rPr>
                        <m:t>+</m:t>
                      </m:r>
                      <m:sSub>
                        <m:sSubPr>
                          <m:ctrlPr>
                            <a:rPr lang="zh-TW" altLang="zh-TW" sz="1800" b="1" i="1">
                              <a:latin typeface="Cambria Math" panose="02040503050406030204" pitchFamily="18" charset="0"/>
                            </a:rPr>
                          </m:ctrlPr>
                        </m:sSubPr>
                        <m:e>
                          <m:r>
                            <a:rPr lang="en-US" altLang="zh-TW" sz="1800" b="1" i="1">
                              <a:latin typeface="Cambria Math" panose="02040503050406030204" pitchFamily="18" charset="0"/>
                            </a:rPr>
                            <m:t>𝜶</m:t>
                          </m:r>
                        </m:e>
                        <m:sub>
                          <m:r>
                            <a:rPr lang="en-US" altLang="zh-TW" sz="1800" b="1" i="1">
                              <a:latin typeface="Cambria Math" panose="02040503050406030204" pitchFamily="18" charset="0"/>
                            </a:rPr>
                            <m:t>𝟒</m:t>
                          </m:r>
                        </m:sub>
                      </m:sSub>
                      <m:r>
                        <a:rPr lang="en-US" altLang="zh-TW" sz="1800" b="1" i="1" smtClean="0">
                          <a:solidFill>
                            <a:srgbClr val="FF0000"/>
                          </a:solidFill>
                          <a:latin typeface="Cambria Math" panose="02040503050406030204" pitchFamily="18" charset="0"/>
                        </a:rPr>
                        <m:t>𝑷𝑶𝑺𝑻</m:t>
                      </m:r>
                      <m:r>
                        <a:rPr lang="zh-TW" altLang="zh-TW" sz="1800" b="1" i="1">
                          <a:solidFill>
                            <a:srgbClr val="FF0000"/>
                          </a:solidFill>
                          <a:latin typeface="Cambria Math" panose="02040503050406030204" pitchFamily="18" charset="0"/>
                        </a:rPr>
                        <m:t>＊</m:t>
                      </m:r>
                      <m:r>
                        <a:rPr lang="en-US" altLang="zh-TW" sz="1800" b="1" i="1">
                          <a:solidFill>
                            <a:srgbClr val="FF0000"/>
                          </a:solidFill>
                          <a:latin typeface="Cambria Math" panose="02040503050406030204" pitchFamily="18" charset="0"/>
                        </a:rPr>
                        <m:t>𝑹𝑷𝑨</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5</m:t>
                          </m:r>
                        </m:sub>
                      </m:sSub>
                      <m:r>
                        <a:rPr lang="en-US" altLang="zh-TW" sz="1800" i="1">
                          <a:latin typeface="Cambria Math" panose="02040503050406030204" pitchFamily="18" charset="0"/>
                        </a:rPr>
                        <m:t>𝐿𝐸𝑉</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6</m:t>
                          </m:r>
                        </m:sub>
                      </m:sSub>
                      <m:r>
                        <a:rPr lang="en-US" altLang="zh-TW" sz="1800" i="1">
                          <a:latin typeface="Cambria Math" panose="02040503050406030204" pitchFamily="18" charset="0"/>
                        </a:rPr>
                        <m:t>𝑂𝐶𝐹</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7</m:t>
                          </m:r>
                        </m:sub>
                      </m:sSub>
                      <m:r>
                        <a:rPr lang="en-US" altLang="zh-TW" sz="1800" i="1">
                          <a:latin typeface="Cambria Math" panose="02040503050406030204" pitchFamily="18" charset="0"/>
                        </a:rPr>
                        <m:t>𝑀𝑇𝐵</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8</m:t>
                          </m:r>
                        </m:sub>
                      </m:sSub>
                      <m:r>
                        <a:rPr lang="en-US" altLang="zh-TW" sz="1800" i="1">
                          <a:latin typeface="Cambria Math" panose="02040503050406030204" pitchFamily="18" charset="0"/>
                        </a:rPr>
                        <m:t>𝑀𝑆</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9</m:t>
                          </m:r>
                        </m:sub>
                      </m:sSub>
                      <m:r>
                        <a:rPr lang="en-US" altLang="zh-TW" sz="1800" i="1">
                          <a:latin typeface="Cambria Math" panose="02040503050406030204" pitchFamily="18" charset="0"/>
                        </a:rPr>
                        <m:t>𝐼𝑁𝑆𝑇</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10</m:t>
                          </m:r>
                        </m:sub>
                      </m:sSub>
                      <m:r>
                        <a:rPr lang="en-US" altLang="zh-TW" sz="1800" i="1">
                          <a:latin typeface="Cambria Math" panose="02040503050406030204" pitchFamily="18" charset="0"/>
                        </a:rPr>
                        <m:t>𝐶𝑌𝐶𝐿𝐸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11</m:t>
                          </m:r>
                        </m:sub>
                      </m:sSub>
                      <m:r>
                        <a:rPr lang="en-US" altLang="zh-TW" sz="1800" i="1">
                          <a:latin typeface="Cambria Math" panose="02040503050406030204" pitchFamily="18" charset="0"/>
                        </a:rPr>
                        <m:t>𝑁𝑂𝐴</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12</m:t>
                          </m:r>
                        </m:sub>
                      </m:sSub>
                      <m:r>
                        <a:rPr lang="en-US" altLang="zh-TW" sz="1800" i="1">
                          <a:latin typeface="Cambria Math" panose="02040503050406030204" pitchFamily="18" charset="0"/>
                        </a:rPr>
                        <m:t>𝑍𝑆𝐶𝑂𝑅𝐸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13</m:t>
                          </m:r>
                        </m:sub>
                      </m:sSub>
                      <m:r>
                        <a:rPr lang="en-US" altLang="zh-TW" sz="1800" i="1">
                          <a:latin typeface="Cambria Math" panose="02040503050406030204" pitchFamily="18" charset="0"/>
                        </a:rPr>
                        <m:t>𝐶𝐿</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14</m:t>
                          </m:r>
                        </m:sub>
                      </m:sSub>
                      <m:r>
                        <a:rPr lang="en-US" altLang="zh-TW" sz="1800" i="1">
                          <a:latin typeface="Cambria Math" panose="02040503050406030204" pitchFamily="18" charset="0"/>
                        </a:rPr>
                        <m:t>𝐴𝐷𝐽𝑅𝑂𝐴</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15</m:t>
                          </m:r>
                        </m:sub>
                      </m:sSub>
                      <m:r>
                        <a:rPr lang="en-US" altLang="zh-TW" sz="1800" i="1">
                          <a:latin typeface="Cambria Math" panose="02040503050406030204" pitchFamily="18" charset="0"/>
                        </a:rPr>
                        <m:t>𝐴𝐷𝐽𝑅𝑂𝐴</m:t>
                      </m:r>
                      <m:r>
                        <a:rPr lang="en-US" altLang="zh-TW" sz="1800" i="1">
                          <a:latin typeface="Cambria Math" panose="02040503050406030204" pitchFamily="18" charset="0"/>
                        </a:rPr>
                        <m:t>_</m:t>
                      </m:r>
                      <m:r>
                        <a:rPr lang="en-US" altLang="zh-TW" sz="1800" i="1">
                          <a:latin typeface="Cambria Math" panose="02040503050406030204" pitchFamily="18" charset="0"/>
                        </a:rPr>
                        <m:t>𝑠𝑞</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16</m:t>
                          </m:r>
                        </m:sub>
                      </m:sSub>
                      <m:r>
                        <a:rPr lang="en-US" altLang="zh-TW" sz="1800" i="1">
                          <a:latin typeface="Cambria Math" panose="02040503050406030204" pitchFamily="18" charset="0"/>
                        </a:rPr>
                        <m:t>𝑆𝐼𝑍𝐸</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17</m:t>
                          </m:r>
                        </m:sub>
                      </m:sSub>
                      <m:r>
                        <a:rPr lang="en-US" altLang="zh-TW" sz="1800" b="0" i="1" smtClean="0">
                          <a:solidFill>
                            <a:srgbClr val="7030A0"/>
                          </a:solidFill>
                          <a:latin typeface="Cambria Math" panose="02040503050406030204" pitchFamily="18" charset="0"/>
                        </a:rPr>
                        <m:t>𝑅𝐷</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18</m:t>
                          </m:r>
                        </m:sub>
                      </m:sSub>
                      <m:r>
                        <a:rPr lang="en-US" altLang="zh-TW" sz="1800" b="0" i="1" smtClean="0">
                          <a:solidFill>
                            <a:srgbClr val="7030A0"/>
                          </a:solidFill>
                          <a:latin typeface="Cambria Math" panose="02040503050406030204" pitchFamily="18" charset="0"/>
                        </a:rPr>
                        <m:t>𝐴𝐷𝑉</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𝛼</m:t>
                          </m:r>
                        </m:e>
                        <m:sub>
                          <m:r>
                            <a:rPr lang="en-US" altLang="zh-TW" sz="1800" i="1">
                              <a:latin typeface="Cambria Math" panose="02040503050406030204" pitchFamily="18" charset="0"/>
                            </a:rPr>
                            <m:t>19</m:t>
                          </m:r>
                        </m:sub>
                      </m:sSub>
                      <m:r>
                        <a:rPr lang="en-US" altLang="zh-TW" sz="1800" i="1">
                          <a:latin typeface="Cambria Math" panose="02040503050406030204" pitchFamily="18" charset="0"/>
                        </a:rPr>
                        <m:t>𝑌𝐸𝐴𝑅</m:t>
                      </m:r>
                      <m:r>
                        <a:rPr lang="en-US" altLang="zh-TW" sz="1800" i="1">
                          <a:latin typeface="Cambria Math" panose="02040503050406030204" pitchFamily="18" charset="0"/>
                        </a:rPr>
                        <m:t>+</m:t>
                      </m:r>
                      <m:sSub>
                        <m:sSubPr>
                          <m:ctrlPr>
                            <a:rPr lang="zh-TW" altLang="zh-TW" sz="1800" i="1">
                              <a:latin typeface="Cambria Math" panose="02040503050406030204" pitchFamily="18" charset="0"/>
                            </a:rPr>
                          </m:ctrlPr>
                        </m:sSubPr>
                        <m:e>
                          <m:r>
                            <a:rPr lang="en-US" altLang="zh-TW" sz="1800" i="1">
                              <a:latin typeface="Cambria Math" panose="02040503050406030204" pitchFamily="18" charset="0"/>
                            </a:rPr>
                            <m:t>𝜀</m:t>
                          </m:r>
                        </m:e>
                        <m:sub>
                          <m:r>
                            <a:rPr lang="en-US" altLang="zh-TW" sz="1800" i="1">
                              <a:latin typeface="Cambria Math" panose="02040503050406030204" pitchFamily="18" charset="0"/>
                            </a:rPr>
                            <m:t>𝑡</m:t>
                          </m:r>
                        </m:sub>
                      </m:sSub>
                      <m:r>
                        <a:rPr lang="en-US" altLang="zh-TW" sz="1800" i="1">
                          <a:latin typeface="Cambria Math" panose="02040503050406030204" pitchFamily="18" charset="0"/>
                        </a:rPr>
                        <m:t>;</m:t>
                      </m:r>
                    </m:oMath>
                  </m:oMathPara>
                </a14:m>
                <a:endParaRPr lang="zh-TW" altLang="en-US" sz="1800" i="1" dirty="0">
                  <a:latin typeface="Cambria Math" panose="02040503050406030204" pitchFamily="18" charset="0"/>
                </a:endParaRPr>
              </a:p>
            </p:txBody>
          </p:sp>
        </mc:Choice>
        <mc:Fallback xmlns="">
          <p:sp>
            <p:nvSpPr>
              <p:cNvPr id="10" name="文字方塊 9">
                <a:extLst>
                  <a:ext uri="{FF2B5EF4-FFF2-40B4-BE49-F238E27FC236}">
                    <a16:creationId xmlns:a16="http://schemas.microsoft.com/office/drawing/2014/main" id="{73C24D7D-B221-97B7-8CB1-048029A49D57}"/>
                  </a:ext>
                </a:extLst>
              </p:cNvPr>
              <p:cNvSpPr txBox="1">
                <a:spLocks noRot="1" noChangeAspect="1" noMove="1" noResize="1" noEditPoints="1" noAdjustHandles="1" noChangeArrowheads="1" noChangeShapeType="1" noTextEdit="1"/>
              </p:cNvSpPr>
              <p:nvPr/>
            </p:nvSpPr>
            <p:spPr>
              <a:xfrm>
                <a:off x="698821" y="2801540"/>
                <a:ext cx="8312070" cy="1181285"/>
              </a:xfrm>
              <a:prstGeom prst="rect">
                <a:avLst/>
              </a:prstGeom>
              <a:blipFill>
                <a:blip r:embed="rId4"/>
                <a:stretch>
                  <a:fillRect b="-3109"/>
                </a:stretch>
              </a:blipFill>
            </p:spPr>
            <p:txBody>
              <a:bodyPr/>
              <a:lstStyle/>
              <a:p>
                <a:r>
                  <a:rPr lang="zh-TW" altLang="en-US">
                    <a:noFill/>
                  </a:rPr>
                  <a:t> </a:t>
                </a:r>
              </a:p>
            </p:txBody>
          </p:sp>
        </mc:Fallback>
      </mc:AlternateContent>
      <p:sp>
        <p:nvSpPr>
          <p:cNvPr id="4" name="文字方塊 3">
            <a:extLst>
              <a:ext uri="{FF2B5EF4-FFF2-40B4-BE49-F238E27FC236}">
                <a16:creationId xmlns:a16="http://schemas.microsoft.com/office/drawing/2014/main" id="{8DF32D31-04DD-2A3D-E557-33AA5F46CC40}"/>
              </a:ext>
            </a:extLst>
          </p:cNvPr>
          <p:cNvSpPr txBox="1"/>
          <p:nvPr/>
        </p:nvSpPr>
        <p:spPr>
          <a:xfrm>
            <a:off x="4124928" y="4212616"/>
            <a:ext cx="4812174" cy="380938"/>
          </a:xfrm>
          <a:prstGeom prst="rect">
            <a:avLst/>
          </a:prstGeom>
          <a:noFill/>
        </p:spPr>
        <p:txBody>
          <a:bodyPr wrap="square">
            <a:spAutoFit/>
          </a:bodyPr>
          <a:lstStyle/>
          <a:p>
            <a:pPr marL="629920">
              <a:lnSpc>
                <a:spcPct val="150000"/>
              </a:lnSpc>
            </a:pP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where RMPROXIES are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ABEXP</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ABPROD</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 and </a:t>
            </a:r>
            <a:r>
              <a:rPr lang="en-US" altLang="zh-TW" sz="1400" i="1" kern="100" dirty="0">
                <a:effectLst/>
                <a:latin typeface="Times New Roman" panose="02020603050405020304" pitchFamily="18" charset="0"/>
                <a:ea typeface="新細明體" panose="02020500000000000000" pitchFamily="18" charset="-120"/>
                <a:cs typeface="Times New Roman" panose="02020603050405020304" pitchFamily="18" charset="0"/>
              </a:rPr>
              <a:t>RM</a:t>
            </a:r>
            <a:r>
              <a:rPr lang="en-US" altLang="zh-TW" sz="1400" kern="100" dirty="0">
                <a:effectLst/>
                <a:latin typeface="Times New Roman" panose="02020603050405020304" pitchFamily="18" charset="0"/>
                <a:ea typeface="新細明體" panose="02020500000000000000" pitchFamily="18" charset="-120"/>
                <a:cs typeface="Times New Roman" panose="02020603050405020304" pitchFamily="18" charset="0"/>
              </a:rPr>
              <a:t>.</a:t>
            </a:r>
            <a:endParaRPr lang="zh-TW" alt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187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870042" y="1346240"/>
            <a:ext cx="5541908" cy="3164800"/>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altLang="zh-TW" sz="1600" dirty="0">
                <a:latin typeface="+mn-lt"/>
              </a:rPr>
              <a:t>Within Treatment Group Analysis</a:t>
            </a:r>
          </a:p>
          <a:p>
            <a:pPr marL="285750" indent="-285750">
              <a:lnSpc>
                <a:spcPct val="200000"/>
              </a:lnSpc>
              <a:buClr>
                <a:schemeClr val="dk1"/>
              </a:buClr>
              <a:buSzPts val="1100"/>
            </a:pPr>
            <a:r>
              <a:rPr lang="en-US" altLang="zh-TW" sz="1600" dirty="0">
                <a:latin typeface="+mn-lt"/>
              </a:rPr>
              <a:t>Matched Result Analysis with RPA Adopted and RPA Non-Adopted Sample</a:t>
            </a:r>
          </a:p>
          <a:p>
            <a:pPr marL="285750" indent="-285750">
              <a:lnSpc>
                <a:spcPct val="200000"/>
              </a:lnSpc>
              <a:buClr>
                <a:schemeClr val="dk1"/>
              </a:buClr>
              <a:buSzPts val="1100"/>
            </a:pPr>
            <a:r>
              <a:rPr lang="en-US" altLang="zh-TW" sz="1600" dirty="0">
                <a:latin typeface="+mn-lt"/>
              </a:rPr>
              <a:t>Additional Analysis: Alternative Measure for AM proxy</a:t>
            </a:r>
          </a:p>
        </p:txBody>
      </p:sp>
      <p:sp>
        <p:nvSpPr>
          <p:cNvPr id="554" name="Google Shape;554;p66"/>
          <p:cNvSpPr txBox="1">
            <a:spLocks noGrp="1"/>
          </p:cNvSpPr>
          <p:nvPr>
            <p:ph type="title"/>
          </p:nvPr>
        </p:nvSpPr>
        <p:spPr>
          <a:xfrm>
            <a:off x="807720" y="490745"/>
            <a:ext cx="6471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04 Results </a:t>
            </a:r>
            <a:endParaRPr sz="2400" dirty="0">
              <a:latin typeface="+mj-lt"/>
            </a:endParaRPr>
          </a:p>
        </p:txBody>
      </p:sp>
    </p:spTree>
    <p:extLst>
      <p:ext uri="{BB962C8B-B14F-4D97-AF65-F5344CB8AC3E}">
        <p14:creationId xmlns:p14="http://schemas.microsoft.com/office/powerpoint/2010/main" val="55665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1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latin typeface="+mj-lt"/>
              </a:rPr>
              <a:t>Within Treatment Group Analysis</a:t>
            </a:r>
            <a:br>
              <a:rPr lang="en-US" dirty="0">
                <a:latin typeface="+mj-lt"/>
              </a:rPr>
            </a:br>
            <a:endParaRPr dirty="0">
              <a:latin typeface="+mj-lt"/>
            </a:endParaRPr>
          </a:p>
        </p:txBody>
      </p:sp>
      <mc:AlternateContent xmlns:mc="http://schemas.openxmlformats.org/markup-compatibility/2006" xmlns:a14="http://schemas.microsoft.com/office/drawing/2010/main">
        <mc:Choice Requires="a14">
          <p:graphicFrame>
            <p:nvGraphicFramePr>
              <p:cNvPr id="1453" name="Google Shape;1453;p112"/>
              <p:cNvGraphicFramePr/>
              <p:nvPr>
                <p:extLst>
                  <p:ext uri="{D42A27DB-BD31-4B8C-83A1-F6EECF244321}">
                    <p14:modId xmlns:p14="http://schemas.microsoft.com/office/powerpoint/2010/main" val="383480180"/>
                  </p:ext>
                </p:extLst>
              </p:nvPr>
            </p:nvGraphicFramePr>
            <p:xfrm>
              <a:off x="1353795" y="1401320"/>
              <a:ext cx="6436359" cy="2813694"/>
            </p:xfrm>
            <a:graphic>
              <a:graphicData uri="http://schemas.openxmlformats.org/drawingml/2006/table">
                <a:tbl>
                  <a:tblPr firstRow="1" firstCol="1" bandRow="1">
                    <a:tableStyleId>{10A1B5D5-9B99-4C35-A422-299274C87663}</a:tableStyleId>
                  </a:tblPr>
                  <a:tblGrid>
                    <a:gridCol w="1493180">
                      <a:extLst>
                        <a:ext uri="{9D8B030D-6E8A-4147-A177-3AD203B41FA5}">
                          <a16:colId xmlns:a16="http://schemas.microsoft.com/office/drawing/2014/main" val="20000"/>
                        </a:ext>
                      </a:extLst>
                    </a:gridCol>
                    <a:gridCol w="1240147">
                      <a:extLst>
                        <a:ext uri="{9D8B030D-6E8A-4147-A177-3AD203B41FA5}">
                          <a16:colId xmlns:a16="http://schemas.microsoft.com/office/drawing/2014/main" val="20001"/>
                        </a:ext>
                      </a:extLst>
                    </a:gridCol>
                    <a:gridCol w="1193042">
                      <a:extLst>
                        <a:ext uri="{9D8B030D-6E8A-4147-A177-3AD203B41FA5}">
                          <a16:colId xmlns:a16="http://schemas.microsoft.com/office/drawing/2014/main" val="20002"/>
                        </a:ext>
                      </a:extLst>
                    </a:gridCol>
                    <a:gridCol w="1296471">
                      <a:extLst>
                        <a:ext uri="{9D8B030D-6E8A-4147-A177-3AD203B41FA5}">
                          <a16:colId xmlns:a16="http://schemas.microsoft.com/office/drawing/2014/main" val="20003"/>
                        </a:ext>
                      </a:extLst>
                    </a:gridCol>
                    <a:gridCol w="1213519">
                      <a:extLst>
                        <a:ext uri="{9D8B030D-6E8A-4147-A177-3AD203B41FA5}">
                          <a16:colId xmlns:a16="http://schemas.microsoft.com/office/drawing/2014/main" val="20004"/>
                        </a:ext>
                      </a:extLst>
                    </a:gridCol>
                  </a:tblGrid>
                  <a:tr h="249680">
                    <a:tc gridSpan="5">
                      <a:txBody>
                        <a:bodyPr/>
                        <a:lstStyle/>
                        <a:p>
                          <a:pPr marL="0" lvl="0" indent="0" algn="ctr" rtl="0">
                            <a:spcBef>
                              <a:spcPts val="0"/>
                            </a:spcBef>
                            <a:spcAft>
                              <a:spcPts val="0"/>
                            </a:spcAft>
                            <a:buNone/>
                          </a:pPr>
                          <a:r>
                            <a:rPr lang="en-US" sz="1200" dirty="0"/>
                            <a:t>Table 4 Second Stage Equations: Pre- vs. Post-Implementation for RPA Adopters Sample</a:t>
                          </a:r>
                          <a:endParaRPr sz="1200" dirty="0">
                            <a:latin typeface="+mn-lt"/>
                            <a:ea typeface="+mn-ea"/>
                          </a:endParaRPr>
                        </a:p>
                      </a:txBody>
                      <a:tcPr marL="42487" marR="42487" marT="42487" marB="42487">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793594298"/>
                      </a:ext>
                    </a:extLst>
                  </a:tr>
                  <a:tr h="374066">
                    <a:tc>
                      <a:txBody>
                        <a:bodyPr/>
                        <a:lstStyle/>
                        <a:p>
                          <a:pPr marL="0" lvl="0" indent="0" algn="ctr" rtl="0">
                            <a:spcBef>
                              <a:spcPts val="0"/>
                            </a:spcBef>
                            <a:spcAft>
                              <a:spcPts val="0"/>
                            </a:spcAft>
                            <a:buNone/>
                          </a:pPr>
                          <a:endParaRPr sz="1200" dirty="0">
                            <a:latin typeface="+mn-lt"/>
                            <a:ea typeface="+mn-ea"/>
                          </a:endParaRPr>
                        </a:p>
                      </a:txBody>
                      <a:tcPr marL="42487" marR="42487" marT="42487" marB="42487">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ABSDA</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RM</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ABEXP</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ABPROD</a:t>
                          </a:r>
                          <a:endParaRPr sz="1200" dirty="0">
                            <a:solidFill>
                              <a:srgbClr val="011635"/>
                            </a:solidFill>
                            <a:latin typeface="+mn-lt"/>
                            <a:ea typeface="+mn-ea"/>
                            <a:cs typeface="+mn-cs"/>
                            <a:sym typeface="Vidaloka"/>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4788">
                    <a:tc>
                      <a:txBody>
                        <a:bodyPr/>
                        <a:lstStyle/>
                        <a:p>
                          <a:pPr marL="0" lvl="0" indent="0" algn="ctr" rtl="0">
                            <a:spcBef>
                              <a:spcPts val="0"/>
                            </a:spcBef>
                            <a:spcAft>
                              <a:spcPts val="0"/>
                            </a:spcAft>
                            <a:buNone/>
                          </a:pPr>
                          <a:r>
                            <a:rPr lang="en-US" sz="1200" b="0" dirty="0">
                              <a:solidFill>
                                <a:srgbClr val="011635"/>
                              </a:solidFill>
                              <a:sym typeface="Vidaloka"/>
                            </a:rPr>
                            <a:t>RM/ ABSDA</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altLang="zh-TW" sz="1200" dirty="0">
                              <a:solidFill>
                                <a:schemeClr val="dk1"/>
                              </a:solidFill>
                              <a:sym typeface="Montserrat"/>
                            </a:rPr>
                            <a:t>-0.051</a:t>
                          </a:r>
                        </a:p>
                        <a:p>
                          <a:pPr marL="0" lvl="0" indent="0" algn="ctr" rtl="0">
                            <a:spcBef>
                              <a:spcPts val="0"/>
                            </a:spcBef>
                            <a:spcAft>
                              <a:spcPts val="0"/>
                            </a:spcAft>
                            <a:buClr>
                              <a:srgbClr val="000000"/>
                            </a:buClr>
                            <a:buSzPts val="1100"/>
                            <a:buFont typeface="Arial"/>
                            <a:buNone/>
                          </a:pPr>
                          <a:r>
                            <a:rPr lang="en-US" altLang="zh-TW" sz="1200" dirty="0">
                              <a:solidFill>
                                <a:schemeClr val="dk1"/>
                              </a:solidFill>
                              <a:sym typeface="Montserrat"/>
                            </a:rPr>
                            <a:t>(-1.553)</a:t>
                          </a:r>
                          <a:endParaRPr lang="en-US" altLang="zh-TW"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sym typeface="Montserrat"/>
                            </a:rPr>
                            <a:t>-9.263***</a:t>
                          </a:r>
                        </a:p>
                        <a:p>
                          <a:pPr marL="0" lvl="0" indent="0" algn="ctr" rtl="0">
                            <a:spcBef>
                              <a:spcPts val="0"/>
                            </a:spcBef>
                            <a:spcAft>
                              <a:spcPts val="0"/>
                            </a:spcAft>
                            <a:buNone/>
                          </a:pPr>
                          <a:r>
                            <a:rPr lang="en-US" sz="1200" dirty="0">
                              <a:solidFill>
                                <a:schemeClr val="dk1"/>
                              </a:solidFill>
                              <a:sym typeface="Montserrat"/>
                            </a:rPr>
                            <a:t>(-3.523)</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dirty="0">
                              <a:solidFill>
                                <a:schemeClr val="dk1"/>
                              </a:solidFill>
                              <a:sym typeface="Montserrat"/>
                            </a:rPr>
                            <a:t>-5.444***</a:t>
                          </a:r>
                        </a:p>
                        <a:p>
                          <a:pPr marL="0" lvl="0" indent="0" algn="ctr" rtl="0">
                            <a:spcBef>
                              <a:spcPts val="0"/>
                            </a:spcBef>
                            <a:spcAft>
                              <a:spcPts val="0"/>
                            </a:spcAft>
                            <a:buClr>
                              <a:srgbClr val="000000"/>
                            </a:buClr>
                            <a:buSzPts val="1100"/>
                            <a:buFont typeface="Arial"/>
                            <a:buNone/>
                          </a:pPr>
                          <a:r>
                            <a:rPr lang="en-US" sz="1200" dirty="0">
                              <a:solidFill>
                                <a:schemeClr val="dk1"/>
                              </a:solidFill>
                              <a:sym typeface="Montserrat"/>
                            </a:rPr>
                            <a:t>(-5.408)</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sym typeface="Montserrat"/>
                            </a:rPr>
                            <a:t>-3.908**</a:t>
                          </a:r>
                        </a:p>
                        <a:p>
                          <a:pPr marL="0" lvl="0" indent="0" algn="ctr" rtl="0">
                            <a:spcBef>
                              <a:spcPts val="0"/>
                            </a:spcBef>
                            <a:spcAft>
                              <a:spcPts val="0"/>
                            </a:spcAft>
                            <a:buNone/>
                          </a:pPr>
                          <a:r>
                            <a:rPr lang="en-US" sz="1200" dirty="0">
                              <a:solidFill>
                                <a:schemeClr val="dk1"/>
                              </a:solidFill>
                              <a:sym typeface="Montserrat"/>
                            </a:rPr>
                            <a:t>(-2.021)</a:t>
                          </a:r>
                          <a:endParaRPr sz="1200" dirty="0">
                            <a:solidFill>
                              <a:schemeClr val="dk1"/>
                            </a:solidFill>
                            <a:latin typeface="+mn-lt"/>
                            <a:ea typeface="+mn-ea"/>
                            <a:cs typeface="+mn-cs"/>
                            <a:sym typeface="Montserrat"/>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9541405"/>
                      </a:ext>
                    </a:extLst>
                  </a:tr>
                  <a:tr h="524788">
                    <a:tc>
                      <a:txBody>
                        <a:bodyPr/>
                        <a:lstStyle/>
                        <a:p>
                          <a:pPr marL="0" lvl="0" indent="0" algn="ctr" rtl="0">
                            <a:spcBef>
                              <a:spcPts val="0"/>
                            </a:spcBef>
                            <a:spcAft>
                              <a:spcPts val="0"/>
                            </a:spcAft>
                            <a:buNone/>
                          </a:pPr>
                          <a:r>
                            <a:rPr lang="en-US" sz="1200" b="1" dirty="0">
                              <a:solidFill>
                                <a:srgbClr val="011635"/>
                              </a:solidFill>
                              <a:sym typeface="Vidaloka"/>
                            </a:rPr>
                            <a:t>POST</a:t>
                          </a:r>
                          <a:endParaRPr sz="1200" b="1"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0.012***</a:t>
                          </a:r>
                        </a:p>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(2.306)</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b="1" dirty="0">
                              <a:solidFill>
                                <a:schemeClr val="dk1"/>
                              </a:solidFill>
                              <a:sym typeface="Montserrat"/>
                            </a:rPr>
                            <a:t>0.138***</a:t>
                          </a:r>
                        </a:p>
                        <a:p>
                          <a:pPr marL="0" lvl="0" indent="0" algn="ctr" rtl="0">
                            <a:spcBef>
                              <a:spcPts val="0"/>
                            </a:spcBef>
                            <a:spcAft>
                              <a:spcPts val="0"/>
                            </a:spcAft>
                            <a:buNone/>
                          </a:pPr>
                          <a:r>
                            <a:rPr lang="en-US" sz="1200" b="1" dirty="0">
                              <a:solidFill>
                                <a:schemeClr val="dk1"/>
                              </a:solidFill>
                              <a:sym typeface="Montserrat"/>
                            </a:rPr>
                            <a:t>(4.374)</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0.075***</a:t>
                          </a:r>
                        </a:p>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(6.001)</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b="1" dirty="0">
                              <a:solidFill>
                                <a:schemeClr val="dk1"/>
                              </a:solidFill>
                              <a:sym typeface="Montserrat"/>
                            </a:rPr>
                            <a:t>0.065***</a:t>
                          </a:r>
                        </a:p>
                        <a:p>
                          <a:pPr marL="0" lvl="0" indent="0" algn="ctr" rtl="0">
                            <a:spcBef>
                              <a:spcPts val="0"/>
                            </a:spcBef>
                            <a:spcAft>
                              <a:spcPts val="0"/>
                            </a:spcAft>
                            <a:buNone/>
                          </a:pPr>
                          <a:r>
                            <a:rPr lang="en-US" sz="1200" b="1" dirty="0">
                              <a:solidFill>
                                <a:schemeClr val="dk1"/>
                              </a:solidFill>
                              <a:sym typeface="Montserrat"/>
                            </a:rPr>
                            <a:t>(2.856)</a:t>
                          </a:r>
                          <a:endParaRPr sz="1200" b="1" dirty="0">
                            <a:solidFill>
                              <a:schemeClr val="dk1"/>
                            </a:solidFill>
                            <a:latin typeface="+mn-lt"/>
                            <a:ea typeface="+mn-ea"/>
                            <a:cs typeface="+mn-cs"/>
                            <a:sym typeface="Montserrat"/>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sym typeface="Vidaloka"/>
                            </a:rPr>
                            <a:t>Control Variables</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Included</a:t>
                          </a:r>
                          <a:endParaRPr sz="12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sym typeface="Vidaloka"/>
                            </a:rPr>
                            <a:t>N</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516</a:t>
                          </a:r>
                          <a:endParaRPr sz="1200" dirty="0">
                            <a:solidFill>
                              <a:schemeClr val="dk1"/>
                            </a:solidFill>
                            <a:latin typeface="+mn-lt"/>
                            <a:ea typeface="+mn-ea"/>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1522387"/>
                      </a:ext>
                    </a:extLst>
                  </a:tr>
                  <a:tr h="374066">
                    <a:tc>
                      <a:txBody>
                        <a:bodyPr/>
                        <a:lstStyle/>
                        <a:p>
                          <a:pPr marL="0" lvl="0" indent="0" algn="ctr" rtl="0">
                            <a:spcBef>
                              <a:spcPts val="0"/>
                            </a:spcBef>
                            <a:spcAft>
                              <a:spcPts val="0"/>
                            </a:spcAft>
                            <a:buClr>
                              <a:schemeClr val="dk1"/>
                            </a:buClr>
                            <a:buSzPts val="1100"/>
                            <a:buFont typeface="Arial"/>
                            <a:buNone/>
                          </a:pPr>
                          <a:r>
                            <a:rPr lang="en-US" altLang="zh-TW" sz="1200" b="0" u="none" strike="noStrike" cap="none" dirty="0">
                              <a:solidFill>
                                <a:srgbClr val="011635"/>
                              </a:solidFill>
                              <a:sym typeface="Vidaloka"/>
                            </a:rPr>
                            <a:t>Adjusted </a:t>
                          </a:r>
                          <a14:m>
                            <m:oMath xmlns:m="http://schemas.openxmlformats.org/officeDocument/2006/math">
                              <m:sSup>
                                <m:sSupPr>
                                  <m:ctrlPr>
                                    <a:rPr lang="en-US" altLang="zh-TW" sz="1200" i="1" smtClean="0">
                                      <a:solidFill>
                                        <a:srgbClr val="011635"/>
                                      </a:solidFill>
                                      <a:latin typeface="Cambria Math" panose="02040503050406030204" pitchFamily="18" charset="0"/>
                                      <a:sym typeface="Vidaloka"/>
                                    </a:rPr>
                                  </m:ctrlPr>
                                </m:sSupPr>
                                <m:e>
                                  <m:r>
                                    <a:rPr lang="en-US" altLang="zh-TW" sz="1200" b="0" smtClean="0">
                                      <a:solidFill>
                                        <a:srgbClr val="011635"/>
                                      </a:solidFill>
                                      <a:latin typeface="Cambria Math" panose="02040503050406030204" pitchFamily="18" charset="0"/>
                                      <a:sym typeface="Vidaloka"/>
                                    </a:rPr>
                                    <m:t>𝑅</m:t>
                                  </m:r>
                                </m:e>
                                <m:sup>
                                  <m:r>
                                    <a:rPr lang="en-US" altLang="zh-TW" sz="1200" b="0" smtClean="0">
                                      <a:solidFill>
                                        <a:srgbClr val="011635"/>
                                      </a:solidFill>
                                      <a:latin typeface="Cambria Math" panose="02040503050406030204" pitchFamily="18" charset="0"/>
                                      <a:sym typeface="Vidaloka"/>
                                    </a:rPr>
                                    <m:t>2</m:t>
                                  </m:r>
                                </m:sup>
                              </m:sSup>
                            </m:oMath>
                          </a14:m>
                          <a:endParaRPr sz="120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0.172</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0.437</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0.441</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0.403</a:t>
                          </a:r>
                          <a:endParaRPr sz="12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2870970"/>
                      </a:ext>
                    </a:extLst>
                  </a:tr>
                </a:tbl>
              </a:graphicData>
            </a:graphic>
          </p:graphicFrame>
        </mc:Choice>
        <mc:Fallback xmlns="">
          <p:graphicFrame>
            <p:nvGraphicFramePr>
              <p:cNvPr id="1453" name="Google Shape;1453;p112"/>
              <p:cNvGraphicFramePr/>
              <p:nvPr>
                <p:extLst>
                  <p:ext uri="{D42A27DB-BD31-4B8C-83A1-F6EECF244321}">
                    <p14:modId xmlns:p14="http://schemas.microsoft.com/office/powerpoint/2010/main" val="383480180"/>
                  </p:ext>
                </p:extLst>
              </p:nvPr>
            </p:nvGraphicFramePr>
            <p:xfrm>
              <a:off x="1353795" y="1401320"/>
              <a:ext cx="6436359" cy="2813694"/>
            </p:xfrm>
            <a:graphic>
              <a:graphicData uri="http://schemas.openxmlformats.org/drawingml/2006/table">
                <a:tbl>
                  <a:tblPr firstRow="1" firstCol="1" bandRow="1">
                    <a:tableStyleId>{10A1B5D5-9B99-4C35-A422-299274C87663}</a:tableStyleId>
                  </a:tblPr>
                  <a:tblGrid>
                    <a:gridCol w="1493180">
                      <a:extLst>
                        <a:ext uri="{9D8B030D-6E8A-4147-A177-3AD203B41FA5}">
                          <a16:colId xmlns:a16="http://schemas.microsoft.com/office/drawing/2014/main" val="20000"/>
                        </a:ext>
                      </a:extLst>
                    </a:gridCol>
                    <a:gridCol w="1240147">
                      <a:extLst>
                        <a:ext uri="{9D8B030D-6E8A-4147-A177-3AD203B41FA5}">
                          <a16:colId xmlns:a16="http://schemas.microsoft.com/office/drawing/2014/main" val="20001"/>
                        </a:ext>
                      </a:extLst>
                    </a:gridCol>
                    <a:gridCol w="1193042">
                      <a:extLst>
                        <a:ext uri="{9D8B030D-6E8A-4147-A177-3AD203B41FA5}">
                          <a16:colId xmlns:a16="http://schemas.microsoft.com/office/drawing/2014/main" val="20002"/>
                        </a:ext>
                      </a:extLst>
                    </a:gridCol>
                    <a:gridCol w="1296471">
                      <a:extLst>
                        <a:ext uri="{9D8B030D-6E8A-4147-A177-3AD203B41FA5}">
                          <a16:colId xmlns:a16="http://schemas.microsoft.com/office/drawing/2014/main" val="20003"/>
                        </a:ext>
                      </a:extLst>
                    </a:gridCol>
                    <a:gridCol w="1213519">
                      <a:extLst>
                        <a:ext uri="{9D8B030D-6E8A-4147-A177-3AD203B41FA5}">
                          <a16:colId xmlns:a16="http://schemas.microsoft.com/office/drawing/2014/main" val="20004"/>
                        </a:ext>
                      </a:extLst>
                    </a:gridCol>
                  </a:tblGrid>
                  <a:tr h="267854">
                    <a:tc gridSpan="5">
                      <a:txBody>
                        <a:bodyPr/>
                        <a:lstStyle/>
                        <a:p>
                          <a:pPr marL="0" lvl="0" indent="0" algn="ctr" rtl="0">
                            <a:spcBef>
                              <a:spcPts val="0"/>
                            </a:spcBef>
                            <a:spcAft>
                              <a:spcPts val="0"/>
                            </a:spcAft>
                            <a:buNone/>
                          </a:pPr>
                          <a:r>
                            <a:rPr lang="en-US" sz="1200" dirty="0"/>
                            <a:t>Table 4 Second Stage Equations: Pre- vs. Post-Implementation for RPA Adopters Sample</a:t>
                          </a:r>
                          <a:endParaRPr sz="1200" dirty="0">
                            <a:latin typeface="+mn-lt"/>
                            <a:ea typeface="+mn-ea"/>
                          </a:endParaRPr>
                        </a:p>
                      </a:txBody>
                      <a:tcPr marL="42487" marR="42487" marT="42487" marB="42487">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mn-cs"/>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793594298"/>
                      </a:ext>
                    </a:extLst>
                  </a:tr>
                  <a:tr h="374066">
                    <a:tc>
                      <a:txBody>
                        <a:bodyPr/>
                        <a:lstStyle/>
                        <a:p>
                          <a:pPr marL="0" lvl="0" indent="0" algn="ctr" rtl="0">
                            <a:spcBef>
                              <a:spcPts val="0"/>
                            </a:spcBef>
                            <a:spcAft>
                              <a:spcPts val="0"/>
                            </a:spcAft>
                            <a:buNone/>
                          </a:pPr>
                          <a:endParaRPr sz="1200" dirty="0">
                            <a:latin typeface="+mn-lt"/>
                            <a:ea typeface="+mn-ea"/>
                          </a:endParaRPr>
                        </a:p>
                      </a:txBody>
                      <a:tcPr marL="42487" marR="42487" marT="42487" marB="42487">
                        <a:lnL w="12700" cmpd="sng">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ABSDA</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RM</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ABEXP</a:t>
                          </a:r>
                          <a:endParaRPr sz="1200" dirty="0">
                            <a:solidFill>
                              <a:srgbClr val="011635"/>
                            </a:solidFill>
                            <a:latin typeface="+mn-lt"/>
                            <a:ea typeface="+mn-ea"/>
                            <a:cs typeface="+mn-cs"/>
                            <a:sym typeface="Vidaloka"/>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rgbClr val="011635"/>
                              </a:solidFill>
                              <a:sym typeface="Vidaloka"/>
                            </a:rPr>
                            <a:t>ABPROD</a:t>
                          </a:r>
                          <a:endParaRPr sz="1200" dirty="0">
                            <a:solidFill>
                              <a:srgbClr val="011635"/>
                            </a:solidFill>
                            <a:latin typeface="+mn-lt"/>
                            <a:ea typeface="+mn-ea"/>
                            <a:cs typeface="+mn-cs"/>
                            <a:sym typeface="Vidaloka"/>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4788">
                    <a:tc>
                      <a:txBody>
                        <a:bodyPr/>
                        <a:lstStyle/>
                        <a:p>
                          <a:pPr marL="0" lvl="0" indent="0" algn="ctr" rtl="0">
                            <a:spcBef>
                              <a:spcPts val="0"/>
                            </a:spcBef>
                            <a:spcAft>
                              <a:spcPts val="0"/>
                            </a:spcAft>
                            <a:buNone/>
                          </a:pPr>
                          <a:r>
                            <a:rPr lang="en-US" sz="1200" b="0" dirty="0">
                              <a:solidFill>
                                <a:srgbClr val="011635"/>
                              </a:solidFill>
                              <a:sym typeface="Vidaloka"/>
                            </a:rPr>
                            <a:t>RM/ ABSDA</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altLang="zh-TW" sz="1200" dirty="0">
                              <a:solidFill>
                                <a:schemeClr val="dk1"/>
                              </a:solidFill>
                              <a:sym typeface="Montserrat"/>
                            </a:rPr>
                            <a:t>-0.051</a:t>
                          </a:r>
                        </a:p>
                        <a:p>
                          <a:pPr marL="0" lvl="0" indent="0" algn="ctr" rtl="0">
                            <a:spcBef>
                              <a:spcPts val="0"/>
                            </a:spcBef>
                            <a:spcAft>
                              <a:spcPts val="0"/>
                            </a:spcAft>
                            <a:buClr>
                              <a:srgbClr val="000000"/>
                            </a:buClr>
                            <a:buSzPts val="1100"/>
                            <a:buFont typeface="Arial"/>
                            <a:buNone/>
                          </a:pPr>
                          <a:r>
                            <a:rPr lang="en-US" altLang="zh-TW" sz="1200" dirty="0">
                              <a:solidFill>
                                <a:schemeClr val="dk1"/>
                              </a:solidFill>
                              <a:sym typeface="Montserrat"/>
                            </a:rPr>
                            <a:t>(-1.553)</a:t>
                          </a:r>
                          <a:endParaRPr lang="en-US" altLang="zh-TW"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sym typeface="Montserrat"/>
                            </a:rPr>
                            <a:t>-9.263***</a:t>
                          </a:r>
                        </a:p>
                        <a:p>
                          <a:pPr marL="0" lvl="0" indent="0" algn="ctr" rtl="0">
                            <a:spcBef>
                              <a:spcPts val="0"/>
                            </a:spcBef>
                            <a:spcAft>
                              <a:spcPts val="0"/>
                            </a:spcAft>
                            <a:buNone/>
                          </a:pPr>
                          <a:r>
                            <a:rPr lang="en-US" sz="1200" dirty="0">
                              <a:solidFill>
                                <a:schemeClr val="dk1"/>
                              </a:solidFill>
                              <a:sym typeface="Montserrat"/>
                            </a:rPr>
                            <a:t>(-3.523)</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dirty="0">
                              <a:solidFill>
                                <a:schemeClr val="dk1"/>
                              </a:solidFill>
                              <a:sym typeface="Montserrat"/>
                            </a:rPr>
                            <a:t>-5.444***</a:t>
                          </a:r>
                        </a:p>
                        <a:p>
                          <a:pPr marL="0" lvl="0" indent="0" algn="ctr" rtl="0">
                            <a:spcBef>
                              <a:spcPts val="0"/>
                            </a:spcBef>
                            <a:spcAft>
                              <a:spcPts val="0"/>
                            </a:spcAft>
                            <a:buClr>
                              <a:srgbClr val="000000"/>
                            </a:buClr>
                            <a:buSzPts val="1100"/>
                            <a:buFont typeface="Arial"/>
                            <a:buNone/>
                          </a:pPr>
                          <a:r>
                            <a:rPr lang="en-US" sz="1200" dirty="0">
                              <a:solidFill>
                                <a:schemeClr val="dk1"/>
                              </a:solidFill>
                              <a:sym typeface="Montserrat"/>
                            </a:rPr>
                            <a:t>(-5.408)</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dirty="0">
                              <a:solidFill>
                                <a:schemeClr val="dk1"/>
                              </a:solidFill>
                              <a:sym typeface="Montserrat"/>
                            </a:rPr>
                            <a:t>-3.908**</a:t>
                          </a:r>
                        </a:p>
                        <a:p>
                          <a:pPr marL="0" lvl="0" indent="0" algn="ctr" rtl="0">
                            <a:spcBef>
                              <a:spcPts val="0"/>
                            </a:spcBef>
                            <a:spcAft>
                              <a:spcPts val="0"/>
                            </a:spcAft>
                            <a:buNone/>
                          </a:pPr>
                          <a:r>
                            <a:rPr lang="en-US" sz="1200" dirty="0">
                              <a:solidFill>
                                <a:schemeClr val="dk1"/>
                              </a:solidFill>
                              <a:sym typeface="Montserrat"/>
                            </a:rPr>
                            <a:t>(-2.021)</a:t>
                          </a:r>
                          <a:endParaRPr sz="1200" dirty="0">
                            <a:solidFill>
                              <a:schemeClr val="dk1"/>
                            </a:solidFill>
                            <a:latin typeface="+mn-lt"/>
                            <a:ea typeface="+mn-ea"/>
                            <a:cs typeface="+mn-cs"/>
                            <a:sym typeface="Montserrat"/>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9541405"/>
                      </a:ext>
                    </a:extLst>
                  </a:tr>
                  <a:tr h="524788">
                    <a:tc>
                      <a:txBody>
                        <a:bodyPr/>
                        <a:lstStyle/>
                        <a:p>
                          <a:pPr marL="0" lvl="0" indent="0" algn="ctr" rtl="0">
                            <a:spcBef>
                              <a:spcPts val="0"/>
                            </a:spcBef>
                            <a:spcAft>
                              <a:spcPts val="0"/>
                            </a:spcAft>
                            <a:buNone/>
                          </a:pPr>
                          <a:r>
                            <a:rPr lang="en-US" sz="1200" b="1" dirty="0">
                              <a:solidFill>
                                <a:srgbClr val="011635"/>
                              </a:solidFill>
                              <a:sym typeface="Vidaloka"/>
                            </a:rPr>
                            <a:t>POST</a:t>
                          </a:r>
                          <a:endParaRPr sz="1200" b="1"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0.012***</a:t>
                          </a:r>
                        </a:p>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(2.306)</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b="1" dirty="0">
                              <a:solidFill>
                                <a:schemeClr val="dk1"/>
                              </a:solidFill>
                              <a:sym typeface="Montserrat"/>
                            </a:rPr>
                            <a:t>0.138***</a:t>
                          </a:r>
                        </a:p>
                        <a:p>
                          <a:pPr marL="0" lvl="0" indent="0" algn="ctr" rtl="0">
                            <a:spcBef>
                              <a:spcPts val="0"/>
                            </a:spcBef>
                            <a:spcAft>
                              <a:spcPts val="0"/>
                            </a:spcAft>
                            <a:buNone/>
                          </a:pPr>
                          <a:r>
                            <a:rPr lang="en-US" sz="1200" b="1" dirty="0">
                              <a:solidFill>
                                <a:schemeClr val="dk1"/>
                              </a:solidFill>
                              <a:sym typeface="Montserrat"/>
                            </a:rPr>
                            <a:t>(4.374)</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0.075***</a:t>
                          </a:r>
                        </a:p>
                        <a:p>
                          <a:pPr marL="0" lvl="0" indent="0" algn="ctr" rtl="0">
                            <a:spcBef>
                              <a:spcPts val="0"/>
                            </a:spcBef>
                            <a:spcAft>
                              <a:spcPts val="0"/>
                            </a:spcAft>
                            <a:buClr>
                              <a:srgbClr val="000000"/>
                            </a:buClr>
                            <a:buSzPts val="1100"/>
                            <a:buFont typeface="Arial"/>
                            <a:buNone/>
                          </a:pPr>
                          <a:r>
                            <a:rPr lang="en-US" sz="1200" b="1" dirty="0">
                              <a:solidFill>
                                <a:schemeClr val="dk1"/>
                              </a:solidFill>
                              <a:sym typeface="Montserrat"/>
                            </a:rPr>
                            <a:t>(6.001)</a:t>
                          </a:r>
                          <a:endParaRPr sz="1200" b="1"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200" b="1" dirty="0">
                              <a:solidFill>
                                <a:schemeClr val="dk1"/>
                              </a:solidFill>
                              <a:sym typeface="Montserrat"/>
                            </a:rPr>
                            <a:t>0.065***</a:t>
                          </a:r>
                        </a:p>
                        <a:p>
                          <a:pPr marL="0" lvl="0" indent="0" algn="ctr" rtl="0">
                            <a:spcBef>
                              <a:spcPts val="0"/>
                            </a:spcBef>
                            <a:spcAft>
                              <a:spcPts val="0"/>
                            </a:spcAft>
                            <a:buNone/>
                          </a:pPr>
                          <a:r>
                            <a:rPr lang="en-US" sz="1200" b="1" dirty="0">
                              <a:solidFill>
                                <a:schemeClr val="dk1"/>
                              </a:solidFill>
                              <a:sym typeface="Montserrat"/>
                            </a:rPr>
                            <a:t>(2.856)</a:t>
                          </a:r>
                          <a:endParaRPr sz="1200" b="1" dirty="0">
                            <a:solidFill>
                              <a:schemeClr val="dk1"/>
                            </a:solidFill>
                            <a:latin typeface="+mn-lt"/>
                            <a:ea typeface="+mn-ea"/>
                            <a:cs typeface="+mn-cs"/>
                            <a:sym typeface="Montserrat"/>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sym typeface="Vidaloka"/>
                            </a:rPr>
                            <a:t>Control Variables</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Included</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Included</a:t>
                          </a:r>
                          <a:endParaRPr sz="12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066">
                    <a:tc>
                      <a:txBody>
                        <a:bodyPr/>
                        <a:lstStyle/>
                        <a:p>
                          <a:pPr marL="0" lvl="0" indent="0" algn="ctr" rtl="0">
                            <a:spcBef>
                              <a:spcPts val="0"/>
                            </a:spcBef>
                            <a:spcAft>
                              <a:spcPts val="0"/>
                            </a:spcAft>
                            <a:buClr>
                              <a:schemeClr val="dk1"/>
                            </a:buClr>
                            <a:buSzPts val="1100"/>
                            <a:buFont typeface="Arial"/>
                            <a:buNone/>
                          </a:pPr>
                          <a:r>
                            <a:rPr lang="en-US" sz="1200" b="0" dirty="0">
                              <a:solidFill>
                                <a:srgbClr val="011635"/>
                              </a:solidFill>
                              <a:sym typeface="Vidaloka"/>
                            </a:rPr>
                            <a:t>N</a:t>
                          </a:r>
                          <a:endParaRPr sz="12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516</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516</a:t>
                          </a:r>
                          <a:endParaRPr sz="1200" dirty="0">
                            <a:solidFill>
                              <a:schemeClr val="dk1"/>
                            </a:solidFill>
                            <a:latin typeface="+mn-lt"/>
                            <a:ea typeface="+mn-ea"/>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1522387"/>
                      </a:ext>
                    </a:extLst>
                  </a:tr>
                  <a:tr h="374066">
                    <a:tc>
                      <a:txBody>
                        <a:bodyPr/>
                        <a:lstStyle/>
                        <a:p>
                          <a:endParaRPr lang="zh-TW"/>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646774" r="-331429" b="-1613"/>
                          </a:stretch>
                        </a:blipFill>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0.172</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0.437</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sym typeface="Montserrat"/>
                            </a:rPr>
                            <a:t>0.441</a:t>
                          </a:r>
                          <a:endParaRPr sz="12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200" dirty="0">
                              <a:solidFill>
                                <a:schemeClr val="dk1"/>
                              </a:solidFill>
                            </a:rPr>
                            <a:t>0.403</a:t>
                          </a:r>
                          <a:endParaRPr sz="12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2870970"/>
                      </a:ext>
                    </a:extLst>
                  </a:tr>
                </a:tbl>
              </a:graphicData>
            </a:graphic>
          </p:graphicFrame>
        </mc:Fallback>
      </mc:AlternateContent>
    </p:spTree>
    <p:extLst>
      <p:ext uri="{BB962C8B-B14F-4D97-AF65-F5344CB8AC3E}">
        <p14:creationId xmlns:p14="http://schemas.microsoft.com/office/powerpoint/2010/main" val="305704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52"/>
                                        </p:tgtEl>
                                        <p:attrNameLst>
                                          <p:attrName>style.visibility</p:attrName>
                                        </p:attrNameLst>
                                      </p:cBhvr>
                                      <p:to>
                                        <p:strVal val="visible"/>
                                      </p:to>
                                    </p:set>
                                    <p:anim calcmode="lin" valueType="num">
                                      <p:cBhvr additive="base">
                                        <p:cTn id="7" dur="1000"/>
                                        <p:tgtEl>
                                          <p:spTgt spid="1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53"/>
                                        </p:tgtEl>
                                        <p:attrNameLst>
                                          <p:attrName>style.visibility</p:attrName>
                                        </p:attrNameLst>
                                      </p:cBhvr>
                                      <p:to>
                                        <p:strVal val="visible"/>
                                      </p:to>
                                    </p:set>
                                    <p:anim calcmode="lin" valueType="num">
                                      <p:cBhvr additive="base">
                                        <p:cTn id="12" dur="1000"/>
                                        <p:tgtEl>
                                          <p:spTgt spid="14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1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en-US" dirty="0">
                <a:latin typeface="+mj-lt"/>
              </a:rPr>
              <a:t>Matched </a:t>
            </a:r>
            <a:r>
              <a:rPr lang="en-US" altLang="zh-TW" dirty="0">
                <a:latin typeface="+mj-lt"/>
              </a:rPr>
              <a:t>Results </a:t>
            </a:r>
            <a:r>
              <a:rPr lang="en-US" dirty="0">
                <a:latin typeface="+mj-lt"/>
              </a:rPr>
              <a:t>Analysis</a:t>
            </a:r>
            <a:br>
              <a:rPr lang="en-US" dirty="0">
                <a:latin typeface="+mj-lt"/>
              </a:rPr>
            </a:br>
            <a:endParaRPr dirty="0">
              <a:latin typeface="+mj-lt"/>
            </a:endParaRPr>
          </a:p>
        </p:txBody>
      </p:sp>
      <mc:AlternateContent xmlns:mc="http://schemas.openxmlformats.org/markup-compatibility/2006" xmlns:a14="http://schemas.microsoft.com/office/drawing/2010/main">
        <mc:Choice Requires="a14">
          <p:graphicFrame>
            <p:nvGraphicFramePr>
              <p:cNvPr id="1453" name="Google Shape;1453;p112"/>
              <p:cNvGraphicFramePr/>
              <p:nvPr>
                <p:extLst>
                  <p:ext uri="{D42A27DB-BD31-4B8C-83A1-F6EECF244321}">
                    <p14:modId xmlns:p14="http://schemas.microsoft.com/office/powerpoint/2010/main" val="2468786222"/>
                  </p:ext>
                </p:extLst>
              </p:nvPr>
            </p:nvGraphicFramePr>
            <p:xfrm>
              <a:off x="1373114" y="1111481"/>
              <a:ext cx="6397721" cy="3639008"/>
            </p:xfrm>
            <a:graphic>
              <a:graphicData uri="http://schemas.openxmlformats.org/drawingml/2006/table">
                <a:tbl>
                  <a:tblPr firstRow="1" firstCol="1" bandRow="1">
                    <a:tableStyleId>{10A1B5D5-9B99-4C35-A422-299274C87663}</a:tableStyleId>
                  </a:tblPr>
                  <a:tblGrid>
                    <a:gridCol w="1484216">
                      <a:extLst>
                        <a:ext uri="{9D8B030D-6E8A-4147-A177-3AD203B41FA5}">
                          <a16:colId xmlns:a16="http://schemas.microsoft.com/office/drawing/2014/main" val="20000"/>
                        </a:ext>
                      </a:extLst>
                    </a:gridCol>
                    <a:gridCol w="1232703">
                      <a:extLst>
                        <a:ext uri="{9D8B030D-6E8A-4147-A177-3AD203B41FA5}">
                          <a16:colId xmlns:a16="http://schemas.microsoft.com/office/drawing/2014/main" val="20001"/>
                        </a:ext>
                      </a:extLst>
                    </a:gridCol>
                    <a:gridCol w="1185880">
                      <a:extLst>
                        <a:ext uri="{9D8B030D-6E8A-4147-A177-3AD203B41FA5}">
                          <a16:colId xmlns:a16="http://schemas.microsoft.com/office/drawing/2014/main" val="20002"/>
                        </a:ext>
                      </a:extLst>
                    </a:gridCol>
                    <a:gridCol w="1288688">
                      <a:extLst>
                        <a:ext uri="{9D8B030D-6E8A-4147-A177-3AD203B41FA5}">
                          <a16:colId xmlns:a16="http://schemas.microsoft.com/office/drawing/2014/main" val="20003"/>
                        </a:ext>
                      </a:extLst>
                    </a:gridCol>
                    <a:gridCol w="1206234">
                      <a:extLst>
                        <a:ext uri="{9D8B030D-6E8A-4147-A177-3AD203B41FA5}">
                          <a16:colId xmlns:a16="http://schemas.microsoft.com/office/drawing/2014/main" val="20004"/>
                        </a:ext>
                      </a:extLst>
                    </a:gridCol>
                  </a:tblGrid>
                  <a:tr h="223981">
                    <a:tc gridSpan="5">
                      <a:txBody>
                        <a:bodyPr/>
                        <a:lstStyle/>
                        <a:p>
                          <a:pPr marL="0" lvl="0" indent="0" algn="l" rtl="0">
                            <a:spcBef>
                              <a:spcPts val="0"/>
                            </a:spcBef>
                            <a:spcAft>
                              <a:spcPts val="0"/>
                            </a:spcAft>
                            <a:buNone/>
                          </a:pPr>
                          <a:r>
                            <a:rPr lang="en-US" sz="1100" dirty="0"/>
                            <a:t>Table 5 Second Stage Equations: Pre- vs. Post-Implementation for RPA Adopters and Control Sample</a:t>
                          </a:r>
                          <a:endParaRPr sz="1100" dirty="0">
                            <a:latin typeface="+mn-lt"/>
                            <a:ea typeface="+mn-ea"/>
                          </a:endParaRPr>
                        </a:p>
                      </a:txBody>
                      <a:tcPr marL="42487" marR="42487" marT="42487" marB="42487">
                        <a:lnB w="12700" cmpd="sng">
                          <a:noFill/>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759994724"/>
                      </a:ext>
                    </a:extLst>
                  </a:tr>
                  <a:tr h="321281">
                    <a:tc>
                      <a:txBody>
                        <a:bodyPr/>
                        <a:lstStyle/>
                        <a:p>
                          <a:pPr marL="0" lvl="0" indent="0" algn="l" rtl="0">
                            <a:spcBef>
                              <a:spcPts val="0"/>
                            </a:spcBef>
                            <a:spcAft>
                              <a:spcPts val="0"/>
                            </a:spcAft>
                            <a:buNone/>
                          </a:pPr>
                          <a:endParaRPr sz="1100" dirty="0">
                            <a:latin typeface="+mn-lt"/>
                            <a:ea typeface="+mn-ea"/>
                          </a:endParaRPr>
                        </a:p>
                      </a:txBody>
                      <a:tcPr marL="42487" marR="42487" marT="42487" marB="42487">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ABSDA</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RM</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ABEXP</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ABPROD</a:t>
                          </a:r>
                          <a:endParaRPr sz="1100" dirty="0">
                            <a:solidFill>
                              <a:srgbClr val="011635"/>
                            </a:solidFill>
                            <a:latin typeface="+mn-lt"/>
                            <a:ea typeface="+mn-ea"/>
                            <a:cs typeface="+mn-cs"/>
                            <a:sym typeface="Vidaloka"/>
                          </a:endParaRPr>
                        </a:p>
                      </a:txBody>
                      <a:tcPr marL="42487" marR="42487" marT="42487" marB="42487" anchor="ctr">
                        <a:lnL>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1281">
                    <a:tc>
                      <a:txBody>
                        <a:bodyPr/>
                        <a:lstStyle/>
                        <a:p>
                          <a:pPr marL="0" lvl="0" indent="0" algn="ctr" rtl="0">
                            <a:spcBef>
                              <a:spcPts val="0"/>
                            </a:spcBef>
                            <a:spcAft>
                              <a:spcPts val="0"/>
                            </a:spcAft>
                            <a:buNone/>
                          </a:pPr>
                          <a:r>
                            <a:rPr lang="en-US" sz="1100" b="0" dirty="0">
                              <a:solidFill>
                                <a:srgbClr val="011635"/>
                              </a:solidFill>
                              <a:sym typeface="Vidaloka"/>
                            </a:rPr>
                            <a:t>RM/ ABSDA</a:t>
                          </a:r>
                          <a:endParaRPr sz="11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-0.042*</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(-1.790)</a:t>
                          </a:r>
                          <a:endParaRPr lang="en-US"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-14.896***</a:t>
                          </a:r>
                        </a:p>
                        <a:p>
                          <a:pPr marL="0" lvl="0" indent="0" algn="ctr" rtl="0">
                            <a:spcBef>
                              <a:spcPts val="0"/>
                            </a:spcBef>
                            <a:spcAft>
                              <a:spcPts val="0"/>
                            </a:spcAft>
                            <a:buNone/>
                          </a:pPr>
                          <a:r>
                            <a:rPr lang="en-US" sz="1100" dirty="0">
                              <a:solidFill>
                                <a:schemeClr val="dk1"/>
                              </a:solidFill>
                              <a:sym typeface="Montserrat"/>
                            </a:rPr>
                            <a:t>(-2.327)</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-8.875***</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(-2.524)</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-6.525</a:t>
                          </a:r>
                        </a:p>
                        <a:p>
                          <a:pPr marL="0" lvl="0" indent="0" algn="ctr" rtl="0">
                            <a:spcBef>
                              <a:spcPts val="0"/>
                            </a:spcBef>
                            <a:spcAft>
                              <a:spcPts val="0"/>
                            </a:spcAft>
                            <a:buNone/>
                          </a:pPr>
                          <a:r>
                            <a:rPr lang="en-US" sz="1100" dirty="0">
                              <a:solidFill>
                                <a:schemeClr val="dk1"/>
                              </a:solidFill>
                              <a:sym typeface="Montserrat"/>
                            </a:rPr>
                            <a:t>(-1.555)</a:t>
                          </a:r>
                          <a:endParaRPr sz="1100" dirty="0">
                            <a:solidFill>
                              <a:schemeClr val="dk1"/>
                            </a:solidFill>
                            <a:latin typeface="+mn-lt"/>
                            <a:ea typeface="+mn-ea"/>
                            <a:cs typeface="+mn-cs"/>
                            <a:sym typeface="Montserrat"/>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21981451"/>
                      </a:ext>
                    </a:extLst>
                  </a:tr>
                  <a:tr h="321281">
                    <a:tc>
                      <a:txBody>
                        <a:bodyPr/>
                        <a:lstStyle/>
                        <a:p>
                          <a:pPr marL="0" lvl="0" indent="0" algn="ctr" rtl="0">
                            <a:spcBef>
                              <a:spcPts val="0"/>
                            </a:spcBef>
                            <a:spcAft>
                              <a:spcPts val="0"/>
                            </a:spcAft>
                            <a:buNone/>
                          </a:pPr>
                          <a:r>
                            <a:rPr lang="en-US" sz="1100" b="0" dirty="0">
                              <a:solidFill>
                                <a:srgbClr val="011635"/>
                              </a:solidFill>
                              <a:sym typeface="Vidaloka"/>
                            </a:rPr>
                            <a:t>POST</a:t>
                          </a:r>
                          <a:endParaRPr sz="1100" b="0" dirty="0">
                            <a:solidFill>
                              <a:srgbClr val="011635"/>
                            </a:solidFill>
                            <a:latin typeface="+mn-lt"/>
                            <a:ea typeface="+mn-ea"/>
                            <a:cs typeface="+mn-cs"/>
                            <a:sym typeface="Vidaloka"/>
                          </a:endParaRPr>
                        </a:p>
                      </a:txBody>
                      <a:tcPr marL="42487" marR="42487" marT="42487" marB="42487"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-0.009*</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(-1.766)</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-0.113*</a:t>
                          </a:r>
                        </a:p>
                        <a:p>
                          <a:pPr marL="0" lvl="0" indent="0" algn="ctr" rtl="0">
                            <a:spcBef>
                              <a:spcPts val="0"/>
                            </a:spcBef>
                            <a:spcAft>
                              <a:spcPts val="0"/>
                            </a:spcAft>
                            <a:buNone/>
                          </a:pPr>
                          <a:r>
                            <a:rPr lang="en-US" sz="1100" dirty="0">
                              <a:solidFill>
                                <a:schemeClr val="dk1"/>
                              </a:solidFill>
                              <a:sym typeface="Montserrat"/>
                            </a:rPr>
                            <a:t>(-1.927)</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-0.065**</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(-2.004)</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-0.050</a:t>
                          </a:r>
                        </a:p>
                        <a:p>
                          <a:pPr marL="0" lvl="0" indent="0" algn="ctr" rtl="0">
                            <a:spcBef>
                              <a:spcPts val="0"/>
                            </a:spcBef>
                            <a:spcAft>
                              <a:spcPts val="0"/>
                            </a:spcAft>
                            <a:buNone/>
                          </a:pPr>
                          <a:r>
                            <a:rPr lang="en-US" sz="1100" dirty="0">
                              <a:solidFill>
                                <a:schemeClr val="dk1"/>
                              </a:solidFill>
                              <a:sym typeface="Montserrat"/>
                            </a:rPr>
                            <a:t>(-1.298)</a:t>
                          </a:r>
                          <a:endParaRPr sz="1100" dirty="0">
                            <a:solidFill>
                              <a:schemeClr val="dk1"/>
                            </a:solidFill>
                            <a:latin typeface="+mn-lt"/>
                            <a:ea typeface="+mn-ea"/>
                            <a:cs typeface="+mn-cs"/>
                            <a:sym typeface="Montserrat"/>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06600909"/>
                      </a:ext>
                    </a:extLst>
                  </a:tr>
                  <a:tr h="321281">
                    <a:tc>
                      <a:txBody>
                        <a:bodyPr/>
                        <a:lstStyle/>
                        <a:p>
                          <a:pPr marL="0" lvl="0" indent="0" algn="ctr" rtl="0">
                            <a:spcBef>
                              <a:spcPts val="0"/>
                            </a:spcBef>
                            <a:spcAft>
                              <a:spcPts val="0"/>
                            </a:spcAft>
                            <a:buNone/>
                          </a:pPr>
                          <a:r>
                            <a:rPr lang="en-US" sz="1100" b="0" dirty="0">
                              <a:solidFill>
                                <a:srgbClr val="011635"/>
                              </a:solidFill>
                              <a:sym typeface="Vidaloka"/>
                            </a:rPr>
                            <a:t>RPA</a:t>
                          </a:r>
                          <a:endParaRPr sz="1100" b="0" dirty="0">
                            <a:solidFill>
                              <a:srgbClr val="011635"/>
                            </a:solidFill>
                            <a:latin typeface="+mn-lt"/>
                            <a:ea typeface="+mn-ea"/>
                            <a:cs typeface="+mn-cs"/>
                            <a:sym typeface="Vidaloka"/>
                          </a:endParaRPr>
                        </a:p>
                      </a:txBody>
                      <a:tcPr marL="42487" marR="42487" marT="42487" marB="42487"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-0.006</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(-1.503)</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-0.093***</a:t>
                          </a:r>
                        </a:p>
                        <a:p>
                          <a:pPr marL="0" lvl="0" indent="0" algn="ctr" rtl="0">
                            <a:spcBef>
                              <a:spcPts val="0"/>
                            </a:spcBef>
                            <a:spcAft>
                              <a:spcPts val="0"/>
                            </a:spcAft>
                            <a:buNone/>
                          </a:pPr>
                          <a:r>
                            <a:rPr lang="en-US" sz="1100" dirty="0">
                              <a:solidFill>
                                <a:schemeClr val="dk1"/>
                              </a:solidFill>
                              <a:sym typeface="Montserrat"/>
                            </a:rPr>
                            <a:t>(-2.615)</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-0.050***</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(-2.604)</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-0.041*</a:t>
                          </a:r>
                        </a:p>
                        <a:p>
                          <a:pPr marL="0" lvl="0" indent="0" algn="ctr" rtl="0">
                            <a:spcBef>
                              <a:spcPts val="0"/>
                            </a:spcBef>
                            <a:spcAft>
                              <a:spcPts val="0"/>
                            </a:spcAft>
                            <a:buNone/>
                          </a:pPr>
                          <a:r>
                            <a:rPr lang="en-US" sz="1100" dirty="0">
                              <a:solidFill>
                                <a:schemeClr val="dk1"/>
                              </a:solidFill>
                              <a:sym typeface="Montserrat"/>
                            </a:rPr>
                            <a:t>(-1.802)</a:t>
                          </a:r>
                          <a:endParaRPr sz="1100" dirty="0">
                            <a:solidFill>
                              <a:schemeClr val="dk1"/>
                            </a:solidFill>
                            <a:latin typeface="+mn-lt"/>
                            <a:ea typeface="+mn-ea"/>
                            <a:cs typeface="+mn-cs"/>
                            <a:sym typeface="Montserrat"/>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06609567"/>
                      </a:ext>
                    </a:extLst>
                  </a:tr>
                  <a:tr h="321281">
                    <a:tc>
                      <a:txBody>
                        <a:bodyPr/>
                        <a:lstStyle/>
                        <a:p>
                          <a:pPr marL="0" lvl="0" indent="0" algn="ctr" rtl="0">
                            <a:spcBef>
                              <a:spcPts val="0"/>
                            </a:spcBef>
                            <a:spcAft>
                              <a:spcPts val="0"/>
                            </a:spcAft>
                            <a:buNone/>
                          </a:pPr>
                          <a:r>
                            <a:rPr lang="en-US" sz="1100" b="1" dirty="0">
                              <a:solidFill>
                                <a:srgbClr val="011635"/>
                              </a:solidFill>
                              <a:sym typeface="Vidaloka"/>
                            </a:rPr>
                            <a:t>POST*RPA</a:t>
                          </a:r>
                          <a:endParaRPr sz="1100" b="1" dirty="0">
                            <a:solidFill>
                              <a:srgbClr val="011635"/>
                            </a:solidFill>
                            <a:latin typeface="+mn-lt"/>
                            <a:ea typeface="+mn-ea"/>
                            <a:cs typeface="+mn-cs"/>
                            <a:sym typeface="Vidaloka"/>
                          </a:endParaRPr>
                        </a:p>
                      </a:txBody>
                      <a:tcPr marL="42487" marR="42487" marT="42487" marB="42487" anchor="ctr">
                        <a:lnL w="12700" cmpd="sng">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0.018***</a:t>
                          </a:r>
                        </a:p>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(3.159)</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sym typeface="Montserrat"/>
                            </a:rPr>
                            <a:t>0.268**</a:t>
                          </a:r>
                        </a:p>
                        <a:p>
                          <a:pPr marL="0" lvl="0" indent="0" algn="ctr" rtl="0">
                            <a:spcBef>
                              <a:spcPts val="0"/>
                            </a:spcBef>
                            <a:spcAft>
                              <a:spcPts val="0"/>
                            </a:spcAft>
                            <a:buNone/>
                          </a:pPr>
                          <a:r>
                            <a:rPr lang="en-US" sz="1100" b="1" dirty="0">
                              <a:solidFill>
                                <a:schemeClr val="dk1"/>
                              </a:solidFill>
                              <a:sym typeface="Montserrat"/>
                            </a:rPr>
                            <a:t>(2.401)</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0.154**</a:t>
                          </a:r>
                        </a:p>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(2.529)</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sym typeface="Montserrat"/>
                            </a:rPr>
                            <a:t>0.120</a:t>
                          </a:r>
                        </a:p>
                        <a:p>
                          <a:pPr marL="0" lvl="0" indent="0" algn="ctr" rtl="0">
                            <a:spcBef>
                              <a:spcPts val="0"/>
                            </a:spcBef>
                            <a:spcAft>
                              <a:spcPts val="0"/>
                            </a:spcAft>
                            <a:buNone/>
                          </a:pPr>
                          <a:r>
                            <a:rPr lang="en-US" sz="1100" b="1" dirty="0">
                              <a:solidFill>
                                <a:schemeClr val="dk1"/>
                              </a:solidFill>
                              <a:sym typeface="Montserrat"/>
                            </a:rPr>
                            <a:t>(1.635)</a:t>
                          </a:r>
                          <a:endParaRPr sz="1100" b="1" dirty="0">
                            <a:solidFill>
                              <a:schemeClr val="dk1"/>
                            </a:solidFill>
                            <a:latin typeface="+mn-lt"/>
                            <a:ea typeface="+mn-ea"/>
                            <a:cs typeface="+mn-cs"/>
                            <a:sym typeface="Montserrat"/>
                          </a:endParaRPr>
                        </a:p>
                      </a:txBody>
                      <a:tcPr marL="42487" marR="42487" marT="42487" marB="42487" anchor="ctr">
                        <a:lnL>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947576"/>
                      </a:ext>
                    </a:extLst>
                  </a:tr>
                  <a:tr h="321281">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sym typeface="Vidaloka"/>
                            </a:rPr>
                            <a:t>Control Variables</a:t>
                          </a:r>
                          <a:endParaRPr sz="11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Included</a:t>
                          </a:r>
                          <a:endParaRPr sz="11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1281">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sym typeface="Vidaloka"/>
                            </a:rPr>
                            <a:t>N</a:t>
                          </a:r>
                          <a:endParaRPr sz="11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1,032</a:t>
                          </a:r>
                          <a:endParaRPr sz="1100" dirty="0">
                            <a:solidFill>
                              <a:schemeClr val="dk1"/>
                            </a:solidFill>
                            <a:latin typeface="+mn-lt"/>
                            <a:ea typeface="+mn-ea"/>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06777094"/>
                      </a:ext>
                    </a:extLst>
                  </a:tr>
                  <a:tr h="321281">
                    <a:tc>
                      <a:txBody>
                        <a:bodyPr/>
                        <a:lstStyle/>
                        <a:p>
                          <a:pPr marL="0" lvl="0" indent="0" algn="ctr" rtl="0">
                            <a:spcBef>
                              <a:spcPts val="0"/>
                            </a:spcBef>
                            <a:spcAft>
                              <a:spcPts val="0"/>
                            </a:spcAft>
                            <a:buClr>
                              <a:schemeClr val="dk1"/>
                            </a:buClr>
                            <a:buSzPts val="1100"/>
                            <a:buFont typeface="Arial"/>
                            <a:buNone/>
                          </a:pPr>
                          <a:r>
                            <a:rPr lang="en-US" altLang="zh-TW" sz="1100" b="0" u="none" strike="noStrike" cap="none" dirty="0">
                              <a:solidFill>
                                <a:srgbClr val="011635"/>
                              </a:solidFill>
                              <a:sym typeface="Vidaloka"/>
                            </a:rPr>
                            <a:t>Adjusted </a:t>
                          </a:r>
                          <a14:m>
                            <m:oMath xmlns:m="http://schemas.openxmlformats.org/officeDocument/2006/math">
                              <m:sSup>
                                <m:sSupPr>
                                  <m:ctrlPr>
                                    <a:rPr lang="en-US" altLang="zh-TW" sz="1100" i="1" smtClean="0">
                                      <a:solidFill>
                                        <a:srgbClr val="011635"/>
                                      </a:solidFill>
                                      <a:latin typeface="Cambria Math" panose="02040503050406030204" pitchFamily="18" charset="0"/>
                                      <a:sym typeface="Vidaloka"/>
                                    </a:rPr>
                                  </m:ctrlPr>
                                </m:sSupPr>
                                <m:e>
                                  <m:r>
                                    <a:rPr lang="en-US" altLang="zh-TW" sz="1100" b="0" smtClean="0">
                                      <a:solidFill>
                                        <a:srgbClr val="011635"/>
                                      </a:solidFill>
                                      <a:latin typeface="Cambria Math" panose="02040503050406030204" pitchFamily="18" charset="0"/>
                                      <a:sym typeface="Vidaloka"/>
                                    </a:rPr>
                                    <m:t>𝑅</m:t>
                                  </m:r>
                                </m:e>
                                <m:sup>
                                  <m:r>
                                    <a:rPr lang="en-US" altLang="zh-TW" sz="1100" b="0" smtClean="0">
                                      <a:solidFill>
                                        <a:srgbClr val="011635"/>
                                      </a:solidFill>
                                      <a:latin typeface="Cambria Math" panose="02040503050406030204" pitchFamily="18" charset="0"/>
                                      <a:sym typeface="Vidaloka"/>
                                    </a:rPr>
                                    <m:t>2</m:t>
                                  </m:r>
                                </m:sup>
                              </m:sSup>
                            </m:oMath>
                          </a14:m>
                          <a:endParaRPr sz="1100" dirty="0">
                            <a:solidFill>
                              <a:srgbClr val="011635"/>
                            </a:solidFill>
                            <a:latin typeface="+mn-lt"/>
                            <a:ea typeface="+mn-ea"/>
                            <a:cs typeface="+mn-cs"/>
                            <a:sym typeface="Vidaloka"/>
                          </a:endParaRPr>
                        </a:p>
                      </a:txBody>
                      <a:tcPr marL="42487" marR="42487" marT="42487" marB="42487"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0.146</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0.417</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0.348</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0.431</a:t>
                          </a:r>
                          <a:endParaRPr sz="1100" dirty="0">
                            <a:solidFill>
                              <a:schemeClr val="dk1"/>
                            </a:solidFill>
                            <a:latin typeface="+mn-lt"/>
                            <a:ea typeface="+mn-ea"/>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51522387"/>
                      </a:ext>
                    </a:extLst>
                  </a:tr>
                  <a:tr h="321281">
                    <a:tc>
                      <a:txBody>
                        <a:bodyPr/>
                        <a:lstStyle/>
                        <a:p>
                          <a:pPr marL="0" lvl="0" indent="0" algn="ctr" rtl="0">
                            <a:spcBef>
                              <a:spcPts val="0"/>
                            </a:spcBef>
                            <a:spcAft>
                              <a:spcPts val="0"/>
                            </a:spcAft>
                            <a:buClr>
                              <a:schemeClr val="dk1"/>
                            </a:buClr>
                            <a:buSzPts val="1100"/>
                            <a:buFont typeface="Arial"/>
                            <a:buNone/>
                          </a:pPr>
                          <a:r>
                            <a:rPr lang="en-US" altLang="zh-TW" sz="1100" b="1" u="none" strike="noStrike" cap="none" dirty="0">
                              <a:solidFill>
                                <a:srgbClr val="011635"/>
                              </a:solidFill>
                              <a:sym typeface="Vidaloka"/>
                            </a:rPr>
                            <a:t>F-test: </a:t>
                          </a:r>
                          <a14:m>
                            <m:oMath xmlns:m="http://schemas.openxmlformats.org/officeDocument/2006/math">
                              <m:sSub>
                                <m:sSubPr>
                                  <m:ctrlPr>
                                    <a:rPr lang="en-US" altLang="zh-TW" sz="1100" b="1" i="1" u="none" strike="noStrike" cap="none" smtClean="0">
                                      <a:solidFill>
                                        <a:srgbClr val="011635"/>
                                      </a:solidFill>
                                      <a:latin typeface="Cambria Math" panose="02040503050406030204" pitchFamily="18" charset="0"/>
                                      <a:sym typeface="Vidaloka"/>
                                    </a:rPr>
                                  </m:ctrlPr>
                                </m:sSubPr>
                                <m:e>
                                  <m:r>
                                    <a:rPr lang="zh-TW" altLang="en-US" sz="1100" b="1" u="none" strike="noStrike" cap="none" smtClean="0">
                                      <a:solidFill>
                                        <a:srgbClr val="011635"/>
                                      </a:solidFill>
                                      <a:latin typeface="Cambria Math" panose="02040503050406030204" pitchFamily="18" charset="0"/>
                                      <a:sym typeface="Vidaloka"/>
                                    </a:rPr>
                                    <m:t>𝜶</m:t>
                                  </m:r>
                                </m:e>
                                <m:sub>
                                  <m:r>
                                    <a:rPr lang="en-US" altLang="zh-TW" sz="1100" b="1" u="none" strike="noStrike" cap="none" smtClean="0">
                                      <a:solidFill>
                                        <a:srgbClr val="011635"/>
                                      </a:solidFill>
                                      <a:latin typeface="Cambria Math" panose="02040503050406030204" pitchFamily="18" charset="0"/>
                                      <a:sym typeface="Vidaloka"/>
                                    </a:rPr>
                                    <m:t>𝟐</m:t>
                                  </m:r>
                                </m:sub>
                              </m:sSub>
                              <m:r>
                                <a:rPr lang="en-US" altLang="zh-TW" sz="1100" b="1" u="none" strike="noStrike" cap="none" smtClean="0">
                                  <a:solidFill>
                                    <a:srgbClr val="011635"/>
                                  </a:solidFill>
                                  <a:latin typeface="Cambria Math" panose="02040503050406030204" pitchFamily="18" charset="0"/>
                                  <a:sym typeface="Vidaloka"/>
                                </a:rPr>
                                <m:t>+</m:t>
                              </m:r>
                              <m:sSub>
                                <m:sSubPr>
                                  <m:ctrlPr>
                                    <a:rPr lang="en-US" altLang="zh-TW" sz="1100" b="1" i="1" u="none" strike="noStrike" cap="none" smtClean="0">
                                      <a:solidFill>
                                        <a:srgbClr val="011635"/>
                                      </a:solidFill>
                                      <a:latin typeface="Cambria Math" panose="02040503050406030204" pitchFamily="18" charset="0"/>
                                      <a:sym typeface="Vidaloka"/>
                                    </a:rPr>
                                  </m:ctrlPr>
                                </m:sSubPr>
                                <m:e>
                                  <m:r>
                                    <a:rPr lang="zh-TW" altLang="en-US" sz="1100" b="1" u="none" strike="noStrike" cap="none" smtClean="0">
                                      <a:solidFill>
                                        <a:srgbClr val="011635"/>
                                      </a:solidFill>
                                      <a:latin typeface="Cambria Math" panose="02040503050406030204" pitchFamily="18" charset="0"/>
                                      <a:sym typeface="Vidaloka"/>
                                    </a:rPr>
                                    <m:t>𝜶</m:t>
                                  </m:r>
                                </m:e>
                                <m:sub>
                                  <m:r>
                                    <a:rPr lang="en-US" altLang="zh-TW" sz="1100" b="1" u="none" strike="noStrike" cap="none" smtClean="0">
                                      <a:solidFill>
                                        <a:srgbClr val="011635"/>
                                      </a:solidFill>
                                      <a:latin typeface="Cambria Math" panose="02040503050406030204" pitchFamily="18" charset="0"/>
                                      <a:sym typeface="Vidaloka"/>
                                    </a:rPr>
                                    <m:t>𝟒</m:t>
                                  </m:r>
                                </m:sub>
                              </m:sSub>
                              <m:r>
                                <a:rPr lang="en-US" altLang="zh-TW" sz="1100" b="1" u="none" strike="noStrike" cap="none" smtClean="0">
                                  <a:solidFill>
                                    <a:srgbClr val="011635"/>
                                  </a:solidFill>
                                  <a:latin typeface="Cambria Math" panose="02040503050406030204" pitchFamily="18" charset="0"/>
                                  <a:sym typeface="Vidaloka"/>
                                </a:rPr>
                                <m:t>=</m:t>
                              </m:r>
                              <m:r>
                                <a:rPr lang="en-US" altLang="zh-TW" sz="1100" b="1" u="none" strike="noStrike" cap="none" smtClean="0">
                                  <a:solidFill>
                                    <a:srgbClr val="011635"/>
                                  </a:solidFill>
                                  <a:latin typeface="Cambria Math" panose="02040503050406030204" pitchFamily="18" charset="0"/>
                                  <a:sym typeface="Vidaloka"/>
                                </a:rPr>
                                <m:t>𝟎</m:t>
                              </m:r>
                            </m:oMath>
                          </a14:m>
                          <a:endParaRPr sz="1100" b="1" dirty="0">
                            <a:solidFill>
                              <a:srgbClr val="011635"/>
                            </a:solidFill>
                            <a:latin typeface="+mn-lt"/>
                            <a:ea typeface="+mn-ea"/>
                            <a:cs typeface="+mn-cs"/>
                            <a:sym typeface="Vidaloka"/>
                          </a:endParaRPr>
                        </a:p>
                      </a:txBody>
                      <a:tcPr marL="42487" marR="42487" marT="42487" marB="42487"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0.155**</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(2.499)</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0.009*</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(1.833)</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0.089***</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(2.786)</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rPr>
                            <a:t>0.070*</a:t>
                          </a:r>
                        </a:p>
                        <a:p>
                          <a:pPr marL="0" lvl="0" indent="0" algn="ctr" rtl="0">
                            <a:spcBef>
                              <a:spcPts val="0"/>
                            </a:spcBef>
                            <a:spcAft>
                              <a:spcPts val="0"/>
                            </a:spcAft>
                            <a:buClr>
                              <a:schemeClr val="dk1"/>
                            </a:buClr>
                            <a:buSzPts val="1100"/>
                            <a:buFont typeface="Arial"/>
                            <a:buNone/>
                          </a:pPr>
                          <a:r>
                            <a:rPr lang="en-US" sz="1100" b="1" dirty="0">
                              <a:solidFill>
                                <a:schemeClr val="dk1"/>
                              </a:solidFill>
                            </a:rPr>
                            <a:t>(1.752)</a:t>
                          </a:r>
                          <a:endParaRPr sz="1100" b="1" dirty="0">
                            <a:solidFill>
                              <a:schemeClr val="dk1"/>
                            </a:solidFill>
                            <a:latin typeface="+mn-lt"/>
                            <a:ea typeface="+mn-ea"/>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2870970"/>
                      </a:ext>
                    </a:extLst>
                  </a:tr>
                </a:tbl>
              </a:graphicData>
            </a:graphic>
          </p:graphicFrame>
        </mc:Choice>
        <mc:Fallback xmlns="">
          <p:graphicFrame>
            <p:nvGraphicFramePr>
              <p:cNvPr id="1453" name="Google Shape;1453;p112"/>
              <p:cNvGraphicFramePr/>
              <p:nvPr>
                <p:extLst>
                  <p:ext uri="{D42A27DB-BD31-4B8C-83A1-F6EECF244321}">
                    <p14:modId xmlns:p14="http://schemas.microsoft.com/office/powerpoint/2010/main" val="2468786222"/>
                  </p:ext>
                </p:extLst>
              </p:nvPr>
            </p:nvGraphicFramePr>
            <p:xfrm>
              <a:off x="1373114" y="1111481"/>
              <a:ext cx="6397721" cy="3639008"/>
            </p:xfrm>
            <a:graphic>
              <a:graphicData uri="http://schemas.openxmlformats.org/drawingml/2006/table">
                <a:tbl>
                  <a:tblPr firstRow="1" firstCol="1" bandRow="1">
                    <a:tableStyleId>{10A1B5D5-9B99-4C35-A422-299274C87663}</a:tableStyleId>
                  </a:tblPr>
                  <a:tblGrid>
                    <a:gridCol w="1484216">
                      <a:extLst>
                        <a:ext uri="{9D8B030D-6E8A-4147-A177-3AD203B41FA5}">
                          <a16:colId xmlns:a16="http://schemas.microsoft.com/office/drawing/2014/main" val="20000"/>
                        </a:ext>
                      </a:extLst>
                    </a:gridCol>
                    <a:gridCol w="1232703">
                      <a:extLst>
                        <a:ext uri="{9D8B030D-6E8A-4147-A177-3AD203B41FA5}">
                          <a16:colId xmlns:a16="http://schemas.microsoft.com/office/drawing/2014/main" val="20001"/>
                        </a:ext>
                      </a:extLst>
                    </a:gridCol>
                    <a:gridCol w="1185880">
                      <a:extLst>
                        <a:ext uri="{9D8B030D-6E8A-4147-A177-3AD203B41FA5}">
                          <a16:colId xmlns:a16="http://schemas.microsoft.com/office/drawing/2014/main" val="20002"/>
                        </a:ext>
                      </a:extLst>
                    </a:gridCol>
                    <a:gridCol w="1288688">
                      <a:extLst>
                        <a:ext uri="{9D8B030D-6E8A-4147-A177-3AD203B41FA5}">
                          <a16:colId xmlns:a16="http://schemas.microsoft.com/office/drawing/2014/main" val="20003"/>
                        </a:ext>
                      </a:extLst>
                    </a:gridCol>
                    <a:gridCol w="1206234">
                      <a:extLst>
                        <a:ext uri="{9D8B030D-6E8A-4147-A177-3AD203B41FA5}">
                          <a16:colId xmlns:a16="http://schemas.microsoft.com/office/drawing/2014/main" val="20004"/>
                        </a:ext>
                      </a:extLst>
                    </a:gridCol>
                  </a:tblGrid>
                  <a:tr h="252614">
                    <a:tc gridSpan="5">
                      <a:txBody>
                        <a:bodyPr/>
                        <a:lstStyle/>
                        <a:p>
                          <a:pPr marL="0" lvl="0" indent="0" algn="l" rtl="0">
                            <a:spcBef>
                              <a:spcPts val="0"/>
                            </a:spcBef>
                            <a:spcAft>
                              <a:spcPts val="0"/>
                            </a:spcAft>
                            <a:buNone/>
                          </a:pPr>
                          <a:r>
                            <a:rPr lang="en-US" sz="1100" dirty="0"/>
                            <a:t>Table 5 Second Stage Equations: Pre- vs. Post-Implementation for RPA Adopters and Control Sample</a:t>
                          </a:r>
                          <a:endParaRPr sz="1100" dirty="0">
                            <a:latin typeface="+mn-lt"/>
                            <a:ea typeface="+mn-ea"/>
                          </a:endParaRPr>
                        </a:p>
                      </a:txBody>
                      <a:tcPr marL="42487" marR="42487" marT="42487" marB="42487">
                        <a:lnB w="12700" cmpd="sng">
                          <a:noFill/>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lgn="ctr">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pPr marL="0" lvl="0" indent="0" algn="ctr" rtl="0">
                            <a:spcBef>
                              <a:spcPts val="0"/>
                            </a:spcBef>
                            <a:spcAft>
                              <a:spcPts val="0"/>
                            </a:spcAft>
                            <a:buNone/>
                          </a:pPr>
                          <a:endParaRPr sz="1200" dirty="0">
                            <a:solidFill>
                              <a:srgbClr val="011635"/>
                            </a:solidFill>
                            <a:latin typeface="+mn-lt"/>
                            <a:ea typeface="+mn-ea"/>
                            <a:cs typeface="Vidaloka"/>
                            <a:sym typeface="Vidaloka"/>
                          </a:endParaRPr>
                        </a:p>
                      </a:txBody>
                      <a:tcPr marL="42487" marR="42487" marT="42487" marB="42487" anchor="ctr">
                        <a:lnL w="28575" cap="flat" cmpd="sng" algn="ctr">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759994724"/>
                      </a:ext>
                    </a:extLst>
                  </a:tr>
                  <a:tr h="321281">
                    <a:tc>
                      <a:txBody>
                        <a:bodyPr/>
                        <a:lstStyle/>
                        <a:p>
                          <a:pPr marL="0" lvl="0" indent="0" algn="l" rtl="0">
                            <a:spcBef>
                              <a:spcPts val="0"/>
                            </a:spcBef>
                            <a:spcAft>
                              <a:spcPts val="0"/>
                            </a:spcAft>
                            <a:buNone/>
                          </a:pPr>
                          <a:endParaRPr sz="1100" dirty="0">
                            <a:latin typeface="+mn-lt"/>
                            <a:ea typeface="+mn-ea"/>
                          </a:endParaRPr>
                        </a:p>
                      </a:txBody>
                      <a:tcPr marL="42487" marR="42487" marT="42487" marB="42487">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ABSDA</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RM</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ABEXP</a:t>
                          </a:r>
                          <a:endParaRPr sz="1100" dirty="0">
                            <a:solidFill>
                              <a:srgbClr val="011635"/>
                            </a:solidFill>
                            <a:latin typeface="+mn-lt"/>
                            <a:ea typeface="+mn-ea"/>
                            <a:cs typeface="+mn-cs"/>
                            <a:sym typeface="Vidaloka"/>
                          </a:endParaRPr>
                        </a:p>
                      </a:txBody>
                      <a:tcPr marL="42487" marR="42487" marT="42487" marB="42487" anchor="ctr">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rgbClr val="011635"/>
                              </a:solidFill>
                              <a:sym typeface="Vidaloka"/>
                            </a:rPr>
                            <a:t>ABPROD</a:t>
                          </a:r>
                          <a:endParaRPr sz="1100" dirty="0">
                            <a:solidFill>
                              <a:srgbClr val="011635"/>
                            </a:solidFill>
                            <a:latin typeface="+mn-lt"/>
                            <a:ea typeface="+mn-ea"/>
                            <a:cs typeface="+mn-cs"/>
                            <a:sym typeface="Vidaloka"/>
                          </a:endParaRPr>
                        </a:p>
                      </a:txBody>
                      <a:tcPr marL="42487" marR="42487" marT="42487" marB="42487" anchor="ctr">
                        <a:lnL>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0254">
                    <a:tc>
                      <a:txBody>
                        <a:bodyPr/>
                        <a:lstStyle/>
                        <a:p>
                          <a:pPr marL="0" lvl="0" indent="0" algn="ctr" rtl="0">
                            <a:spcBef>
                              <a:spcPts val="0"/>
                            </a:spcBef>
                            <a:spcAft>
                              <a:spcPts val="0"/>
                            </a:spcAft>
                            <a:buNone/>
                          </a:pPr>
                          <a:r>
                            <a:rPr lang="en-US" sz="1100" b="0" dirty="0">
                              <a:solidFill>
                                <a:srgbClr val="011635"/>
                              </a:solidFill>
                              <a:sym typeface="Vidaloka"/>
                            </a:rPr>
                            <a:t>RM/ ABSDA</a:t>
                          </a:r>
                          <a:endParaRPr sz="11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-0.042*</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(-1.790)</a:t>
                          </a:r>
                          <a:endParaRPr lang="en-US"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-14.896***</a:t>
                          </a:r>
                        </a:p>
                        <a:p>
                          <a:pPr marL="0" lvl="0" indent="0" algn="ctr" rtl="0">
                            <a:spcBef>
                              <a:spcPts val="0"/>
                            </a:spcBef>
                            <a:spcAft>
                              <a:spcPts val="0"/>
                            </a:spcAft>
                            <a:buNone/>
                          </a:pPr>
                          <a:r>
                            <a:rPr lang="en-US" sz="1100" dirty="0">
                              <a:solidFill>
                                <a:schemeClr val="dk1"/>
                              </a:solidFill>
                              <a:sym typeface="Montserrat"/>
                            </a:rPr>
                            <a:t>(-2.327)</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-8.875***</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(-2.524)</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-6.525</a:t>
                          </a:r>
                        </a:p>
                        <a:p>
                          <a:pPr marL="0" lvl="0" indent="0" algn="ctr" rtl="0">
                            <a:spcBef>
                              <a:spcPts val="0"/>
                            </a:spcBef>
                            <a:spcAft>
                              <a:spcPts val="0"/>
                            </a:spcAft>
                            <a:buNone/>
                          </a:pPr>
                          <a:r>
                            <a:rPr lang="en-US" sz="1100" dirty="0">
                              <a:solidFill>
                                <a:schemeClr val="dk1"/>
                              </a:solidFill>
                              <a:sym typeface="Montserrat"/>
                            </a:rPr>
                            <a:t>(-1.555)</a:t>
                          </a:r>
                          <a:endParaRPr sz="1100" dirty="0">
                            <a:solidFill>
                              <a:schemeClr val="dk1"/>
                            </a:solidFill>
                            <a:latin typeface="+mn-lt"/>
                            <a:ea typeface="+mn-ea"/>
                            <a:cs typeface="+mn-cs"/>
                            <a:sym typeface="Montserrat"/>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21981451"/>
                      </a:ext>
                    </a:extLst>
                  </a:tr>
                  <a:tr h="420254">
                    <a:tc>
                      <a:txBody>
                        <a:bodyPr/>
                        <a:lstStyle/>
                        <a:p>
                          <a:pPr marL="0" lvl="0" indent="0" algn="ctr" rtl="0">
                            <a:spcBef>
                              <a:spcPts val="0"/>
                            </a:spcBef>
                            <a:spcAft>
                              <a:spcPts val="0"/>
                            </a:spcAft>
                            <a:buNone/>
                          </a:pPr>
                          <a:r>
                            <a:rPr lang="en-US" sz="1100" b="0" dirty="0">
                              <a:solidFill>
                                <a:srgbClr val="011635"/>
                              </a:solidFill>
                              <a:sym typeface="Vidaloka"/>
                            </a:rPr>
                            <a:t>POST</a:t>
                          </a:r>
                          <a:endParaRPr sz="1100" b="0" dirty="0">
                            <a:solidFill>
                              <a:srgbClr val="011635"/>
                            </a:solidFill>
                            <a:latin typeface="+mn-lt"/>
                            <a:ea typeface="+mn-ea"/>
                            <a:cs typeface="+mn-cs"/>
                            <a:sym typeface="Vidaloka"/>
                          </a:endParaRPr>
                        </a:p>
                      </a:txBody>
                      <a:tcPr marL="42487" marR="42487" marT="42487" marB="42487"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-0.009*</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(-1.766)</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-0.113*</a:t>
                          </a:r>
                        </a:p>
                        <a:p>
                          <a:pPr marL="0" lvl="0" indent="0" algn="ctr" rtl="0">
                            <a:spcBef>
                              <a:spcPts val="0"/>
                            </a:spcBef>
                            <a:spcAft>
                              <a:spcPts val="0"/>
                            </a:spcAft>
                            <a:buNone/>
                          </a:pPr>
                          <a:r>
                            <a:rPr lang="en-US" sz="1100" dirty="0">
                              <a:solidFill>
                                <a:schemeClr val="dk1"/>
                              </a:solidFill>
                              <a:sym typeface="Montserrat"/>
                            </a:rPr>
                            <a:t>(-1.927)</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-0.065**</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(-2.004)</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-0.050</a:t>
                          </a:r>
                        </a:p>
                        <a:p>
                          <a:pPr marL="0" lvl="0" indent="0" algn="ctr" rtl="0">
                            <a:spcBef>
                              <a:spcPts val="0"/>
                            </a:spcBef>
                            <a:spcAft>
                              <a:spcPts val="0"/>
                            </a:spcAft>
                            <a:buNone/>
                          </a:pPr>
                          <a:r>
                            <a:rPr lang="en-US" sz="1100" dirty="0">
                              <a:solidFill>
                                <a:schemeClr val="dk1"/>
                              </a:solidFill>
                              <a:sym typeface="Montserrat"/>
                            </a:rPr>
                            <a:t>(-1.298)</a:t>
                          </a:r>
                          <a:endParaRPr sz="1100" dirty="0">
                            <a:solidFill>
                              <a:schemeClr val="dk1"/>
                            </a:solidFill>
                            <a:latin typeface="+mn-lt"/>
                            <a:ea typeface="+mn-ea"/>
                            <a:cs typeface="+mn-cs"/>
                            <a:sym typeface="Montserrat"/>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06600909"/>
                      </a:ext>
                    </a:extLst>
                  </a:tr>
                  <a:tr h="420254">
                    <a:tc>
                      <a:txBody>
                        <a:bodyPr/>
                        <a:lstStyle/>
                        <a:p>
                          <a:pPr marL="0" lvl="0" indent="0" algn="ctr" rtl="0">
                            <a:spcBef>
                              <a:spcPts val="0"/>
                            </a:spcBef>
                            <a:spcAft>
                              <a:spcPts val="0"/>
                            </a:spcAft>
                            <a:buNone/>
                          </a:pPr>
                          <a:r>
                            <a:rPr lang="en-US" sz="1100" b="0" dirty="0">
                              <a:solidFill>
                                <a:srgbClr val="011635"/>
                              </a:solidFill>
                              <a:sym typeface="Vidaloka"/>
                            </a:rPr>
                            <a:t>RPA</a:t>
                          </a:r>
                          <a:endParaRPr sz="1100" b="0" dirty="0">
                            <a:solidFill>
                              <a:srgbClr val="011635"/>
                            </a:solidFill>
                            <a:latin typeface="+mn-lt"/>
                            <a:ea typeface="+mn-ea"/>
                            <a:cs typeface="+mn-cs"/>
                            <a:sym typeface="Vidaloka"/>
                          </a:endParaRPr>
                        </a:p>
                      </a:txBody>
                      <a:tcPr marL="42487" marR="42487" marT="42487" marB="42487"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-0.006</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(-1.503)</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-0.093***</a:t>
                          </a:r>
                        </a:p>
                        <a:p>
                          <a:pPr marL="0" lvl="0" indent="0" algn="ctr" rtl="0">
                            <a:spcBef>
                              <a:spcPts val="0"/>
                            </a:spcBef>
                            <a:spcAft>
                              <a:spcPts val="0"/>
                            </a:spcAft>
                            <a:buNone/>
                          </a:pPr>
                          <a:r>
                            <a:rPr lang="en-US" sz="1100" dirty="0">
                              <a:solidFill>
                                <a:schemeClr val="dk1"/>
                              </a:solidFill>
                              <a:sym typeface="Montserrat"/>
                            </a:rPr>
                            <a:t>(-2.615)</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-0.050***</a:t>
                          </a:r>
                        </a:p>
                        <a:p>
                          <a:pPr marL="0" lvl="0" indent="0" algn="ctr" rtl="0">
                            <a:spcBef>
                              <a:spcPts val="0"/>
                            </a:spcBef>
                            <a:spcAft>
                              <a:spcPts val="0"/>
                            </a:spcAft>
                            <a:buClr>
                              <a:srgbClr val="000000"/>
                            </a:buClr>
                            <a:buSzPts val="1100"/>
                            <a:buFont typeface="Arial"/>
                            <a:buNone/>
                          </a:pPr>
                          <a:r>
                            <a:rPr lang="en-US" sz="1100" dirty="0">
                              <a:solidFill>
                                <a:schemeClr val="dk1"/>
                              </a:solidFill>
                              <a:sym typeface="Montserrat"/>
                            </a:rPr>
                            <a:t>(-2.604)</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dirty="0">
                              <a:solidFill>
                                <a:schemeClr val="dk1"/>
                              </a:solidFill>
                              <a:sym typeface="Montserrat"/>
                            </a:rPr>
                            <a:t>-0.041*</a:t>
                          </a:r>
                        </a:p>
                        <a:p>
                          <a:pPr marL="0" lvl="0" indent="0" algn="ctr" rtl="0">
                            <a:spcBef>
                              <a:spcPts val="0"/>
                            </a:spcBef>
                            <a:spcAft>
                              <a:spcPts val="0"/>
                            </a:spcAft>
                            <a:buNone/>
                          </a:pPr>
                          <a:r>
                            <a:rPr lang="en-US" sz="1100" dirty="0">
                              <a:solidFill>
                                <a:schemeClr val="dk1"/>
                              </a:solidFill>
                              <a:sym typeface="Montserrat"/>
                            </a:rPr>
                            <a:t>(-1.802)</a:t>
                          </a:r>
                          <a:endParaRPr sz="1100" dirty="0">
                            <a:solidFill>
                              <a:schemeClr val="dk1"/>
                            </a:solidFill>
                            <a:latin typeface="+mn-lt"/>
                            <a:ea typeface="+mn-ea"/>
                            <a:cs typeface="+mn-cs"/>
                            <a:sym typeface="Montserrat"/>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06609567"/>
                      </a:ext>
                    </a:extLst>
                  </a:tr>
                  <a:tr h="420254">
                    <a:tc>
                      <a:txBody>
                        <a:bodyPr/>
                        <a:lstStyle/>
                        <a:p>
                          <a:pPr marL="0" lvl="0" indent="0" algn="ctr" rtl="0">
                            <a:spcBef>
                              <a:spcPts val="0"/>
                            </a:spcBef>
                            <a:spcAft>
                              <a:spcPts val="0"/>
                            </a:spcAft>
                            <a:buNone/>
                          </a:pPr>
                          <a:r>
                            <a:rPr lang="en-US" sz="1100" b="1" dirty="0">
                              <a:solidFill>
                                <a:srgbClr val="011635"/>
                              </a:solidFill>
                              <a:sym typeface="Vidaloka"/>
                            </a:rPr>
                            <a:t>POST*RPA</a:t>
                          </a:r>
                          <a:endParaRPr sz="1100" b="1" dirty="0">
                            <a:solidFill>
                              <a:srgbClr val="011635"/>
                            </a:solidFill>
                            <a:latin typeface="+mn-lt"/>
                            <a:ea typeface="+mn-ea"/>
                            <a:cs typeface="+mn-cs"/>
                            <a:sym typeface="Vidaloka"/>
                          </a:endParaRPr>
                        </a:p>
                      </a:txBody>
                      <a:tcPr marL="42487" marR="42487" marT="42487" marB="42487" anchor="ctr">
                        <a:lnL w="12700" cmpd="sng">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0.018***</a:t>
                          </a:r>
                        </a:p>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(3.159)</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sym typeface="Montserrat"/>
                            </a:rPr>
                            <a:t>0.268**</a:t>
                          </a:r>
                        </a:p>
                        <a:p>
                          <a:pPr marL="0" lvl="0" indent="0" algn="ctr" rtl="0">
                            <a:spcBef>
                              <a:spcPts val="0"/>
                            </a:spcBef>
                            <a:spcAft>
                              <a:spcPts val="0"/>
                            </a:spcAft>
                            <a:buNone/>
                          </a:pPr>
                          <a:r>
                            <a:rPr lang="en-US" sz="1100" b="1" dirty="0">
                              <a:solidFill>
                                <a:schemeClr val="dk1"/>
                              </a:solidFill>
                              <a:sym typeface="Montserrat"/>
                            </a:rPr>
                            <a:t>(2.401)</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0.154**</a:t>
                          </a:r>
                        </a:p>
                        <a:p>
                          <a:pPr marL="0" lvl="0" indent="0" algn="ctr" rtl="0">
                            <a:spcBef>
                              <a:spcPts val="0"/>
                            </a:spcBef>
                            <a:spcAft>
                              <a:spcPts val="0"/>
                            </a:spcAft>
                            <a:buClr>
                              <a:srgbClr val="000000"/>
                            </a:buClr>
                            <a:buSzPts val="1100"/>
                            <a:buFont typeface="Arial"/>
                            <a:buNone/>
                          </a:pPr>
                          <a:r>
                            <a:rPr lang="en-US" sz="1100" b="1" dirty="0">
                              <a:solidFill>
                                <a:schemeClr val="dk1"/>
                              </a:solidFill>
                              <a:sym typeface="Montserrat"/>
                            </a:rPr>
                            <a:t>(2.529)</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None/>
                          </a:pPr>
                          <a:r>
                            <a:rPr lang="en-US" sz="1100" b="1" dirty="0">
                              <a:solidFill>
                                <a:schemeClr val="dk1"/>
                              </a:solidFill>
                              <a:sym typeface="Montserrat"/>
                            </a:rPr>
                            <a:t>0.120</a:t>
                          </a:r>
                        </a:p>
                        <a:p>
                          <a:pPr marL="0" lvl="0" indent="0" algn="ctr" rtl="0">
                            <a:spcBef>
                              <a:spcPts val="0"/>
                            </a:spcBef>
                            <a:spcAft>
                              <a:spcPts val="0"/>
                            </a:spcAft>
                            <a:buNone/>
                          </a:pPr>
                          <a:r>
                            <a:rPr lang="en-US" sz="1100" b="1" dirty="0">
                              <a:solidFill>
                                <a:schemeClr val="dk1"/>
                              </a:solidFill>
                              <a:sym typeface="Montserrat"/>
                            </a:rPr>
                            <a:t>(1.635)</a:t>
                          </a:r>
                          <a:endParaRPr sz="1100" b="1" dirty="0">
                            <a:solidFill>
                              <a:schemeClr val="dk1"/>
                            </a:solidFill>
                            <a:latin typeface="+mn-lt"/>
                            <a:ea typeface="+mn-ea"/>
                            <a:cs typeface="+mn-cs"/>
                            <a:sym typeface="Montserrat"/>
                          </a:endParaRPr>
                        </a:p>
                      </a:txBody>
                      <a:tcPr marL="42487" marR="42487" marT="42487" marB="42487" anchor="ctr">
                        <a:lnL>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947576"/>
                      </a:ext>
                    </a:extLst>
                  </a:tr>
                  <a:tr h="321281">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sym typeface="Vidaloka"/>
                            </a:rPr>
                            <a:t>Control Variables</a:t>
                          </a:r>
                          <a:endParaRPr sz="11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Included</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Included</a:t>
                          </a:r>
                          <a:endParaRPr sz="1100" dirty="0">
                            <a:solidFill>
                              <a:schemeClr val="dk1"/>
                            </a:solidFill>
                            <a:latin typeface="+mn-lt"/>
                            <a:ea typeface="+mn-ea"/>
                          </a:endParaRPr>
                        </a:p>
                      </a:txBody>
                      <a:tcPr marL="42487" marR="42487" marT="42487" marB="42487" anchor="ctr">
                        <a:lnL>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1281">
                    <a:tc>
                      <a:txBody>
                        <a:bodyPr/>
                        <a:lstStyle/>
                        <a:p>
                          <a:pPr marL="0" lvl="0" indent="0" algn="ctr" rtl="0">
                            <a:spcBef>
                              <a:spcPts val="0"/>
                            </a:spcBef>
                            <a:spcAft>
                              <a:spcPts val="0"/>
                            </a:spcAft>
                            <a:buClr>
                              <a:schemeClr val="dk1"/>
                            </a:buClr>
                            <a:buSzPts val="1100"/>
                            <a:buFont typeface="Arial"/>
                            <a:buNone/>
                          </a:pPr>
                          <a:r>
                            <a:rPr lang="en-US" sz="1100" b="0" dirty="0">
                              <a:solidFill>
                                <a:srgbClr val="011635"/>
                              </a:solidFill>
                              <a:sym typeface="Vidaloka"/>
                            </a:rPr>
                            <a:t>N</a:t>
                          </a:r>
                          <a:endParaRPr sz="1100" b="0" dirty="0">
                            <a:solidFill>
                              <a:srgbClr val="011635"/>
                            </a:solidFill>
                            <a:latin typeface="+mn-lt"/>
                            <a:ea typeface="+mn-ea"/>
                            <a:cs typeface="+mn-cs"/>
                            <a:sym typeface="Vidaloka"/>
                          </a:endParaRPr>
                        </a:p>
                      </a:txBody>
                      <a:tcPr marL="42487" marR="42487" marT="42487" marB="42487" anchor="ctr">
                        <a:lnL w="12700" cmpd="sng">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1,032</a:t>
                          </a:r>
                          <a:endParaRPr sz="1100" dirty="0">
                            <a:solidFill>
                              <a:schemeClr val="dk1"/>
                            </a:solidFill>
                            <a:latin typeface="+mn-lt"/>
                            <a:ea typeface="+mn-ea"/>
                            <a:cs typeface="+mn-cs"/>
                            <a:sym typeface="Montserrat"/>
                          </a:endParaRPr>
                        </a:p>
                      </a:txBody>
                      <a:tcPr marL="42487" marR="42487" marT="42487" marB="42487" anchor="ctr">
                        <a:lnL>
                          <a:noFill/>
                        </a:lnL>
                        <a:lnR>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1,032</a:t>
                          </a:r>
                          <a:endParaRPr sz="1100" dirty="0">
                            <a:solidFill>
                              <a:schemeClr val="dk1"/>
                            </a:solidFill>
                            <a:latin typeface="+mn-lt"/>
                            <a:ea typeface="+mn-ea"/>
                          </a:endParaRPr>
                        </a:p>
                      </a:txBody>
                      <a:tcPr marL="42487" marR="42487" marT="42487" marB="42487" anchor="ctr">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06777094"/>
                      </a:ext>
                    </a:extLst>
                  </a:tr>
                  <a:tr h="321281">
                    <a:tc>
                      <a:txBody>
                        <a:bodyPr/>
                        <a:lstStyle/>
                        <a:p>
                          <a:endParaRPr lang="zh-TW"/>
                        </a:p>
                      </a:txBody>
                      <a:tcPr marL="42487" marR="42487" marT="42487" marB="42487" anchor="ctr">
                        <a:lnL w="12700" cmpd="sng">
                          <a:noFill/>
                        </a:lnL>
                        <a:lnR>
                          <a:noFill/>
                        </a:lnR>
                        <a:lnT w="12700" cmpd="sng">
                          <a:noFill/>
                        </a:lnT>
                        <a:lnB w="12700" cmpd="sng">
                          <a:noFill/>
                        </a:lnB>
                        <a:lnTlToBr w="12700" cmpd="sng">
                          <a:noFill/>
                          <a:prstDash val="solid"/>
                        </a:lnTlToBr>
                        <a:lnBlToTr w="12700" cmpd="sng">
                          <a:noFill/>
                          <a:prstDash val="solid"/>
                        </a:lnBlToTr>
                        <a:blipFill>
                          <a:blip r:embed="rId3"/>
                          <a:stretch>
                            <a:fillRect l="-410" t="-900000" r="-331148" b="-145283"/>
                          </a:stretch>
                        </a:blipFill>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0.146</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0.417</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sym typeface="Montserrat"/>
                            </a:rPr>
                            <a:t>0.348</a:t>
                          </a:r>
                          <a:endParaRPr sz="1100"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dirty="0">
                              <a:solidFill>
                                <a:schemeClr val="dk1"/>
                              </a:solidFill>
                            </a:rPr>
                            <a:t>0.431</a:t>
                          </a:r>
                          <a:endParaRPr sz="1100" dirty="0">
                            <a:solidFill>
                              <a:schemeClr val="dk1"/>
                            </a:solidFill>
                            <a:latin typeface="+mn-lt"/>
                            <a:ea typeface="+mn-ea"/>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51522387"/>
                      </a:ext>
                    </a:extLst>
                  </a:tr>
                  <a:tr h="420254">
                    <a:tc>
                      <a:txBody>
                        <a:bodyPr/>
                        <a:lstStyle/>
                        <a:p>
                          <a:endParaRPr lang="zh-TW"/>
                        </a:p>
                      </a:txBody>
                      <a:tcPr marL="42487" marR="42487" marT="42487" marB="42487" anchor="ctr">
                        <a:lnL w="12700" cmpd="sng">
                          <a:noFill/>
                        </a:lnL>
                        <a:lnR>
                          <a:noFill/>
                        </a:lnR>
                        <a:lnT w="12700" cmpd="sng">
                          <a:noFill/>
                        </a:lnT>
                        <a:lnB w="12700" cmpd="sng">
                          <a:noFill/>
                        </a:lnB>
                        <a:lnTlToBr w="12700" cmpd="sng">
                          <a:noFill/>
                          <a:prstDash val="solid"/>
                        </a:lnTlToBr>
                        <a:lnBlToTr w="12700" cmpd="sng">
                          <a:noFill/>
                          <a:prstDash val="solid"/>
                        </a:lnBlToTr>
                        <a:blipFill>
                          <a:blip r:embed="rId3"/>
                          <a:stretch>
                            <a:fillRect l="-410" t="-768116" r="-331148" b="-11594"/>
                          </a:stretch>
                        </a:blipFill>
                      </a:tcP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0.155**</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(2.499)</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0.009*</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(1.833)</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0.089***</a:t>
                          </a:r>
                        </a:p>
                        <a:p>
                          <a:pPr marL="0" lvl="0" indent="0" algn="ctr" rtl="0">
                            <a:spcBef>
                              <a:spcPts val="0"/>
                            </a:spcBef>
                            <a:spcAft>
                              <a:spcPts val="0"/>
                            </a:spcAft>
                            <a:buClr>
                              <a:schemeClr val="dk1"/>
                            </a:buClr>
                            <a:buSzPts val="1100"/>
                            <a:buFont typeface="Arial"/>
                            <a:buNone/>
                          </a:pPr>
                          <a:r>
                            <a:rPr lang="en-US" sz="1100" b="1" dirty="0">
                              <a:solidFill>
                                <a:schemeClr val="dk1"/>
                              </a:solidFill>
                              <a:sym typeface="Montserrat"/>
                            </a:rPr>
                            <a:t>(2.786)</a:t>
                          </a:r>
                          <a:endParaRPr sz="1100" b="1" dirty="0">
                            <a:solidFill>
                              <a:schemeClr val="dk1"/>
                            </a:solidFill>
                            <a:latin typeface="+mn-lt"/>
                            <a:ea typeface="+mn-ea"/>
                            <a:cs typeface="+mn-cs"/>
                            <a:sym typeface="Montserrat"/>
                          </a:endParaRPr>
                        </a:p>
                      </a:txBody>
                      <a:tcPr marL="42487" marR="42487" marT="42487" marB="42487"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lvl="0" indent="0" algn="ctr" rtl="0">
                            <a:spcBef>
                              <a:spcPts val="0"/>
                            </a:spcBef>
                            <a:spcAft>
                              <a:spcPts val="0"/>
                            </a:spcAft>
                            <a:buClr>
                              <a:schemeClr val="dk1"/>
                            </a:buClr>
                            <a:buSzPts val="1100"/>
                            <a:buFont typeface="Arial"/>
                            <a:buNone/>
                          </a:pPr>
                          <a:r>
                            <a:rPr lang="en-US" sz="1100" b="1" dirty="0">
                              <a:solidFill>
                                <a:schemeClr val="dk1"/>
                              </a:solidFill>
                            </a:rPr>
                            <a:t>0.070*</a:t>
                          </a:r>
                        </a:p>
                        <a:p>
                          <a:pPr marL="0" lvl="0" indent="0" algn="ctr" rtl="0">
                            <a:spcBef>
                              <a:spcPts val="0"/>
                            </a:spcBef>
                            <a:spcAft>
                              <a:spcPts val="0"/>
                            </a:spcAft>
                            <a:buClr>
                              <a:schemeClr val="dk1"/>
                            </a:buClr>
                            <a:buSzPts val="1100"/>
                            <a:buFont typeface="Arial"/>
                            <a:buNone/>
                          </a:pPr>
                          <a:r>
                            <a:rPr lang="en-US" sz="1100" b="1" dirty="0">
                              <a:solidFill>
                                <a:schemeClr val="dk1"/>
                              </a:solidFill>
                            </a:rPr>
                            <a:t>(1.752)</a:t>
                          </a:r>
                          <a:endParaRPr sz="1100" b="1" dirty="0">
                            <a:solidFill>
                              <a:schemeClr val="dk1"/>
                            </a:solidFill>
                            <a:latin typeface="+mn-lt"/>
                            <a:ea typeface="+mn-ea"/>
                          </a:endParaRPr>
                        </a:p>
                      </a:txBody>
                      <a:tcPr marL="42487" marR="42487" marT="42487" marB="42487"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2870970"/>
                      </a:ext>
                    </a:extLst>
                  </a:tr>
                </a:tbl>
              </a:graphicData>
            </a:graphic>
          </p:graphicFrame>
        </mc:Fallback>
      </mc:AlternateContent>
    </p:spTree>
    <p:extLst>
      <p:ext uri="{BB962C8B-B14F-4D97-AF65-F5344CB8AC3E}">
        <p14:creationId xmlns:p14="http://schemas.microsoft.com/office/powerpoint/2010/main" val="15480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52"/>
                                        </p:tgtEl>
                                        <p:attrNameLst>
                                          <p:attrName>style.visibility</p:attrName>
                                        </p:attrNameLst>
                                      </p:cBhvr>
                                      <p:to>
                                        <p:strVal val="visible"/>
                                      </p:to>
                                    </p:set>
                                    <p:anim calcmode="lin" valueType="num">
                                      <p:cBhvr additive="base">
                                        <p:cTn id="7" dur="1000"/>
                                        <p:tgtEl>
                                          <p:spTgt spid="1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53"/>
                                        </p:tgtEl>
                                        <p:attrNameLst>
                                          <p:attrName>style.visibility</p:attrName>
                                        </p:attrNameLst>
                                      </p:cBhvr>
                                      <p:to>
                                        <p:strVal val="visible"/>
                                      </p:to>
                                    </p:set>
                                    <p:anim calcmode="lin" valueType="num">
                                      <p:cBhvr additive="base">
                                        <p:cTn id="12" dur="1000"/>
                                        <p:tgtEl>
                                          <p:spTgt spid="14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3444956" y="1532702"/>
            <a:ext cx="2254088" cy="2078095"/>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sz="1600" dirty="0">
                <a:latin typeface="+mn-lt"/>
              </a:rPr>
              <a:t>Key findings</a:t>
            </a:r>
          </a:p>
          <a:p>
            <a:pPr marL="285750" indent="-285750">
              <a:lnSpc>
                <a:spcPct val="200000"/>
              </a:lnSpc>
              <a:buClr>
                <a:schemeClr val="dk1"/>
              </a:buClr>
              <a:buSzPts val="1100"/>
            </a:pPr>
            <a:r>
              <a:rPr lang="en-US" sz="1600" dirty="0">
                <a:latin typeface="+mn-lt"/>
              </a:rPr>
              <a:t>Contributions</a:t>
            </a:r>
          </a:p>
          <a:p>
            <a:pPr marL="285750" indent="-285750">
              <a:lnSpc>
                <a:spcPct val="200000"/>
              </a:lnSpc>
              <a:buClr>
                <a:schemeClr val="dk1"/>
              </a:buClr>
              <a:buSzPts val="1100"/>
            </a:pPr>
            <a:r>
              <a:rPr lang="en-US" sz="1600" dirty="0">
                <a:latin typeface="+mn-lt"/>
              </a:rPr>
              <a:t>Limitations</a:t>
            </a:r>
          </a:p>
          <a:p>
            <a:pPr marL="285750" indent="-285750">
              <a:lnSpc>
                <a:spcPct val="200000"/>
              </a:lnSpc>
              <a:buClr>
                <a:schemeClr val="dk1"/>
              </a:buClr>
              <a:buSzPts val="1100"/>
            </a:pPr>
            <a:r>
              <a:rPr lang="en-US" sz="1600" dirty="0">
                <a:latin typeface="+mn-lt"/>
              </a:rPr>
              <a:t>Future research</a:t>
            </a:r>
          </a:p>
        </p:txBody>
      </p:sp>
      <p:sp>
        <p:nvSpPr>
          <p:cNvPr id="554" name="Google Shape;554;p66"/>
          <p:cNvSpPr txBox="1">
            <a:spLocks noGrp="1"/>
          </p:cNvSpPr>
          <p:nvPr>
            <p:ph type="title"/>
          </p:nvPr>
        </p:nvSpPr>
        <p:spPr>
          <a:xfrm>
            <a:off x="1078308" y="621374"/>
            <a:ext cx="6471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05 Conclusion </a:t>
            </a:r>
            <a:endParaRPr sz="2400" dirty="0">
              <a:latin typeface="+mj-lt"/>
            </a:endParaRPr>
          </a:p>
        </p:txBody>
      </p:sp>
    </p:spTree>
    <p:extLst>
      <p:ext uri="{BB962C8B-B14F-4D97-AF65-F5344CB8AC3E}">
        <p14:creationId xmlns:p14="http://schemas.microsoft.com/office/powerpoint/2010/main" val="402743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300942" y="428256"/>
            <a:ext cx="8542115" cy="572700"/>
          </a:xfrm>
          <a:prstGeom prst="rect">
            <a:avLst/>
          </a:prstGeom>
        </p:spPr>
        <p:txBody>
          <a:bodyPr spcFirstLastPara="1" wrap="square" lIns="91425" tIns="91425" rIns="91425" bIns="91425" anchor="t" anchorCtr="0">
            <a:noAutofit/>
          </a:bodyPr>
          <a:lstStyle/>
          <a:p>
            <a:pPr lvl="0" algn="ctr">
              <a:buSzPts val="1100"/>
            </a:pPr>
            <a:r>
              <a:rPr lang="en-US" altLang="zh-TW" sz="2800" dirty="0">
                <a:latin typeface="+mj-lt"/>
              </a:rPr>
              <a:t>Key Findings</a:t>
            </a:r>
            <a:endParaRPr sz="2800" dirty="0">
              <a:latin typeface="+mj-lt"/>
            </a:endParaRPr>
          </a:p>
        </p:txBody>
      </p:sp>
      <p:sp>
        <p:nvSpPr>
          <p:cNvPr id="2" name="文字方塊 1">
            <a:extLst>
              <a:ext uri="{FF2B5EF4-FFF2-40B4-BE49-F238E27FC236}">
                <a16:creationId xmlns:a16="http://schemas.microsoft.com/office/drawing/2014/main" id="{DA3F97FB-FC22-4537-8CB7-BD05BC52ABCB}"/>
              </a:ext>
            </a:extLst>
          </p:cNvPr>
          <p:cNvSpPr txBox="1"/>
          <p:nvPr/>
        </p:nvSpPr>
        <p:spPr>
          <a:xfrm>
            <a:off x="941493" y="1481162"/>
            <a:ext cx="7261013" cy="218117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dirty="0">
                <a:latin typeface="+mn-lt"/>
              </a:rPr>
              <a:t>Firms with RPA are more inclined towards</a:t>
            </a:r>
            <a:r>
              <a:rPr lang="en-US" altLang="zh-TW" b="1" dirty="0">
                <a:latin typeface="+mn-lt"/>
              </a:rPr>
              <a:t> earnings management (EM) </a:t>
            </a:r>
            <a:r>
              <a:rPr lang="en-US" altLang="zh-TW" dirty="0">
                <a:latin typeface="+mn-lt"/>
              </a:rPr>
              <a:t>in the post-implementation period.</a:t>
            </a:r>
          </a:p>
          <a:p>
            <a:pPr marL="285750" indent="-285750">
              <a:lnSpc>
                <a:spcPct val="200000"/>
              </a:lnSpc>
              <a:buFont typeface="Arial" panose="020B0604020202020204" pitchFamily="34" charset="0"/>
              <a:buChar char="•"/>
            </a:pPr>
            <a:r>
              <a:rPr lang="en-US" altLang="zh-TW" dirty="0">
                <a:latin typeface="+mn-lt"/>
              </a:rPr>
              <a:t>Multivariate analysis with control groups supports the broader applicability and robustness of the findings.</a:t>
            </a:r>
          </a:p>
          <a:p>
            <a:pPr marL="285750" indent="-285750">
              <a:lnSpc>
                <a:spcPct val="200000"/>
              </a:lnSpc>
              <a:buFont typeface="Arial" panose="020B0604020202020204" pitchFamily="34" charset="0"/>
              <a:buChar char="•"/>
            </a:pPr>
            <a:r>
              <a:rPr lang="en-US" altLang="zh-TW" dirty="0">
                <a:latin typeface="+mn-lt"/>
              </a:rPr>
              <a:t>Regression models using additional AM proxy are robust and consistent with the hypothesis.</a:t>
            </a:r>
            <a:endParaRPr lang="zh-TW" altLang="en-US" dirty="0">
              <a:latin typeface="+mn-lt"/>
            </a:endParaRPr>
          </a:p>
        </p:txBody>
      </p:sp>
    </p:spTree>
    <p:extLst>
      <p:ext uri="{BB962C8B-B14F-4D97-AF65-F5344CB8AC3E}">
        <p14:creationId xmlns:p14="http://schemas.microsoft.com/office/powerpoint/2010/main" val="324969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1000"/>
                                        <p:tgtEl>
                                          <p:spTgt spid="13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88636" y="389659"/>
            <a:ext cx="2738582"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Motivation</a:t>
            </a:r>
            <a:endParaRPr sz="4400" dirty="0">
              <a:latin typeface="+mn-lt"/>
            </a:endParaRPr>
          </a:p>
        </p:txBody>
      </p:sp>
      <p:sp>
        <p:nvSpPr>
          <p:cNvPr id="4" name="文字方塊 3">
            <a:extLst>
              <a:ext uri="{FF2B5EF4-FFF2-40B4-BE49-F238E27FC236}">
                <a16:creationId xmlns:a16="http://schemas.microsoft.com/office/drawing/2014/main" id="{A4DA719E-369C-4CC0-B509-3D8757CC51C6}"/>
              </a:ext>
            </a:extLst>
          </p:cNvPr>
          <p:cNvSpPr txBox="1"/>
          <p:nvPr/>
        </p:nvSpPr>
        <p:spPr>
          <a:xfrm>
            <a:off x="644236" y="1385455"/>
            <a:ext cx="6504709" cy="203132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dirty="0">
                <a:latin typeface="+mn-lt"/>
              </a:rPr>
              <a:t>Disruptive technologies like ERP, AI, ML, cloud computing, blockchain, and RPA are reshaping finance and accounting.</a:t>
            </a:r>
          </a:p>
          <a:p>
            <a:pPr marL="285750" indent="-285750">
              <a:lnSpc>
                <a:spcPct val="200000"/>
              </a:lnSpc>
              <a:buFont typeface="Arial" panose="020B0604020202020204" pitchFamily="34" charset="0"/>
              <a:buChar char="•"/>
            </a:pPr>
            <a:endParaRPr lang="en-US" altLang="zh-TW" dirty="0">
              <a:latin typeface="+mn-lt"/>
            </a:endParaRPr>
          </a:p>
          <a:p>
            <a:pPr marL="285750" indent="-285750">
              <a:lnSpc>
                <a:spcPct val="200000"/>
              </a:lnSpc>
              <a:buFont typeface="Arial" panose="020B0604020202020204" pitchFamily="34" charset="0"/>
              <a:buChar char="•"/>
            </a:pPr>
            <a:endParaRPr lang="en-US" altLang="zh-TW" dirty="0">
              <a:latin typeface="+mn-lt"/>
            </a:endParaRPr>
          </a:p>
          <a:p>
            <a:pPr marL="285750" indent="-285750">
              <a:buFont typeface="Arial" panose="020B0604020202020204" pitchFamily="34" charset="0"/>
              <a:buChar char="•"/>
            </a:pPr>
            <a:endParaRPr lang="zh-TW" altLang="en-US" dirty="0">
              <a:latin typeface="+mn-lt"/>
            </a:endParaRPr>
          </a:p>
        </p:txBody>
      </p:sp>
      <p:pic>
        <p:nvPicPr>
          <p:cNvPr id="9218" name="Picture 2" descr="Erp - Free construction and tools icons">
            <a:extLst>
              <a:ext uri="{FF2B5EF4-FFF2-40B4-BE49-F238E27FC236}">
                <a16:creationId xmlns:a16="http://schemas.microsoft.com/office/drawing/2014/main" id="{D538F6D3-6380-42D7-8731-86D9682FD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82" y="2874176"/>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I - Free electronics icons">
            <a:extLst>
              <a:ext uri="{FF2B5EF4-FFF2-40B4-BE49-F238E27FC236}">
                <a16:creationId xmlns:a16="http://schemas.microsoft.com/office/drawing/2014/main" id="{2478360F-B32E-4E24-B2AD-71C6D4E5EB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91" y="2921588"/>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a:extLst>
              <a:ext uri="{FF2B5EF4-FFF2-40B4-BE49-F238E27FC236}">
                <a16:creationId xmlns:a16="http://schemas.microsoft.com/office/drawing/2014/main" id="{E442B17B-5BED-4F95-8BF6-3A19A75A308A}"/>
              </a:ext>
            </a:extLst>
          </p:cNvPr>
          <p:cNvPicPr>
            <a:picLocks noChangeAspect="1"/>
          </p:cNvPicPr>
          <p:nvPr/>
        </p:nvPicPr>
        <p:blipFill rotWithShape="1">
          <a:blip r:embed="rId5"/>
          <a:srcRect l="12508" t="6779" r="16295" b="7593"/>
          <a:stretch/>
        </p:blipFill>
        <p:spPr>
          <a:xfrm>
            <a:off x="3745685" y="2874176"/>
            <a:ext cx="1197303" cy="1440000"/>
          </a:xfrm>
          <a:prstGeom prst="rect">
            <a:avLst/>
          </a:prstGeom>
        </p:spPr>
      </p:pic>
    </p:spTree>
    <p:extLst>
      <p:ext uri="{BB962C8B-B14F-4D97-AF65-F5344CB8AC3E}">
        <p14:creationId xmlns:p14="http://schemas.microsoft.com/office/powerpoint/2010/main" val="3346121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300942" y="428256"/>
            <a:ext cx="8542115" cy="572700"/>
          </a:xfrm>
          <a:prstGeom prst="rect">
            <a:avLst/>
          </a:prstGeom>
        </p:spPr>
        <p:txBody>
          <a:bodyPr spcFirstLastPara="1" wrap="square" lIns="91425" tIns="91425" rIns="91425" bIns="91425" anchor="t" anchorCtr="0">
            <a:noAutofit/>
          </a:bodyPr>
          <a:lstStyle/>
          <a:p>
            <a:pPr lvl="0" algn="ctr">
              <a:buSzPts val="1100"/>
            </a:pPr>
            <a:r>
              <a:rPr lang="en-US" altLang="zh-TW" sz="2800" dirty="0">
                <a:latin typeface="+mj-lt"/>
              </a:rPr>
              <a:t>Contribution</a:t>
            </a:r>
            <a:endParaRPr sz="2800" dirty="0">
              <a:latin typeface="+mj-lt"/>
            </a:endParaRPr>
          </a:p>
        </p:txBody>
      </p:sp>
      <p:sp>
        <p:nvSpPr>
          <p:cNvPr id="1331" name="Google Shape;1331;p106"/>
          <p:cNvSpPr txBox="1">
            <a:spLocks noGrp="1"/>
          </p:cNvSpPr>
          <p:nvPr>
            <p:ph type="subTitle" idx="4294967295"/>
          </p:nvPr>
        </p:nvSpPr>
        <p:spPr>
          <a:xfrm>
            <a:off x="3016566" y="1822859"/>
            <a:ext cx="4513382" cy="572701"/>
          </a:xfrm>
          <a:prstGeom prst="rect">
            <a:avLst/>
          </a:prstGeom>
        </p:spPr>
        <p:txBody>
          <a:bodyPr spcFirstLastPara="1" wrap="square" lIns="91425" tIns="91425" rIns="91425" bIns="91425" anchor="t" anchorCtr="0">
            <a:noAutofit/>
          </a:bodyPr>
          <a:lstStyle/>
          <a:p>
            <a:pPr marL="0" lvl="0" indent="0">
              <a:spcAft>
                <a:spcPts val="1200"/>
              </a:spcAft>
              <a:buNone/>
            </a:pPr>
            <a:r>
              <a:rPr lang="en-US" sz="1400" dirty="0">
                <a:solidFill>
                  <a:schemeClr val="dk1"/>
                </a:solidFill>
                <a:latin typeface="+mn-lt"/>
              </a:rPr>
              <a:t>Emphasizes </a:t>
            </a:r>
            <a:r>
              <a:rPr lang="en-US" sz="1400" b="1" dirty="0">
                <a:solidFill>
                  <a:schemeClr val="dk1"/>
                </a:solidFill>
                <a:latin typeface="+mn-lt"/>
              </a:rPr>
              <a:t>leveraging the benefits </a:t>
            </a:r>
            <a:r>
              <a:rPr lang="en-US" sz="1400" dirty="0">
                <a:solidFill>
                  <a:schemeClr val="dk1"/>
                </a:solidFill>
                <a:latin typeface="+mn-lt"/>
              </a:rPr>
              <a:t>of automation while </a:t>
            </a:r>
            <a:r>
              <a:rPr lang="en-US" sz="1400" b="1" dirty="0">
                <a:solidFill>
                  <a:schemeClr val="dk1"/>
                </a:solidFill>
                <a:latin typeface="+mn-lt"/>
              </a:rPr>
              <a:t>mitigating</a:t>
            </a:r>
            <a:r>
              <a:rPr lang="en-US" sz="1400" dirty="0">
                <a:solidFill>
                  <a:schemeClr val="dk1"/>
                </a:solidFill>
                <a:latin typeface="+mn-lt"/>
              </a:rPr>
              <a:t> risks associated with earnings management.</a:t>
            </a:r>
            <a:endParaRPr sz="1400" dirty="0">
              <a:solidFill>
                <a:schemeClr val="dk1"/>
              </a:solidFill>
              <a:latin typeface="+mn-lt"/>
            </a:endParaRPr>
          </a:p>
        </p:txBody>
      </p:sp>
      <p:sp>
        <p:nvSpPr>
          <p:cNvPr id="1335" name="Google Shape;1335;p106"/>
          <p:cNvSpPr txBox="1">
            <a:spLocks noGrp="1"/>
          </p:cNvSpPr>
          <p:nvPr>
            <p:ph type="subTitle" idx="4294967295"/>
          </p:nvPr>
        </p:nvSpPr>
        <p:spPr>
          <a:xfrm>
            <a:off x="3490737" y="3024147"/>
            <a:ext cx="5381941" cy="600744"/>
          </a:xfrm>
          <a:prstGeom prst="rect">
            <a:avLst/>
          </a:prstGeom>
        </p:spPr>
        <p:txBody>
          <a:bodyPr spcFirstLastPara="1" wrap="square" lIns="91425" tIns="91425" rIns="91425" bIns="91425" anchor="t" anchorCtr="0">
            <a:noAutofit/>
          </a:bodyPr>
          <a:lstStyle/>
          <a:p>
            <a:pPr marL="0" lvl="0" indent="0">
              <a:spcAft>
                <a:spcPts val="1200"/>
              </a:spcAft>
              <a:buNone/>
            </a:pPr>
            <a:r>
              <a:rPr lang="en-US" sz="1400" dirty="0">
                <a:solidFill>
                  <a:schemeClr val="dk1"/>
                </a:solidFill>
                <a:latin typeface="+mn-lt"/>
              </a:rPr>
              <a:t>Highlights the </a:t>
            </a:r>
            <a:r>
              <a:rPr lang="en-US" sz="1400" b="1" dirty="0">
                <a:solidFill>
                  <a:schemeClr val="dk1"/>
                </a:solidFill>
                <a:latin typeface="+mn-lt"/>
              </a:rPr>
              <a:t>need for regulatory frameworks </a:t>
            </a:r>
            <a:r>
              <a:rPr lang="en-US" sz="1400" dirty="0">
                <a:solidFill>
                  <a:schemeClr val="dk1"/>
                </a:solidFill>
                <a:latin typeface="+mn-lt"/>
              </a:rPr>
              <a:t>in the context of rapidly evolving digital transformation.</a:t>
            </a:r>
            <a:endParaRPr sz="1400" dirty="0">
              <a:solidFill>
                <a:schemeClr val="dk1"/>
              </a:solidFill>
              <a:latin typeface="+mn-lt"/>
            </a:endParaRPr>
          </a:p>
        </p:txBody>
      </p:sp>
      <p:grpSp>
        <p:nvGrpSpPr>
          <p:cNvPr id="4" name="群組 3">
            <a:extLst>
              <a:ext uri="{FF2B5EF4-FFF2-40B4-BE49-F238E27FC236}">
                <a16:creationId xmlns:a16="http://schemas.microsoft.com/office/drawing/2014/main" id="{BB92B968-AB11-4010-81C0-6DB7CF873877}"/>
              </a:ext>
            </a:extLst>
          </p:cNvPr>
          <p:cNvGrpSpPr/>
          <p:nvPr/>
        </p:nvGrpSpPr>
        <p:grpSpPr>
          <a:xfrm>
            <a:off x="593157" y="1801499"/>
            <a:ext cx="2037365" cy="540224"/>
            <a:chOff x="593157" y="1432790"/>
            <a:chExt cx="2037365" cy="540224"/>
          </a:xfrm>
        </p:grpSpPr>
        <p:grpSp>
          <p:nvGrpSpPr>
            <p:cNvPr id="3" name="群組 2">
              <a:extLst>
                <a:ext uri="{FF2B5EF4-FFF2-40B4-BE49-F238E27FC236}">
                  <a16:creationId xmlns:a16="http://schemas.microsoft.com/office/drawing/2014/main" id="{9144D4D9-5481-4834-AD81-69E73E5FFCA9}"/>
                </a:ext>
              </a:extLst>
            </p:cNvPr>
            <p:cNvGrpSpPr/>
            <p:nvPr/>
          </p:nvGrpSpPr>
          <p:grpSpPr>
            <a:xfrm>
              <a:off x="593157" y="1432790"/>
              <a:ext cx="2037365" cy="540224"/>
              <a:chOff x="189720" y="1213616"/>
              <a:chExt cx="2037365" cy="540224"/>
            </a:xfrm>
          </p:grpSpPr>
          <p:grpSp>
            <p:nvGrpSpPr>
              <p:cNvPr id="25" name="Google Shape;1817;p125">
                <a:extLst>
                  <a:ext uri="{FF2B5EF4-FFF2-40B4-BE49-F238E27FC236}">
                    <a16:creationId xmlns:a16="http://schemas.microsoft.com/office/drawing/2014/main" id="{271FA6C1-BB76-497D-BFDC-F41F2564D6D8}"/>
                  </a:ext>
                </a:extLst>
              </p:cNvPr>
              <p:cNvGrpSpPr/>
              <p:nvPr/>
            </p:nvGrpSpPr>
            <p:grpSpPr>
              <a:xfrm>
                <a:off x="189720" y="1213616"/>
                <a:ext cx="2037365" cy="540224"/>
                <a:chOff x="713227" y="2721092"/>
                <a:chExt cx="2037365" cy="540224"/>
              </a:xfrm>
            </p:grpSpPr>
            <p:sp>
              <p:nvSpPr>
                <p:cNvPr id="26" name="Google Shape;1818;p125">
                  <a:extLst>
                    <a:ext uri="{FF2B5EF4-FFF2-40B4-BE49-F238E27FC236}">
                      <a16:creationId xmlns:a16="http://schemas.microsoft.com/office/drawing/2014/main" id="{92B15439-14B1-4CD0-813E-737B0589EC32}"/>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19;p125">
                  <a:extLst>
                    <a:ext uri="{FF2B5EF4-FFF2-40B4-BE49-F238E27FC236}">
                      <a16:creationId xmlns:a16="http://schemas.microsoft.com/office/drawing/2014/main" id="{4DF8EAC1-A0C2-4C2C-9952-F52CB1D053D8}"/>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0;p125">
                  <a:extLst>
                    <a:ext uri="{FF2B5EF4-FFF2-40B4-BE49-F238E27FC236}">
                      <a16:creationId xmlns:a16="http://schemas.microsoft.com/office/drawing/2014/main" id="{4367DDA7-3910-4F71-9404-728CEDF6B1AB}"/>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1;p125">
                  <a:extLst>
                    <a:ext uri="{FF2B5EF4-FFF2-40B4-BE49-F238E27FC236}">
                      <a16:creationId xmlns:a16="http://schemas.microsoft.com/office/drawing/2014/main" id="{10AE8E88-FE6B-4A0C-936E-84DA509DBB7F}"/>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E7755723-E206-4896-B41B-9F3A642D8DAE}"/>
                  </a:ext>
                </a:extLst>
              </p:cNvPr>
              <p:cNvSpPr txBox="1"/>
              <p:nvPr/>
            </p:nvSpPr>
            <p:spPr>
              <a:xfrm>
                <a:off x="728323" y="1385455"/>
                <a:ext cx="1219533" cy="307777"/>
              </a:xfrm>
              <a:prstGeom prst="rect">
                <a:avLst/>
              </a:prstGeom>
              <a:noFill/>
            </p:spPr>
            <p:txBody>
              <a:bodyPr wrap="square" rtlCol="0">
                <a:spAutoFit/>
              </a:bodyPr>
              <a:lstStyle/>
              <a:p>
                <a:pPr algn="ctr"/>
                <a:r>
                  <a:rPr lang="en-US" altLang="zh-TW" dirty="0">
                    <a:latin typeface="+mn-lt"/>
                  </a:rPr>
                  <a:t>Firms</a:t>
                </a:r>
                <a:endParaRPr lang="zh-TW" altLang="en-US" dirty="0">
                  <a:latin typeface="+mn-lt"/>
                </a:endParaRPr>
              </a:p>
            </p:txBody>
          </p:sp>
        </p:grpSp>
        <p:grpSp>
          <p:nvGrpSpPr>
            <p:cNvPr id="52" name="Google Shape;1602;p124">
              <a:extLst>
                <a:ext uri="{FF2B5EF4-FFF2-40B4-BE49-F238E27FC236}">
                  <a16:creationId xmlns:a16="http://schemas.microsoft.com/office/drawing/2014/main" id="{D00AE5CD-EC45-410B-A4EB-BCCF4EAD81C2}"/>
                </a:ext>
              </a:extLst>
            </p:cNvPr>
            <p:cNvGrpSpPr>
              <a:grpSpLocks noChangeAspect="1"/>
            </p:cNvGrpSpPr>
            <p:nvPr/>
          </p:nvGrpSpPr>
          <p:grpSpPr>
            <a:xfrm>
              <a:off x="810450" y="1628267"/>
              <a:ext cx="216000" cy="215896"/>
              <a:chOff x="7039806" y="1763233"/>
              <a:chExt cx="323844" cy="323844"/>
            </a:xfrm>
          </p:grpSpPr>
          <p:sp>
            <p:nvSpPr>
              <p:cNvPr id="53" name="Google Shape;1603;p124">
                <a:extLst>
                  <a:ext uri="{FF2B5EF4-FFF2-40B4-BE49-F238E27FC236}">
                    <a16:creationId xmlns:a16="http://schemas.microsoft.com/office/drawing/2014/main" id="{40B4B685-B6C8-44E0-A6F0-ED9E0FCD92DD}"/>
                  </a:ext>
                </a:extLst>
              </p:cNvPr>
              <p:cNvSpPr/>
              <p:nvPr/>
            </p:nvSpPr>
            <p:spPr>
              <a:xfrm>
                <a:off x="7039806" y="1859341"/>
                <a:ext cx="323844" cy="227736"/>
              </a:xfrm>
              <a:custGeom>
                <a:avLst/>
                <a:gdLst/>
                <a:ahLst/>
                <a:cxnLst/>
                <a:rect l="l" t="t" r="r" b="b"/>
                <a:pathLst>
                  <a:path w="16548" h="11637" extrusionOk="0">
                    <a:moveTo>
                      <a:pt x="6262" y="1935"/>
                    </a:moveTo>
                    <a:cubicBezTo>
                      <a:pt x="6289" y="1935"/>
                      <a:pt x="6316" y="1937"/>
                      <a:pt x="6343" y="1941"/>
                    </a:cubicBezTo>
                    <a:lnTo>
                      <a:pt x="10215" y="1941"/>
                    </a:lnTo>
                    <a:cubicBezTo>
                      <a:pt x="10774" y="2020"/>
                      <a:pt x="10774" y="2824"/>
                      <a:pt x="10215" y="2912"/>
                    </a:cubicBezTo>
                    <a:lnTo>
                      <a:pt x="6343" y="2912"/>
                    </a:lnTo>
                    <a:cubicBezTo>
                      <a:pt x="6320" y="2915"/>
                      <a:pt x="6297" y="2916"/>
                      <a:pt x="6274" y="2916"/>
                    </a:cubicBezTo>
                    <a:cubicBezTo>
                      <a:pt x="6000" y="2916"/>
                      <a:pt x="5774" y="2702"/>
                      <a:pt x="5774" y="2422"/>
                    </a:cubicBezTo>
                    <a:cubicBezTo>
                      <a:pt x="5774" y="2154"/>
                      <a:pt x="5994" y="1935"/>
                      <a:pt x="6262" y="1935"/>
                    </a:cubicBezTo>
                    <a:close/>
                    <a:moveTo>
                      <a:pt x="3422" y="3868"/>
                    </a:moveTo>
                    <a:cubicBezTo>
                      <a:pt x="3674" y="3868"/>
                      <a:pt x="3912" y="4061"/>
                      <a:pt x="3912" y="4353"/>
                    </a:cubicBezTo>
                    <a:cubicBezTo>
                      <a:pt x="3912" y="4627"/>
                      <a:pt x="3696" y="4843"/>
                      <a:pt x="3422" y="4843"/>
                    </a:cubicBezTo>
                    <a:cubicBezTo>
                      <a:pt x="2990" y="4843"/>
                      <a:pt x="2775" y="4323"/>
                      <a:pt x="3078" y="4010"/>
                    </a:cubicBezTo>
                    <a:cubicBezTo>
                      <a:pt x="3180" y="3912"/>
                      <a:pt x="3303" y="3868"/>
                      <a:pt x="3422" y="3868"/>
                    </a:cubicBezTo>
                    <a:close/>
                    <a:moveTo>
                      <a:pt x="1490" y="0"/>
                    </a:moveTo>
                    <a:cubicBezTo>
                      <a:pt x="1216" y="0"/>
                      <a:pt x="1000" y="216"/>
                      <a:pt x="1000" y="490"/>
                    </a:cubicBezTo>
                    <a:cubicBezTo>
                      <a:pt x="1000" y="1196"/>
                      <a:pt x="1304" y="1863"/>
                      <a:pt x="1833" y="2324"/>
                    </a:cubicBezTo>
                    <a:cubicBezTo>
                      <a:pt x="1559" y="3480"/>
                      <a:pt x="1353" y="3882"/>
                      <a:pt x="490" y="3882"/>
                    </a:cubicBezTo>
                    <a:cubicBezTo>
                      <a:pt x="216" y="3882"/>
                      <a:pt x="0" y="4108"/>
                      <a:pt x="0" y="4372"/>
                    </a:cubicBezTo>
                    <a:lnTo>
                      <a:pt x="0" y="7274"/>
                    </a:lnTo>
                    <a:cubicBezTo>
                      <a:pt x="0" y="7539"/>
                      <a:pt x="216" y="7755"/>
                      <a:pt x="490" y="7764"/>
                    </a:cubicBezTo>
                    <a:cubicBezTo>
                      <a:pt x="1412" y="7764"/>
                      <a:pt x="2216" y="8382"/>
                      <a:pt x="2461" y="9274"/>
                    </a:cubicBezTo>
                    <a:lnTo>
                      <a:pt x="2961" y="11264"/>
                    </a:lnTo>
                    <a:cubicBezTo>
                      <a:pt x="3010" y="11480"/>
                      <a:pt x="3206" y="11627"/>
                      <a:pt x="3431" y="11637"/>
                    </a:cubicBezTo>
                    <a:lnTo>
                      <a:pt x="4882" y="11637"/>
                    </a:lnTo>
                    <a:cubicBezTo>
                      <a:pt x="5098" y="11627"/>
                      <a:pt x="5294" y="11480"/>
                      <a:pt x="5353" y="11264"/>
                    </a:cubicBezTo>
                    <a:lnTo>
                      <a:pt x="5715" y="9823"/>
                    </a:lnTo>
                    <a:cubicBezTo>
                      <a:pt x="6554" y="10053"/>
                      <a:pt x="7414" y="10169"/>
                      <a:pt x="8274" y="10169"/>
                    </a:cubicBezTo>
                    <a:cubicBezTo>
                      <a:pt x="9134" y="10169"/>
                      <a:pt x="9995" y="10053"/>
                      <a:pt x="10833" y="9823"/>
                    </a:cubicBezTo>
                    <a:lnTo>
                      <a:pt x="11195" y="11264"/>
                    </a:lnTo>
                    <a:cubicBezTo>
                      <a:pt x="11244" y="11480"/>
                      <a:pt x="11440" y="11637"/>
                      <a:pt x="11666" y="11637"/>
                    </a:cubicBezTo>
                    <a:lnTo>
                      <a:pt x="13117" y="11637"/>
                    </a:lnTo>
                    <a:cubicBezTo>
                      <a:pt x="13313" y="11627"/>
                      <a:pt x="13499" y="11509"/>
                      <a:pt x="13568" y="11323"/>
                    </a:cubicBezTo>
                    <a:lnTo>
                      <a:pt x="15166" y="7353"/>
                    </a:lnTo>
                    <a:cubicBezTo>
                      <a:pt x="15646" y="6147"/>
                      <a:pt x="15675" y="4814"/>
                      <a:pt x="15244" y="3588"/>
                    </a:cubicBezTo>
                    <a:cubicBezTo>
                      <a:pt x="16038" y="3177"/>
                      <a:pt x="16538" y="2353"/>
                      <a:pt x="16548" y="1451"/>
                    </a:cubicBezTo>
                    <a:cubicBezTo>
                      <a:pt x="16504" y="1177"/>
                      <a:pt x="16281" y="1039"/>
                      <a:pt x="16059" y="1039"/>
                    </a:cubicBezTo>
                    <a:cubicBezTo>
                      <a:pt x="15837" y="1039"/>
                      <a:pt x="15617" y="1177"/>
                      <a:pt x="15577" y="1451"/>
                    </a:cubicBezTo>
                    <a:cubicBezTo>
                      <a:pt x="15568" y="1971"/>
                      <a:pt x="15283" y="2451"/>
                      <a:pt x="14832" y="2706"/>
                    </a:cubicBezTo>
                    <a:cubicBezTo>
                      <a:pt x="13862" y="1069"/>
                      <a:pt x="11999" y="0"/>
                      <a:pt x="9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04;p124">
                <a:extLst>
                  <a:ext uri="{FF2B5EF4-FFF2-40B4-BE49-F238E27FC236}">
                    <a16:creationId xmlns:a16="http://schemas.microsoft.com/office/drawing/2014/main" id="{B6CE55E7-45AA-4995-A6C9-EC2B80027902}"/>
                  </a:ext>
                </a:extLst>
              </p:cNvPr>
              <p:cNvSpPr/>
              <p:nvPr/>
            </p:nvSpPr>
            <p:spPr>
              <a:xfrm>
                <a:off x="7150886" y="1763233"/>
                <a:ext cx="88848" cy="75971"/>
              </a:xfrm>
              <a:custGeom>
                <a:avLst/>
                <a:gdLst/>
                <a:ahLst/>
                <a:cxnLst/>
                <a:rect l="l" t="t" r="r" b="b"/>
                <a:pathLst>
                  <a:path w="4540" h="3882" extrusionOk="0">
                    <a:moveTo>
                      <a:pt x="2598" y="0"/>
                    </a:moveTo>
                    <a:cubicBezTo>
                      <a:pt x="873" y="0"/>
                      <a:pt x="0" y="2088"/>
                      <a:pt x="1226" y="3313"/>
                    </a:cubicBezTo>
                    <a:cubicBezTo>
                      <a:pt x="1621" y="3706"/>
                      <a:pt x="2107" y="3882"/>
                      <a:pt x="2583" y="3882"/>
                    </a:cubicBezTo>
                    <a:cubicBezTo>
                      <a:pt x="3582" y="3882"/>
                      <a:pt x="4539" y="3109"/>
                      <a:pt x="4539" y="1941"/>
                    </a:cubicBezTo>
                    <a:cubicBezTo>
                      <a:pt x="4539" y="872"/>
                      <a:pt x="3667"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群組 4">
            <a:extLst>
              <a:ext uri="{FF2B5EF4-FFF2-40B4-BE49-F238E27FC236}">
                <a16:creationId xmlns:a16="http://schemas.microsoft.com/office/drawing/2014/main" id="{35983EA6-8FE2-4C7D-8D7F-DD414DC542BD}"/>
              </a:ext>
            </a:extLst>
          </p:cNvPr>
          <p:cNvGrpSpPr/>
          <p:nvPr/>
        </p:nvGrpSpPr>
        <p:grpSpPr>
          <a:xfrm>
            <a:off x="1074890" y="2998792"/>
            <a:ext cx="2037365" cy="540224"/>
            <a:chOff x="1074890" y="2630083"/>
            <a:chExt cx="2037365" cy="540224"/>
          </a:xfrm>
        </p:grpSpPr>
        <p:grpSp>
          <p:nvGrpSpPr>
            <p:cNvPr id="23" name="群組 22">
              <a:extLst>
                <a:ext uri="{FF2B5EF4-FFF2-40B4-BE49-F238E27FC236}">
                  <a16:creationId xmlns:a16="http://schemas.microsoft.com/office/drawing/2014/main" id="{20813D1C-FA9E-4004-BB36-061DCA9594D2}"/>
                </a:ext>
              </a:extLst>
            </p:cNvPr>
            <p:cNvGrpSpPr/>
            <p:nvPr/>
          </p:nvGrpSpPr>
          <p:grpSpPr>
            <a:xfrm>
              <a:off x="1074890" y="2630083"/>
              <a:ext cx="2037365" cy="540224"/>
              <a:chOff x="189720" y="1213616"/>
              <a:chExt cx="2037365" cy="540224"/>
            </a:xfrm>
          </p:grpSpPr>
          <p:grpSp>
            <p:nvGrpSpPr>
              <p:cNvPr id="24" name="Google Shape;1817;p125">
                <a:extLst>
                  <a:ext uri="{FF2B5EF4-FFF2-40B4-BE49-F238E27FC236}">
                    <a16:creationId xmlns:a16="http://schemas.microsoft.com/office/drawing/2014/main" id="{A1D15D63-0C3C-44E8-BB58-FEF5F6BCD43A}"/>
                  </a:ext>
                </a:extLst>
              </p:cNvPr>
              <p:cNvGrpSpPr/>
              <p:nvPr/>
            </p:nvGrpSpPr>
            <p:grpSpPr>
              <a:xfrm>
                <a:off x="189720" y="1213616"/>
                <a:ext cx="2037365" cy="540224"/>
                <a:chOff x="713227" y="2721092"/>
                <a:chExt cx="2037365" cy="540224"/>
              </a:xfrm>
            </p:grpSpPr>
            <p:sp>
              <p:nvSpPr>
                <p:cNvPr id="41" name="Google Shape;1818;p125">
                  <a:extLst>
                    <a:ext uri="{FF2B5EF4-FFF2-40B4-BE49-F238E27FC236}">
                      <a16:creationId xmlns:a16="http://schemas.microsoft.com/office/drawing/2014/main" id="{65CFB67A-707B-4CAC-9118-0743763BCCD9}"/>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19;p125">
                  <a:extLst>
                    <a:ext uri="{FF2B5EF4-FFF2-40B4-BE49-F238E27FC236}">
                      <a16:creationId xmlns:a16="http://schemas.microsoft.com/office/drawing/2014/main" id="{0CE34BED-8955-49CB-BDAE-7353E7739AAD}"/>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20;p125">
                  <a:extLst>
                    <a:ext uri="{FF2B5EF4-FFF2-40B4-BE49-F238E27FC236}">
                      <a16:creationId xmlns:a16="http://schemas.microsoft.com/office/drawing/2014/main" id="{17CDC248-279F-43AE-9F6C-080175FB328A}"/>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21;p125">
                  <a:extLst>
                    <a:ext uri="{FF2B5EF4-FFF2-40B4-BE49-F238E27FC236}">
                      <a16:creationId xmlns:a16="http://schemas.microsoft.com/office/drawing/2014/main" id="{B0B158A5-2B09-437B-A0F9-B423E601DAD5}"/>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文字方塊 39">
                <a:extLst>
                  <a:ext uri="{FF2B5EF4-FFF2-40B4-BE49-F238E27FC236}">
                    <a16:creationId xmlns:a16="http://schemas.microsoft.com/office/drawing/2014/main" id="{D4CB7474-63BD-45FE-B49B-BF47617D080A}"/>
                  </a:ext>
                </a:extLst>
              </p:cNvPr>
              <p:cNvSpPr txBox="1"/>
              <p:nvPr/>
            </p:nvSpPr>
            <p:spPr>
              <a:xfrm>
                <a:off x="728323" y="1385455"/>
                <a:ext cx="1261327" cy="307777"/>
              </a:xfrm>
              <a:prstGeom prst="rect">
                <a:avLst/>
              </a:prstGeom>
              <a:noFill/>
            </p:spPr>
            <p:txBody>
              <a:bodyPr wrap="square" rtlCol="0">
                <a:spAutoFit/>
              </a:bodyPr>
              <a:lstStyle/>
              <a:p>
                <a:pPr algn="ctr"/>
                <a:r>
                  <a:rPr lang="en-US" altLang="zh-TW" dirty="0">
                    <a:latin typeface="+mn-lt"/>
                  </a:rPr>
                  <a:t>Regulators</a:t>
                </a:r>
                <a:endParaRPr lang="zh-TW" altLang="en-US" dirty="0">
                  <a:latin typeface="+mn-lt"/>
                </a:endParaRPr>
              </a:p>
            </p:txBody>
          </p:sp>
        </p:grpSp>
        <p:grpSp>
          <p:nvGrpSpPr>
            <p:cNvPr id="55" name="Google Shape;1727;p124">
              <a:extLst>
                <a:ext uri="{FF2B5EF4-FFF2-40B4-BE49-F238E27FC236}">
                  <a16:creationId xmlns:a16="http://schemas.microsoft.com/office/drawing/2014/main" id="{2F872723-3875-476C-A838-0BCFB19D0729}"/>
                </a:ext>
              </a:extLst>
            </p:cNvPr>
            <p:cNvGrpSpPr>
              <a:grpSpLocks noChangeAspect="1"/>
            </p:cNvGrpSpPr>
            <p:nvPr/>
          </p:nvGrpSpPr>
          <p:grpSpPr>
            <a:xfrm>
              <a:off x="1284749" y="2846395"/>
              <a:ext cx="216000" cy="215401"/>
              <a:chOff x="4107438" y="2753866"/>
              <a:chExt cx="324803" cy="323903"/>
            </a:xfrm>
          </p:grpSpPr>
          <p:sp>
            <p:nvSpPr>
              <p:cNvPr id="56" name="Google Shape;1728;p124">
                <a:extLst>
                  <a:ext uri="{FF2B5EF4-FFF2-40B4-BE49-F238E27FC236}">
                    <a16:creationId xmlns:a16="http://schemas.microsoft.com/office/drawing/2014/main" id="{CEB4C126-DCFA-4BF6-8EBA-B61FFC90FD13}"/>
                  </a:ext>
                </a:extLst>
              </p:cNvPr>
              <p:cNvSpPr/>
              <p:nvPr/>
            </p:nvSpPr>
            <p:spPr>
              <a:xfrm>
                <a:off x="4174582" y="2753866"/>
                <a:ext cx="118575" cy="116755"/>
              </a:xfrm>
              <a:custGeom>
                <a:avLst/>
                <a:gdLst/>
                <a:ahLst/>
                <a:cxnLst/>
                <a:rect l="l" t="t" r="r" b="b"/>
                <a:pathLst>
                  <a:path w="6059" h="5966" extrusionOk="0">
                    <a:moveTo>
                      <a:pt x="4641" y="0"/>
                    </a:moveTo>
                    <a:cubicBezTo>
                      <a:pt x="4517" y="0"/>
                      <a:pt x="4392" y="47"/>
                      <a:pt x="4294" y="140"/>
                    </a:cubicBezTo>
                    <a:lnTo>
                      <a:pt x="187" y="4257"/>
                    </a:lnTo>
                    <a:cubicBezTo>
                      <a:pt x="0" y="4444"/>
                      <a:pt x="0" y="4748"/>
                      <a:pt x="187" y="4944"/>
                    </a:cubicBezTo>
                    <a:lnTo>
                      <a:pt x="1069" y="5826"/>
                    </a:lnTo>
                    <a:cubicBezTo>
                      <a:pt x="1162" y="5919"/>
                      <a:pt x="1284" y="5966"/>
                      <a:pt x="1408" y="5966"/>
                    </a:cubicBezTo>
                    <a:cubicBezTo>
                      <a:pt x="1532" y="5966"/>
                      <a:pt x="1657" y="5919"/>
                      <a:pt x="1755" y="5826"/>
                    </a:cubicBezTo>
                    <a:lnTo>
                      <a:pt x="5863" y="1718"/>
                    </a:lnTo>
                    <a:cubicBezTo>
                      <a:pt x="6059" y="1522"/>
                      <a:pt x="6059" y="1218"/>
                      <a:pt x="5863" y="1032"/>
                    </a:cubicBezTo>
                    <a:lnTo>
                      <a:pt x="4980" y="140"/>
                    </a:lnTo>
                    <a:cubicBezTo>
                      <a:pt x="4887" y="47"/>
                      <a:pt x="4765" y="0"/>
                      <a:pt x="4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29;p124">
                <a:extLst>
                  <a:ext uri="{FF2B5EF4-FFF2-40B4-BE49-F238E27FC236}">
                    <a16:creationId xmlns:a16="http://schemas.microsoft.com/office/drawing/2014/main" id="{BF8B37C6-432B-457B-9B74-61F1492C51CF}"/>
                  </a:ext>
                </a:extLst>
              </p:cNvPr>
              <p:cNvSpPr/>
              <p:nvPr/>
            </p:nvSpPr>
            <p:spPr>
              <a:xfrm>
                <a:off x="4291219" y="2870699"/>
                <a:ext cx="118575" cy="116755"/>
              </a:xfrm>
              <a:custGeom>
                <a:avLst/>
                <a:gdLst/>
                <a:ahLst/>
                <a:cxnLst/>
                <a:rect l="l" t="t" r="r" b="b"/>
                <a:pathLst>
                  <a:path w="6059" h="5966" extrusionOk="0">
                    <a:moveTo>
                      <a:pt x="4644" y="1"/>
                    </a:moveTo>
                    <a:cubicBezTo>
                      <a:pt x="4520" y="1"/>
                      <a:pt x="4397" y="47"/>
                      <a:pt x="4304" y="140"/>
                    </a:cubicBezTo>
                    <a:lnTo>
                      <a:pt x="187" y="4257"/>
                    </a:lnTo>
                    <a:cubicBezTo>
                      <a:pt x="1" y="4444"/>
                      <a:pt x="1" y="4748"/>
                      <a:pt x="187" y="4944"/>
                    </a:cubicBezTo>
                    <a:lnTo>
                      <a:pt x="1079" y="5826"/>
                    </a:lnTo>
                    <a:cubicBezTo>
                      <a:pt x="1172" y="5919"/>
                      <a:pt x="1295" y="5966"/>
                      <a:pt x="1418" y="5966"/>
                    </a:cubicBezTo>
                    <a:cubicBezTo>
                      <a:pt x="1542" y="5966"/>
                      <a:pt x="1667" y="5919"/>
                      <a:pt x="1765" y="5826"/>
                    </a:cubicBezTo>
                    <a:lnTo>
                      <a:pt x="5873" y="1719"/>
                    </a:lnTo>
                    <a:cubicBezTo>
                      <a:pt x="6059" y="1522"/>
                      <a:pt x="6059" y="1219"/>
                      <a:pt x="5873" y="1032"/>
                    </a:cubicBezTo>
                    <a:lnTo>
                      <a:pt x="4990" y="140"/>
                    </a:lnTo>
                    <a:cubicBezTo>
                      <a:pt x="4892" y="47"/>
                      <a:pt x="4767"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30;p124">
                <a:extLst>
                  <a:ext uri="{FF2B5EF4-FFF2-40B4-BE49-F238E27FC236}">
                    <a16:creationId xmlns:a16="http://schemas.microsoft.com/office/drawing/2014/main" id="{326E097F-002C-49BE-A040-43B5207EF2C6}"/>
                  </a:ext>
                </a:extLst>
              </p:cNvPr>
              <p:cNvSpPr/>
              <p:nvPr/>
            </p:nvSpPr>
            <p:spPr>
              <a:xfrm>
                <a:off x="4220807" y="2799386"/>
                <a:ext cx="142567" cy="142548"/>
              </a:xfrm>
              <a:custGeom>
                <a:avLst/>
                <a:gdLst/>
                <a:ahLst/>
                <a:cxnLst/>
                <a:rect l="l" t="t" r="r" b="b"/>
                <a:pathLst>
                  <a:path w="7285" h="7284" extrusionOk="0">
                    <a:moveTo>
                      <a:pt x="4255" y="0"/>
                    </a:moveTo>
                    <a:cubicBezTo>
                      <a:pt x="4206" y="69"/>
                      <a:pt x="60" y="4216"/>
                      <a:pt x="1" y="4255"/>
                    </a:cubicBezTo>
                    <a:cubicBezTo>
                      <a:pt x="1491" y="4637"/>
                      <a:pt x="2648" y="5804"/>
                      <a:pt x="3030" y="7284"/>
                    </a:cubicBezTo>
                    <a:cubicBezTo>
                      <a:pt x="3089" y="7225"/>
                      <a:pt x="7235" y="3078"/>
                      <a:pt x="7284" y="3029"/>
                    </a:cubicBezTo>
                    <a:cubicBezTo>
                      <a:pt x="6569" y="2824"/>
                      <a:pt x="5902" y="2451"/>
                      <a:pt x="5363" y="1931"/>
                    </a:cubicBezTo>
                    <a:cubicBezTo>
                      <a:pt x="4745" y="1314"/>
                      <a:pt x="4412" y="520"/>
                      <a:pt x="4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31;p124">
                <a:extLst>
                  <a:ext uri="{FF2B5EF4-FFF2-40B4-BE49-F238E27FC236}">
                    <a16:creationId xmlns:a16="http://schemas.microsoft.com/office/drawing/2014/main" id="{E3D27C85-3318-4C72-85B5-8A99602FD815}"/>
                  </a:ext>
                </a:extLst>
              </p:cNvPr>
              <p:cNvSpPr/>
              <p:nvPr/>
            </p:nvSpPr>
            <p:spPr>
              <a:xfrm>
                <a:off x="4107438" y="2902402"/>
                <a:ext cx="153116" cy="152196"/>
              </a:xfrm>
              <a:custGeom>
                <a:avLst/>
                <a:gdLst/>
                <a:ahLst/>
                <a:cxnLst/>
                <a:rect l="l" t="t" r="r" b="b"/>
                <a:pathLst>
                  <a:path w="7824" h="7777" extrusionOk="0">
                    <a:moveTo>
                      <a:pt x="5764" y="0"/>
                    </a:moveTo>
                    <a:lnTo>
                      <a:pt x="186" y="5578"/>
                    </a:lnTo>
                    <a:cubicBezTo>
                      <a:pt x="0" y="5765"/>
                      <a:pt x="0" y="6069"/>
                      <a:pt x="186" y="6265"/>
                    </a:cubicBezTo>
                    <a:lnTo>
                      <a:pt x="1559" y="7637"/>
                    </a:lnTo>
                    <a:cubicBezTo>
                      <a:pt x="1652" y="7730"/>
                      <a:pt x="1775" y="7777"/>
                      <a:pt x="1898" y="7777"/>
                    </a:cubicBezTo>
                    <a:cubicBezTo>
                      <a:pt x="2022" y="7777"/>
                      <a:pt x="2147" y="7730"/>
                      <a:pt x="2245" y="7637"/>
                    </a:cubicBezTo>
                    <a:lnTo>
                      <a:pt x="7823" y="2059"/>
                    </a:lnTo>
                    <a:cubicBezTo>
                      <a:pt x="7509" y="1079"/>
                      <a:pt x="6745" y="304"/>
                      <a:pt x="5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32;p124">
                <a:extLst>
                  <a:ext uri="{FF2B5EF4-FFF2-40B4-BE49-F238E27FC236}">
                    <a16:creationId xmlns:a16="http://schemas.microsoft.com/office/drawing/2014/main" id="{63118C4E-F8D7-49D2-AA02-2DDEA0AAC395}"/>
                  </a:ext>
                </a:extLst>
              </p:cNvPr>
              <p:cNvSpPr/>
              <p:nvPr/>
            </p:nvSpPr>
            <p:spPr>
              <a:xfrm>
                <a:off x="4299282" y="3020762"/>
                <a:ext cx="132959" cy="57007"/>
              </a:xfrm>
              <a:custGeom>
                <a:avLst/>
                <a:gdLst/>
                <a:ahLst/>
                <a:cxnLst/>
                <a:rect l="l" t="t" r="r" b="b"/>
                <a:pathLst>
                  <a:path w="6794" h="2913" extrusionOk="0">
                    <a:moveTo>
                      <a:pt x="5351" y="1"/>
                    </a:moveTo>
                    <a:cubicBezTo>
                      <a:pt x="5345" y="1"/>
                      <a:pt x="5339" y="1"/>
                      <a:pt x="5333" y="1"/>
                    </a:cubicBezTo>
                    <a:lnTo>
                      <a:pt x="1451" y="1"/>
                    </a:lnTo>
                    <a:cubicBezTo>
                      <a:pt x="657" y="1"/>
                      <a:pt x="0" y="648"/>
                      <a:pt x="0" y="1452"/>
                    </a:cubicBezTo>
                    <a:lnTo>
                      <a:pt x="0" y="2422"/>
                    </a:lnTo>
                    <a:cubicBezTo>
                      <a:pt x="0" y="2697"/>
                      <a:pt x="226" y="2912"/>
                      <a:pt x="490" y="2912"/>
                    </a:cubicBezTo>
                    <a:lnTo>
                      <a:pt x="6304" y="2912"/>
                    </a:lnTo>
                    <a:cubicBezTo>
                      <a:pt x="6578" y="2912"/>
                      <a:pt x="6794" y="2697"/>
                      <a:pt x="6794" y="2422"/>
                    </a:cubicBezTo>
                    <a:lnTo>
                      <a:pt x="6794" y="1452"/>
                    </a:lnTo>
                    <a:cubicBezTo>
                      <a:pt x="6794" y="654"/>
                      <a:pt x="6147" y="1"/>
                      <a:pt x="5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8630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1000"/>
                                        <p:tgtEl>
                                          <p:spTgt spid="132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331"/>
                                        </p:tgtEl>
                                        <p:attrNameLst>
                                          <p:attrName>style.visibility</p:attrName>
                                        </p:attrNameLst>
                                      </p:cBhvr>
                                      <p:to>
                                        <p:strVal val="visible"/>
                                      </p:to>
                                    </p:set>
                                    <p:animEffect transition="in" filter="fade">
                                      <p:cBhvr>
                                        <p:cTn id="10" dur="1000"/>
                                        <p:tgtEl>
                                          <p:spTgt spid="1331"/>
                                        </p:tgtEl>
                                      </p:cBhvr>
                                    </p:animEffect>
                                  </p:childTnLst>
                                </p:cTn>
                              </p:par>
                              <p:par>
                                <p:cTn id="11" presetID="10" presetClass="entr" presetSubtype="0" fill="hold" nodeType="withEffect">
                                  <p:stCondLst>
                                    <p:cond delay="0"/>
                                  </p:stCondLst>
                                  <p:childTnLst>
                                    <p:set>
                                      <p:cBhvr>
                                        <p:cTn id="12" dur="1" fill="hold">
                                          <p:stCondLst>
                                            <p:cond delay="0"/>
                                          </p:stCondLst>
                                        </p:cTn>
                                        <p:tgtEl>
                                          <p:spTgt spid="1335"/>
                                        </p:tgtEl>
                                        <p:attrNameLst>
                                          <p:attrName>style.visibility</p:attrName>
                                        </p:attrNameLst>
                                      </p:cBhvr>
                                      <p:to>
                                        <p:strVal val="visible"/>
                                      </p:to>
                                    </p:set>
                                    <p:animEffect transition="in" filter="fade">
                                      <p:cBhvr>
                                        <p:cTn id="13" dur="100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300942" y="428256"/>
            <a:ext cx="8542115" cy="572700"/>
          </a:xfrm>
          <a:prstGeom prst="rect">
            <a:avLst/>
          </a:prstGeom>
        </p:spPr>
        <p:txBody>
          <a:bodyPr spcFirstLastPara="1" wrap="square" lIns="91425" tIns="91425" rIns="91425" bIns="91425" anchor="t" anchorCtr="0">
            <a:noAutofit/>
          </a:bodyPr>
          <a:lstStyle/>
          <a:p>
            <a:pPr lvl="0" algn="ctr">
              <a:buSzPts val="1100"/>
            </a:pPr>
            <a:r>
              <a:rPr lang="en-US" altLang="zh-TW" sz="2800" dirty="0">
                <a:latin typeface="+mj-lt"/>
              </a:rPr>
              <a:t>Limitations and Future Research</a:t>
            </a:r>
            <a:endParaRPr sz="2800" dirty="0">
              <a:latin typeface="+mj-lt"/>
            </a:endParaRPr>
          </a:p>
        </p:txBody>
      </p:sp>
      <p:sp>
        <p:nvSpPr>
          <p:cNvPr id="1331" name="Google Shape;1331;p106"/>
          <p:cNvSpPr txBox="1">
            <a:spLocks noGrp="1"/>
          </p:cNvSpPr>
          <p:nvPr>
            <p:ph type="subTitle" idx="4294967295"/>
          </p:nvPr>
        </p:nvSpPr>
        <p:spPr>
          <a:xfrm>
            <a:off x="3546215" y="1555594"/>
            <a:ext cx="5296842" cy="620119"/>
          </a:xfrm>
          <a:prstGeom prst="rect">
            <a:avLst/>
          </a:prstGeom>
        </p:spPr>
        <p:txBody>
          <a:bodyPr spcFirstLastPara="1" wrap="square" lIns="91425" tIns="91425" rIns="91425" bIns="91425" anchor="t" anchorCtr="0">
            <a:noAutofit/>
          </a:bodyPr>
          <a:lstStyle/>
          <a:p>
            <a:pPr marL="285750" indent="-285750">
              <a:lnSpc>
                <a:spcPct val="200000"/>
              </a:lnSpc>
              <a:spcAft>
                <a:spcPts val="1200"/>
              </a:spcAft>
            </a:pPr>
            <a:r>
              <a:rPr lang="en-US" sz="1400" dirty="0">
                <a:solidFill>
                  <a:schemeClr val="dk1"/>
                </a:solidFill>
                <a:latin typeface="+mn-lt"/>
              </a:rPr>
              <a:t>Reliance on annual reports instead of contract details</a:t>
            </a:r>
          </a:p>
        </p:txBody>
      </p:sp>
      <p:sp>
        <p:nvSpPr>
          <p:cNvPr id="1335" name="Google Shape;1335;p106"/>
          <p:cNvSpPr txBox="1">
            <a:spLocks noGrp="1"/>
          </p:cNvSpPr>
          <p:nvPr>
            <p:ph type="subTitle" idx="4294967295"/>
          </p:nvPr>
        </p:nvSpPr>
        <p:spPr>
          <a:xfrm>
            <a:off x="694824" y="2845903"/>
            <a:ext cx="5783201" cy="1743080"/>
          </a:xfrm>
          <a:prstGeom prst="rect">
            <a:avLst/>
          </a:prstGeom>
        </p:spPr>
        <p:txBody>
          <a:bodyPr spcFirstLastPara="1" wrap="square" lIns="91425" tIns="91425" rIns="91425" bIns="91425" anchor="t" anchorCtr="0">
            <a:noAutofit/>
          </a:bodyPr>
          <a:lstStyle/>
          <a:p>
            <a:pPr marL="285750" indent="-285750">
              <a:lnSpc>
                <a:spcPct val="200000"/>
              </a:lnSpc>
              <a:spcAft>
                <a:spcPts val="1200"/>
              </a:spcAft>
            </a:pPr>
            <a:r>
              <a:rPr lang="en-US" sz="1400" dirty="0">
                <a:latin typeface="+mn-lt"/>
              </a:rPr>
              <a:t>Investigate</a:t>
            </a:r>
            <a:r>
              <a:rPr lang="en-US" sz="1400" dirty="0">
                <a:solidFill>
                  <a:schemeClr val="dk1"/>
                </a:solidFill>
                <a:latin typeface="+mn-lt"/>
              </a:rPr>
              <a:t> relation between internal control weaknesses and RPA.</a:t>
            </a:r>
          </a:p>
          <a:p>
            <a:pPr marL="285750" indent="-285750">
              <a:lnSpc>
                <a:spcPct val="200000"/>
              </a:lnSpc>
              <a:spcAft>
                <a:spcPts val="1200"/>
              </a:spcAft>
            </a:pPr>
            <a:r>
              <a:rPr lang="en-US" sz="1400" dirty="0">
                <a:solidFill>
                  <a:schemeClr val="dk1"/>
                </a:solidFill>
                <a:latin typeface="+mn-lt"/>
              </a:rPr>
              <a:t>Evaluate the </a:t>
            </a:r>
            <a:r>
              <a:rPr lang="en-US" sz="1400" b="1" dirty="0">
                <a:solidFill>
                  <a:schemeClr val="dk1"/>
                </a:solidFill>
                <a:latin typeface="+mn-lt"/>
              </a:rPr>
              <a:t>degree of RPA utilization </a:t>
            </a:r>
            <a:r>
              <a:rPr lang="en-US" sz="1400" dirty="0">
                <a:solidFill>
                  <a:schemeClr val="dk1"/>
                </a:solidFill>
                <a:latin typeface="+mn-lt"/>
              </a:rPr>
              <a:t>based on the quantity of attended and unattended licenses for a direct measure of operational engagement.</a:t>
            </a:r>
            <a:endParaRPr sz="1400" dirty="0">
              <a:solidFill>
                <a:schemeClr val="dk1"/>
              </a:solidFill>
              <a:latin typeface="+mn-lt"/>
            </a:endParaRPr>
          </a:p>
        </p:txBody>
      </p:sp>
      <p:grpSp>
        <p:nvGrpSpPr>
          <p:cNvPr id="7" name="群組 6">
            <a:extLst>
              <a:ext uri="{FF2B5EF4-FFF2-40B4-BE49-F238E27FC236}">
                <a16:creationId xmlns:a16="http://schemas.microsoft.com/office/drawing/2014/main" id="{72FC97DE-B99C-4B7B-AF0F-008F6B3D68CC}"/>
              </a:ext>
            </a:extLst>
          </p:cNvPr>
          <p:cNvGrpSpPr/>
          <p:nvPr/>
        </p:nvGrpSpPr>
        <p:grpSpPr>
          <a:xfrm>
            <a:off x="688846" y="1538080"/>
            <a:ext cx="2037365" cy="540224"/>
            <a:chOff x="593157" y="1432790"/>
            <a:chExt cx="2037365" cy="540224"/>
          </a:xfrm>
        </p:grpSpPr>
        <p:grpSp>
          <p:nvGrpSpPr>
            <p:cNvPr id="3" name="群組 2">
              <a:extLst>
                <a:ext uri="{FF2B5EF4-FFF2-40B4-BE49-F238E27FC236}">
                  <a16:creationId xmlns:a16="http://schemas.microsoft.com/office/drawing/2014/main" id="{9144D4D9-5481-4834-AD81-69E73E5FFCA9}"/>
                </a:ext>
              </a:extLst>
            </p:cNvPr>
            <p:cNvGrpSpPr/>
            <p:nvPr/>
          </p:nvGrpSpPr>
          <p:grpSpPr>
            <a:xfrm>
              <a:off x="593157" y="1432790"/>
              <a:ext cx="2037365" cy="540224"/>
              <a:chOff x="189720" y="1213616"/>
              <a:chExt cx="2037365" cy="540224"/>
            </a:xfrm>
          </p:grpSpPr>
          <p:grpSp>
            <p:nvGrpSpPr>
              <p:cNvPr id="25" name="Google Shape;1817;p125">
                <a:extLst>
                  <a:ext uri="{FF2B5EF4-FFF2-40B4-BE49-F238E27FC236}">
                    <a16:creationId xmlns:a16="http://schemas.microsoft.com/office/drawing/2014/main" id="{271FA6C1-BB76-497D-BFDC-F41F2564D6D8}"/>
                  </a:ext>
                </a:extLst>
              </p:cNvPr>
              <p:cNvGrpSpPr/>
              <p:nvPr/>
            </p:nvGrpSpPr>
            <p:grpSpPr>
              <a:xfrm>
                <a:off x="189720" y="1213616"/>
                <a:ext cx="2037365" cy="540224"/>
                <a:chOff x="713227" y="2721092"/>
                <a:chExt cx="2037365" cy="540224"/>
              </a:xfrm>
            </p:grpSpPr>
            <p:sp>
              <p:nvSpPr>
                <p:cNvPr id="26" name="Google Shape;1818;p125">
                  <a:extLst>
                    <a:ext uri="{FF2B5EF4-FFF2-40B4-BE49-F238E27FC236}">
                      <a16:creationId xmlns:a16="http://schemas.microsoft.com/office/drawing/2014/main" id="{92B15439-14B1-4CD0-813E-737B0589EC32}"/>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19;p125">
                  <a:extLst>
                    <a:ext uri="{FF2B5EF4-FFF2-40B4-BE49-F238E27FC236}">
                      <a16:creationId xmlns:a16="http://schemas.microsoft.com/office/drawing/2014/main" id="{4DF8EAC1-A0C2-4C2C-9952-F52CB1D053D8}"/>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20;p125">
                  <a:extLst>
                    <a:ext uri="{FF2B5EF4-FFF2-40B4-BE49-F238E27FC236}">
                      <a16:creationId xmlns:a16="http://schemas.microsoft.com/office/drawing/2014/main" id="{4367DDA7-3910-4F71-9404-728CEDF6B1AB}"/>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21;p125">
                  <a:extLst>
                    <a:ext uri="{FF2B5EF4-FFF2-40B4-BE49-F238E27FC236}">
                      <a16:creationId xmlns:a16="http://schemas.microsoft.com/office/drawing/2014/main" id="{10AE8E88-FE6B-4A0C-936E-84DA509DBB7F}"/>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文字方塊 1">
                <a:extLst>
                  <a:ext uri="{FF2B5EF4-FFF2-40B4-BE49-F238E27FC236}">
                    <a16:creationId xmlns:a16="http://schemas.microsoft.com/office/drawing/2014/main" id="{E7755723-E206-4896-B41B-9F3A642D8DAE}"/>
                  </a:ext>
                </a:extLst>
              </p:cNvPr>
              <p:cNvSpPr txBox="1"/>
              <p:nvPr/>
            </p:nvSpPr>
            <p:spPr>
              <a:xfrm>
                <a:off x="728323" y="1385455"/>
                <a:ext cx="1219533" cy="307777"/>
              </a:xfrm>
              <a:prstGeom prst="rect">
                <a:avLst/>
              </a:prstGeom>
              <a:noFill/>
            </p:spPr>
            <p:txBody>
              <a:bodyPr wrap="square" rtlCol="0">
                <a:spAutoFit/>
              </a:bodyPr>
              <a:lstStyle/>
              <a:p>
                <a:pPr algn="ctr"/>
                <a:r>
                  <a:rPr lang="en-US" altLang="zh-TW" dirty="0">
                    <a:latin typeface="+mn-lt"/>
                  </a:rPr>
                  <a:t>Limitation</a:t>
                </a:r>
                <a:endParaRPr lang="zh-TW" altLang="en-US" dirty="0">
                  <a:latin typeface="+mn-lt"/>
                </a:endParaRPr>
              </a:p>
            </p:txBody>
          </p:sp>
        </p:grpSp>
        <p:grpSp>
          <p:nvGrpSpPr>
            <p:cNvPr id="64" name="Google Shape;1619;p124">
              <a:extLst>
                <a:ext uri="{FF2B5EF4-FFF2-40B4-BE49-F238E27FC236}">
                  <a16:creationId xmlns:a16="http://schemas.microsoft.com/office/drawing/2014/main" id="{F2516A3B-EE2E-4DDE-AE96-B3C822F23CB9}"/>
                </a:ext>
              </a:extLst>
            </p:cNvPr>
            <p:cNvGrpSpPr>
              <a:grpSpLocks noChangeAspect="1"/>
            </p:cNvGrpSpPr>
            <p:nvPr/>
          </p:nvGrpSpPr>
          <p:grpSpPr>
            <a:xfrm>
              <a:off x="803016" y="1665410"/>
              <a:ext cx="216000" cy="186214"/>
              <a:chOff x="6440671" y="1782489"/>
              <a:chExt cx="330381" cy="284822"/>
            </a:xfrm>
          </p:grpSpPr>
          <p:sp>
            <p:nvSpPr>
              <p:cNvPr id="65" name="Google Shape;1620;p124">
                <a:extLst>
                  <a:ext uri="{FF2B5EF4-FFF2-40B4-BE49-F238E27FC236}">
                    <a16:creationId xmlns:a16="http://schemas.microsoft.com/office/drawing/2014/main" id="{61F665B0-AD37-473E-BEC7-A30164122764}"/>
                  </a:ext>
                </a:extLst>
              </p:cNvPr>
              <p:cNvSpPr/>
              <p:nvPr/>
            </p:nvSpPr>
            <p:spPr>
              <a:xfrm>
                <a:off x="6440671" y="1934450"/>
                <a:ext cx="326545" cy="132861"/>
              </a:xfrm>
              <a:custGeom>
                <a:avLst/>
                <a:gdLst/>
                <a:ahLst/>
                <a:cxnLst/>
                <a:rect l="l" t="t" r="r" b="b"/>
                <a:pathLst>
                  <a:path w="16686" h="6789" extrusionOk="0">
                    <a:moveTo>
                      <a:pt x="492" y="1"/>
                    </a:moveTo>
                    <a:cubicBezTo>
                      <a:pt x="226" y="1"/>
                      <a:pt x="0" y="215"/>
                      <a:pt x="0" y="495"/>
                    </a:cubicBezTo>
                    <a:cubicBezTo>
                      <a:pt x="0" y="763"/>
                      <a:pt x="220" y="982"/>
                      <a:pt x="481" y="982"/>
                    </a:cubicBezTo>
                    <a:cubicBezTo>
                      <a:pt x="507" y="982"/>
                      <a:pt x="533" y="980"/>
                      <a:pt x="559" y="976"/>
                    </a:cubicBezTo>
                    <a:lnTo>
                      <a:pt x="7441" y="976"/>
                    </a:lnTo>
                    <a:lnTo>
                      <a:pt x="4069" y="6044"/>
                    </a:lnTo>
                    <a:cubicBezTo>
                      <a:pt x="3863" y="6357"/>
                      <a:pt x="4088" y="6789"/>
                      <a:pt x="4470" y="6789"/>
                    </a:cubicBezTo>
                    <a:lnTo>
                      <a:pt x="12225" y="6789"/>
                    </a:lnTo>
                    <a:cubicBezTo>
                      <a:pt x="12607" y="6789"/>
                      <a:pt x="12832" y="6357"/>
                      <a:pt x="12627" y="6044"/>
                    </a:cubicBezTo>
                    <a:lnTo>
                      <a:pt x="9254" y="976"/>
                    </a:lnTo>
                    <a:lnTo>
                      <a:pt x="16126" y="976"/>
                    </a:lnTo>
                    <a:cubicBezTo>
                      <a:pt x="16153" y="980"/>
                      <a:pt x="16179" y="982"/>
                      <a:pt x="16204" y="982"/>
                    </a:cubicBezTo>
                    <a:cubicBezTo>
                      <a:pt x="16466" y="982"/>
                      <a:pt x="16685" y="763"/>
                      <a:pt x="16685" y="495"/>
                    </a:cubicBezTo>
                    <a:cubicBezTo>
                      <a:pt x="16685" y="215"/>
                      <a:pt x="16459" y="1"/>
                      <a:pt x="16193" y="1"/>
                    </a:cubicBezTo>
                    <a:cubicBezTo>
                      <a:pt x="16171" y="1"/>
                      <a:pt x="16149" y="2"/>
                      <a:pt x="16126" y="5"/>
                    </a:cubicBezTo>
                    <a:lnTo>
                      <a:pt x="559" y="5"/>
                    </a:lnTo>
                    <a:cubicBezTo>
                      <a:pt x="537" y="2"/>
                      <a:pt x="514" y="1"/>
                      <a:pt x="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21;p124">
                <a:extLst>
                  <a:ext uri="{FF2B5EF4-FFF2-40B4-BE49-F238E27FC236}">
                    <a16:creationId xmlns:a16="http://schemas.microsoft.com/office/drawing/2014/main" id="{8423581C-9520-42D8-89D2-8D24E3FDBCC2}"/>
                  </a:ext>
                </a:extLst>
              </p:cNvPr>
              <p:cNvSpPr/>
              <p:nvPr/>
            </p:nvSpPr>
            <p:spPr>
              <a:xfrm>
                <a:off x="6632887" y="1782607"/>
                <a:ext cx="138164" cy="132959"/>
              </a:xfrm>
              <a:custGeom>
                <a:avLst/>
                <a:gdLst/>
                <a:ahLst/>
                <a:cxnLst/>
                <a:rect l="l" t="t" r="r" b="b"/>
                <a:pathLst>
                  <a:path w="7060" h="6794" extrusionOk="0">
                    <a:moveTo>
                      <a:pt x="3393" y="1872"/>
                    </a:moveTo>
                    <a:cubicBezTo>
                      <a:pt x="3687" y="1872"/>
                      <a:pt x="3922" y="2137"/>
                      <a:pt x="3873" y="2431"/>
                    </a:cubicBezTo>
                    <a:lnTo>
                      <a:pt x="3873" y="2921"/>
                    </a:lnTo>
                    <a:lnTo>
                      <a:pt x="4363" y="2921"/>
                    </a:lnTo>
                    <a:cubicBezTo>
                      <a:pt x="4390" y="2917"/>
                      <a:pt x="4416" y="2915"/>
                      <a:pt x="4441" y="2915"/>
                    </a:cubicBezTo>
                    <a:cubicBezTo>
                      <a:pt x="4703" y="2915"/>
                      <a:pt x="4922" y="3134"/>
                      <a:pt x="4922" y="3402"/>
                    </a:cubicBezTo>
                    <a:cubicBezTo>
                      <a:pt x="4922" y="3683"/>
                      <a:pt x="4696" y="3896"/>
                      <a:pt x="4430" y="3896"/>
                    </a:cubicBezTo>
                    <a:cubicBezTo>
                      <a:pt x="4408" y="3896"/>
                      <a:pt x="4386" y="3895"/>
                      <a:pt x="4363" y="3892"/>
                    </a:cubicBezTo>
                    <a:lnTo>
                      <a:pt x="3393" y="3892"/>
                    </a:lnTo>
                    <a:cubicBezTo>
                      <a:pt x="3118" y="3892"/>
                      <a:pt x="2903" y="3666"/>
                      <a:pt x="2903" y="3402"/>
                    </a:cubicBezTo>
                    <a:lnTo>
                      <a:pt x="2903" y="2431"/>
                    </a:lnTo>
                    <a:cubicBezTo>
                      <a:pt x="2863" y="2137"/>
                      <a:pt x="3089" y="1872"/>
                      <a:pt x="3393" y="1872"/>
                    </a:cubicBezTo>
                    <a:close/>
                    <a:moveTo>
                      <a:pt x="3423" y="1"/>
                    </a:moveTo>
                    <a:cubicBezTo>
                      <a:pt x="1677" y="1"/>
                      <a:pt x="1" y="1358"/>
                      <a:pt x="1" y="3402"/>
                    </a:cubicBezTo>
                    <a:cubicBezTo>
                      <a:pt x="11" y="5274"/>
                      <a:pt x="1520" y="6794"/>
                      <a:pt x="3393" y="6794"/>
                    </a:cubicBezTo>
                    <a:cubicBezTo>
                      <a:pt x="4765" y="6794"/>
                      <a:pt x="6010" y="5970"/>
                      <a:pt x="6530" y="4706"/>
                    </a:cubicBezTo>
                    <a:cubicBezTo>
                      <a:pt x="7059" y="3431"/>
                      <a:pt x="6765" y="1971"/>
                      <a:pt x="5795" y="1000"/>
                    </a:cubicBezTo>
                    <a:cubicBezTo>
                      <a:pt x="5104" y="310"/>
                      <a:pt x="4256" y="1"/>
                      <a:pt x="3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22;p124">
                <a:extLst>
                  <a:ext uri="{FF2B5EF4-FFF2-40B4-BE49-F238E27FC236}">
                    <a16:creationId xmlns:a16="http://schemas.microsoft.com/office/drawing/2014/main" id="{A57DE3FE-8D30-4AB8-9957-2310A0D5FE97}"/>
                  </a:ext>
                </a:extLst>
              </p:cNvPr>
              <p:cNvSpPr/>
              <p:nvPr/>
            </p:nvSpPr>
            <p:spPr>
              <a:xfrm>
                <a:off x="6473999" y="1782489"/>
                <a:ext cx="63563" cy="57105"/>
              </a:xfrm>
              <a:custGeom>
                <a:avLst/>
                <a:gdLst/>
                <a:ahLst/>
                <a:cxnLst/>
                <a:rect l="l" t="t" r="r" b="b"/>
                <a:pathLst>
                  <a:path w="3248" h="2918" extrusionOk="0">
                    <a:moveTo>
                      <a:pt x="1809" y="1"/>
                    </a:moveTo>
                    <a:cubicBezTo>
                      <a:pt x="871" y="1"/>
                      <a:pt x="1" y="953"/>
                      <a:pt x="444" y="2026"/>
                    </a:cubicBezTo>
                    <a:cubicBezTo>
                      <a:pt x="671" y="2572"/>
                      <a:pt x="1209" y="2917"/>
                      <a:pt x="1784" y="2917"/>
                    </a:cubicBezTo>
                    <a:cubicBezTo>
                      <a:pt x="1879" y="2917"/>
                      <a:pt x="1976" y="2908"/>
                      <a:pt x="2071" y="2888"/>
                    </a:cubicBezTo>
                    <a:cubicBezTo>
                      <a:pt x="2758" y="2761"/>
                      <a:pt x="3248" y="2163"/>
                      <a:pt x="3248" y="1467"/>
                    </a:cubicBezTo>
                    <a:cubicBezTo>
                      <a:pt x="3248" y="1084"/>
                      <a:pt x="3091" y="712"/>
                      <a:pt x="2816" y="437"/>
                    </a:cubicBezTo>
                    <a:cubicBezTo>
                      <a:pt x="2514" y="132"/>
                      <a:pt x="2157" y="1"/>
                      <a:pt x="1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23;p124">
                <a:extLst>
                  <a:ext uri="{FF2B5EF4-FFF2-40B4-BE49-F238E27FC236}">
                    <a16:creationId xmlns:a16="http://schemas.microsoft.com/office/drawing/2014/main" id="{789E0DA0-3EE5-4E04-9594-9A21C2CF1E60}"/>
                  </a:ext>
                </a:extLst>
              </p:cNvPr>
              <p:cNvSpPr/>
              <p:nvPr/>
            </p:nvSpPr>
            <p:spPr>
              <a:xfrm>
                <a:off x="6461200" y="1838616"/>
                <a:ext cx="95932" cy="76949"/>
              </a:xfrm>
              <a:custGeom>
                <a:avLst/>
                <a:gdLst/>
                <a:ahLst/>
                <a:cxnLst/>
                <a:rect l="l" t="t" r="r" b="b"/>
                <a:pathLst>
                  <a:path w="4902" h="3932" extrusionOk="0">
                    <a:moveTo>
                      <a:pt x="2451" y="1"/>
                    </a:moveTo>
                    <a:cubicBezTo>
                      <a:pt x="1088" y="1"/>
                      <a:pt x="0" y="1118"/>
                      <a:pt x="30" y="2481"/>
                    </a:cubicBezTo>
                    <a:lnTo>
                      <a:pt x="30" y="3451"/>
                    </a:lnTo>
                    <a:cubicBezTo>
                      <a:pt x="30" y="3716"/>
                      <a:pt x="245" y="3932"/>
                      <a:pt x="520" y="3932"/>
                    </a:cubicBezTo>
                    <a:lnTo>
                      <a:pt x="4382" y="3932"/>
                    </a:lnTo>
                    <a:cubicBezTo>
                      <a:pt x="4647" y="3932"/>
                      <a:pt x="4872" y="3716"/>
                      <a:pt x="4872" y="3451"/>
                    </a:cubicBezTo>
                    <a:lnTo>
                      <a:pt x="4872" y="2481"/>
                    </a:lnTo>
                    <a:cubicBezTo>
                      <a:pt x="4902" y="1118"/>
                      <a:pt x="3814"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群組 7">
            <a:extLst>
              <a:ext uri="{FF2B5EF4-FFF2-40B4-BE49-F238E27FC236}">
                <a16:creationId xmlns:a16="http://schemas.microsoft.com/office/drawing/2014/main" id="{78C649D8-9199-4360-BD4A-8E8EC05CEDE9}"/>
              </a:ext>
            </a:extLst>
          </p:cNvPr>
          <p:cNvGrpSpPr/>
          <p:nvPr/>
        </p:nvGrpSpPr>
        <p:grpSpPr>
          <a:xfrm>
            <a:off x="6518935" y="3375868"/>
            <a:ext cx="2037365" cy="540224"/>
            <a:chOff x="6513478" y="3474142"/>
            <a:chExt cx="2037365" cy="540224"/>
          </a:xfrm>
        </p:grpSpPr>
        <p:grpSp>
          <p:nvGrpSpPr>
            <p:cNvPr id="23" name="群組 22">
              <a:extLst>
                <a:ext uri="{FF2B5EF4-FFF2-40B4-BE49-F238E27FC236}">
                  <a16:creationId xmlns:a16="http://schemas.microsoft.com/office/drawing/2014/main" id="{20813D1C-FA9E-4004-BB36-061DCA9594D2}"/>
                </a:ext>
              </a:extLst>
            </p:cNvPr>
            <p:cNvGrpSpPr/>
            <p:nvPr/>
          </p:nvGrpSpPr>
          <p:grpSpPr>
            <a:xfrm>
              <a:off x="6513478" y="3474142"/>
              <a:ext cx="2037365" cy="540224"/>
              <a:chOff x="189720" y="1213616"/>
              <a:chExt cx="2037365" cy="540224"/>
            </a:xfrm>
          </p:grpSpPr>
          <p:grpSp>
            <p:nvGrpSpPr>
              <p:cNvPr id="24" name="Google Shape;1817;p125">
                <a:extLst>
                  <a:ext uri="{FF2B5EF4-FFF2-40B4-BE49-F238E27FC236}">
                    <a16:creationId xmlns:a16="http://schemas.microsoft.com/office/drawing/2014/main" id="{A1D15D63-0C3C-44E8-BB58-FEF5F6BCD43A}"/>
                  </a:ext>
                </a:extLst>
              </p:cNvPr>
              <p:cNvGrpSpPr/>
              <p:nvPr/>
            </p:nvGrpSpPr>
            <p:grpSpPr>
              <a:xfrm>
                <a:off x="189720" y="1213616"/>
                <a:ext cx="2037365" cy="540224"/>
                <a:chOff x="713227" y="2721092"/>
                <a:chExt cx="2037365" cy="540224"/>
              </a:xfrm>
            </p:grpSpPr>
            <p:sp>
              <p:nvSpPr>
                <p:cNvPr id="41" name="Google Shape;1818;p125">
                  <a:extLst>
                    <a:ext uri="{FF2B5EF4-FFF2-40B4-BE49-F238E27FC236}">
                      <a16:creationId xmlns:a16="http://schemas.microsoft.com/office/drawing/2014/main" id="{65CFB67A-707B-4CAC-9118-0743763BCCD9}"/>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lnTo>
                        <a:pt x="71970" y="9490"/>
                      </a:ln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19;p125">
                  <a:extLst>
                    <a:ext uri="{FF2B5EF4-FFF2-40B4-BE49-F238E27FC236}">
                      <a16:creationId xmlns:a16="http://schemas.microsoft.com/office/drawing/2014/main" id="{0CE34BED-8955-49CB-BDAE-7353E7739AAD}"/>
                    </a:ext>
                  </a:extLst>
                </p:cNvPr>
                <p:cNvSpPr/>
                <p:nvPr/>
              </p:nvSpPr>
              <p:spPr>
                <a:xfrm>
                  <a:off x="1194960" y="2843778"/>
                  <a:ext cx="1555632"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20;p125">
                  <a:extLst>
                    <a:ext uri="{FF2B5EF4-FFF2-40B4-BE49-F238E27FC236}">
                      <a16:creationId xmlns:a16="http://schemas.microsoft.com/office/drawing/2014/main" id="{17CDC248-279F-43AE-9F6C-080175FB328A}"/>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21;p125">
                  <a:extLst>
                    <a:ext uri="{FF2B5EF4-FFF2-40B4-BE49-F238E27FC236}">
                      <a16:creationId xmlns:a16="http://schemas.microsoft.com/office/drawing/2014/main" id="{B0B158A5-2B09-437B-A0F9-B423E601DAD5}"/>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文字方塊 39">
                <a:extLst>
                  <a:ext uri="{FF2B5EF4-FFF2-40B4-BE49-F238E27FC236}">
                    <a16:creationId xmlns:a16="http://schemas.microsoft.com/office/drawing/2014/main" id="{D4CB7474-63BD-45FE-B49B-BF47617D080A}"/>
                  </a:ext>
                </a:extLst>
              </p:cNvPr>
              <p:cNvSpPr txBox="1"/>
              <p:nvPr/>
            </p:nvSpPr>
            <p:spPr>
              <a:xfrm>
                <a:off x="728323" y="1385455"/>
                <a:ext cx="1403073" cy="307777"/>
              </a:xfrm>
              <a:prstGeom prst="rect">
                <a:avLst/>
              </a:prstGeom>
              <a:noFill/>
            </p:spPr>
            <p:txBody>
              <a:bodyPr wrap="square" rtlCol="0">
                <a:spAutoFit/>
              </a:bodyPr>
              <a:lstStyle/>
              <a:p>
                <a:pPr algn="ctr"/>
                <a:r>
                  <a:rPr lang="en-US" altLang="zh-TW" dirty="0">
                    <a:latin typeface="+mn-lt"/>
                  </a:rPr>
                  <a:t>Future Research</a:t>
                </a:r>
                <a:endParaRPr lang="zh-TW" altLang="en-US" dirty="0">
                  <a:latin typeface="+mn-lt"/>
                </a:endParaRPr>
              </a:p>
            </p:txBody>
          </p:sp>
        </p:grpSp>
        <p:grpSp>
          <p:nvGrpSpPr>
            <p:cNvPr id="69" name="Google Shape;1674;p124">
              <a:extLst>
                <a:ext uri="{FF2B5EF4-FFF2-40B4-BE49-F238E27FC236}">
                  <a16:creationId xmlns:a16="http://schemas.microsoft.com/office/drawing/2014/main" id="{3E5D3173-7FEB-479E-A1E6-F76E99EE78D3}"/>
                </a:ext>
              </a:extLst>
            </p:cNvPr>
            <p:cNvGrpSpPr>
              <a:grpSpLocks noChangeAspect="1"/>
            </p:cNvGrpSpPr>
            <p:nvPr/>
          </p:nvGrpSpPr>
          <p:grpSpPr>
            <a:xfrm>
              <a:off x="6728794" y="3699476"/>
              <a:ext cx="216000" cy="200785"/>
              <a:chOff x="4705614" y="2763886"/>
              <a:chExt cx="326721" cy="303707"/>
            </a:xfrm>
          </p:grpSpPr>
          <p:sp>
            <p:nvSpPr>
              <p:cNvPr id="70" name="Google Shape;1675;p124">
                <a:extLst>
                  <a:ext uri="{FF2B5EF4-FFF2-40B4-BE49-F238E27FC236}">
                    <a16:creationId xmlns:a16="http://schemas.microsoft.com/office/drawing/2014/main" id="{780C169C-5598-4A4D-AD09-CCEDAA84F026}"/>
                  </a:ext>
                </a:extLst>
              </p:cNvPr>
              <p:cNvSpPr/>
              <p:nvPr/>
            </p:nvSpPr>
            <p:spPr>
              <a:xfrm>
                <a:off x="4991454" y="2858722"/>
                <a:ext cx="40882" cy="19237"/>
              </a:xfrm>
              <a:custGeom>
                <a:avLst/>
                <a:gdLst/>
                <a:ahLst/>
                <a:cxnLst/>
                <a:rect l="l" t="t" r="r" b="b"/>
                <a:pathLst>
                  <a:path w="2089" h="983" extrusionOk="0">
                    <a:moveTo>
                      <a:pt x="482" y="1"/>
                    </a:moveTo>
                    <a:cubicBezTo>
                      <a:pt x="220" y="1"/>
                      <a:pt x="1" y="220"/>
                      <a:pt x="1" y="488"/>
                    </a:cubicBezTo>
                    <a:cubicBezTo>
                      <a:pt x="1" y="768"/>
                      <a:pt x="227" y="982"/>
                      <a:pt x="493" y="982"/>
                    </a:cubicBezTo>
                    <a:cubicBezTo>
                      <a:pt x="515" y="982"/>
                      <a:pt x="537" y="981"/>
                      <a:pt x="560" y="978"/>
                    </a:cubicBezTo>
                    <a:lnTo>
                      <a:pt x="1530" y="978"/>
                    </a:lnTo>
                    <a:cubicBezTo>
                      <a:pt x="2089" y="889"/>
                      <a:pt x="2089" y="95"/>
                      <a:pt x="1530" y="7"/>
                    </a:cubicBezTo>
                    <a:lnTo>
                      <a:pt x="560" y="7"/>
                    </a:lnTo>
                    <a:cubicBezTo>
                      <a:pt x="533" y="3"/>
                      <a:pt x="507"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76;p124">
                <a:extLst>
                  <a:ext uri="{FF2B5EF4-FFF2-40B4-BE49-F238E27FC236}">
                    <a16:creationId xmlns:a16="http://schemas.microsoft.com/office/drawing/2014/main" id="{95EF1EAB-233D-4F66-A78C-AFCD64876A77}"/>
                  </a:ext>
                </a:extLst>
              </p:cNvPr>
              <p:cNvSpPr/>
              <p:nvPr/>
            </p:nvSpPr>
            <p:spPr>
              <a:xfrm>
                <a:off x="4705614" y="2858722"/>
                <a:ext cx="40882" cy="19237"/>
              </a:xfrm>
              <a:custGeom>
                <a:avLst/>
                <a:gdLst/>
                <a:ahLst/>
                <a:cxnLst/>
                <a:rect l="l" t="t" r="r" b="b"/>
                <a:pathLst>
                  <a:path w="2089" h="983" extrusionOk="0">
                    <a:moveTo>
                      <a:pt x="488" y="1"/>
                    </a:moveTo>
                    <a:cubicBezTo>
                      <a:pt x="220" y="1"/>
                      <a:pt x="0" y="220"/>
                      <a:pt x="0" y="488"/>
                    </a:cubicBezTo>
                    <a:cubicBezTo>
                      <a:pt x="0" y="768"/>
                      <a:pt x="226" y="982"/>
                      <a:pt x="500" y="982"/>
                    </a:cubicBezTo>
                    <a:cubicBezTo>
                      <a:pt x="523" y="982"/>
                      <a:pt x="546" y="981"/>
                      <a:pt x="569" y="978"/>
                    </a:cubicBezTo>
                    <a:lnTo>
                      <a:pt x="1529" y="978"/>
                    </a:lnTo>
                    <a:cubicBezTo>
                      <a:pt x="2088" y="889"/>
                      <a:pt x="2088" y="95"/>
                      <a:pt x="1529" y="7"/>
                    </a:cubicBezTo>
                    <a:lnTo>
                      <a:pt x="569" y="7"/>
                    </a:lnTo>
                    <a:cubicBezTo>
                      <a:pt x="542" y="3"/>
                      <a:pt x="51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77;p124">
                <a:extLst>
                  <a:ext uri="{FF2B5EF4-FFF2-40B4-BE49-F238E27FC236}">
                    <a16:creationId xmlns:a16="http://schemas.microsoft.com/office/drawing/2014/main" id="{13FCFFF8-A2CD-470C-B613-763CEC37E4D9}"/>
                  </a:ext>
                </a:extLst>
              </p:cNvPr>
              <p:cNvSpPr/>
              <p:nvPr/>
            </p:nvSpPr>
            <p:spPr>
              <a:xfrm>
                <a:off x="4973234" y="2783495"/>
                <a:ext cx="39434" cy="27966"/>
              </a:xfrm>
              <a:custGeom>
                <a:avLst/>
                <a:gdLst/>
                <a:ahLst/>
                <a:cxnLst/>
                <a:rect l="l" t="t" r="r" b="b"/>
                <a:pathLst>
                  <a:path w="2015" h="1429" extrusionOk="0">
                    <a:moveTo>
                      <a:pt x="1337" y="0"/>
                    </a:moveTo>
                    <a:cubicBezTo>
                      <a:pt x="1277" y="0"/>
                      <a:pt x="1213" y="12"/>
                      <a:pt x="1147" y="38"/>
                    </a:cubicBezTo>
                    <a:lnTo>
                      <a:pt x="314" y="528"/>
                    </a:lnTo>
                    <a:cubicBezTo>
                      <a:pt x="79" y="655"/>
                      <a:pt x="0" y="949"/>
                      <a:pt x="128" y="1185"/>
                    </a:cubicBezTo>
                    <a:cubicBezTo>
                      <a:pt x="219" y="1342"/>
                      <a:pt x="381" y="1429"/>
                      <a:pt x="548" y="1429"/>
                    </a:cubicBezTo>
                    <a:cubicBezTo>
                      <a:pt x="631" y="1429"/>
                      <a:pt x="716" y="1407"/>
                      <a:pt x="795" y="1361"/>
                    </a:cubicBezTo>
                    <a:lnTo>
                      <a:pt x="1638" y="871"/>
                    </a:lnTo>
                    <a:cubicBezTo>
                      <a:pt x="2014" y="563"/>
                      <a:pt x="1755" y="0"/>
                      <a:pt x="1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78;p124">
                <a:extLst>
                  <a:ext uri="{FF2B5EF4-FFF2-40B4-BE49-F238E27FC236}">
                    <a16:creationId xmlns:a16="http://schemas.microsoft.com/office/drawing/2014/main" id="{3A8BCE96-1F7C-4DDA-A8DE-F7D36DBEB941}"/>
                  </a:ext>
                </a:extLst>
              </p:cNvPr>
              <p:cNvSpPr/>
              <p:nvPr/>
            </p:nvSpPr>
            <p:spPr>
              <a:xfrm>
                <a:off x="4726711" y="2925730"/>
                <a:ext cx="39903" cy="27966"/>
              </a:xfrm>
              <a:custGeom>
                <a:avLst/>
                <a:gdLst/>
                <a:ahLst/>
                <a:cxnLst/>
                <a:rect l="l" t="t" r="r" b="b"/>
                <a:pathLst>
                  <a:path w="2039" h="1429" extrusionOk="0">
                    <a:moveTo>
                      <a:pt x="1359" y="1"/>
                    </a:moveTo>
                    <a:cubicBezTo>
                      <a:pt x="1295" y="1"/>
                      <a:pt x="1227" y="14"/>
                      <a:pt x="1157" y="44"/>
                    </a:cubicBezTo>
                    <a:lnTo>
                      <a:pt x="314" y="524"/>
                    </a:lnTo>
                    <a:cubicBezTo>
                      <a:pt x="89" y="661"/>
                      <a:pt x="1" y="955"/>
                      <a:pt x="138" y="1191"/>
                    </a:cubicBezTo>
                    <a:cubicBezTo>
                      <a:pt x="230" y="1343"/>
                      <a:pt x="395" y="1428"/>
                      <a:pt x="564" y="1428"/>
                    </a:cubicBezTo>
                    <a:cubicBezTo>
                      <a:pt x="645" y="1428"/>
                      <a:pt x="728" y="1408"/>
                      <a:pt x="804" y="1367"/>
                    </a:cubicBezTo>
                    <a:lnTo>
                      <a:pt x="1647" y="877"/>
                    </a:lnTo>
                    <a:cubicBezTo>
                      <a:pt x="2039" y="579"/>
                      <a:pt x="1780"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79;p124">
                <a:extLst>
                  <a:ext uri="{FF2B5EF4-FFF2-40B4-BE49-F238E27FC236}">
                    <a16:creationId xmlns:a16="http://schemas.microsoft.com/office/drawing/2014/main" id="{988078C7-D87E-420A-AB22-587F7CE128F6}"/>
                  </a:ext>
                </a:extLst>
              </p:cNvPr>
              <p:cNvSpPr/>
              <p:nvPr/>
            </p:nvSpPr>
            <p:spPr>
              <a:xfrm>
                <a:off x="4971492" y="2925788"/>
                <a:ext cx="41469" cy="28905"/>
              </a:xfrm>
              <a:custGeom>
                <a:avLst/>
                <a:gdLst/>
                <a:ahLst/>
                <a:cxnLst/>
                <a:rect l="l" t="t" r="r" b="b"/>
                <a:pathLst>
                  <a:path w="2119" h="1477" extrusionOk="0">
                    <a:moveTo>
                      <a:pt x="687" y="0"/>
                    </a:moveTo>
                    <a:cubicBezTo>
                      <a:pt x="263" y="0"/>
                      <a:pt x="0" y="576"/>
                      <a:pt x="393" y="884"/>
                    </a:cubicBezTo>
                    <a:lnTo>
                      <a:pt x="1236" y="1364"/>
                    </a:lnTo>
                    <a:cubicBezTo>
                      <a:pt x="1328" y="1441"/>
                      <a:pt x="1438" y="1477"/>
                      <a:pt x="1546" y="1477"/>
                    </a:cubicBezTo>
                    <a:cubicBezTo>
                      <a:pt x="1716" y="1477"/>
                      <a:pt x="1882" y="1388"/>
                      <a:pt x="1972" y="1227"/>
                    </a:cubicBezTo>
                    <a:cubicBezTo>
                      <a:pt x="2119" y="972"/>
                      <a:pt x="2001" y="639"/>
                      <a:pt x="1727" y="531"/>
                    </a:cubicBezTo>
                    <a:lnTo>
                      <a:pt x="884" y="41"/>
                    </a:lnTo>
                    <a:cubicBezTo>
                      <a:pt x="816" y="13"/>
                      <a:pt x="750" y="0"/>
                      <a:pt x="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80;p124">
                <a:extLst>
                  <a:ext uri="{FF2B5EF4-FFF2-40B4-BE49-F238E27FC236}">
                    <a16:creationId xmlns:a16="http://schemas.microsoft.com/office/drawing/2014/main" id="{DCDE2C12-3B2B-41E5-B6DA-C995492A3B89}"/>
                  </a:ext>
                </a:extLst>
              </p:cNvPr>
              <p:cNvSpPr/>
              <p:nvPr/>
            </p:nvSpPr>
            <p:spPr>
              <a:xfrm>
                <a:off x="4725360" y="2782164"/>
                <a:ext cx="41254" cy="28827"/>
              </a:xfrm>
              <a:custGeom>
                <a:avLst/>
                <a:gdLst/>
                <a:ahLst/>
                <a:cxnLst/>
                <a:rect l="l" t="t" r="r" b="b"/>
                <a:pathLst>
                  <a:path w="2108" h="1473" extrusionOk="0">
                    <a:moveTo>
                      <a:pt x="571" y="0"/>
                    </a:moveTo>
                    <a:cubicBezTo>
                      <a:pt x="403" y="0"/>
                      <a:pt x="238" y="86"/>
                      <a:pt x="148" y="243"/>
                    </a:cubicBezTo>
                    <a:cubicBezTo>
                      <a:pt x="1" y="498"/>
                      <a:pt x="109" y="831"/>
                      <a:pt x="383" y="939"/>
                    </a:cubicBezTo>
                    <a:lnTo>
                      <a:pt x="1226" y="1429"/>
                    </a:lnTo>
                    <a:cubicBezTo>
                      <a:pt x="1296" y="1459"/>
                      <a:pt x="1364" y="1472"/>
                      <a:pt x="1428" y="1472"/>
                    </a:cubicBezTo>
                    <a:cubicBezTo>
                      <a:pt x="1849" y="1472"/>
                      <a:pt x="2108" y="894"/>
                      <a:pt x="1716" y="596"/>
                    </a:cubicBezTo>
                    <a:lnTo>
                      <a:pt x="873" y="106"/>
                    </a:lnTo>
                    <a:cubicBezTo>
                      <a:pt x="783" y="34"/>
                      <a:pt x="676" y="0"/>
                      <a:pt x="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81;p124">
                <a:extLst>
                  <a:ext uri="{FF2B5EF4-FFF2-40B4-BE49-F238E27FC236}">
                    <a16:creationId xmlns:a16="http://schemas.microsoft.com/office/drawing/2014/main" id="{528E32AE-2594-4AAB-8AC9-449859AD560E}"/>
                  </a:ext>
                </a:extLst>
              </p:cNvPr>
              <p:cNvSpPr/>
              <p:nvPr/>
            </p:nvSpPr>
            <p:spPr>
              <a:xfrm>
                <a:off x="4801155" y="3010468"/>
                <a:ext cx="135835" cy="57125"/>
              </a:xfrm>
              <a:custGeom>
                <a:avLst/>
                <a:gdLst/>
                <a:ahLst/>
                <a:cxnLst/>
                <a:rect l="l" t="t" r="r" b="b"/>
                <a:pathLst>
                  <a:path w="6941" h="2919" extrusionOk="0">
                    <a:moveTo>
                      <a:pt x="488" y="1"/>
                    </a:moveTo>
                    <a:cubicBezTo>
                      <a:pt x="220" y="1"/>
                      <a:pt x="0" y="220"/>
                      <a:pt x="0" y="488"/>
                    </a:cubicBezTo>
                    <a:cubicBezTo>
                      <a:pt x="0" y="768"/>
                      <a:pt x="226" y="982"/>
                      <a:pt x="500" y="982"/>
                    </a:cubicBezTo>
                    <a:cubicBezTo>
                      <a:pt x="523" y="982"/>
                      <a:pt x="546" y="981"/>
                      <a:pt x="569" y="978"/>
                    </a:cubicBezTo>
                    <a:lnTo>
                      <a:pt x="1088" y="978"/>
                    </a:lnTo>
                    <a:cubicBezTo>
                      <a:pt x="1324" y="2105"/>
                      <a:pt x="2314" y="2919"/>
                      <a:pt x="3470" y="2919"/>
                    </a:cubicBezTo>
                    <a:cubicBezTo>
                      <a:pt x="4617" y="2919"/>
                      <a:pt x="5607" y="2105"/>
                      <a:pt x="5843" y="978"/>
                    </a:cubicBezTo>
                    <a:lnTo>
                      <a:pt x="6372" y="978"/>
                    </a:lnTo>
                    <a:cubicBezTo>
                      <a:pt x="6395" y="981"/>
                      <a:pt x="6418" y="982"/>
                      <a:pt x="6441" y="982"/>
                    </a:cubicBezTo>
                    <a:cubicBezTo>
                      <a:pt x="6715" y="982"/>
                      <a:pt x="6941" y="768"/>
                      <a:pt x="6941" y="488"/>
                    </a:cubicBezTo>
                    <a:cubicBezTo>
                      <a:pt x="6941" y="220"/>
                      <a:pt x="6721" y="1"/>
                      <a:pt x="6453" y="1"/>
                    </a:cubicBezTo>
                    <a:cubicBezTo>
                      <a:pt x="6426" y="1"/>
                      <a:pt x="6399" y="3"/>
                      <a:pt x="6372" y="7"/>
                    </a:cubicBezTo>
                    <a:lnTo>
                      <a:pt x="569" y="7"/>
                    </a:lnTo>
                    <a:cubicBezTo>
                      <a:pt x="542" y="3"/>
                      <a:pt x="515" y="1"/>
                      <a:pt x="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82;p124">
                <a:extLst>
                  <a:ext uri="{FF2B5EF4-FFF2-40B4-BE49-F238E27FC236}">
                    <a16:creationId xmlns:a16="http://schemas.microsoft.com/office/drawing/2014/main" id="{1F25ADAA-7BBC-4E31-9E56-5DC4F606A631}"/>
                  </a:ext>
                </a:extLst>
              </p:cNvPr>
              <p:cNvSpPr/>
              <p:nvPr/>
            </p:nvSpPr>
            <p:spPr>
              <a:xfrm>
                <a:off x="4755870" y="2763886"/>
                <a:ext cx="226405" cy="227736"/>
              </a:xfrm>
              <a:custGeom>
                <a:avLst/>
                <a:gdLst/>
                <a:ahLst/>
                <a:cxnLst/>
                <a:rect l="l" t="t" r="r" b="b"/>
                <a:pathLst>
                  <a:path w="11569" h="11637" extrusionOk="0">
                    <a:moveTo>
                      <a:pt x="7770" y="4806"/>
                    </a:moveTo>
                    <a:cubicBezTo>
                      <a:pt x="7894" y="4806"/>
                      <a:pt x="8020" y="4854"/>
                      <a:pt x="8118" y="4951"/>
                    </a:cubicBezTo>
                    <a:cubicBezTo>
                      <a:pt x="8323" y="5157"/>
                      <a:pt x="8304" y="5510"/>
                      <a:pt x="8059" y="5686"/>
                    </a:cubicBezTo>
                    <a:lnTo>
                      <a:pt x="6118" y="7627"/>
                    </a:lnTo>
                    <a:cubicBezTo>
                      <a:pt x="6025" y="7721"/>
                      <a:pt x="5902" y="7767"/>
                      <a:pt x="5778" y="7767"/>
                    </a:cubicBezTo>
                    <a:cubicBezTo>
                      <a:pt x="5655" y="7767"/>
                      <a:pt x="5530" y="7721"/>
                      <a:pt x="5431" y="7627"/>
                    </a:cubicBezTo>
                    <a:lnTo>
                      <a:pt x="4471" y="6657"/>
                    </a:lnTo>
                    <a:cubicBezTo>
                      <a:pt x="4285" y="6471"/>
                      <a:pt x="4285" y="6167"/>
                      <a:pt x="4471" y="5971"/>
                    </a:cubicBezTo>
                    <a:cubicBezTo>
                      <a:pt x="4564" y="5878"/>
                      <a:pt x="4686" y="5831"/>
                      <a:pt x="4810" y="5831"/>
                    </a:cubicBezTo>
                    <a:cubicBezTo>
                      <a:pt x="4934" y="5831"/>
                      <a:pt x="5059" y="5878"/>
                      <a:pt x="5157" y="5971"/>
                    </a:cubicBezTo>
                    <a:lnTo>
                      <a:pt x="5784" y="6598"/>
                    </a:lnTo>
                    <a:lnTo>
                      <a:pt x="7373" y="5010"/>
                    </a:lnTo>
                    <a:cubicBezTo>
                      <a:pt x="7469" y="4876"/>
                      <a:pt x="7619" y="4806"/>
                      <a:pt x="7770" y="4806"/>
                    </a:cubicBezTo>
                    <a:close/>
                    <a:moveTo>
                      <a:pt x="5787" y="1"/>
                    </a:moveTo>
                    <a:cubicBezTo>
                      <a:pt x="5780" y="1"/>
                      <a:pt x="5772" y="1"/>
                      <a:pt x="5765" y="1"/>
                    </a:cubicBezTo>
                    <a:cubicBezTo>
                      <a:pt x="3441" y="10"/>
                      <a:pt x="1393" y="1520"/>
                      <a:pt x="697" y="3736"/>
                    </a:cubicBezTo>
                    <a:cubicBezTo>
                      <a:pt x="1" y="5951"/>
                      <a:pt x="814" y="8363"/>
                      <a:pt x="2726" y="9696"/>
                    </a:cubicBezTo>
                    <a:cubicBezTo>
                      <a:pt x="3059" y="9921"/>
                      <a:pt x="3285" y="10274"/>
                      <a:pt x="3343" y="10666"/>
                    </a:cubicBezTo>
                    <a:lnTo>
                      <a:pt x="2647" y="10666"/>
                    </a:lnTo>
                    <a:cubicBezTo>
                      <a:pt x="2089" y="10755"/>
                      <a:pt x="2089" y="11558"/>
                      <a:pt x="2647" y="11637"/>
                    </a:cubicBezTo>
                    <a:lnTo>
                      <a:pt x="8902" y="11637"/>
                    </a:lnTo>
                    <a:cubicBezTo>
                      <a:pt x="9461" y="11558"/>
                      <a:pt x="9461" y="10755"/>
                      <a:pt x="8902" y="10666"/>
                    </a:cubicBezTo>
                    <a:lnTo>
                      <a:pt x="8225" y="10666"/>
                    </a:lnTo>
                    <a:cubicBezTo>
                      <a:pt x="8304" y="10264"/>
                      <a:pt x="8539" y="9902"/>
                      <a:pt x="8872" y="9676"/>
                    </a:cubicBezTo>
                    <a:cubicBezTo>
                      <a:pt x="10764" y="8323"/>
                      <a:pt x="11568" y="5912"/>
                      <a:pt x="10862" y="3696"/>
                    </a:cubicBezTo>
                    <a:cubicBezTo>
                      <a:pt x="10149" y="1498"/>
                      <a:pt x="8101" y="1"/>
                      <a:pt x="5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0709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1000"/>
                                        <p:tgtEl>
                                          <p:spTgt spid="132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331"/>
                                        </p:tgtEl>
                                        <p:attrNameLst>
                                          <p:attrName>style.visibility</p:attrName>
                                        </p:attrNameLst>
                                      </p:cBhvr>
                                      <p:to>
                                        <p:strVal val="visible"/>
                                      </p:to>
                                    </p:set>
                                    <p:animEffect transition="in" filter="fade">
                                      <p:cBhvr>
                                        <p:cTn id="10" dur="1000"/>
                                        <p:tgtEl>
                                          <p:spTgt spid="1331"/>
                                        </p:tgtEl>
                                      </p:cBhvr>
                                    </p:animEffect>
                                  </p:childTnLst>
                                </p:cTn>
                              </p:par>
                              <p:par>
                                <p:cTn id="11" presetID="10" presetClass="entr" presetSubtype="0" fill="hold" nodeType="withEffect">
                                  <p:stCondLst>
                                    <p:cond delay="0"/>
                                  </p:stCondLst>
                                  <p:childTnLst>
                                    <p:set>
                                      <p:cBhvr>
                                        <p:cTn id="12" dur="1" fill="hold">
                                          <p:stCondLst>
                                            <p:cond delay="0"/>
                                          </p:stCondLst>
                                        </p:cTn>
                                        <p:tgtEl>
                                          <p:spTgt spid="1335"/>
                                        </p:tgtEl>
                                        <p:attrNameLst>
                                          <p:attrName>style.visibility</p:attrName>
                                        </p:attrNameLst>
                                      </p:cBhvr>
                                      <p:to>
                                        <p:strVal val="visible"/>
                                      </p:to>
                                    </p:set>
                                    <p:animEffect transition="in" filter="fade">
                                      <p:cBhvr>
                                        <p:cTn id="13" dur="1000"/>
                                        <p:tgtEl>
                                          <p:spTgt spid="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106"/>
          <p:cNvSpPr txBox="1">
            <a:spLocks noGrp="1"/>
          </p:cNvSpPr>
          <p:nvPr>
            <p:ph type="title"/>
          </p:nvPr>
        </p:nvSpPr>
        <p:spPr>
          <a:xfrm>
            <a:off x="300942" y="428256"/>
            <a:ext cx="8542115" cy="572700"/>
          </a:xfrm>
          <a:prstGeom prst="rect">
            <a:avLst/>
          </a:prstGeom>
        </p:spPr>
        <p:txBody>
          <a:bodyPr spcFirstLastPara="1" wrap="square" lIns="91425" tIns="91425" rIns="91425" bIns="91425" anchor="t" anchorCtr="0">
            <a:noAutofit/>
          </a:bodyPr>
          <a:lstStyle/>
          <a:p>
            <a:pPr lvl="0" algn="ctr">
              <a:buSzPts val="1100"/>
            </a:pPr>
            <a:r>
              <a:rPr lang="en-US" altLang="zh-TW" sz="2800" dirty="0">
                <a:latin typeface="+mj-lt"/>
              </a:rPr>
              <a:t>Additional Analyses</a:t>
            </a:r>
            <a:endParaRPr sz="2800" dirty="0">
              <a:latin typeface="+mj-lt"/>
            </a:endParaRPr>
          </a:p>
        </p:txBody>
      </p:sp>
      <p:sp>
        <p:nvSpPr>
          <p:cNvPr id="2" name="文字方塊 1">
            <a:extLst>
              <a:ext uri="{FF2B5EF4-FFF2-40B4-BE49-F238E27FC236}">
                <a16:creationId xmlns:a16="http://schemas.microsoft.com/office/drawing/2014/main" id="{DA3F97FB-FC22-4537-8CB7-BD05BC52ABCB}"/>
              </a:ext>
            </a:extLst>
          </p:cNvPr>
          <p:cNvSpPr txBox="1"/>
          <p:nvPr/>
        </p:nvSpPr>
        <p:spPr>
          <a:xfrm>
            <a:off x="941493" y="1481162"/>
            <a:ext cx="7261013" cy="175028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dirty="0">
                <a:latin typeface="+mn-lt"/>
              </a:rPr>
              <a:t>Dealing with endogeneity issue between two EM approaches through 2SLS.</a:t>
            </a:r>
          </a:p>
          <a:p>
            <a:pPr marL="285750" indent="-285750">
              <a:lnSpc>
                <a:spcPct val="200000"/>
              </a:lnSpc>
              <a:buFont typeface="Arial" panose="020B0604020202020204" pitchFamily="34" charset="0"/>
              <a:buChar char="•"/>
            </a:pPr>
            <a:r>
              <a:rPr lang="en-US" altLang="zh-TW" dirty="0">
                <a:latin typeface="+mn-lt"/>
              </a:rPr>
              <a:t>Handling potential self-selection bias associated with the decision to adopt RPA via Heckman two-stage models with choice model from </a:t>
            </a:r>
            <a:r>
              <a:rPr lang="en-US" altLang="zh-TW" dirty="0" err="1">
                <a:latin typeface="+mn-lt"/>
              </a:rPr>
              <a:t>Dorantes</a:t>
            </a:r>
            <a:r>
              <a:rPr lang="en-US" altLang="zh-TW" dirty="0">
                <a:latin typeface="+mn-lt"/>
              </a:rPr>
              <a:t> et al. (2013)’s study.</a:t>
            </a:r>
          </a:p>
          <a:p>
            <a:pPr marL="285750" indent="-285750">
              <a:lnSpc>
                <a:spcPct val="200000"/>
              </a:lnSpc>
              <a:buFont typeface="Arial" panose="020B0604020202020204" pitchFamily="34" charset="0"/>
              <a:buChar char="•"/>
            </a:pPr>
            <a:r>
              <a:rPr lang="en-US" altLang="zh-TW" dirty="0">
                <a:latin typeface="+mn-lt"/>
              </a:rPr>
              <a:t>Utilizing another proxy for AM to check the robustness of our conclusion.</a:t>
            </a:r>
          </a:p>
        </p:txBody>
      </p:sp>
    </p:spTree>
    <p:extLst>
      <p:ext uri="{BB962C8B-B14F-4D97-AF65-F5344CB8AC3E}">
        <p14:creationId xmlns:p14="http://schemas.microsoft.com/office/powerpoint/2010/main" val="278428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 calcmode="lin" valueType="num">
                                      <p:cBhvr additive="base">
                                        <p:cTn id="7" dur="1000"/>
                                        <p:tgtEl>
                                          <p:spTgt spid="13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8" name="Google Shape;1568;p123">
            <a:extLst>
              <a:ext uri="{FF2B5EF4-FFF2-40B4-BE49-F238E27FC236}">
                <a16:creationId xmlns:a16="http://schemas.microsoft.com/office/drawing/2014/main" id="{2A729BF8-FA78-4D75-8F2B-AF9A323E628B}"/>
              </a:ext>
            </a:extLst>
          </p:cNvPr>
          <p:cNvSpPr txBox="1">
            <a:spLocks noGrp="1"/>
          </p:cNvSpPr>
          <p:nvPr>
            <p:ph type="title"/>
          </p:nvPr>
        </p:nvSpPr>
        <p:spPr>
          <a:xfrm>
            <a:off x="2832900" y="211035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800" dirty="0">
                <a:latin typeface="+mj-lt"/>
              </a:rPr>
              <a:t>Thanks</a:t>
            </a:r>
            <a:endParaRPr sz="8800" dirty="0">
              <a:latin typeface="+mj-lt"/>
            </a:endParaRPr>
          </a:p>
        </p:txBody>
      </p:sp>
    </p:spTree>
    <p:extLst>
      <p:ext uri="{BB962C8B-B14F-4D97-AF65-F5344CB8AC3E}">
        <p14:creationId xmlns:p14="http://schemas.microsoft.com/office/powerpoint/2010/main" val="334800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88636" y="389659"/>
            <a:ext cx="2738582"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Motivation</a:t>
            </a:r>
            <a:endParaRPr sz="4400" dirty="0">
              <a:latin typeface="+mn-lt"/>
            </a:endParaRPr>
          </a:p>
        </p:txBody>
      </p:sp>
      <p:sp>
        <p:nvSpPr>
          <p:cNvPr id="4" name="文字方塊 3">
            <a:extLst>
              <a:ext uri="{FF2B5EF4-FFF2-40B4-BE49-F238E27FC236}">
                <a16:creationId xmlns:a16="http://schemas.microsoft.com/office/drawing/2014/main" id="{A4DA719E-369C-4CC0-B509-3D8757CC51C6}"/>
              </a:ext>
            </a:extLst>
          </p:cNvPr>
          <p:cNvSpPr txBox="1"/>
          <p:nvPr/>
        </p:nvSpPr>
        <p:spPr>
          <a:xfrm>
            <a:off x="595745" y="1208059"/>
            <a:ext cx="6877951" cy="88851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dirty="0">
                <a:latin typeface="+mn-lt"/>
              </a:rPr>
              <a:t>One of the instance, revolution in financial operations through ERPs with abundant empirical evidences on ERP benefits</a:t>
            </a:r>
          </a:p>
        </p:txBody>
      </p:sp>
      <p:pic>
        <p:nvPicPr>
          <p:cNvPr id="11266" name="Picture 2" descr="Accelerator 365 by Reply - Stock Price">
            <a:extLst>
              <a:ext uri="{FF2B5EF4-FFF2-40B4-BE49-F238E27FC236}">
                <a16:creationId xmlns:a16="http://schemas.microsoft.com/office/drawing/2014/main" id="{CB2F8654-1EEB-4E34-8A5A-ADA2A0B61A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589" t="25840" r="34709" b="25455"/>
          <a:stretch/>
        </p:blipFill>
        <p:spPr bwMode="auto">
          <a:xfrm>
            <a:off x="1913416" y="3132704"/>
            <a:ext cx="1440000" cy="129034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igh quality - Free computer icons">
            <a:extLst>
              <a:ext uri="{FF2B5EF4-FFF2-40B4-BE49-F238E27FC236}">
                <a16:creationId xmlns:a16="http://schemas.microsoft.com/office/drawing/2014/main" id="{A048C26D-0325-447F-90F6-57A46AEF7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7744" y="3132704"/>
            <a:ext cx="1440000" cy="14400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群組 8">
            <a:extLst>
              <a:ext uri="{FF2B5EF4-FFF2-40B4-BE49-F238E27FC236}">
                <a16:creationId xmlns:a16="http://schemas.microsoft.com/office/drawing/2014/main" id="{33455589-AE1A-4588-9F23-A16069DFB6A4}"/>
              </a:ext>
            </a:extLst>
          </p:cNvPr>
          <p:cNvGrpSpPr/>
          <p:nvPr/>
        </p:nvGrpSpPr>
        <p:grpSpPr>
          <a:xfrm>
            <a:off x="903980" y="2301638"/>
            <a:ext cx="3061245" cy="540223"/>
            <a:chOff x="425248" y="1620339"/>
            <a:chExt cx="3061245" cy="540223"/>
          </a:xfrm>
        </p:grpSpPr>
        <p:grpSp>
          <p:nvGrpSpPr>
            <p:cNvPr id="10" name="Google Shape;1817;p125">
              <a:extLst>
                <a:ext uri="{FF2B5EF4-FFF2-40B4-BE49-F238E27FC236}">
                  <a16:creationId xmlns:a16="http://schemas.microsoft.com/office/drawing/2014/main" id="{83BB0C26-F9E8-4A55-BF78-D57A3C756A90}"/>
                </a:ext>
              </a:extLst>
            </p:cNvPr>
            <p:cNvGrpSpPr/>
            <p:nvPr/>
          </p:nvGrpSpPr>
          <p:grpSpPr>
            <a:xfrm>
              <a:off x="425248" y="1620339"/>
              <a:ext cx="2977139" cy="540223"/>
              <a:chOff x="713227" y="2721092"/>
              <a:chExt cx="2977139" cy="540223"/>
            </a:xfrm>
          </p:grpSpPr>
          <p:sp>
            <p:nvSpPr>
              <p:cNvPr id="12" name="Google Shape;1819;p125">
                <a:extLst>
                  <a:ext uri="{FF2B5EF4-FFF2-40B4-BE49-F238E27FC236}">
                    <a16:creationId xmlns:a16="http://schemas.microsoft.com/office/drawing/2014/main" id="{D1B39F72-B80B-476E-B764-F9B4B58C9489}"/>
                  </a:ext>
                </a:extLst>
              </p:cNvPr>
              <p:cNvSpPr/>
              <p:nvPr/>
            </p:nvSpPr>
            <p:spPr>
              <a:xfrm>
                <a:off x="1194960" y="2843778"/>
                <a:ext cx="2495406"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20;p125">
                <a:extLst>
                  <a:ext uri="{FF2B5EF4-FFF2-40B4-BE49-F238E27FC236}">
                    <a16:creationId xmlns:a16="http://schemas.microsoft.com/office/drawing/2014/main" id="{5F1BB85A-FE71-416A-81CE-2F7F85DA852F}"/>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21;p125">
                <a:extLst>
                  <a:ext uri="{FF2B5EF4-FFF2-40B4-BE49-F238E27FC236}">
                    <a16:creationId xmlns:a16="http://schemas.microsoft.com/office/drawing/2014/main" id="{8EC0B8C8-0B16-4AF3-ACD6-6C2F8912391B}"/>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文字方塊 10">
              <a:extLst>
                <a:ext uri="{FF2B5EF4-FFF2-40B4-BE49-F238E27FC236}">
                  <a16:creationId xmlns:a16="http://schemas.microsoft.com/office/drawing/2014/main" id="{1AB5A179-6B7E-4B1E-909E-85DB5C04F972}"/>
                </a:ext>
              </a:extLst>
            </p:cNvPr>
            <p:cNvSpPr txBox="1"/>
            <p:nvPr/>
          </p:nvSpPr>
          <p:spPr>
            <a:xfrm>
              <a:off x="991087" y="1794024"/>
              <a:ext cx="2495406" cy="307777"/>
            </a:xfrm>
            <a:prstGeom prst="rect">
              <a:avLst/>
            </a:prstGeom>
            <a:noFill/>
          </p:spPr>
          <p:txBody>
            <a:bodyPr wrap="square" rtlCol="0">
              <a:spAutoFit/>
            </a:bodyPr>
            <a:lstStyle/>
            <a:p>
              <a:pPr algn="ctr"/>
              <a:r>
                <a:rPr lang="en-US" altLang="zh-TW" i="1" dirty="0">
                  <a:latin typeface="+mn-lt"/>
                </a:rPr>
                <a:t>Hayes et al. (2001)</a:t>
              </a:r>
              <a:endParaRPr lang="zh-TW" altLang="en-US" i="1" dirty="0">
                <a:latin typeface="+mn-lt"/>
              </a:endParaRPr>
            </a:p>
          </p:txBody>
        </p:sp>
      </p:grpSp>
      <p:grpSp>
        <p:nvGrpSpPr>
          <p:cNvPr id="15" name="群組 14">
            <a:extLst>
              <a:ext uri="{FF2B5EF4-FFF2-40B4-BE49-F238E27FC236}">
                <a16:creationId xmlns:a16="http://schemas.microsoft.com/office/drawing/2014/main" id="{53CB140E-0F26-4294-88CE-D37B34B6240A}"/>
              </a:ext>
            </a:extLst>
          </p:cNvPr>
          <p:cNvGrpSpPr/>
          <p:nvPr/>
        </p:nvGrpSpPr>
        <p:grpSpPr>
          <a:xfrm>
            <a:off x="4834202" y="2300827"/>
            <a:ext cx="3061245" cy="540223"/>
            <a:chOff x="425248" y="1620339"/>
            <a:chExt cx="3061245" cy="540223"/>
          </a:xfrm>
        </p:grpSpPr>
        <p:grpSp>
          <p:nvGrpSpPr>
            <p:cNvPr id="16" name="Google Shape;1817;p125">
              <a:extLst>
                <a:ext uri="{FF2B5EF4-FFF2-40B4-BE49-F238E27FC236}">
                  <a16:creationId xmlns:a16="http://schemas.microsoft.com/office/drawing/2014/main" id="{4156A6D7-624F-4190-8EAE-FED023505BB3}"/>
                </a:ext>
              </a:extLst>
            </p:cNvPr>
            <p:cNvGrpSpPr/>
            <p:nvPr/>
          </p:nvGrpSpPr>
          <p:grpSpPr>
            <a:xfrm>
              <a:off x="425248" y="1620339"/>
              <a:ext cx="2977139" cy="540223"/>
              <a:chOff x="713227" y="2721092"/>
              <a:chExt cx="2977139" cy="540223"/>
            </a:xfrm>
          </p:grpSpPr>
          <p:sp>
            <p:nvSpPr>
              <p:cNvPr id="18" name="Google Shape;1819;p125">
                <a:extLst>
                  <a:ext uri="{FF2B5EF4-FFF2-40B4-BE49-F238E27FC236}">
                    <a16:creationId xmlns:a16="http://schemas.microsoft.com/office/drawing/2014/main" id="{2CBB45B0-69A5-4FB2-A79D-1B46A9A72668}"/>
                  </a:ext>
                </a:extLst>
              </p:cNvPr>
              <p:cNvSpPr/>
              <p:nvPr/>
            </p:nvSpPr>
            <p:spPr>
              <a:xfrm>
                <a:off x="1194960" y="2843778"/>
                <a:ext cx="2495406" cy="409777"/>
              </a:xfrm>
              <a:custGeom>
                <a:avLst/>
                <a:gdLst/>
                <a:ahLst/>
                <a:cxnLst/>
                <a:rect l="l" t="t" r="r" b="b"/>
                <a:pathLst>
                  <a:path w="71970" h="18958" fill="none" extrusionOk="0">
                    <a:moveTo>
                      <a:pt x="1" y="18957"/>
                    </a:moveTo>
                    <a:lnTo>
                      <a:pt x="62481" y="18957"/>
                    </a:lnTo>
                    <a:cubicBezTo>
                      <a:pt x="67718" y="18957"/>
                      <a:pt x="71970" y="14706"/>
                      <a:pt x="71970" y="9490"/>
                    </a:cubicBezTo>
                    <a:cubicBezTo>
                      <a:pt x="71970" y="4252"/>
                      <a:pt x="67718" y="1"/>
                      <a:pt x="62481" y="1"/>
                    </a:cubicBezTo>
                    <a:lnTo>
                      <a:pt x="8110"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20;p125">
                <a:extLst>
                  <a:ext uri="{FF2B5EF4-FFF2-40B4-BE49-F238E27FC236}">
                    <a16:creationId xmlns:a16="http://schemas.microsoft.com/office/drawing/2014/main" id="{6F264AAD-5E33-42C4-ABF7-9A175471108B}"/>
                  </a:ext>
                </a:extLst>
              </p:cNvPr>
              <p:cNvSpPr/>
              <p:nvPr/>
            </p:nvSpPr>
            <p:spPr>
              <a:xfrm>
                <a:off x="808916" y="2836213"/>
                <a:ext cx="444340" cy="425102"/>
              </a:xfrm>
              <a:custGeom>
                <a:avLst/>
                <a:gdLst/>
                <a:ahLst/>
                <a:cxnLst/>
                <a:rect l="l" t="t" r="r" b="b"/>
                <a:pathLst>
                  <a:path w="20557" h="19667" extrusionOk="0">
                    <a:moveTo>
                      <a:pt x="10673" y="1791"/>
                    </a:moveTo>
                    <a:cubicBezTo>
                      <a:pt x="14789" y="1791"/>
                      <a:pt x="18738" y="4994"/>
                      <a:pt x="18738" y="9840"/>
                    </a:cubicBezTo>
                    <a:cubicBezTo>
                      <a:pt x="18738" y="14245"/>
                      <a:pt x="15144" y="17839"/>
                      <a:pt x="10739" y="17839"/>
                    </a:cubicBezTo>
                    <a:lnTo>
                      <a:pt x="10739" y="17861"/>
                    </a:lnTo>
                    <a:cubicBezTo>
                      <a:pt x="3572" y="17861"/>
                      <a:pt x="0" y="9204"/>
                      <a:pt x="5063" y="4164"/>
                    </a:cubicBezTo>
                    <a:cubicBezTo>
                      <a:pt x="6694" y="2525"/>
                      <a:pt x="8703" y="1791"/>
                      <a:pt x="10673" y="1791"/>
                    </a:cubicBezTo>
                    <a:close/>
                    <a:moveTo>
                      <a:pt x="10739" y="0"/>
                    </a:moveTo>
                    <a:cubicBezTo>
                      <a:pt x="6750" y="0"/>
                      <a:pt x="3156" y="2389"/>
                      <a:pt x="1644" y="6070"/>
                    </a:cubicBezTo>
                    <a:cubicBezTo>
                      <a:pt x="110" y="9730"/>
                      <a:pt x="965" y="13982"/>
                      <a:pt x="3770" y="16787"/>
                    </a:cubicBezTo>
                    <a:cubicBezTo>
                      <a:pt x="5646" y="18663"/>
                      <a:pt x="8169" y="19667"/>
                      <a:pt x="10729" y="19667"/>
                    </a:cubicBezTo>
                    <a:cubicBezTo>
                      <a:pt x="11997" y="19667"/>
                      <a:pt x="13274" y="19421"/>
                      <a:pt x="14486" y="18913"/>
                    </a:cubicBezTo>
                    <a:cubicBezTo>
                      <a:pt x="18168" y="17400"/>
                      <a:pt x="20557" y="13806"/>
                      <a:pt x="20557" y="9840"/>
                    </a:cubicBezTo>
                    <a:cubicBezTo>
                      <a:pt x="20557" y="4405"/>
                      <a:pt x="16152" y="0"/>
                      <a:pt x="10739" y="0"/>
                    </a:cubicBezTo>
                    <a:close/>
                  </a:path>
                </a:pathLst>
              </a:custGeom>
              <a:solidFill>
                <a:srgbClr val="FFFFFF"/>
              </a:solid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21;p125">
                <a:extLst>
                  <a:ext uri="{FF2B5EF4-FFF2-40B4-BE49-F238E27FC236}">
                    <a16:creationId xmlns:a16="http://schemas.microsoft.com/office/drawing/2014/main" id="{905A048B-205A-44AB-9825-1BA78A68DC99}"/>
                  </a:ext>
                </a:extLst>
              </p:cNvPr>
              <p:cNvSpPr/>
              <p:nvPr/>
            </p:nvSpPr>
            <p:spPr>
              <a:xfrm>
                <a:off x="713227" y="2721092"/>
                <a:ext cx="538603" cy="538603"/>
              </a:xfrm>
              <a:custGeom>
                <a:avLst/>
                <a:gdLst/>
                <a:ahLst/>
                <a:cxnLst/>
                <a:rect l="l" t="t" r="r" b="b"/>
                <a:pathLst>
                  <a:path w="24918" h="24918" fill="none" extrusionOk="0">
                    <a:moveTo>
                      <a:pt x="5392" y="24918"/>
                    </a:moveTo>
                    <a:cubicBezTo>
                      <a:pt x="0" y="19527"/>
                      <a:pt x="0" y="10783"/>
                      <a:pt x="5392" y="5392"/>
                    </a:cubicBezTo>
                    <a:cubicBezTo>
                      <a:pt x="10783" y="1"/>
                      <a:pt x="19527" y="1"/>
                      <a:pt x="24918" y="5392"/>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文字方塊 16">
              <a:extLst>
                <a:ext uri="{FF2B5EF4-FFF2-40B4-BE49-F238E27FC236}">
                  <a16:creationId xmlns:a16="http://schemas.microsoft.com/office/drawing/2014/main" id="{5053881E-E8BD-414D-8996-D76ED0BA704D}"/>
                </a:ext>
              </a:extLst>
            </p:cNvPr>
            <p:cNvSpPr txBox="1"/>
            <p:nvPr/>
          </p:nvSpPr>
          <p:spPr>
            <a:xfrm>
              <a:off x="991087" y="1794024"/>
              <a:ext cx="2495406" cy="307777"/>
            </a:xfrm>
            <a:prstGeom prst="rect">
              <a:avLst/>
            </a:prstGeom>
            <a:noFill/>
          </p:spPr>
          <p:txBody>
            <a:bodyPr wrap="square" rtlCol="0">
              <a:spAutoFit/>
            </a:bodyPr>
            <a:lstStyle/>
            <a:p>
              <a:pPr algn="ctr"/>
              <a:r>
                <a:rPr lang="en-US" altLang="zh-TW" i="1" dirty="0">
                  <a:latin typeface="+mn-lt"/>
                </a:rPr>
                <a:t>Morris and </a:t>
              </a:r>
              <a:r>
                <a:rPr lang="en-US" altLang="zh-TW" i="1" dirty="0" err="1">
                  <a:latin typeface="+mn-lt"/>
                </a:rPr>
                <a:t>Laksmana</a:t>
              </a:r>
              <a:r>
                <a:rPr lang="en-US" altLang="zh-TW" i="1" dirty="0">
                  <a:latin typeface="+mn-lt"/>
                </a:rPr>
                <a:t> (2010)</a:t>
              </a:r>
              <a:endParaRPr lang="zh-TW" altLang="en-US" i="1" dirty="0">
                <a:latin typeface="+mn-lt"/>
              </a:endParaRPr>
            </a:p>
          </p:txBody>
        </p:sp>
      </p:grpSp>
    </p:spTree>
    <p:extLst>
      <p:ext uri="{BB962C8B-B14F-4D97-AF65-F5344CB8AC3E}">
        <p14:creationId xmlns:p14="http://schemas.microsoft.com/office/powerpoint/2010/main" val="5199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88636" y="389659"/>
            <a:ext cx="2738582"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Motivation</a:t>
            </a:r>
            <a:endParaRPr sz="4400" dirty="0">
              <a:latin typeface="+mn-lt"/>
            </a:endParaRPr>
          </a:p>
        </p:txBody>
      </p:sp>
      <p:sp>
        <p:nvSpPr>
          <p:cNvPr id="4" name="文字方塊 3">
            <a:extLst>
              <a:ext uri="{FF2B5EF4-FFF2-40B4-BE49-F238E27FC236}">
                <a16:creationId xmlns:a16="http://schemas.microsoft.com/office/drawing/2014/main" id="{A4DA719E-369C-4CC0-B509-3D8757CC51C6}"/>
              </a:ext>
            </a:extLst>
          </p:cNvPr>
          <p:cNvSpPr txBox="1"/>
          <p:nvPr/>
        </p:nvSpPr>
        <p:spPr>
          <a:xfrm>
            <a:off x="5122025" y="1696606"/>
            <a:ext cx="4021975" cy="175028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dirty="0">
                <a:latin typeface="+mn-lt"/>
              </a:rPr>
              <a:t>Rapid growth of RPA after Covid-19 pandemic.</a:t>
            </a:r>
          </a:p>
          <a:p>
            <a:pPr marL="285750" indent="-285750">
              <a:lnSpc>
                <a:spcPct val="200000"/>
              </a:lnSpc>
              <a:buFont typeface="Arial" panose="020B0604020202020204" pitchFamily="34" charset="0"/>
              <a:buChar char="•"/>
            </a:pPr>
            <a:r>
              <a:rPr lang="en-US" altLang="zh-TW" dirty="0">
                <a:latin typeface="+mn-lt"/>
              </a:rPr>
              <a:t>Theoretical and qualitative insights on RPA adoption while empirical studies on RPA’s impact on the accounting profession are rare. </a:t>
            </a:r>
          </a:p>
        </p:txBody>
      </p:sp>
      <p:pic>
        <p:nvPicPr>
          <p:cNvPr id="12292" name="Picture 4" descr="Robotic process automation (RPA) market 2030 | Statista">
            <a:extLst>
              <a:ext uri="{FF2B5EF4-FFF2-40B4-BE49-F238E27FC236}">
                <a16:creationId xmlns:a16="http://schemas.microsoft.com/office/drawing/2014/main" id="{04DC20B7-04D4-4B43-9634-369AC95B5F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62" t="3112" r="3640" b="5184"/>
          <a:stretch/>
        </p:blipFill>
        <p:spPr bwMode="auto">
          <a:xfrm>
            <a:off x="288636" y="1289257"/>
            <a:ext cx="4573164" cy="331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73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288636" y="389659"/>
            <a:ext cx="2738582"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latin typeface="+mn-lt"/>
              </a:rPr>
              <a:t>Motivation</a:t>
            </a:r>
            <a:endParaRPr sz="4400" dirty="0">
              <a:latin typeface="+mn-lt"/>
            </a:endParaRPr>
          </a:p>
        </p:txBody>
      </p:sp>
      <p:sp>
        <p:nvSpPr>
          <p:cNvPr id="4" name="文字方塊 3">
            <a:extLst>
              <a:ext uri="{FF2B5EF4-FFF2-40B4-BE49-F238E27FC236}">
                <a16:creationId xmlns:a16="http://schemas.microsoft.com/office/drawing/2014/main" id="{A4DA719E-369C-4CC0-B509-3D8757CC51C6}"/>
              </a:ext>
            </a:extLst>
          </p:cNvPr>
          <p:cNvSpPr txBox="1"/>
          <p:nvPr/>
        </p:nvSpPr>
        <p:spPr>
          <a:xfrm>
            <a:off x="288636" y="1208059"/>
            <a:ext cx="9500755" cy="45762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TW" dirty="0">
                <a:latin typeface="+mn-lt"/>
              </a:rPr>
              <a:t>There are ample of empirical studies exploring technology and earnings management. </a:t>
            </a:r>
          </a:p>
        </p:txBody>
      </p:sp>
      <p:grpSp>
        <p:nvGrpSpPr>
          <p:cNvPr id="5" name="群組 4">
            <a:extLst>
              <a:ext uri="{FF2B5EF4-FFF2-40B4-BE49-F238E27FC236}">
                <a16:creationId xmlns:a16="http://schemas.microsoft.com/office/drawing/2014/main" id="{30AFB289-EE1D-464F-A552-F4BAE7415631}"/>
              </a:ext>
            </a:extLst>
          </p:cNvPr>
          <p:cNvGrpSpPr/>
          <p:nvPr/>
        </p:nvGrpSpPr>
        <p:grpSpPr>
          <a:xfrm>
            <a:off x="2594262" y="2117899"/>
            <a:ext cx="3955475" cy="2323028"/>
            <a:chOff x="2594262" y="2026459"/>
            <a:chExt cx="3955475" cy="2323028"/>
          </a:xfrm>
        </p:grpSpPr>
        <p:grpSp>
          <p:nvGrpSpPr>
            <p:cNvPr id="6" name="群組 5">
              <a:extLst>
                <a:ext uri="{FF2B5EF4-FFF2-40B4-BE49-F238E27FC236}">
                  <a16:creationId xmlns:a16="http://schemas.microsoft.com/office/drawing/2014/main" id="{AADBA0D9-7356-43EC-B643-910446CD574C}"/>
                </a:ext>
              </a:extLst>
            </p:cNvPr>
            <p:cNvGrpSpPr/>
            <p:nvPr/>
          </p:nvGrpSpPr>
          <p:grpSpPr>
            <a:xfrm>
              <a:off x="2594262" y="2026459"/>
              <a:ext cx="3955475" cy="2323028"/>
              <a:chOff x="3369952" y="2797350"/>
              <a:chExt cx="1902361" cy="1783475"/>
            </a:xfrm>
          </p:grpSpPr>
          <p:sp>
            <p:nvSpPr>
              <p:cNvPr id="7" name="Google Shape;1803;p125">
                <a:extLst>
                  <a:ext uri="{FF2B5EF4-FFF2-40B4-BE49-F238E27FC236}">
                    <a16:creationId xmlns:a16="http://schemas.microsoft.com/office/drawing/2014/main" id="{86F5D91F-28C1-4F52-92DE-8660AD2129CC}"/>
                  </a:ext>
                </a:extLst>
              </p:cNvPr>
              <p:cNvSpPr>
                <a:spLocks noChangeAspect="1"/>
              </p:cNvSpPr>
              <p:nvPr/>
            </p:nvSpPr>
            <p:spPr>
              <a:xfrm>
                <a:off x="4099162" y="2797350"/>
                <a:ext cx="70622" cy="428339"/>
              </a:xfrm>
              <a:custGeom>
                <a:avLst/>
                <a:gdLst/>
                <a:ahLst/>
                <a:cxnLst/>
                <a:rect l="l" t="t" r="r" b="b"/>
                <a:pathLst>
                  <a:path w="3617" h="21938" fill="none" extrusionOk="0">
                    <a:moveTo>
                      <a:pt x="0" y="1"/>
                    </a:moveTo>
                    <a:lnTo>
                      <a:pt x="0" y="8570"/>
                    </a:lnTo>
                    <a:lnTo>
                      <a:pt x="3616" y="10980"/>
                    </a:lnTo>
                    <a:lnTo>
                      <a:pt x="0" y="13829"/>
                    </a:lnTo>
                    <a:lnTo>
                      <a:pt x="0"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04;p125">
                <a:extLst>
                  <a:ext uri="{FF2B5EF4-FFF2-40B4-BE49-F238E27FC236}">
                    <a16:creationId xmlns:a16="http://schemas.microsoft.com/office/drawing/2014/main" id="{E5B28DC9-33F1-4A35-8187-3496B5FB187B}"/>
                  </a:ext>
                </a:extLst>
              </p:cNvPr>
              <p:cNvSpPr>
                <a:spLocks noChangeAspect="1"/>
              </p:cNvSpPr>
              <p:nvPr/>
            </p:nvSpPr>
            <p:spPr>
              <a:xfrm>
                <a:off x="4609068" y="3225671"/>
                <a:ext cx="70622" cy="427910"/>
              </a:xfrm>
              <a:custGeom>
                <a:avLst/>
                <a:gdLst/>
                <a:ahLst/>
                <a:cxnLst/>
                <a:rect l="l" t="t" r="r" b="b"/>
                <a:pathLst>
                  <a:path w="3617" h="21916" fill="none" extrusionOk="0">
                    <a:moveTo>
                      <a:pt x="3616" y="1"/>
                    </a:moveTo>
                    <a:lnTo>
                      <a:pt x="3616" y="8570"/>
                    </a:lnTo>
                    <a:lnTo>
                      <a:pt x="0" y="10958"/>
                    </a:lnTo>
                    <a:lnTo>
                      <a:pt x="3616" y="13829"/>
                    </a:lnTo>
                    <a:lnTo>
                      <a:pt x="3616" y="21916"/>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05;p125">
                <a:extLst>
                  <a:ext uri="{FF2B5EF4-FFF2-40B4-BE49-F238E27FC236}">
                    <a16:creationId xmlns:a16="http://schemas.microsoft.com/office/drawing/2014/main" id="{BD5C6071-F758-4914-BC23-243729260264}"/>
                  </a:ext>
                </a:extLst>
              </p:cNvPr>
              <p:cNvSpPr>
                <a:spLocks noChangeAspect="1"/>
              </p:cNvSpPr>
              <p:nvPr/>
            </p:nvSpPr>
            <p:spPr>
              <a:xfrm>
                <a:off x="3979641" y="3653562"/>
                <a:ext cx="70622" cy="428339"/>
              </a:xfrm>
              <a:custGeom>
                <a:avLst/>
                <a:gdLst/>
                <a:ahLst/>
                <a:cxnLst/>
                <a:rect l="l" t="t" r="r" b="b"/>
                <a:pathLst>
                  <a:path w="3617" h="21938" fill="none" extrusionOk="0">
                    <a:moveTo>
                      <a:pt x="0" y="1"/>
                    </a:moveTo>
                    <a:lnTo>
                      <a:pt x="0" y="8569"/>
                    </a:lnTo>
                    <a:lnTo>
                      <a:pt x="3616" y="10980"/>
                    </a:lnTo>
                    <a:lnTo>
                      <a:pt x="0" y="13829"/>
                    </a:lnTo>
                    <a:lnTo>
                      <a:pt x="0"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06;p125">
                <a:extLst>
                  <a:ext uri="{FF2B5EF4-FFF2-40B4-BE49-F238E27FC236}">
                    <a16:creationId xmlns:a16="http://schemas.microsoft.com/office/drawing/2014/main" id="{D2EE0434-B754-4E6A-BE6B-8AA46FE0A71B}"/>
                  </a:ext>
                </a:extLst>
              </p:cNvPr>
              <p:cNvSpPr>
                <a:spLocks noChangeAspect="1"/>
              </p:cNvSpPr>
              <p:nvPr/>
            </p:nvSpPr>
            <p:spPr>
              <a:xfrm>
                <a:off x="4609068" y="4081883"/>
                <a:ext cx="70622" cy="427910"/>
              </a:xfrm>
              <a:custGeom>
                <a:avLst/>
                <a:gdLst/>
                <a:ahLst/>
                <a:cxnLst/>
                <a:rect l="l" t="t" r="r" b="b"/>
                <a:pathLst>
                  <a:path w="3617" h="21916" fill="none" extrusionOk="0">
                    <a:moveTo>
                      <a:pt x="3616" y="1"/>
                    </a:moveTo>
                    <a:lnTo>
                      <a:pt x="3616" y="8569"/>
                    </a:lnTo>
                    <a:lnTo>
                      <a:pt x="0" y="10958"/>
                    </a:lnTo>
                    <a:lnTo>
                      <a:pt x="3616" y="13829"/>
                    </a:lnTo>
                    <a:lnTo>
                      <a:pt x="3616" y="21915"/>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07;p125">
                <a:extLst>
                  <a:ext uri="{FF2B5EF4-FFF2-40B4-BE49-F238E27FC236}">
                    <a16:creationId xmlns:a16="http://schemas.microsoft.com/office/drawing/2014/main" id="{E68B05D5-7092-43D5-963C-5CF602D896C6}"/>
                  </a:ext>
                </a:extLst>
              </p:cNvPr>
              <p:cNvSpPr>
                <a:spLocks noChangeAspect="1"/>
              </p:cNvSpPr>
              <p:nvPr/>
            </p:nvSpPr>
            <p:spPr>
              <a:xfrm>
                <a:off x="3387428" y="2797350"/>
                <a:ext cx="1884885" cy="428339"/>
              </a:xfrm>
              <a:custGeom>
                <a:avLst/>
                <a:gdLst/>
                <a:ahLst/>
                <a:cxnLst/>
                <a:rect l="l" t="t" r="r" b="b"/>
                <a:pathLst>
                  <a:path w="96537" h="21938" fill="none" extrusionOk="0">
                    <a:moveTo>
                      <a:pt x="1" y="18607"/>
                    </a:moveTo>
                    <a:lnTo>
                      <a:pt x="1" y="6181"/>
                    </a:lnTo>
                    <a:cubicBezTo>
                      <a:pt x="1" y="2762"/>
                      <a:pt x="2762" y="1"/>
                      <a:pt x="6159" y="1"/>
                    </a:cubicBezTo>
                    <a:lnTo>
                      <a:pt x="90356" y="1"/>
                    </a:lnTo>
                    <a:cubicBezTo>
                      <a:pt x="93753" y="1"/>
                      <a:pt x="96515" y="2762"/>
                      <a:pt x="96515" y="6181"/>
                    </a:cubicBezTo>
                    <a:lnTo>
                      <a:pt x="96515" y="15780"/>
                    </a:lnTo>
                    <a:cubicBezTo>
                      <a:pt x="96536" y="19177"/>
                      <a:pt x="93753" y="21938"/>
                      <a:pt x="90356" y="21938"/>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08;p125">
                <a:extLst>
                  <a:ext uri="{FF2B5EF4-FFF2-40B4-BE49-F238E27FC236}">
                    <a16:creationId xmlns:a16="http://schemas.microsoft.com/office/drawing/2014/main" id="{C821BAEB-4231-418B-99CE-DA791FEA26F0}"/>
                  </a:ext>
                </a:extLst>
              </p:cNvPr>
              <p:cNvSpPr>
                <a:spLocks noChangeAspect="1"/>
              </p:cNvSpPr>
              <p:nvPr/>
            </p:nvSpPr>
            <p:spPr>
              <a:xfrm>
                <a:off x="3801202" y="3653562"/>
                <a:ext cx="1350447" cy="20"/>
              </a:xfrm>
              <a:custGeom>
                <a:avLst/>
                <a:gdLst/>
                <a:ahLst/>
                <a:cxnLst/>
                <a:rect l="l" t="t" r="r" b="b"/>
                <a:pathLst>
                  <a:path w="69165" h="1" fill="none" extrusionOk="0">
                    <a:moveTo>
                      <a:pt x="1" y="1"/>
                    </a:moveTo>
                    <a:lnTo>
                      <a:pt x="69164"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09;p125">
                <a:extLst>
                  <a:ext uri="{FF2B5EF4-FFF2-40B4-BE49-F238E27FC236}">
                    <a16:creationId xmlns:a16="http://schemas.microsoft.com/office/drawing/2014/main" id="{65F01E32-C11B-4B34-A8D6-1F699A71195E}"/>
                  </a:ext>
                </a:extLst>
              </p:cNvPr>
              <p:cNvSpPr>
                <a:spLocks noChangeAspect="1"/>
              </p:cNvSpPr>
              <p:nvPr/>
            </p:nvSpPr>
            <p:spPr>
              <a:xfrm>
                <a:off x="3387428" y="3225671"/>
                <a:ext cx="1764220" cy="428339"/>
              </a:xfrm>
              <a:custGeom>
                <a:avLst/>
                <a:gdLst/>
                <a:ahLst/>
                <a:cxnLst/>
                <a:rect l="l" t="t" r="r" b="b"/>
                <a:pathLst>
                  <a:path w="90357" h="21938" fill="none" extrusionOk="0">
                    <a:moveTo>
                      <a:pt x="90356" y="1"/>
                    </a:moveTo>
                    <a:lnTo>
                      <a:pt x="80582" y="1"/>
                    </a:lnTo>
                    <a:lnTo>
                      <a:pt x="78194" y="3617"/>
                    </a:lnTo>
                    <a:lnTo>
                      <a:pt x="75323" y="1"/>
                    </a:lnTo>
                    <a:lnTo>
                      <a:pt x="6159" y="1"/>
                    </a:lnTo>
                    <a:cubicBezTo>
                      <a:pt x="2762" y="1"/>
                      <a:pt x="1" y="2762"/>
                      <a:pt x="1" y="6181"/>
                    </a:cubicBezTo>
                    <a:lnTo>
                      <a:pt x="1" y="15758"/>
                    </a:lnTo>
                    <a:cubicBezTo>
                      <a:pt x="1" y="19176"/>
                      <a:pt x="2762" y="21938"/>
                      <a:pt x="6159" y="21938"/>
                    </a:cubicBezTo>
                    <a:lnTo>
                      <a:pt x="15933" y="21938"/>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10;p125">
                <a:extLst>
                  <a:ext uri="{FF2B5EF4-FFF2-40B4-BE49-F238E27FC236}">
                    <a16:creationId xmlns:a16="http://schemas.microsoft.com/office/drawing/2014/main" id="{CFEE7273-4C71-4621-949A-ABE8E46EBAB3}"/>
                  </a:ext>
                </a:extLst>
              </p:cNvPr>
              <p:cNvSpPr>
                <a:spLocks noChangeAspect="1"/>
              </p:cNvSpPr>
              <p:nvPr/>
            </p:nvSpPr>
            <p:spPr>
              <a:xfrm>
                <a:off x="3698500" y="3653562"/>
                <a:ext cx="102721" cy="71051"/>
              </a:xfrm>
              <a:custGeom>
                <a:avLst/>
                <a:gdLst/>
                <a:ahLst/>
                <a:cxnLst/>
                <a:rect l="l" t="t" r="r" b="b"/>
                <a:pathLst>
                  <a:path w="5261" h="3639" fill="none" extrusionOk="0">
                    <a:moveTo>
                      <a:pt x="1" y="1"/>
                    </a:moveTo>
                    <a:lnTo>
                      <a:pt x="2390" y="3639"/>
                    </a:lnTo>
                    <a:lnTo>
                      <a:pt x="5261"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11;p125">
                <a:extLst>
                  <a:ext uri="{FF2B5EF4-FFF2-40B4-BE49-F238E27FC236}">
                    <a16:creationId xmlns:a16="http://schemas.microsoft.com/office/drawing/2014/main" id="{9AB223C0-3EDD-4293-AF8B-49503896A63E}"/>
                  </a:ext>
                </a:extLst>
              </p:cNvPr>
              <p:cNvSpPr>
                <a:spLocks noChangeAspect="1"/>
              </p:cNvSpPr>
              <p:nvPr/>
            </p:nvSpPr>
            <p:spPr>
              <a:xfrm>
                <a:off x="5151629" y="3653562"/>
                <a:ext cx="120684" cy="428339"/>
              </a:xfrm>
              <a:custGeom>
                <a:avLst/>
                <a:gdLst/>
                <a:ahLst/>
                <a:cxnLst/>
                <a:rect l="l" t="t" r="r" b="b"/>
                <a:pathLst>
                  <a:path w="6181" h="21938" fill="none" extrusionOk="0">
                    <a:moveTo>
                      <a:pt x="0" y="1"/>
                    </a:moveTo>
                    <a:cubicBezTo>
                      <a:pt x="3397" y="1"/>
                      <a:pt x="6180" y="2762"/>
                      <a:pt x="6180" y="6181"/>
                    </a:cubicBezTo>
                    <a:lnTo>
                      <a:pt x="6180" y="15779"/>
                    </a:lnTo>
                    <a:cubicBezTo>
                      <a:pt x="6180" y="19176"/>
                      <a:pt x="3397" y="21938"/>
                      <a:pt x="0" y="21938"/>
                    </a:cubicBez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12;p125">
                <a:extLst>
                  <a:ext uri="{FF2B5EF4-FFF2-40B4-BE49-F238E27FC236}">
                    <a16:creationId xmlns:a16="http://schemas.microsoft.com/office/drawing/2014/main" id="{5F67730D-8F75-4223-A6DB-EFF2FCA90130}"/>
                  </a:ext>
                </a:extLst>
              </p:cNvPr>
              <p:cNvSpPr>
                <a:spLocks noChangeAspect="1"/>
              </p:cNvSpPr>
              <p:nvPr/>
            </p:nvSpPr>
            <p:spPr>
              <a:xfrm>
                <a:off x="4858090" y="4081883"/>
                <a:ext cx="293558" cy="70622"/>
              </a:xfrm>
              <a:custGeom>
                <a:avLst/>
                <a:gdLst/>
                <a:ahLst/>
                <a:cxnLst/>
                <a:rect l="l" t="t" r="r" b="b"/>
                <a:pathLst>
                  <a:path w="15035" h="3617" fill="none" extrusionOk="0">
                    <a:moveTo>
                      <a:pt x="15034" y="1"/>
                    </a:moveTo>
                    <a:lnTo>
                      <a:pt x="5260" y="1"/>
                    </a:lnTo>
                    <a:lnTo>
                      <a:pt x="2872" y="3617"/>
                    </a:lnTo>
                    <a:lnTo>
                      <a:pt x="1" y="1"/>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13;p125">
                <a:extLst>
                  <a:ext uri="{FF2B5EF4-FFF2-40B4-BE49-F238E27FC236}">
                    <a16:creationId xmlns:a16="http://schemas.microsoft.com/office/drawing/2014/main" id="{40EC2E19-1711-44E4-AA61-299D62825035}"/>
                  </a:ext>
                </a:extLst>
              </p:cNvPr>
              <p:cNvSpPr>
                <a:spLocks noChangeAspect="1"/>
              </p:cNvSpPr>
              <p:nvPr/>
            </p:nvSpPr>
            <p:spPr>
              <a:xfrm>
                <a:off x="3472653" y="4509774"/>
                <a:ext cx="1350447" cy="20"/>
              </a:xfrm>
              <a:custGeom>
                <a:avLst/>
                <a:gdLst/>
                <a:ahLst/>
                <a:cxnLst/>
                <a:rect l="l" t="t" r="r" b="b"/>
                <a:pathLst>
                  <a:path w="69165" h="1" fill="none" extrusionOk="0">
                    <a:moveTo>
                      <a:pt x="1" y="0"/>
                    </a:moveTo>
                    <a:lnTo>
                      <a:pt x="69164"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14;p125">
                <a:extLst>
                  <a:ext uri="{FF2B5EF4-FFF2-40B4-BE49-F238E27FC236}">
                    <a16:creationId xmlns:a16="http://schemas.microsoft.com/office/drawing/2014/main" id="{0E2AAE5E-B57F-4B26-A903-CF95F1DAE763}"/>
                  </a:ext>
                </a:extLst>
              </p:cNvPr>
              <p:cNvSpPr>
                <a:spLocks noChangeAspect="1"/>
              </p:cNvSpPr>
              <p:nvPr/>
            </p:nvSpPr>
            <p:spPr>
              <a:xfrm>
                <a:off x="3387428" y="4081883"/>
                <a:ext cx="1470682" cy="428339"/>
              </a:xfrm>
              <a:custGeom>
                <a:avLst/>
                <a:gdLst/>
                <a:ahLst/>
                <a:cxnLst/>
                <a:rect l="l" t="t" r="r" b="b"/>
                <a:pathLst>
                  <a:path w="75323" h="21938" fill="none" extrusionOk="0">
                    <a:moveTo>
                      <a:pt x="75323" y="1"/>
                    </a:moveTo>
                    <a:lnTo>
                      <a:pt x="6159" y="1"/>
                    </a:lnTo>
                    <a:cubicBezTo>
                      <a:pt x="2762" y="1"/>
                      <a:pt x="1" y="2762"/>
                      <a:pt x="1" y="6159"/>
                    </a:cubicBezTo>
                    <a:lnTo>
                      <a:pt x="1" y="15757"/>
                    </a:lnTo>
                    <a:cubicBezTo>
                      <a:pt x="1" y="19176"/>
                      <a:pt x="2762" y="21937"/>
                      <a:pt x="6159" y="21937"/>
                    </a:cubicBezTo>
                    <a:lnTo>
                      <a:pt x="15933" y="21937"/>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15;p125">
                <a:extLst>
                  <a:ext uri="{FF2B5EF4-FFF2-40B4-BE49-F238E27FC236}">
                    <a16:creationId xmlns:a16="http://schemas.microsoft.com/office/drawing/2014/main" id="{84A3CEBB-670E-42BD-BAFE-AFFABA95C0C6}"/>
                  </a:ext>
                </a:extLst>
              </p:cNvPr>
              <p:cNvSpPr>
                <a:spLocks noChangeAspect="1"/>
              </p:cNvSpPr>
              <p:nvPr/>
            </p:nvSpPr>
            <p:spPr>
              <a:xfrm>
                <a:off x="3369952" y="4509774"/>
                <a:ext cx="102721" cy="71051"/>
              </a:xfrm>
              <a:custGeom>
                <a:avLst/>
                <a:gdLst/>
                <a:ahLst/>
                <a:cxnLst/>
                <a:rect l="l" t="t" r="r" b="b"/>
                <a:pathLst>
                  <a:path w="5261" h="3639" fill="none" extrusionOk="0">
                    <a:moveTo>
                      <a:pt x="1" y="0"/>
                    </a:moveTo>
                    <a:lnTo>
                      <a:pt x="2390" y="3638"/>
                    </a:lnTo>
                    <a:lnTo>
                      <a:pt x="5261" y="0"/>
                    </a:lnTo>
                  </a:path>
                </a:pathLst>
              </a:custGeom>
              <a:noFill/>
              <a:ln w="28575" cap="flat" cmpd="sng">
                <a:solidFill>
                  <a:schemeClr val="accent1"/>
                </a:solidFill>
                <a:prstDash val="solid"/>
                <a:miter lim="21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16;p125">
                <a:extLst>
                  <a:ext uri="{FF2B5EF4-FFF2-40B4-BE49-F238E27FC236}">
                    <a16:creationId xmlns:a16="http://schemas.microsoft.com/office/drawing/2014/main" id="{0FDD0BA7-BAF1-4772-B97A-8C493C4549F9}"/>
                  </a:ext>
                </a:extLst>
              </p:cNvPr>
              <p:cNvSpPr>
                <a:spLocks noChangeAspect="1"/>
              </p:cNvSpPr>
              <p:nvPr/>
            </p:nvSpPr>
            <p:spPr>
              <a:xfrm>
                <a:off x="3370324" y="3143529"/>
                <a:ext cx="34247" cy="34247"/>
              </a:xfrm>
              <a:custGeom>
                <a:avLst/>
                <a:gdLst/>
                <a:ahLst/>
                <a:cxnLst/>
                <a:rect l="l" t="t" r="r" b="b"/>
                <a:pathLst>
                  <a:path w="1754" h="1754" extrusionOk="0">
                    <a:moveTo>
                      <a:pt x="877" y="0"/>
                    </a:moveTo>
                    <a:cubicBezTo>
                      <a:pt x="373" y="0"/>
                      <a:pt x="0" y="395"/>
                      <a:pt x="0" y="877"/>
                    </a:cubicBezTo>
                    <a:cubicBezTo>
                      <a:pt x="0" y="1359"/>
                      <a:pt x="373" y="1753"/>
                      <a:pt x="877" y="1753"/>
                    </a:cubicBezTo>
                    <a:cubicBezTo>
                      <a:pt x="1359" y="1753"/>
                      <a:pt x="1753" y="1359"/>
                      <a:pt x="1753" y="877"/>
                    </a:cubicBezTo>
                    <a:cubicBezTo>
                      <a:pt x="1753" y="395"/>
                      <a:pt x="1359" y="0"/>
                      <a:pt x="877" y="0"/>
                    </a:cubicBezTo>
                    <a:close/>
                  </a:path>
                </a:pathLst>
              </a:custGeom>
              <a:solidFill>
                <a:srgbClr val="4D4D4D"/>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文字方塊 2">
              <a:extLst>
                <a:ext uri="{FF2B5EF4-FFF2-40B4-BE49-F238E27FC236}">
                  <a16:creationId xmlns:a16="http://schemas.microsoft.com/office/drawing/2014/main" id="{14C2E341-4A2D-4A9E-A58C-6DD05B45ECFC}"/>
                </a:ext>
              </a:extLst>
            </p:cNvPr>
            <p:cNvSpPr txBox="1"/>
            <p:nvPr/>
          </p:nvSpPr>
          <p:spPr>
            <a:xfrm>
              <a:off x="2903409" y="2707905"/>
              <a:ext cx="2210767" cy="307777"/>
            </a:xfrm>
            <a:prstGeom prst="rect">
              <a:avLst/>
            </a:prstGeom>
            <a:noFill/>
          </p:spPr>
          <p:txBody>
            <a:bodyPr wrap="square" rtlCol="0">
              <a:spAutoFit/>
            </a:bodyPr>
            <a:lstStyle/>
            <a:p>
              <a:pPr algn="ctr"/>
              <a:r>
                <a:rPr lang="en-US" altLang="zh-TW" dirty="0" err="1">
                  <a:latin typeface="+mn-lt"/>
                </a:rPr>
                <a:t>Brazel</a:t>
              </a:r>
              <a:r>
                <a:rPr lang="en-US" altLang="zh-TW" dirty="0">
                  <a:latin typeface="+mn-lt"/>
                </a:rPr>
                <a:t> and Dang (2008)</a:t>
              </a:r>
              <a:endParaRPr lang="zh-TW" altLang="en-US" dirty="0">
                <a:latin typeface="+mn-lt"/>
              </a:endParaRPr>
            </a:p>
          </p:txBody>
        </p:sp>
        <p:sp>
          <p:nvSpPr>
            <p:cNvPr id="22" name="文字方塊 21">
              <a:extLst>
                <a:ext uri="{FF2B5EF4-FFF2-40B4-BE49-F238E27FC236}">
                  <a16:creationId xmlns:a16="http://schemas.microsoft.com/office/drawing/2014/main" id="{34366FF8-554A-4C60-B0CE-4AF54497DE4C}"/>
                </a:ext>
              </a:extLst>
            </p:cNvPr>
            <p:cNvSpPr txBox="1"/>
            <p:nvPr/>
          </p:nvSpPr>
          <p:spPr>
            <a:xfrm>
              <a:off x="4110468" y="3270425"/>
              <a:ext cx="2210767" cy="307777"/>
            </a:xfrm>
            <a:prstGeom prst="rect">
              <a:avLst/>
            </a:prstGeom>
            <a:noFill/>
          </p:spPr>
          <p:txBody>
            <a:bodyPr wrap="square" rtlCol="0">
              <a:spAutoFit/>
            </a:bodyPr>
            <a:lstStyle/>
            <a:p>
              <a:pPr algn="ctr"/>
              <a:r>
                <a:rPr lang="en-US" altLang="zh-TW" dirty="0">
                  <a:latin typeface="+mn-lt"/>
                </a:rPr>
                <a:t>Morris and </a:t>
              </a:r>
              <a:r>
                <a:rPr lang="en-US" altLang="zh-TW" dirty="0" err="1">
                  <a:latin typeface="+mn-lt"/>
                </a:rPr>
                <a:t>Laksmana</a:t>
              </a:r>
              <a:r>
                <a:rPr lang="en-US" altLang="zh-TW" dirty="0">
                  <a:latin typeface="+mn-lt"/>
                </a:rPr>
                <a:t> (2010)</a:t>
              </a:r>
            </a:p>
          </p:txBody>
        </p:sp>
        <p:sp>
          <p:nvSpPr>
            <p:cNvPr id="23" name="文字方塊 22">
              <a:extLst>
                <a:ext uri="{FF2B5EF4-FFF2-40B4-BE49-F238E27FC236}">
                  <a16:creationId xmlns:a16="http://schemas.microsoft.com/office/drawing/2014/main" id="{61661867-0E91-4BE4-A569-D7B08061D38D}"/>
                </a:ext>
              </a:extLst>
            </p:cNvPr>
            <p:cNvSpPr txBox="1"/>
            <p:nvPr/>
          </p:nvSpPr>
          <p:spPr>
            <a:xfrm>
              <a:off x="2801735" y="3824394"/>
              <a:ext cx="2414117" cy="307777"/>
            </a:xfrm>
            <a:prstGeom prst="rect">
              <a:avLst/>
            </a:prstGeom>
            <a:noFill/>
          </p:spPr>
          <p:txBody>
            <a:bodyPr wrap="square" rtlCol="0">
              <a:spAutoFit/>
            </a:bodyPr>
            <a:lstStyle/>
            <a:p>
              <a:pPr algn="ctr"/>
              <a:r>
                <a:rPr lang="en-US" altLang="zh-TW" dirty="0">
                  <a:latin typeface="+mn-lt"/>
                </a:rPr>
                <a:t>Paredes and Wheatley (2017) </a:t>
              </a:r>
            </a:p>
          </p:txBody>
        </p:sp>
        <p:sp>
          <p:nvSpPr>
            <p:cNvPr id="24" name="文字方塊 23">
              <a:extLst>
                <a:ext uri="{FF2B5EF4-FFF2-40B4-BE49-F238E27FC236}">
                  <a16:creationId xmlns:a16="http://schemas.microsoft.com/office/drawing/2014/main" id="{52C6C35F-90C8-4E81-9077-6015C7334744}"/>
                </a:ext>
              </a:extLst>
            </p:cNvPr>
            <p:cNvSpPr txBox="1"/>
            <p:nvPr/>
          </p:nvSpPr>
          <p:spPr>
            <a:xfrm>
              <a:off x="4254355" y="2147884"/>
              <a:ext cx="2210767" cy="307777"/>
            </a:xfrm>
            <a:prstGeom prst="rect">
              <a:avLst/>
            </a:prstGeom>
            <a:noFill/>
          </p:spPr>
          <p:txBody>
            <a:bodyPr wrap="square" rtlCol="0">
              <a:spAutoFit/>
            </a:bodyPr>
            <a:lstStyle/>
            <a:p>
              <a:pPr algn="ctr"/>
              <a:r>
                <a:rPr lang="en-US" altLang="zh-TW" b="1" i="1" dirty="0">
                  <a:latin typeface="+mn-lt"/>
                </a:rPr>
                <a:t>Earnings Management</a:t>
              </a:r>
              <a:endParaRPr lang="zh-TW" altLang="en-US" b="1" i="1" dirty="0">
                <a:latin typeface="+mn-lt"/>
              </a:endParaRPr>
            </a:p>
          </p:txBody>
        </p:sp>
        <p:sp>
          <p:nvSpPr>
            <p:cNvPr id="25" name="文字方塊 24">
              <a:extLst>
                <a:ext uri="{FF2B5EF4-FFF2-40B4-BE49-F238E27FC236}">
                  <a16:creationId xmlns:a16="http://schemas.microsoft.com/office/drawing/2014/main" id="{A7486665-0769-4AE4-9258-69C47DB29E4E}"/>
                </a:ext>
              </a:extLst>
            </p:cNvPr>
            <p:cNvSpPr txBox="1"/>
            <p:nvPr/>
          </p:nvSpPr>
          <p:spPr>
            <a:xfrm>
              <a:off x="2795260" y="2151531"/>
              <a:ext cx="1150547" cy="307777"/>
            </a:xfrm>
            <a:prstGeom prst="rect">
              <a:avLst/>
            </a:prstGeom>
            <a:noFill/>
          </p:spPr>
          <p:txBody>
            <a:bodyPr wrap="square" rtlCol="0">
              <a:spAutoFit/>
            </a:bodyPr>
            <a:lstStyle/>
            <a:p>
              <a:pPr algn="ctr"/>
              <a:r>
                <a:rPr lang="en-US" altLang="zh-TW" b="1" i="1" dirty="0">
                  <a:latin typeface="+mn-lt"/>
                </a:rPr>
                <a:t>Technology</a:t>
              </a:r>
              <a:endParaRPr lang="zh-TW" altLang="en-US" b="1" i="1" dirty="0">
                <a:latin typeface="+mn-lt"/>
              </a:endParaRPr>
            </a:p>
          </p:txBody>
        </p:sp>
      </p:grpSp>
    </p:spTree>
    <p:extLst>
      <p:ext uri="{BB962C8B-B14F-4D97-AF65-F5344CB8AC3E}">
        <p14:creationId xmlns:p14="http://schemas.microsoft.com/office/powerpoint/2010/main" val="68620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1870042" y="1346240"/>
            <a:ext cx="5541908" cy="2451019"/>
          </a:xfrm>
          <a:prstGeom prst="rect">
            <a:avLst/>
          </a:prstGeom>
        </p:spPr>
        <p:txBody>
          <a:bodyPr spcFirstLastPara="1" wrap="square" lIns="91425" tIns="91425" rIns="91425" bIns="91425" anchor="t" anchorCtr="0">
            <a:noAutofit/>
          </a:bodyPr>
          <a:lstStyle/>
          <a:p>
            <a:pPr marL="285750" indent="-285750">
              <a:lnSpc>
                <a:spcPct val="200000"/>
              </a:lnSpc>
              <a:buClr>
                <a:schemeClr val="dk1"/>
              </a:buClr>
              <a:buSzPts val="1100"/>
            </a:pPr>
            <a:r>
              <a:rPr lang="en-US" sz="1600" dirty="0">
                <a:latin typeface="+mn-lt"/>
              </a:rPr>
              <a:t>Earnings Management</a:t>
            </a:r>
          </a:p>
          <a:p>
            <a:pPr marL="285750" indent="-285750">
              <a:lnSpc>
                <a:spcPct val="200000"/>
              </a:lnSpc>
              <a:buClr>
                <a:schemeClr val="dk1"/>
              </a:buClr>
              <a:buSzPts val="1100"/>
            </a:pPr>
            <a:r>
              <a:rPr lang="en-US" sz="1600" dirty="0">
                <a:latin typeface="+mn-lt"/>
              </a:rPr>
              <a:t>Automation Tools: from ERP to RPA</a:t>
            </a:r>
          </a:p>
          <a:p>
            <a:pPr marL="285750" indent="-285750">
              <a:lnSpc>
                <a:spcPct val="200000"/>
              </a:lnSpc>
              <a:buClr>
                <a:schemeClr val="dk1"/>
              </a:buClr>
              <a:buSzPts val="1100"/>
            </a:pPr>
            <a:r>
              <a:rPr lang="en-US" sz="1600" dirty="0">
                <a:latin typeface="+mn-lt"/>
              </a:rPr>
              <a:t>Earnings Management with Automation Tools</a:t>
            </a:r>
          </a:p>
          <a:p>
            <a:pPr marL="742950" lvl="1" indent="-285750" algn="l">
              <a:lnSpc>
                <a:spcPct val="200000"/>
              </a:lnSpc>
              <a:buSzPts val="1100"/>
            </a:pPr>
            <a:r>
              <a:rPr lang="en-US" sz="1600" dirty="0">
                <a:latin typeface="+mn-lt"/>
              </a:rPr>
              <a:t>Accrual-Based Earnings </a:t>
            </a:r>
            <a:r>
              <a:rPr lang="en-US" altLang="zh-TW" sz="1600" dirty="0">
                <a:latin typeface="+mn-lt"/>
              </a:rPr>
              <a:t>Management &amp; Hypothesis 1</a:t>
            </a:r>
          </a:p>
          <a:p>
            <a:pPr marL="742950" lvl="1" indent="-285750" algn="l">
              <a:lnSpc>
                <a:spcPct val="200000"/>
              </a:lnSpc>
              <a:buSzPts val="1100"/>
            </a:pPr>
            <a:r>
              <a:rPr lang="en-US" sz="1600" dirty="0">
                <a:latin typeface="+mn-lt"/>
              </a:rPr>
              <a:t>Real Activities Manipulation &amp; Hypothesis 2</a:t>
            </a:r>
            <a:endParaRPr sz="1600" dirty="0">
              <a:latin typeface="+mn-lt"/>
            </a:endParaRPr>
          </a:p>
        </p:txBody>
      </p:sp>
      <p:sp>
        <p:nvSpPr>
          <p:cNvPr id="554" name="Google Shape;554;p66"/>
          <p:cNvSpPr txBox="1">
            <a:spLocks noGrp="1"/>
          </p:cNvSpPr>
          <p:nvPr>
            <p:ph type="title"/>
          </p:nvPr>
        </p:nvSpPr>
        <p:spPr>
          <a:xfrm>
            <a:off x="1336040" y="511065"/>
            <a:ext cx="647192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latin typeface="+mj-lt"/>
              </a:rPr>
              <a:t>02 Literature Review &amp; Hypothesis Development</a:t>
            </a:r>
            <a:endParaRPr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9AEB0B3B-71FE-4031-837D-022D3E8A4C01}"/>
              </a:ext>
            </a:extLst>
          </p:cNvPr>
          <p:cNvSpPr>
            <a:spLocks noGrp="1"/>
          </p:cNvSpPr>
          <p:nvPr>
            <p:ph type="subTitle" idx="1"/>
          </p:nvPr>
        </p:nvSpPr>
        <p:spPr>
          <a:xfrm>
            <a:off x="-1035343" y="484505"/>
            <a:ext cx="5458200" cy="437770"/>
          </a:xfrm>
        </p:spPr>
        <p:txBody>
          <a:bodyPr/>
          <a:lstStyle/>
          <a:p>
            <a:r>
              <a:rPr lang="en-US" altLang="zh-TW" dirty="0">
                <a:latin typeface="+mj-lt"/>
              </a:rPr>
              <a:t>Earnings Management</a:t>
            </a:r>
            <a:endParaRPr lang="zh-TW" altLang="en-US" dirty="0">
              <a:latin typeface="+mj-lt"/>
            </a:endParaRPr>
          </a:p>
        </p:txBody>
      </p:sp>
      <p:graphicFrame>
        <p:nvGraphicFramePr>
          <p:cNvPr id="6" name="表格 5">
            <a:extLst>
              <a:ext uri="{FF2B5EF4-FFF2-40B4-BE49-F238E27FC236}">
                <a16:creationId xmlns:a16="http://schemas.microsoft.com/office/drawing/2014/main" id="{D147350A-CA4F-4F2A-B48C-2A38AF2D1D98}"/>
              </a:ext>
            </a:extLst>
          </p:cNvPr>
          <p:cNvGraphicFramePr>
            <a:graphicFrameLocks noGrp="1"/>
          </p:cNvGraphicFramePr>
          <p:nvPr>
            <p:extLst>
              <p:ext uri="{D42A27DB-BD31-4B8C-83A1-F6EECF244321}">
                <p14:modId xmlns:p14="http://schemas.microsoft.com/office/powerpoint/2010/main" val="3989426905"/>
              </p:ext>
            </p:extLst>
          </p:nvPr>
        </p:nvGraphicFramePr>
        <p:xfrm>
          <a:off x="1104053" y="1338511"/>
          <a:ext cx="6935894" cy="3017710"/>
        </p:xfrm>
        <a:graphic>
          <a:graphicData uri="http://schemas.openxmlformats.org/drawingml/2006/table">
            <a:tbl>
              <a:tblPr firstRow="1" bandRow="1">
                <a:tableStyleId>{F5AB1C69-6EDB-4FF4-983F-18BD219EF322}</a:tableStyleId>
              </a:tblPr>
              <a:tblGrid>
                <a:gridCol w="1649201">
                  <a:extLst>
                    <a:ext uri="{9D8B030D-6E8A-4147-A177-3AD203B41FA5}">
                      <a16:colId xmlns:a16="http://schemas.microsoft.com/office/drawing/2014/main" val="2532925567"/>
                    </a:ext>
                  </a:extLst>
                </a:gridCol>
                <a:gridCol w="2627934">
                  <a:extLst>
                    <a:ext uri="{9D8B030D-6E8A-4147-A177-3AD203B41FA5}">
                      <a16:colId xmlns:a16="http://schemas.microsoft.com/office/drawing/2014/main" val="4287797035"/>
                    </a:ext>
                  </a:extLst>
                </a:gridCol>
                <a:gridCol w="2658759">
                  <a:extLst>
                    <a:ext uri="{9D8B030D-6E8A-4147-A177-3AD203B41FA5}">
                      <a16:colId xmlns:a16="http://schemas.microsoft.com/office/drawing/2014/main" val="4168776588"/>
                    </a:ext>
                  </a:extLst>
                </a:gridCol>
              </a:tblGrid>
              <a:tr h="373189">
                <a:tc gridSpan="3">
                  <a:txBody>
                    <a:bodyPr/>
                    <a:lstStyle/>
                    <a:p>
                      <a:pPr algn="ctr">
                        <a:lnSpc>
                          <a:spcPct val="150000"/>
                        </a:lnSpc>
                      </a:pPr>
                      <a:r>
                        <a:rPr lang="en-US" altLang="zh-TW" sz="1200" dirty="0">
                          <a:latin typeface="+mn-lt"/>
                        </a:rPr>
                        <a:t>Earnings Management (EM)</a:t>
                      </a:r>
                      <a:endParaRPr lang="zh-TW" altLang="en-US" sz="1200" dirty="0">
                        <a:latin typeface="+mn-lt"/>
                      </a:endParaRPr>
                    </a:p>
                  </a:txBody>
                  <a:tcPr/>
                </a:tc>
                <a:tc hMerge="1">
                  <a:txBody>
                    <a:bodyPr/>
                    <a:lstStyle/>
                    <a:p>
                      <a:pPr algn="ctr">
                        <a:lnSpc>
                          <a:spcPct val="150000"/>
                        </a:lnSpc>
                      </a:pPr>
                      <a:endParaRPr lang="zh-TW" altLang="en-US" sz="1200" dirty="0">
                        <a:latin typeface="+mn-lt"/>
                      </a:endParaRPr>
                    </a:p>
                  </a:txBody>
                  <a:tcPr/>
                </a:tc>
                <a:tc hMerge="1">
                  <a:txBody>
                    <a:bodyPr/>
                    <a:lstStyle/>
                    <a:p>
                      <a:pPr algn="ctr">
                        <a:lnSpc>
                          <a:spcPct val="150000"/>
                        </a:lnSpc>
                      </a:pPr>
                      <a:endParaRPr lang="zh-TW" altLang="en-US" sz="1200" dirty="0">
                        <a:latin typeface="+mn-lt"/>
                      </a:endParaRPr>
                    </a:p>
                  </a:txBody>
                  <a:tcPr/>
                </a:tc>
                <a:extLst>
                  <a:ext uri="{0D108BD9-81ED-4DB2-BD59-A6C34878D82A}">
                    <a16:rowId xmlns:a16="http://schemas.microsoft.com/office/drawing/2014/main" val="1956993019"/>
                  </a:ext>
                </a:extLst>
              </a:tr>
              <a:tr h="370840">
                <a:tc>
                  <a:txBody>
                    <a:bodyPr/>
                    <a:lstStyle/>
                    <a:p>
                      <a:pPr algn="ctr">
                        <a:lnSpc>
                          <a:spcPct val="150000"/>
                        </a:lnSpc>
                      </a:pPr>
                      <a:r>
                        <a:rPr lang="en-US" altLang="zh-TW" sz="1200" i="1" dirty="0">
                          <a:latin typeface="+mn-lt"/>
                        </a:rPr>
                        <a:t>Healy and </a:t>
                      </a:r>
                      <a:r>
                        <a:rPr lang="en-US" altLang="zh-TW" sz="1200" i="1" dirty="0" err="1">
                          <a:latin typeface="+mn-lt"/>
                        </a:rPr>
                        <a:t>Wahlen</a:t>
                      </a:r>
                      <a:r>
                        <a:rPr lang="en-US" altLang="zh-TW" sz="1200" i="1" dirty="0">
                          <a:latin typeface="+mn-lt"/>
                        </a:rPr>
                        <a:t> (1999)</a:t>
                      </a:r>
                      <a:endParaRPr lang="zh-TW" altLang="en-US" sz="1200" i="1" dirty="0">
                        <a:latin typeface="+mn-lt"/>
                      </a:endParaRPr>
                    </a:p>
                  </a:txBody>
                  <a:tcPr/>
                </a:tc>
                <a:tc>
                  <a:txBody>
                    <a:bodyPr/>
                    <a:lstStyle/>
                    <a:p>
                      <a:pPr algn="ctr">
                        <a:lnSpc>
                          <a:spcPct val="150000"/>
                        </a:lnSpc>
                      </a:pPr>
                      <a:r>
                        <a:rPr lang="en-US" altLang="zh-TW" sz="1200" b="1" dirty="0">
                          <a:latin typeface="+mn-lt"/>
                        </a:rPr>
                        <a:t>Accrual based earnings management (AM)</a:t>
                      </a:r>
                      <a:endParaRPr lang="zh-TW" altLang="en-US" sz="1200" b="1" dirty="0">
                        <a:latin typeface="+mn-lt"/>
                      </a:endParaRPr>
                    </a:p>
                  </a:txBody>
                  <a:tcPr/>
                </a:tc>
                <a:tc>
                  <a:txBody>
                    <a:bodyPr/>
                    <a:lstStyle/>
                    <a:p>
                      <a:pPr algn="ctr">
                        <a:lnSpc>
                          <a:spcPct val="150000"/>
                        </a:lnSpc>
                      </a:pPr>
                      <a:r>
                        <a:rPr lang="en-US" altLang="zh-TW" sz="1200" b="1" dirty="0">
                          <a:latin typeface="+mn-lt"/>
                        </a:rPr>
                        <a:t>Real activities manipulation</a:t>
                      </a:r>
                    </a:p>
                    <a:p>
                      <a:pPr algn="ctr">
                        <a:lnSpc>
                          <a:spcPct val="150000"/>
                        </a:lnSpc>
                      </a:pPr>
                      <a:r>
                        <a:rPr lang="en-US" altLang="zh-TW" sz="1200" b="1" dirty="0">
                          <a:latin typeface="+mn-lt"/>
                        </a:rPr>
                        <a:t>(RM)</a:t>
                      </a:r>
                      <a:endParaRPr lang="zh-TW" altLang="en-US" sz="1200" b="1" dirty="0">
                        <a:latin typeface="+mn-lt"/>
                      </a:endParaRPr>
                    </a:p>
                  </a:txBody>
                  <a:tcPr/>
                </a:tc>
                <a:extLst>
                  <a:ext uri="{0D108BD9-81ED-4DB2-BD59-A6C34878D82A}">
                    <a16:rowId xmlns:a16="http://schemas.microsoft.com/office/drawing/2014/main" val="1365537089"/>
                  </a:ext>
                </a:extLst>
              </a:tr>
              <a:tr h="370840">
                <a:tc>
                  <a:txBody>
                    <a:bodyPr/>
                    <a:lstStyle/>
                    <a:p>
                      <a:pPr algn="ctr">
                        <a:lnSpc>
                          <a:spcPct val="150000"/>
                        </a:lnSpc>
                      </a:pPr>
                      <a:r>
                        <a:rPr lang="en-US" altLang="zh-TW" sz="1200" b="1" dirty="0">
                          <a:latin typeface="+mn-lt"/>
                        </a:rPr>
                        <a:t>Definition </a:t>
                      </a:r>
                      <a:endParaRPr lang="zh-TW" altLang="en-US" sz="1200" b="1" dirty="0">
                        <a:latin typeface="+mn-lt"/>
                      </a:endParaRPr>
                    </a:p>
                  </a:txBody>
                  <a:tcPr/>
                </a:tc>
                <a:tc>
                  <a:txBody>
                    <a:bodyPr/>
                    <a:lstStyle/>
                    <a:p>
                      <a:pPr algn="l">
                        <a:lnSpc>
                          <a:spcPct val="150000"/>
                        </a:lnSpc>
                      </a:pPr>
                      <a:r>
                        <a:rPr lang="en-US" altLang="zh-TW" sz="1200" dirty="0">
                          <a:latin typeface="+mn-lt"/>
                        </a:rPr>
                        <a:t>Altering financial statements through accounting choices</a:t>
                      </a:r>
                      <a:endParaRPr lang="zh-TW" altLang="en-US" sz="1200" dirty="0">
                        <a:latin typeface="+mn-lt"/>
                      </a:endParaRPr>
                    </a:p>
                  </a:txBody>
                  <a:tcPr/>
                </a:tc>
                <a:tc>
                  <a:txBody>
                    <a:bodyPr/>
                    <a:lstStyle/>
                    <a:p>
                      <a:pPr algn="l">
                        <a:lnSpc>
                          <a:spcPct val="150000"/>
                        </a:lnSpc>
                      </a:pPr>
                      <a:r>
                        <a:rPr lang="en-US" altLang="zh-TW" sz="1200" dirty="0"/>
                        <a:t>Deviating from usual business operations to influence reported earnings</a:t>
                      </a:r>
                      <a:endParaRPr lang="zh-TW" altLang="en-US" sz="1200" dirty="0">
                        <a:latin typeface="+mn-lt"/>
                      </a:endParaRPr>
                    </a:p>
                  </a:txBody>
                  <a:tcPr/>
                </a:tc>
                <a:extLst>
                  <a:ext uri="{0D108BD9-81ED-4DB2-BD59-A6C34878D82A}">
                    <a16:rowId xmlns:a16="http://schemas.microsoft.com/office/drawing/2014/main" val="492699746"/>
                  </a:ext>
                </a:extLst>
              </a:tr>
              <a:tr h="370840">
                <a:tc>
                  <a:txBody>
                    <a:bodyPr/>
                    <a:lstStyle/>
                    <a:p>
                      <a:pPr algn="ctr">
                        <a:lnSpc>
                          <a:spcPct val="150000"/>
                        </a:lnSpc>
                      </a:pPr>
                      <a:r>
                        <a:rPr lang="en-US" altLang="zh-TW" sz="1200" b="1" dirty="0">
                          <a:latin typeface="+mn-lt"/>
                        </a:rPr>
                        <a:t>Techniques</a:t>
                      </a:r>
                      <a:endParaRPr lang="zh-TW" altLang="en-US" sz="1200" b="1" dirty="0">
                        <a:latin typeface="+mn-lt"/>
                      </a:endParaRPr>
                    </a:p>
                  </a:txBody>
                  <a:tcPr/>
                </a:tc>
                <a:tc>
                  <a:txBody>
                    <a:bodyPr/>
                    <a:lstStyle/>
                    <a:p>
                      <a:pPr algn="l">
                        <a:lnSpc>
                          <a:spcPct val="150000"/>
                        </a:lnSpc>
                      </a:pPr>
                      <a:r>
                        <a:rPr lang="en-US" altLang="zh-TW" sz="1200" dirty="0">
                          <a:latin typeface="+mn-lt"/>
                        </a:rPr>
                        <a:t>e.g., Depreciation methods, and bad debt estimations</a:t>
                      </a:r>
                      <a:endParaRPr lang="zh-TW" altLang="en-US" sz="1200" dirty="0">
                        <a:latin typeface="+mn-lt"/>
                      </a:endParaRPr>
                    </a:p>
                  </a:txBody>
                  <a:tcPr/>
                </a:tc>
                <a:tc>
                  <a:txBody>
                    <a:bodyPr/>
                    <a:lstStyle/>
                    <a:p>
                      <a:pPr marL="0" indent="0" algn="l">
                        <a:lnSpc>
                          <a:spcPct val="150000"/>
                        </a:lnSpc>
                        <a:buFont typeface="Arial" panose="020B0604020202020204" pitchFamily="34" charset="0"/>
                        <a:buNone/>
                      </a:pPr>
                      <a:r>
                        <a:rPr lang="en-US" altLang="zh-TW" sz="1200" dirty="0">
                          <a:latin typeface="+mn-lt"/>
                        </a:rPr>
                        <a:t>For instance:</a:t>
                      </a:r>
                    </a:p>
                    <a:p>
                      <a:pPr marL="171450" indent="-171450" algn="l">
                        <a:lnSpc>
                          <a:spcPct val="150000"/>
                        </a:lnSpc>
                        <a:buFont typeface="Arial" panose="020B0604020202020204" pitchFamily="34" charset="0"/>
                        <a:buChar char="•"/>
                      </a:pPr>
                      <a:r>
                        <a:rPr lang="en-US" altLang="zh-TW" sz="1200" dirty="0">
                          <a:latin typeface="+mn-lt"/>
                        </a:rPr>
                        <a:t>Excessive price discounts and overproduction</a:t>
                      </a:r>
                    </a:p>
                    <a:p>
                      <a:pPr marL="171450" indent="-171450" algn="l">
                        <a:lnSpc>
                          <a:spcPct val="150000"/>
                        </a:lnSpc>
                        <a:buFont typeface="Arial" panose="020B0604020202020204" pitchFamily="34" charset="0"/>
                        <a:buChar char="•"/>
                      </a:pPr>
                      <a:r>
                        <a:rPr lang="en-US" altLang="zh-TW" sz="1200" dirty="0">
                          <a:latin typeface="+mn-lt"/>
                        </a:rPr>
                        <a:t>Reduction of discretionary expenses</a:t>
                      </a:r>
                    </a:p>
                  </a:txBody>
                  <a:tcPr/>
                </a:tc>
                <a:extLst>
                  <a:ext uri="{0D108BD9-81ED-4DB2-BD59-A6C34878D82A}">
                    <a16:rowId xmlns:a16="http://schemas.microsoft.com/office/drawing/2014/main" val="3089536062"/>
                  </a:ext>
                </a:extLst>
              </a:tr>
            </a:tbl>
          </a:graphicData>
        </a:graphic>
      </p:graphicFrame>
    </p:spTree>
    <p:extLst>
      <p:ext uri="{BB962C8B-B14F-4D97-AF65-F5344CB8AC3E}">
        <p14:creationId xmlns:p14="http://schemas.microsoft.com/office/powerpoint/2010/main" val="210240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 name="標題 4">
            <a:extLst>
              <a:ext uri="{FF2B5EF4-FFF2-40B4-BE49-F238E27FC236}">
                <a16:creationId xmlns:a16="http://schemas.microsoft.com/office/drawing/2014/main" id="{0B993C00-8B6E-DED7-E925-BE3B7EEAE0EB}"/>
              </a:ext>
            </a:extLst>
          </p:cNvPr>
          <p:cNvSpPr>
            <a:spLocks noGrp="1"/>
          </p:cNvSpPr>
          <p:nvPr>
            <p:ph type="title"/>
          </p:nvPr>
        </p:nvSpPr>
        <p:spPr>
          <a:xfrm>
            <a:off x="-385200" y="424172"/>
            <a:ext cx="6431786" cy="497700"/>
          </a:xfrm>
        </p:spPr>
        <p:txBody>
          <a:bodyPr/>
          <a:lstStyle/>
          <a:p>
            <a:r>
              <a:rPr lang="en-US" altLang="zh-TW" sz="2400" dirty="0">
                <a:latin typeface="+mn-lt"/>
              </a:rPr>
              <a:t>Automation Tools: from ERP to RPA</a:t>
            </a:r>
            <a:br>
              <a:rPr lang="en-US" altLang="zh-TW" sz="3200" dirty="0">
                <a:latin typeface="+mn-lt"/>
              </a:rPr>
            </a:br>
            <a:endParaRPr lang="zh-TW" altLang="en-US" dirty="0"/>
          </a:p>
        </p:txBody>
      </p:sp>
      <p:pic>
        <p:nvPicPr>
          <p:cNvPr id="4" name="Picture 2" descr="5 ways to Use RPA In Finance | Benefits and Use Cases">
            <a:extLst>
              <a:ext uri="{FF2B5EF4-FFF2-40B4-BE49-F238E27FC236}">
                <a16:creationId xmlns:a16="http://schemas.microsoft.com/office/drawing/2014/main" id="{DF9105DC-5ED7-43BC-B6AE-7DE675572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120" y="142075"/>
            <a:ext cx="2287482" cy="120158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格 6">
            <a:extLst>
              <a:ext uri="{FF2B5EF4-FFF2-40B4-BE49-F238E27FC236}">
                <a16:creationId xmlns:a16="http://schemas.microsoft.com/office/drawing/2014/main" id="{CE4A13E3-4717-4376-B18A-6F7D62A9A93D}"/>
              </a:ext>
            </a:extLst>
          </p:cNvPr>
          <p:cNvGraphicFramePr>
            <a:graphicFrameLocks noGrp="1"/>
          </p:cNvGraphicFramePr>
          <p:nvPr>
            <p:extLst>
              <p:ext uri="{D42A27DB-BD31-4B8C-83A1-F6EECF244321}">
                <p14:modId xmlns:p14="http://schemas.microsoft.com/office/powerpoint/2010/main" val="174264875"/>
              </p:ext>
            </p:extLst>
          </p:nvPr>
        </p:nvGraphicFramePr>
        <p:xfrm>
          <a:off x="1524000" y="1424940"/>
          <a:ext cx="6096000" cy="3111881"/>
        </p:xfrm>
        <a:graphic>
          <a:graphicData uri="http://schemas.openxmlformats.org/drawingml/2006/table">
            <a:tbl>
              <a:tblPr firstRow="1" bandRow="1">
                <a:tableStyleId>{F5AB1C69-6EDB-4FF4-983F-18BD219EF322}</a:tableStyleId>
              </a:tblPr>
              <a:tblGrid>
                <a:gridCol w="1449493">
                  <a:extLst>
                    <a:ext uri="{9D8B030D-6E8A-4147-A177-3AD203B41FA5}">
                      <a16:colId xmlns:a16="http://schemas.microsoft.com/office/drawing/2014/main" val="2532925567"/>
                    </a:ext>
                  </a:extLst>
                </a:gridCol>
                <a:gridCol w="2309707">
                  <a:extLst>
                    <a:ext uri="{9D8B030D-6E8A-4147-A177-3AD203B41FA5}">
                      <a16:colId xmlns:a16="http://schemas.microsoft.com/office/drawing/2014/main" val="4287797035"/>
                    </a:ext>
                  </a:extLst>
                </a:gridCol>
                <a:gridCol w="2336800">
                  <a:extLst>
                    <a:ext uri="{9D8B030D-6E8A-4147-A177-3AD203B41FA5}">
                      <a16:colId xmlns:a16="http://schemas.microsoft.com/office/drawing/2014/main" val="4168776588"/>
                    </a:ext>
                  </a:extLst>
                </a:gridCol>
              </a:tblGrid>
              <a:tr h="370840">
                <a:tc>
                  <a:txBody>
                    <a:bodyPr/>
                    <a:lstStyle/>
                    <a:p>
                      <a:pPr algn="l">
                        <a:lnSpc>
                          <a:spcPct val="150000"/>
                        </a:lnSpc>
                      </a:pPr>
                      <a:endParaRPr lang="zh-TW" altLang="en-US" sz="1200" dirty="0">
                        <a:latin typeface="+mn-lt"/>
                      </a:endParaRPr>
                    </a:p>
                  </a:txBody>
                  <a:tcPr/>
                </a:tc>
                <a:tc>
                  <a:txBody>
                    <a:bodyPr/>
                    <a:lstStyle/>
                    <a:p>
                      <a:pPr algn="ctr">
                        <a:lnSpc>
                          <a:spcPct val="150000"/>
                        </a:lnSpc>
                      </a:pPr>
                      <a:r>
                        <a:rPr lang="en-US" altLang="zh-TW" sz="1200" dirty="0"/>
                        <a:t>ERP</a:t>
                      </a:r>
                      <a:endParaRPr lang="zh-TW" altLang="en-US" sz="1200" dirty="0">
                        <a:latin typeface="+mn-lt"/>
                      </a:endParaRPr>
                    </a:p>
                  </a:txBody>
                  <a:tcPr/>
                </a:tc>
                <a:tc>
                  <a:txBody>
                    <a:bodyPr/>
                    <a:lstStyle/>
                    <a:p>
                      <a:pPr algn="ctr">
                        <a:lnSpc>
                          <a:spcPct val="150000"/>
                        </a:lnSpc>
                      </a:pPr>
                      <a:r>
                        <a:rPr lang="en-US" altLang="zh-TW" sz="1200" dirty="0"/>
                        <a:t>RPA</a:t>
                      </a:r>
                      <a:endParaRPr lang="zh-TW" altLang="en-US" sz="1200" dirty="0">
                        <a:latin typeface="+mn-lt"/>
                      </a:endParaRPr>
                    </a:p>
                  </a:txBody>
                  <a:tcPr/>
                </a:tc>
                <a:extLst>
                  <a:ext uri="{0D108BD9-81ED-4DB2-BD59-A6C34878D82A}">
                    <a16:rowId xmlns:a16="http://schemas.microsoft.com/office/drawing/2014/main" val="1365537089"/>
                  </a:ext>
                </a:extLst>
              </a:tr>
              <a:tr h="370840">
                <a:tc>
                  <a:txBody>
                    <a:bodyPr/>
                    <a:lstStyle/>
                    <a:p>
                      <a:pPr algn="ctr">
                        <a:lnSpc>
                          <a:spcPct val="150000"/>
                        </a:lnSpc>
                      </a:pPr>
                      <a:r>
                        <a:rPr lang="en-US" altLang="zh-TW" sz="1200" dirty="0"/>
                        <a:t>Purpose</a:t>
                      </a:r>
                      <a:endParaRPr lang="zh-TW" altLang="en-US" sz="1200" dirty="0">
                        <a:latin typeface="+mn-lt"/>
                      </a:endParaRPr>
                    </a:p>
                  </a:txBody>
                  <a:tcPr/>
                </a:tc>
                <a:tc>
                  <a:txBody>
                    <a:bodyPr/>
                    <a:lstStyle/>
                    <a:p>
                      <a:pPr algn="l">
                        <a:lnSpc>
                          <a:spcPct val="150000"/>
                        </a:lnSpc>
                      </a:pPr>
                      <a:r>
                        <a:rPr lang="en-US" altLang="zh-TW" sz="1200" dirty="0"/>
                        <a:t>Integrate various functions and centralize system control</a:t>
                      </a:r>
                      <a:endParaRPr lang="zh-TW" altLang="en-US" sz="1200" dirty="0">
                        <a:latin typeface="+mn-lt"/>
                      </a:endParaRPr>
                    </a:p>
                  </a:txBody>
                  <a:tcPr/>
                </a:tc>
                <a:tc>
                  <a:txBody>
                    <a:bodyPr/>
                    <a:lstStyle/>
                    <a:p>
                      <a:pPr algn="l">
                        <a:lnSpc>
                          <a:spcPct val="150000"/>
                        </a:lnSpc>
                      </a:pPr>
                      <a:r>
                        <a:rPr lang="en-US" altLang="zh-TW" sz="1200" dirty="0"/>
                        <a:t>Mimic human actions to automate repetitive tasks</a:t>
                      </a:r>
                      <a:endParaRPr lang="zh-TW" altLang="en-US" sz="1200" dirty="0">
                        <a:latin typeface="+mn-lt"/>
                      </a:endParaRPr>
                    </a:p>
                  </a:txBody>
                  <a:tcPr/>
                </a:tc>
                <a:extLst>
                  <a:ext uri="{0D108BD9-81ED-4DB2-BD59-A6C34878D82A}">
                    <a16:rowId xmlns:a16="http://schemas.microsoft.com/office/drawing/2014/main" val="492699746"/>
                  </a:ext>
                </a:extLst>
              </a:tr>
              <a:tr h="370840">
                <a:tc>
                  <a:txBody>
                    <a:bodyPr/>
                    <a:lstStyle/>
                    <a:p>
                      <a:pPr algn="ctr">
                        <a:lnSpc>
                          <a:spcPct val="150000"/>
                        </a:lnSpc>
                      </a:pPr>
                      <a:r>
                        <a:rPr lang="en-US" altLang="zh-TW" sz="1200" dirty="0"/>
                        <a:t>Inter-company</a:t>
                      </a:r>
                      <a:endParaRPr lang="zh-TW" altLang="en-US" sz="1200" dirty="0">
                        <a:latin typeface="+mn-lt"/>
                      </a:endParaRPr>
                    </a:p>
                  </a:txBody>
                  <a:tcPr/>
                </a:tc>
                <a:tc>
                  <a:txBody>
                    <a:bodyPr/>
                    <a:lstStyle/>
                    <a:p>
                      <a:pPr algn="l">
                        <a:lnSpc>
                          <a:spcPct val="150000"/>
                        </a:lnSpc>
                      </a:pPr>
                      <a:r>
                        <a:rPr lang="en-US" altLang="zh-TW" sz="1200" dirty="0"/>
                        <a:t>Capital intensive industry </a:t>
                      </a:r>
                      <a:br>
                        <a:rPr lang="en-US" altLang="zh-TW" sz="1200" dirty="0"/>
                      </a:br>
                      <a:r>
                        <a:rPr lang="en-US" altLang="zh-TW" sz="1200" dirty="0"/>
                        <a:t>(e.g. manufacturing)</a:t>
                      </a:r>
                      <a:endParaRPr lang="zh-TW" altLang="en-US" sz="1200" dirty="0">
                        <a:latin typeface="+mn-lt"/>
                      </a:endParaRPr>
                    </a:p>
                  </a:txBody>
                  <a:tcPr/>
                </a:tc>
                <a:tc>
                  <a:txBody>
                    <a:bodyPr/>
                    <a:lstStyle/>
                    <a:p>
                      <a:pPr algn="l">
                        <a:lnSpc>
                          <a:spcPct val="150000"/>
                        </a:lnSpc>
                      </a:pPr>
                      <a:r>
                        <a:rPr lang="en-US" altLang="zh-TW" sz="1200" dirty="0"/>
                        <a:t>Banking (financial industry)</a:t>
                      </a:r>
                      <a:endParaRPr lang="zh-TW" altLang="en-US" sz="1200" dirty="0">
                        <a:latin typeface="+mn-lt"/>
                      </a:endParaRPr>
                    </a:p>
                  </a:txBody>
                  <a:tcPr/>
                </a:tc>
                <a:extLst>
                  <a:ext uri="{0D108BD9-81ED-4DB2-BD59-A6C34878D82A}">
                    <a16:rowId xmlns:a16="http://schemas.microsoft.com/office/drawing/2014/main" val="3089536062"/>
                  </a:ext>
                </a:extLst>
              </a:tr>
              <a:tr h="370840">
                <a:tc>
                  <a:txBody>
                    <a:bodyPr/>
                    <a:lstStyle/>
                    <a:p>
                      <a:pPr algn="ctr">
                        <a:lnSpc>
                          <a:spcPct val="150000"/>
                        </a:lnSpc>
                      </a:pPr>
                      <a:r>
                        <a:rPr lang="en-US" altLang="zh-TW" sz="1200" dirty="0"/>
                        <a:t>Intra-company</a:t>
                      </a:r>
                      <a:endParaRPr lang="zh-TW" altLang="en-US" sz="1200" dirty="0">
                        <a:latin typeface="+mn-lt"/>
                      </a:endParaRPr>
                    </a:p>
                  </a:txBody>
                  <a:tcPr/>
                </a:tc>
                <a:tc>
                  <a:txBody>
                    <a:bodyPr/>
                    <a:lstStyle/>
                    <a:p>
                      <a:pPr algn="l">
                        <a:lnSpc>
                          <a:spcPct val="150000"/>
                        </a:lnSpc>
                      </a:pPr>
                      <a:r>
                        <a:rPr lang="en-US" altLang="zh-TW" sz="1200" dirty="0"/>
                        <a:t>Accounting </a:t>
                      </a:r>
                      <a:endParaRPr lang="zh-TW" altLang="en-US" sz="1200" dirty="0">
                        <a:latin typeface="+mn-lt"/>
                      </a:endParaRPr>
                    </a:p>
                  </a:txBody>
                  <a:tcPr/>
                </a:tc>
                <a:tc>
                  <a:txBody>
                    <a:bodyPr/>
                    <a:lstStyle/>
                    <a:p>
                      <a:pPr algn="l">
                        <a:lnSpc>
                          <a:spcPct val="150000"/>
                        </a:lnSpc>
                      </a:pPr>
                      <a:r>
                        <a:rPr lang="en-US" altLang="zh-TW" sz="1200" dirty="0"/>
                        <a:t>Accounting</a:t>
                      </a:r>
                      <a:endParaRPr lang="zh-TW" altLang="en-US" sz="1200" dirty="0">
                        <a:latin typeface="+mn-lt"/>
                      </a:endParaRPr>
                    </a:p>
                  </a:txBody>
                  <a:tcPr/>
                </a:tc>
                <a:extLst>
                  <a:ext uri="{0D108BD9-81ED-4DB2-BD59-A6C34878D82A}">
                    <a16:rowId xmlns:a16="http://schemas.microsoft.com/office/drawing/2014/main" val="1893376944"/>
                  </a:ext>
                </a:extLst>
              </a:tr>
              <a:tr h="1112520">
                <a:tc>
                  <a:txBody>
                    <a:bodyPr/>
                    <a:lstStyle/>
                    <a:p>
                      <a:pPr algn="ctr">
                        <a:lnSpc>
                          <a:spcPct val="150000"/>
                        </a:lnSpc>
                      </a:pPr>
                      <a:r>
                        <a:rPr lang="en-US" altLang="zh-TW" sz="1200" dirty="0"/>
                        <a:t>Properties</a:t>
                      </a:r>
                      <a:endParaRPr lang="zh-TW" altLang="en-US" sz="1200" dirty="0">
                        <a:latin typeface="+mn-lt"/>
                      </a:endParaRPr>
                    </a:p>
                  </a:txBody>
                  <a:tcPr/>
                </a:tc>
                <a:tc>
                  <a:txBody>
                    <a:bodyPr/>
                    <a:lstStyle/>
                    <a:p>
                      <a:pPr marL="171450" indent="-171450" algn="l">
                        <a:lnSpc>
                          <a:spcPct val="150000"/>
                        </a:lnSpc>
                        <a:buFont typeface="Arial" panose="020B0604020202020204" pitchFamily="34" charset="0"/>
                        <a:buChar char="•"/>
                      </a:pPr>
                      <a:r>
                        <a:rPr lang="en-US" altLang="zh-TW" sz="1200" dirty="0"/>
                        <a:t>Centralized data processing</a:t>
                      </a:r>
                    </a:p>
                    <a:p>
                      <a:pPr marL="171450" indent="-171450" algn="l">
                        <a:lnSpc>
                          <a:spcPct val="150000"/>
                        </a:lnSpc>
                        <a:buFont typeface="Arial" panose="020B0604020202020204" pitchFamily="34" charset="0"/>
                        <a:buChar char="•"/>
                      </a:pPr>
                      <a:r>
                        <a:rPr lang="en-US" altLang="zh-TW" sz="1200" dirty="0"/>
                        <a:t>Track of accounting transactions </a:t>
                      </a:r>
                    </a:p>
                    <a:p>
                      <a:pPr marL="171450" indent="-171450" algn="l">
                        <a:lnSpc>
                          <a:spcPct val="150000"/>
                        </a:lnSpc>
                        <a:buFont typeface="Arial" panose="020B0604020202020204" pitchFamily="34" charset="0"/>
                        <a:buChar char="•"/>
                      </a:pPr>
                      <a:endParaRPr lang="zh-TW" altLang="en-US" sz="1200" dirty="0">
                        <a:latin typeface="+mn-lt"/>
                      </a:endParaRPr>
                    </a:p>
                  </a:txBody>
                  <a:tcPr/>
                </a:tc>
                <a:tc>
                  <a:txBody>
                    <a:bodyPr/>
                    <a:lstStyle/>
                    <a:p>
                      <a:pPr marL="171450" indent="-171450" algn="l">
                        <a:lnSpc>
                          <a:spcPct val="150000"/>
                        </a:lnSpc>
                        <a:buFont typeface="Arial" panose="020B0604020202020204" pitchFamily="34" charset="0"/>
                        <a:buChar char="•"/>
                      </a:pPr>
                      <a:r>
                        <a:rPr lang="en-US" altLang="zh-TW" sz="1200" b="1" dirty="0"/>
                        <a:t>Bridge the gap between different applications</a:t>
                      </a:r>
                    </a:p>
                    <a:p>
                      <a:pPr marL="171450" indent="-171450" algn="l">
                        <a:lnSpc>
                          <a:spcPct val="150000"/>
                        </a:lnSpc>
                        <a:buFont typeface="Arial" panose="020B0604020202020204" pitchFamily="34" charset="0"/>
                        <a:buChar char="•"/>
                      </a:pPr>
                      <a:r>
                        <a:rPr lang="en-US" altLang="zh-TW" sz="1200" dirty="0"/>
                        <a:t>High adaptability</a:t>
                      </a:r>
                      <a:endParaRPr lang="zh-TW" altLang="en-US" sz="1200" dirty="0">
                        <a:latin typeface="+mn-lt"/>
                      </a:endParaRPr>
                    </a:p>
                  </a:txBody>
                  <a:tcPr/>
                </a:tc>
                <a:extLst>
                  <a:ext uri="{0D108BD9-81ED-4DB2-BD59-A6C34878D82A}">
                    <a16:rowId xmlns:a16="http://schemas.microsoft.com/office/drawing/2014/main" val="1725686427"/>
                  </a:ext>
                </a:extLst>
              </a:tr>
            </a:tbl>
          </a:graphicData>
        </a:graphic>
      </p:graphicFrame>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11250</TotalTime>
  <Words>3846</Words>
  <Application>Microsoft Office PowerPoint</Application>
  <PresentationFormat>如螢幕大小 (16:9)</PresentationFormat>
  <Paragraphs>502</Paragraphs>
  <Slides>33</Slides>
  <Notes>33</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33</vt:i4>
      </vt:variant>
    </vt:vector>
  </HeadingPairs>
  <TitlesOfParts>
    <vt:vector size="44" baseType="lpstr">
      <vt:lpstr>Montserrat</vt:lpstr>
      <vt:lpstr>Vidaloka</vt:lpstr>
      <vt:lpstr>新細明體</vt:lpstr>
      <vt:lpstr>Cambria Math</vt:lpstr>
      <vt:lpstr>Arial</vt:lpstr>
      <vt:lpstr>Merriweather Light</vt:lpstr>
      <vt:lpstr>Calibri</vt:lpstr>
      <vt:lpstr>標楷體</vt:lpstr>
      <vt:lpstr>Times New Roman</vt:lpstr>
      <vt:lpstr>Crimson Text</vt:lpstr>
      <vt:lpstr>Minimalist Business Slides XL by Slidesgo</vt:lpstr>
      <vt:lpstr>Evaluating the Impact of Robotic Process Automation on Earnings Management </vt:lpstr>
      <vt:lpstr>Introduction (Motivation)</vt:lpstr>
      <vt:lpstr>Motivation</vt:lpstr>
      <vt:lpstr>Motivation</vt:lpstr>
      <vt:lpstr>Motivation</vt:lpstr>
      <vt:lpstr>Motivation</vt:lpstr>
      <vt:lpstr>02 Literature Review &amp; Hypothesis Development</vt:lpstr>
      <vt:lpstr>PowerPoint 簡報</vt:lpstr>
      <vt:lpstr>Automation Tools: from ERP to RPA </vt:lpstr>
      <vt:lpstr>PowerPoint 簡報</vt:lpstr>
      <vt:lpstr>AM with Automation Tools </vt:lpstr>
      <vt:lpstr>AM with Automation Tools </vt:lpstr>
      <vt:lpstr>RM with Automation Tools </vt:lpstr>
      <vt:lpstr>RM with Automation Tools </vt:lpstr>
      <vt:lpstr>03 Sample Selection &amp; Research Design</vt:lpstr>
      <vt:lpstr>Main Interest Variable: RPA Implementation Indicator</vt:lpstr>
      <vt:lpstr>Sample Selection</vt:lpstr>
      <vt:lpstr>PowerPoint 簡報</vt:lpstr>
      <vt:lpstr>Sample Selection</vt:lpstr>
      <vt:lpstr>Proxies for Accrual-based Earnings Management &amp; Real Activities Manipulation</vt:lpstr>
      <vt:lpstr>Proxies for Accrual-based Earnings Management &amp; Real Activities Manipulation</vt:lpstr>
      <vt:lpstr>Main Interest Variables</vt:lpstr>
      <vt:lpstr>Empirical Models-Within Treatment Group</vt:lpstr>
      <vt:lpstr>Empirical Models-Matched Control Group</vt:lpstr>
      <vt:lpstr>04 Results </vt:lpstr>
      <vt:lpstr>Within Treatment Group Analysis </vt:lpstr>
      <vt:lpstr>Matched Results Analysis </vt:lpstr>
      <vt:lpstr>05 Conclusion </vt:lpstr>
      <vt:lpstr>Key Findings</vt:lpstr>
      <vt:lpstr>Contribution</vt:lpstr>
      <vt:lpstr>Limitations and Future Research</vt:lpstr>
      <vt:lpstr>Additional Analyses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Impact of Robotic Process Automation on Earnings Management</dc:title>
  <dc:creator>賴星光 Joseph.Lai</dc:creator>
  <cp:lastModifiedBy>賴星光星光</cp:lastModifiedBy>
  <cp:revision>196</cp:revision>
  <cp:lastPrinted>2024-06-13T07:25:38Z</cp:lastPrinted>
  <dcterms:modified xsi:type="dcterms:W3CDTF">2024-08-03T10:26:44Z</dcterms:modified>
</cp:coreProperties>
</file>