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41"/>
  </p:notesMasterIdLst>
  <p:sldIdLst>
    <p:sldId id="256" r:id="rId2"/>
    <p:sldId id="259" r:id="rId3"/>
    <p:sldId id="351" r:id="rId4"/>
    <p:sldId id="397" r:id="rId5"/>
    <p:sldId id="398" r:id="rId6"/>
    <p:sldId id="399" r:id="rId7"/>
    <p:sldId id="263" r:id="rId8"/>
    <p:sldId id="385" r:id="rId9"/>
    <p:sldId id="260" r:id="rId10"/>
    <p:sldId id="386" r:id="rId11"/>
    <p:sldId id="392" r:id="rId12"/>
    <p:sldId id="393" r:id="rId13"/>
    <p:sldId id="395" r:id="rId14"/>
    <p:sldId id="394" r:id="rId15"/>
    <p:sldId id="352" r:id="rId16"/>
    <p:sldId id="382" r:id="rId17"/>
    <p:sldId id="367" r:id="rId18"/>
    <p:sldId id="407" r:id="rId19"/>
    <p:sldId id="400" r:id="rId20"/>
    <p:sldId id="303" r:id="rId21"/>
    <p:sldId id="369" r:id="rId22"/>
    <p:sldId id="377" r:id="rId23"/>
    <p:sldId id="368" r:id="rId24"/>
    <p:sldId id="376" r:id="rId25"/>
    <p:sldId id="371" r:id="rId26"/>
    <p:sldId id="372" r:id="rId27"/>
    <p:sldId id="409" r:id="rId28"/>
    <p:sldId id="353" r:id="rId29"/>
    <p:sldId id="309" r:id="rId30"/>
    <p:sldId id="365" r:id="rId31"/>
    <p:sldId id="364" r:id="rId32"/>
    <p:sldId id="363" r:id="rId33"/>
    <p:sldId id="355" r:id="rId34"/>
    <p:sldId id="406" r:id="rId35"/>
    <p:sldId id="388" r:id="rId36"/>
    <p:sldId id="402" r:id="rId37"/>
    <p:sldId id="405" r:id="rId38"/>
    <p:sldId id="410" r:id="rId39"/>
    <p:sldId id="411" r:id="rId40"/>
  </p:sldIdLst>
  <p:sldSz cx="9144000" cy="5143500" type="screen16x9"/>
  <p:notesSz cx="7104063" cy="10234613"/>
  <p:embeddedFontLst>
    <p:embeddedFont>
      <p:font typeface="Calibri" panose="020F0502020204030204" pitchFamily="34" charset="0"/>
      <p:regular r:id="rId42"/>
      <p:bold r:id="rId43"/>
      <p:italic r:id="rId44"/>
      <p:boldItalic r:id="rId45"/>
    </p:embeddedFont>
    <p:embeddedFont>
      <p:font typeface="Cambria Math" panose="02040503050406030204" pitchFamily="18" charset="0"/>
      <p:regular r:id="rId46"/>
    </p:embeddedFont>
    <p:embeddedFont>
      <p:font typeface="Crimson Text" panose="02020500000000000000" charset="0"/>
      <p:regular r:id="rId47"/>
      <p:bold r:id="rId48"/>
      <p:italic r:id="rId49"/>
      <p:boldItalic r:id="rId50"/>
    </p:embeddedFont>
    <p:embeddedFont>
      <p:font typeface="Merriweather Light" panose="02020500000000000000" charset="0"/>
      <p:regular r:id="rId51"/>
      <p:bold r:id="rId52"/>
      <p:italic r:id="rId53"/>
      <p:boldItalic r:id="rId54"/>
    </p:embeddedFont>
    <p:embeddedFont>
      <p:font typeface="Montserrat" panose="02020500000000000000" charset="0"/>
      <p:regular r:id="rId55"/>
      <p:bold r:id="rId56"/>
      <p:italic r:id="rId57"/>
      <p:boldItalic r:id="rId58"/>
    </p:embeddedFont>
    <p:embeddedFont>
      <p:font typeface="Vidaloka" panose="02020500000000000000" charset="0"/>
      <p:regular r:id="rId59"/>
    </p:embeddedFont>
    <p:embeddedFont>
      <p:font typeface="標楷體" panose="03000509000000000000" pitchFamily="65" charset="-120"/>
      <p:regular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BE56E4-0875-40C2-81E8-F1B9672FA1F8}">
  <a:tblStyle styleId="{AABE56E4-0875-40C2-81E8-F1B9672FA1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8D230F3-CF80-4859-8CE7-A43EE81993B5}" styleName="淺色樣式 1 - 輔色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淺色樣式 1 - 輔色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0A1B5D5-9B99-4C35-A422-299274C87663}" styleName="中等深淺樣式 1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中等深淺樣式 3 - 輔色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16DA210-FB5B-4158-B5E0-FEB733F419BA}" styleName="淺色樣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12C8C85-51F0-491E-9774-3900AFEF0FD7}" styleName="淺色樣式 2 - 輔色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27F97BB-C833-4FB7-BDE5-3F7075034690}" styleName="佈景主題樣式 2 - 輔色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ABFCF23-3B69-468F-B69F-88F6DE6A72F2}" styleName="中等深淺樣式 1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2833802-FEF1-4C79-8D5D-14CF1EAF98D9}" styleName="淺色樣式 2 - 輔色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2" autoAdjust="0"/>
    <p:restoredTop sz="95196" autoAdjust="0"/>
  </p:normalViewPr>
  <p:slideViewPr>
    <p:cSldViewPr snapToGrid="0">
      <p:cViewPr varScale="1">
        <p:scale>
          <a:sx n="107" d="100"/>
          <a:sy n="107" d="100"/>
        </p:scale>
        <p:origin x="691"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font" Target="fonts/font17.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font" Target="fonts/font13.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font" Target="fonts/font1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10407" y="4861441"/>
            <a:ext cx="5683250" cy="4605575"/>
          </a:xfrm>
          <a:prstGeom prst="rect">
            <a:avLst/>
          </a:prstGeom>
          <a:noFill/>
          <a:ln>
            <a:noFill/>
          </a:ln>
        </p:spPr>
        <p:txBody>
          <a:bodyPr spcFirstLastPara="1" wrap="square" lIns="99059" tIns="99059" rIns="99059" bIns="99059"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dirty="0"/>
              <a:t>Good morning, every one. My name is </a:t>
            </a:r>
            <a:r>
              <a:rPr lang="zh-TW" altLang="en-US" dirty="0"/>
              <a:t>賴星光</a:t>
            </a:r>
            <a:r>
              <a:rPr lang="en-US" altLang="zh-TW" dirty="0"/>
              <a:t>. I will be presenting my research on the impact of Robotic Process Automation (RPA) on earnings management.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41288" y="768350"/>
            <a:ext cx="6821487" cy="3838575"/>
          </a:xfrm>
        </p:spPr>
      </p:sp>
      <p:sp>
        <p:nvSpPr>
          <p:cNvPr id="3" name="備忘稿版面配置區 2"/>
          <p:cNvSpPr>
            <a:spLocks noGrp="1"/>
          </p:cNvSpPr>
          <p:nvPr>
            <p:ph type="body" idx="1"/>
          </p:nvPr>
        </p:nvSpPr>
        <p:spPr/>
        <p:txBody>
          <a:bodyPr/>
          <a:lstStyle/>
          <a:p>
            <a:pPr marL="172006" indent="0">
              <a:buNone/>
            </a:pPr>
            <a:r>
              <a:rPr lang="en-US" altLang="zh-TW" dirty="0"/>
              <a:t>Before discussing how RPA influences earnings management, it's important to note the lack of empirical research on this relationship. </a:t>
            </a:r>
          </a:p>
          <a:p>
            <a:pPr marL="172006" indent="0">
              <a:buNone/>
            </a:pPr>
            <a:r>
              <a:rPr lang="en-US" altLang="zh-TW" dirty="0"/>
              <a:t>However, both RPA and ERP technologies improve operational efficiency and data accuracy, which are crucial for reporting quality. </a:t>
            </a:r>
          </a:p>
          <a:p>
            <a:pPr marL="172006" indent="0">
              <a:buNone/>
            </a:pPr>
            <a:r>
              <a:rPr lang="en-US" altLang="zh-TW" dirty="0"/>
              <a:t>Given their similarities, we will review ERP research on earnings management, assuming that RPA's impact will mirror that of ERP.</a:t>
            </a:r>
            <a:endParaRPr lang="zh-TW" altLang="en-US" dirty="0"/>
          </a:p>
        </p:txBody>
      </p:sp>
    </p:spTree>
    <p:extLst>
      <p:ext uri="{BB962C8B-B14F-4D97-AF65-F5344CB8AC3E}">
        <p14:creationId xmlns:p14="http://schemas.microsoft.com/office/powerpoint/2010/main" val="1251707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altLang="zh-TW" dirty="0"/>
              <a:t>Braze and Dang indicate that earnings management increases after ERP adoption, explaining that real-time information aids managerial decisions and that ERP implementation negatively impacts audit quality. Additionally, the competency of external IT audits is questioned.</a:t>
            </a:r>
          </a:p>
          <a:p>
            <a:pPr marL="0" indent="0">
              <a:buNone/>
            </a:pPr>
            <a:endParaRPr lang="en-US" altLang="zh-TW" dirty="0"/>
          </a:p>
          <a:p>
            <a:pPr marL="0" indent="0">
              <a:buNone/>
            </a:pPr>
            <a:r>
              <a:rPr lang="en-US" altLang="zh-TW" dirty="0"/>
              <a:t>Conversely, Morris and </a:t>
            </a:r>
            <a:r>
              <a:rPr lang="en-US" altLang="zh-TW" dirty="0" err="1"/>
              <a:t>Laksmana</a:t>
            </a:r>
            <a:r>
              <a:rPr lang="en-US" altLang="zh-TW" dirty="0"/>
              <a:t> find a significant drop in accrual-based earnings management post-ERP, attributing it to increased transparency deterring earnings management. Their empirical study, including control firms, also shows improved internal control after ERP implementation.</a:t>
            </a:r>
          </a:p>
          <a:p>
            <a:pPr marL="0" indent="0">
              <a:buNone/>
            </a:pPr>
            <a:endParaRPr lang="en-US" altLang="zh-TW" dirty="0"/>
          </a:p>
          <a:p>
            <a:pPr marL="0" indent="0">
              <a:buNone/>
            </a:pPr>
            <a:r>
              <a:rPr lang="en-US" altLang="zh-TW" dirty="0"/>
              <a:t>The mixed results may stem from different sample periods. Morris and </a:t>
            </a:r>
            <a:r>
              <a:rPr lang="en-US" altLang="zh-TW" dirty="0" err="1"/>
              <a:t>Laksmana's</a:t>
            </a:r>
            <a:r>
              <a:rPr lang="en-US" altLang="zh-TW" dirty="0"/>
              <a:t> study includes the early SOX period, while Braze and </a:t>
            </a:r>
            <a:r>
              <a:rPr lang="en-US" altLang="zh-TW" dirty="0" err="1"/>
              <a:t>Dang's</a:t>
            </a:r>
            <a:r>
              <a:rPr lang="en-US" altLang="zh-TW" dirty="0"/>
              <a:t> study is pre-SOX. This difference highlights varying motivations for ERP adoption: operational advantages pre-SOX versus regulatory compliance post-SOX. Regulatory issues thus play a significant role in ERP adoption and its impact on earnings management.</a:t>
            </a:r>
            <a:endParaRPr dirty="0"/>
          </a:p>
        </p:txBody>
      </p:sp>
    </p:spTree>
    <p:extLst>
      <p:ext uri="{BB962C8B-B14F-4D97-AF65-F5344CB8AC3E}">
        <p14:creationId xmlns:p14="http://schemas.microsoft.com/office/powerpoint/2010/main" val="326233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dirty="0"/>
              <a:t>After reviewing ERP studies, we assess the RPA control framework to propose our hypothesis. </a:t>
            </a:r>
          </a:p>
          <a:p>
            <a:pPr marL="0" indent="0">
              <a:buNone/>
            </a:pPr>
            <a:r>
              <a:rPr lang="en-US" dirty="0"/>
              <a:t>According to Hong, while RPA can apply the ERP control framework due to similarities, it remains insufficient for comprehensive RPA risk management. </a:t>
            </a:r>
          </a:p>
          <a:p>
            <a:pPr marL="0" indent="0">
              <a:buNone/>
            </a:pPr>
            <a:r>
              <a:rPr lang="en-US" dirty="0"/>
              <a:t>This underdeveloped framework may lead to scenarios similar to Braze and </a:t>
            </a:r>
            <a:r>
              <a:rPr lang="en-US" dirty="0" err="1"/>
              <a:t>Dang's</a:t>
            </a:r>
            <a:r>
              <a:rPr lang="en-US" dirty="0"/>
              <a:t> findings, where comprehensive controls are needed. </a:t>
            </a:r>
          </a:p>
          <a:p>
            <a:pPr marL="0" indent="0">
              <a:buNone/>
            </a:pPr>
            <a:r>
              <a:rPr lang="en-US" dirty="0"/>
              <a:t>Thus, companies might use RPA to assist in earnings management. </a:t>
            </a:r>
          </a:p>
          <a:p>
            <a:pPr marL="0" indent="0">
              <a:buNone/>
            </a:pPr>
            <a:r>
              <a:rPr lang="en-US" dirty="0"/>
              <a:t>Therefore, our hypothesis is that RPA implementation is positively associated with earnings management through discretionary accruals.</a:t>
            </a:r>
            <a:endParaRPr dirty="0"/>
          </a:p>
        </p:txBody>
      </p:sp>
    </p:spTree>
    <p:extLst>
      <p:ext uri="{BB962C8B-B14F-4D97-AF65-F5344CB8AC3E}">
        <p14:creationId xmlns:p14="http://schemas.microsoft.com/office/powerpoint/2010/main" val="2397653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dirty="0"/>
              <a:t>Building on the interplay between RPA implementation and earnings management through accruals, we also examine real activities manipulation (RM). </a:t>
            </a:r>
          </a:p>
          <a:p>
            <a:pPr marL="0" indent="0">
              <a:buNone/>
            </a:pPr>
            <a:r>
              <a:rPr lang="en-US" dirty="0"/>
              <a:t>Paredes and Wheatley (2017) found that firms are less likely to engage in RM post-ERP implementation due to improved integration and monitoring. </a:t>
            </a:r>
          </a:p>
          <a:p>
            <a:pPr marL="0" indent="0">
              <a:buNone/>
            </a:pPr>
            <a:r>
              <a:rPr lang="en-US" dirty="0"/>
              <a:t>Morris (2011) observed fewer internal control weaknesses (ICWs) in ERP firms, indicating strengthened internal controls. </a:t>
            </a:r>
          </a:p>
          <a:p>
            <a:pPr marL="0" indent="0">
              <a:buNone/>
            </a:pPr>
            <a:r>
              <a:rPr lang="en-US" dirty="0"/>
              <a:t>Lenard et al. (2016) found that companies with ICWs were more likely to engage in RM. </a:t>
            </a:r>
          </a:p>
          <a:p>
            <a:pPr marL="0" indent="0">
              <a:buNone/>
            </a:pPr>
            <a:r>
              <a:rPr lang="en-US" dirty="0"/>
              <a:t>Thus, ERP integration appears to reduce RM likelihood through enhanced internal controls and monitoring.</a:t>
            </a:r>
            <a:endParaRPr dirty="0"/>
          </a:p>
        </p:txBody>
      </p:sp>
    </p:spTree>
    <p:extLst>
      <p:ext uri="{BB962C8B-B14F-4D97-AF65-F5344CB8AC3E}">
        <p14:creationId xmlns:p14="http://schemas.microsoft.com/office/powerpoint/2010/main" val="3317994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dirty="0"/>
              <a:t>However, Morris (2011), also referencing </a:t>
            </a:r>
            <a:r>
              <a:rPr lang="en-US" dirty="0" err="1"/>
              <a:t>Brazel</a:t>
            </a:r>
            <a:r>
              <a:rPr lang="en-US" dirty="0"/>
              <a:t> and Dang (2008), highlights the different situations between two studies. </a:t>
            </a:r>
          </a:p>
          <a:p>
            <a:pPr marL="0" indent="0">
              <a:buNone/>
            </a:pPr>
            <a:r>
              <a:rPr lang="en-US" dirty="0"/>
              <a:t>This parallels with hypothesis 1. Similarly, we suggest that RPA implementation can allow firms to use automation for RM </a:t>
            </a:r>
            <a:r>
              <a:rPr lang="en-US" altLang="zh-TW" dirty="0"/>
              <a:t>without a strong control framework</a:t>
            </a:r>
            <a:r>
              <a:rPr lang="en-US" dirty="0"/>
              <a:t>.</a:t>
            </a:r>
            <a:endParaRPr dirty="0"/>
          </a:p>
        </p:txBody>
      </p:sp>
    </p:spTree>
    <p:extLst>
      <p:ext uri="{BB962C8B-B14F-4D97-AF65-F5344CB8AC3E}">
        <p14:creationId xmlns:p14="http://schemas.microsoft.com/office/powerpoint/2010/main" val="3703669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dirty="0"/>
              <a:t>The following section is for sample selection and research design</a:t>
            </a:r>
            <a:endParaRPr dirty="0"/>
          </a:p>
        </p:txBody>
      </p:sp>
    </p:spTree>
    <p:extLst>
      <p:ext uri="{BB962C8B-B14F-4D97-AF65-F5344CB8AC3E}">
        <p14:creationId xmlns:p14="http://schemas.microsoft.com/office/powerpoint/2010/main" val="1296793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dirty="0"/>
              <a:t>Our study on RPA technology adoption uses a document analysis strategy same as  Paredes and Wheatley. </a:t>
            </a:r>
          </a:p>
          <a:p>
            <a:pPr marL="0" indent="0">
              <a:buNone/>
            </a:pPr>
            <a:r>
              <a:rPr lang="en-US" dirty="0"/>
              <a:t>We conduct a systematic keyword search in the digital annual reports of listed firms to compile a comprehensive dataset on RPA implementation. </a:t>
            </a:r>
          </a:p>
        </p:txBody>
      </p:sp>
    </p:spTree>
    <p:extLst>
      <p:ext uri="{BB962C8B-B14F-4D97-AF65-F5344CB8AC3E}">
        <p14:creationId xmlns:p14="http://schemas.microsoft.com/office/powerpoint/2010/main" val="1838348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41288" y="768350"/>
            <a:ext cx="6821487" cy="3838575"/>
          </a:xfrm>
        </p:spPr>
      </p:sp>
      <p:sp>
        <p:nvSpPr>
          <p:cNvPr id="3" name="備忘稿版面配置區 2"/>
          <p:cNvSpPr>
            <a:spLocks noGrp="1"/>
          </p:cNvSpPr>
          <p:nvPr>
            <p:ph type="body" idx="1"/>
          </p:nvPr>
        </p:nvSpPr>
        <p:spPr/>
        <p:txBody>
          <a:bodyPr/>
          <a:lstStyle/>
          <a:p>
            <a:pPr marL="172006" indent="0">
              <a:buNone/>
            </a:pPr>
            <a:r>
              <a:rPr lang="en-US" altLang="zh-TW" dirty="0"/>
              <a:t>Our sample period begins in 2017, as no company disclosed RPA utilization before that year. </a:t>
            </a:r>
          </a:p>
          <a:p>
            <a:pPr marL="172006" indent="0">
              <a:buNone/>
            </a:pPr>
            <a:r>
              <a:rPr lang="en-US" altLang="zh-TW" dirty="0"/>
              <a:t>For the earnings management analysis, we exclude financial companies, following common research practice. </a:t>
            </a:r>
          </a:p>
          <a:p>
            <a:pPr marL="172006" indent="0">
              <a:buNone/>
            </a:pPr>
            <a:r>
              <a:rPr lang="en-US" altLang="zh-TW" dirty="0"/>
              <a:t>Companies with missing data for variable calculation are also excluded. </a:t>
            </a:r>
          </a:p>
          <a:p>
            <a:pPr marL="172006" indent="0">
              <a:buNone/>
            </a:pPr>
            <a:r>
              <a:rPr lang="en-US" altLang="zh-TW" dirty="0"/>
              <a:t>Ultimately, our sample includes 86 firms that have adopted RPA.</a:t>
            </a:r>
            <a:endParaRPr lang="zh-TW" altLang="en-US" dirty="0"/>
          </a:p>
        </p:txBody>
      </p:sp>
    </p:spTree>
    <p:extLst>
      <p:ext uri="{BB962C8B-B14F-4D97-AF65-F5344CB8AC3E}">
        <p14:creationId xmlns:p14="http://schemas.microsoft.com/office/powerpoint/2010/main" val="3675121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41288" y="768350"/>
            <a:ext cx="6821487" cy="3838575"/>
          </a:xfrm>
        </p:spPr>
      </p:sp>
      <p:sp>
        <p:nvSpPr>
          <p:cNvPr id="3" name="備忘稿版面配置區 2"/>
          <p:cNvSpPr>
            <a:spLocks noGrp="1"/>
          </p:cNvSpPr>
          <p:nvPr>
            <p:ph type="body" idx="1"/>
          </p:nvPr>
        </p:nvSpPr>
        <p:spPr/>
        <p:txBody>
          <a:bodyPr/>
          <a:lstStyle/>
          <a:p>
            <a:pPr marL="172006" indent="0">
              <a:buNone/>
            </a:pPr>
            <a:r>
              <a:rPr lang="en-US" altLang="zh-TW" dirty="0"/>
              <a:t>The tables above show the distribution of industries among our RPA-adopting firms and the years they began adoption.</a:t>
            </a:r>
            <a:endParaRPr lang="zh-TW" altLang="en-US" dirty="0"/>
          </a:p>
        </p:txBody>
      </p:sp>
    </p:spTree>
    <p:extLst>
      <p:ext uri="{BB962C8B-B14F-4D97-AF65-F5344CB8AC3E}">
        <p14:creationId xmlns:p14="http://schemas.microsoft.com/office/powerpoint/2010/main" val="2114990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41288" y="768350"/>
            <a:ext cx="6821487" cy="3838575"/>
          </a:xfrm>
        </p:spPr>
      </p:sp>
      <p:sp>
        <p:nvSpPr>
          <p:cNvPr id="3" name="備忘稿版面配置區 2"/>
          <p:cNvSpPr>
            <a:spLocks noGrp="1"/>
          </p:cNvSpPr>
          <p:nvPr>
            <p:ph type="body" idx="1"/>
          </p:nvPr>
        </p:nvSpPr>
        <p:spPr/>
        <p:txBody>
          <a:bodyPr/>
          <a:lstStyle/>
          <a:p>
            <a:pPr marL="172006" indent="0">
              <a:buNone/>
            </a:pPr>
            <a:r>
              <a:rPr lang="en-US" altLang="zh-TW" dirty="0"/>
              <a:t>Similar to previous studies, we match 86 comparable firms without RPA implementation as a control group. </a:t>
            </a:r>
          </a:p>
          <a:p>
            <a:pPr marL="172006" indent="0">
              <a:buNone/>
            </a:pPr>
            <a:r>
              <a:rPr lang="en-US" altLang="zh-TW" dirty="0"/>
              <a:t>After initial pairing, we check if control firms might be using RPA through news search.</a:t>
            </a:r>
          </a:p>
          <a:p>
            <a:pPr marL="172006" indent="0">
              <a:buNone/>
            </a:pPr>
            <a:r>
              <a:rPr lang="en-US" altLang="zh-TW" dirty="0"/>
              <a:t>If we find any indications, we exclude those firms and repeat the matching process. </a:t>
            </a:r>
          </a:p>
          <a:p>
            <a:pPr marL="172006" indent="0">
              <a:buNone/>
            </a:pPr>
            <a:r>
              <a:rPr lang="en-US" altLang="zh-TW" dirty="0"/>
              <a:t>This is done until we have a set of control firms with no RPA adoption news. </a:t>
            </a:r>
            <a:endParaRPr lang="zh-TW" altLang="en-US" dirty="0"/>
          </a:p>
        </p:txBody>
      </p:sp>
    </p:spTree>
    <p:extLst>
      <p:ext uri="{BB962C8B-B14F-4D97-AF65-F5344CB8AC3E}">
        <p14:creationId xmlns:p14="http://schemas.microsoft.com/office/powerpoint/2010/main" val="2126235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05aad17dc0_0_2: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05aad17dc0_0_2: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altLang="zh-TW" sz="1200" dirty="0"/>
              <a:t>My presentation will follow the sequence: introduction, hypothesis, empirical model design and results, and finally, conclusion.</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1083f33e91c_0_103: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1083f33e91c_0_103: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altLang="zh-TW" dirty="0"/>
              <a:t>For the earnings management proxy, we use the absolute value of discretionary accruals calculated from the modified Jones model to detect manipulation via accruals.</a:t>
            </a:r>
          </a:p>
          <a:p>
            <a:pPr marL="0" indent="0">
              <a:buNone/>
            </a:pPr>
            <a:endParaRPr lang="en-US" altLang="zh-TW" dirty="0"/>
          </a:p>
          <a:p>
            <a:pPr marL="0" indent="0">
              <a:buNone/>
            </a:pPr>
            <a:r>
              <a:rPr lang="en-US" altLang="zh-TW" dirty="0"/>
              <a:t>In the additional analysis section, we use another proxy called the discretionary component of accruals quality following Francis et al.'s study. </a:t>
            </a:r>
          </a:p>
        </p:txBody>
      </p:sp>
    </p:spTree>
    <p:extLst>
      <p:ext uri="{BB962C8B-B14F-4D97-AF65-F5344CB8AC3E}">
        <p14:creationId xmlns:p14="http://schemas.microsoft.com/office/powerpoint/2010/main" val="22185872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1083f33e91c_0_103: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1083f33e91c_0_103: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dirty="0"/>
              <a:t>For another form of earnings management, we follow Zang’s research, using abnormal discretionary expenses, abnormal production costs, and their aggregation to detect real activities manipulation. The larger these proxies are, the more likely a firm is engaging in RM.</a:t>
            </a:r>
            <a:endParaRPr dirty="0"/>
          </a:p>
        </p:txBody>
      </p:sp>
    </p:spTree>
    <p:extLst>
      <p:ext uri="{BB962C8B-B14F-4D97-AF65-F5344CB8AC3E}">
        <p14:creationId xmlns:p14="http://schemas.microsoft.com/office/powerpoint/2010/main" val="26057083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9"/>
        <p:cNvGrpSpPr/>
        <p:nvPr/>
      </p:nvGrpSpPr>
      <p:grpSpPr>
        <a:xfrm>
          <a:off x="0" y="0"/>
          <a:ext cx="0" cy="0"/>
          <a:chOff x="0" y="0"/>
          <a:chExt cx="0" cy="0"/>
        </a:xfrm>
      </p:grpSpPr>
      <p:sp>
        <p:nvSpPr>
          <p:cNvPr id="1270" name="Google Shape;1270;g1083f33e91c_0_34: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1" name="Google Shape;1271;g1083f33e91c_0_34: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altLang="zh-TW" sz="1200" dirty="0"/>
              <a:t>Our main variables of interest are POST and RPA. </a:t>
            </a:r>
          </a:p>
          <a:p>
            <a:pPr marL="0" indent="0">
              <a:buNone/>
            </a:pPr>
            <a:r>
              <a:rPr lang="en-US" altLang="zh-TW" sz="1200" dirty="0"/>
              <a:t>POST is set to 1 for firm-year observations within or after RPA adoption, </a:t>
            </a:r>
          </a:p>
          <a:p>
            <a:pPr marL="0" indent="0">
              <a:buNone/>
            </a:pPr>
            <a:r>
              <a:rPr lang="en-US" altLang="zh-TW" sz="1200" dirty="0"/>
              <a:t>and RPA is set to 1 for observations in the treatment group. </a:t>
            </a:r>
          </a:p>
          <a:p>
            <a:pPr marL="0" indent="0">
              <a:buNone/>
            </a:pPr>
            <a:r>
              <a:rPr lang="en-US" altLang="zh-TW" sz="1200" dirty="0"/>
              <a:t>The product of these two indicators is used in the matched regression analysis.</a:t>
            </a:r>
            <a:endParaRPr dirty="0"/>
          </a:p>
        </p:txBody>
      </p:sp>
    </p:spTree>
    <p:extLst>
      <p:ext uri="{BB962C8B-B14F-4D97-AF65-F5344CB8AC3E}">
        <p14:creationId xmlns:p14="http://schemas.microsoft.com/office/powerpoint/2010/main" val="11708785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41288" y="768350"/>
            <a:ext cx="6821487" cy="3838575"/>
          </a:xfrm>
        </p:spPr>
      </p:sp>
      <p:sp>
        <p:nvSpPr>
          <p:cNvPr id="3" name="備忘稿版面配置區 2"/>
          <p:cNvSpPr>
            <a:spLocks noGrp="1"/>
          </p:cNvSpPr>
          <p:nvPr>
            <p:ph type="body" idx="1"/>
          </p:nvPr>
        </p:nvSpPr>
        <p:spPr/>
        <p:txBody>
          <a:bodyPr/>
          <a:lstStyle/>
          <a:p>
            <a:pPr marL="172006" indent="0">
              <a:buNone/>
            </a:pPr>
            <a:r>
              <a:rPr lang="en-US" altLang="zh-TW" dirty="0"/>
              <a:t>For the empirical models, we follow Chen et al. and Zang’s studies to distinguish AM regression and RM regressions in a simultaneous equation framework.</a:t>
            </a:r>
          </a:p>
          <a:p>
            <a:pPr marL="172006" indent="0">
              <a:buNone/>
            </a:pPr>
            <a:endParaRPr lang="en-US" altLang="zh-TW" dirty="0"/>
          </a:p>
          <a:p>
            <a:pPr marL="172006" indent="0">
              <a:buNone/>
            </a:pPr>
            <a:r>
              <a:rPr lang="en-US" altLang="zh-TW" dirty="0"/>
              <a:t>Control variables are included based on prior research. Big4 is a control variable specifically for AM equations, while R&amp;D intensity and advertising intensity are included in the RM equation.</a:t>
            </a:r>
          </a:p>
          <a:p>
            <a:pPr marL="172006" indent="0">
              <a:buNone/>
            </a:pPr>
            <a:endParaRPr lang="en-US" altLang="zh-TW" dirty="0"/>
          </a:p>
          <a:p>
            <a:pPr marL="172006" indent="0">
              <a:buNone/>
            </a:pPr>
            <a:r>
              <a:rPr lang="en-US" altLang="zh-TW" dirty="0"/>
              <a:t>Our main focus is the coefficient of POST.</a:t>
            </a:r>
            <a:endParaRPr lang="zh-TW" altLang="en-US" dirty="0"/>
          </a:p>
        </p:txBody>
      </p:sp>
    </p:spTree>
    <p:extLst>
      <p:ext uri="{BB962C8B-B14F-4D97-AF65-F5344CB8AC3E}">
        <p14:creationId xmlns:p14="http://schemas.microsoft.com/office/powerpoint/2010/main" val="18411481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41288" y="768350"/>
            <a:ext cx="6821487" cy="3838575"/>
          </a:xfrm>
        </p:spPr>
      </p:sp>
      <p:sp>
        <p:nvSpPr>
          <p:cNvPr id="3" name="備忘稿版面配置區 2"/>
          <p:cNvSpPr>
            <a:spLocks noGrp="1"/>
          </p:cNvSpPr>
          <p:nvPr>
            <p:ph type="body" idx="1"/>
          </p:nvPr>
        </p:nvSpPr>
        <p:spPr/>
        <p:txBody>
          <a:bodyPr/>
          <a:lstStyle/>
          <a:p>
            <a:pPr marL="172006" indent="0">
              <a:buNone/>
            </a:pPr>
            <a:r>
              <a:rPr lang="en-US" altLang="zh-TW" dirty="0"/>
              <a:t>For the matched regression with control firms, the control variables remain the same as in the previous equations. The main variables of interest differ.</a:t>
            </a:r>
          </a:p>
          <a:p>
            <a:pPr marL="172006" indent="0">
              <a:buNone/>
            </a:pPr>
            <a:endParaRPr lang="en-US" altLang="zh-TW" dirty="0"/>
          </a:p>
          <a:p>
            <a:pPr marL="172006" indent="0">
              <a:buNone/>
            </a:pPr>
            <a:r>
              <a:rPr lang="en-US" altLang="zh-TW" dirty="0"/>
              <a:t>We will examine POST, the product of POST and RPA, and their linear hypothesis to check whether the sum of alpha 2 and alpha 4 is greater than 0.</a:t>
            </a:r>
            <a:endParaRPr lang="zh-TW" altLang="en-US" dirty="0"/>
          </a:p>
        </p:txBody>
      </p:sp>
    </p:spTree>
    <p:extLst>
      <p:ext uri="{BB962C8B-B14F-4D97-AF65-F5344CB8AC3E}">
        <p14:creationId xmlns:p14="http://schemas.microsoft.com/office/powerpoint/2010/main" val="30395346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41288" y="768350"/>
            <a:ext cx="6821487" cy="3838575"/>
          </a:xfrm>
        </p:spPr>
      </p:sp>
      <p:sp>
        <p:nvSpPr>
          <p:cNvPr id="3" name="備忘稿版面配置區 2"/>
          <p:cNvSpPr>
            <a:spLocks noGrp="1"/>
          </p:cNvSpPr>
          <p:nvPr>
            <p:ph type="body" idx="1"/>
          </p:nvPr>
        </p:nvSpPr>
        <p:spPr/>
        <p:txBody>
          <a:bodyPr/>
          <a:lstStyle/>
          <a:p>
            <a:pPr marL="172006" indent="0">
              <a:buNone/>
            </a:pPr>
            <a:r>
              <a:rPr lang="en-US" altLang="zh-TW" dirty="0"/>
              <a:t>Before performing regression analysis, it's important to address the endogeneity issue between the two approaches for earnings management. </a:t>
            </a:r>
          </a:p>
          <a:p>
            <a:pPr marL="172006" indent="0">
              <a:buNone/>
            </a:pPr>
            <a:r>
              <a:rPr lang="en-US" altLang="zh-TW" dirty="0"/>
              <a:t>Zang found that management's choice to conduct AM or RM is based on their relative costs. </a:t>
            </a:r>
          </a:p>
          <a:p>
            <a:pPr marL="172006" indent="0">
              <a:buNone/>
            </a:pPr>
            <a:r>
              <a:rPr lang="en-US" altLang="zh-TW" dirty="0"/>
              <a:t>Hamza also emphasized that AM and RM may have an endogeneity problem, as earnings management can be viewed as the sum of AM and RM, along with their error terms.</a:t>
            </a:r>
            <a:endParaRPr lang="zh-TW" altLang="en-US" dirty="0"/>
          </a:p>
        </p:txBody>
      </p:sp>
    </p:spTree>
    <p:extLst>
      <p:ext uri="{BB962C8B-B14F-4D97-AF65-F5344CB8AC3E}">
        <p14:creationId xmlns:p14="http://schemas.microsoft.com/office/powerpoint/2010/main" val="2867609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41288" y="768350"/>
            <a:ext cx="6821487" cy="3838575"/>
          </a:xfrm>
        </p:spPr>
      </p:sp>
      <p:sp>
        <p:nvSpPr>
          <p:cNvPr id="3" name="備忘稿版面配置區 2"/>
          <p:cNvSpPr>
            <a:spLocks noGrp="1"/>
          </p:cNvSpPr>
          <p:nvPr>
            <p:ph type="body" idx="1"/>
          </p:nvPr>
        </p:nvSpPr>
        <p:spPr/>
        <p:txBody>
          <a:bodyPr/>
          <a:lstStyle/>
          <a:p>
            <a:pPr marL="172006" indent="0">
              <a:buNone/>
            </a:pPr>
            <a:r>
              <a:rPr lang="en-US" altLang="zh-TW" dirty="0"/>
              <a:t>This causal model diagram visualize our model's mechanism. The red lines indicate the relationships we aim to explore for hypothesis 1 and hypothesis 2.</a:t>
            </a:r>
          </a:p>
          <a:p>
            <a:pPr marL="172006" indent="0">
              <a:buNone/>
            </a:pPr>
            <a:endParaRPr lang="en-US" altLang="zh-TW" dirty="0"/>
          </a:p>
          <a:p>
            <a:pPr marL="172006" indent="0">
              <a:buNone/>
            </a:pPr>
            <a:r>
              <a:rPr lang="en-US" altLang="zh-TW" dirty="0"/>
              <a:t>However, we first need to examine whether AM and RM in our sample are endogenous. The blue lines show an unobservable relationship that needs to be tested first.</a:t>
            </a:r>
            <a:endParaRPr lang="zh-TW" altLang="en-US" dirty="0"/>
          </a:p>
        </p:txBody>
      </p:sp>
    </p:spTree>
    <p:extLst>
      <p:ext uri="{BB962C8B-B14F-4D97-AF65-F5344CB8AC3E}">
        <p14:creationId xmlns:p14="http://schemas.microsoft.com/office/powerpoint/2010/main" val="3259764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41288" y="768350"/>
            <a:ext cx="6821487" cy="3838575"/>
          </a:xfrm>
        </p:spPr>
      </p:sp>
      <p:sp>
        <p:nvSpPr>
          <p:cNvPr id="3" name="備忘稿版面配置區 2"/>
          <p:cNvSpPr>
            <a:spLocks noGrp="1"/>
          </p:cNvSpPr>
          <p:nvPr>
            <p:ph type="body" idx="1"/>
          </p:nvPr>
        </p:nvSpPr>
        <p:spPr/>
        <p:txBody>
          <a:bodyPr/>
          <a:lstStyle/>
          <a:p>
            <a:pPr marL="172006" indent="0">
              <a:buNone/>
            </a:pPr>
            <a:r>
              <a:rPr lang="en-US" altLang="zh-TW" dirty="0"/>
              <a:t>We adopt the Hausman Auxiliary regressions method from Hill et al.</a:t>
            </a:r>
          </a:p>
          <a:p>
            <a:pPr marL="172006" indent="0">
              <a:buNone/>
            </a:pPr>
            <a:endParaRPr lang="en-US" altLang="zh-TW" dirty="0"/>
          </a:p>
          <a:p>
            <a:pPr marL="172006" indent="0">
              <a:buNone/>
            </a:pPr>
            <a:r>
              <a:rPr lang="en-US" altLang="zh-TW" dirty="0"/>
              <a:t>Taking AM as an example, we first regress AM on exogenous variables to obtain the residuals of AM. Then, we regress RM on AM, exogenous variables, and the residuals of AM.</a:t>
            </a:r>
          </a:p>
          <a:p>
            <a:pPr marL="172006" indent="0">
              <a:buNone/>
            </a:pPr>
            <a:endParaRPr lang="en-US" altLang="zh-TW" dirty="0"/>
          </a:p>
          <a:p>
            <a:pPr marL="172006" indent="0">
              <a:buNone/>
            </a:pPr>
            <a:r>
              <a:rPr lang="en-US" altLang="zh-TW" dirty="0"/>
              <a:t>If the coefficient of the AM residuals is significantly different from zero, it suggests that AM is endogenously related to RM.</a:t>
            </a:r>
          </a:p>
          <a:p>
            <a:pPr marL="172006" indent="0">
              <a:buNone/>
            </a:pPr>
            <a:endParaRPr lang="en-US" altLang="zh-TW" dirty="0"/>
          </a:p>
          <a:p>
            <a:pPr marL="172006" indent="0">
              <a:buNone/>
            </a:pPr>
            <a:r>
              <a:rPr lang="en-US" altLang="zh-TW" dirty="0"/>
              <a:t>Finally, the predicted value of AM from the first-stage equations will substitute the actual AM in the regression of the empirical models. Using 2SLS will be a better approach than OLS to address endogeneity</a:t>
            </a:r>
          </a:p>
        </p:txBody>
      </p:sp>
    </p:spTree>
    <p:extLst>
      <p:ext uri="{BB962C8B-B14F-4D97-AF65-F5344CB8AC3E}">
        <p14:creationId xmlns:p14="http://schemas.microsoft.com/office/powerpoint/2010/main" val="15791246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dirty="0"/>
              <a:t>The fourth part will illustrate the results of the model.</a:t>
            </a:r>
            <a:endParaRPr dirty="0"/>
          </a:p>
        </p:txBody>
      </p:sp>
    </p:spTree>
    <p:extLst>
      <p:ext uri="{BB962C8B-B14F-4D97-AF65-F5344CB8AC3E}">
        <p14:creationId xmlns:p14="http://schemas.microsoft.com/office/powerpoint/2010/main" val="8007941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8"/>
        <p:cNvGrpSpPr/>
        <p:nvPr/>
      </p:nvGrpSpPr>
      <p:grpSpPr>
        <a:xfrm>
          <a:off x="0" y="0"/>
          <a:ext cx="0" cy="0"/>
          <a:chOff x="0" y="0"/>
          <a:chExt cx="0" cy="0"/>
        </a:xfrm>
      </p:grpSpPr>
      <p:sp>
        <p:nvSpPr>
          <p:cNvPr id="1449" name="Google Shape;1449;g1083f33e91c_0_215: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0" name="Google Shape;1450;g1083f33e91c_0_215: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dirty="0"/>
              <a:t>In our previous test for endogeneity, we ran the Hausman auxiliary regressions and found that endogeneity is indeed present in our sample.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dirty="0"/>
              <a:t>The reason for conducting this research is closely linked to the emergence of new technologies, particularly RPA.</a:t>
            </a:r>
          </a:p>
          <a:p>
            <a:pPr marL="0" indent="0">
              <a:buNone/>
            </a:pPr>
            <a:r>
              <a:rPr lang="en-US" dirty="0"/>
              <a:t>Recently, technologies like ERP, AI, and RPA have been reshaping the finance and accounting area.</a:t>
            </a:r>
            <a:endParaRPr dirty="0"/>
          </a:p>
        </p:txBody>
      </p:sp>
    </p:spTree>
    <p:extLst>
      <p:ext uri="{BB962C8B-B14F-4D97-AF65-F5344CB8AC3E}">
        <p14:creationId xmlns:p14="http://schemas.microsoft.com/office/powerpoint/2010/main" val="39101452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8"/>
        <p:cNvGrpSpPr/>
        <p:nvPr/>
      </p:nvGrpSpPr>
      <p:grpSpPr>
        <a:xfrm>
          <a:off x="0" y="0"/>
          <a:ext cx="0" cy="0"/>
          <a:chOff x="0" y="0"/>
          <a:chExt cx="0" cy="0"/>
        </a:xfrm>
      </p:grpSpPr>
      <p:sp>
        <p:nvSpPr>
          <p:cNvPr id="1449" name="Google Shape;1449;g1083f33e91c_0_215: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0" name="Google Shape;1450;g1083f33e91c_0_215: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dirty="0"/>
              <a:t>Our first regressions test whether earnings management increases after RPA adoption within the treatment group. </a:t>
            </a:r>
          </a:p>
          <a:p>
            <a:pPr marL="0" indent="0">
              <a:buNone/>
            </a:pPr>
            <a:r>
              <a:rPr lang="en-US" dirty="0"/>
              <a:t>We find that the coefficients for both AM and RM are significantly greater than zero, supporting our hypotheses 1 and 2 that RPA implementation is positively related to earnings management.</a:t>
            </a:r>
            <a:endParaRPr dirty="0"/>
          </a:p>
        </p:txBody>
      </p:sp>
    </p:spTree>
    <p:extLst>
      <p:ext uri="{BB962C8B-B14F-4D97-AF65-F5344CB8AC3E}">
        <p14:creationId xmlns:p14="http://schemas.microsoft.com/office/powerpoint/2010/main" val="40108317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8"/>
        <p:cNvGrpSpPr/>
        <p:nvPr/>
      </p:nvGrpSpPr>
      <p:grpSpPr>
        <a:xfrm>
          <a:off x="0" y="0"/>
          <a:ext cx="0" cy="0"/>
          <a:chOff x="0" y="0"/>
          <a:chExt cx="0" cy="0"/>
        </a:xfrm>
      </p:grpSpPr>
      <p:sp>
        <p:nvSpPr>
          <p:cNvPr id="1449" name="Google Shape;1449;g1083f33e91c_0_215: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0" name="Google Shape;1450;g1083f33e91c_0_215: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dirty="0"/>
              <a:t>When we include control firms in the regression analysis, we conduct a linear hypothesis test to determine if the sum of the coefficients for POST and the interaction term of POST and RPA is greater than zero. </a:t>
            </a:r>
          </a:p>
          <a:p>
            <a:pPr marL="0" indent="0">
              <a:buNone/>
            </a:pPr>
            <a:endParaRPr lang="en-US" dirty="0"/>
          </a:p>
          <a:p>
            <a:pPr marL="0" indent="0">
              <a:buNone/>
            </a:pPr>
            <a:r>
              <a:rPr lang="en-US" dirty="0"/>
              <a:t>The F-test shows that all coefficients are greater than zero, indicating that RPA-adopting firms are more likely to engage in earnings management compared to control firms after the implementation period. This result supports both our hypotheses 1 and 2.</a:t>
            </a:r>
            <a:endParaRPr dirty="0"/>
          </a:p>
        </p:txBody>
      </p:sp>
    </p:spTree>
    <p:extLst>
      <p:ext uri="{BB962C8B-B14F-4D97-AF65-F5344CB8AC3E}">
        <p14:creationId xmlns:p14="http://schemas.microsoft.com/office/powerpoint/2010/main" val="34251637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8"/>
        <p:cNvGrpSpPr/>
        <p:nvPr/>
      </p:nvGrpSpPr>
      <p:grpSpPr>
        <a:xfrm>
          <a:off x="0" y="0"/>
          <a:ext cx="0" cy="0"/>
          <a:chOff x="0" y="0"/>
          <a:chExt cx="0" cy="0"/>
        </a:xfrm>
      </p:grpSpPr>
      <p:sp>
        <p:nvSpPr>
          <p:cNvPr id="1449" name="Google Shape;1449;g1083f33e91c_0_215: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0" name="Google Shape;1450;g1083f33e91c_0_215: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dirty="0"/>
              <a:t>For the additional analysis, we choose the alternative AM proxy following Francis et al. to check whether our regression results are robust.</a:t>
            </a:r>
          </a:p>
          <a:p>
            <a:pPr marL="0" indent="0">
              <a:buNone/>
            </a:pPr>
            <a:endParaRPr lang="en-US" altLang="zh-TW" dirty="0"/>
          </a:p>
          <a:p>
            <a:pPr marL="0" indent="0">
              <a:buNone/>
            </a:pPr>
            <a:r>
              <a:rPr lang="en-US" dirty="0"/>
              <a:t>In terms of within group analysis, the results keep the same.</a:t>
            </a:r>
            <a:endParaRPr dirty="0"/>
          </a:p>
        </p:txBody>
      </p:sp>
    </p:spTree>
    <p:extLst>
      <p:ext uri="{BB962C8B-B14F-4D97-AF65-F5344CB8AC3E}">
        <p14:creationId xmlns:p14="http://schemas.microsoft.com/office/powerpoint/2010/main" val="29623545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8"/>
        <p:cNvGrpSpPr/>
        <p:nvPr/>
      </p:nvGrpSpPr>
      <p:grpSpPr>
        <a:xfrm>
          <a:off x="0" y="0"/>
          <a:ext cx="0" cy="0"/>
          <a:chOff x="0" y="0"/>
          <a:chExt cx="0" cy="0"/>
        </a:xfrm>
      </p:grpSpPr>
      <p:sp>
        <p:nvSpPr>
          <p:cNvPr id="1449" name="Google Shape;1449;g1083f33e91c_0_215: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0" name="Google Shape;1450;g1083f33e91c_0_215: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dirty="0"/>
              <a:t>Likewise, we use the alternative proxy in the matched regressions and the F-test statistics are all larger than zero.</a:t>
            </a:r>
            <a:endParaRPr dirty="0"/>
          </a:p>
        </p:txBody>
      </p:sp>
    </p:spTree>
    <p:extLst>
      <p:ext uri="{BB962C8B-B14F-4D97-AF65-F5344CB8AC3E}">
        <p14:creationId xmlns:p14="http://schemas.microsoft.com/office/powerpoint/2010/main" val="32426273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dirty="0"/>
              <a:t>The last part is conclusion.</a:t>
            </a:r>
            <a:endParaRPr dirty="0"/>
          </a:p>
        </p:txBody>
      </p:sp>
    </p:spTree>
    <p:extLst>
      <p:ext uri="{BB962C8B-B14F-4D97-AF65-F5344CB8AC3E}">
        <p14:creationId xmlns:p14="http://schemas.microsoft.com/office/powerpoint/2010/main" val="2163016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1083f33e91c_0_103: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1083f33e91c_0_103: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altLang="zh-TW" dirty="0"/>
              <a:t>The main findings of this study focus on whether earnings management increases after RPA implementation. </a:t>
            </a:r>
          </a:p>
          <a:p>
            <a:pPr marL="0" indent="0">
              <a:buNone/>
            </a:pPr>
            <a:r>
              <a:rPr lang="en-US" altLang="zh-TW" dirty="0"/>
              <a:t>We find that all types of earnings management increase following RPA adoption, as shown through both within-treatment group analysis and matched results analysis. Additionally, this conclusion is supported by our additional analysis</a:t>
            </a:r>
            <a:endParaRPr dirty="0"/>
          </a:p>
        </p:txBody>
      </p:sp>
    </p:spTree>
    <p:extLst>
      <p:ext uri="{BB962C8B-B14F-4D97-AF65-F5344CB8AC3E}">
        <p14:creationId xmlns:p14="http://schemas.microsoft.com/office/powerpoint/2010/main" val="19559034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1083f33e91c_0_103: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1083f33e91c_0_103: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dirty="0"/>
              <a:t>This study highlights RPA's impact on earnings management for firms, regulators, and auditors. </a:t>
            </a:r>
          </a:p>
          <a:p>
            <a:pPr marL="0" indent="0">
              <a:buNone/>
            </a:pPr>
            <a:r>
              <a:rPr lang="en-US" dirty="0"/>
              <a:t>For firms, it emphasizes the need for robust control standards and risk management practices when implementing RPA. </a:t>
            </a:r>
          </a:p>
          <a:p>
            <a:pPr marL="0" indent="0">
              <a:buNone/>
            </a:pPr>
            <a:r>
              <a:rPr lang="en-US" dirty="0"/>
              <a:t>Regulators can use these insights to shape policies ensuring corporate transparency and accountability amid digital transformation. </a:t>
            </a:r>
          </a:p>
          <a:p>
            <a:pPr marL="0" indent="0">
              <a:buNone/>
            </a:pPr>
            <a:r>
              <a:rPr lang="en-US" dirty="0"/>
              <a:t>For audit firms, understanding RPA's effects can enhance audit quality and effectiveness, allowing auditors to better detect and address potential earnings management. </a:t>
            </a:r>
            <a:endParaRPr dirty="0"/>
          </a:p>
        </p:txBody>
      </p:sp>
    </p:spTree>
    <p:extLst>
      <p:ext uri="{BB962C8B-B14F-4D97-AF65-F5344CB8AC3E}">
        <p14:creationId xmlns:p14="http://schemas.microsoft.com/office/powerpoint/2010/main" val="3921052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1083f33e91c_0_103: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1083f33e91c_0_103: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dirty="0"/>
              <a:t>For the limitations of this research, we face restricted sources for checking whether a firm has adopted RPA via annual reports. </a:t>
            </a:r>
          </a:p>
          <a:p>
            <a:pPr marL="0" indent="0">
              <a:buNone/>
            </a:pPr>
            <a:r>
              <a:rPr lang="en-US"/>
              <a:t>Some </a:t>
            </a:r>
            <a:r>
              <a:rPr lang="en-US" dirty="0"/>
              <a:t>control firms may not consider RPA utilization material enough to disclose in their reports or on public platforms</a:t>
            </a:r>
            <a:r>
              <a:rPr lang="en-US"/>
              <a:t>. </a:t>
            </a:r>
          </a:p>
          <a:p>
            <a:pPr marL="0" indent="0">
              <a:buNone/>
            </a:pPr>
            <a:r>
              <a:rPr lang="en-US"/>
              <a:t>Additionally</a:t>
            </a:r>
            <a:r>
              <a:rPr lang="en-US" dirty="0"/>
              <a:t>, our data is solely from Taiwan, which may limit the generalizability of our findings.</a:t>
            </a:r>
          </a:p>
          <a:p>
            <a:pPr marL="0" indent="0">
              <a:buNone/>
            </a:pPr>
            <a:endParaRPr lang="en-US" dirty="0"/>
          </a:p>
          <a:p>
            <a:pPr marL="0" indent="0">
              <a:buNone/>
            </a:pPr>
            <a:r>
              <a:rPr lang="en-US" dirty="0"/>
              <a:t>Despite these limitations, future research can further examine the relationship between internal control and RPA adoption. Moreover, assessing the extent of a company's RPA deployment could be improved by using measurable proxies, such as the number of licenses usage.</a:t>
            </a:r>
            <a:endParaRPr dirty="0"/>
          </a:p>
        </p:txBody>
      </p:sp>
    </p:spTree>
    <p:extLst>
      <p:ext uri="{BB962C8B-B14F-4D97-AF65-F5344CB8AC3E}">
        <p14:creationId xmlns:p14="http://schemas.microsoft.com/office/powerpoint/2010/main" val="598405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endParaRPr/>
          </a:p>
        </p:txBody>
      </p:sp>
    </p:spTree>
    <p:extLst>
      <p:ext uri="{BB962C8B-B14F-4D97-AF65-F5344CB8AC3E}">
        <p14:creationId xmlns:p14="http://schemas.microsoft.com/office/powerpoint/2010/main" val="3545479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dirty="0"/>
              <a:t>For instance, ERP has been shown to influence financial operations in several accounting studies. </a:t>
            </a:r>
          </a:p>
          <a:p>
            <a:pPr marL="0" indent="0">
              <a:buNone/>
            </a:pPr>
            <a:r>
              <a:rPr lang="en-US" dirty="0"/>
              <a:t>Hayes et al. found a positive market response post-ERP implementation. </a:t>
            </a:r>
          </a:p>
          <a:p>
            <a:pPr marL="0" indent="0">
              <a:buNone/>
            </a:pPr>
            <a:r>
              <a:rPr lang="en-US" dirty="0"/>
              <a:t>Additionally, Morris and </a:t>
            </a:r>
            <a:r>
              <a:rPr lang="en-US" dirty="0" err="1"/>
              <a:t>Laksmana's</a:t>
            </a:r>
            <a:r>
              <a:rPr lang="en-US" dirty="0"/>
              <a:t> research indicates that financial reporting quality improves after ERP adoption.</a:t>
            </a:r>
            <a:endParaRPr dirty="0"/>
          </a:p>
        </p:txBody>
      </p:sp>
    </p:spTree>
    <p:extLst>
      <p:ext uri="{BB962C8B-B14F-4D97-AF65-F5344CB8AC3E}">
        <p14:creationId xmlns:p14="http://schemas.microsoft.com/office/powerpoint/2010/main" val="1673118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dirty="0"/>
              <a:t>RPA, a relatively new technology, has grown rapidly, especially since COVID-19. </a:t>
            </a:r>
          </a:p>
          <a:p>
            <a:pPr marL="0" indent="0">
              <a:buNone/>
            </a:pPr>
            <a:r>
              <a:rPr lang="en-US" dirty="0"/>
              <a:t>Despite its recent emergence, most RPA researches are qualitative or theoretical. </a:t>
            </a:r>
          </a:p>
          <a:p>
            <a:pPr marL="0" indent="0">
              <a:buNone/>
            </a:pPr>
            <a:r>
              <a:rPr lang="en-US" dirty="0"/>
              <a:t>Quantitative studies on RPA in accounting are still quite rare.</a:t>
            </a:r>
            <a:endParaRPr dirty="0"/>
          </a:p>
        </p:txBody>
      </p:sp>
    </p:spTree>
    <p:extLst>
      <p:ext uri="{BB962C8B-B14F-4D97-AF65-F5344CB8AC3E}">
        <p14:creationId xmlns:p14="http://schemas.microsoft.com/office/powerpoint/2010/main" val="1621292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dirty="0"/>
              <a:t>In classic accounting research, there are many papers linking earnings management to technologies like ERP. </a:t>
            </a:r>
          </a:p>
          <a:p>
            <a:pPr marL="0" indent="0">
              <a:buNone/>
            </a:pPr>
            <a:r>
              <a:rPr lang="en-US" dirty="0"/>
              <a:t>Given the recent emergence of RPA and the abundant literature discussing  the relation between earnings management and technology, we conducted this study to evaluate the impact of RPA on earnings management.</a:t>
            </a:r>
            <a:endParaRPr dirty="0"/>
          </a:p>
        </p:txBody>
      </p:sp>
    </p:spTree>
    <p:extLst>
      <p:ext uri="{BB962C8B-B14F-4D97-AF65-F5344CB8AC3E}">
        <p14:creationId xmlns:p14="http://schemas.microsoft.com/office/powerpoint/2010/main" val="2739875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dirty="0"/>
              <a:t>The second part is literature review and hypothesis development.</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41288" y="768350"/>
            <a:ext cx="6821487" cy="3838575"/>
          </a:xfrm>
        </p:spPr>
      </p:sp>
      <p:sp>
        <p:nvSpPr>
          <p:cNvPr id="3" name="備忘稿版面配置區 2"/>
          <p:cNvSpPr>
            <a:spLocks noGrp="1"/>
          </p:cNvSpPr>
          <p:nvPr>
            <p:ph type="body" idx="1"/>
          </p:nvPr>
        </p:nvSpPr>
        <p:spPr/>
        <p:txBody>
          <a:bodyPr/>
          <a:lstStyle/>
          <a:p>
            <a:pPr marL="172006" indent="0">
              <a:buNone/>
            </a:pPr>
            <a:r>
              <a:rPr lang="en-US" altLang="zh-TW" dirty="0"/>
              <a:t>Based on Healy and </a:t>
            </a:r>
            <a:r>
              <a:rPr lang="en-US" altLang="zh-TW" dirty="0" err="1"/>
              <a:t>Wahlen</a:t>
            </a:r>
            <a:r>
              <a:rPr lang="en-US" altLang="zh-TW" dirty="0"/>
              <a:t>, earnings management can be divided into two categories: accrual-based management and real activities manipulation. </a:t>
            </a:r>
          </a:p>
          <a:p>
            <a:pPr marL="172006" indent="0">
              <a:buNone/>
            </a:pPr>
            <a:r>
              <a:rPr lang="en-US" altLang="zh-TW" dirty="0"/>
              <a:t>Accrual-based management involves manipulating financial statements through accounting principle choices, such as changing the depreciation method. </a:t>
            </a:r>
          </a:p>
          <a:p>
            <a:pPr marL="172006" indent="0">
              <a:buNone/>
            </a:pPr>
            <a:r>
              <a:rPr lang="en-US" altLang="zh-TW" dirty="0"/>
              <a:t>Real activities manipulation involves unusual operations to alter reported earnings. </a:t>
            </a:r>
          </a:p>
          <a:p>
            <a:pPr marL="172006" indent="0">
              <a:buNone/>
            </a:pPr>
            <a:r>
              <a:rPr lang="en-US" altLang="zh-TW" dirty="0"/>
              <a:t>For example, a company might reduce its cost of goods sold through overproduction. </a:t>
            </a:r>
          </a:p>
        </p:txBody>
      </p:sp>
    </p:spTree>
    <p:extLst>
      <p:ext uri="{BB962C8B-B14F-4D97-AF65-F5344CB8AC3E}">
        <p14:creationId xmlns:p14="http://schemas.microsoft.com/office/powerpoint/2010/main" val="547187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dirty="0"/>
              <a:t>The first wave of automation, Enterprise Resource Planning (ERP) systems, integrates various functions within a firm, centralizing system control. </a:t>
            </a:r>
          </a:p>
          <a:p>
            <a:pPr marL="0" indent="0">
              <a:buNone/>
            </a:pPr>
            <a:r>
              <a:rPr lang="en-US" dirty="0"/>
              <a:t>Initially adopted by manufacturing companies, ERP technology gradually expanded to other industries. </a:t>
            </a:r>
          </a:p>
          <a:p>
            <a:pPr marL="0" indent="0">
              <a:buNone/>
            </a:pPr>
            <a:r>
              <a:rPr lang="en-US" dirty="0"/>
              <a:t>In accounting functions, ERPs assist in data processing and tracking complex transactions, leading to automated generation of financial reports through predefined processes.</a:t>
            </a:r>
          </a:p>
          <a:p>
            <a:pPr marL="0" indent="0">
              <a:buNone/>
            </a:pPr>
            <a:endParaRPr lang="en-US" dirty="0"/>
          </a:p>
          <a:p>
            <a:pPr marL="0" indent="0">
              <a:buNone/>
            </a:pPr>
            <a:r>
              <a:rPr lang="en-US" dirty="0"/>
              <a:t>The next generation of automation is Robotic Process Automation (RPA). </a:t>
            </a:r>
          </a:p>
          <a:p>
            <a:pPr marL="0" indent="0">
              <a:buNone/>
            </a:pPr>
            <a:r>
              <a:rPr lang="en-US" dirty="0"/>
              <a:t>RPA, or robots, mimic human actions to complete repetitive tasks and have become widely used in the financial industry. </a:t>
            </a:r>
          </a:p>
          <a:p>
            <a:pPr marL="0" indent="0">
              <a:buNone/>
            </a:pPr>
            <a:r>
              <a:rPr lang="en-US" dirty="0"/>
              <a:t>In accounting functions, RPA handles rule-based tasks and interacts with diverse systems, bridging gaps left by ERP. </a:t>
            </a:r>
          </a:p>
          <a:p>
            <a:pPr marL="0" indent="0">
              <a:buNone/>
            </a:pPr>
            <a:r>
              <a:rPr lang="en-US" dirty="0"/>
              <a:t>Thus, RPA complements ERP as an auxiliary tool.</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1">
  <p:cSld name="CUSTOM_11">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7200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4"/>
          <p:cNvSpPr txBox="1">
            <a:spLocks noGrp="1"/>
          </p:cNvSpPr>
          <p:nvPr>
            <p:ph type="title" idx="2" hasCustomPrompt="1"/>
          </p:nvPr>
        </p:nvSpPr>
        <p:spPr>
          <a:xfrm>
            <a:off x="14826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a:spLocks noGrp="1"/>
          </p:cNvSpPr>
          <p:nvPr>
            <p:ph type="subTitle" idx="1"/>
          </p:nvPr>
        </p:nvSpPr>
        <p:spPr>
          <a:xfrm>
            <a:off x="720000" y="2081199"/>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4"/>
          <p:cNvSpPr txBox="1">
            <a:spLocks noGrp="1"/>
          </p:cNvSpPr>
          <p:nvPr>
            <p:ph type="title" idx="3"/>
          </p:nvPr>
        </p:nvSpPr>
        <p:spPr>
          <a:xfrm>
            <a:off x="34038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4"/>
          <p:cNvSpPr txBox="1">
            <a:spLocks noGrp="1"/>
          </p:cNvSpPr>
          <p:nvPr>
            <p:ph type="title" idx="4" hasCustomPrompt="1"/>
          </p:nvPr>
        </p:nvSpPr>
        <p:spPr>
          <a:xfrm>
            <a:off x="41664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a:spLocks noGrp="1"/>
          </p:cNvSpPr>
          <p:nvPr>
            <p:ph type="subTitle" idx="5"/>
          </p:nvPr>
        </p:nvSpPr>
        <p:spPr>
          <a:xfrm>
            <a:off x="34038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4"/>
          <p:cNvSpPr txBox="1">
            <a:spLocks noGrp="1"/>
          </p:cNvSpPr>
          <p:nvPr>
            <p:ph type="title" idx="6"/>
          </p:nvPr>
        </p:nvSpPr>
        <p:spPr>
          <a:xfrm>
            <a:off x="60876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14"/>
          <p:cNvSpPr txBox="1">
            <a:spLocks noGrp="1"/>
          </p:cNvSpPr>
          <p:nvPr>
            <p:ph type="title" idx="7" hasCustomPrompt="1"/>
          </p:nvPr>
        </p:nvSpPr>
        <p:spPr>
          <a:xfrm>
            <a:off x="68502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a:spLocks noGrp="1"/>
          </p:cNvSpPr>
          <p:nvPr>
            <p:ph type="subTitle" idx="8"/>
          </p:nvPr>
        </p:nvSpPr>
        <p:spPr>
          <a:xfrm>
            <a:off x="60876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4"/>
          <p:cNvSpPr txBox="1">
            <a:spLocks noGrp="1"/>
          </p:cNvSpPr>
          <p:nvPr>
            <p:ph type="title" idx="9"/>
          </p:nvPr>
        </p:nvSpPr>
        <p:spPr>
          <a:xfrm>
            <a:off x="7200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0" name="Google Shape;100;p14"/>
          <p:cNvSpPr txBox="1">
            <a:spLocks noGrp="1"/>
          </p:cNvSpPr>
          <p:nvPr>
            <p:ph type="title" idx="13" hasCustomPrompt="1"/>
          </p:nvPr>
        </p:nvSpPr>
        <p:spPr>
          <a:xfrm>
            <a:off x="14826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a:spLocks noGrp="1"/>
          </p:cNvSpPr>
          <p:nvPr>
            <p:ph type="subTitle" idx="14"/>
          </p:nvPr>
        </p:nvSpPr>
        <p:spPr>
          <a:xfrm>
            <a:off x="7200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14"/>
          <p:cNvSpPr txBox="1">
            <a:spLocks noGrp="1"/>
          </p:cNvSpPr>
          <p:nvPr>
            <p:ph type="title" idx="15"/>
          </p:nvPr>
        </p:nvSpPr>
        <p:spPr>
          <a:xfrm>
            <a:off x="34038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14"/>
          <p:cNvSpPr txBox="1">
            <a:spLocks noGrp="1"/>
          </p:cNvSpPr>
          <p:nvPr>
            <p:ph type="title" idx="16" hasCustomPrompt="1"/>
          </p:nvPr>
        </p:nvSpPr>
        <p:spPr>
          <a:xfrm>
            <a:off x="41664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a:spLocks noGrp="1"/>
          </p:cNvSpPr>
          <p:nvPr>
            <p:ph type="subTitle" idx="17"/>
          </p:nvPr>
        </p:nvSpPr>
        <p:spPr>
          <a:xfrm>
            <a:off x="34038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18"/>
          </p:nvPr>
        </p:nvSpPr>
        <p:spPr>
          <a:xfrm>
            <a:off x="60876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4"/>
          <p:cNvSpPr txBox="1">
            <a:spLocks noGrp="1"/>
          </p:cNvSpPr>
          <p:nvPr>
            <p:ph type="title" idx="19" hasCustomPrompt="1"/>
          </p:nvPr>
        </p:nvSpPr>
        <p:spPr>
          <a:xfrm>
            <a:off x="68502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a:spLocks noGrp="1"/>
          </p:cNvSpPr>
          <p:nvPr>
            <p:ph type="subTitle" idx="20"/>
          </p:nvPr>
        </p:nvSpPr>
        <p:spPr>
          <a:xfrm>
            <a:off x="60876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4"/>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09" name="Google Shape;109;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1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12" name="Google Shape;112;p1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2410500" y="2808253"/>
            <a:ext cx="4323000" cy="49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15" name="Google Shape;115;p15"/>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16" name="Google Shape;116;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13">
    <p:spTree>
      <p:nvGrpSpPr>
        <p:cNvPr id="1" name="Shape 125"/>
        <p:cNvGrpSpPr/>
        <p:nvPr/>
      </p:nvGrpSpPr>
      <p:grpSpPr>
        <a:xfrm>
          <a:off x="0" y="0"/>
          <a:ext cx="0" cy="0"/>
          <a:chOff x="0" y="0"/>
          <a:chExt cx="0" cy="0"/>
        </a:xfrm>
      </p:grpSpPr>
      <p:sp>
        <p:nvSpPr>
          <p:cNvPr id="126" name="Google Shape;126;p17"/>
          <p:cNvSpPr txBox="1">
            <a:spLocks noGrp="1"/>
          </p:cNvSpPr>
          <p:nvPr>
            <p:ph type="subTitle" idx="1"/>
          </p:nvPr>
        </p:nvSpPr>
        <p:spPr>
          <a:xfrm>
            <a:off x="264840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127" name="Google Shape;127;p17"/>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cxnSp>
        <p:nvCxnSpPr>
          <p:cNvPr id="128" name="Google Shape;128;p1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9" name="Google Shape;129;p1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0" name="Google Shape;130;p1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1" name="Google Shape;131;p1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16">
    <p:spTree>
      <p:nvGrpSpPr>
        <p:cNvPr id="1"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1" name="Google Shape;161;p2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2" name="Google Shape;162;p22"/>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3" name="Google Shape;163;p22"/>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4" name="Google Shape;164;p22"/>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5" name="Google Shape;165;p22"/>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66" name="Google Shape;166;p2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1">
  <p:cSld name="CUSTOM_36">
    <p:spTree>
      <p:nvGrpSpPr>
        <p:cNvPr id="1" name="Shape 304"/>
        <p:cNvGrpSpPr/>
        <p:nvPr/>
      </p:nvGrpSpPr>
      <p:grpSpPr>
        <a:xfrm>
          <a:off x="0" y="0"/>
          <a:ext cx="0" cy="0"/>
          <a:chOff x="0" y="0"/>
          <a:chExt cx="0" cy="0"/>
        </a:xfrm>
      </p:grpSpPr>
      <p:sp>
        <p:nvSpPr>
          <p:cNvPr id="305" name="Google Shape;305;p36"/>
          <p:cNvSpPr txBox="1">
            <a:spLocks noGrp="1"/>
          </p:cNvSpPr>
          <p:nvPr>
            <p:ph type="subTitle" idx="1"/>
          </p:nvPr>
        </p:nvSpPr>
        <p:spPr>
          <a:xfrm>
            <a:off x="3571925"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06" name="Google Shape;306;p36"/>
          <p:cNvSpPr txBox="1">
            <a:spLocks noGrp="1"/>
          </p:cNvSpPr>
          <p:nvPr>
            <p:ph type="subTitle" idx="2"/>
          </p:nvPr>
        </p:nvSpPr>
        <p:spPr>
          <a:xfrm>
            <a:off x="3571925"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7" name="Google Shape;307;p36"/>
          <p:cNvSpPr txBox="1">
            <a:spLocks noGrp="1"/>
          </p:cNvSpPr>
          <p:nvPr>
            <p:ph type="subTitle" idx="3"/>
          </p:nvPr>
        </p:nvSpPr>
        <p:spPr>
          <a:xfrm>
            <a:off x="1088400"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08" name="Google Shape;308;p36"/>
          <p:cNvSpPr txBox="1">
            <a:spLocks noGrp="1"/>
          </p:cNvSpPr>
          <p:nvPr>
            <p:ph type="subTitle" idx="4"/>
          </p:nvPr>
        </p:nvSpPr>
        <p:spPr>
          <a:xfrm>
            <a:off x="1088400"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9" name="Google Shape;309;p36"/>
          <p:cNvSpPr txBox="1">
            <a:spLocks noGrp="1"/>
          </p:cNvSpPr>
          <p:nvPr>
            <p:ph type="subTitle" idx="5"/>
          </p:nvPr>
        </p:nvSpPr>
        <p:spPr>
          <a:xfrm>
            <a:off x="6055450"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10" name="Google Shape;310;p36"/>
          <p:cNvSpPr txBox="1">
            <a:spLocks noGrp="1"/>
          </p:cNvSpPr>
          <p:nvPr>
            <p:ph type="subTitle" idx="6"/>
          </p:nvPr>
        </p:nvSpPr>
        <p:spPr>
          <a:xfrm>
            <a:off x="6055450"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11" name="Google Shape;311;p36"/>
          <p:cNvSpPr txBox="1">
            <a:spLocks noGrp="1"/>
          </p:cNvSpPr>
          <p:nvPr>
            <p:ph type="title"/>
          </p:nvPr>
        </p:nvSpPr>
        <p:spPr>
          <a:xfrm>
            <a:off x="713225" y="445025"/>
            <a:ext cx="5517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12" name="Google Shape;312;p3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3" name="Google Shape;313;p3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4" name="Google Shape;314;p36"/>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8" r:id="rId4"/>
    <p:sldLayoutId id="2147483660" r:id="rId5"/>
    <p:sldLayoutId id="2147483661" r:id="rId6"/>
    <p:sldLayoutId id="2147483663" r:id="rId7"/>
    <p:sldLayoutId id="2147483668" r:id="rId8"/>
    <p:sldLayoutId id="2147483682" r:id="rId9"/>
    <p:sldLayoutId id="2147483696" r:id="rId10"/>
    <p:sldLayoutId id="2147483697" r:id="rId11"/>
    <p:sldLayoutId id="2147483698" r:id="rId12"/>
    <p:sldLayoutId id="2147483699"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50" y="1285240"/>
            <a:ext cx="7064100" cy="2413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zh-TW" sz="3600" dirty="0">
                <a:latin typeface="Times New Roman" panose="02020603050405020304" pitchFamily="18" charset="0"/>
                <a:cs typeface="Times New Roman" panose="02020603050405020304" pitchFamily="18" charset="0"/>
              </a:rPr>
              <a:t>Evaluating the Impact of Robotic Process Automation on Earnings Management</a:t>
            </a:r>
            <a:br>
              <a:rPr lang="en-US" altLang="zh-TW" sz="3600" dirty="0">
                <a:latin typeface="Times New Roman" panose="02020603050405020304" pitchFamily="18" charset="0"/>
                <a:cs typeface="Times New Roman" panose="02020603050405020304" pitchFamily="18" charset="0"/>
              </a:rPr>
            </a:br>
            <a:endParaRPr sz="3600" dirty="0">
              <a:latin typeface="Times New Roman" panose="02020603050405020304" pitchFamily="18" charset="0"/>
              <a:cs typeface="Times New Roman" panose="02020603050405020304" pitchFamily="18" charset="0"/>
            </a:endParaRPr>
          </a:p>
        </p:txBody>
      </p:sp>
      <p:sp>
        <p:nvSpPr>
          <p:cNvPr id="483" name="Google Shape;483;p59"/>
          <p:cNvSpPr txBox="1">
            <a:spLocks noGrp="1"/>
          </p:cNvSpPr>
          <p:nvPr>
            <p:ph type="subTitle" idx="1"/>
          </p:nvPr>
        </p:nvSpPr>
        <p:spPr>
          <a:xfrm>
            <a:off x="1040000" y="3463158"/>
            <a:ext cx="7064100" cy="13245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latin typeface="+mn-lt"/>
              </a:rPr>
              <a:t>Presenter: </a:t>
            </a:r>
            <a:r>
              <a:rPr lang="en-US" dirty="0" err="1">
                <a:latin typeface="+mn-lt"/>
              </a:rPr>
              <a:t>Hsing</a:t>
            </a:r>
            <a:r>
              <a:rPr lang="en-US" dirty="0">
                <a:latin typeface="+mn-lt"/>
              </a:rPr>
              <a:t> </a:t>
            </a:r>
            <a:r>
              <a:rPr lang="en-US" dirty="0" err="1">
                <a:latin typeface="+mn-lt"/>
              </a:rPr>
              <a:t>Kuang</a:t>
            </a:r>
            <a:r>
              <a:rPr lang="en-US" dirty="0">
                <a:latin typeface="+mn-lt"/>
              </a:rPr>
              <a:t>, Lai</a:t>
            </a:r>
          </a:p>
          <a:p>
            <a:pPr marL="0" lvl="0" indent="0" algn="ctr" rtl="0">
              <a:spcBef>
                <a:spcPts val="0"/>
              </a:spcBef>
              <a:spcAft>
                <a:spcPts val="0"/>
              </a:spcAft>
              <a:buClr>
                <a:schemeClr val="dk1"/>
              </a:buClr>
              <a:buSzPts val="1100"/>
              <a:buFont typeface="Arial"/>
              <a:buNone/>
            </a:pPr>
            <a:r>
              <a:rPr lang="en-US" dirty="0">
                <a:latin typeface="+mn-lt"/>
              </a:rPr>
              <a:t>Advisor: Sheng Feng, Hsieh</a:t>
            </a:r>
          </a:p>
          <a:p>
            <a:pPr marL="0" lvl="0" indent="0" algn="ctr" rtl="0">
              <a:spcBef>
                <a:spcPts val="0"/>
              </a:spcBef>
              <a:spcAft>
                <a:spcPts val="0"/>
              </a:spcAft>
              <a:buClr>
                <a:schemeClr val="dk1"/>
              </a:buClr>
              <a:buSzPts val="1100"/>
              <a:buFont typeface="Arial"/>
              <a:buNone/>
            </a:pPr>
            <a:r>
              <a:rPr lang="en-US" dirty="0">
                <a:latin typeface="+mn-lt"/>
              </a:rPr>
              <a:t>Department and Graduate Institute of Accounting</a:t>
            </a:r>
          </a:p>
          <a:p>
            <a:pPr marL="0" lvl="0" indent="0" algn="ctr" rtl="0">
              <a:spcBef>
                <a:spcPts val="0"/>
              </a:spcBef>
              <a:spcAft>
                <a:spcPts val="0"/>
              </a:spcAft>
              <a:buClr>
                <a:schemeClr val="dk1"/>
              </a:buClr>
              <a:buSzPts val="1100"/>
              <a:buFont typeface="Arial"/>
              <a:buNone/>
            </a:pPr>
            <a:r>
              <a:rPr lang="en-US" dirty="0">
                <a:latin typeface="+mn-lt"/>
              </a:rPr>
              <a:t>College of Management</a:t>
            </a:r>
          </a:p>
          <a:p>
            <a:pPr marL="0" lvl="0" indent="0" algn="ctr" rtl="0">
              <a:spcBef>
                <a:spcPts val="0"/>
              </a:spcBef>
              <a:spcAft>
                <a:spcPts val="0"/>
              </a:spcAft>
              <a:buClr>
                <a:schemeClr val="dk1"/>
              </a:buClr>
              <a:buSzPts val="1100"/>
              <a:buFont typeface="Arial"/>
              <a:buNone/>
            </a:pPr>
            <a:r>
              <a:rPr lang="en-US" dirty="0">
                <a:latin typeface="+mn-lt"/>
              </a:rPr>
              <a:t>National Taiwan University </a:t>
            </a:r>
          </a:p>
          <a:p>
            <a:pPr marL="0" lvl="0" indent="0" algn="ctr" rtl="0">
              <a:spcBef>
                <a:spcPts val="0"/>
              </a:spcBef>
              <a:spcAft>
                <a:spcPts val="0"/>
              </a:spcAft>
              <a:buClr>
                <a:schemeClr val="dk1"/>
              </a:buClr>
              <a:buSzPts val="1100"/>
              <a:buFont typeface="Arial"/>
              <a:buNone/>
            </a:pPr>
            <a:endParaRPr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a:extLst>
              <a:ext uri="{FF2B5EF4-FFF2-40B4-BE49-F238E27FC236}">
                <a16:creationId xmlns:a16="http://schemas.microsoft.com/office/drawing/2014/main" id="{9AEB0B3B-71FE-4031-837D-022D3E8A4C01}"/>
              </a:ext>
            </a:extLst>
          </p:cNvPr>
          <p:cNvSpPr>
            <a:spLocks noGrp="1"/>
          </p:cNvSpPr>
          <p:nvPr>
            <p:ph type="subTitle" idx="1"/>
          </p:nvPr>
        </p:nvSpPr>
        <p:spPr>
          <a:xfrm>
            <a:off x="657013" y="521546"/>
            <a:ext cx="7836193" cy="494454"/>
          </a:xfrm>
        </p:spPr>
        <p:txBody>
          <a:bodyPr/>
          <a:lstStyle/>
          <a:p>
            <a:r>
              <a:rPr lang="en-US" altLang="zh-TW" dirty="0">
                <a:latin typeface="+mj-lt"/>
              </a:rPr>
              <a:t>Exploring the Potential Relation Between RPA and EM via ERP Insights</a:t>
            </a:r>
            <a:endParaRPr lang="zh-TW" altLang="en-US" dirty="0">
              <a:latin typeface="+mj-lt"/>
            </a:endParaRPr>
          </a:p>
        </p:txBody>
      </p:sp>
      <p:sp>
        <p:nvSpPr>
          <p:cNvPr id="2" name="文字方塊 1">
            <a:extLst>
              <a:ext uri="{FF2B5EF4-FFF2-40B4-BE49-F238E27FC236}">
                <a16:creationId xmlns:a16="http://schemas.microsoft.com/office/drawing/2014/main" id="{5FF74E64-C337-4B77-AE3A-15B447FD4CE8}"/>
              </a:ext>
            </a:extLst>
          </p:cNvPr>
          <p:cNvSpPr txBox="1"/>
          <p:nvPr/>
        </p:nvSpPr>
        <p:spPr>
          <a:xfrm>
            <a:off x="657013" y="1320800"/>
            <a:ext cx="8012854" cy="218117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TW" b="1" dirty="0">
                <a:latin typeface="+mn-lt"/>
              </a:rPr>
              <a:t>No direct empirical research </a:t>
            </a:r>
            <a:r>
              <a:rPr lang="en-US" altLang="zh-TW" dirty="0">
                <a:latin typeface="+mn-lt"/>
              </a:rPr>
              <a:t>linking RPA with EM so far.</a:t>
            </a:r>
          </a:p>
          <a:p>
            <a:pPr marL="285750" indent="-285750">
              <a:lnSpc>
                <a:spcPct val="200000"/>
              </a:lnSpc>
              <a:buFont typeface="Arial" panose="020B0604020202020204" pitchFamily="34" charset="0"/>
              <a:buChar char="•"/>
            </a:pPr>
            <a:r>
              <a:rPr lang="en-US" altLang="zh-TW" b="1" dirty="0">
                <a:latin typeface="+mn-lt"/>
              </a:rPr>
              <a:t>Both</a:t>
            </a:r>
            <a:r>
              <a:rPr lang="en-US" altLang="zh-TW" dirty="0">
                <a:latin typeface="+mn-lt"/>
              </a:rPr>
              <a:t> ERP and RPA technologies aim to elevate operational efficiency and data accuracy within organizations, which are critically relevant to the quality of financial reporting.</a:t>
            </a:r>
          </a:p>
          <a:p>
            <a:pPr marL="285750" indent="-285750">
              <a:lnSpc>
                <a:spcPct val="200000"/>
              </a:lnSpc>
              <a:buFont typeface="Arial" panose="020B0604020202020204" pitchFamily="34" charset="0"/>
              <a:buChar char="•"/>
            </a:pPr>
            <a:r>
              <a:rPr lang="en-US" altLang="zh-TW" dirty="0">
                <a:latin typeface="+mn-lt"/>
              </a:rPr>
              <a:t>RPA serves as </a:t>
            </a:r>
            <a:r>
              <a:rPr lang="en-US" altLang="zh-TW" b="1" dirty="0">
                <a:latin typeface="+mn-lt"/>
              </a:rPr>
              <a:t>an  analogy role </a:t>
            </a:r>
            <a:r>
              <a:rPr lang="en-US" altLang="zh-TW" dirty="0">
                <a:latin typeface="+mn-lt"/>
              </a:rPr>
              <a:t>to ERP and influence of ERP on EM may closely mirror that of RPA on EM.</a:t>
            </a:r>
            <a:endParaRPr lang="zh-TW" altLang="en-US" dirty="0">
              <a:latin typeface="+mn-lt"/>
            </a:endParaRPr>
          </a:p>
        </p:txBody>
      </p:sp>
      <p:pic>
        <p:nvPicPr>
          <p:cNvPr id="6146" name="Picture 2" descr="Analog thinking, analogy, brain, compare, intelligence, mind, process icon  - Download on Iconfinder">
            <a:extLst>
              <a:ext uri="{FF2B5EF4-FFF2-40B4-BE49-F238E27FC236}">
                <a16:creationId xmlns:a16="http://schemas.microsoft.com/office/drawing/2014/main" id="{0C07F16A-5723-4426-AF71-5C30B3A04C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9120" y="3249082"/>
            <a:ext cx="1733973" cy="1733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776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 name="標題 4">
            <a:extLst>
              <a:ext uri="{FF2B5EF4-FFF2-40B4-BE49-F238E27FC236}">
                <a16:creationId xmlns:a16="http://schemas.microsoft.com/office/drawing/2014/main" id="{0B993C00-8B6E-DED7-E925-BE3B7EEAE0EB}"/>
              </a:ext>
            </a:extLst>
          </p:cNvPr>
          <p:cNvSpPr>
            <a:spLocks noGrp="1"/>
          </p:cNvSpPr>
          <p:nvPr>
            <p:ph type="title"/>
          </p:nvPr>
        </p:nvSpPr>
        <p:spPr>
          <a:xfrm>
            <a:off x="1389413" y="593505"/>
            <a:ext cx="6431786" cy="497700"/>
          </a:xfrm>
        </p:spPr>
        <p:txBody>
          <a:bodyPr/>
          <a:lstStyle/>
          <a:p>
            <a:r>
              <a:rPr lang="en-US" altLang="zh-TW" sz="2400" dirty="0">
                <a:latin typeface="+mn-lt"/>
              </a:rPr>
              <a:t>AM with Automation Tools </a:t>
            </a:r>
            <a:endParaRPr lang="zh-TW" altLang="en-US" dirty="0"/>
          </a:p>
        </p:txBody>
      </p:sp>
      <p:grpSp>
        <p:nvGrpSpPr>
          <p:cNvPr id="4" name="群組 3">
            <a:extLst>
              <a:ext uri="{FF2B5EF4-FFF2-40B4-BE49-F238E27FC236}">
                <a16:creationId xmlns:a16="http://schemas.microsoft.com/office/drawing/2014/main" id="{F31A3041-1CE1-4BC6-B9C4-5D8F4350DA00}"/>
              </a:ext>
            </a:extLst>
          </p:cNvPr>
          <p:cNvGrpSpPr/>
          <p:nvPr/>
        </p:nvGrpSpPr>
        <p:grpSpPr>
          <a:xfrm>
            <a:off x="370730" y="821093"/>
            <a:ext cx="2037365" cy="540224"/>
            <a:chOff x="425248" y="1620339"/>
            <a:chExt cx="2037365" cy="540224"/>
          </a:xfrm>
        </p:grpSpPr>
        <p:grpSp>
          <p:nvGrpSpPr>
            <p:cNvPr id="6" name="Google Shape;1817;p125">
              <a:extLst>
                <a:ext uri="{FF2B5EF4-FFF2-40B4-BE49-F238E27FC236}">
                  <a16:creationId xmlns:a16="http://schemas.microsoft.com/office/drawing/2014/main" id="{193E04F7-4C6F-4402-8188-31D5DDCFAF03}"/>
                </a:ext>
              </a:extLst>
            </p:cNvPr>
            <p:cNvGrpSpPr/>
            <p:nvPr/>
          </p:nvGrpSpPr>
          <p:grpSpPr>
            <a:xfrm>
              <a:off x="425248" y="1620339"/>
              <a:ext cx="2037365" cy="540224"/>
              <a:chOff x="713227" y="2721092"/>
              <a:chExt cx="2037365" cy="540224"/>
            </a:xfrm>
          </p:grpSpPr>
          <p:sp>
            <p:nvSpPr>
              <p:cNvPr id="7" name="Google Shape;1818;p125">
                <a:extLst>
                  <a:ext uri="{FF2B5EF4-FFF2-40B4-BE49-F238E27FC236}">
                    <a16:creationId xmlns:a16="http://schemas.microsoft.com/office/drawing/2014/main" id="{FD69B58F-65ED-4695-A45A-CB1F90CEE28A}"/>
                  </a:ext>
                </a:extLst>
              </p:cNvPr>
              <p:cNvSpPr/>
              <p:nvPr/>
            </p:nvSpPr>
            <p:spPr>
              <a:xfrm>
                <a:off x="1194960" y="2843778"/>
                <a:ext cx="1555632" cy="409777"/>
              </a:xfrm>
              <a:custGeom>
                <a:avLst/>
                <a:gdLst/>
                <a:ahLst/>
                <a:cxnLst/>
                <a:rect l="l" t="t" r="r" b="b"/>
                <a:pathLst>
                  <a:path w="71970" h="18958" fill="none" extrusionOk="0">
                    <a:moveTo>
                      <a:pt x="1" y="18957"/>
                    </a:moveTo>
                    <a:lnTo>
                      <a:pt x="62481" y="18957"/>
                    </a:lnTo>
                    <a:cubicBezTo>
                      <a:pt x="67718" y="18957"/>
                      <a:pt x="71970" y="14706"/>
                      <a:pt x="71970" y="9490"/>
                    </a:cubicBezTo>
                    <a:lnTo>
                      <a:pt x="71970" y="9490"/>
                    </a:lnTo>
                    <a:cubicBezTo>
                      <a:pt x="71970" y="4252"/>
                      <a:pt x="67718" y="1"/>
                      <a:pt x="62481" y="1"/>
                    </a:cubicBezTo>
                    <a:lnTo>
                      <a:pt x="8110"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19;p125">
                <a:extLst>
                  <a:ext uri="{FF2B5EF4-FFF2-40B4-BE49-F238E27FC236}">
                    <a16:creationId xmlns:a16="http://schemas.microsoft.com/office/drawing/2014/main" id="{FBDB9C65-6467-4CC4-B692-9F4A525F0B38}"/>
                  </a:ext>
                </a:extLst>
              </p:cNvPr>
              <p:cNvSpPr/>
              <p:nvPr/>
            </p:nvSpPr>
            <p:spPr>
              <a:xfrm>
                <a:off x="1194960" y="2843778"/>
                <a:ext cx="1555632" cy="409777"/>
              </a:xfrm>
              <a:custGeom>
                <a:avLst/>
                <a:gdLst/>
                <a:ahLst/>
                <a:cxnLst/>
                <a:rect l="l" t="t" r="r" b="b"/>
                <a:pathLst>
                  <a:path w="71970" h="18958" fill="none" extrusionOk="0">
                    <a:moveTo>
                      <a:pt x="1" y="18957"/>
                    </a:moveTo>
                    <a:lnTo>
                      <a:pt x="62481" y="18957"/>
                    </a:lnTo>
                    <a:cubicBezTo>
                      <a:pt x="67718" y="18957"/>
                      <a:pt x="71970" y="14706"/>
                      <a:pt x="71970" y="9490"/>
                    </a:cubicBezTo>
                    <a:cubicBezTo>
                      <a:pt x="71970" y="4252"/>
                      <a:pt x="67718" y="1"/>
                      <a:pt x="62481" y="1"/>
                    </a:cubicBezTo>
                    <a:lnTo>
                      <a:pt x="8110"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20;p125">
                <a:extLst>
                  <a:ext uri="{FF2B5EF4-FFF2-40B4-BE49-F238E27FC236}">
                    <a16:creationId xmlns:a16="http://schemas.microsoft.com/office/drawing/2014/main" id="{9A3D858B-3A92-4ED7-B7A0-6AFF20580F6B}"/>
                  </a:ext>
                </a:extLst>
              </p:cNvPr>
              <p:cNvSpPr/>
              <p:nvPr/>
            </p:nvSpPr>
            <p:spPr>
              <a:xfrm>
                <a:off x="808916" y="2836213"/>
                <a:ext cx="444340" cy="425102"/>
              </a:xfrm>
              <a:custGeom>
                <a:avLst/>
                <a:gdLst/>
                <a:ahLst/>
                <a:cxnLst/>
                <a:rect l="l" t="t" r="r" b="b"/>
                <a:pathLst>
                  <a:path w="20557" h="19667" extrusionOk="0">
                    <a:moveTo>
                      <a:pt x="10673" y="1791"/>
                    </a:moveTo>
                    <a:cubicBezTo>
                      <a:pt x="14789" y="1791"/>
                      <a:pt x="18738" y="4994"/>
                      <a:pt x="18738" y="9840"/>
                    </a:cubicBezTo>
                    <a:cubicBezTo>
                      <a:pt x="18738" y="14245"/>
                      <a:pt x="15144" y="17839"/>
                      <a:pt x="10739" y="17839"/>
                    </a:cubicBezTo>
                    <a:lnTo>
                      <a:pt x="10739" y="17861"/>
                    </a:lnTo>
                    <a:cubicBezTo>
                      <a:pt x="3572" y="17861"/>
                      <a:pt x="0" y="9204"/>
                      <a:pt x="5063" y="4164"/>
                    </a:cubicBezTo>
                    <a:cubicBezTo>
                      <a:pt x="6694" y="2525"/>
                      <a:pt x="8703" y="1791"/>
                      <a:pt x="10673" y="1791"/>
                    </a:cubicBezTo>
                    <a:close/>
                    <a:moveTo>
                      <a:pt x="10739" y="0"/>
                    </a:moveTo>
                    <a:cubicBezTo>
                      <a:pt x="6750" y="0"/>
                      <a:pt x="3156" y="2389"/>
                      <a:pt x="1644" y="6070"/>
                    </a:cubicBezTo>
                    <a:cubicBezTo>
                      <a:pt x="110" y="9730"/>
                      <a:pt x="965" y="13982"/>
                      <a:pt x="3770" y="16787"/>
                    </a:cubicBezTo>
                    <a:cubicBezTo>
                      <a:pt x="5646" y="18663"/>
                      <a:pt x="8169" y="19667"/>
                      <a:pt x="10729" y="19667"/>
                    </a:cubicBezTo>
                    <a:cubicBezTo>
                      <a:pt x="11997" y="19667"/>
                      <a:pt x="13274" y="19421"/>
                      <a:pt x="14486" y="18913"/>
                    </a:cubicBezTo>
                    <a:cubicBezTo>
                      <a:pt x="18168" y="17400"/>
                      <a:pt x="20557" y="13806"/>
                      <a:pt x="20557" y="9840"/>
                    </a:cubicBezTo>
                    <a:cubicBezTo>
                      <a:pt x="20557" y="4405"/>
                      <a:pt x="16152" y="0"/>
                      <a:pt x="10739" y="0"/>
                    </a:cubicBezTo>
                    <a:close/>
                  </a:path>
                </a:pathLst>
              </a:custGeom>
              <a:solidFill>
                <a:srgbClr val="FFFFFF"/>
              </a:solid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21;p125">
                <a:extLst>
                  <a:ext uri="{FF2B5EF4-FFF2-40B4-BE49-F238E27FC236}">
                    <a16:creationId xmlns:a16="http://schemas.microsoft.com/office/drawing/2014/main" id="{08A08C58-95F5-4557-B3A3-4EFC31E4E9B8}"/>
                  </a:ext>
                </a:extLst>
              </p:cNvPr>
              <p:cNvSpPr/>
              <p:nvPr/>
            </p:nvSpPr>
            <p:spPr>
              <a:xfrm>
                <a:off x="713227" y="2721092"/>
                <a:ext cx="538603" cy="538603"/>
              </a:xfrm>
              <a:custGeom>
                <a:avLst/>
                <a:gdLst/>
                <a:ahLst/>
                <a:cxnLst/>
                <a:rect l="l" t="t" r="r" b="b"/>
                <a:pathLst>
                  <a:path w="24918" h="24918" fill="none" extrusionOk="0">
                    <a:moveTo>
                      <a:pt x="5392" y="24918"/>
                    </a:moveTo>
                    <a:cubicBezTo>
                      <a:pt x="0" y="19527"/>
                      <a:pt x="0" y="10783"/>
                      <a:pt x="5392" y="5392"/>
                    </a:cubicBezTo>
                    <a:cubicBezTo>
                      <a:pt x="10783" y="1"/>
                      <a:pt x="19527" y="1"/>
                      <a:pt x="24918" y="5392"/>
                    </a:cubicBez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文字方塊 1">
              <a:extLst>
                <a:ext uri="{FF2B5EF4-FFF2-40B4-BE49-F238E27FC236}">
                  <a16:creationId xmlns:a16="http://schemas.microsoft.com/office/drawing/2014/main" id="{6D609C0F-3E20-496E-B22E-401DF50AC205}"/>
                </a:ext>
              </a:extLst>
            </p:cNvPr>
            <p:cNvSpPr txBox="1"/>
            <p:nvPr/>
          </p:nvSpPr>
          <p:spPr>
            <a:xfrm>
              <a:off x="1075197" y="1763247"/>
              <a:ext cx="1219200" cy="307777"/>
            </a:xfrm>
            <a:prstGeom prst="rect">
              <a:avLst/>
            </a:prstGeom>
            <a:noFill/>
          </p:spPr>
          <p:txBody>
            <a:bodyPr wrap="square" rtlCol="0">
              <a:spAutoFit/>
            </a:bodyPr>
            <a:lstStyle/>
            <a:p>
              <a:pPr algn="ctr"/>
              <a:r>
                <a:rPr lang="en-US" altLang="zh-TW" i="1" dirty="0">
                  <a:latin typeface="+mn-lt"/>
                </a:rPr>
                <a:t>Mixed Results</a:t>
              </a:r>
              <a:endParaRPr lang="zh-TW" altLang="en-US" i="1" dirty="0">
                <a:latin typeface="+mn-lt"/>
              </a:endParaRPr>
            </a:p>
          </p:txBody>
        </p:sp>
      </p:grpSp>
      <p:graphicFrame>
        <p:nvGraphicFramePr>
          <p:cNvPr id="13" name="表格 12">
            <a:extLst>
              <a:ext uri="{FF2B5EF4-FFF2-40B4-BE49-F238E27FC236}">
                <a16:creationId xmlns:a16="http://schemas.microsoft.com/office/drawing/2014/main" id="{7E6CD93B-F3FD-48B5-A6D6-10B574AE6955}"/>
              </a:ext>
            </a:extLst>
          </p:cNvPr>
          <p:cNvGraphicFramePr>
            <a:graphicFrameLocks noGrp="1"/>
          </p:cNvGraphicFramePr>
          <p:nvPr>
            <p:extLst>
              <p:ext uri="{D42A27DB-BD31-4B8C-83A1-F6EECF244321}">
                <p14:modId xmlns:p14="http://schemas.microsoft.com/office/powerpoint/2010/main" val="3933500238"/>
              </p:ext>
            </p:extLst>
          </p:nvPr>
        </p:nvGraphicFramePr>
        <p:xfrm>
          <a:off x="534785" y="1586384"/>
          <a:ext cx="6096000" cy="3129280"/>
        </p:xfrm>
        <a:graphic>
          <a:graphicData uri="http://schemas.openxmlformats.org/drawingml/2006/table">
            <a:tbl>
              <a:tblPr firstRow="1" bandRow="1">
                <a:tableStyleId>{2A488322-F2BA-4B5B-9748-0D474271808F}</a:tableStyleId>
              </a:tblPr>
              <a:tblGrid>
                <a:gridCol w="1143000">
                  <a:extLst>
                    <a:ext uri="{9D8B030D-6E8A-4147-A177-3AD203B41FA5}">
                      <a16:colId xmlns:a16="http://schemas.microsoft.com/office/drawing/2014/main" val="1382166395"/>
                    </a:ext>
                  </a:extLst>
                </a:gridCol>
                <a:gridCol w="2341418">
                  <a:extLst>
                    <a:ext uri="{9D8B030D-6E8A-4147-A177-3AD203B41FA5}">
                      <a16:colId xmlns:a16="http://schemas.microsoft.com/office/drawing/2014/main" val="3369467940"/>
                    </a:ext>
                  </a:extLst>
                </a:gridCol>
                <a:gridCol w="2611582">
                  <a:extLst>
                    <a:ext uri="{9D8B030D-6E8A-4147-A177-3AD203B41FA5}">
                      <a16:colId xmlns:a16="http://schemas.microsoft.com/office/drawing/2014/main" val="937331328"/>
                    </a:ext>
                  </a:extLst>
                </a:gridCol>
              </a:tblGrid>
              <a:tr h="370840">
                <a:tc>
                  <a:txBody>
                    <a:bodyPr/>
                    <a:lstStyle/>
                    <a:p>
                      <a:pPr algn="ctr"/>
                      <a:endParaRPr lang="zh-TW" altLang="en-US" sz="1200" dirty="0">
                        <a:latin typeface="+mn-lt"/>
                      </a:endParaRPr>
                    </a:p>
                  </a:txBody>
                  <a:tcPr/>
                </a:tc>
                <a:tc>
                  <a:txBody>
                    <a:bodyPr/>
                    <a:lstStyle/>
                    <a:p>
                      <a:pPr algn="ctr"/>
                      <a:r>
                        <a:rPr lang="en-US" altLang="zh-TW" sz="1200" dirty="0" err="1"/>
                        <a:t>Brazel</a:t>
                      </a:r>
                      <a:r>
                        <a:rPr lang="en-US" altLang="zh-TW" sz="1200" dirty="0"/>
                        <a:t> and Dang (2008)</a:t>
                      </a:r>
                      <a:endParaRPr lang="zh-TW" altLang="en-US" sz="1200" dirty="0">
                        <a:latin typeface="+mn-lt"/>
                      </a:endParaRPr>
                    </a:p>
                  </a:txBody>
                  <a:tcPr/>
                </a:tc>
                <a:tc>
                  <a:txBody>
                    <a:bodyPr/>
                    <a:lstStyle/>
                    <a:p>
                      <a:pPr algn="ctr"/>
                      <a:r>
                        <a:rPr lang="en-US" altLang="zh-TW" sz="1200" dirty="0"/>
                        <a:t>Morris and </a:t>
                      </a:r>
                      <a:r>
                        <a:rPr lang="en-US" altLang="zh-TW" sz="1200" dirty="0" err="1"/>
                        <a:t>Laksmana</a:t>
                      </a:r>
                      <a:r>
                        <a:rPr lang="en-US" altLang="zh-TW" sz="1200" dirty="0"/>
                        <a:t> (2010)</a:t>
                      </a:r>
                      <a:endParaRPr lang="zh-TW" altLang="en-US" sz="1200" dirty="0">
                        <a:latin typeface="+mn-lt"/>
                      </a:endParaRPr>
                    </a:p>
                  </a:txBody>
                  <a:tcPr/>
                </a:tc>
                <a:extLst>
                  <a:ext uri="{0D108BD9-81ED-4DB2-BD59-A6C34878D82A}">
                    <a16:rowId xmlns:a16="http://schemas.microsoft.com/office/drawing/2014/main" val="723798778"/>
                  </a:ext>
                </a:extLst>
              </a:tr>
              <a:tr h="370840">
                <a:tc>
                  <a:txBody>
                    <a:bodyPr/>
                    <a:lstStyle/>
                    <a:p>
                      <a:pPr algn="ctr"/>
                      <a:r>
                        <a:rPr lang="en-US" altLang="zh-TW" sz="1200" dirty="0"/>
                        <a:t>ERP Adoption</a:t>
                      </a:r>
                      <a:endParaRPr lang="zh-TW" altLang="en-US" sz="1200" dirty="0">
                        <a:latin typeface="+mn-lt"/>
                      </a:endParaRPr>
                    </a:p>
                  </a:txBody>
                  <a:tcPr/>
                </a:tc>
                <a:tc>
                  <a:txBody>
                    <a:bodyPr/>
                    <a:lstStyle/>
                    <a:p>
                      <a:pPr algn="ctr"/>
                      <a:r>
                        <a:rPr lang="en-US" altLang="zh-TW" sz="1200" b="1" dirty="0">
                          <a:solidFill>
                            <a:srgbClr val="FF0000"/>
                          </a:solidFill>
                        </a:rPr>
                        <a:t>Increase</a:t>
                      </a:r>
                      <a:r>
                        <a:rPr lang="en-US" altLang="zh-TW" sz="1200" dirty="0"/>
                        <a:t> AM</a:t>
                      </a:r>
                      <a:endParaRPr lang="zh-TW" altLang="en-US" sz="1200" dirty="0">
                        <a:latin typeface="+mn-lt"/>
                      </a:endParaRPr>
                    </a:p>
                  </a:txBody>
                  <a:tcPr/>
                </a:tc>
                <a:tc>
                  <a:txBody>
                    <a:bodyPr/>
                    <a:lstStyle/>
                    <a:p>
                      <a:pPr algn="ctr"/>
                      <a:r>
                        <a:rPr lang="en-US" altLang="zh-TW" sz="1200" b="1" dirty="0">
                          <a:solidFill>
                            <a:srgbClr val="00B050"/>
                          </a:solidFill>
                        </a:rPr>
                        <a:t>Decrease</a:t>
                      </a:r>
                      <a:r>
                        <a:rPr lang="en-US" altLang="zh-TW" sz="1200" dirty="0"/>
                        <a:t> AM</a:t>
                      </a:r>
                      <a:endParaRPr lang="zh-TW" altLang="en-US" sz="1200" dirty="0">
                        <a:latin typeface="+mn-lt"/>
                      </a:endParaRPr>
                    </a:p>
                  </a:txBody>
                  <a:tcPr/>
                </a:tc>
                <a:extLst>
                  <a:ext uri="{0D108BD9-81ED-4DB2-BD59-A6C34878D82A}">
                    <a16:rowId xmlns:a16="http://schemas.microsoft.com/office/drawing/2014/main" val="2464934595"/>
                  </a:ext>
                </a:extLst>
              </a:tr>
              <a:tr h="370840">
                <a:tc>
                  <a:txBody>
                    <a:bodyPr/>
                    <a:lstStyle/>
                    <a:p>
                      <a:pPr algn="ctr"/>
                      <a:r>
                        <a:rPr lang="en-US" altLang="zh-TW" sz="1200" dirty="0">
                          <a:latin typeface="+mn-lt"/>
                        </a:rPr>
                        <a:t>Control firms</a:t>
                      </a:r>
                      <a:endParaRPr lang="zh-TW" altLang="en-US" sz="1200" dirty="0">
                        <a:latin typeface="+mn-lt"/>
                      </a:endParaRPr>
                    </a:p>
                  </a:txBody>
                  <a:tcPr/>
                </a:tc>
                <a:tc>
                  <a:txBody>
                    <a:bodyPr/>
                    <a:lstStyle/>
                    <a:p>
                      <a:pPr algn="ctr"/>
                      <a:r>
                        <a:rPr lang="en-US" altLang="zh-TW" sz="1200" dirty="0">
                          <a:latin typeface="+mn-lt"/>
                        </a:rPr>
                        <a:t>Excluded</a:t>
                      </a:r>
                      <a:endParaRPr lang="zh-TW" altLang="en-US" sz="1200" dirty="0">
                        <a:latin typeface="+mn-lt"/>
                      </a:endParaRPr>
                    </a:p>
                  </a:txBody>
                  <a:tcPr/>
                </a:tc>
                <a:tc>
                  <a:txBody>
                    <a:bodyPr/>
                    <a:lstStyle/>
                    <a:p>
                      <a:pPr algn="ctr"/>
                      <a:r>
                        <a:rPr lang="en-US" altLang="zh-TW" sz="1200" dirty="0">
                          <a:latin typeface="+mn-lt"/>
                        </a:rPr>
                        <a:t>Included</a:t>
                      </a:r>
                      <a:endParaRPr lang="zh-TW" altLang="en-US" sz="1200" dirty="0">
                        <a:latin typeface="+mn-lt"/>
                      </a:endParaRPr>
                    </a:p>
                  </a:txBody>
                  <a:tcPr/>
                </a:tc>
                <a:extLst>
                  <a:ext uri="{0D108BD9-81ED-4DB2-BD59-A6C34878D82A}">
                    <a16:rowId xmlns:a16="http://schemas.microsoft.com/office/drawing/2014/main" val="3624274077"/>
                  </a:ext>
                </a:extLst>
              </a:tr>
              <a:tr h="370840">
                <a:tc>
                  <a:txBody>
                    <a:bodyPr/>
                    <a:lstStyle/>
                    <a:p>
                      <a:pPr algn="ctr"/>
                      <a:r>
                        <a:rPr lang="en-US" altLang="zh-TW" sz="1200" dirty="0"/>
                        <a:t>Sample Period</a:t>
                      </a:r>
                      <a:endParaRPr lang="zh-TW" altLang="en-US" sz="1200" dirty="0">
                        <a:latin typeface="+mn-lt"/>
                      </a:endParaRPr>
                    </a:p>
                  </a:txBody>
                  <a:tcPr/>
                </a:tc>
                <a:tc>
                  <a:txBody>
                    <a:bodyPr/>
                    <a:lstStyle/>
                    <a:p>
                      <a:pPr algn="ctr"/>
                      <a:r>
                        <a:rPr lang="en-US" altLang="zh-TW" sz="1200" dirty="0"/>
                        <a:t>Pre-SOX</a:t>
                      </a:r>
                      <a:endParaRPr lang="zh-TW" altLang="en-US" sz="1200" dirty="0">
                        <a:latin typeface="+mn-lt"/>
                      </a:endParaRPr>
                    </a:p>
                  </a:txBody>
                  <a:tcPr/>
                </a:tc>
                <a:tc>
                  <a:txBody>
                    <a:bodyPr/>
                    <a:lstStyle/>
                    <a:p>
                      <a:pPr algn="ctr"/>
                      <a:r>
                        <a:rPr lang="en-US" altLang="zh-TW" sz="1200" dirty="0"/>
                        <a:t>Post-SOX sample included </a:t>
                      </a:r>
                      <a:endParaRPr lang="zh-TW" altLang="en-US" sz="1200" dirty="0">
                        <a:latin typeface="+mn-lt"/>
                      </a:endParaRPr>
                    </a:p>
                  </a:txBody>
                  <a:tcPr/>
                </a:tc>
                <a:extLst>
                  <a:ext uri="{0D108BD9-81ED-4DB2-BD59-A6C34878D82A}">
                    <a16:rowId xmlns:a16="http://schemas.microsoft.com/office/drawing/2014/main" val="677650869"/>
                  </a:ext>
                </a:extLst>
              </a:tr>
              <a:tr h="370840">
                <a:tc>
                  <a:txBody>
                    <a:bodyPr/>
                    <a:lstStyle/>
                    <a:p>
                      <a:pPr algn="ctr"/>
                      <a:r>
                        <a:rPr lang="en-US" altLang="zh-TW" sz="1200" dirty="0"/>
                        <a:t>Adoption </a:t>
                      </a:r>
                    </a:p>
                    <a:p>
                      <a:pPr algn="ctr"/>
                      <a:r>
                        <a:rPr lang="en-US" altLang="zh-TW" sz="1200" dirty="0"/>
                        <a:t>Motivation</a:t>
                      </a:r>
                      <a:endParaRPr lang="zh-TW" altLang="en-US" sz="1200" dirty="0">
                        <a:latin typeface="+mn-lt"/>
                      </a:endParaRPr>
                    </a:p>
                  </a:txBody>
                  <a:tcPr/>
                </a:tc>
                <a:tc>
                  <a:txBody>
                    <a:bodyPr/>
                    <a:lstStyle/>
                    <a:p>
                      <a:pPr algn="ctr"/>
                      <a:r>
                        <a:rPr lang="en-US" altLang="zh-TW" sz="1200" dirty="0"/>
                        <a:t>Cost reduction and productivity gains (Shehab et al. 2004)</a:t>
                      </a:r>
                      <a:endParaRPr lang="zh-TW" altLang="en-US" sz="1200" dirty="0">
                        <a:latin typeface="+mn-lt"/>
                      </a:endParaRPr>
                    </a:p>
                  </a:txBody>
                  <a:tcPr/>
                </a:tc>
                <a:tc>
                  <a:txBody>
                    <a:bodyPr/>
                    <a:lstStyle/>
                    <a:p>
                      <a:pPr algn="ctr"/>
                      <a:r>
                        <a:rPr lang="en-US" altLang="zh-TW" sz="1200" dirty="0"/>
                        <a:t>Compliance with new financial reporting standards post-SOX</a:t>
                      </a:r>
                      <a:endParaRPr lang="en-US" altLang="zh-TW" sz="1200" dirty="0">
                        <a:latin typeface="+mn-lt"/>
                      </a:endParaRPr>
                    </a:p>
                  </a:txBody>
                  <a:tcPr/>
                </a:tc>
                <a:extLst>
                  <a:ext uri="{0D108BD9-81ED-4DB2-BD59-A6C34878D82A}">
                    <a16:rowId xmlns:a16="http://schemas.microsoft.com/office/drawing/2014/main" val="611060634"/>
                  </a:ext>
                </a:extLst>
              </a:tr>
              <a:tr h="370840">
                <a:tc>
                  <a:txBody>
                    <a:bodyPr/>
                    <a:lstStyle/>
                    <a:p>
                      <a:pPr algn="ctr"/>
                      <a:endParaRPr lang="zh-TW" altLang="en-US" sz="1200" dirty="0">
                        <a:latin typeface="+mn-lt"/>
                      </a:endParaRPr>
                    </a:p>
                  </a:txBody>
                  <a:tcPr/>
                </a:tc>
                <a:tc>
                  <a:txBody>
                    <a:bodyPr/>
                    <a:lstStyle/>
                    <a:p>
                      <a:pPr marL="171450" indent="-171450" algn="ctr">
                        <a:buFont typeface="Arial" panose="020B0604020202020204" pitchFamily="34" charset="0"/>
                        <a:buChar char="•"/>
                      </a:pPr>
                      <a:r>
                        <a:rPr lang="en-US" altLang="zh-TW" sz="1200" dirty="0"/>
                        <a:t> Weaken auditor assessments and internal controls</a:t>
                      </a:r>
                    </a:p>
                    <a:p>
                      <a:pPr marL="171450" indent="-171450" algn="ctr">
                        <a:buFont typeface="Arial" panose="020B0604020202020204" pitchFamily="34" charset="0"/>
                        <a:buChar char="•"/>
                      </a:pPr>
                      <a:r>
                        <a:rPr lang="en-US" altLang="zh-TW" sz="1200" dirty="0">
                          <a:latin typeface="+mn-lt"/>
                        </a:rPr>
                        <a:t>Question about IT auditors' competency </a:t>
                      </a:r>
                    </a:p>
                    <a:p>
                      <a:pPr marL="171450" indent="-171450" algn="ctr">
                        <a:buFont typeface="Arial" panose="020B0604020202020204" pitchFamily="34" charset="0"/>
                        <a:buChar char="•"/>
                      </a:pPr>
                      <a:r>
                        <a:rPr lang="en-US" altLang="zh-TW" sz="1200" dirty="0">
                          <a:latin typeface="+mn-lt"/>
                        </a:rPr>
                        <a:t>Aid managerial decisions</a:t>
                      </a:r>
                      <a:endParaRPr lang="en-US" altLang="zh-TW" sz="1200" dirty="0"/>
                    </a:p>
                    <a:p>
                      <a:pPr algn="ctr"/>
                      <a:endParaRPr lang="zh-TW" altLang="en-US" sz="1200" dirty="0">
                        <a:latin typeface="+mn-lt"/>
                      </a:endParaRPr>
                    </a:p>
                  </a:txBody>
                  <a:tcPr/>
                </a:tc>
                <a:tc>
                  <a:txBody>
                    <a:bodyPr/>
                    <a:lstStyle/>
                    <a:p>
                      <a:pPr marL="171450" indent="-171450" algn="ctr">
                        <a:buFont typeface="Arial" panose="020B0604020202020204" pitchFamily="34" charset="0"/>
                        <a:buChar char="•"/>
                      </a:pPr>
                      <a:r>
                        <a:rPr lang="en-US" altLang="zh-TW" sz="1200" dirty="0"/>
                        <a:t>Improve transparency</a:t>
                      </a:r>
                    </a:p>
                    <a:p>
                      <a:pPr marL="171450" indent="-171450" algn="ctr">
                        <a:buFont typeface="Arial" panose="020B0604020202020204" pitchFamily="34" charset="0"/>
                        <a:buChar char="•"/>
                      </a:pPr>
                      <a:r>
                        <a:rPr lang="en-US" altLang="zh-TW" sz="1200" dirty="0">
                          <a:latin typeface="+mn-lt"/>
                        </a:rPr>
                        <a:t>Enhance internal control</a:t>
                      </a:r>
                      <a:endParaRPr lang="zh-TW" altLang="en-US" sz="1200" dirty="0">
                        <a:latin typeface="+mn-lt"/>
                      </a:endParaRPr>
                    </a:p>
                  </a:txBody>
                  <a:tcPr/>
                </a:tc>
                <a:extLst>
                  <a:ext uri="{0D108BD9-81ED-4DB2-BD59-A6C34878D82A}">
                    <a16:rowId xmlns:a16="http://schemas.microsoft.com/office/drawing/2014/main" val="162850897"/>
                  </a:ext>
                </a:extLst>
              </a:tr>
            </a:tbl>
          </a:graphicData>
        </a:graphic>
      </p:graphicFrame>
      <p:sp>
        <p:nvSpPr>
          <p:cNvPr id="17" name="梯形 16">
            <a:extLst>
              <a:ext uri="{FF2B5EF4-FFF2-40B4-BE49-F238E27FC236}">
                <a16:creationId xmlns:a16="http://schemas.microsoft.com/office/drawing/2014/main" id="{BC0B2FA9-944A-4B27-A54B-D6A971EF503F}"/>
              </a:ext>
            </a:extLst>
          </p:cNvPr>
          <p:cNvSpPr/>
          <p:nvPr/>
        </p:nvSpPr>
        <p:spPr>
          <a:xfrm>
            <a:off x="7001821" y="3853291"/>
            <a:ext cx="1863437" cy="679493"/>
          </a:xfrm>
          <a:prstGeom prst="trapezoid">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i="1" dirty="0">
                <a:solidFill>
                  <a:schemeClr val="tx1"/>
                </a:solidFill>
              </a:rPr>
              <a:t>Regulatory</a:t>
            </a:r>
          </a:p>
          <a:p>
            <a:pPr algn="ctr"/>
            <a:r>
              <a:rPr lang="en-US" altLang="zh-TW" sz="1600" b="1" i="1" dirty="0">
                <a:solidFill>
                  <a:schemeClr val="tx1"/>
                </a:solidFill>
              </a:rPr>
              <a:t>Context Matters</a:t>
            </a:r>
            <a:endParaRPr lang="zh-TW" altLang="en-US" sz="1600" b="1" i="1" dirty="0">
              <a:solidFill>
                <a:schemeClr val="tx1"/>
              </a:solidFill>
            </a:endParaRPr>
          </a:p>
        </p:txBody>
      </p:sp>
    </p:spTree>
    <p:extLst>
      <p:ext uri="{BB962C8B-B14F-4D97-AF65-F5344CB8AC3E}">
        <p14:creationId xmlns:p14="http://schemas.microsoft.com/office/powerpoint/2010/main" val="404141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3" name="副標題 2">
            <a:extLst>
              <a:ext uri="{FF2B5EF4-FFF2-40B4-BE49-F238E27FC236}">
                <a16:creationId xmlns:a16="http://schemas.microsoft.com/office/drawing/2014/main" id="{6257BC5F-C7C1-423F-479C-717A71642462}"/>
              </a:ext>
            </a:extLst>
          </p:cNvPr>
          <p:cNvSpPr>
            <a:spLocks noGrp="1"/>
          </p:cNvSpPr>
          <p:nvPr>
            <p:ph type="subTitle" idx="1"/>
          </p:nvPr>
        </p:nvSpPr>
        <p:spPr>
          <a:xfrm>
            <a:off x="355877" y="939867"/>
            <a:ext cx="8432246" cy="3307980"/>
          </a:xfrm>
        </p:spPr>
        <p:txBody>
          <a:bodyPr/>
          <a:lstStyle/>
          <a:p>
            <a:pPr algn="l">
              <a:lnSpc>
                <a:spcPct val="200000"/>
              </a:lnSpc>
              <a:buFont typeface="Arial" panose="020B0604020202020204" pitchFamily="34" charset="0"/>
              <a:buChar char="•"/>
            </a:pPr>
            <a:r>
              <a:rPr lang="en-US" altLang="zh-TW" sz="1400" dirty="0">
                <a:latin typeface="+mn-lt"/>
              </a:rPr>
              <a:t>Hong et al. (2023): </a:t>
            </a:r>
          </a:p>
          <a:p>
            <a:pPr lvl="1" algn="l">
              <a:lnSpc>
                <a:spcPct val="200000"/>
              </a:lnSpc>
              <a:buFont typeface="Arial" panose="020B0604020202020204" pitchFamily="34" charset="0"/>
              <a:buChar char="•"/>
            </a:pPr>
            <a:r>
              <a:rPr lang="en-US" altLang="zh-TW" dirty="0">
                <a:latin typeface="+mn-lt"/>
              </a:rPr>
              <a:t>No singular framework effectively covers all aspects of RPA risk management.</a:t>
            </a:r>
          </a:p>
          <a:p>
            <a:pPr lvl="1" algn="l">
              <a:lnSpc>
                <a:spcPct val="200000"/>
              </a:lnSpc>
              <a:buFont typeface="Arial" panose="020B0604020202020204" pitchFamily="34" charset="0"/>
              <a:buChar char="•"/>
            </a:pPr>
            <a:r>
              <a:rPr lang="en-US" altLang="zh-TW" dirty="0">
                <a:latin typeface="+mn-lt"/>
              </a:rPr>
              <a:t>Underdeveloped frameworks for RPA-specific risk management and control.</a:t>
            </a:r>
          </a:p>
          <a:p>
            <a:pPr marL="457200" lvl="1" indent="-342900" algn="l">
              <a:lnSpc>
                <a:spcPct val="200000"/>
              </a:lnSpc>
              <a:buSzPts val="1800"/>
              <a:buFont typeface="Arial" panose="020B0604020202020204" pitchFamily="34" charset="0"/>
              <a:buChar char="•"/>
            </a:pPr>
            <a:r>
              <a:rPr lang="en-US" altLang="zh-TW" dirty="0">
                <a:latin typeface="+mn-lt"/>
              </a:rPr>
              <a:t>Implications for Earnings Management</a:t>
            </a:r>
          </a:p>
          <a:p>
            <a:pPr lvl="1" algn="l">
              <a:lnSpc>
                <a:spcPct val="200000"/>
              </a:lnSpc>
              <a:buFont typeface="Arial" panose="020B0604020202020204" pitchFamily="34" charset="0"/>
              <a:buChar char="•"/>
            </a:pPr>
            <a:r>
              <a:rPr lang="en-US" altLang="zh-TW" dirty="0">
                <a:latin typeface="+mn-lt"/>
              </a:rPr>
              <a:t>Similarity to situation of </a:t>
            </a:r>
            <a:r>
              <a:rPr lang="en-US" altLang="zh-TW" dirty="0" err="1">
                <a:latin typeface="+mn-lt"/>
              </a:rPr>
              <a:t>Brazel</a:t>
            </a:r>
            <a:r>
              <a:rPr lang="en-US" altLang="zh-TW" dirty="0">
                <a:latin typeface="+mn-lt"/>
              </a:rPr>
              <a:t> and Dang (2008) due to lack of comprehensive control frameworks</a:t>
            </a:r>
          </a:p>
          <a:p>
            <a:pPr lvl="1" algn="l">
              <a:lnSpc>
                <a:spcPct val="200000"/>
              </a:lnSpc>
              <a:buFont typeface="Arial" panose="020B0604020202020204" pitchFamily="34" charset="0"/>
              <a:buChar char="•"/>
            </a:pPr>
            <a:r>
              <a:rPr lang="en-US" altLang="zh-TW" dirty="0">
                <a:latin typeface="+mn-lt"/>
              </a:rPr>
              <a:t>Potential for firms to exploit RPA tools for AM practices.</a:t>
            </a:r>
          </a:p>
        </p:txBody>
      </p:sp>
      <p:sp>
        <p:nvSpPr>
          <p:cNvPr id="5" name="標題 4">
            <a:extLst>
              <a:ext uri="{FF2B5EF4-FFF2-40B4-BE49-F238E27FC236}">
                <a16:creationId xmlns:a16="http://schemas.microsoft.com/office/drawing/2014/main" id="{0B993C00-8B6E-DED7-E925-BE3B7EEAE0EB}"/>
              </a:ext>
            </a:extLst>
          </p:cNvPr>
          <p:cNvSpPr>
            <a:spLocks noGrp="1"/>
          </p:cNvSpPr>
          <p:nvPr>
            <p:ph type="title"/>
          </p:nvPr>
        </p:nvSpPr>
        <p:spPr>
          <a:xfrm>
            <a:off x="1389413" y="593505"/>
            <a:ext cx="6431786" cy="497700"/>
          </a:xfrm>
        </p:spPr>
        <p:txBody>
          <a:bodyPr/>
          <a:lstStyle/>
          <a:p>
            <a:r>
              <a:rPr lang="en-US" altLang="zh-TW" sz="2400" dirty="0">
                <a:latin typeface="+mn-lt"/>
              </a:rPr>
              <a:t>AM with Automation Tools </a:t>
            </a:r>
            <a:endParaRPr lang="zh-TW" altLang="en-US" dirty="0"/>
          </a:p>
        </p:txBody>
      </p:sp>
      <p:sp>
        <p:nvSpPr>
          <p:cNvPr id="2" name="文字方塊 1">
            <a:extLst>
              <a:ext uri="{FF2B5EF4-FFF2-40B4-BE49-F238E27FC236}">
                <a16:creationId xmlns:a16="http://schemas.microsoft.com/office/drawing/2014/main" id="{D256B96C-954F-4BD1-94C6-EDFF522AAC37}"/>
              </a:ext>
            </a:extLst>
          </p:cNvPr>
          <p:cNvSpPr txBox="1"/>
          <p:nvPr/>
        </p:nvSpPr>
        <p:spPr>
          <a:xfrm>
            <a:off x="1133973" y="3880467"/>
            <a:ext cx="6942666" cy="646331"/>
          </a:xfrm>
          <a:prstGeom prst="rect">
            <a:avLst/>
          </a:prstGeom>
          <a:noFill/>
        </p:spPr>
        <p:txBody>
          <a:bodyPr wrap="square" rtlCol="0">
            <a:spAutoFit/>
          </a:bodyPr>
          <a:lstStyle/>
          <a:p>
            <a:r>
              <a:rPr lang="en-US" altLang="zh-TW" sz="1800" i="1" dirty="0">
                <a:latin typeface="+mn-lt"/>
              </a:rPr>
              <a:t>Hypothesis 1: The implementation of RPA is </a:t>
            </a:r>
            <a:r>
              <a:rPr lang="en-US" altLang="zh-TW" sz="1800" b="1" i="1" dirty="0">
                <a:latin typeface="+mn-lt"/>
              </a:rPr>
              <a:t>positively associated </a:t>
            </a:r>
            <a:r>
              <a:rPr lang="en-US" altLang="zh-TW" sz="1800" i="1" dirty="0">
                <a:latin typeface="+mn-lt"/>
              </a:rPr>
              <a:t>with earnings management through discretionary accruals. </a:t>
            </a:r>
            <a:endParaRPr lang="zh-TW" altLang="en-US" sz="1800" i="1" dirty="0">
              <a:latin typeface="+mn-lt"/>
            </a:endParaRPr>
          </a:p>
        </p:txBody>
      </p:sp>
    </p:spTree>
    <p:extLst>
      <p:ext uri="{BB962C8B-B14F-4D97-AF65-F5344CB8AC3E}">
        <p14:creationId xmlns:p14="http://schemas.microsoft.com/office/powerpoint/2010/main" val="121494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 name="標題 4">
            <a:extLst>
              <a:ext uri="{FF2B5EF4-FFF2-40B4-BE49-F238E27FC236}">
                <a16:creationId xmlns:a16="http://schemas.microsoft.com/office/drawing/2014/main" id="{0B993C00-8B6E-DED7-E925-BE3B7EEAE0EB}"/>
              </a:ext>
            </a:extLst>
          </p:cNvPr>
          <p:cNvSpPr>
            <a:spLocks noGrp="1"/>
          </p:cNvSpPr>
          <p:nvPr>
            <p:ph type="title"/>
          </p:nvPr>
        </p:nvSpPr>
        <p:spPr>
          <a:xfrm>
            <a:off x="1389413" y="593505"/>
            <a:ext cx="6431786" cy="497700"/>
          </a:xfrm>
        </p:spPr>
        <p:txBody>
          <a:bodyPr/>
          <a:lstStyle/>
          <a:p>
            <a:r>
              <a:rPr lang="en-US" altLang="zh-TW" sz="2400" dirty="0">
                <a:latin typeface="+mn-lt"/>
              </a:rPr>
              <a:t>RM with Automation Tools </a:t>
            </a:r>
            <a:endParaRPr lang="zh-TW" altLang="en-US" dirty="0"/>
          </a:p>
        </p:txBody>
      </p:sp>
      <p:grpSp>
        <p:nvGrpSpPr>
          <p:cNvPr id="6" name="群組 5">
            <a:extLst>
              <a:ext uri="{FF2B5EF4-FFF2-40B4-BE49-F238E27FC236}">
                <a16:creationId xmlns:a16="http://schemas.microsoft.com/office/drawing/2014/main" id="{46DFF4EC-91C3-4AFC-BF55-0C4E3BD0F6E5}"/>
              </a:ext>
            </a:extLst>
          </p:cNvPr>
          <p:cNvGrpSpPr/>
          <p:nvPr/>
        </p:nvGrpSpPr>
        <p:grpSpPr>
          <a:xfrm>
            <a:off x="3041377" y="1445088"/>
            <a:ext cx="3061245" cy="540223"/>
            <a:chOff x="425248" y="1620339"/>
            <a:chExt cx="3061245" cy="540223"/>
          </a:xfrm>
        </p:grpSpPr>
        <p:grpSp>
          <p:nvGrpSpPr>
            <p:cNvPr id="7" name="Google Shape;1817;p125">
              <a:extLst>
                <a:ext uri="{FF2B5EF4-FFF2-40B4-BE49-F238E27FC236}">
                  <a16:creationId xmlns:a16="http://schemas.microsoft.com/office/drawing/2014/main" id="{5B3764BE-94CA-4A6E-9D36-F6D55B2A580A}"/>
                </a:ext>
              </a:extLst>
            </p:cNvPr>
            <p:cNvGrpSpPr/>
            <p:nvPr/>
          </p:nvGrpSpPr>
          <p:grpSpPr>
            <a:xfrm>
              <a:off x="425248" y="1620339"/>
              <a:ext cx="2977139" cy="540223"/>
              <a:chOff x="713227" y="2721092"/>
              <a:chExt cx="2977139" cy="540223"/>
            </a:xfrm>
          </p:grpSpPr>
          <p:sp>
            <p:nvSpPr>
              <p:cNvPr id="10" name="Google Shape;1819;p125">
                <a:extLst>
                  <a:ext uri="{FF2B5EF4-FFF2-40B4-BE49-F238E27FC236}">
                    <a16:creationId xmlns:a16="http://schemas.microsoft.com/office/drawing/2014/main" id="{39F49C64-F1E6-465B-831D-06DD313324BD}"/>
                  </a:ext>
                </a:extLst>
              </p:cNvPr>
              <p:cNvSpPr/>
              <p:nvPr/>
            </p:nvSpPr>
            <p:spPr>
              <a:xfrm>
                <a:off x="1194960" y="2843778"/>
                <a:ext cx="2495406" cy="409777"/>
              </a:xfrm>
              <a:custGeom>
                <a:avLst/>
                <a:gdLst/>
                <a:ahLst/>
                <a:cxnLst/>
                <a:rect l="l" t="t" r="r" b="b"/>
                <a:pathLst>
                  <a:path w="71970" h="18958" fill="none" extrusionOk="0">
                    <a:moveTo>
                      <a:pt x="1" y="18957"/>
                    </a:moveTo>
                    <a:lnTo>
                      <a:pt x="62481" y="18957"/>
                    </a:lnTo>
                    <a:cubicBezTo>
                      <a:pt x="67718" y="18957"/>
                      <a:pt x="71970" y="14706"/>
                      <a:pt x="71970" y="9490"/>
                    </a:cubicBezTo>
                    <a:cubicBezTo>
                      <a:pt x="71970" y="4252"/>
                      <a:pt x="67718" y="1"/>
                      <a:pt x="62481" y="1"/>
                    </a:cubicBezTo>
                    <a:lnTo>
                      <a:pt x="8110"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20;p125">
                <a:extLst>
                  <a:ext uri="{FF2B5EF4-FFF2-40B4-BE49-F238E27FC236}">
                    <a16:creationId xmlns:a16="http://schemas.microsoft.com/office/drawing/2014/main" id="{EA182110-C31F-4B9F-AEA9-212521DE1A07}"/>
                  </a:ext>
                </a:extLst>
              </p:cNvPr>
              <p:cNvSpPr/>
              <p:nvPr/>
            </p:nvSpPr>
            <p:spPr>
              <a:xfrm>
                <a:off x="808916" y="2836213"/>
                <a:ext cx="444340" cy="425102"/>
              </a:xfrm>
              <a:custGeom>
                <a:avLst/>
                <a:gdLst/>
                <a:ahLst/>
                <a:cxnLst/>
                <a:rect l="l" t="t" r="r" b="b"/>
                <a:pathLst>
                  <a:path w="20557" h="19667" extrusionOk="0">
                    <a:moveTo>
                      <a:pt x="10673" y="1791"/>
                    </a:moveTo>
                    <a:cubicBezTo>
                      <a:pt x="14789" y="1791"/>
                      <a:pt x="18738" y="4994"/>
                      <a:pt x="18738" y="9840"/>
                    </a:cubicBezTo>
                    <a:cubicBezTo>
                      <a:pt x="18738" y="14245"/>
                      <a:pt x="15144" y="17839"/>
                      <a:pt x="10739" y="17839"/>
                    </a:cubicBezTo>
                    <a:lnTo>
                      <a:pt x="10739" y="17861"/>
                    </a:lnTo>
                    <a:cubicBezTo>
                      <a:pt x="3572" y="17861"/>
                      <a:pt x="0" y="9204"/>
                      <a:pt x="5063" y="4164"/>
                    </a:cubicBezTo>
                    <a:cubicBezTo>
                      <a:pt x="6694" y="2525"/>
                      <a:pt x="8703" y="1791"/>
                      <a:pt x="10673" y="1791"/>
                    </a:cubicBezTo>
                    <a:close/>
                    <a:moveTo>
                      <a:pt x="10739" y="0"/>
                    </a:moveTo>
                    <a:cubicBezTo>
                      <a:pt x="6750" y="0"/>
                      <a:pt x="3156" y="2389"/>
                      <a:pt x="1644" y="6070"/>
                    </a:cubicBezTo>
                    <a:cubicBezTo>
                      <a:pt x="110" y="9730"/>
                      <a:pt x="965" y="13982"/>
                      <a:pt x="3770" y="16787"/>
                    </a:cubicBezTo>
                    <a:cubicBezTo>
                      <a:pt x="5646" y="18663"/>
                      <a:pt x="8169" y="19667"/>
                      <a:pt x="10729" y="19667"/>
                    </a:cubicBezTo>
                    <a:cubicBezTo>
                      <a:pt x="11997" y="19667"/>
                      <a:pt x="13274" y="19421"/>
                      <a:pt x="14486" y="18913"/>
                    </a:cubicBezTo>
                    <a:cubicBezTo>
                      <a:pt x="18168" y="17400"/>
                      <a:pt x="20557" y="13806"/>
                      <a:pt x="20557" y="9840"/>
                    </a:cubicBezTo>
                    <a:cubicBezTo>
                      <a:pt x="20557" y="4405"/>
                      <a:pt x="16152" y="0"/>
                      <a:pt x="10739" y="0"/>
                    </a:cubicBezTo>
                    <a:close/>
                  </a:path>
                </a:pathLst>
              </a:custGeom>
              <a:solidFill>
                <a:srgbClr val="FFFFFF"/>
              </a:solid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21;p125">
                <a:extLst>
                  <a:ext uri="{FF2B5EF4-FFF2-40B4-BE49-F238E27FC236}">
                    <a16:creationId xmlns:a16="http://schemas.microsoft.com/office/drawing/2014/main" id="{7C6E8EDC-428E-439B-8985-FBBCB1D4DEEB}"/>
                  </a:ext>
                </a:extLst>
              </p:cNvPr>
              <p:cNvSpPr/>
              <p:nvPr/>
            </p:nvSpPr>
            <p:spPr>
              <a:xfrm>
                <a:off x="713227" y="2721092"/>
                <a:ext cx="538603" cy="538603"/>
              </a:xfrm>
              <a:custGeom>
                <a:avLst/>
                <a:gdLst/>
                <a:ahLst/>
                <a:cxnLst/>
                <a:rect l="l" t="t" r="r" b="b"/>
                <a:pathLst>
                  <a:path w="24918" h="24918" fill="none" extrusionOk="0">
                    <a:moveTo>
                      <a:pt x="5392" y="24918"/>
                    </a:moveTo>
                    <a:cubicBezTo>
                      <a:pt x="0" y="19527"/>
                      <a:pt x="0" y="10783"/>
                      <a:pt x="5392" y="5392"/>
                    </a:cubicBezTo>
                    <a:cubicBezTo>
                      <a:pt x="10783" y="1"/>
                      <a:pt x="19527" y="1"/>
                      <a:pt x="24918" y="5392"/>
                    </a:cubicBez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文字方塊 7">
              <a:extLst>
                <a:ext uri="{FF2B5EF4-FFF2-40B4-BE49-F238E27FC236}">
                  <a16:creationId xmlns:a16="http://schemas.microsoft.com/office/drawing/2014/main" id="{5708CEBE-6C6C-4498-B360-8844DBC3F59F}"/>
                </a:ext>
              </a:extLst>
            </p:cNvPr>
            <p:cNvSpPr txBox="1"/>
            <p:nvPr/>
          </p:nvSpPr>
          <p:spPr>
            <a:xfrm>
              <a:off x="991087" y="1794024"/>
              <a:ext cx="2495406" cy="307777"/>
            </a:xfrm>
            <a:prstGeom prst="rect">
              <a:avLst/>
            </a:prstGeom>
            <a:noFill/>
          </p:spPr>
          <p:txBody>
            <a:bodyPr wrap="square" rtlCol="0">
              <a:spAutoFit/>
            </a:bodyPr>
            <a:lstStyle/>
            <a:p>
              <a:pPr algn="ctr"/>
              <a:r>
                <a:rPr lang="en-US" altLang="zh-TW" b="1" i="1" dirty="0">
                  <a:latin typeface="+mn-lt"/>
                </a:rPr>
                <a:t>Paredes and Wheatley (2017) </a:t>
              </a:r>
              <a:endParaRPr lang="zh-TW" altLang="en-US" b="1" i="1" dirty="0">
                <a:latin typeface="+mn-lt"/>
              </a:endParaRPr>
            </a:p>
          </p:txBody>
        </p:sp>
      </p:grpSp>
      <p:sp>
        <p:nvSpPr>
          <p:cNvPr id="13" name="矩形 12">
            <a:extLst>
              <a:ext uri="{FF2B5EF4-FFF2-40B4-BE49-F238E27FC236}">
                <a16:creationId xmlns:a16="http://schemas.microsoft.com/office/drawing/2014/main" id="{C157D8A6-83E1-49DA-BA66-B91AFB140446}"/>
              </a:ext>
            </a:extLst>
          </p:cNvPr>
          <p:cNvSpPr/>
          <p:nvPr/>
        </p:nvSpPr>
        <p:spPr>
          <a:xfrm>
            <a:off x="2867490" y="2235107"/>
            <a:ext cx="3475631" cy="307777"/>
          </a:xfrm>
          <a:prstGeom prst="rect">
            <a:avLst/>
          </a:prstGeom>
        </p:spPr>
        <p:txBody>
          <a:bodyPr wrap="none">
            <a:spAutoFit/>
          </a:bodyPr>
          <a:lstStyle/>
          <a:p>
            <a:r>
              <a:rPr lang="en-US" altLang="zh-TW" dirty="0">
                <a:latin typeface="+mn-lt"/>
              </a:rPr>
              <a:t>RM drop in post-ERP implementation period.</a:t>
            </a:r>
            <a:endParaRPr lang="zh-TW" altLang="en-US" dirty="0">
              <a:latin typeface="+mn-lt"/>
            </a:endParaRPr>
          </a:p>
        </p:txBody>
      </p:sp>
      <p:grpSp>
        <p:nvGrpSpPr>
          <p:cNvPr id="14" name="群組 13">
            <a:extLst>
              <a:ext uri="{FF2B5EF4-FFF2-40B4-BE49-F238E27FC236}">
                <a16:creationId xmlns:a16="http://schemas.microsoft.com/office/drawing/2014/main" id="{27C0B468-6D56-4F4B-9299-B263DAE950AE}"/>
              </a:ext>
            </a:extLst>
          </p:cNvPr>
          <p:cNvGrpSpPr/>
          <p:nvPr/>
        </p:nvGrpSpPr>
        <p:grpSpPr>
          <a:xfrm>
            <a:off x="4854919" y="3019017"/>
            <a:ext cx="3061245" cy="540223"/>
            <a:chOff x="425248" y="1620339"/>
            <a:chExt cx="3061245" cy="540223"/>
          </a:xfrm>
        </p:grpSpPr>
        <p:grpSp>
          <p:nvGrpSpPr>
            <p:cNvPr id="15" name="Google Shape;1817;p125">
              <a:extLst>
                <a:ext uri="{FF2B5EF4-FFF2-40B4-BE49-F238E27FC236}">
                  <a16:creationId xmlns:a16="http://schemas.microsoft.com/office/drawing/2014/main" id="{4964076D-42B1-47C0-B160-AB5F93EE29DE}"/>
                </a:ext>
              </a:extLst>
            </p:cNvPr>
            <p:cNvGrpSpPr/>
            <p:nvPr/>
          </p:nvGrpSpPr>
          <p:grpSpPr>
            <a:xfrm>
              <a:off x="425248" y="1620339"/>
              <a:ext cx="2977139" cy="540223"/>
              <a:chOff x="713227" y="2721092"/>
              <a:chExt cx="2977139" cy="540223"/>
            </a:xfrm>
          </p:grpSpPr>
          <p:sp>
            <p:nvSpPr>
              <p:cNvPr id="17" name="Google Shape;1819;p125">
                <a:extLst>
                  <a:ext uri="{FF2B5EF4-FFF2-40B4-BE49-F238E27FC236}">
                    <a16:creationId xmlns:a16="http://schemas.microsoft.com/office/drawing/2014/main" id="{27848DED-64AE-44B3-A28B-C12B6663F86B}"/>
                  </a:ext>
                </a:extLst>
              </p:cNvPr>
              <p:cNvSpPr/>
              <p:nvPr/>
            </p:nvSpPr>
            <p:spPr>
              <a:xfrm>
                <a:off x="1194960" y="2843778"/>
                <a:ext cx="2495406" cy="409777"/>
              </a:xfrm>
              <a:custGeom>
                <a:avLst/>
                <a:gdLst/>
                <a:ahLst/>
                <a:cxnLst/>
                <a:rect l="l" t="t" r="r" b="b"/>
                <a:pathLst>
                  <a:path w="71970" h="18958" fill="none" extrusionOk="0">
                    <a:moveTo>
                      <a:pt x="1" y="18957"/>
                    </a:moveTo>
                    <a:lnTo>
                      <a:pt x="62481" y="18957"/>
                    </a:lnTo>
                    <a:cubicBezTo>
                      <a:pt x="67718" y="18957"/>
                      <a:pt x="71970" y="14706"/>
                      <a:pt x="71970" y="9490"/>
                    </a:cubicBezTo>
                    <a:cubicBezTo>
                      <a:pt x="71970" y="4252"/>
                      <a:pt x="67718" y="1"/>
                      <a:pt x="62481" y="1"/>
                    </a:cubicBezTo>
                    <a:lnTo>
                      <a:pt x="8110"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20;p125">
                <a:extLst>
                  <a:ext uri="{FF2B5EF4-FFF2-40B4-BE49-F238E27FC236}">
                    <a16:creationId xmlns:a16="http://schemas.microsoft.com/office/drawing/2014/main" id="{719B4DF6-3AA8-401A-AC27-7E5353E94820}"/>
                  </a:ext>
                </a:extLst>
              </p:cNvPr>
              <p:cNvSpPr/>
              <p:nvPr/>
            </p:nvSpPr>
            <p:spPr>
              <a:xfrm>
                <a:off x="808916" y="2836213"/>
                <a:ext cx="444340" cy="425102"/>
              </a:xfrm>
              <a:custGeom>
                <a:avLst/>
                <a:gdLst/>
                <a:ahLst/>
                <a:cxnLst/>
                <a:rect l="l" t="t" r="r" b="b"/>
                <a:pathLst>
                  <a:path w="20557" h="19667" extrusionOk="0">
                    <a:moveTo>
                      <a:pt x="10673" y="1791"/>
                    </a:moveTo>
                    <a:cubicBezTo>
                      <a:pt x="14789" y="1791"/>
                      <a:pt x="18738" y="4994"/>
                      <a:pt x="18738" y="9840"/>
                    </a:cubicBezTo>
                    <a:cubicBezTo>
                      <a:pt x="18738" y="14245"/>
                      <a:pt x="15144" y="17839"/>
                      <a:pt x="10739" y="17839"/>
                    </a:cubicBezTo>
                    <a:lnTo>
                      <a:pt x="10739" y="17861"/>
                    </a:lnTo>
                    <a:cubicBezTo>
                      <a:pt x="3572" y="17861"/>
                      <a:pt x="0" y="9204"/>
                      <a:pt x="5063" y="4164"/>
                    </a:cubicBezTo>
                    <a:cubicBezTo>
                      <a:pt x="6694" y="2525"/>
                      <a:pt x="8703" y="1791"/>
                      <a:pt x="10673" y="1791"/>
                    </a:cubicBezTo>
                    <a:close/>
                    <a:moveTo>
                      <a:pt x="10739" y="0"/>
                    </a:moveTo>
                    <a:cubicBezTo>
                      <a:pt x="6750" y="0"/>
                      <a:pt x="3156" y="2389"/>
                      <a:pt x="1644" y="6070"/>
                    </a:cubicBezTo>
                    <a:cubicBezTo>
                      <a:pt x="110" y="9730"/>
                      <a:pt x="965" y="13982"/>
                      <a:pt x="3770" y="16787"/>
                    </a:cubicBezTo>
                    <a:cubicBezTo>
                      <a:pt x="5646" y="18663"/>
                      <a:pt x="8169" y="19667"/>
                      <a:pt x="10729" y="19667"/>
                    </a:cubicBezTo>
                    <a:cubicBezTo>
                      <a:pt x="11997" y="19667"/>
                      <a:pt x="13274" y="19421"/>
                      <a:pt x="14486" y="18913"/>
                    </a:cubicBezTo>
                    <a:cubicBezTo>
                      <a:pt x="18168" y="17400"/>
                      <a:pt x="20557" y="13806"/>
                      <a:pt x="20557" y="9840"/>
                    </a:cubicBezTo>
                    <a:cubicBezTo>
                      <a:pt x="20557" y="4405"/>
                      <a:pt x="16152" y="0"/>
                      <a:pt x="10739" y="0"/>
                    </a:cubicBezTo>
                    <a:close/>
                  </a:path>
                </a:pathLst>
              </a:custGeom>
              <a:solidFill>
                <a:srgbClr val="FFFFFF"/>
              </a:solid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21;p125">
                <a:extLst>
                  <a:ext uri="{FF2B5EF4-FFF2-40B4-BE49-F238E27FC236}">
                    <a16:creationId xmlns:a16="http://schemas.microsoft.com/office/drawing/2014/main" id="{96EA7121-3831-4564-AFC3-F0A8CF559752}"/>
                  </a:ext>
                </a:extLst>
              </p:cNvPr>
              <p:cNvSpPr/>
              <p:nvPr/>
            </p:nvSpPr>
            <p:spPr>
              <a:xfrm>
                <a:off x="713227" y="2721092"/>
                <a:ext cx="538603" cy="538603"/>
              </a:xfrm>
              <a:custGeom>
                <a:avLst/>
                <a:gdLst/>
                <a:ahLst/>
                <a:cxnLst/>
                <a:rect l="l" t="t" r="r" b="b"/>
                <a:pathLst>
                  <a:path w="24918" h="24918" fill="none" extrusionOk="0">
                    <a:moveTo>
                      <a:pt x="5392" y="24918"/>
                    </a:moveTo>
                    <a:cubicBezTo>
                      <a:pt x="0" y="19527"/>
                      <a:pt x="0" y="10783"/>
                      <a:pt x="5392" y="5392"/>
                    </a:cubicBezTo>
                    <a:cubicBezTo>
                      <a:pt x="10783" y="1"/>
                      <a:pt x="19527" y="1"/>
                      <a:pt x="24918" y="5392"/>
                    </a:cubicBez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文字方塊 15">
              <a:extLst>
                <a:ext uri="{FF2B5EF4-FFF2-40B4-BE49-F238E27FC236}">
                  <a16:creationId xmlns:a16="http://schemas.microsoft.com/office/drawing/2014/main" id="{5F7FF02D-7690-4E56-B8EE-FE240973B7B8}"/>
                </a:ext>
              </a:extLst>
            </p:cNvPr>
            <p:cNvSpPr txBox="1"/>
            <p:nvPr/>
          </p:nvSpPr>
          <p:spPr>
            <a:xfrm>
              <a:off x="991087" y="1794024"/>
              <a:ext cx="2495406" cy="307777"/>
            </a:xfrm>
            <a:prstGeom prst="rect">
              <a:avLst/>
            </a:prstGeom>
            <a:noFill/>
          </p:spPr>
          <p:txBody>
            <a:bodyPr wrap="square" rtlCol="0">
              <a:spAutoFit/>
            </a:bodyPr>
            <a:lstStyle/>
            <a:p>
              <a:pPr algn="ctr"/>
              <a:r>
                <a:rPr lang="en-US" altLang="zh-TW" i="1" dirty="0">
                  <a:latin typeface="+mn-lt"/>
                </a:rPr>
                <a:t>Lenard et al. (2016)</a:t>
              </a:r>
              <a:endParaRPr lang="zh-TW" altLang="en-US" i="1" dirty="0">
                <a:latin typeface="+mn-lt"/>
              </a:endParaRPr>
            </a:p>
          </p:txBody>
        </p:sp>
      </p:grpSp>
      <p:sp>
        <p:nvSpPr>
          <p:cNvPr id="20" name="矩形 19">
            <a:extLst>
              <a:ext uri="{FF2B5EF4-FFF2-40B4-BE49-F238E27FC236}">
                <a16:creationId xmlns:a16="http://schemas.microsoft.com/office/drawing/2014/main" id="{676F6AE0-37AB-43BB-9BF3-E43B976C7670}"/>
              </a:ext>
            </a:extLst>
          </p:cNvPr>
          <p:cNvSpPr/>
          <p:nvPr/>
        </p:nvSpPr>
        <p:spPr>
          <a:xfrm>
            <a:off x="394734" y="3873167"/>
            <a:ext cx="3430330" cy="523220"/>
          </a:xfrm>
          <a:prstGeom prst="rect">
            <a:avLst/>
          </a:prstGeom>
        </p:spPr>
        <p:txBody>
          <a:bodyPr wrap="square">
            <a:spAutoFit/>
          </a:bodyPr>
          <a:lstStyle/>
          <a:p>
            <a:r>
              <a:rPr lang="en-US" altLang="zh-TW" dirty="0">
                <a:latin typeface="+mn-lt"/>
              </a:rPr>
              <a:t>ERP adopted firms less prone to reporting internal control weaknesses (ICW).</a:t>
            </a:r>
            <a:endParaRPr lang="zh-TW" altLang="en-US" dirty="0">
              <a:latin typeface="+mn-lt"/>
            </a:endParaRPr>
          </a:p>
        </p:txBody>
      </p:sp>
      <p:grpSp>
        <p:nvGrpSpPr>
          <p:cNvPr id="21" name="群組 20">
            <a:extLst>
              <a:ext uri="{FF2B5EF4-FFF2-40B4-BE49-F238E27FC236}">
                <a16:creationId xmlns:a16="http://schemas.microsoft.com/office/drawing/2014/main" id="{0405C2F6-1D0A-41D0-AABE-DA75280C047C}"/>
              </a:ext>
            </a:extLst>
          </p:cNvPr>
          <p:cNvGrpSpPr/>
          <p:nvPr/>
        </p:nvGrpSpPr>
        <p:grpSpPr>
          <a:xfrm>
            <a:off x="1544060" y="3011257"/>
            <a:ext cx="3061245" cy="540223"/>
            <a:chOff x="425248" y="1620339"/>
            <a:chExt cx="3061245" cy="540223"/>
          </a:xfrm>
        </p:grpSpPr>
        <p:grpSp>
          <p:nvGrpSpPr>
            <p:cNvPr id="22" name="Google Shape;1817;p125">
              <a:extLst>
                <a:ext uri="{FF2B5EF4-FFF2-40B4-BE49-F238E27FC236}">
                  <a16:creationId xmlns:a16="http://schemas.microsoft.com/office/drawing/2014/main" id="{7BA82D28-29F8-4011-9A23-5182332C43DE}"/>
                </a:ext>
              </a:extLst>
            </p:cNvPr>
            <p:cNvGrpSpPr/>
            <p:nvPr/>
          </p:nvGrpSpPr>
          <p:grpSpPr>
            <a:xfrm>
              <a:off x="425248" y="1620339"/>
              <a:ext cx="2977139" cy="540223"/>
              <a:chOff x="713227" y="2721092"/>
              <a:chExt cx="2977139" cy="540223"/>
            </a:xfrm>
          </p:grpSpPr>
          <p:sp>
            <p:nvSpPr>
              <p:cNvPr id="24" name="Google Shape;1819;p125">
                <a:extLst>
                  <a:ext uri="{FF2B5EF4-FFF2-40B4-BE49-F238E27FC236}">
                    <a16:creationId xmlns:a16="http://schemas.microsoft.com/office/drawing/2014/main" id="{BED4A131-F1C4-4CBB-BC65-90AD910BE6CB}"/>
                  </a:ext>
                </a:extLst>
              </p:cNvPr>
              <p:cNvSpPr/>
              <p:nvPr/>
            </p:nvSpPr>
            <p:spPr>
              <a:xfrm>
                <a:off x="1194960" y="2843778"/>
                <a:ext cx="2495406" cy="409777"/>
              </a:xfrm>
              <a:custGeom>
                <a:avLst/>
                <a:gdLst/>
                <a:ahLst/>
                <a:cxnLst/>
                <a:rect l="l" t="t" r="r" b="b"/>
                <a:pathLst>
                  <a:path w="71970" h="18958" fill="none" extrusionOk="0">
                    <a:moveTo>
                      <a:pt x="1" y="18957"/>
                    </a:moveTo>
                    <a:lnTo>
                      <a:pt x="62481" y="18957"/>
                    </a:lnTo>
                    <a:cubicBezTo>
                      <a:pt x="67718" y="18957"/>
                      <a:pt x="71970" y="14706"/>
                      <a:pt x="71970" y="9490"/>
                    </a:cubicBezTo>
                    <a:cubicBezTo>
                      <a:pt x="71970" y="4252"/>
                      <a:pt x="67718" y="1"/>
                      <a:pt x="62481" y="1"/>
                    </a:cubicBezTo>
                    <a:lnTo>
                      <a:pt x="8110"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20;p125">
                <a:extLst>
                  <a:ext uri="{FF2B5EF4-FFF2-40B4-BE49-F238E27FC236}">
                    <a16:creationId xmlns:a16="http://schemas.microsoft.com/office/drawing/2014/main" id="{E7268F95-99A9-4CAA-9339-893FF3ED395F}"/>
                  </a:ext>
                </a:extLst>
              </p:cNvPr>
              <p:cNvSpPr/>
              <p:nvPr/>
            </p:nvSpPr>
            <p:spPr>
              <a:xfrm>
                <a:off x="808916" y="2836213"/>
                <a:ext cx="444340" cy="425102"/>
              </a:xfrm>
              <a:custGeom>
                <a:avLst/>
                <a:gdLst/>
                <a:ahLst/>
                <a:cxnLst/>
                <a:rect l="l" t="t" r="r" b="b"/>
                <a:pathLst>
                  <a:path w="20557" h="19667" extrusionOk="0">
                    <a:moveTo>
                      <a:pt x="10673" y="1791"/>
                    </a:moveTo>
                    <a:cubicBezTo>
                      <a:pt x="14789" y="1791"/>
                      <a:pt x="18738" y="4994"/>
                      <a:pt x="18738" y="9840"/>
                    </a:cubicBezTo>
                    <a:cubicBezTo>
                      <a:pt x="18738" y="14245"/>
                      <a:pt x="15144" y="17839"/>
                      <a:pt x="10739" y="17839"/>
                    </a:cubicBezTo>
                    <a:lnTo>
                      <a:pt x="10739" y="17861"/>
                    </a:lnTo>
                    <a:cubicBezTo>
                      <a:pt x="3572" y="17861"/>
                      <a:pt x="0" y="9204"/>
                      <a:pt x="5063" y="4164"/>
                    </a:cubicBezTo>
                    <a:cubicBezTo>
                      <a:pt x="6694" y="2525"/>
                      <a:pt x="8703" y="1791"/>
                      <a:pt x="10673" y="1791"/>
                    </a:cubicBezTo>
                    <a:close/>
                    <a:moveTo>
                      <a:pt x="10739" y="0"/>
                    </a:moveTo>
                    <a:cubicBezTo>
                      <a:pt x="6750" y="0"/>
                      <a:pt x="3156" y="2389"/>
                      <a:pt x="1644" y="6070"/>
                    </a:cubicBezTo>
                    <a:cubicBezTo>
                      <a:pt x="110" y="9730"/>
                      <a:pt x="965" y="13982"/>
                      <a:pt x="3770" y="16787"/>
                    </a:cubicBezTo>
                    <a:cubicBezTo>
                      <a:pt x="5646" y="18663"/>
                      <a:pt x="8169" y="19667"/>
                      <a:pt x="10729" y="19667"/>
                    </a:cubicBezTo>
                    <a:cubicBezTo>
                      <a:pt x="11997" y="19667"/>
                      <a:pt x="13274" y="19421"/>
                      <a:pt x="14486" y="18913"/>
                    </a:cubicBezTo>
                    <a:cubicBezTo>
                      <a:pt x="18168" y="17400"/>
                      <a:pt x="20557" y="13806"/>
                      <a:pt x="20557" y="9840"/>
                    </a:cubicBezTo>
                    <a:cubicBezTo>
                      <a:pt x="20557" y="4405"/>
                      <a:pt x="16152" y="0"/>
                      <a:pt x="10739" y="0"/>
                    </a:cubicBezTo>
                    <a:close/>
                  </a:path>
                </a:pathLst>
              </a:custGeom>
              <a:solidFill>
                <a:srgbClr val="FFFFFF"/>
              </a:solid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21;p125">
                <a:extLst>
                  <a:ext uri="{FF2B5EF4-FFF2-40B4-BE49-F238E27FC236}">
                    <a16:creationId xmlns:a16="http://schemas.microsoft.com/office/drawing/2014/main" id="{1DF8458B-5F12-4E56-9937-CC58B00CBF96}"/>
                  </a:ext>
                </a:extLst>
              </p:cNvPr>
              <p:cNvSpPr/>
              <p:nvPr/>
            </p:nvSpPr>
            <p:spPr>
              <a:xfrm>
                <a:off x="713227" y="2721092"/>
                <a:ext cx="538603" cy="538603"/>
              </a:xfrm>
              <a:custGeom>
                <a:avLst/>
                <a:gdLst/>
                <a:ahLst/>
                <a:cxnLst/>
                <a:rect l="l" t="t" r="r" b="b"/>
                <a:pathLst>
                  <a:path w="24918" h="24918" fill="none" extrusionOk="0">
                    <a:moveTo>
                      <a:pt x="5392" y="24918"/>
                    </a:moveTo>
                    <a:cubicBezTo>
                      <a:pt x="0" y="19527"/>
                      <a:pt x="0" y="10783"/>
                      <a:pt x="5392" y="5392"/>
                    </a:cubicBezTo>
                    <a:cubicBezTo>
                      <a:pt x="10783" y="1"/>
                      <a:pt x="19527" y="1"/>
                      <a:pt x="24918" y="5392"/>
                    </a:cubicBez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文字方塊 22">
              <a:extLst>
                <a:ext uri="{FF2B5EF4-FFF2-40B4-BE49-F238E27FC236}">
                  <a16:creationId xmlns:a16="http://schemas.microsoft.com/office/drawing/2014/main" id="{EE5B085F-6423-4EF2-A802-810D5D9CA371}"/>
                </a:ext>
              </a:extLst>
            </p:cNvPr>
            <p:cNvSpPr txBox="1"/>
            <p:nvPr/>
          </p:nvSpPr>
          <p:spPr>
            <a:xfrm>
              <a:off x="991087" y="1794024"/>
              <a:ext cx="2495406" cy="307777"/>
            </a:xfrm>
            <a:prstGeom prst="rect">
              <a:avLst/>
            </a:prstGeom>
            <a:noFill/>
          </p:spPr>
          <p:txBody>
            <a:bodyPr wrap="square" rtlCol="0">
              <a:spAutoFit/>
            </a:bodyPr>
            <a:lstStyle/>
            <a:p>
              <a:pPr algn="ctr"/>
              <a:r>
                <a:rPr lang="en-US" altLang="zh-TW" i="1" dirty="0">
                  <a:latin typeface="+mn-lt"/>
                </a:rPr>
                <a:t>Morris (2011) </a:t>
              </a:r>
              <a:endParaRPr lang="zh-TW" altLang="en-US" i="1" dirty="0">
                <a:latin typeface="+mn-lt"/>
              </a:endParaRPr>
            </a:p>
          </p:txBody>
        </p:sp>
      </p:grpSp>
      <p:sp>
        <p:nvSpPr>
          <p:cNvPr id="27" name="矩形 26">
            <a:extLst>
              <a:ext uri="{FF2B5EF4-FFF2-40B4-BE49-F238E27FC236}">
                <a16:creationId xmlns:a16="http://schemas.microsoft.com/office/drawing/2014/main" id="{09036813-FF8F-463B-ADA4-35363DEE4DAA}"/>
              </a:ext>
            </a:extLst>
          </p:cNvPr>
          <p:cNvSpPr/>
          <p:nvPr/>
        </p:nvSpPr>
        <p:spPr>
          <a:xfrm>
            <a:off x="5393522" y="3873167"/>
            <a:ext cx="3430330" cy="523220"/>
          </a:xfrm>
          <a:prstGeom prst="rect">
            <a:avLst/>
          </a:prstGeom>
        </p:spPr>
        <p:txBody>
          <a:bodyPr wrap="square">
            <a:spAutoFit/>
          </a:bodyPr>
          <a:lstStyle/>
          <a:p>
            <a:r>
              <a:rPr lang="en-US" altLang="zh-TW" dirty="0">
                <a:latin typeface="+mn-lt"/>
              </a:rPr>
              <a:t>Firms disclosing internal control weaknesses </a:t>
            </a:r>
            <a:br>
              <a:rPr lang="en-US" altLang="zh-TW" dirty="0">
                <a:latin typeface="+mn-lt"/>
              </a:rPr>
            </a:br>
            <a:r>
              <a:rPr lang="en-US" altLang="zh-TW" dirty="0">
                <a:latin typeface="+mn-lt"/>
              </a:rPr>
              <a:t>more likely to engage in RM. </a:t>
            </a:r>
            <a:endParaRPr lang="zh-TW" altLang="en-US" dirty="0">
              <a:latin typeface="+mn-lt"/>
            </a:endParaRPr>
          </a:p>
        </p:txBody>
      </p:sp>
    </p:spTree>
    <p:extLst>
      <p:ext uri="{BB962C8B-B14F-4D97-AF65-F5344CB8AC3E}">
        <p14:creationId xmlns:p14="http://schemas.microsoft.com/office/powerpoint/2010/main" val="1221533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 name="標題 4">
            <a:extLst>
              <a:ext uri="{FF2B5EF4-FFF2-40B4-BE49-F238E27FC236}">
                <a16:creationId xmlns:a16="http://schemas.microsoft.com/office/drawing/2014/main" id="{0B993C00-8B6E-DED7-E925-BE3B7EEAE0EB}"/>
              </a:ext>
            </a:extLst>
          </p:cNvPr>
          <p:cNvSpPr>
            <a:spLocks noGrp="1"/>
          </p:cNvSpPr>
          <p:nvPr>
            <p:ph type="title"/>
          </p:nvPr>
        </p:nvSpPr>
        <p:spPr>
          <a:xfrm>
            <a:off x="1389413" y="593505"/>
            <a:ext cx="6431786" cy="497700"/>
          </a:xfrm>
        </p:spPr>
        <p:txBody>
          <a:bodyPr/>
          <a:lstStyle/>
          <a:p>
            <a:r>
              <a:rPr lang="en-US" altLang="zh-TW" sz="2400" dirty="0">
                <a:latin typeface="+mn-lt"/>
              </a:rPr>
              <a:t>RM with Automation Tools </a:t>
            </a:r>
            <a:endParaRPr lang="zh-TW" altLang="en-US" dirty="0"/>
          </a:p>
        </p:txBody>
      </p:sp>
      <p:sp>
        <p:nvSpPr>
          <p:cNvPr id="4" name="文字方塊 3">
            <a:extLst>
              <a:ext uri="{FF2B5EF4-FFF2-40B4-BE49-F238E27FC236}">
                <a16:creationId xmlns:a16="http://schemas.microsoft.com/office/drawing/2014/main" id="{E3C07938-328D-4A41-97DA-58551CD85408}"/>
              </a:ext>
            </a:extLst>
          </p:cNvPr>
          <p:cNvSpPr txBox="1"/>
          <p:nvPr/>
        </p:nvSpPr>
        <p:spPr>
          <a:xfrm>
            <a:off x="5039154" y="1506141"/>
            <a:ext cx="3173576" cy="2777940"/>
          </a:xfrm>
          <a:prstGeom prst="rect">
            <a:avLst/>
          </a:prstGeom>
          <a:noFill/>
        </p:spPr>
        <p:txBody>
          <a:bodyPr wrap="square" rtlCol="0">
            <a:spAutoFit/>
          </a:bodyPr>
          <a:lstStyle/>
          <a:p>
            <a:pPr>
              <a:lnSpc>
                <a:spcPct val="200000"/>
              </a:lnSpc>
            </a:pPr>
            <a:r>
              <a:rPr lang="en-US" altLang="zh-TW" sz="1800" i="1" dirty="0">
                <a:latin typeface="+mn-lt"/>
              </a:rPr>
              <a:t>Hypothesis 2: </a:t>
            </a:r>
          </a:p>
          <a:p>
            <a:pPr>
              <a:lnSpc>
                <a:spcPct val="200000"/>
              </a:lnSpc>
            </a:pPr>
            <a:r>
              <a:rPr lang="en-US" altLang="zh-TW" sz="1800" i="1" dirty="0">
                <a:latin typeface="+mn-lt"/>
              </a:rPr>
              <a:t>The implementation of RPA is </a:t>
            </a:r>
            <a:r>
              <a:rPr lang="en-US" altLang="zh-TW" sz="1800" b="1" i="1" dirty="0">
                <a:latin typeface="+mn-lt"/>
              </a:rPr>
              <a:t>positively associated </a:t>
            </a:r>
            <a:r>
              <a:rPr lang="en-US" altLang="zh-TW" sz="1800" i="1" dirty="0">
                <a:latin typeface="+mn-lt"/>
              </a:rPr>
              <a:t>with earnings management through real activities manipulation.</a:t>
            </a:r>
            <a:endParaRPr lang="zh-TW" altLang="en-US" sz="1800" i="1" dirty="0">
              <a:latin typeface="+mn-lt"/>
            </a:endParaRPr>
          </a:p>
        </p:txBody>
      </p:sp>
      <p:grpSp>
        <p:nvGrpSpPr>
          <p:cNvPr id="2" name="群組 1">
            <a:extLst>
              <a:ext uri="{FF2B5EF4-FFF2-40B4-BE49-F238E27FC236}">
                <a16:creationId xmlns:a16="http://schemas.microsoft.com/office/drawing/2014/main" id="{2B37323E-3700-4A98-B12C-256D0AB1DF7D}"/>
              </a:ext>
            </a:extLst>
          </p:cNvPr>
          <p:cNvGrpSpPr/>
          <p:nvPr/>
        </p:nvGrpSpPr>
        <p:grpSpPr>
          <a:xfrm>
            <a:off x="616525" y="1733597"/>
            <a:ext cx="3955475" cy="2323028"/>
            <a:chOff x="3369952" y="2797350"/>
            <a:chExt cx="1902361" cy="1783475"/>
          </a:xfrm>
        </p:grpSpPr>
        <p:sp>
          <p:nvSpPr>
            <p:cNvPr id="6" name="Google Shape;1803;p125">
              <a:extLst>
                <a:ext uri="{FF2B5EF4-FFF2-40B4-BE49-F238E27FC236}">
                  <a16:creationId xmlns:a16="http://schemas.microsoft.com/office/drawing/2014/main" id="{4C82A513-4963-4A37-B270-E505C8090A8C}"/>
                </a:ext>
              </a:extLst>
            </p:cNvPr>
            <p:cNvSpPr>
              <a:spLocks noChangeAspect="1"/>
            </p:cNvSpPr>
            <p:nvPr/>
          </p:nvSpPr>
          <p:spPr>
            <a:xfrm>
              <a:off x="3979641" y="2797350"/>
              <a:ext cx="70622" cy="428339"/>
            </a:xfrm>
            <a:custGeom>
              <a:avLst/>
              <a:gdLst/>
              <a:ahLst/>
              <a:cxnLst/>
              <a:rect l="l" t="t" r="r" b="b"/>
              <a:pathLst>
                <a:path w="3617" h="21938" fill="none" extrusionOk="0">
                  <a:moveTo>
                    <a:pt x="0" y="1"/>
                  </a:moveTo>
                  <a:lnTo>
                    <a:pt x="0" y="8570"/>
                  </a:lnTo>
                  <a:lnTo>
                    <a:pt x="3616" y="10980"/>
                  </a:lnTo>
                  <a:lnTo>
                    <a:pt x="0" y="13829"/>
                  </a:lnTo>
                  <a:lnTo>
                    <a:pt x="0" y="21938"/>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804;p125">
              <a:extLst>
                <a:ext uri="{FF2B5EF4-FFF2-40B4-BE49-F238E27FC236}">
                  <a16:creationId xmlns:a16="http://schemas.microsoft.com/office/drawing/2014/main" id="{CB0CD8C1-7AC9-4A4B-9C67-3E6923C35614}"/>
                </a:ext>
              </a:extLst>
            </p:cNvPr>
            <p:cNvSpPr>
              <a:spLocks noChangeAspect="1"/>
            </p:cNvSpPr>
            <p:nvPr/>
          </p:nvSpPr>
          <p:spPr>
            <a:xfrm>
              <a:off x="4609068" y="3225671"/>
              <a:ext cx="70622" cy="427910"/>
            </a:xfrm>
            <a:custGeom>
              <a:avLst/>
              <a:gdLst/>
              <a:ahLst/>
              <a:cxnLst/>
              <a:rect l="l" t="t" r="r" b="b"/>
              <a:pathLst>
                <a:path w="3617" h="21916" fill="none" extrusionOk="0">
                  <a:moveTo>
                    <a:pt x="3616" y="1"/>
                  </a:moveTo>
                  <a:lnTo>
                    <a:pt x="3616" y="8570"/>
                  </a:lnTo>
                  <a:lnTo>
                    <a:pt x="0" y="10958"/>
                  </a:lnTo>
                  <a:lnTo>
                    <a:pt x="3616" y="13829"/>
                  </a:lnTo>
                  <a:lnTo>
                    <a:pt x="3616" y="21916"/>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05;p125">
              <a:extLst>
                <a:ext uri="{FF2B5EF4-FFF2-40B4-BE49-F238E27FC236}">
                  <a16:creationId xmlns:a16="http://schemas.microsoft.com/office/drawing/2014/main" id="{84D6D730-7B89-42EE-85CE-208A6583AF52}"/>
                </a:ext>
              </a:extLst>
            </p:cNvPr>
            <p:cNvSpPr>
              <a:spLocks noChangeAspect="1"/>
            </p:cNvSpPr>
            <p:nvPr/>
          </p:nvSpPr>
          <p:spPr>
            <a:xfrm>
              <a:off x="3979641" y="3653562"/>
              <a:ext cx="70622" cy="428339"/>
            </a:xfrm>
            <a:custGeom>
              <a:avLst/>
              <a:gdLst/>
              <a:ahLst/>
              <a:cxnLst/>
              <a:rect l="l" t="t" r="r" b="b"/>
              <a:pathLst>
                <a:path w="3617" h="21938" fill="none" extrusionOk="0">
                  <a:moveTo>
                    <a:pt x="0" y="1"/>
                  </a:moveTo>
                  <a:lnTo>
                    <a:pt x="0" y="8569"/>
                  </a:lnTo>
                  <a:lnTo>
                    <a:pt x="3616" y="10980"/>
                  </a:lnTo>
                  <a:lnTo>
                    <a:pt x="0" y="13829"/>
                  </a:lnTo>
                  <a:lnTo>
                    <a:pt x="0" y="21938"/>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06;p125">
              <a:extLst>
                <a:ext uri="{FF2B5EF4-FFF2-40B4-BE49-F238E27FC236}">
                  <a16:creationId xmlns:a16="http://schemas.microsoft.com/office/drawing/2014/main" id="{32B0647D-544E-498C-AC2E-841FD9CA8616}"/>
                </a:ext>
              </a:extLst>
            </p:cNvPr>
            <p:cNvSpPr>
              <a:spLocks noChangeAspect="1"/>
            </p:cNvSpPr>
            <p:nvPr/>
          </p:nvSpPr>
          <p:spPr>
            <a:xfrm>
              <a:off x="4609068" y="4081883"/>
              <a:ext cx="70622" cy="427910"/>
            </a:xfrm>
            <a:custGeom>
              <a:avLst/>
              <a:gdLst/>
              <a:ahLst/>
              <a:cxnLst/>
              <a:rect l="l" t="t" r="r" b="b"/>
              <a:pathLst>
                <a:path w="3617" h="21916" fill="none" extrusionOk="0">
                  <a:moveTo>
                    <a:pt x="3616" y="1"/>
                  </a:moveTo>
                  <a:lnTo>
                    <a:pt x="3616" y="8569"/>
                  </a:lnTo>
                  <a:lnTo>
                    <a:pt x="0" y="10958"/>
                  </a:lnTo>
                  <a:lnTo>
                    <a:pt x="3616" y="13829"/>
                  </a:lnTo>
                  <a:lnTo>
                    <a:pt x="3616" y="21915"/>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07;p125">
              <a:extLst>
                <a:ext uri="{FF2B5EF4-FFF2-40B4-BE49-F238E27FC236}">
                  <a16:creationId xmlns:a16="http://schemas.microsoft.com/office/drawing/2014/main" id="{FC558E6D-BFE9-440A-A77F-AD2A85EE1429}"/>
                </a:ext>
              </a:extLst>
            </p:cNvPr>
            <p:cNvSpPr>
              <a:spLocks noChangeAspect="1"/>
            </p:cNvSpPr>
            <p:nvPr/>
          </p:nvSpPr>
          <p:spPr>
            <a:xfrm>
              <a:off x="3387428" y="2797350"/>
              <a:ext cx="1884885" cy="428339"/>
            </a:xfrm>
            <a:custGeom>
              <a:avLst/>
              <a:gdLst/>
              <a:ahLst/>
              <a:cxnLst/>
              <a:rect l="l" t="t" r="r" b="b"/>
              <a:pathLst>
                <a:path w="96537" h="21938" fill="none" extrusionOk="0">
                  <a:moveTo>
                    <a:pt x="1" y="18607"/>
                  </a:moveTo>
                  <a:lnTo>
                    <a:pt x="1" y="6181"/>
                  </a:lnTo>
                  <a:cubicBezTo>
                    <a:pt x="1" y="2762"/>
                    <a:pt x="2762" y="1"/>
                    <a:pt x="6159" y="1"/>
                  </a:cubicBezTo>
                  <a:lnTo>
                    <a:pt x="90356" y="1"/>
                  </a:lnTo>
                  <a:cubicBezTo>
                    <a:pt x="93753" y="1"/>
                    <a:pt x="96515" y="2762"/>
                    <a:pt x="96515" y="6181"/>
                  </a:cubicBezTo>
                  <a:lnTo>
                    <a:pt x="96515" y="15780"/>
                  </a:lnTo>
                  <a:cubicBezTo>
                    <a:pt x="96536" y="19177"/>
                    <a:pt x="93753" y="21938"/>
                    <a:pt x="90356" y="21938"/>
                  </a:cubicBez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08;p125">
              <a:extLst>
                <a:ext uri="{FF2B5EF4-FFF2-40B4-BE49-F238E27FC236}">
                  <a16:creationId xmlns:a16="http://schemas.microsoft.com/office/drawing/2014/main" id="{1C3FAB50-C9C4-4B49-A531-52BD03CD7999}"/>
                </a:ext>
              </a:extLst>
            </p:cNvPr>
            <p:cNvSpPr>
              <a:spLocks noChangeAspect="1"/>
            </p:cNvSpPr>
            <p:nvPr/>
          </p:nvSpPr>
          <p:spPr>
            <a:xfrm>
              <a:off x="3801202" y="3653562"/>
              <a:ext cx="1350447" cy="20"/>
            </a:xfrm>
            <a:custGeom>
              <a:avLst/>
              <a:gdLst/>
              <a:ahLst/>
              <a:cxnLst/>
              <a:rect l="l" t="t" r="r" b="b"/>
              <a:pathLst>
                <a:path w="69165" h="1" fill="none" extrusionOk="0">
                  <a:moveTo>
                    <a:pt x="1" y="1"/>
                  </a:moveTo>
                  <a:lnTo>
                    <a:pt x="69164"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09;p125">
              <a:extLst>
                <a:ext uri="{FF2B5EF4-FFF2-40B4-BE49-F238E27FC236}">
                  <a16:creationId xmlns:a16="http://schemas.microsoft.com/office/drawing/2014/main" id="{F1DD4856-0156-4836-86C7-A22161A09896}"/>
                </a:ext>
              </a:extLst>
            </p:cNvPr>
            <p:cNvSpPr>
              <a:spLocks noChangeAspect="1"/>
            </p:cNvSpPr>
            <p:nvPr/>
          </p:nvSpPr>
          <p:spPr>
            <a:xfrm>
              <a:off x="3387428" y="3225671"/>
              <a:ext cx="1764220" cy="428339"/>
            </a:xfrm>
            <a:custGeom>
              <a:avLst/>
              <a:gdLst/>
              <a:ahLst/>
              <a:cxnLst/>
              <a:rect l="l" t="t" r="r" b="b"/>
              <a:pathLst>
                <a:path w="90357" h="21938" fill="none" extrusionOk="0">
                  <a:moveTo>
                    <a:pt x="90356" y="1"/>
                  </a:moveTo>
                  <a:lnTo>
                    <a:pt x="80582" y="1"/>
                  </a:lnTo>
                  <a:lnTo>
                    <a:pt x="78194" y="3617"/>
                  </a:lnTo>
                  <a:lnTo>
                    <a:pt x="75323" y="1"/>
                  </a:lnTo>
                  <a:lnTo>
                    <a:pt x="6159" y="1"/>
                  </a:lnTo>
                  <a:cubicBezTo>
                    <a:pt x="2762" y="1"/>
                    <a:pt x="1" y="2762"/>
                    <a:pt x="1" y="6181"/>
                  </a:cubicBezTo>
                  <a:lnTo>
                    <a:pt x="1" y="15758"/>
                  </a:lnTo>
                  <a:cubicBezTo>
                    <a:pt x="1" y="19176"/>
                    <a:pt x="2762" y="21938"/>
                    <a:pt x="6159" y="21938"/>
                  </a:cubicBezTo>
                  <a:lnTo>
                    <a:pt x="15933" y="21938"/>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10;p125">
              <a:extLst>
                <a:ext uri="{FF2B5EF4-FFF2-40B4-BE49-F238E27FC236}">
                  <a16:creationId xmlns:a16="http://schemas.microsoft.com/office/drawing/2014/main" id="{4BFE1BE6-3504-4FAF-BB12-D2414B303AED}"/>
                </a:ext>
              </a:extLst>
            </p:cNvPr>
            <p:cNvSpPr>
              <a:spLocks noChangeAspect="1"/>
            </p:cNvSpPr>
            <p:nvPr/>
          </p:nvSpPr>
          <p:spPr>
            <a:xfrm>
              <a:off x="3698500" y="3653562"/>
              <a:ext cx="102721" cy="71051"/>
            </a:xfrm>
            <a:custGeom>
              <a:avLst/>
              <a:gdLst/>
              <a:ahLst/>
              <a:cxnLst/>
              <a:rect l="l" t="t" r="r" b="b"/>
              <a:pathLst>
                <a:path w="5261" h="3639" fill="none" extrusionOk="0">
                  <a:moveTo>
                    <a:pt x="1" y="1"/>
                  </a:moveTo>
                  <a:lnTo>
                    <a:pt x="2390" y="3639"/>
                  </a:lnTo>
                  <a:lnTo>
                    <a:pt x="5261"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11;p125">
              <a:extLst>
                <a:ext uri="{FF2B5EF4-FFF2-40B4-BE49-F238E27FC236}">
                  <a16:creationId xmlns:a16="http://schemas.microsoft.com/office/drawing/2014/main" id="{5D56A440-47A6-4AC5-89B0-C63660A46778}"/>
                </a:ext>
              </a:extLst>
            </p:cNvPr>
            <p:cNvSpPr>
              <a:spLocks noChangeAspect="1"/>
            </p:cNvSpPr>
            <p:nvPr/>
          </p:nvSpPr>
          <p:spPr>
            <a:xfrm>
              <a:off x="5151629" y="3653562"/>
              <a:ext cx="120684" cy="428339"/>
            </a:xfrm>
            <a:custGeom>
              <a:avLst/>
              <a:gdLst/>
              <a:ahLst/>
              <a:cxnLst/>
              <a:rect l="l" t="t" r="r" b="b"/>
              <a:pathLst>
                <a:path w="6181" h="21938" fill="none" extrusionOk="0">
                  <a:moveTo>
                    <a:pt x="0" y="1"/>
                  </a:moveTo>
                  <a:cubicBezTo>
                    <a:pt x="3397" y="1"/>
                    <a:pt x="6180" y="2762"/>
                    <a:pt x="6180" y="6181"/>
                  </a:cubicBezTo>
                  <a:lnTo>
                    <a:pt x="6180" y="15779"/>
                  </a:lnTo>
                  <a:cubicBezTo>
                    <a:pt x="6180" y="19176"/>
                    <a:pt x="3397" y="21938"/>
                    <a:pt x="0" y="21938"/>
                  </a:cubicBez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12;p125">
              <a:extLst>
                <a:ext uri="{FF2B5EF4-FFF2-40B4-BE49-F238E27FC236}">
                  <a16:creationId xmlns:a16="http://schemas.microsoft.com/office/drawing/2014/main" id="{45ABDF17-7E4C-46CC-9EA8-EA5F7101DB60}"/>
                </a:ext>
              </a:extLst>
            </p:cNvPr>
            <p:cNvSpPr>
              <a:spLocks noChangeAspect="1"/>
            </p:cNvSpPr>
            <p:nvPr/>
          </p:nvSpPr>
          <p:spPr>
            <a:xfrm>
              <a:off x="4858090" y="4081883"/>
              <a:ext cx="293558" cy="70622"/>
            </a:xfrm>
            <a:custGeom>
              <a:avLst/>
              <a:gdLst/>
              <a:ahLst/>
              <a:cxnLst/>
              <a:rect l="l" t="t" r="r" b="b"/>
              <a:pathLst>
                <a:path w="15035" h="3617" fill="none" extrusionOk="0">
                  <a:moveTo>
                    <a:pt x="15034" y="1"/>
                  </a:moveTo>
                  <a:lnTo>
                    <a:pt x="5260" y="1"/>
                  </a:lnTo>
                  <a:lnTo>
                    <a:pt x="2872" y="3617"/>
                  </a:lnTo>
                  <a:lnTo>
                    <a:pt x="1"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13;p125">
              <a:extLst>
                <a:ext uri="{FF2B5EF4-FFF2-40B4-BE49-F238E27FC236}">
                  <a16:creationId xmlns:a16="http://schemas.microsoft.com/office/drawing/2014/main" id="{806699EA-57C5-4221-BBE2-E38051695733}"/>
                </a:ext>
              </a:extLst>
            </p:cNvPr>
            <p:cNvSpPr>
              <a:spLocks noChangeAspect="1"/>
            </p:cNvSpPr>
            <p:nvPr/>
          </p:nvSpPr>
          <p:spPr>
            <a:xfrm>
              <a:off x="3472653" y="4509774"/>
              <a:ext cx="1350447" cy="20"/>
            </a:xfrm>
            <a:custGeom>
              <a:avLst/>
              <a:gdLst/>
              <a:ahLst/>
              <a:cxnLst/>
              <a:rect l="l" t="t" r="r" b="b"/>
              <a:pathLst>
                <a:path w="69165" h="1" fill="none" extrusionOk="0">
                  <a:moveTo>
                    <a:pt x="1" y="0"/>
                  </a:moveTo>
                  <a:lnTo>
                    <a:pt x="69164" y="0"/>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14;p125">
              <a:extLst>
                <a:ext uri="{FF2B5EF4-FFF2-40B4-BE49-F238E27FC236}">
                  <a16:creationId xmlns:a16="http://schemas.microsoft.com/office/drawing/2014/main" id="{795B87F3-9910-426D-8061-5FA9A1B9368A}"/>
                </a:ext>
              </a:extLst>
            </p:cNvPr>
            <p:cNvSpPr>
              <a:spLocks noChangeAspect="1"/>
            </p:cNvSpPr>
            <p:nvPr/>
          </p:nvSpPr>
          <p:spPr>
            <a:xfrm>
              <a:off x="3387428" y="4081883"/>
              <a:ext cx="1470682" cy="428339"/>
            </a:xfrm>
            <a:custGeom>
              <a:avLst/>
              <a:gdLst/>
              <a:ahLst/>
              <a:cxnLst/>
              <a:rect l="l" t="t" r="r" b="b"/>
              <a:pathLst>
                <a:path w="75323" h="21938" fill="none" extrusionOk="0">
                  <a:moveTo>
                    <a:pt x="75323" y="1"/>
                  </a:moveTo>
                  <a:lnTo>
                    <a:pt x="6159" y="1"/>
                  </a:lnTo>
                  <a:cubicBezTo>
                    <a:pt x="2762" y="1"/>
                    <a:pt x="1" y="2762"/>
                    <a:pt x="1" y="6159"/>
                  </a:cubicBezTo>
                  <a:lnTo>
                    <a:pt x="1" y="15757"/>
                  </a:lnTo>
                  <a:cubicBezTo>
                    <a:pt x="1" y="19176"/>
                    <a:pt x="2762" y="21937"/>
                    <a:pt x="6159" y="21937"/>
                  </a:cubicBezTo>
                  <a:lnTo>
                    <a:pt x="15933" y="21937"/>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15;p125">
              <a:extLst>
                <a:ext uri="{FF2B5EF4-FFF2-40B4-BE49-F238E27FC236}">
                  <a16:creationId xmlns:a16="http://schemas.microsoft.com/office/drawing/2014/main" id="{7C09DC3A-681C-4570-8CE5-EAC03BDC7DF5}"/>
                </a:ext>
              </a:extLst>
            </p:cNvPr>
            <p:cNvSpPr>
              <a:spLocks noChangeAspect="1"/>
            </p:cNvSpPr>
            <p:nvPr/>
          </p:nvSpPr>
          <p:spPr>
            <a:xfrm>
              <a:off x="3369952" y="4509774"/>
              <a:ext cx="102721" cy="71051"/>
            </a:xfrm>
            <a:custGeom>
              <a:avLst/>
              <a:gdLst/>
              <a:ahLst/>
              <a:cxnLst/>
              <a:rect l="l" t="t" r="r" b="b"/>
              <a:pathLst>
                <a:path w="5261" h="3639" fill="none" extrusionOk="0">
                  <a:moveTo>
                    <a:pt x="1" y="0"/>
                  </a:moveTo>
                  <a:lnTo>
                    <a:pt x="2390" y="3638"/>
                  </a:lnTo>
                  <a:lnTo>
                    <a:pt x="5261" y="0"/>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16;p125">
              <a:extLst>
                <a:ext uri="{FF2B5EF4-FFF2-40B4-BE49-F238E27FC236}">
                  <a16:creationId xmlns:a16="http://schemas.microsoft.com/office/drawing/2014/main" id="{9F6273C7-54F2-466F-BEF9-EEC9FEC15C05}"/>
                </a:ext>
              </a:extLst>
            </p:cNvPr>
            <p:cNvSpPr>
              <a:spLocks noChangeAspect="1"/>
            </p:cNvSpPr>
            <p:nvPr/>
          </p:nvSpPr>
          <p:spPr>
            <a:xfrm>
              <a:off x="3370324" y="3143529"/>
              <a:ext cx="34247" cy="34247"/>
            </a:xfrm>
            <a:custGeom>
              <a:avLst/>
              <a:gdLst/>
              <a:ahLst/>
              <a:cxnLst/>
              <a:rect l="l" t="t" r="r" b="b"/>
              <a:pathLst>
                <a:path w="1754" h="1754" extrusionOk="0">
                  <a:moveTo>
                    <a:pt x="877" y="0"/>
                  </a:moveTo>
                  <a:cubicBezTo>
                    <a:pt x="373" y="0"/>
                    <a:pt x="0" y="395"/>
                    <a:pt x="0" y="877"/>
                  </a:cubicBezTo>
                  <a:cubicBezTo>
                    <a:pt x="0" y="1359"/>
                    <a:pt x="373" y="1753"/>
                    <a:pt x="877" y="1753"/>
                  </a:cubicBezTo>
                  <a:cubicBezTo>
                    <a:pt x="1359" y="1753"/>
                    <a:pt x="1753" y="1359"/>
                    <a:pt x="1753" y="877"/>
                  </a:cubicBezTo>
                  <a:cubicBezTo>
                    <a:pt x="1753" y="395"/>
                    <a:pt x="1359" y="0"/>
                    <a:pt x="877" y="0"/>
                  </a:cubicBezTo>
                  <a:close/>
                </a:path>
              </a:pathLst>
            </a:custGeom>
            <a:solidFill>
              <a:srgbClr val="4D4D4D"/>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文字方塊 21">
            <a:extLst>
              <a:ext uri="{FF2B5EF4-FFF2-40B4-BE49-F238E27FC236}">
                <a16:creationId xmlns:a16="http://schemas.microsoft.com/office/drawing/2014/main" id="{E6F61CDC-47A1-4501-A452-3562C19B573D}"/>
              </a:ext>
            </a:extLst>
          </p:cNvPr>
          <p:cNvSpPr txBox="1"/>
          <p:nvPr/>
        </p:nvSpPr>
        <p:spPr>
          <a:xfrm>
            <a:off x="1919862" y="1845951"/>
            <a:ext cx="2297502" cy="338554"/>
          </a:xfrm>
          <a:prstGeom prst="rect">
            <a:avLst/>
          </a:prstGeom>
          <a:noFill/>
        </p:spPr>
        <p:txBody>
          <a:bodyPr wrap="square" rtlCol="0">
            <a:spAutoFit/>
          </a:bodyPr>
          <a:lstStyle/>
          <a:p>
            <a:pPr algn="ctr"/>
            <a:r>
              <a:rPr lang="en-US" altLang="zh-TW" sz="1600" dirty="0">
                <a:latin typeface="+mn-lt"/>
              </a:rPr>
              <a:t>Regulation Factors</a:t>
            </a:r>
            <a:endParaRPr lang="zh-TW" altLang="en-US" sz="1600" dirty="0">
              <a:latin typeface="+mn-lt"/>
            </a:endParaRPr>
          </a:p>
        </p:txBody>
      </p:sp>
      <p:sp>
        <p:nvSpPr>
          <p:cNvPr id="23" name="文字方塊 22">
            <a:extLst>
              <a:ext uri="{FF2B5EF4-FFF2-40B4-BE49-F238E27FC236}">
                <a16:creationId xmlns:a16="http://schemas.microsoft.com/office/drawing/2014/main" id="{D752B4FC-59D5-458F-A9ED-AAFC5E0B35E1}"/>
              </a:ext>
            </a:extLst>
          </p:cNvPr>
          <p:cNvSpPr txBox="1"/>
          <p:nvPr/>
        </p:nvSpPr>
        <p:spPr>
          <a:xfrm>
            <a:off x="808887" y="2398514"/>
            <a:ext cx="2297502" cy="338554"/>
          </a:xfrm>
          <a:prstGeom prst="rect">
            <a:avLst/>
          </a:prstGeom>
          <a:noFill/>
        </p:spPr>
        <p:txBody>
          <a:bodyPr wrap="square" rtlCol="0">
            <a:spAutoFit/>
          </a:bodyPr>
          <a:lstStyle/>
          <a:p>
            <a:pPr algn="ctr"/>
            <a:r>
              <a:rPr lang="en-US" altLang="zh-TW" sz="1600" dirty="0">
                <a:latin typeface="+mn-lt"/>
              </a:rPr>
              <a:t>Motivation of Adoption</a:t>
            </a:r>
            <a:endParaRPr lang="zh-TW" altLang="en-US" sz="1600" dirty="0">
              <a:latin typeface="+mn-lt"/>
            </a:endParaRPr>
          </a:p>
        </p:txBody>
      </p:sp>
      <p:sp>
        <p:nvSpPr>
          <p:cNvPr id="24" name="文字方塊 23">
            <a:extLst>
              <a:ext uri="{FF2B5EF4-FFF2-40B4-BE49-F238E27FC236}">
                <a16:creationId xmlns:a16="http://schemas.microsoft.com/office/drawing/2014/main" id="{09CFC5B1-8E1F-45C1-B77C-2CA22026EAB9}"/>
              </a:ext>
            </a:extLst>
          </p:cNvPr>
          <p:cNvSpPr txBox="1"/>
          <p:nvPr/>
        </p:nvSpPr>
        <p:spPr>
          <a:xfrm>
            <a:off x="744006" y="3502881"/>
            <a:ext cx="2420638" cy="338554"/>
          </a:xfrm>
          <a:prstGeom prst="rect">
            <a:avLst/>
          </a:prstGeom>
          <a:noFill/>
        </p:spPr>
        <p:txBody>
          <a:bodyPr wrap="square" rtlCol="0">
            <a:spAutoFit/>
          </a:bodyPr>
          <a:lstStyle>
            <a:defPPr marR="0" lvl="0" algn="l" rtl="0">
              <a:lnSpc>
                <a:spcPct val="100000"/>
              </a:lnSpc>
              <a:spcBef>
                <a:spcPts val="0"/>
              </a:spcBef>
              <a:spcAft>
                <a:spcPts val="0"/>
              </a:spcAft>
            </a:defPPr>
            <a:lvl1pPr>
              <a:defRPr sz="1600">
                <a:latin typeface="+mn-lt"/>
              </a:defRPr>
            </a:lvl1pPr>
          </a:lstStyle>
          <a:p>
            <a:r>
              <a:rPr lang="en-US" altLang="zh-TW" dirty="0"/>
              <a:t>Parallels with Hypothesis 1</a:t>
            </a:r>
            <a:endParaRPr lang="zh-TW" altLang="en-US" dirty="0"/>
          </a:p>
        </p:txBody>
      </p:sp>
      <p:sp>
        <p:nvSpPr>
          <p:cNvPr id="25" name="文字方塊 24">
            <a:extLst>
              <a:ext uri="{FF2B5EF4-FFF2-40B4-BE49-F238E27FC236}">
                <a16:creationId xmlns:a16="http://schemas.microsoft.com/office/drawing/2014/main" id="{9D10935E-DC5E-46B2-882B-D7EC1ABC9B4A}"/>
              </a:ext>
            </a:extLst>
          </p:cNvPr>
          <p:cNvSpPr txBox="1"/>
          <p:nvPr/>
        </p:nvSpPr>
        <p:spPr>
          <a:xfrm>
            <a:off x="1986672" y="2944912"/>
            <a:ext cx="2543030" cy="338554"/>
          </a:xfrm>
          <a:prstGeom prst="rect">
            <a:avLst/>
          </a:prstGeom>
          <a:noFill/>
        </p:spPr>
        <p:txBody>
          <a:bodyPr wrap="square" rtlCol="0">
            <a:spAutoFit/>
          </a:bodyPr>
          <a:lstStyle/>
          <a:p>
            <a:pPr algn="ctr"/>
            <a:r>
              <a:rPr lang="en-US" altLang="zh-TW" sz="1600" dirty="0">
                <a:latin typeface="+mn-lt"/>
              </a:rPr>
              <a:t>Lack of control framework</a:t>
            </a:r>
            <a:endParaRPr lang="zh-TW" altLang="en-US" sz="1600" dirty="0">
              <a:latin typeface="+mn-lt"/>
            </a:endParaRPr>
          </a:p>
        </p:txBody>
      </p:sp>
    </p:spTree>
    <p:extLst>
      <p:ext uri="{BB962C8B-B14F-4D97-AF65-F5344CB8AC3E}">
        <p14:creationId xmlns:p14="http://schemas.microsoft.com/office/powerpoint/2010/main" val="2173420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1801046" y="1369389"/>
            <a:ext cx="5541908" cy="3164800"/>
          </a:xfrm>
          <a:prstGeom prst="rect">
            <a:avLst/>
          </a:prstGeom>
        </p:spPr>
        <p:txBody>
          <a:bodyPr spcFirstLastPara="1" wrap="square" lIns="91425" tIns="91425" rIns="91425" bIns="91425" anchor="t" anchorCtr="0">
            <a:noAutofit/>
          </a:bodyPr>
          <a:lstStyle/>
          <a:p>
            <a:pPr marL="285750" indent="-285750">
              <a:lnSpc>
                <a:spcPct val="200000"/>
              </a:lnSpc>
              <a:buClr>
                <a:schemeClr val="dk1"/>
              </a:buClr>
              <a:buSzPts val="1100"/>
            </a:pPr>
            <a:r>
              <a:rPr lang="en-US" sz="1600" dirty="0">
                <a:latin typeface="+mn-lt"/>
              </a:rPr>
              <a:t>Main Interest: RPA Implementation Indicator</a:t>
            </a:r>
          </a:p>
          <a:p>
            <a:pPr marL="285750" indent="-285750">
              <a:lnSpc>
                <a:spcPct val="200000"/>
              </a:lnSpc>
              <a:buClr>
                <a:schemeClr val="dk1"/>
              </a:buClr>
              <a:buSzPts val="1100"/>
            </a:pPr>
            <a:r>
              <a:rPr lang="en-US" altLang="zh-TW" sz="1600" dirty="0">
                <a:latin typeface="+mn-lt"/>
              </a:rPr>
              <a:t>Sample in this Research</a:t>
            </a:r>
          </a:p>
          <a:p>
            <a:pPr marL="285750" indent="-285750">
              <a:lnSpc>
                <a:spcPct val="200000"/>
              </a:lnSpc>
              <a:buClr>
                <a:schemeClr val="dk1"/>
              </a:buClr>
              <a:buSzPts val="1100"/>
            </a:pPr>
            <a:r>
              <a:rPr lang="en-US" altLang="zh-TW" sz="1600" dirty="0">
                <a:latin typeface="+mn-lt"/>
              </a:rPr>
              <a:t>Proxies for </a:t>
            </a:r>
          </a:p>
          <a:p>
            <a:pPr marL="742950" lvl="1" indent="-285750" algn="l">
              <a:lnSpc>
                <a:spcPct val="200000"/>
              </a:lnSpc>
              <a:buSzPts val="1100"/>
            </a:pPr>
            <a:r>
              <a:rPr lang="en-US" altLang="zh-TW" sz="1600" dirty="0">
                <a:latin typeface="+mn-lt"/>
              </a:rPr>
              <a:t>Accrual-Based Earnings Management</a:t>
            </a:r>
          </a:p>
          <a:p>
            <a:pPr marL="742950" lvl="1" indent="-285750" algn="l">
              <a:lnSpc>
                <a:spcPct val="200000"/>
              </a:lnSpc>
              <a:buSzPts val="1100"/>
            </a:pPr>
            <a:r>
              <a:rPr lang="en-US" altLang="zh-TW" sz="1600" dirty="0">
                <a:latin typeface="+mn-lt"/>
              </a:rPr>
              <a:t>Real Activities Manipulation</a:t>
            </a:r>
          </a:p>
          <a:p>
            <a:pPr marL="285750" indent="-285750">
              <a:lnSpc>
                <a:spcPct val="200000"/>
              </a:lnSpc>
              <a:buClr>
                <a:schemeClr val="dk1"/>
              </a:buClr>
              <a:buSzPts val="1100"/>
            </a:pPr>
            <a:r>
              <a:rPr lang="en-US" altLang="zh-TW" sz="1600" dirty="0">
                <a:latin typeface="+mn-lt"/>
              </a:rPr>
              <a:t>Empirical Models</a:t>
            </a:r>
          </a:p>
        </p:txBody>
      </p:sp>
      <p:sp>
        <p:nvSpPr>
          <p:cNvPr id="554" name="Google Shape;554;p66"/>
          <p:cNvSpPr txBox="1">
            <a:spLocks noGrp="1"/>
          </p:cNvSpPr>
          <p:nvPr>
            <p:ph type="title"/>
          </p:nvPr>
        </p:nvSpPr>
        <p:spPr>
          <a:xfrm>
            <a:off x="1336040" y="511065"/>
            <a:ext cx="647192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latin typeface="+mj-lt"/>
              </a:rPr>
              <a:t>03 Sample Selection &amp; Research Design</a:t>
            </a:r>
            <a:endParaRPr sz="2400" dirty="0">
              <a:latin typeface="+mj-lt"/>
            </a:endParaRPr>
          </a:p>
        </p:txBody>
      </p:sp>
    </p:spTree>
    <p:extLst>
      <p:ext uri="{BB962C8B-B14F-4D97-AF65-F5344CB8AC3E}">
        <p14:creationId xmlns:p14="http://schemas.microsoft.com/office/powerpoint/2010/main" val="2471616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 calcmode="lin" valueType="num">
                                      <p:cBhvr additive="base">
                                        <p:cTn id="7" dur="1000"/>
                                        <p:tgtEl>
                                          <p:spTgt spid="55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54"/>
                                        </p:tgtEl>
                                        <p:attrNameLst>
                                          <p:attrName>style.visibility</p:attrName>
                                        </p:attrNameLst>
                                      </p:cBhvr>
                                      <p:to>
                                        <p:strVal val="visible"/>
                                      </p:to>
                                    </p:set>
                                    <p:anim calcmode="lin" valueType="num">
                                      <p:cBhvr additive="base">
                                        <p:cTn id="10" dur="1000"/>
                                        <p:tgtEl>
                                          <p:spTgt spid="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523493" y="1514746"/>
            <a:ext cx="8404204" cy="2114007"/>
          </a:xfrm>
          <a:prstGeom prst="rect">
            <a:avLst/>
          </a:prstGeom>
        </p:spPr>
        <p:txBody>
          <a:bodyPr spcFirstLastPara="1" wrap="square" lIns="91425" tIns="91425" rIns="91425" bIns="91425" anchor="t" anchorCtr="0">
            <a:noAutofit/>
          </a:bodyPr>
          <a:lstStyle/>
          <a:p>
            <a:pPr marL="285750" indent="-285750">
              <a:lnSpc>
                <a:spcPct val="200000"/>
              </a:lnSpc>
              <a:buClr>
                <a:schemeClr val="dk1"/>
              </a:buClr>
              <a:buSzPts val="1100"/>
            </a:pPr>
            <a:r>
              <a:rPr lang="en-US" altLang="zh-TW" sz="1200" dirty="0">
                <a:latin typeface="+mn-lt"/>
              </a:rPr>
              <a:t>Target: RPA technology adoption, using Paredes and Wheatley (2018) 's document analysis method for ERP implementations.</a:t>
            </a:r>
          </a:p>
          <a:p>
            <a:pPr marL="285750" indent="-285750">
              <a:lnSpc>
                <a:spcPct val="200000"/>
              </a:lnSpc>
              <a:buClr>
                <a:schemeClr val="dk1"/>
              </a:buClr>
              <a:buSzPts val="1100"/>
            </a:pPr>
            <a:r>
              <a:rPr lang="en-US" altLang="zh-TW" sz="1200" dirty="0">
                <a:latin typeface="+mn-lt"/>
              </a:rPr>
              <a:t>Systematic keyword search in TWSE and </a:t>
            </a:r>
            <a:r>
              <a:rPr lang="en-US" altLang="zh-TW" sz="1200" dirty="0" err="1">
                <a:latin typeface="+mn-lt"/>
              </a:rPr>
              <a:t>TPEx</a:t>
            </a:r>
            <a:r>
              <a:rPr lang="en-US" altLang="zh-TW" sz="1200" dirty="0">
                <a:latin typeface="+mn-lt"/>
              </a:rPr>
              <a:t> firms' digital annual reports.</a:t>
            </a:r>
          </a:p>
          <a:p>
            <a:pPr marL="285750" indent="-285750">
              <a:lnSpc>
                <a:spcPct val="200000"/>
              </a:lnSpc>
              <a:buClr>
                <a:schemeClr val="dk1"/>
              </a:buClr>
              <a:buSzPts val="1100"/>
            </a:pPr>
            <a:r>
              <a:rPr lang="en-US" altLang="zh-TW" sz="1200" dirty="0">
                <a:latin typeface="+mn-lt"/>
              </a:rPr>
              <a:t>Keywords: “Robotic Process Automation,” “RPA,” and their Taiwanese Mandarin equivalents.</a:t>
            </a:r>
          </a:p>
          <a:p>
            <a:pPr marL="285750" indent="-285750">
              <a:lnSpc>
                <a:spcPct val="200000"/>
              </a:lnSpc>
              <a:buClr>
                <a:schemeClr val="dk1"/>
              </a:buClr>
              <a:buSzPts val="1100"/>
            </a:pPr>
            <a:r>
              <a:rPr lang="en-US" altLang="zh-TW" sz="1200" dirty="0">
                <a:latin typeface="+mn-lt"/>
              </a:rPr>
              <a:t>Verify RPA adoption through keyword analysis of documents. (Including RPA / implementation/education/ training, etc.)</a:t>
            </a:r>
          </a:p>
          <a:p>
            <a:pPr marL="285750" indent="-285750">
              <a:lnSpc>
                <a:spcPct val="200000"/>
              </a:lnSpc>
              <a:buClr>
                <a:schemeClr val="dk1"/>
              </a:buClr>
              <a:buSzPts val="1100"/>
            </a:pPr>
            <a:r>
              <a:rPr lang="en-US" altLang="zh-TW" sz="1200" dirty="0">
                <a:latin typeface="+mn-lt"/>
              </a:rPr>
              <a:t>Assume continuity of RPA initiatives if mentioned once, marking ongoing engagement in following years.</a:t>
            </a:r>
          </a:p>
        </p:txBody>
      </p:sp>
      <p:sp>
        <p:nvSpPr>
          <p:cNvPr id="554" name="Google Shape;554;p66"/>
          <p:cNvSpPr txBox="1">
            <a:spLocks noGrp="1"/>
          </p:cNvSpPr>
          <p:nvPr>
            <p:ph type="title"/>
          </p:nvPr>
        </p:nvSpPr>
        <p:spPr>
          <a:xfrm>
            <a:off x="1047496" y="426367"/>
            <a:ext cx="704900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latin typeface="+mj-lt"/>
              </a:rPr>
              <a:t>Main Interest Variable: RPA Implementation Indicator</a:t>
            </a:r>
            <a:endParaRPr sz="2000" dirty="0">
              <a:latin typeface="+mj-lt"/>
            </a:endParaRPr>
          </a:p>
        </p:txBody>
      </p:sp>
    </p:spTree>
    <p:extLst>
      <p:ext uri="{BB962C8B-B14F-4D97-AF65-F5344CB8AC3E}">
        <p14:creationId xmlns:p14="http://schemas.microsoft.com/office/powerpoint/2010/main" val="201352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 calcmode="lin" valueType="num">
                                      <p:cBhvr additive="base">
                                        <p:cTn id="7" dur="1000"/>
                                        <p:tgtEl>
                                          <p:spTgt spid="55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54"/>
                                        </p:tgtEl>
                                        <p:attrNameLst>
                                          <p:attrName>style.visibility</p:attrName>
                                        </p:attrNameLst>
                                      </p:cBhvr>
                                      <p:to>
                                        <p:strVal val="visible"/>
                                      </p:to>
                                    </p:set>
                                    <p:anim calcmode="lin" valueType="num">
                                      <p:cBhvr additive="base">
                                        <p:cTn id="10" dur="1000"/>
                                        <p:tgtEl>
                                          <p:spTgt spid="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FEB2C80D-D190-B32B-C53B-AD914D9A28E2}"/>
              </a:ext>
            </a:extLst>
          </p:cNvPr>
          <p:cNvSpPr>
            <a:spLocks noGrp="1"/>
          </p:cNvSpPr>
          <p:nvPr>
            <p:ph type="title"/>
          </p:nvPr>
        </p:nvSpPr>
        <p:spPr>
          <a:xfrm>
            <a:off x="1343430" y="422165"/>
            <a:ext cx="5679900" cy="572700"/>
          </a:xfrm>
        </p:spPr>
        <p:txBody>
          <a:bodyPr/>
          <a:lstStyle/>
          <a:p>
            <a:r>
              <a:rPr lang="en-US" altLang="zh-TW" dirty="0">
                <a:latin typeface="+mj-lt"/>
              </a:rPr>
              <a:t>Sample Selection</a:t>
            </a:r>
            <a:endParaRPr lang="zh-TW" altLang="en-US" dirty="0">
              <a:latin typeface="+mj-lt"/>
            </a:endParaRPr>
          </a:p>
        </p:txBody>
      </p:sp>
      <p:graphicFrame>
        <p:nvGraphicFramePr>
          <p:cNvPr id="4" name="表格 3">
            <a:extLst>
              <a:ext uri="{FF2B5EF4-FFF2-40B4-BE49-F238E27FC236}">
                <a16:creationId xmlns:a16="http://schemas.microsoft.com/office/drawing/2014/main" id="{69FA8650-8509-2865-7CB3-750C465D9104}"/>
              </a:ext>
            </a:extLst>
          </p:cNvPr>
          <p:cNvGraphicFramePr>
            <a:graphicFrameLocks noGrp="1"/>
          </p:cNvGraphicFramePr>
          <p:nvPr>
            <p:extLst>
              <p:ext uri="{D42A27DB-BD31-4B8C-83A1-F6EECF244321}">
                <p14:modId xmlns:p14="http://schemas.microsoft.com/office/powerpoint/2010/main" val="805450883"/>
              </p:ext>
            </p:extLst>
          </p:nvPr>
        </p:nvGraphicFramePr>
        <p:xfrm>
          <a:off x="1459865" y="2690527"/>
          <a:ext cx="6224270" cy="1828800"/>
        </p:xfrm>
        <a:graphic>
          <a:graphicData uri="http://schemas.openxmlformats.org/drawingml/2006/table">
            <a:tbl>
              <a:tblPr firstRow="1" firstCol="1" bandRow="1">
                <a:tableStyleId>{1FECB4D8-DB02-4DC6-A0A2-4F2EBAE1DC90}</a:tableStyleId>
              </a:tblPr>
              <a:tblGrid>
                <a:gridCol w="5469255">
                  <a:extLst>
                    <a:ext uri="{9D8B030D-6E8A-4147-A177-3AD203B41FA5}">
                      <a16:colId xmlns:a16="http://schemas.microsoft.com/office/drawing/2014/main" val="324579256"/>
                    </a:ext>
                  </a:extLst>
                </a:gridCol>
                <a:gridCol w="755015">
                  <a:extLst>
                    <a:ext uri="{9D8B030D-6E8A-4147-A177-3AD203B41FA5}">
                      <a16:colId xmlns:a16="http://schemas.microsoft.com/office/drawing/2014/main" val="889523089"/>
                    </a:ext>
                  </a:extLst>
                </a:gridCol>
              </a:tblGrid>
              <a:tr h="0">
                <a:tc>
                  <a:txBody>
                    <a:bodyPr/>
                    <a:lstStyle/>
                    <a:p>
                      <a:pPr algn="l"/>
                      <a:r>
                        <a:rPr lang="en-US" altLang="zh-TW" sz="1200" kern="100" dirty="0">
                          <a:effectLst/>
                        </a:rPr>
                        <a:t>Table</a:t>
                      </a:r>
                      <a:r>
                        <a:rPr lang="zh-TW" altLang="en-US" sz="1200" kern="100" dirty="0">
                          <a:effectLst/>
                        </a:rPr>
                        <a:t> </a:t>
                      </a:r>
                      <a:r>
                        <a:rPr lang="en-US" altLang="zh-TW" sz="1200" kern="100" dirty="0">
                          <a:effectLst/>
                        </a:rPr>
                        <a:t>1 Panel A:  Selection Procedure</a:t>
                      </a:r>
                      <a:endParaRPr lang="zh-TW" sz="1200" kern="100" dirty="0">
                        <a:effectLst/>
                        <a:latin typeface="+mn-lt"/>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zh-TW" sz="1200" kern="100" dirty="0">
                        <a:effectLst/>
                        <a:latin typeface="+mn-lt"/>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10149845"/>
                  </a:ext>
                </a:extLst>
              </a:tr>
              <a:tr h="0">
                <a:tc>
                  <a:txBody>
                    <a:bodyPr/>
                    <a:lstStyle/>
                    <a:p>
                      <a:pPr algn="l"/>
                      <a:r>
                        <a:rPr lang="en-US" sz="1200" kern="100" dirty="0">
                          <a:effectLst/>
                        </a:rPr>
                        <a:t>Unique firms with searched keyword in annual reports within the sample period</a:t>
                      </a:r>
                      <a:endParaRPr lang="zh-TW" sz="1200" kern="100" dirty="0">
                        <a:effectLst/>
                        <a:latin typeface="+mn-lt"/>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kern="100" dirty="0">
                          <a:effectLst/>
                        </a:rPr>
                        <a:t>128</a:t>
                      </a:r>
                      <a:endParaRPr lang="zh-TW" sz="1200" kern="100" dirty="0">
                        <a:effectLst/>
                        <a:latin typeface="+mn-lt"/>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561880216"/>
                  </a:ext>
                </a:extLst>
              </a:tr>
              <a:tr h="0">
                <a:tc>
                  <a:txBody>
                    <a:bodyPr/>
                    <a:lstStyle/>
                    <a:p>
                      <a:pPr indent="152400" algn="l"/>
                      <a:r>
                        <a:rPr lang="en-US" sz="1200" kern="100">
                          <a:effectLst/>
                        </a:rPr>
                        <a:t>Less:</a:t>
                      </a:r>
                      <a:endParaRPr lang="zh-TW" sz="1200" kern="100">
                        <a:effectLst/>
                        <a:latin typeface="+mn-lt"/>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kern="100">
                          <a:effectLst/>
                        </a:rPr>
                        <a:t> </a:t>
                      </a:r>
                      <a:endParaRPr lang="zh-TW" sz="1200" kern="100">
                        <a:effectLst/>
                        <a:latin typeface="+mn-lt"/>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559118581"/>
                  </a:ext>
                </a:extLst>
              </a:tr>
              <a:tr h="0">
                <a:tc>
                  <a:txBody>
                    <a:bodyPr/>
                    <a:lstStyle/>
                    <a:p>
                      <a:pPr indent="304800" algn="l"/>
                      <a:r>
                        <a:rPr lang="en-US" sz="1200" kern="100" dirty="0">
                          <a:effectLst/>
                        </a:rPr>
                        <a:t>Remove the content unrelated to RPA after manual examine each annual report </a:t>
                      </a:r>
                      <a:endParaRPr lang="zh-TW" sz="1200" kern="100" dirty="0">
                        <a:effectLst/>
                        <a:latin typeface="+mn-lt"/>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kern="100">
                          <a:effectLst/>
                        </a:rPr>
                        <a:t>(9)</a:t>
                      </a:r>
                      <a:endParaRPr lang="zh-TW" sz="1200" kern="100">
                        <a:effectLst/>
                        <a:latin typeface="+mn-lt"/>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735454376"/>
                  </a:ext>
                </a:extLst>
              </a:tr>
              <a:tr h="0">
                <a:tc>
                  <a:txBody>
                    <a:bodyPr/>
                    <a:lstStyle/>
                    <a:p>
                      <a:pPr indent="304800" algn="l"/>
                      <a:r>
                        <a:rPr lang="en-US" sz="1200" kern="100" dirty="0">
                          <a:effectLst/>
                        </a:rPr>
                        <a:t>Financial institutions (TSE code: M2800)</a:t>
                      </a:r>
                      <a:endParaRPr lang="zh-TW" sz="1200" kern="100" dirty="0">
                        <a:effectLst/>
                        <a:latin typeface="+mn-lt"/>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kern="100">
                          <a:effectLst/>
                        </a:rPr>
                        <a:t>(21)</a:t>
                      </a:r>
                      <a:endParaRPr lang="zh-TW" sz="1200" kern="100">
                        <a:effectLst/>
                        <a:latin typeface="+mn-lt"/>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16568990"/>
                  </a:ext>
                </a:extLst>
              </a:tr>
              <a:tr h="0">
                <a:tc>
                  <a:txBody>
                    <a:bodyPr/>
                    <a:lstStyle/>
                    <a:p>
                      <a:pPr marL="304800" algn="l"/>
                      <a:r>
                        <a:rPr lang="en-US" sz="1200" kern="100" dirty="0">
                          <a:effectLst/>
                        </a:rPr>
                        <a:t>Missing value for variables calculation OR</a:t>
                      </a:r>
                      <a:endParaRPr lang="zh-TW" sz="1200" kern="100" dirty="0">
                        <a:effectLst/>
                      </a:endParaRPr>
                    </a:p>
                    <a:p>
                      <a:pPr marL="304800" algn="l"/>
                      <a:r>
                        <a:rPr lang="en-US" sz="1200" kern="100" dirty="0">
                          <a:effectLst/>
                        </a:rPr>
                        <a:t>Not satisfied with minimum industry-year observations for calculation of EM proxies</a:t>
                      </a:r>
                      <a:endParaRPr lang="zh-TW" sz="1200" kern="100" dirty="0">
                        <a:effectLst/>
                        <a:latin typeface="+mn-lt"/>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kern="100" dirty="0">
                          <a:effectLst/>
                        </a:rPr>
                        <a:t>(12)</a:t>
                      </a:r>
                      <a:endParaRPr lang="zh-TW" sz="1200" kern="100" dirty="0">
                        <a:effectLst/>
                        <a:latin typeface="+mn-lt"/>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70470633"/>
                  </a:ext>
                </a:extLst>
              </a:tr>
              <a:tr h="0">
                <a:tc>
                  <a:txBody>
                    <a:bodyPr/>
                    <a:lstStyle/>
                    <a:p>
                      <a:pPr algn="l"/>
                      <a:r>
                        <a:rPr lang="en-US" sz="1200" kern="100" dirty="0">
                          <a:effectLst/>
                        </a:rPr>
                        <a:t>Total</a:t>
                      </a:r>
                      <a:endParaRPr lang="zh-TW" sz="1200" kern="100" dirty="0">
                        <a:effectLst/>
                        <a:latin typeface="+mn-lt"/>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kern="100" dirty="0">
                          <a:effectLst/>
                        </a:rPr>
                        <a:t>86</a:t>
                      </a:r>
                      <a:endParaRPr lang="zh-TW" sz="1200" kern="100" dirty="0">
                        <a:effectLst/>
                        <a:latin typeface="+mn-lt"/>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75084872"/>
                  </a:ext>
                </a:extLst>
              </a:tr>
            </a:tbl>
          </a:graphicData>
        </a:graphic>
      </p:graphicFrame>
      <p:sp>
        <p:nvSpPr>
          <p:cNvPr id="6" name="Google Shape;553;p66">
            <a:extLst>
              <a:ext uri="{FF2B5EF4-FFF2-40B4-BE49-F238E27FC236}">
                <a16:creationId xmlns:a16="http://schemas.microsoft.com/office/drawing/2014/main" id="{2FE243BB-DB72-C2DC-98F0-05D124BC7BE6}"/>
              </a:ext>
            </a:extLst>
          </p:cNvPr>
          <p:cNvSpPr txBox="1">
            <a:spLocks noGrp="1"/>
          </p:cNvSpPr>
          <p:nvPr>
            <p:ph type="subTitle" idx="1"/>
          </p:nvPr>
        </p:nvSpPr>
        <p:spPr>
          <a:xfrm>
            <a:off x="809244" y="1008499"/>
            <a:ext cx="7525512" cy="1190691"/>
          </a:xfrm>
          <a:prstGeom prst="rect">
            <a:avLst/>
          </a:prstGeom>
        </p:spPr>
        <p:txBody>
          <a:bodyPr spcFirstLastPara="1" wrap="square" lIns="91425" tIns="91425" rIns="91425" bIns="91425" anchor="t" anchorCtr="0">
            <a:noAutofit/>
          </a:bodyPr>
          <a:lstStyle/>
          <a:p>
            <a:pPr marL="285750" indent="-285750">
              <a:lnSpc>
                <a:spcPct val="200000"/>
              </a:lnSpc>
              <a:buClr>
                <a:schemeClr val="dk1"/>
              </a:buClr>
              <a:buSzPts val="1100"/>
            </a:pPr>
            <a:r>
              <a:rPr lang="en-US" altLang="zh-TW" sz="1200" dirty="0">
                <a:latin typeface="+mn-lt"/>
              </a:rPr>
              <a:t>Sample Period: 2017 ~ 2022</a:t>
            </a:r>
          </a:p>
          <a:p>
            <a:pPr marL="285750" indent="-285750">
              <a:lnSpc>
                <a:spcPct val="200000"/>
              </a:lnSpc>
              <a:buClr>
                <a:schemeClr val="dk1"/>
              </a:buClr>
              <a:buSzPts val="1100"/>
            </a:pPr>
            <a:r>
              <a:rPr lang="en-US" altLang="zh-TW" sz="1200" dirty="0">
                <a:latin typeface="+mn-lt"/>
              </a:rPr>
              <a:t>Before 2017, there are no annual reports recorded RPA related disclosure.</a:t>
            </a:r>
          </a:p>
          <a:p>
            <a:pPr marL="285750" indent="-285750">
              <a:lnSpc>
                <a:spcPct val="200000"/>
              </a:lnSpc>
              <a:buClr>
                <a:schemeClr val="dk1"/>
              </a:buClr>
              <a:buSzPts val="1100"/>
            </a:pPr>
            <a:r>
              <a:rPr lang="en-US" altLang="zh-TW" sz="1200" dirty="0">
                <a:latin typeface="+mn-lt"/>
              </a:rPr>
              <a:t>Exclude firms from the financial industry, which is anecdotally known for having widespread RPA adoption.</a:t>
            </a:r>
          </a:p>
          <a:p>
            <a:pPr marL="0" indent="0">
              <a:lnSpc>
                <a:spcPct val="200000"/>
              </a:lnSpc>
              <a:buClr>
                <a:schemeClr val="dk1"/>
              </a:buClr>
              <a:buSzPts val="1100"/>
              <a:buNone/>
            </a:pPr>
            <a:endParaRPr lang="en-US" altLang="zh-TW" sz="1100" dirty="0">
              <a:latin typeface="+mn-lt"/>
            </a:endParaRPr>
          </a:p>
          <a:p>
            <a:pPr marL="0" indent="0">
              <a:lnSpc>
                <a:spcPct val="200000"/>
              </a:lnSpc>
              <a:buClr>
                <a:schemeClr val="dk1"/>
              </a:buClr>
              <a:buSzPts val="1100"/>
              <a:buNone/>
            </a:pPr>
            <a:endParaRPr lang="en-US" altLang="zh-TW" sz="1100" dirty="0">
              <a:latin typeface="+mn-lt"/>
            </a:endParaRPr>
          </a:p>
          <a:p>
            <a:pPr marL="285750" indent="-285750">
              <a:lnSpc>
                <a:spcPct val="200000"/>
              </a:lnSpc>
              <a:buClr>
                <a:schemeClr val="dk1"/>
              </a:buClr>
              <a:buSzPts val="1100"/>
            </a:pPr>
            <a:endParaRPr lang="en-US" altLang="zh-TW" sz="1100" dirty="0">
              <a:latin typeface="+mn-lt"/>
            </a:endParaRPr>
          </a:p>
        </p:txBody>
      </p:sp>
    </p:spTree>
    <p:extLst>
      <p:ext uri="{BB962C8B-B14F-4D97-AF65-F5344CB8AC3E}">
        <p14:creationId xmlns:p14="http://schemas.microsoft.com/office/powerpoint/2010/main" val="234533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a:extLst>
              <a:ext uri="{FF2B5EF4-FFF2-40B4-BE49-F238E27FC236}">
                <a16:creationId xmlns:a16="http://schemas.microsoft.com/office/drawing/2014/main" id="{936A5261-3E43-4BEA-A10F-038584E2221D}"/>
              </a:ext>
            </a:extLst>
          </p:cNvPr>
          <p:cNvGraphicFramePr>
            <a:graphicFrameLocks noGrp="1"/>
          </p:cNvGraphicFramePr>
          <p:nvPr>
            <p:extLst>
              <p:ext uri="{D42A27DB-BD31-4B8C-83A1-F6EECF244321}">
                <p14:modId xmlns:p14="http://schemas.microsoft.com/office/powerpoint/2010/main" val="1281964820"/>
              </p:ext>
            </p:extLst>
          </p:nvPr>
        </p:nvGraphicFramePr>
        <p:xfrm>
          <a:off x="4068046" y="381278"/>
          <a:ext cx="3661900" cy="4191000"/>
        </p:xfrm>
        <a:graphic>
          <a:graphicData uri="http://schemas.openxmlformats.org/drawingml/2006/table">
            <a:tbl>
              <a:tblPr firstRow="1" firstCol="1" bandRow="1">
                <a:tableStyleId>{FABFCF23-3B69-468F-B69F-88F6DE6A72F2}</a:tableStyleId>
              </a:tblPr>
              <a:tblGrid>
                <a:gridCol w="612800">
                  <a:extLst>
                    <a:ext uri="{9D8B030D-6E8A-4147-A177-3AD203B41FA5}">
                      <a16:colId xmlns:a16="http://schemas.microsoft.com/office/drawing/2014/main" val="945317900"/>
                    </a:ext>
                  </a:extLst>
                </a:gridCol>
                <a:gridCol w="2533993">
                  <a:extLst>
                    <a:ext uri="{9D8B030D-6E8A-4147-A177-3AD203B41FA5}">
                      <a16:colId xmlns:a16="http://schemas.microsoft.com/office/drawing/2014/main" val="3995442670"/>
                    </a:ext>
                  </a:extLst>
                </a:gridCol>
                <a:gridCol w="515107">
                  <a:extLst>
                    <a:ext uri="{9D8B030D-6E8A-4147-A177-3AD203B41FA5}">
                      <a16:colId xmlns:a16="http://schemas.microsoft.com/office/drawing/2014/main" val="3700096260"/>
                    </a:ext>
                  </a:extLst>
                </a:gridCol>
              </a:tblGrid>
              <a:tr h="138421">
                <a:tc>
                  <a:txBody>
                    <a:bodyPr/>
                    <a:lstStyle/>
                    <a:p>
                      <a:pPr algn="ctr">
                        <a:spcAft>
                          <a:spcPts val="0"/>
                        </a:spcAft>
                      </a:pPr>
                      <a:r>
                        <a:rPr lang="en-US" sz="1100" kern="100" dirty="0">
                          <a:effectLst/>
                        </a:rPr>
                        <a:t>TSE Code</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B w="12700" cap="flat" cmpd="sng" algn="ctr">
                      <a:noFill/>
                      <a:prstDash val="solid"/>
                      <a:round/>
                      <a:headEnd type="none" w="med" len="med"/>
                      <a:tailEnd type="none" w="med" len="med"/>
                    </a:lnB>
                  </a:tcPr>
                </a:tc>
                <a:tc>
                  <a:txBody>
                    <a:bodyPr/>
                    <a:lstStyle/>
                    <a:p>
                      <a:pPr algn="ctr">
                        <a:spcAft>
                          <a:spcPts val="0"/>
                        </a:spcAft>
                      </a:pPr>
                      <a:r>
                        <a:rPr lang="en-US" sz="1100" kern="100" dirty="0">
                          <a:effectLst/>
                        </a:rPr>
                        <a:t>Industry Name</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B w="12700" cap="flat" cmpd="sng" algn="ctr">
                      <a:noFill/>
                      <a:prstDash val="solid"/>
                      <a:round/>
                      <a:headEnd type="none" w="med" len="med"/>
                      <a:tailEnd type="none" w="med" len="med"/>
                    </a:lnB>
                  </a:tcPr>
                </a:tc>
                <a:tc>
                  <a:txBody>
                    <a:bodyPr/>
                    <a:lstStyle/>
                    <a:p>
                      <a:pPr algn="ctr">
                        <a:spcAft>
                          <a:spcPts val="0"/>
                        </a:spcAft>
                      </a:pPr>
                      <a:r>
                        <a:rPr lang="en-US" sz="1100" kern="100">
                          <a:effectLst/>
                        </a:rPr>
                        <a:t>Number of Firms</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B w="12700" cap="flat" cmpd="sng" algn="ctr">
                      <a:noFill/>
                      <a:prstDash val="solid"/>
                      <a:round/>
                      <a:headEnd type="none" w="med" len="med"/>
                      <a:tailEnd type="none" w="med" len="med"/>
                    </a:lnB>
                  </a:tcPr>
                </a:tc>
                <a:extLst>
                  <a:ext uri="{0D108BD9-81ED-4DB2-BD59-A6C34878D82A}">
                    <a16:rowId xmlns:a16="http://schemas.microsoft.com/office/drawing/2014/main" val="1229041755"/>
                  </a:ext>
                </a:extLst>
              </a:tr>
              <a:tr h="148994">
                <a:tc>
                  <a:txBody>
                    <a:bodyPr/>
                    <a:lstStyle/>
                    <a:p>
                      <a:pPr algn="ctr">
                        <a:spcAft>
                          <a:spcPts val="0"/>
                        </a:spcAft>
                      </a:pPr>
                      <a:r>
                        <a:rPr lang="en-US" sz="1100" kern="100" dirty="0">
                          <a:effectLst/>
                        </a:rPr>
                        <a:t>M1300</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Plastics</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a:effectLst/>
                        </a:rPr>
                        <a:t>3</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78489575"/>
                  </a:ext>
                </a:extLst>
              </a:tr>
              <a:tr h="148994">
                <a:tc>
                  <a:txBody>
                    <a:bodyPr/>
                    <a:lstStyle/>
                    <a:p>
                      <a:pPr algn="ctr">
                        <a:spcAft>
                          <a:spcPts val="0"/>
                        </a:spcAft>
                      </a:pPr>
                      <a:r>
                        <a:rPr lang="en-US" sz="1100" kern="100" dirty="0">
                          <a:effectLst/>
                        </a:rPr>
                        <a:t>M1400</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Textiles</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a:effectLst/>
                        </a:rPr>
                        <a:t>9</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29752534"/>
                  </a:ext>
                </a:extLst>
              </a:tr>
              <a:tr h="148994">
                <a:tc>
                  <a:txBody>
                    <a:bodyPr/>
                    <a:lstStyle/>
                    <a:p>
                      <a:pPr algn="ctr">
                        <a:spcAft>
                          <a:spcPts val="0"/>
                        </a:spcAft>
                      </a:pPr>
                      <a:r>
                        <a:rPr lang="en-US" sz="1100" kern="100">
                          <a:effectLst/>
                        </a:rPr>
                        <a:t>M1500</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Electric machinery</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a:effectLst/>
                        </a:rPr>
                        <a:t>5</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7323783"/>
                  </a:ext>
                </a:extLst>
              </a:tr>
              <a:tr h="148994">
                <a:tc>
                  <a:txBody>
                    <a:bodyPr/>
                    <a:lstStyle/>
                    <a:p>
                      <a:pPr algn="ctr">
                        <a:spcAft>
                          <a:spcPts val="0"/>
                        </a:spcAft>
                      </a:pPr>
                      <a:r>
                        <a:rPr lang="en-US" sz="1100" kern="100">
                          <a:effectLst/>
                        </a:rPr>
                        <a:t>M1721</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Chemical</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a:effectLst/>
                        </a:rPr>
                        <a:t>2</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36475946"/>
                  </a:ext>
                </a:extLst>
              </a:tr>
              <a:tr h="148994">
                <a:tc>
                  <a:txBody>
                    <a:bodyPr/>
                    <a:lstStyle/>
                    <a:p>
                      <a:pPr algn="ctr">
                        <a:spcAft>
                          <a:spcPts val="0"/>
                        </a:spcAft>
                      </a:pPr>
                      <a:r>
                        <a:rPr lang="en-US" sz="1100" kern="100">
                          <a:effectLst/>
                        </a:rPr>
                        <a:t>M1722</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Biotechnology and medical care</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a:effectLst/>
                        </a:rPr>
                        <a:t>3</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16831362"/>
                  </a:ext>
                </a:extLst>
              </a:tr>
              <a:tr h="148994">
                <a:tc>
                  <a:txBody>
                    <a:bodyPr/>
                    <a:lstStyle/>
                    <a:p>
                      <a:pPr algn="ctr">
                        <a:spcAft>
                          <a:spcPts val="0"/>
                        </a:spcAft>
                      </a:pPr>
                      <a:r>
                        <a:rPr lang="en-US" sz="1100" kern="100">
                          <a:effectLst/>
                        </a:rPr>
                        <a:t>M2200</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Automobile</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a:effectLst/>
                        </a:rPr>
                        <a:t>1</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7824401"/>
                  </a:ext>
                </a:extLst>
              </a:tr>
              <a:tr h="148994">
                <a:tc>
                  <a:txBody>
                    <a:bodyPr/>
                    <a:lstStyle/>
                    <a:p>
                      <a:pPr algn="ctr">
                        <a:spcAft>
                          <a:spcPts val="0"/>
                        </a:spcAft>
                      </a:pPr>
                      <a:r>
                        <a:rPr lang="en-US" sz="1100" kern="100">
                          <a:effectLst/>
                        </a:rPr>
                        <a:t>M2324</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Semiconductor</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6</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3211056"/>
                  </a:ext>
                </a:extLst>
              </a:tr>
              <a:tr h="148994">
                <a:tc>
                  <a:txBody>
                    <a:bodyPr/>
                    <a:lstStyle/>
                    <a:p>
                      <a:pPr algn="ctr">
                        <a:spcAft>
                          <a:spcPts val="0"/>
                        </a:spcAft>
                      </a:pPr>
                      <a:r>
                        <a:rPr lang="en-US" sz="1100" kern="100">
                          <a:effectLst/>
                        </a:rPr>
                        <a:t>M2325</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Computer and peripheral equipment</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8</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70746324"/>
                  </a:ext>
                </a:extLst>
              </a:tr>
              <a:tr h="148994">
                <a:tc>
                  <a:txBody>
                    <a:bodyPr/>
                    <a:lstStyle/>
                    <a:p>
                      <a:pPr algn="ctr">
                        <a:spcAft>
                          <a:spcPts val="0"/>
                        </a:spcAft>
                      </a:pPr>
                      <a:r>
                        <a:rPr lang="en-US" sz="1100" kern="100">
                          <a:effectLst/>
                        </a:rPr>
                        <a:t>M2326</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Optoelectronic</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7</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3711369"/>
                  </a:ext>
                </a:extLst>
              </a:tr>
              <a:tr h="148994">
                <a:tc>
                  <a:txBody>
                    <a:bodyPr/>
                    <a:lstStyle/>
                    <a:p>
                      <a:pPr algn="ctr">
                        <a:spcAft>
                          <a:spcPts val="0"/>
                        </a:spcAft>
                      </a:pPr>
                      <a:r>
                        <a:rPr lang="en-US" sz="1100" kern="100">
                          <a:effectLst/>
                        </a:rPr>
                        <a:t>M2327</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Communications and internet</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7</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04741290"/>
                  </a:ext>
                </a:extLst>
              </a:tr>
              <a:tr h="148994">
                <a:tc>
                  <a:txBody>
                    <a:bodyPr/>
                    <a:lstStyle/>
                    <a:p>
                      <a:pPr algn="ctr">
                        <a:spcAft>
                          <a:spcPts val="0"/>
                        </a:spcAft>
                      </a:pPr>
                      <a:r>
                        <a:rPr lang="en-US" sz="1100" kern="100">
                          <a:effectLst/>
                        </a:rPr>
                        <a:t>M2328</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Electronic parts/components</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7</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21391320"/>
                  </a:ext>
                </a:extLst>
              </a:tr>
              <a:tr h="148994">
                <a:tc>
                  <a:txBody>
                    <a:bodyPr/>
                    <a:lstStyle/>
                    <a:p>
                      <a:pPr algn="ctr">
                        <a:spcAft>
                          <a:spcPts val="0"/>
                        </a:spcAft>
                      </a:pPr>
                      <a:r>
                        <a:rPr lang="en-US" sz="1100" kern="100">
                          <a:effectLst/>
                        </a:rPr>
                        <a:t>M2329</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Electronic products distribution</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2</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76940178"/>
                  </a:ext>
                </a:extLst>
              </a:tr>
              <a:tr h="148994">
                <a:tc>
                  <a:txBody>
                    <a:bodyPr/>
                    <a:lstStyle/>
                    <a:p>
                      <a:pPr algn="ctr">
                        <a:spcAft>
                          <a:spcPts val="0"/>
                        </a:spcAft>
                      </a:pPr>
                      <a:r>
                        <a:rPr lang="en-US" sz="1100" kern="100">
                          <a:effectLst/>
                        </a:rPr>
                        <a:t>M2330</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Information service</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10</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23150272"/>
                  </a:ext>
                </a:extLst>
              </a:tr>
              <a:tr h="148994">
                <a:tc>
                  <a:txBody>
                    <a:bodyPr/>
                    <a:lstStyle/>
                    <a:p>
                      <a:pPr algn="ctr">
                        <a:spcAft>
                          <a:spcPts val="0"/>
                        </a:spcAft>
                      </a:pPr>
                      <a:r>
                        <a:rPr lang="en-US" sz="1100" kern="100">
                          <a:effectLst/>
                        </a:rPr>
                        <a:t>M2331</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other electronic</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2</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55149933"/>
                  </a:ext>
                </a:extLst>
              </a:tr>
              <a:tr h="148994">
                <a:tc>
                  <a:txBody>
                    <a:bodyPr/>
                    <a:lstStyle/>
                    <a:p>
                      <a:pPr algn="ctr">
                        <a:spcAft>
                          <a:spcPts val="0"/>
                        </a:spcAft>
                      </a:pPr>
                      <a:r>
                        <a:rPr lang="en-US" sz="1100" kern="100">
                          <a:effectLst/>
                        </a:rPr>
                        <a:t>M2500</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Building material and construction</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1</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5805574"/>
                  </a:ext>
                </a:extLst>
              </a:tr>
              <a:tr h="148994">
                <a:tc>
                  <a:txBody>
                    <a:bodyPr/>
                    <a:lstStyle/>
                    <a:p>
                      <a:pPr algn="ctr">
                        <a:spcAft>
                          <a:spcPts val="0"/>
                        </a:spcAft>
                      </a:pPr>
                      <a:r>
                        <a:rPr lang="en-US" sz="1100" kern="100">
                          <a:effectLst/>
                        </a:rPr>
                        <a:t>M2600</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Shipping and transportation</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4</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32626550"/>
                  </a:ext>
                </a:extLst>
              </a:tr>
              <a:tr h="148994">
                <a:tc>
                  <a:txBody>
                    <a:bodyPr/>
                    <a:lstStyle/>
                    <a:p>
                      <a:pPr algn="ctr">
                        <a:spcAft>
                          <a:spcPts val="0"/>
                        </a:spcAft>
                      </a:pPr>
                      <a:r>
                        <a:rPr lang="en-US" sz="1100" kern="100">
                          <a:effectLst/>
                        </a:rPr>
                        <a:t>M2700</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Tourism and hospitality</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2</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73003460"/>
                  </a:ext>
                </a:extLst>
              </a:tr>
              <a:tr h="148994">
                <a:tc>
                  <a:txBody>
                    <a:bodyPr/>
                    <a:lstStyle/>
                    <a:p>
                      <a:pPr algn="ctr">
                        <a:spcAft>
                          <a:spcPts val="0"/>
                        </a:spcAft>
                      </a:pPr>
                      <a:r>
                        <a:rPr lang="en-US" sz="1100" kern="100">
                          <a:effectLst/>
                        </a:rPr>
                        <a:t>M2900</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Trading and consumers’ goods industry</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1</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2379694"/>
                  </a:ext>
                </a:extLst>
              </a:tr>
              <a:tr h="148994">
                <a:tc>
                  <a:txBody>
                    <a:bodyPr/>
                    <a:lstStyle/>
                    <a:p>
                      <a:pPr algn="ctr">
                        <a:spcAft>
                          <a:spcPts val="0"/>
                        </a:spcAft>
                      </a:pPr>
                      <a:r>
                        <a:rPr lang="en-US" sz="1100" kern="100">
                          <a:effectLst/>
                        </a:rPr>
                        <a:t>M3700</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Sports and leisure</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2</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2701002"/>
                  </a:ext>
                </a:extLst>
              </a:tr>
              <a:tr h="148994">
                <a:tc>
                  <a:txBody>
                    <a:bodyPr/>
                    <a:lstStyle/>
                    <a:p>
                      <a:pPr algn="ctr">
                        <a:spcAft>
                          <a:spcPts val="0"/>
                        </a:spcAft>
                      </a:pPr>
                      <a:r>
                        <a:rPr lang="en-US" sz="1100" kern="100">
                          <a:effectLst/>
                        </a:rPr>
                        <a:t>M3800</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Household</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1</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4445626"/>
                  </a:ext>
                </a:extLst>
              </a:tr>
              <a:tr h="148994">
                <a:tc>
                  <a:txBody>
                    <a:bodyPr/>
                    <a:lstStyle/>
                    <a:p>
                      <a:pPr algn="ctr">
                        <a:spcAft>
                          <a:spcPts val="0"/>
                        </a:spcAft>
                      </a:pPr>
                      <a:r>
                        <a:rPr lang="en-US" sz="1100" kern="100">
                          <a:effectLst/>
                        </a:rPr>
                        <a:t>M9900</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Others</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3</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36972938"/>
                  </a:ext>
                </a:extLst>
              </a:tr>
              <a:tr h="148994">
                <a:tc gridSpan="2">
                  <a:txBody>
                    <a:bodyPr/>
                    <a:lstStyle/>
                    <a:p>
                      <a:pPr algn="ctr">
                        <a:spcAft>
                          <a:spcPts val="0"/>
                        </a:spcAft>
                      </a:pPr>
                      <a:r>
                        <a:rPr lang="en-US" sz="1100" kern="100" dirty="0">
                          <a:effectLst/>
                        </a:rPr>
                        <a:t>Total</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a:p>
                  </a:txBody>
                  <a:tcPr/>
                </a:tc>
                <a:tc>
                  <a:txBody>
                    <a:bodyPr/>
                    <a:lstStyle/>
                    <a:p>
                      <a:pPr algn="ctr">
                        <a:spcAft>
                          <a:spcPts val="0"/>
                        </a:spcAft>
                      </a:pPr>
                      <a:r>
                        <a:rPr lang="en-US" sz="1100" kern="100" dirty="0">
                          <a:effectLst/>
                        </a:rPr>
                        <a:t>86</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2413444"/>
                  </a:ext>
                </a:extLst>
              </a:tr>
            </a:tbl>
          </a:graphicData>
        </a:graphic>
      </p:graphicFrame>
      <p:graphicFrame>
        <p:nvGraphicFramePr>
          <p:cNvPr id="11" name="表格 10">
            <a:extLst>
              <a:ext uri="{FF2B5EF4-FFF2-40B4-BE49-F238E27FC236}">
                <a16:creationId xmlns:a16="http://schemas.microsoft.com/office/drawing/2014/main" id="{9674E537-3845-46F7-89E7-3E3CC9BEC54D}"/>
              </a:ext>
            </a:extLst>
          </p:cNvPr>
          <p:cNvGraphicFramePr>
            <a:graphicFrameLocks noGrp="1"/>
          </p:cNvGraphicFramePr>
          <p:nvPr>
            <p:extLst>
              <p:ext uri="{D42A27DB-BD31-4B8C-83A1-F6EECF244321}">
                <p14:modId xmlns:p14="http://schemas.microsoft.com/office/powerpoint/2010/main" val="2948008243"/>
              </p:ext>
            </p:extLst>
          </p:nvPr>
        </p:nvGraphicFramePr>
        <p:xfrm>
          <a:off x="409320" y="2571750"/>
          <a:ext cx="3240405" cy="1560830"/>
        </p:xfrm>
        <a:graphic>
          <a:graphicData uri="http://schemas.openxmlformats.org/drawingml/2006/table">
            <a:tbl>
              <a:tblPr firstRow="1" firstCol="1" bandRow="1">
                <a:tableStyleId>{68D230F3-CF80-4859-8CE7-A43EE81993B5}</a:tableStyleId>
              </a:tblPr>
              <a:tblGrid>
                <a:gridCol w="1619885">
                  <a:extLst>
                    <a:ext uri="{9D8B030D-6E8A-4147-A177-3AD203B41FA5}">
                      <a16:colId xmlns:a16="http://schemas.microsoft.com/office/drawing/2014/main" val="2271248088"/>
                    </a:ext>
                  </a:extLst>
                </a:gridCol>
                <a:gridCol w="1620520">
                  <a:extLst>
                    <a:ext uri="{9D8B030D-6E8A-4147-A177-3AD203B41FA5}">
                      <a16:colId xmlns:a16="http://schemas.microsoft.com/office/drawing/2014/main" val="4084116009"/>
                    </a:ext>
                  </a:extLst>
                </a:gridCol>
              </a:tblGrid>
              <a:tr h="0">
                <a:tc>
                  <a:txBody>
                    <a:bodyPr/>
                    <a:lstStyle/>
                    <a:p>
                      <a:pPr algn="ctr">
                        <a:spcAft>
                          <a:spcPts val="0"/>
                        </a:spcAft>
                      </a:pPr>
                      <a:r>
                        <a:rPr lang="en-US" sz="1200" kern="100">
                          <a:effectLst/>
                        </a:rPr>
                        <a:t>Adoption Year</a:t>
                      </a:r>
                      <a:endParaRPr lang="zh-TW" sz="1200" kern="100">
                        <a:effectLst/>
                        <a:latin typeface="+mn-lt"/>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100">
                          <a:effectLst/>
                        </a:rPr>
                        <a:t>Number of Firms</a:t>
                      </a:r>
                      <a:endParaRPr lang="zh-TW" sz="1200" kern="100">
                        <a:effectLst/>
                        <a:latin typeface="+mn-lt"/>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577552032"/>
                  </a:ext>
                </a:extLst>
              </a:tr>
              <a:tr h="196850">
                <a:tc>
                  <a:txBody>
                    <a:bodyPr/>
                    <a:lstStyle/>
                    <a:p>
                      <a:pPr algn="ctr">
                        <a:spcAft>
                          <a:spcPts val="0"/>
                        </a:spcAft>
                      </a:pPr>
                      <a:r>
                        <a:rPr lang="en-US" sz="1200" kern="100" dirty="0">
                          <a:effectLst/>
                        </a:rPr>
                        <a:t>2017</a:t>
                      </a:r>
                      <a:endParaRPr lang="zh-TW" sz="1200" kern="100" dirty="0">
                        <a:effectLst/>
                        <a:latin typeface="+mn-lt"/>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100">
                          <a:effectLst/>
                        </a:rPr>
                        <a:t>1</a:t>
                      </a:r>
                      <a:endParaRPr lang="zh-TW" sz="1200" kern="100">
                        <a:effectLst/>
                        <a:latin typeface="+mn-lt"/>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988583358"/>
                  </a:ext>
                </a:extLst>
              </a:tr>
              <a:tr h="196850">
                <a:tc>
                  <a:txBody>
                    <a:bodyPr/>
                    <a:lstStyle/>
                    <a:p>
                      <a:pPr algn="ctr">
                        <a:spcAft>
                          <a:spcPts val="0"/>
                        </a:spcAft>
                      </a:pPr>
                      <a:r>
                        <a:rPr lang="en-US" sz="1200" kern="100">
                          <a:effectLst/>
                        </a:rPr>
                        <a:t>2018</a:t>
                      </a:r>
                      <a:endParaRPr lang="zh-TW" sz="1200" kern="100">
                        <a:effectLst/>
                        <a:latin typeface="+mn-lt"/>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100">
                          <a:effectLst/>
                        </a:rPr>
                        <a:t>14</a:t>
                      </a:r>
                      <a:endParaRPr lang="zh-TW" sz="1200" kern="100">
                        <a:effectLst/>
                        <a:latin typeface="+mn-lt"/>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937557941"/>
                  </a:ext>
                </a:extLst>
              </a:tr>
              <a:tr h="196850">
                <a:tc>
                  <a:txBody>
                    <a:bodyPr/>
                    <a:lstStyle/>
                    <a:p>
                      <a:pPr algn="ctr">
                        <a:spcAft>
                          <a:spcPts val="0"/>
                        </a:spcAft>
                      </a:pPr>
                      <a:r>
                        <a:rPr lang="en-US" sz="1200" kern="100">
                          <a:effectLst/>
                        </a:rPr>
                        <a:t>2019</a:t>
                      </a:r>
                      <a:endParaRPr lang="zh-TW" sz="1200" kern="100">
                        <a:effectLst/>
                        <a:latin typeface="+mn-lt"/>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100">
                          <a:effectLst/>
                        </a:rPr>
                        <a:t>12</a:t>
                      </a:r>
                      <a:endParaRPr lang="zh-TW" sz="1200" kern="100">
                        <a:effectLst/>
                        <a:latin typeface="+mn-lt"/>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218425676"/>
                  </a:ext>
                </a:extLst>
              </a:tr>
              <a:tr h="196850">
                <a:tc>
                  <a:txBody>
                    <a:bodyPr/>
                    <a:lstStyle/>
                    <a:p>
                      <a:pPr algn="ctr">
                        <a:spcAft>
                          <a:spcPts val="0"/>
                        </a:spcAft>
                      </a:pPr>
                      <a:r>
                        <a:rPr lang="en-US" sz="1200" kern="100">
                          <a:effectLst/>
                        </a:rPr>
                        <a:t>2020</a:t>
                      </a:r>
                      <a:endParaRPr lang="zh-TW" sz="1200" kern="100">
                        <a:effectLst/>
                        <a:latin typeface="+mn-lt"/>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100">
                          <a:effectLst/>
                        </a:rPr>
                        <a:t>22</a:t>
                      </a:r>
                      <a:endParaRPr lang="zh-TW" sz="1200" kern="100">
                        <a:effectLst/>
                        <a:latin typeface="+mn-lt"/>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4244287500"/>
                  </a:ext>
                </a:extLst>
              </a:tr>
              <a:tr h="196850">
                <a:tc>
                  <a:txBody>
                    <a:bodyPr/>
                    <a:lstStyle/>
                    <a:p>
                      <a:pPr algn="ctr">
                        <a:spcAft>
                          <a:spcPts val="0"/>
                        </a:spcAft>
                      </a:pPr>
                      <a:r>
                        <a:rPr lang="en-US" sz="1200" kern="100">
                          <a:effectLst/>
                        </a:rPr>
                        <a:t>2021</a:t>
                      </a:r>
                      <a:endParaRPr lang="zh-TW" sz="1200" kern="100">
                        <a:effectLst/>
                        <a:latin typeface="+mn-lt"/>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100">
                          <a:effectLst/>
                        </a:rPr>
                        <a:t>21</a:t>
                      </a:r>
                      <a:endParaRPr lang="zh-TW" sz="1200" kern="100">
                        <a:effectLst/>
                        <a:latin typeface="+mn-lt"/>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782927673"/>
                  </a:ext>
                </a:extLst>
              </a:tr>
              <a:tr h="196850">
                <a:tc>
                  <a:txBody>
                    <a:bodyPr/>
                    <a:lstStyle/>
                    <a:p>
                      <a:pPr algn="ctr">
                        <a:spcAft>
                          <a:spcPts val="0"/>
                        </a:spcAft>
                      </a:pPr>
                      <a:r>
                        <a:rPr lang="en-US" sz="1200" kern="100">
                          <a:effectLst/>
                        </a:rPr>
                        <a:t>2022</a:t>
                      </a:r>
                      <a:endParaRPr lang="zh-TW" sz="1200" kern="100">
                        <a:effectLst/>
                        <a:latin typeface="+mn-lt"/>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100" dirty="0">
                          <a:effectLst/>
                        </a:rPr>
                        <a:t>16</a:t>
                      </a:r>
                      <a:endParaRPr lang="zh-TW" sz="1200" kern="100" dirty="0">
                        <a:effectLst/>
                        <a:latin typeface="+mn-lt"/>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591656764"/>
                  </a:ext>
                </a:extLst>
              </a:tr>
              <a:tr h="196850">
                <a:tc>
                  <a:txBody>
                    <a:bodyPr/>
                    <a:lstStyle/>
                    <a:p>
                      <a:pPr algn="ctr">
                        <a:spcAft>
                          <a:spcPts val="0"/>
                        </a:spcAft>
                      </a:pPr>
                      <a:r>
                        <a:rPr lang="en-US" sz="1200" kern="100">
                          <a:effectLst/>
                        </a:rPr>
                        <a:t>Total</a:t>
                      </a:r>
                      <a:endParaRPr lang="zh-TW" sz="1200" kern="100">
                        <a:effectLst/>
                        <a:latin typeface="+mn-lt"/>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100" dirty="0">
                          <a:effectLst/>
                        </a:rPr>
                        <a:t>86</a:t>
                      </a:r>
                      <a:endParaRPr lang="zh-TW" sz="1200" kern="100" dirty="0">
                        <a:effectLst/>
                        <a:latin typeface="+mn-lt"/>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27394245"/>
                  </a:ext>
                </a:extLst>
              </a:tr>
            </a:tbl>
          </a:graphicData>
        </a:graphic>
      </p:graphicFrame>
      <p:sp>
        <p:nvSpPr>
          <p:cNvPr id="12" name="文字方塊 11">
            <a:extLst>
              <a:ext uri="{FF2B5EF4-FFF2-40B4-BE49-F238E27FC236}">
                <a16:creationId xmlns:a16="http://schemas.microsoft.com/office/drawing/2014/main" id="{2B60951A-2EFF-4CB0-A536-DC4920243CA1}"/>
              </a:ext>
            </a:extLst>
          </p:cNvPr>
          <p:cNvSpPr txBox="1"/>
          <p:nvPr/>
        </p:nvSpPr>
        <p:spPr>
          <a:xfrm>
            <a:off x="579865" y="1293541"/>
            <a:ext cx="3069860" cy="523220"/>
          </a:xfrm>
          <a:prstGeom prst="rect">
            <a:avLst/>
          </a:prstGeom>
          <a:noFill/>
        </p:spPr>
        <p:txBody>
          <a:bodyPr wrap="square" rtlCol="0">
            <a:spAutoFit/>
          </a:bodyPr>
          <a:lstStyle/>
          <a:p>
            <a:r>
              <a:rPr lang="en-US" altLang="zh-TW" dirty="0">
                <a:latin typeface="+mn-lt"/>
              </a:rPr>
              <a:t>Distribution of RPA Adoptions by Industry/ Starting Year</a:t>
            </a:r>
            <a:endParaRPr lang="zh-TW" altLang="en-US" dirty="0">
              <a:latin typeface="+mn-lt"/>
            </a:endParaRPr>
          </a:p>
        </p:txBody>
      </p:sp>
    </p:spTree>
    <p:extLst>
      <p:ext uri="{BB962C8B-B14F-4D97-AF65-F5344CB8AC3E}">
        <p14:creationId xmlns:p14="http://schemas.microsoft.com/office/powerpoint/2010/main" val="2476242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FEB2C80D-D190-B32B-C53B-AD914D9A28E2}"/>
              </a:ext>
            </a:extLst>
          </p:cNvPr>
          <p:cNvSpPr>
            <a:spLocks noGrp="1"/>
          </p:cNvSpPr>
          <p:nvPr>
            <p:ph type="title"/>
          </p:nvPr>
        </p:nvSpPr>
        <p:spPr>
          <a:xfrm>
            <a:off x="1343430" y="422165"/>
            <a:ext cx="5679900" cy="572700"/>
          </a:xfrm>
        </p:spPr>
        <p:txBody>
          <a:bodyPr/>
          <a:lstStyle/>
          <a:p>
            <a:r>
              <a:rPr lang="en-US" altLang="zh-TW" dirty="0">
                <a:latin typeface="+mj-lt"/>
              </a:rPr>
              <a:t>Sample Selection</a:t>
            </a:r>
            <a:endParaRPr lang="zh-TW" altLang="en-US" dirty="0">
              <a:latin typeface="+mj-lt"/>
            </a:endParaRPr>
          </a:p>
        </p:txBody>
      </p:sp>
      <p:pic>
        <p:nvPicPr>
          <p:cNvPr id="1034" name="Picture 10">
            <a:extLst>
              <a:ext uri="{FF2B5EF4-FFF2-40B4-BE49-F238E27FC236}">
                <a16:creationId xmlns:a16="http://schemas.microsoft.com/office/drawing/2014/main" id="{7B1AB92D-D84E-4EEE-BB56-36AA8204B5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78971"/>
            <a:ext cx="9144000" cy="352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688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62"/>
          <p:cNvSpPr txBox="1">
            <a:spLocks noGrp="1"/>
          </p:cNvSpPr>
          <p:nvPr>
            <p:ph type="title"/>
          </p:nvPr>
        </p:nvSpPr>
        <p:spPr>
          <a:xfrm>
            <a:off x="720000" y="2226035"/>
            <a:ext cx="2336400" cy="760291"/>
          </a:xfrm>
          <a:prstGeom prst="rect">
            <a:avLst/>
          </a:prstGeom>
        </p:spPr>
        <p:txBody>
          <a:bodyPr spcFirstLastPara="1" wrap="square" lIns="91425" tIns="91425" rIns="91425" bIns="91425" anchor="t" anchorCtr="0">
            <a:noAutofit/>
          </a:bodyPr>
          <a:lstStyle/>
          <a:p>
            <a:pPr lvl="0">
              <a:buSzPts val="1100"/>
            </a:pPr>
            <a:r>
              <a:rPr lang="en" sz="1800" dirty="0">
                <a:latin typeface="+mn-lt"/>
              </a:rPr>
              <a:t>Introduction</a:t>
            </a:r>
            <a:br>
              <a:rPr lang="en" sz="1800" dirty="0">
                <a:latin typeface="+mn-lt"/>
              </a:rPr>
            </a:br>
            <a:r>
              <a:rPr lang="en" sz="1800" dirty="0">
                <a:latin typeface="+mn-lt"/>
              </a:rPr>
              <a:t>(Motiv</a:t>
            </a:r>
            <a:r>
              <a:rPr lang="en" altLang="zh-TW" sz="1800" dirty="0">
                <a:latin typeface="+mn-lt"/>
              </a:rPr>
              <a:t>atio</a:t>
            </a:r>
            <a:r>
              <a:rPr lang="en" sz="1800" dirty="0">
                <a:latin typeface="+mn-lt"/>
              </a:rPr>
              <a:t>n)</a:t>
            </a:r>
            <a:endParaRPr sz="1800" dirty="0">
              <a:latin typeface="+mn-lt"/>
            </a:endParaRPr>
          </a:p>
        </p:txBody>
      </p:sp>
      <p:sp>
        <p:nvSpPr>
          <p:cNvPr id="514" name="Google Shape;514;p62"/>
          <p:cNvSpPr txBox="1">
            <a:spLocks noGrp="1"/>
          </p:cNvSpPr>
          <p:nvPr>
            <p:ph type="title" idx="4"/>
          </p:nvPr>
        </p:nvSpPr>
        <p:spPr>
          <a:xfrm>
            <a:off x="4166400" y="1334085"/>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mn-lt"/>
              </a:rPr>
              <a:t>02</a:t>
            </a:r>
            <a:endParaRPr>
              <a:latin typeface="+mn-lt"/>
            </a:endParaRPr>
          </a:p>
        </p:txBody>
      </p:sp>
      <p:sp>
        <p:nvSpPr>
          <p:cNvPr id="515" name="Google Shape;515;p62"/>
          <p:cNvSpPr txBox="1">
            <a:spLocks noGrp="1"/>
          </p:cNvSpPr>
          <p:nvPr>
            <p:ph type="title" idx="13"/>
          </p:nvPr>
        </p:nvSpPr>
        <p:spPr>
          <a:xfrm>
            <a:off x="2610360" y="2952847"/>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n-lt"/>
              </a:rPr>
              <a:t>04</a:t>
            </a:r>
            <a:endParaRPr dirty="0">
              <a:latin typeface="+mn-lt"/>
            </a:endParaRPr>
          </a:p>
        </p:txBody>
      </p:sp>
      <p:sp>
        <p:nvSpPr>
          <p:cNvPr id="516" name="Google Shape;516;p62"/>
          <p:cNvSpPr txBox="1">
            <a:spLocks noGrp="1"/>
          </p:cNvSpPr>
          <p:nvPr>
            <p:ph type="title" idx="2"/>
          </p:nvPr>
        </p:nvSpPr>
        <p:spPr>
          <a:xfrm>
            <a:off x="1482600" y="1334085"/>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n-lt"/>
              </a:rPr>
              <a:t>01</a:t>
            </a:r>
            <a:endParaRPr dirty="0">
              <a:latin typeface="+mn-lt"/>
            </a:endParaRPr>
          </a:p>
        </p:txBody>
      </p:sp>
      <p:sp>
        <p:nvSpPr>
          <p:cNvPr id="517" name="Google Shape;517;p62"/>
          <p:cNvSpPr txBox="1">
            <a:spLocks noGrp="1"/>
          </p:cNvSpPr>
          <p:nvPr>
            <p:ph type="title" idx="3"/>
          </p:nvPr>
        </p:nvSpPr>
        <p:spPr>
          <a:xfrm>
            <a:off x="3304640" y="2105752"/>
            <a:ext cx="2534720" cy="64556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800" dirty="0">
                <a:latin typeface="+mn-lt"/>
              </a:rPr>
              <a:t>Literature Review  &amp; Hypothesis Development</a:t>
            </a:r>
            <a:endParaRPr sz="1800" dirty="0">
              <a:latin typeface="+mn-lt"/>
            </a:endParaRPr>
          </a:p>
        </p:txBody>
      </p:sp>
      <p:sp>
        <p:nvSpPr>
          <p:cNvPr id="519" name="Google Shape;519;p62"/>
          <p:cNvSpPr txBox="1">
            <a:spLocks noGrp="1"/>
          </p:cNvSpPr>
          <p:nvPr>
            <p:ph type="title" idx="6"/>
          </p:nvPr>
        </p:nvSpPr>
        <p:spPr>
          <a:xfrm>
            <a:off x="6087600" y="2164942"/>
            <a:ext cx="2336400" cy="64556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800" dirty="0">
                <a:latin typeface="+mn-lt"/>
              </a:rPr>
              <a:t>Sample Selection &amp; Research Design</a:t>
            </a:r>
            <a:endParaRPr sz="1800" dirty="0">
              <a:latin typeface="+mn-lt"/>
            </a:endParaRPr>
          </a:p>
        </p:txBody>
      </p:sp>
      <p:sp>
        <p:nvSpPr>
          <p:cNvPr id="520" name="Google Shape;520;p62"/>
          <p:cNvSpPr txBox="1">
            <a:spLocks noGrp="1"/>
          </p:cNvSpPr>
          <p:nvPr>
            <p:ph type="title" idx="7"/>
          </p:nvPr>
        </p:nvSpPr>
        <p:spPr>
          <a:xfrm>
            <a:off x="6850200" y="1334085"/>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mn-lt"/>
              </a:rPr>
              <a:t>03</a:t>
            </a:r>
            <a:endParaRPr>
              <a:latin typeface="+mn-lt"/>
            </a:endParaRPr>
          </a:p>
        </p:txBody>
      </p:sp>
      <p:sp>
        <p:nvSpPr>
          <p:cNvPr id="521" name="Google Shape;521;p62"/>
          <p:cNvSpPr txBox="1">
            <a:spLocks noGrp="1"/>
          </p:cNvSpPr>
          <p:nvPr>
            <p:ph type="title" idx="9"/>
          </p:nvPr>
        </p:nvSpPr>
        <p:spPr>
          <a:xfrm>
            <a:off x="1847760" y="3830862"/>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000" dirty="0">
                <a:latin typeface="+mn-lt"/>
              </a:rPr>
              <a:t>Results</a:t>
            </a:r>
            <a:endParaRPr dirty="0">
              <a:latin typeface="+mn-lt"/>
            </a:endParaRPr>
          </a:p>
        </p:txBody>
      </p:sp>
      <p:sp>
        <p:nvSpPr>
          <p:cNvPr id="526" name="Google Shape;526;p62"/>
          <p:cNvSpPr txBox="1">
            <a:spLocks noGrp="1"/>
          </p:cNvSpPr>
          <p:nvPr>
            <p:ph type="title" idx="18"/>
          </p:nvPr>
        </p:nvSpPr>
        <p:spPr>
          <a:xfrm>
            <a:off x="4878560" y="3830862"/>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mn-lt"/>
              </a:rPr>
              <a:t>Conclusion</a:t>
            </a:r>
            <a:endParaRPr dirty="0">
              <a:latin typeface="+mn-lt"/>
            </a:endParaRPr>
          </a:p>
        </p:txBody>
      </p:sp>
      <p:sp>
        <p:nvSpPr>
          <p:cNvPr id="527" name="Google Shape;527;p62"/>
          <p:cNvSpPr txBox="1">
            <a:spLocks noGrp="1"/>
          </p:cNvSpPr>
          <p:nvPr>
            <p:ph type="title" idx="19"/>
          </p:nvPr>
        </p:nvSpPr>
        <p:spPr>
          <a:xfrm>
            <a:off x="5641160" y="2952847"/>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n-lt"/>
              </a:rPr>
              <a:t>05</a:t>
            </a:r>
            <a:endParaRPr dirty="0">
              <a:latin typeface="+mn-lt"/>
            </a:endParaRPr>
          </a:p>
        </p:txBody>
      </p:sp>
      <p:sp>
        <p:nvSpPr>
          <p:cNvPr id="529" name="Google Shape;529;p62"/>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n-lt"/>
              </a:rPr>
              <a:t>Contents</a:t>
            </a:r>
            <a:endParaRPr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9"/>
                                        </p:tgtEl>
                                        <p:attrNameLst>
                                          <p:attrName>style.visibility</p:attrName>
                                        </p:attrNameLst>
                                      </p:cBhvr>
                                      <p:to>
                                        <p:strVal val="visible"/>
                                      </p:to>
                                    </p:set>
                                    <p:anim calcmode="lin" valueType="num">
                                      <p:cBhvr additive="base">
                                        <p:cTn id="7" dur="1000"/>
                                        <p:tgtEl>
                                          <p:spTgt spid="52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511"/>
                                        </p:tgtEl>
                                        <p:attrNameLst>
                                          <p:attrName>style.visibility</p:attrName>
                                        </p:attrNameLst>
                                      </p:cBhvr>
                                      <p:to>
                                        <p:strVal val="visible"/>
                                      </p:to>
                                    </p:set>
                                    <p:anim calcmode="lin" valueType="num">
                                      <p:cBhvr additive="base">
                                        <p:cTn id="12" dur="1000"/>
                                        <p:tgtEl>
                                          <p:spTgt spid="511"/>
                                        </p:tgtEl>
                                        <p:attrNameLst>
                                          <p:attrName>ppt_x</p:attrName>
                                        </p:attrNameLst>
                                      </p:cBhvr>
                                      <p:tavLst>
                                        <p:tav tm="0">
                                          <p:val>
                                            <p:strVal val="#ppt_x+1"/>
                                          </p:val>
                                        </p:tav>
                                        <p:tav tm="100000">
                                          <p:val>
                                            <p:strVal val="#ppt_x"/>
                                          </p:val>
                                        </p:tav>
                                      </p:tavLst>
                                    </p:anim>
                                  </p:childTnLst>
                                </p:cTn>
                              </p:par>
                              <p:par>
                                <p:cTn id="13" presetID="2" presetClass="entr" presetSubtype="2" fill="hold" nodeType="withEffect">
                                  <p:stCondLst>
                                    <p:cond delay="0"/>
                                  </p:stCondLst>
                                  <p:childTnLst>
                                    <p:set>
                                      <p:cBhvr>
                                        <p:cTn id="14" dur="1" fill="hold">
                                          <p:stCondLst>
                                            <p:cond delay="0"/>
                                          </p:stCondLst>
                                        </p:cTn>
                                        <p:tgtEl>
                                          <p:spTgt spid="516"/>
                                        </p:tgtEl>
                                        <p:attrNameLst>
                                          <p:attrName>style.visibility</p:attrName>
                                        </p:attrNameLst>
                                      </p:cBhvr>
                                      <p:to>
                                        <p:strVal val="visible"/>
                                      </p:to>
                                    </p:set>
                                    <p:anim calcmode="lin" valueType="num">
                                      <p:cBhvr additive="base">
                                        <p:cTn id="15" dur="1000"/>
                                        <p:tgtEl>
                                          <p:spTgt spid="516"/>
                                        </p:tgtEl>
                                        <p:attrNameLst>
                                          <p:attrName>ppt_x</p:attrName>
                                        </p:attrNameLst>
                                      </p:cBhvr>
                                      <p:tavLst>
                                        <p:tav tm="0">
                                          <p:val>
                                            <p:strVal val="#ppt_x+1"/>
                                          </p:val>
                                        </p:tav>
                                        <p:tav tm="100000">
                                          <p:val>
                                            <p:strVal val="#ppt_x"/>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514"/>
                                        </p:tgtEl>
                                        <p:attrNameLst>
                                          <p:attrName>style.visibility</p:attrName>
                                        </p:attrNameLst>
                                      </p:cBhvr>
                                      <p:to>
                                        <p:strVal val="visible"/>
                                      </p:to>
                                    </p:set>
                                    <p:anim calcmode="lin" valueType="num">
                                      <p:cBhvr additive="base">
                                        <p:cTn id="20" dur="1000"/>
                                        <p:tgtEl>
                                          <p:spTgt spid="514"/>
                                        </p:tgtEl>
                                        <p:attrNameLst>
                                          <p:attrName>ppt_x</p:attrName>
                                        </p:attrNameLst>
                                      </p:cBhvr>
                                      <p:tavLst>
                                        <p:tav tm="0">
                                          <p:val>
                                            <p:strVal val="#ppt_x+1"/>
                                          </p:val>
                                        </p:tav>
                                        <p:tav tm="100000">
                                          <p:val>
                                            <p:strVal val="#ppt_x"/>
                                          </p:val>
                                        </p:tav>
                                      </p:tavLst>
                                    </p:anim>
                                  </p:childTnLst>
                                </p:cTn>
                              </p:par>
                              <p:par>
                                <p:cTn id="21" presetID="2" presetClass="entr" presetSubtype="2" fill="hold" nodeType="withEffect">
                                  <p:stCondLst>
                                    <p:cond delay="0"/>
                                  </p:stCondLst>
                                  <p:childTnLst>
                                    <p:set>
                                      <p:cBhvr>
                                        <p:cTn id="22" dur="1" fill="hold">
                                          <p:stCondLst>
                                            <p:cond delay="0"/>
                                          </p:stCondLst>
                                        </p:cTn>
                                        <p:tgtEl>
                                          <p:spTgt spid="517"/>
                                        </p:tgtEl>
                                        <p:attrNameLst>
                                          <p:attrName>style.visibility</p:attrName>
                                        </p:attrNameLst>
                                      </p:cBhvr>
                                      <p:to>
                                        <p:strVal val="visible"/>
                                      </p:to>
                                    </p:set>
                                    <p:anim calcmode="lin" valueType="num">
                                      <p:cBhvr additive="base">
                                        <p:cTn id="23" dur="1000"/>
                                        <p:tgtEl>
                                          <p:spTgt spid="517"/>
                                        </p:tgtEl>
                                        <p:attrNameLst>
                                          <p:attrName>ppt_x</p:attrName>
                                        </p:attrNameLst>
                                      </p:cBhvr>
                                      <p:tavLst>
                                        <p:tav tm="0">
                                          <p:val>
                                            <p:strVal val="#ppt_x+1"/>
                                          </p:val>
                                        </p:tav>
                                        <p:tav tm="100000">
                                          <p:val>
                                            <p:strVal val="#ppt_x"/>
                                          </p:val>
                                        </p:tav>
                                      </p:tavLst>
                                    </p:anim>
                                  </p:childTnLst>
                                </p:cTn>
                              </p:par>
                              <p:par>
                                <p:cTn id="24" presetID="2" presetClass="entr" presetSubtype="2" fill="hold" nodeType="withEffect">
                                  <p:stCondLst>
                                    <p:cond delay="0"/>
                                  </p:stCondLst>
                                  <p:childTnLst>
                                    <p:set>
                                      <p:cBhvr>
                                        <p:cTn id="25" dur="1" fill="hold">
                                          <p:stCondLst>
                                            <p:cond delay="0"/>
                                          </p:stCondLst>
                                        </p:cTn>
                                        <p:tgtEl>
                                          <p:spTgt spid="519"/>
                                        </p:tgtEl>
                                        <p:attrNameLst>
                                          <p:attrName>style.visibility</p:attrName>
                                        </p:attrNameLst>
                                      </p:cBhvr>
                                      <p:to>
                                        <p:strVal val="visible"/>
                                      </p:to>
                                    </p:set>
                                    <p:anim calcmode="lin" valueType="num">
                                      <p:cBhvr additive="base">
                                        <p:cTn id="26" dur="1000"/>
                                        <p:tgtEl>
                                          <p:spTgt spid="519"/>
                                        </p:tgtEl>
                                        <p:attrNameLst>
                                          <p:attrName>ppt_x</p:attrName>
                                        </p:attrNameLst>
                                      </p:cBhvr>
                                      <p:tavLst>
                                        <p:tav tm="0">
                                          <p:val>
                                            <p:strVal val="#ppt_x+1"/>
                                          </p:val>
                                        </p:tav>
                                        <p:tav tm="100000">
                                          <p:val>
                                            <p:strVal val="#ppt_x"/>
                                          </p:val>
                                        </p:tav>
                                      </p:tavLst>
                                    </p:anim>
                                  </p:childTnLst>
                                </p:cTn>
                              </p:par>
                              <p:par>
                                <p:cTn id="27" presetID="2" presetClass="entr" presetSubtype="2" fill="hold" nodeType="withEffect">
                                  <p:stCondLst>
                                    <p:cond delay="0"/>
                                  </p:stCondLst>
                                  <p:childTnLst>
                                    <p:set>
                                      <p:cBhvr>
                                        <p:cTn id="28" dur="1" fill="hold">
                                          <p:stCondLst>
                                            <p:cond delay="0"/>
                                          </p:stCondLst>
                                        </p:cTn>
                                        <p:tgtEl>
                                          <p:spTgt spid="520"/>
                                        </p:tgtEl>
                                        <p:attrNameLst>
                                          <p:attrName>style.visibility</p:attrName>
                                        </p:attrNameLst>
                                      </p:cBhvr>
                                      <p:to>
                                        <p:strVal val="visible"/>
                                      </p:to>
                                    </p:set>
                                    <p:anim calcmode="lin" valueType="num">
                                      <p:cBhvr additive="base">
                                        <p:cTn id="29" dur="1000"/>
                                        <p:tgtEl>
                                          <p:spTgt spid="520"/>
                                        </p:tgtEl>
                                        <p:attrNameLst>
                                          <p:attrName>ppt_x</p:attrName>
                                        </p:attrNameLst>
                                      </p:cBhvr>
                                      <p:tavLst>
                                        <p:tav tm="0">
                                          <p:val>
                                            <p:strVal val="#ppt_x+1"/>
                                          </p:val>
                                        </p:tav>
                                        <p:tav tm="100000">
                                          <p:val>
                                            <p:strVal val="#ppt_x"/>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515"/>
                                        </p:tgtEl>
                                        <p:attrNameLst>
                                          <p:attrName>style.visibility</p:attrName>
                                        </p:attrNameLst>
                                      </p:cBhvr>
                                      <p:to>
                                        <p:strVal val="visible"/>
                                      </p:to>
                                    </p:set>
                                    <p:anim calcmode="lin" valueType="num">
                                      <p:cBhvr additive="base">
                                        <p:cTn id="34" dur="1000"/>
                                        <p:tgtEl>
                                          <p:spTgt spid="515"/>
                                        </p:tgtEl>
                                        <p:attrNameLst>
                                          <p:attrName>ppt_x</p:attrName>
                                        </p:attrNameLst>
                                      </p:cBhvr>
                                      <p:tavLst>
                                        <p:tav tm="0">
                                          <p:val>
                                            <p:strVal val="#ppt_x+1"/>
                                          </p:val>
                                        </p:tav>
                                        <p:tav tm="100000">
                                          <p:val>
                                            <p:strVal val="#ppt_x"/>
                                          </p:val>
                                        </p:tav>
                                      </p:tavLst>
                                    </p:anim>
                                  </p:childTnLst>
                                </p:cTn>
                              </p:par>
                              <p:par>
                                <p:cTn id="35" presetID="2" presetClass="entr" presetSubtype="2" fill="hold" nodeType="withEffect">
                                  <p:stCondLst>
                                    <p:cond delay="0"/>
                                  </p:stCondLst>
                                  <p:childTnLst>
                                    <p:set>
                                      <p:cBhvr>
                                        <p:cTn id="36" dur="1" fill="hold">
                                          <p:stCondLst>
                                            <p:cond delay="0"/>
                                          </p:stCondLst>
                                        </p:cTn>
                                        <p:tgtEl>
                                          <p:spTgt spid="521"/>
                                        </p:tgtEl>
                                        <p:attrNameLst>
                                          <p:attrName>style.visibility</p:attrName>
                                        </p:attrNameLst>
                                      </p:cBhvr>
                                      <p:to>
                                        <p:strVal val="visible"/>
                                      </p:to>
                                    </p:set>
                                    <p:anim calcmode="lin" valueType="num">
                                      <p:cBhvr additive="base">
                                        <p:cTn id="37" dur="1000"/>
                                        <p:tgtEl>
                                          <p:spTgt spid="521"/>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nodeType="clickEffect">
                                  <p:stCondLst>
                                    <p:cond delay="0"/>
                                  </p:stCondLst>
                                  <p:childTnLst>
                                    <p:set>
                                      <p:cBhvr>
                                        <p:cTn id="41" dur="1" fill="hold">
                                          <p:stCondLst>
                                            <p:cond delay="0"/>
                                          </p:stCondLst>
                                        </p:cTn>
                                        <p:tgtEl>
                                          <p:spTgt spid="526"/>
                                        </p:tgtEl>
                                        <p:attrNameLst>
                                          <p:attrName>style.visibility</p:attrName>
                                        </p:attrNameLst>
                                      </p:cBhvr>
                                      <p:to>
                                        <p:strVal val="visible"/>
                                      </p:to>
                                    </p:set>
                                    <p:anim calcmode="lin" valueType="num">
                                      <p:cBhvr additive="base">
                                        <p:cTn id="42" dur="1000"/>
                                        <p:tgtEl>
                                          <p:spTgt spid="526"/>
                                        </p:tgtEl>
                                        <p:attrNameLst>
                                          <p:attrName>ppt_x</p:attrName>
                                        </p:attrNameLst>
                                      </p:cBhvr>
                                      <p:tavLst>
                                        <p:tav tm="0">
                                          <p:val>
                                            <p:strVal val="#ppt_x+1"/>
                                          </p:val>
                                        </p:tav>
                                        <p:tav tm="100000">
                                          <p:val>
                                            <p:strVal val="#ppt_x"/>
                                          </p:val>
                                        </p:tav>
                                      </p:tavLst>
                                    </p:anim>
                                  </p:childTnLst>
                                </p:cTn>
                              </p:par>
                              <p:par>
                                <p:cTn id="43" presetID="2" presetClass="entr" presetSubtype="2" fill="hold" nodeType="withEffect">
                                  <p:stCondLst>
                                    <p:cond delay="0"/>
                                  </p:stCondLst>
                                  <p:childTnLst>
                                    <p:set>
                                      <p:cBhvr>
                                        <p:cTn id="44" dur="1" fill="hold">
                                          <p:stCondLst>
                                            <p:cond delay="0"/>
                                          </p:stCondLst>
                                        </p:cTn>
                                        <p:tgtEl>
                                          <p:spTgt spid="527"/>
                                        </p:tgtEl>
                                        <p:attrNameLst>
                                          <p:attrName>style.visibility</p:attrName>
                                        </p:attrNameLst>
                                      </p:cBhvr>
                                      <p:to>
                                        <p:strVal val="visible"/>
                                      </p:to>
                                    </p:set>
                                    <p:anim calcmode="lin" valueType="num">
                                      <p:cBhvr additive="base">
                                        <p:cTn id="45" dur="1000"/>
                                        <p:tgtEl>
                                          <p:spTgt spid="52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106"/>
          <p:cNvSpPr txBox="1">
            <a:spLocks noGrp="1"/>
          </p:cNvSpPr>
          <p:nvPr>
            <p:ph type="title"/>
          </p:nvPr>
        </p:nvSpPr>
        <p:spPr>
          <a:xfrm>
            <a:off x="300942" y="428256"/>
            <a:ext cx="8542115" cy="572700"/>
          </a:xfrm>
          <a:prstGeom prst="rect">
            <a:avLst/>
          </a:prstGeom>
        </p:spPr>
        <p:txBody>
          <a:bodyPr spcFirstLastPara="1" wrap="square" lIns="91425" tIns="91425" rIns="91425" bIns="91425" anchor="t" anchorCtr="0">
            <a:noAutofit/>
          </a:bodyPr>
          <a:lstStyle/>
          <a:p>
            <a:pPr lvl="0" algn="ctr">
              <a:buSzPts val="1100"/>
            </a:pPr>
            <a:r>
              <a:rPr lang="en-US" altLang="zh-TW" sz="1800" dirty="0">
                <a:latin typeface="+mj-lt"/>
              </a:rPr>
              <a:t>Proxies for </a:t>
            </a:r>
            <a:r>
              <a:rPr lang="en-US" altLang="zh-TW" sz="2000" dirty="0">
                <a:latin typeface="+mj-lt"/>
              </a:rPr>
              <a:t>Accrual-based</a:t>
            </a:r>
            <a:r>
              <a:rPr lang="en-US" altLang="zh-TW" sz="1800" dirty="0">
                <a:latin typeface="+mj-lt"/>
              </a:rPr>
              <a:t> Earnings Management &amp; Real Activities Manipulation</a:t>
            </a:r>
            <a:endParaRPr sz="1800" dirty="0">
              <a:latin typeface="+mj-lt"/>
            </a:endParaRPr>
          </a:p>
        </p:txBody>
      </p:sp>
      <p:sp>
        <p:nvSpPr>
          <p:cNvPr id="1331" name="Google Shape;1331;p106"/>
          <p:cNvSpPr txBox="1">
            <a:spLocks noGrp="1"/>
          </p:cNvSpPr>
          <p:nvPr>
            <p:ph type="subTitle" idx="4294967295"/>
          </p:nvPr>
        </p:nvSpPr>
        <p:spPr>
          <a:xfrm>
            <a:off x="4419763" y="1276808"/>
            <a:ext cx="4110780" cy="1483753"/>
          </a:xfrm>
          <a:prstGeom prst="rect">
            <a:avLst/>
          </a:prstGeom>
        </p:spPr>
        <p:txBody>
          <a:bodyPr spcFirstLastPara="1" wrap="square" lIns="91425" tIns="91425" rIns="91425" bIns="91425" anchor="t" anchorCtr="0">
            <a:noAutofit/>
          </a:bodyPr>
          <a:lstStyle/>
          <a:p>
            <a:pPr marL="0" lvl="0" indent="0">
              <a:spcAft>
                <a:spcPts val="1200"/>
              </a:spcAft>
              <a:buNone/>
            </a:pPr>
            <a:r>
              <a:rPr lang="en-US" sz="1400" dirty="0">
                <a:solidFill>
                  <a:schemeClr val="dk1"/>
                </a:solidFill>
                <a:latin typeface="+mn-lt"/>
              </a:rPr>
              <a:t>Absolute discretionary accruals, estimated using the modified Jones model (Jones 1991; Becker et al. 2010), capture upward and downward earnings manipulation, indicating comprehensive AM activities.</a:t>
            </a:r>
            <a:endParaRPr sz="1400" dirty="0">
              <a:solidFill>
                <a:schemeClr val="dk1"/>
              </a:solidFill>
              <a:latin typeface="+mn-lt"/>
            </a:endParaRPr>
          </a:p>
        </p:txBody>
      </p:sp>
      <p:sp>
        <p:nvSpPr>
          <p:cNvPr id="1329" name="Google Shape;1329;p106"/>
          <p:cNvSpPr/>
          <p:nvPr/>
        </p:nvSpPr>
        <p:spPr>
          <a:xfrm>
            <a:off x="395134" y="2473806"/>
            <a:ext cx="1620000" cy="752400"/>
          </a:xfrm>
          <a:prstGeom prst="roundRect">
            <a:avLst>
              <a:gd name="adj" fmla="val 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330" name="Google Shape;1330;p106"/>
          <p:cNvSpPr txBox="1">
            <a:spLocks noGrp="1"/>
          </p:cNvSpPr>
          <p:nvPr>
            <p:ph type="title" idx="4294967295"/>
          </p:nvPr>
        </p:nvSpPr>
        <p:spPr>
          <a:xfrm>
            <a:off x="2659903" y="1584808"/>
            <a:ext cx="1288827" cy="47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accent1"/>
                </a:solidFill>
                <a:latin typeface="+mn-lt"/>
              </a:rPr>
              <a:t>ABSDA</a:t>
            </a:r>
            <a:endParaRPr sz="2400" dirty="0">
              <a:solidFill>
                <a:schemeClr val="accent1"/>
              </a:solidFill>
              <a:latin typeface="+mn-lt"/>
            </a:endParaRPr>
          </a:p>
        </p:txBody>
      </p:sp>
      <p:sp>
        <p:nvSpPr>
          <p:cNvPr id="1336" name="Google Shape;1336;p106"/>
          <p:cNvSpPr txBox="1">
            <a:spLocks noGrp="1"/>
          </p:cNvSpPr>
          <p:nvPr>
            <p:ph type="title" idx="4294967295"/>
          </p:nvPr>
        </p:nvSpPr>
        <p:spPr>
          <a:xfrm>
            <a:off x="565384" y="2577306"/>
            <a:ext cx="1287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latin typeface="+mn-lt"/>
              </a:rPr>
              <a:t>AM</a:t>
            </a:r>
            <a:endParaRPr sz="2400" dirty="0">
              <a:latin typeface="+mn-lt"/>
            </a:endParaRPr>
          </a:p>
        </p:txBody>
      </p:sp>
      <p:sp>
        <p:nvSpPr>
          <p:cNvPr id="1356" name="Google Shape;1356;p106"/>
          <p:cNvSpPr/>
          <p:nvPr/>
        </p:nvSpPr>
        <p:spPr>
          <a:xfrm>
            <a:off x="2574858" y="1452159"/>
            <a:ext cx="1440000" cy="7524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cxnSp>
        <p:nvCxnSpPr>
          <p:cNvPr id="1358" name="Google Shape;1358;p106"/>
          <p:cNvCxnSpPr>
            <a:cxnSpLocks/>
            <a:stCxn id="1329" idx="0"/>
            <a:endCxn id="1356" idx="1"/>
          </p:cNvCxnSpPr>
          <p:nvPr/>
        </p:nvCxnSpPr>
        <p:spPr>
          <a:xfrm rot="5400000" flipH="1" flipV="1">
            <a:off x="1567273" y="1466221"/>
            <a:ext cx="645447" cy="1369724"/>
          </a:xfrm>
          <a:prstGeom prst="bentConnector2">
            <a:avLst/>
          </a:prstGeom>
          <a:noFill/>
          <a:ln w="28575" cap="flat" cmpd="sng">
            <a:solidFill>
              <a:schemeClr val="accent1"/>
            </a:solidFill>
            <a:prstDash val="solid"/>
            <a:round/>
            <a:headEnd type="none" w="med" len="med"/>
            <a:tailEnd type="none" w="med" len="med"/>
          </a:ln>
        </p:spPr>
      </p:cxnSp>
      <p:cxnSp>
        <p:nvCxnSpPr>
          <p:cNvPr id="1359" name="Google Shape;1359;p106"/>
          <p:cNvCxnSpPr>
            <a:cxnSpLocks/>
            <a:stCxn id="1329" idx="2"/>
            <a:endCxn id="1357" idx="1"/>
          </p:cNvCxnSpPr>
          <p:nvPr/>
        </p:nvCxnSpPr>
        <p:spPr>
          <a:xfrm rot="16200000" flipH="1">
            <a:off x="1622678" y="2808661"/>
            <a:ext cx="534636" cy="1369725"/>
          </a:xfrm>
          <a:prstGeom prst="bentConnector2">
            <a:avLst/>
          </a:prstGeom>
          <a:noFill/>
          <a:ln w="28575" cap="flat" cmpd="sng">
            <a:solidFill>
              <a:schemeClr val="accent1"/>
            </a:solidFill>
            <a:prstDash val="solid"/>
            <a:round/>
            <a:headEnd type="none" w="med" len="med"/>
            <a:tailEnd type="none" w="med" len="med"/>
          </a:ln>
        </p:spPr>
      </p:cxnSp>
      <p:sp>
        <p:nvSpPr>
          <p:cNvPr id="1357" name="Google Shape;1357;p106"/>
          <p:cNvSpPr/>
          <p:nvPr/>
        </p:nvSpPr>
        <p:spPr>
          <a:xfrm>
            <a:off x="2574859" y="3384642"/>
            <a:ext cx="1440000" cy="7524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 name="Google Shape;1330;p106">
            <a:extLst>
              <a:ext uri="{FF2B5EF4-FFF2-40B4-BE49-F238E27FC236}">
                <a16:creationId xmlns:a16="http://schemas.microsoft.com/office/drawing/2014/main" id="{17806F6F-29C5-4EBC-3A6E-15B6B85B28E8}"/>
              </a:ext>
            </a:extLst>
          </p:cNvPr>
          <p:cNvSpPr txBox="1">
            <a:spLocks/>
          </p:cNvSpPr>
          <p:nvPr/>
        </p:nvSpPr>
        <p:spPr>
          <a:xfrm>
            <a:off x="2856616" y="3523542"/>
            <a:ext cx="895402" cy="474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algn="ctr"/>
            <a:r>
              <a:rPr lang="en-US" sz="2400" dirty="0">
                <a:solidFill>
                  <a:schemeClr val="accent1"/>
                </a:solidFill>
                <a:latin typeface="+mn-lt"/>
              </a:rPr>
              <a:t>DAQ</a:t>
            </a:r>
          </a:p>
        </p:txBody>
      </p:sp>
      <p:sp>
        <p:nvSpPr>
          <p:cNvPr id="26" name="文字方塊 25">
            <a:extLst>
              <a:ext uri="{FF2B5EF4-FFF2-40B4-BE49-F238E27FC236}">
                <a16:creationId xmlns:a16="http://schemas.microsoft.com/office/drawing/2014/main" id="{7AA5B113-04DF-1C36-157F-4D2C9D87A55D}"/>
              </a:ext>
            </a:extLst>
          </p:cNvPr>
          <p:cNvSpPr txBox="1"/>
          <p:nvPr/>
        </p:nvSpPr>
        <p:spPr>
          <a:xfrm>
            <a:off x="2247872" y="4295479"/>
            <a:ext cx="2112887" cy="276999"/>
          </a:xfrm>
          <a:prstGeom prst="rect">
            <a:avLst/>
          </a:prstGeom>
          <a:noFill/>
        </p:spPr>
        <p:txBody>
          <a:bodyPr wrap="square" rtlCol="0">
            <a:spAutoFit/>
          </a:bodyPr>
          <a:lstStyle/>
          <a:p>
            <a:r>
              <a:rPr lang="en-US" altLang="zh-TW" sz="1200" dirty="0">
                <a:latin typeface="+mn-lt"/>
              </a:rPr>
              <a:t>(For additional analysis section)</a:t>
            </a:r>
            <a:endParaRPr lang="zh-TW" altLang="en-US" sz="1200" dirty="0">
              <a:latin typeface="+mn-lt"/>
            </a:endParaRPr>
          </a:p>
        </p:txBody>
      </p:sp>
      <p:sp>
        <p:nvSpPr>
          <p:cNvPr id="27" name="Google Shape;1331;p106">
            <a:extLst>
              <a:ext uri="{FF2B5EF4-FFF2-40B4-BE49-F238E27FC236}">
                <a16:creationId xmlns:a16="http://schemas.microsoft.com/office/drawing/2014/main" id="{6640BD91-ECA3-1663-3FFD-44D5C90C6FF1}"/>
              </a:ext>
            </a:extLst>
          </p:cNvPr>
          <p:cNvSpPr txBox="1">
            <a:spLocks/>
          </p:cNvSpPr>
          <p:nvPr/>
        </p:nvSpPr>
        <p:spPr>
          <a:xfrm>
            <a:off x="4496928" y="3204881"/>
            <a:ext cx="4033616" cy="10905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spcAft>
                <a:spcPts val="1200"/>
              </a:spcAft>
              <a:buNone/>
            </a:pPr>
            <a:r>
              <a:rPr lang="en-US" sz="1400" dirty="0">
                <a:solidFill>
                  <a:schemeClr val="dk1"/>
                </a:solidFill>
                <a:latin typeface="+mn-lt"/>
              </a:rPr>
              <a:t>Discretionary component of accruals quality,  influenced by management's accounting decisions and estimates, reflecting manipulation potential (Francis et al. 2005).</a:t>
            </a:r>
          </a:p>
        </p:txBody>
      </p:sp>
      <p:sp>
        <p:nvSpPr>
          <p:cNvPr id="2" name="文字方塊 1">
            <a:extLst>
              <a:ext uri="{FF2B5EF4-FFF2-40B4-BE49-F238E27FC236}">
                <a16:creationId xmlns:a16="http://schemas.microsoft.com/office/drawing/2014/main" id="{2D04712D-1A7D-45B3-AB04-4EEAF7054FDC}"/>
              </a:ext>
            </a:extLst>
          </p:cNvPr>
          <p:cNvSpPr txBox="1"/>
          <p:nvPr/>
        </p:nvSpPr>
        <p:spPr>
          <a:xfrm>
            <a:off x="0" y="4578977"/>
            <a:ext cx="2773727" cy="261610"/>
          </a:xfrm>
          <a:prstGeom prst="rect">
            <a:avLst/>
          </a:prstGeom>
          <a:noFill/>
        </p:spPr>
        <p:txBody>
          <a:bodyPr wrap="square" rtlCol="0">
            <a:spAutoFit/>
          </a:bodyPr>
          <a:lstStyle/>
          <a:p>
            <a:r>
              <a:rPr lang="en-US" altLang="zh-TW" sz="1100" dirty="0">
                <a:latin typeface="+mn-lt"/>
              </a:rPr>
              <a:t>Proxy calculation: Appendix A</a:t>
            </a:r>
            <a:endParaRPr lang="zh-TW" altLang="en-US" sz="1100" dirty="0">
              <a:latin typeface="+mn-lt"/>
            </a:endParaRPr>
          </a:p>
        </p:txBody>
      </p:sp>
    </p:spTree>
    <p:extLst>
      <p:ext uri="{BB962C8B-B14F-4D97-AF65-F5344CB8AC3E}">
        <p14:creationId xmlns:p14="http://schemas.microsoft.com/office/powerpoint/2010/main" val="2744643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328"/>
                                        </p:tgtEl>
                                        <p:attrNameLst>
                                          <p:attrName>style.visibility</p:attrName>
                                        </p:attrNameLst>
                                      </p:cBhvr>
                                      <p:to>
                                        <p:strVal val="visible"/>
                                      </p:to>
                                    </p:set>
                                    <p:anim calcmode="lin" valueType="num">
                                      <p:cBhvr additive="base">
                                        <p:cTn id="7" dur="1000"/>
                                        <p:tgtEl>
                                          <p:spTgt spid="132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329"/>
                                        </p:tgtEl>
                                        <p:attrNameLst>
                                          <p:attrName>style.visibility</p:attrName>
                                        </p:attrNameLst>
                                      </p:cBhvr>
                                      <p:to>
                                        <p:strVal val="visible"/>
                                      </p:to>
                                    </p:set>
                                    <p:anim calcmode="lin" valueType="num">
                                      <p:cBhvr additive="base">
                                        <p:cTn id="12" dur="1000"/>
                                        <p:tgtEl>
                                          <p:spTgt spid="1329"/>
                                        </p:tgtEl>
                                        <p:attrNameLst>
                                          <p:attrName>ppt_x</p:attrName>
                                        </p:attrNameLst>
                                      </p:cBhvr>
                                      <p:tavLst>
                                        <p:tav tm="0">
                                          <p:val>
                                            <p:strVal val="#ppt_x-1"/>
                                          </p:val>
                                        </p:tav>
                                        <p:tav tm="100000">
                                          <p:val>
                                            <p:strVal val="#ppt_x"/>
                                          </p:val>
                                        </p:tav>
                                      </p:tavLst>
                                    </p:anim>
                                  </p:childTnLst>
                                </p:cTn>
                              </p:par>
                              <p:par>
                                <p:cTn id="13" presetID="2" presetClass="entr" presetSubtype="8" fill="hold" nodeType="withEffect">
                                  <p:stCondLst>
                                    <p:cond delay="0"/>
                                  </p:stCondLst>
                                  <p:childTnLst>
                                    <p:set>
                                      <p:cBhvr>
                                        <p:cTn id="14" dur="1" fill="hold">
                                          <p:stCondLst>
                                            <p:cond delay="0"/>
                                          </p:stCondLst>
                                        </p:cTn>
                                        <p:tgtEl>
                                          <p:spTgt spid="1336"/>
                                        </p:tgtEl>
                                        <p:attrNameLst>
                                          <p:attrName>style.visibility</p:attrName>
                                        </p:attrNameLst>
                                      </p:cBhvr>
                                      <p:to>
                                        <p:strVal val="visible"/>
                                      </p:to>
                                    </p:set>
                                    <p:anim calcmode="lin" valueType="num">
                                      <p:cBhvr additive="base">
                                        <p:cTn id="15" dur="1000"/>
                                        <p:tgtEl>
                                          <p:spTgt spid="1336"/>
                                        </p:tgtEl>
                                        <p:attrNameLst>
                                          <p:attrName>ppt_x</p:attrName>
                                        </p:attrNameLst>
                                      </p:cBhvr>
                                      <p:tavLst>
                                        <p:tav tm="0">
                                          <p:val>
                                            <p:strVal val="#ppt_x-1"/>
                                          </p:val>
                                        </p:tav>
                                        <p:tav tm="100000">
                                          <p:val>
                                            <p:strVal val="#ppt_x"/>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30"/>
                                        </p:tgtEl>
                                        <p:attrNameLst>
                                          <p:attrName>style.visibility</p:attrName>
                                        </p:attrNameLst>
                                      </p:cBhvr>
                                      <p:to>
                                        <p:strVal val="visible"/>
                                      </p:to>
                                    </p:set>
                                    <p:animEffect transition="in" filter="fade">
                                      <p:cBhvr>
                                        <p:cTn id="20" dur="1000"/>
                                        <p:tgtEl>
                                          <p:spTgt spid="1330"/>
                                        </p:tgtEl>
                                      </p:cBhvr>
                                    </p:animEffect>
                                  </p:childTnLst>
                                </p:cTn>
                              </p:par>
                              <p:par>
                                <p:cTn id="21" presetID="10" presetClass="entr" presetSubtype="0" fill="hold" nodeType="withEffect">
                                  <p:stCondLst>
                                    <p:cond delay="0"/>
                                  </p:stCondLst>
                                  <p:childTnLst>
                                    <p:set>
                                      <p:cBhvr>
                                        <p:cTn id="22" dur="1" fill="hold">
                                          <p:stCondLst>
                                            <p:cond delay="0"/>
                                          </p:stCondLst>
                                        </p:cTn>
                                        <p:tgtEl>
                                          <p:spTgt spid="1331"/>
                                        </p:tgtEl>
                                        <p:attrNameLst>
                                          <p:attrName>style.visibility</p:attrName>
                                        </p:attrNameLst>
                                      </p:cBhvr>
                                      <p:to>
                                        <p:strVal val="visible"/>
                                      </p:to>
                                    </p:set>
                                    <p:animEffect transition="in" filter="fade">
                                      <p:cBhvr>
                                        <p:cTn id="23" dur="1000"/>
                                        <p:tgtEl>
                                          <p:spTgt spid="1331"/>
                                        </p:tgtEl>
                                      </p:cBhvr>
                                    </p:animEffect>
                                  </p:childTnLst>
                                </p:cTn>
                              </p:par>
                              <p:par>
                                <p:cTn id="24" presetID="10" presetClass="entr" presetSubtype="0" fill="hold" nodeType="withEffect">
                                  <p:stCondLst>
                                    <p:cond delay="0"/>
                                  </p:stCondLst>
                                  <p:childTnLst>
                                    <p:set>
                                      <p:cBhvr>
                                        <p:cTn id="25" dur="1" fill="hold">
                                          <p:stCondLst>
                                            <p:cond delay="0"/>
                                          </p:stCondLst>
                                        </p:cTn>
                                        <p:tgtEl>
                                          <p:spTgt spid="1356"/>
                                        </p:tgtEl>
                                        <p:attrNameLst>
                                          <p:attrName>style.visibility</p:attrName>
                                        </p:attrNameLst>
                                      </p:cBhvr>
                                      <p:to>
                                        <p:strVal val="visible"/>
                                      </p:to>
                                    </p:set>
                                    <p:animEffect transition="in" filter="fade">
                                      <p:cBhvr>
                                        <p:cTn id="26" dur="1000"/>
                                        <p:tgtEl>
                                          <p:spTgt spid="1356"/>
                                        </p:tgtEl>
                                      </p:cBhvr>
                                    </p:animEffect>
                                  </p:childTnLst>
                                </p:cTn>
                              </p:par>
                              <p:par>
                                <p:cTn id="27" presetID="10" presetClass="entr" presetSubtype="0" fill="hold" nodeType="withEffect">
                                  <p:stCondLst>
                                    <p:cond delay="0"/>
                                  </p:stCondLst>
                                  <p:childTnLst>
                                    <p:set>
                                      <p:cBhvr>
                                        <p:cTn id="28" dur="1" fill="hold">
                                          <p:stCondLst>
                                            <p:cond delay="0"/>
                                          </p:stCondLst>
                                        </p:cTn>
                                        <p:tgtEl>
                                          <p:spTgt spid="1358"/>
                                        </p:tgtEl>
                                        <p:attrNameLst>
                                          <p:attrName>style.visibility</p:attrName>
                                        </p:attrNameLst>
                                      </p:cBhvr>
                                      <p:to>
                                        <p:strVal val="visible"/>
                                      </p:to>
                                    </p:set>
                                    <p:animEffect transition="in" filter="fade">
                                      <p:cBhvr>
                                        <p:cTn id="29" dur="1000"/>
                                        <p:tgtEl>
                                          <p:spTgt spid="1358"/>
                                        </p:tgtEl>
                                      </p:cBhvr>
                                    </p:animEffect>
                                  </p:childTnLst>
                                </p:cTn>
                              </p:par>
                              <p:par>
                                <p:cTn id="30" presetID="10" presetClass="entr" presetSubtype="0" fill="hold" nodeType="withEffect">
                                  <p:stCondLst>
                                    <p:cond delay="0"/>
                                  </p:stCondLst>
                                  <p:childTnLst>
                                    <p:set>
                                      <p:cBhvr>
                                        <p:cTn id="31" dur="1" fill="hold">
                                          <p:stCondLst>
                                            <p:cond delay="0"/>
                                          </p:stCondLst>
                                        </p:cTn>
                                        <p:tgtEl>
                                          <p:spTgt spid="1359"/>
                                        </p:tgtEl>
                                        <p:attrNameLst>
                                          <p:attrName>style.visibility</p:attrName>
                                        </p:attrNameLst>
                                      </p:cBhvr>
                                      <p:to>
                                        <p:strVal val="visible"/>
                                      </p:to>
                                    </p:set>
                                    <p:animEffect transition="in" filter="fade">
                                      <p:cBhvr>
                                        <p:cTn id="32" dur="1000"/>
                                        <p:tgtEl>
                                          <p:spTgt spid="1359"/>
                                        </p:tgtEl>
                                      </p:cBhvr>
                                    </p:animEffect>
                                  </p:childTnLst>
                                </p:cTn>
                              </p:par>
                              <p:par>
                                <p:cTn id="33" presetID="10"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106"/>
          <p:cNvSpPr txBox="1">
            <a:spLocks noGrp="1"/>
          </p:cNvSpPr>
          <p:nvPr>
            <p:ph type="title"/>
          </p:nvPr>
        </p:nvSpPr>
        <p:spPr>
          <a:xfrm>
            <a:off x="300942" y="428256"/>
            <a:ext cx="8542115" cy="572700"/>
          </a:xfrm>
          <a:prstGeom prst="rect">
            <a:avLst/>
          </a:prstGeom>
        </p:spPr>
        <p:txBody>
          <a:bodyPr spcFirstLastPara="1" wrap="square" lIns="91425" tIns="91425" rIns="91425" bIns="91425" anchor="t" anchorCtr="0">
            <a:noAutofit/>
          </a:bodyPr>
          <a:lstStyle/>
          <a:p>
            <a:pPr lvl="0" algn="ctr">
              <a:buSzPts val="1100"/>
            </a:pPr>
            <a:r>
              <a:rPr lang="en-US" altLang="zh-TW" sz="1800" dirty="0">
                <a:latin typeface="+mj-lt"/>
              </a:rPr>
              <a:t>Proxies for </a:t>
            </a:r>
            <a:r>
              <a:rPr lang="en-US" altLang="zh-TW" sz="2000" dirty="0">
                <a:latin typeface="+mj-lt"/>
              </a:rPr>
              <a:t>Accrual-based</a:t>
            </a:r>
            <a:r>
              <a:rPr lang="en-US" altLang="zh-TW" sz="1800" dirty="0">
                <a:latin typeface="+mj-lt"/>
              </a:rPr>
              <a:t> Earnings Management &amp; Real Activities Manipulation</a:t>
            </a:r>
            <a:endParaRPr sz="1800" dirty="0">
              <a:latin typeface="+mj-lt"/>
            </a:endParaRPr>
          </a:p>
        </p:txBody>
      </p:sp>
      <p:sp>
        <p:nvSpPr>
          <p:cNvPr id="1329" name="Google Shape;1329;p106"/>
          <p:cNvSpPr/>
          <p:nvPr/>
        </p:nvSpPr>
        <p:spPr>
          <a:xfrm>
            <a:off x="736586" y="2473806"/>
            <a:ext cx="1620000" cy="752400"/>
          </a:xfrm>
          <a:prstGeom prst="roundRect">
            <a:avLst>
              <a:gd name="adj" fmla="val 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330" name="Google Shape;1330;p106"/>
          <p:cNvSpPr txBox="1">
            <a:spLocks noGrp="1"/>
          </p:cNvSpPr>
          <p:nvPr>
            <p:ph type="title" idx="4294967295"/>
          </p:nvPr>
        </p:nvSpPr>
        <p:spPr>
          <a:xfrm>
            <a:off x="2916311" y="1240766"/>
            <a:ext cx="1440000" cy="47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accent1"/>
                </a:solidFill>
                <a:latin typeface="+mn-lt"/>
              </a:rPr>
              <a:t>ABEXP</a:t>
            </a:r>
            <a:endParaRPr sz="2400" dirty="0">
              <a:solidFill>
                <a:schemeClr val="accent1"/>
              </a:solidFill>
              <a:latin typeface="+mn-lt"/>
            </a:endParaRPr>
          </a:p>
        </p:txBody>
      </p:sp>
      <p:sp>
        <p:nvSpPr>
          <p:cNvPr id="1331" name="Google Shape;1331;p106"/>
          <p:cNvSpPr txBox="1">
            <a:spLocks noGrp="1"/>
          </p:cNvSpPr>
          <p:nvPr>
            <p:ph type="subTitle" idx="4294967295"/>
          </p:nvPr>
        </p:nvSpPr>
        <p:spPr>
          <a:xfrm>
            <a:off x="5086896" y="989631"/>
            <a:ext cx="3391559" cy="976869"/>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400" dirty="0">
                <a:solidFill>
                  <a:schemeClr val="dk1"/>
                </a:solidFill>
                <a:latin typeface="+mn-lt"/>
              </a:rPr>
              <a:t>Abnormal discretionary expenses, </a:t>
            </a:r>
            <a:r>
              <a:rPr lang="en" sz="1400" b="1" dirty="0">
                <a:solidFill>
                  <a:schemeClr val="dk1"/>
                </a:solidFill>
                <a:latin typeface="+mn-lt"/>
              </a:rPr>
              <a:t>higher</a:t>
            </a:r>
            <a:r>
              <a:rPr lang="en" sz="1400" dirty="0">
                <a:solidFill>
                  <a:schemeClr val="dk1"/>
                </a:solidFill>
                <a:latin typeface="+mn-lt"/>
              </a:rPr>
              <a:t> the values, the </a:t>
            </a:r>
            <a:r>
              <a:rPr lang="en" sz="1400" b="1" dirty="0">
                <a:solidFill>
                  <a:schemeClr val="dk1"/>
                </a:solidFill>
                <a:latin typeface="+mn-lt"/>
              </a:rPr>
              <a:t>greater</a:t>
            </a:r>
            <a:r>
              <a:rPr lang="en" sz="1400" dirty="0">
                <a:solidFill>
                  <a:schemeClr val="dk1"/>
                </a:solidFill>
                <a:latin typeface="+mn-lt"/>
              </a:rPr>
              <a:t> amount of dicretionary expenses cut by firms</a:t>
            </a:r>
            <a:endParaRPr sz="1400" dirty="0">
              <a:solidFill>
                <a:schemeClr val="dk1"/>
              </a:solidFill>
              <a:latin typeface="+mn-lt"/>
            </a:endParaRPr>
          </a:p>
        </p:txBody>
      </p:sp>
      <p:sp>
        <p:nvSpPr>
          <p:cNvPr id="1333" name="Google Shape;1333;p106"/>
          <p:cNvSpPr txBox="1">
            <a:spLocks noGrp="1"/>
          </p:cNvSpPr>
          <p:nvPr>
            <p:ph type="subTitle" idx="4294967295"/>
          </p:nvPr>
        </p:nvSpPr>
        <p:spPr>
          <a:xfrm>
            <a:off x="5086896" y="3703323"/>
            <a:ext cx="3391560" cy="855814"/>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Clr>
                <a:schemeClr val="dk2"/>
              </a:buClr>
              <a:buSzPts val="1100"/>
              <a:buFont typeface="Arial"/>
              <a:buNone/>
            </a:pPr>
            <a:r>
              <a:rPr lang="en-US" altLang="zh-TW" sz="1400" dirty="0">
                <a:solidFill>
                  <a:schemeClr val="dk1"/>
                </a:solidFill>
                <a:latin typeface="+mn-lt"/>
              </a:rPr>
              <a:t>Abnormal production cost, </a:t>
            </a:r>
            <a:r>
              <a:rPr lang="en-US" altLang="zh-TW" sz="1400" b="1" dirty="0">
                <a:solidFill>
                  <a:schemeClr val="dk1"/>
                </a:solidFill>
                <a:latin typeface="+mn-lt"/>
              </a:rPr>
              <a:t>higher</a:t>
            </a:r>
            <a:r>
              <a:rPr lang="en-US" altLang="zh-TW" sz="1400" dirty="0">
                <a:solidFill>
                  <a:schemeClr val="dk1"/>
                </a:solidFill>
                <a:latin typeface="+mn-lt"/>
              </a:rPr>
              <a:t> the value, the </a:t>
            </a:r>
            <a:r>
              <a:rPr lang="en-US" altLang="zh-TW" sz="1400" b="1" dirty="0">
                <a:solidFill>
                  <a:schemeClr val="dk1"/>
                </a:solidFill>
                <a:latin typeface="+mn-lt"/>
              </a:rPr>
              <a:t>larger</a:t>
            </a:r>
            <a:r>
              <a:rPr lang="en-US" altLang="zh-TW" sz="1400" dirty="0">
                <a:solidFill>
                  <a:schemeClr val="dk1"/>
                </a:solidFill>
                <a:latin typeface="+mn-lt"/>
              </a:rPr>
              <a:t> amount of inventory overproduction to reduce COGS  </a:t>
            </a:r>
            <a:endParaRPr sz="1400" dirty="0">
              <a:solidFill>
                <a:schemeClr val="dk1"/>
              </a:solidFill>
              <a:latin typeface="+mn-lt"/>
            </a:endParaRPr>
          </a:p>
        </p:txBody>
      </p:sp>
      <p:sp>
        <p:nvSpPr>
          <p:cNvPr id="1334" name="Google Shape;1334;p106"/>
          <p:cNvSpPr txBox="1">
            <a:spLocks noGrp="1"/>
          </p:cNvSpPr>
          <p:nvPr>
            <p:ph type="title" idx="4294967295"/>
          </p:nvPr>
        </p:nvSpPr>
        <p:spPr>
          <a:xfrm>
            <a:off x="2916311" y="2608743"/>
            <a:ext cx="1440000" cy="47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chemeClr val="accent1"/>
                </a:solidFill>
                <a:latin typeface="+mn-lt"/>
              </a:rPr>
              <a:t>Combined</a:t>
            </a:r>
            <a:endParaRPr sz="2000" dirty="0">
              <a:solidFill>
                <a:schemeClr val="accent1"/>
              </a:solidFill>
              <a:latin typeface="+mn-lt"/>
            </a:endParaRPr>
          </a:p>
        </p:txBody>
      </p:sp>
      <p:sp>
        <p:nvSpPr>
          <p:cNvPr id="1335" name="Google Shape;1335;p106"/>
          <p:cNvSpPr txBox="1">
            <a:spLocks noGrp="1"/>
          </p:cNvSpPr>
          <p:nvPr>
            <p:ph type="subTitle" idx="4294967295"/>
          </p:nvPr>
        </p:nvSpPr>
        <p:spPr>
          <a:xfrm>
            <a:off x="5122416" y="2581977"/>
            <a:ext cx="3320518" cy="543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400" dirty="0">
                <a:solidFill>
                  <a:schemeClr val="dk1"/>
                </a:solidFill>
                <a:latin typeface="+mn-lt"/>
              </a:rPr>
              <a:t>Aggregation of ABEXP and ABPROD</a:t>
            </a:r>
            <a:endParaRPr sz="1400" dirty="0">
              <a:solidFill>
                <a:schemeClr val="dk1"/>
              </a:solidFill>
              <a:latin typeface="+mn-lt"/>
            </a:endParaRPr>
          </a:p>
        </p:txBody>
      </p:sp>
      <p:sp>
        <p:nvSpPr>
          <p:cNvPr id="1336" name="Google Shape;1336;p106"/>
          <p:cNvSpPr txBox="1">
            <a:spLocks noGrp="1"/>
          </p:cNvSpPr>
          <p:nvPr>
            <p:ph type="title" idx="4294967295"/>
          </p:nvPr>
        </p:nvSpPr>
        <p:spPr>
          <a:xfrm>
            <a:off x="906836" y="2577306"/>
            <a:ext cx="1287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latin typeface="+mn-lt"/>
              </a:rPr>
              <a:t>RM</a:t>
            </a:r>
            <a:endParaRPr sz="2400" dirty="0">
              <a:latin typeface="+mn-lt"/>
            </a:endParaRPr>
          </a:p>
        </p:txBody>
      </p:sp>
      <p:cxnSp>
        <p:nvCxnSpPr>
          <p:cNvPr id="1354" name="Google Shape;1354;p106"/>
          <p:cNvCxnSpPr>
            <a:cxnSpLocks/>
            <a:stCxn id="1329" idx="3"/>
            <a:endCxn id="1355" idx="1"/>
          </p:cNvCxnSpPr>
          <p:nvPr/>
        </p:nvCxnSpPr>
        <p:spPr>
          <a:xfrm flipV="1">
            <a:off x="2356586" y="2850004"/>
            <a:ext cx="559725" cy="2"/>
          </a:xfrm>
          <a:prstGeom prst="curvedConnector3">
            <a:avLst>
              <a:gd name="adj1" fmla="val 50000"/>
            </a:avLst>
          </a:prstGeom>
          <a:noFill/>
          <a:ln w="28575" cap="flat" cmpd="sng">
            <a:solidFill>
              <a:schemeClr val="accent1"/>
            </a:solidFill>
            <a:prstDash val="solid"/>
            <a:round/>
            <a:headEnd type="none" w="med" len="med"/>
            <a:tailEnd type="none" w="med" len="med"/>
          </a:ln>
        </p:spPr>
      </p:cxnSp>
      <p:sp>
        <p:nvSpPr>
          <p:cNvPr id="1356" name="Google Shape;1356;p106"/>
          <p:cNvSpPr/>
          <p:nvPr/>
        </p:nvSpPr>
        <p:spPr>
          <a:xfrm>
            <a:off x="2916311" y="1120737"/>
            <a:ext cx="1440000" cy="7524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355" name="Google Shape;1355;p106"/>
          <p:cNvSpPr/>
          <p:nvPr/>
        </p:nvSpPr>
        <p:spPr>
          <a:xfrm>
            <a:off x="2916311" y="2473804"/>
            <a:ext cx="1440000" cy="7524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357" name="Google Shape;1357;p106"/>
          <p:cNvSpPr/>
          <p:nvPr/>
        </p:nvSpPr>
        <p:spPr>
          <a:xfrm>
            <a:off x="2916311" y="3755031"/>
            <a:ext cx="1440000" cy="7524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cxnSp>
        <p:nvCxnSpPr>
          <p:cNvPr id="1358" name="Google Shape;1358;p106"/>
          <p:cNvCxnSpPr>
            <a:cxnSpLocks/>
            <a:stCxn id="1329" idx="0"/>
            <a:endCxn id="1356" idx="1"/>
          </p:cNvCxnSpPr>
          <p:nvPr/>
        </p:nvCxnSpPr>
        <p:spPr>
          <a:xfrm rot="5400000" flipH="1" flipV="1">
            <a:off x="1743014" y="1300510"/>
            <a:ext cx="976869" cy="1369725"/>
          </a:xfrm>
          <a:prstGeom prst="bentConnector2">
            <a:avLst/>
          </a:prstGeom>
          <a:noFill/>
          <a:ln w="28575" cap="flat" cmpd="sng">
            <a:solidFill>
              <a:schemeClr val="accent1"/>
            </a:solidFill>
            <a:prstDash val="solid"/>
            <a:round/>
            <a:headEnd type="none" w="med" len="med"/>
            <a:tailEnd type="none" w="med" len="med"/>
          </a:ln>
        </p:spPr>
      </p:cxnSp>
      <p:cxnSp>
        <p:nvCxnSpPr>
          <p:cNvPr id="1359" name="Google Shape;1359;p106"/>
          <p:cNvCxnSpPr>
            <a:cxnSpLocks/>
            <a:stCxn id="1329" idx="2"/>
            <a:endCxn id="1357" idx="1"/>
          </p:cNvCxnSpPr>
          <p:nvPr/>
        </p:nvCxnSpPr>
        <p:spPr>
          <a:xfrm rot="16200000" flipH="1">
            <a:off x="1778936" y="2993855"/>
            <a:ext cx="905025" cy="1369725"/>
          </a:xfrm>
          <a:prstGeom prst="bentConnector2">
            <a:avLst/>
          </a:prstGeom>
          <a:noFill/>
          <a:ln w="28575" cap="flat" cmpd="sng">
            <a:solidFill>
              <a:schemeClr val="accent1"/>
            </a:solidFill>
            <a:prstDash val="solid"/>
            <a:round/>
            <a:headEnd type="none" w="med" len="med"/>
            <a:tailEnd type="none" w="med" len="med"/>
          </a:ln>
        </p:spPr>
      </p:cxnSp>
      <p:sp>
        <p:nvSpPr>
          <p:cNvPr id="7" name="Google Shape;1334;p106">
            <a:extLst>
              <a:ext uri="{FF2B5EF4-FFF2-40B4-BE49-F238E27FC236}">
                <a16:creationId xmlns:a16="http://schemas.microsoft.com/office/drawing/2014/main" id="{7FD826ED-CD9C-1083-5D27-C725BFBEC240}"/>
              </a:ext>
            </a:extLst>
          </p:cNvPr>
          <p:cNvSpPr txBox="1">
            <a:spLocks/>
          </p:cNvSpPr>
          <p:nvPr/>
        </p:nvSpPr>
        <p:spPr>
          <a:xfrm>
            <a:off x="2904394" y="3874721"/>
            <a:ext cx="1440000" cy="474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algn="ctr"/>
            <a:r>
              <a:rPr lang="en-US" sz="2400" dirty="0">
                <a:solidFill>
                  <a:schemeClr val="accent1"/>
                </a:solidFill>
                <a:latin typeface="+mn-lt"/>
              </a:rPr>
              <a:t>ABPROD</a:t>
            </a:r>
          </a:p>
        </p:txBody>
      </p:sp>
      <p:sp>
        <p:nvSpPr>
          <p:cNvPr id="17" name="文字方塊 16">
            <a:extLst>
              <a:ext uri="{FF2B5EF4-FFF2-40B4-BE49-F238E27FC236}">
                <a16:creationId xmlns:a16="http://schemas.microsoft.com/office/drawing/2014/main" id="{1594E6A0-DDA9-4BFC-BF35-754CEB2C730F}"/>
              </a:ext>
            </a:extLst>
          </p:cNvPr>
          <p:cNvSpPr txBox="1"/>
          <p:nvPr/>
        </p:nvSpPr>
        <p:spPr>
          <a:xfrm>
            <a:off x="0" y="4559137"/>
            <a:ext cx="2773727" cy="261610"/>
          </a:xfrm>
          <a:prstGeom prst="rect">
            <a:avLst/>
          </a:prstGeom>
          <a:noFill/>
        </p:spPr>
        <p:txBody>
          <a:bodyPr wrap="square" rtlCol="0">
            <a:spAutoFit/>
          </a:bodyPr>
          <a:lstStyle/>
          <a:p>
            <a:r>
              <a:rPr lang="en-US" altLang="zh-TW" sz="1100" dirty="0">
                <a:latin typeface="+mn-lt"/>
              </a:rPr>
              <a:t>Proxy calculation: Appendix A</a:t>
            </a:r>
            <a:endParaRPr lang="zh-TW" altLang="en-US" sz="1100" dirty="0">
              <a:latin typeface="+mn-lt"/>
            </a:endParaRPr>
          </a:p>
        </p:txBody>
      </p:sp>
    </p:spTree>
    <p:extLst>
      <p:ext uri="{BB962C8B-B14F-4D97-AF65-F5344CB8AC3E}">
        <p14:creationId xmlns:p14="http://schemas.microsoft.com/office/powerpoint/2010/main" val="39120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328"/>
                                        </p:tgtEl>
                                        <p:attrNameLst>
                                          <p:attrName>style.visibility</p:attrName>
                                        </p:attrNameLst>
                                      </p:cBhvr>
                                      <p:to>
                                        <p:strVal val="visible"/>
                                      </p:to>
                                    </p:set>
                                    <p:anim calcmode="lin" valueType="num">
                                      <p:cBhvr additive="base">
                                        <p:cTn id="7" dur="1000"/>
                                        <p:tgtEl>
                                          <p:spTgt spid="132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329"/>
                                        </p:tgtEl>
                                        <p:attrNameLst>
                                          <p:attrName>style.visibility</p:attrName>
                                        </p:attrNameLst>
                                      </p:cBhvr>
                                      <p:to>
                                        <p:strVal val="visible"/>
                                      </p:to>
                                    </p:set>
                                    <p:anim calcmode="lin" valueType="num">
                                      <p:cBhvr additive="base">
                                        <p:cTn id="12" dur="1000"/>
                                        <p:tgtEl>
                                          <p:spTgt spid="1329"/>
                                        </p:tgtEl>
                                        <p:attrNameLst>
                                          <p:attrName>ppt_x</p:attrName>
                                        </p:attrNameLst>
                                      </p:cBhvr>
                                      <p:tavLst>
                                        <p:tav tm="0">
                                          <p:val>
                                            <p:strVal val="#ppt_x-1"/>
                                          </p:val>
                                        </p:tav>
                                        <p:tav tm="100000">
                                          <p:val>
                                            <p:strVal val="#ppt_x"/>
                                          </p:val>
                                        </p:tav>
                                      </p:tavLst>
                                    </p:anim>
                                  </p:childTnLst>
                                </p:cTn>
                              </p:par>
                              <p:par>
                                <p:cTn id="13" presetID="2" presetClass="entr" presetSubtype="8" fill="hold" nodeType="withEffect">
                                  <p:stCondLst>
                                    <p:cond delay="0"/>
                                  </p:stCondLst>
                                  <p:childTnLst>
                                    <p:set>
                                      <p:cBhvr>
                                        <p:cTn id="14" dur="1" fill="hold">
                                          <p:stCondLst>
                                            <p:cond delay="0"/>
                                          </p:stCondLst>
                                        </p:cTn>
                                        <p:tgtEl>
                                          <p:spTgt spid="1336"/>
                                        </p:tgtEl>
                                        <p:attrNameLst>
                                          <p:attrName>style.visibility</p:attrName>
                                        </p:attrNameLst>
                                      </p:cBhvr>
                                      <p:to>
                                        <p:strVal val="visible"/>
                                      </p:to>
                                    </p:set>
                                    <p:anim calcmode="lin" valueType="num">
                                      <p:cBhvr additive="base">
                                        <p:cTn id="15" dur="1000"/>
                                        <p:tgtEl>
                                          <p:spTgt spid="1336"/>
                                        </p:tgtEl>
                                        <p:attrNameLst>
                                          <p:attrName>ppt_x</p:attrName>
                                        </p:attrNameLst>
                                      </p:cBhvr>
                                      <p:tavLst>
                                        <p:tav tm="0">
                                          <p:val>
                                            <p:strVal val="#ppt_x-1"/>
                                          </p:val>
                                        </p:tav>
                                        <p:tav tm="100000">
                                          <p:val>
                                            <p:strVal val="#ppt_x"/>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30"/>
                                        </p:tgtEl>
                                        <p:attrNameLst>
                                          <p:attrName>style.visibility</p:attrName>
                                        </p:attrNameLst>
                                      </p:cBhvr>
                                      <p:to>
                                        <p:strVal val="visible"/>
                                      </p:to>
                                    </p:set>
                                    <p:animEffect transition="in" filter="fade">
                                      <p:cBhvr>
                                        <p:cTn id="20" dur="1000"/>
                                        <p:tgtEl>
                                          <p:spTgt spid="1330"/>
                                        </p:tgtEl>
                                      </p:cBhvr>
                                    </p:animEffect>
                                  </p:childTnLst>
                                </p:cTn>
                              </p:par>
                              <p:par>
                                <p:cTn id="21" presetID="10" presetClass="entr" presetSubtype="0" fill="hold" nodeType="withEffect">
                                  <p:stCondLst>
                                    <p:cond delay="0"/>
                                  </p:stCondLst>
                                  <p:childTnLst>
                                    <p:set>
                                      <p:cBhvr>
                                        <p:cTn id="22" dur="1" fill="hold">
                                          <p:stCondLst>
                                            <p:cond delay="0"/>
                                          </p:stCondLst>
                                        </p:cTn>
                                        <p:tgtEl>
                                          <p:spTgt spid="1331"/>
                                        </p:tgtEl>
                                        <p:attrNameLst>
                                          <p:attrName>style.visibility</p:attrName>
                                        </p:attrNameLst>
                                      </p:cBhvr>
                                      <p:to>
                                        <p:strVal val="visible"/>
                                      </p:to>
                                    </p:set>
                                    <p:animEffect transition="in" filter="fade">
                                      <p:cBhvr>
                                        <p:cTn id="23" dur="1000"/>
                                        <p:tgtEl>
                                          <p:spTgt spid="1331"/>
                                        </p:tgtEl>
                                      </p:cBhvr>
                                    </p:animEffect>
                                  </p:childTnLst>
                                </p:cTn>
                              </p:par>
                              <p:par>
                                <p:cTn id="24" presetID="10" presetClass="entr" presetSubtype="0" fill="hold" nodeType="withEffect">
                                  <p:stCondLst>
                                    <p:cond delay="0"/>
                                  </p:stCondLst>
                                  <p:childTnLst>
                                    <p:set>
                                      <p:cBhvr>
                                        <p:cTn id="25" dur="1" fill="hold">
                                          <p:stCondLst>
                                            <p:cond delay="0"/>
                                          </p:stCondLst>
                                        </p:cTn>
                                        <p:tgtEl>
                                          <p:spTgt spid="1356"/>
                                        </p:tgtEl>
                                        <p:attrNameLst>
                                          <p:attrName>style.visibility</p:attrName>
                                        </p:attrNameLst>
                                      </p:cBhvr>
                                      <p:to>
                                        <p:strVal val="visible"/>
                                      </p:to>
                                    </p:set>
                                    <p:animEffect transition="in" filter="fade">
                                      <p:cBhvr>
                                        <p:cTn id="26" dur="1000"/>
                                        <p:tgtEl>
                                          <p:spTgt spid="1356"/>
                                        </p:tgtEl>
                                      </p:cBhvr>
                                    </p:animEffect>
                                  </p:childTnLst>
                                </p:cTn>
                              </p:par>
                              <p:par>
                                <p:cTn id="27" presetID="10" presetClass="entr" presetSubtype="0" fill="hold" nodeType="withEffect">
                                  <p:stCondLst>
                                    <p:cond delay="0"/>
                                  </p:stCondLst>
                                  <p:childTnLst>
                                    <p:set>
                                      <p:cBhvr>
                                        <p:cTn id="28" dur="1" fill="hold">
                                          <p:stCondLst>
                                            <p:cond delay="0"/>
                                          </p:stCondLst>
                                        </p:cTn>
                                        <p:tgtEl>
                                          <p:spTgt spid="1358"/>
                                        </p:tgtEl>
                                        <p:attrNameLst>
                                          <p:attrName>style.visibility</p:attrName>
                                        </p:attrNameLst>
                                      </p:cBhvr>
                                      <p:to>
                                        <p:strVal val="visible"/>
                                      </p:to>
                                    </p:set>
                                    <p:animEffect transition="in" filter="fade">
                                      <p:cBhvr>
                                        <p:cTn id="29" dur="1000"/>
                                        <p:tgtEl>
                                          <p:spTgt spid="135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334"/>
                                        </p:tgtEl>
                                        <p:attrNameLst>
                                          <p:attrName>style.visibility</p:attrName>
                                        </p:attrNameLst>
                                      </p:cBhvr>
                                      <p:to>
                                        <p:strVal val="visible"/>
                                      </p:to>
                                    </p:set>
                                    <p:animEffect transition="in" filter="fade">
                                      <p:cBhvr>
                                        <p:cTn id="34" dur="1000"/>
                                        <p:tgtEl>
                                          <p:spTgt spid="1334"/>
                                        </p:tgtEl>
                                      </p:cBhvr>
                                    </p:animEffect>
                                  </p:childTnLst>
                                </p:cTn>
                              </p:par>
                              <p:par>
                                <p:cTn id="35" presetID="10" presetClass="entr" presetSubtype="0" fill="hold" nodeType="withEffect">
                                  <p:stCondLst>
                                    <p:cond delay="0"/>
                                  </p:stCondLst>
                                  <p:childTnLst>
                                    <p:set>
                                      <p:cBhvr>
                                        <p:cTn id="36" dur="1" fill="hold">
                                          <p:stCondLst>
                                            <p:cond delay="0"/>
                                          </p:stCondLst>
                                        </p:cTn>
                                        <p:tgtEl>
                                          <p:spTgt spid="1335"/>
                                        </p:tgtEl>
                                        <p:attrNameLst>
                                          <p:attrName>style.visibility</p:attrName>
                                        </p:attrNameLst>
                                      </p:cBhvr>
                                      <p:to>
                                        <p:strVal val="visible"/>
                                      </p:to>
                                    </p:set>
                                    <p:animEffect transition="in" filter="fade">
                                      <p:cBhvr>
                                        <p:cTn id="37" dur="1000"/>
                                        <p:tgtEl>
                                          <p:spTgt spid="1335"/>
                                        </p:tgtEl>
                                      </p:cBhvr>
                                    </p:animEffect>
                                  </p:childTnLst>
                                </p:cTn>
                              </p:par>
                              <p:par>
                                <p:cTn id="38" presetID="10" presetClass="entr" presetSubtype="0" fill="hold" nodeType="withEffect">
                                  <p:stCondLst>
                                    <p:cond delay="0"/>
                                  </p:stCondLst>
                                  <p:childTnLst>
                                    <p:set>
                                      <p:cBhvr>
                                        <p:cTn id="39" dur="1" fill="hold">
                                          <p:stCondLst>
                                            <p:cond delay="0"/>
                                          </p:stCondLst>
                                        </p:cTn>
                                        <p:tgtEl>
                                          <p:spTgt spid="1354"/>
                                        </p:tgtEl>
                                        <p:attrNameLst>
                                          <p:attrName>style.visibility</p:attrName>
                                        </p:attrNameLst>
                                      </p:cBhvr>
                                      <p:to>
                                        <p:strVal val="visible"/>
                                      </p:to>
                                    </p:set>
                                    <p:animEffect transition="in" filter="fade">
                                      <p:cBhvr>
                                        <p:cTn id="40" dur="1000"/>
                                        <p:tgtEl>
                                          <p:spTgt spid="1354"/>
                                        </p:tgtEl>
                                      </p:cBhvr>
                                    </p:animEffect>
                                  </p:childTnLst>
                                </p:cTn>
                              </p:par>
                              <p:par>
                                <p:cTn id="41" presetID="10" presetClass="entr" presetSubtype="0" fill="hold" nodeType="withEffect">
                                  <p:stCondLst>
                                    <p:cond delay="0"/>
                                  </p:stCondLst>
                                  <p:childTnLst>
                                    <p:set>
                                      <p:cBhvr>
                                        <p:cTn id="42" dur="1" fill="hold">
                                          <p:stCondLst>
                                            <p:cond delay="0"/>
                                          </p:stCondLst>
                                        </p:cTn>
                                        <p:tgtEl>
                                          <p:spTgt spid="1355"/>
                                        </p:tgtEl>
                                        <p:attrNameLst>
                                          <p:attrName>style.visibility</p:attrName>
                                        </p:attrNameLst>
                                      </p:cBhvr>
                                      <p:to>
                                        <p:strVal val="visible"/>
                                      </p:to>
                                    </p:set>
                                    <p:animEffect transition="in" filter="fade">
                                      <p:cBhvr>
                                        <p:cTn id="43" dur="1000"/>
                                        <p:tgtEl>
                                          <p:spTgt spid="1355"/>
                                        </p:tgtEl>
                                      </p:cBhvr>
                                    </p:animEffect>
                                  </p:childTnLst>
                                </p:cTn>
                              </p:par>
                              <p:par>
                                <p:cTn id="44" presetID="10" presetClass="entr" presetSubtype="0" fill="hold" nodeType="withEffect">
                                  <p:stCondLst>
                                    <p:cond delay="0"/>
                                  </p:stCondLst>
                                  <p:childTnLst>
                                    <p:set>
                                      <p:cBhvr>
                                        <p:cTn id="45" dur="1" fill="hold">
                                          <p:stCondLst>
                                            <p:cond delay="0"/>
                                          </p:stCondLst>
                                        </p:cTn>
                                        <p:tgtEl>
                                          <p:spTgt spid="1333"/>
                                        </p:tgtEl>
                                        <p:attrNameLst>
                                          <p:attrName>style.visibility</p:attrName>
                                        </p:attrNameLst>
                                      </p:cBhvr>
                                      <p:to>
                                        <p:strVal val="visible"/>
                                      </p:to>
                                    </p:set>
                                    <p:animEffect transition="in" filter="fade">
                                      <p:cBhvr>
                                        <p:cTn id="46" dur="1000"/>
                                        <p:tgtEl>
                                          <p:spTgt spid="1333"/>
                                        </p:tgtEl>
                                      </p:cBhvr>
                                    </p:animEffect>
                                  </p:childTnLst>
                                </p:cTn>
                              </p:par>
                              <p:par>
                                <p:cTn id="47" presetID="10" presetClass="entr" presetSubtype="0" fill="hold" nodeType="withEffect">
                                  <p:stCondLst>
                                    <p:cond delay="0"/>
                                  </p:stCondLst>
                                  <p:childTnLst>
                                    <p:set>
                                      <p:cBhvr>
                                        <p:cTn id="48" dur="1" fill="hold">
                                          <p:stCondLst>
                                            <p:cond delay="0"/>
                                          </p:stCondLst>
                                        </p:cTn>
                                        <p:tgtEl>
                                          <p:spTgt spid="1357"/>
                                        </p:tgtEl>
                                        <p:attrNameLst>
                                          <p:attrName>style.visibility</p:attrName>
                                        </p:attrNameLst>
                                      </p:cBhvr>
                                      <p:to>
                                        <p:strVal val="visible"/>
                                      </p:to>
                                    </p:set>
                                    <p:animEffect transition="in" filter="fade">
                                      <p:cBhvr>
                                        <p:cTn id="49" dur="1000"/>
                                        <p:tgtEl>
                                          <p:spTgt spid="1357"/>
                                        </p:tgtEl>
                                      </p:cBhvr>
                                    </p:animEffect>
                                  </p:childTnLst>
                                </p:cTn>
                              </p:par>
                              <p:par>
                                <p:cTn id="50" presetID="10" presetClass="entr" presetSubtype="0" fill="hold" nodeType="withEffect">
                                  <p:stCondLst>
                                    <p:cond delay="0"/>
                                  </p:stCondLst>
                                  <p:childTnLst>
                                    <p:set>
                                      <p:cBhvr>
                                        <p:cTn id="51" dur="1" fill="hold">
                                          <p:stCondLst>
                                            <p:cond delay="0"/>
                                          </p:stCondLst>
                                        </p:cTn>
                                        <p:tgtEl>
                                          <p:spTgt spid="1359"/>
                                        </p:tgtEl>
                                        <p:attrNameLst>
                                          <p:attrName>style.visibility</p:attrName>
                                        </p:attrNameLst>
                                      </p:cBhvr>
                                      <p:to>
                                        <p:strVal val="visible"/>
                                      </p:to>
                                    </p:set>
                                    <p:animEffect transition="in" filter="fade">
                                      <p:cBhvr>
                                        <p:cTn id="52" dur="1000"/>
                                        <p:tgtEl>
                                          <p:spTgt spid="135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72"/>
        <p:cNvGrpSpPr/>
        <p:nvPr/>
      </p:nvGrpSpPr>
      <p:grpSpPr>
        <a:xfrm>
          <a:off x="0" y="0"/>
          <a:ext cx="0" cy="0"/>
          <a:chOff x="0" y="0"/>
          <a:chExt cx="0" cy="0"/>
        </a:xfrm>
      </p:grpSpPr>
      <p:sp>
        <p:nvSpPr>
          <p:cNvPr id="1273" name="Google Shape;1273;p104"/>
          <p:cNvSpPr txBox="1">
            <a:spLocks noGrp="1"/>
          </p:cNvSpPr>
          <p:nvPr>
            <p:ph type="subTitle" idx="1"/>
          </p:nvPr>
        </p:nvSpPr>
        <p:spPr>
          <a:xfrm>
            <a:off x="3571925" y="2904446"/>
            <a:ext cx="2015400" cy="49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i="1" dirty="0">
                <a:latin typeface="+mn-lt"/>
              </a:rPr>
              <a:t>RPA</a:t>
            </a:r>
            <a:endParaRPr i="1" dirty="0">
              <a:latin typeface="+mn-lt"/>
            </a:endParaRPr>
          </a:p>
        </p:txBody>
      </p:sp>
      <p:sp>
        <p:nvSpPr>
          <p:cNvPr id="1274" name="Google Shape;1274;p104"/>
          <p:cNvSpPr txBox="1">
            <a:spLocks noGrp="1"/>
          </p:cNvSpPr>
          <p:nvPr>
            <p:ph type="subTitle" idx="2"/>
          </p:nvPr>
        </p:nvSpPr>
        <p:spPr>
          <a:xfrm>
            <a:off x="3564300" y="3539190"/>
            <a:ext cx="2015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latin typeface="+mn-lt"/>
              </a:rPr>
              <a:t>1 for the treatment group</a:t>
            </a:r>
            <a:endParaRPr dirty="0">
              <a:latin typeface="+mn-lt"/>
            </a:endParaRPr>
          </a:p>
        </p:txBody>
      </p:sp>
      <p:sp>
        <p:nvSpPr>
          <p:cNvPr id="1275" name="Google Shape;1275;p104"/>
          <p:cNvSpPr txBox="1">
            <a:spLocks noGrp="1"/>
          </p:cNvSpPr>
          <p:nvPr>
            <p:ph type="subTitle" idx="3"/>
          </p:nvPr>
        </p:nvSpPr>
        <p:spPr>
          <a:xfrm>
            <a:off x="1088400" y="2904446"/>
            <a:ext cx="2015400" cy="49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i="1" dirty="0">
                <a:latin typeface="+mn-lt"/>
              </a:rPr>
              <a:t>POST</a:t>
            </a:r>
            <a:endParaRPr i="1" dirty="0">
              <a:latin typeface="+mn-lt"/>
            </a:endParaRPr>
          </a:p>
        </p:txBody>
      </p:sp>
      <p:sp>
        <p:nvSpPr>
          <p:cNvPr id="1276" name="Google Shape;1276;p104"/>
          <p:cNvSpPr txBox="1">
            <a:spLocks noGrp="1"/>
          </p:cNvSpPr>
          <p:nvPr>
            <p:ph type="subTitle" idx="4"/>
          </p:nvPr>
        </p:nvSpPr>
        <p:spPr>
          <a:xfrm>
            <a:off x="1088400" y="3401246"/>
            <a:ext cx="2015400" cy="84858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latin typeface="+mn-lt"/>
              </a:rPr>
              <a:t>1 for the firm-year observations during/ after implementation of RPA</a:t>
            </a:r>
            <a:endParaRPr dirty="0">
              <a:latin typeface="+mn-lt"/>
            </a:endParaRPr>
          </a:p>
        </p:txBody>
      </p:sp>
      <p:sp>
        <p:nvSpPr>
          <p:cNvPr id="1277" name="Google Shape;1277;p104"/>
          <p:cNvSpPr txBox="1">
            <a:spLocks noGrp="1"/>
          </p:cNvSpPr>
          <p:nvPr>
            <p:ph type="subTitle" idx="5"/>
          </p:nvPr>
        </p:nvSpPr>
        <p:spPr>
          <a:xfrm>
            <a:off x="6055450" y="2904446"/>
            <a:ext cx="2015400" cy="49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i="1" dirty="0">
                <a:latin typeface="+mn-lt"/>
              </a:rPr>
              <a:t>POST*RPA</a:t>
            </a:r>
            <a:endParaRPr i="1" dirty="0">
              <a:latin typeface="+mn-lt"/>
            </a:endParaRPr>
          </a:p>
        </p:txBody>
      </p:sp>
      <p:sp>
        <p:nvSpPr>
          <p:cNvPr id="1278" name="Google Shape;1278;p104"/>
          <p:cNvSpPr txBox="1">
            <a:spLocks noGrp="1"/>
          </p:cNvSpPr>
          <p:nvPr>
            <p:ph type="subTitle" idx="6"/>
          </p:nvPr>
        </p:nvSpPr>
        <p:spPr>
          <a:xfrm>
            <a:off x="6055450" y="3539190"/>
            <a:ext cx="2015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latin typeface="+mn-lt"/>
              </a:rPr>
              <a:t>Product of </a:t>
            </a:r>
            <a:br>
              <a:rPr lang="en" dirty="0">
                <a:latin typeface="+mn-lt"/>
              </a:rPr>
            </a:br>
            <a:r>
              <a:rPr lang="en" dirty="0">
                <a:latin typeface="+mn-lt"/>
              </a:rPr>
              <a:t>POST and RPA</a:t>
            </a:r>
            <a:endParaRPr dirty="0">
              <a:latin typeface="+mn-lt"/>
            </a:endParaRPr>
          </a:p>
        </p:txBody>
      </p:sp>
      <p:grpSp>
        <p:nvGrpSpPr>
          <p:cNvPr id="1279" name="Google Shape;1279;p104"/>
          <p:cNvGrpSpPr/>
          <p:nvPr/>
        </p:nvGrpSpPr>
        <p:grpSpPr>
          <a:xfrm>
            <a:off x="1590600" y="1752050"/>
            <a:ext cx="1011000" cy="930000"/>
            <a:chOff x="3173876" y="1739175"/>
            <a:chExt cx="1011000" cy="930000"/>
          </a:xfrm>
        </p:grpSpPr>
        <p:sp>
          <p:nvSpPr>
            <p:cNvPr id="1280" name="Google Shape;1280;p104"/>
            <p:cNvSpPr/>
            <p:nvPr/>
          </p:nvSpPr>
          <p:spPr>
            <a:xfrm>
              <a:off x="3214375" y="1739175"/>
              <a:ext cx="930000" cy="930000"/>
            </a:xfrm>
            <a:prstGeom prst="rect">
              <a:avLst/>
            </a:prstGeom>
            <a:solidFill>
              <a:schemeClr val="l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281" name="Google Shape;1281;p104"/>
            <p:cNvSpPr txBox="1"/>
            <p:nvPr/>
          </p:nvSpPr>
          <p:spPr>
            <a:xfrm>
              <a:off x="3173876" y="1870425"/>
              <a:ext cx="10110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solidFill>
                    <a:schemeClr val="accent1"/>
                  </a:solidFill>
                  <a:latin typeface="+mn-lt"/>
                  <a:ea typeface="Vidaloka"/>
                  <a:cs typeface="Vidaloka"/>
                  <a:sym typeface="Vidaloka"/>
                </a:rPr>
                <a:t>01</a:t>
              </a:r>
              <a:endParaRPr sz="3500" dirty="0">
                <a:solidFill>
                  <a:schemeClr val="accent1"/>
                </a:solidFill>
                <a:latin typeface="+mn-lt"/>
                <a:ea typeface="Vidaloka"/>
                <a:cs typeface="Vidaloka"/>
                <a:sym typeface="Vidaloka"/>
              </a:endParaRPr>
            </a:p>
          </p:txBody>
        </p:sp>
      </p:grpSp>
      <p:grpSp>
        <p:nvGrpSpPr>
          <p:cNvPr id="1282" name="Google Shape;1282;p104"/>
          <p:cNvGrpSpPr/>
          <p:nvPr/>
        </p:nvGrpSpPr>
        <p:grpSpPr>
          <a:xfrm>
            <a:off x="4074125" y="1752050"/>
            <a:ext cx="1011000" cy="930000"/>
            <a:chOff x="3173876" y="1739175"/>
            <a:chExt cx="1011000" cy="930000"/>
          </a:xfrm>
        </p:grpSpPr>
        <p:sp>
          <p:nvSpPr>
            <p:cNvPr id="1283" name="Google Shape;1283;p104"/>
            <p:cNvSpPr/>
            <p:nvPr/>
          </p:nvSpPr>
          <p:spPr>
            <a:xfrm>
              <a:off x="3214375" y="1739175"/>
              <a:ext cx="930000" cy="930000"/>
            </a:xfrm>
            <a:prstGeom prst="rect">
              <a:avLst/>
            </a:prstGeom>
            <a:solidFill>
              <a:schemeClr val="l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284" name="Google Shape;1284;p104"/>
            <p:cNvSpPr txBox="1"/>
            <p:nvPr/>
          </p:nvSpPr>
          <p:spPr>
            <a:xfrm>
              <a:off x="3173876" y="1870425"/>
              <a:ext cx="10110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accent1"/>
                  </a:solidFill>
                  <a:latin typeface="+mn-lt"/>
                  <a:ea typeface="Vidaloka"/>
                  <a:cs typeface="Vidaloka"/>
                  <a:sym typeface="Vidaloka"/>
                </a:rPr>
                <a:t>02</a:t>
              </a:r>
              <a:endParaRPr sz="3500">
                <a:solidFill>
                  <a:schemeClr val="accent1"/>
                </a:solidFill>
                <a:latin typeface="+mn-lt"/>
                <a:ea typeface="Vidaloka"/>
                <a:cs typeface="Vidaloka"/>
                <a:sym typeface="Vidaloka"/>
              </a:endParaRPr>
            </a:p>
          </p:txBody>
        </p:sp>
      </p:grpSp>
      <p:grpSp>
        <p:nvGrpSpPr>
          <p:cNvPr id="1285" name="Google Shape;1285;p104"/>
          <p:cNvGrpSpPr/>
          <p:nvPr/>
        </p:nvGrpSpPr>
        <p:grpSpPr>
          <a:xfrm>
            <a:off x="6557650" y="1752050"/>
            <a:ext cx="1011000" cy="930000"/>
            <a:chOff x="3173876" y="1739175"/>
            <a:chExt cx="1011000" cy="930000"/>
          </a:xfrm>
        </p:grpSpPr>
        <p:sp>
          <p:nvSpPr>
            <p:cNvPr id="1286" name="Google Shape;1286;p104"/>
            <p:cNvSpPr/>
            <p:nvPr/>
          </p:nvSpPr>
          <p:spPr>
            <a:xfrm>
              <a:off x="3214375" y="1739175"/>
              <a:ext cx="930000" cy="930000"/>
            </a:xfrm>
            <a:prstGeom prst="rect">
              <a:avLst/>
            </a:prstGeom>
            <a:solidFill>
              <a:schemeClr val="l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287" name="Google Shape;1287;p104"/>
            <p:cNvSpPr txBox="1"/>
            <p:nvPr/>
          </p:nvSpPr>
          <p:spPr>
            <a:xfrm>
              <a:off x="3173876" y="1870425"/>
              <a:ext cx="10110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accent1"/>
                  </a:solidFill>
                  <a:latin typeface="+mn-lt"/>
                  <a:ea typeface="Vidaloka"/>
                  <a:cs typeface="Vidaloka"/>
                  <a:sym typeface="Vidaloka"/>
                </a:rPr>
                <a:t>03</a:t>
              </a:r>
              <a:endParaRPr sz="3500">
                <a:solidFill>
                  <a:schemeClr val="accent1"/>
                </a:solidFill>
                <a:latin typeface="+mn-lt"/>
                <a:ea typeface="Vidaloka"/>
                <a:cs typeface="Vidaloka"/>
                <a:sym typeface="Vidaloka"/>
              </a:endParaRPr>
            </a:p>
          </p:txBody>
        </p:sp>
      </p:grpSp>
      <p:sp>
        <p:nvSpPr>
          <p:cNvPr id="1288" name="Google Shape;1288;p104"/>
          <p:cNvSpPr txBox="1">
            <a:spLocks noGrp="1"/>
          </p:cNvSpPr>
          <p:nvPr>
            <p:ph type="title"/>
          </p:nvPr>
        </p:nvSpPr>
        <p:spPr>
          <a:xfrm>
            <a:off x="713225" y="445025"/>
            <a:ext cx="5517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mn-lt"/>
              </a:rPr>
              <a:t>Main Interest Variables</a:t>
            </a:r>
            <a:endParaRPr dirty="0">
              <a:latin typeface="+mn-lt"/>
            </a:endParaRPr>
          </a:p>
        </p:txBody>
      </p:sp>
      <p:sp>
        <p:nvSpPr>
          <p:cNvPr id="2" name="矩形 1">
            <a:extLst>
              <a:ext uri="{FF2B5EF4-FFF2-40B4-BE49-F238E27FC236}">
                <a16:creationId xmlns:a16="http://schemas.microsoft.com/office/drawing/2014/main" id="{BCE5307B-F0EE-3F31-7864-E17A6CF07514}"/>
              </a:ext>
            </a:extLst>
          </p:cNvPr>
          <p:cNvSpPr/>
          <p:nvPr/>
        </p:nvSpPr>
        <p:spPr>
          <a:xfrm>
            <a:off x="3513359" y="1365813"/>
            <a:ext cx="4809984" cy="293996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07895CD9-1D56-F9BE-CE84-3EF02477A3D5}"/>
              </a:ext>
            </a:extLst>
          </p:cNvPr>
          <p:cNvSpPr txBox="1"/>
          <p:nvPr/>
        </p:nvSpPr>
        <p:spPr>
          <a:xfrm>
            <a:off x="4670221" y="4346093"/>
            <a:ext cx="4473779" cy="307777"/>
          </a:xfrm>
          <a:prstGeom prst="rect">
            <a:avLst/>
          </a:prstGeom>
          <a:noFill/>
        </p:spPr>
        <p:txBody>
          <a:bodyPr wrap="square" rtlCol="0">
            <a:spAutoFit/>
          </a:bodyPr>
          <a:lstStyle/>
          <a:p>
            <a:r>
              <a:rPr lang="en-US" altLang="zh-TW" dirty="0">
                <a:latin typeface="+mn-lt"/>
              </a:rPr>
              <a:t>For the models with matched control group</a:t>
            </a:r>
            <a:endParaRPr lang="zh-TW" altLang="en-US" dirty="0">
              <a:latin typeface="+mn-lt"/>
            </a:endParaRPr>
          </a:p>
        </p:txBody>
      </p:sp>
    </p:spTree>
    <p:extLst>
      <p:ext uri="{BB962C8B-B14F-4D97-AF65-F5344CB8AC3E}">
        <p14:creationId xmlns:p14="http://schemas.microsoft.com/office/powerpoint/2010/main" val="71119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275"/>
                                        </p:tgtEl>
                                        <p:attrNameLst>
                                          <p:attrName>style.visibility</p:attrName>
                                        </p:attrNameLst>
                                      </p:cBhvr>
                                      <p:to>
                                        <p:strVal val="visible"/>
                                      </p:to>
                                    </p:set>
                                    <p:anim calcmode="lin" valueType="num">
                                      <p:cBhvr additive="base">
                                        <p:cTn id="7" dur="1000"/>
                                        <p:tgtEl>
                                          <p:spTgt spid="1275"/>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276"/>
                                        </p:tgtEl>
                                        <p:attrNameLst>
                                          <p:attrName>style.visibility</p:attrName>
                                        </p:attrNameLst>
                                      </p:cBhvr>
                                      <p:to>
                                        <p:strVal val="visible"/>
                                      </p:to>
                                    </p:set>
                                    <p:anim calcmode="lin" valueType="num">
                                      <p:cBhvr additive="base">
                                        <p:cTn id="10" dur="1000"/>
                                        <p:tgtEl>
                                          <p:spTgt spid="1276"/>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1279"/>
                                        </p:tgtEl>
                                        <p:attrNameLst>
                                          <p:attrName>style.visibility</p:attrName>
                                        </p:attrNameLst>
                                      </p:cBhvr>
                                      <p:to>
                                        <p:strVal val="visible"/>
                                      </p:to>
                                    </p:set>
                                    <p:anim calcmode="lin" valueType="num">
                                      <p:cBhvr additive="base">
                                        <p:cTn id="13" dur="1000"/>
                                        <p:tgtEl>
                                          <p:spTgt spid="1279"/>
                                        </p:tgtEl>
                                        <p:attrNameLst>
                                          <p:attrName>ppt_x</p:attrName>
                                        </p:attrNameLst>
                                      </p:cBhvr>
                                      <p:tavLst>
                                        <p:tav tm="0">
                                          <p:val>
                                            <p:strVal val="#ppt_x+1"/>
                                          </p:val>
                                        </p:tav>
                                        <p:tav tm="100000">
                                          <p:val>
                                            <p:strVal val="#ppt_x"/>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1273"/>
                                        </p:tgtEl>
                                        <p:attrNameLst>
                                          <p:attrName>style.visibility</p:attrName>
                                        </p:attrNameLst>
                                      </p:cBhvr>
                                      <p:to>
                                        <p:strVal val="visible"/>
                                      </p:to>
                                    </p:set>
                                    <p:anim calcmode="lin" valueType="num">
                                      <p:cBhvr additive="base">
                                        <p:cTn id="18" dur="1000"/>
                                        <p:tgtEl>
                                          <p:spTgt spid="1273"/>
                                        </p:tgtEl>
                                        <p:attrNameLst>
                                          <p:attrName>ppt_x</p:attrName>
                                        </p:attrNameLst>
                                      </p:cBhvr>
                                      <p:tavLst>
                                        <p:tav tm="0">
                                          <p:val>
                                            <p:strVal val="#ppt_x+1"/>
                                          </p:val>
                                        </p:tav>
                                        <p:tav tm="100000">
                                          <p:val>
                                            <p:strVal val="#ppt_x"/>
                                          </p:val>
                                        </p:tav>
                                      </p:tavLst>
                                    </p:anim>
                                  </p:childTnLst>
                                </p:cTn>
                              </p:par>
                              <p:par>
                                <p:cTn id="19" presetID="2" presetClass="entr" presetSubtype="2" fill="hold" nodeType="withEffect">
                                  <p:stCondLst>
                                    <p:cond delay="0"/>
                                  </p:stCondLst>
                                  <p:childTnLst>
                                    <p:set>
                                      <p:cBhvr>
                                        <p:cTn id="20" dur="1" fill="hold">
                                          <p:stCondLst>
                                            <p:cond delay="0"/>
                                          </p:stCondLst>
                                        </p:cTn>
                                        <p:tgtEl>
                                          <p:spTgt spid="1274"/>
                                        </p:tgtEl>
                                        <p:attrNameLst>
                                          <p:attrName>style.visibility</p:attrName>
                                        </p:attrNameLst>
                                      </p:cBhvr>
                                      <p:to>
                                        <p:strVal val="visible"/>
                                      </p:to>
                                    </p:set>
                                    <p:anim calcmode="lin" valueType="num">
                                      <p:cBhvr additive="base">
                                        <p:cTn id="21" dur="1000"/>
                                        <p:tgtEl>
                                          <p:spTgt spid="1274"/>
                                        </p:tgtEl>
                                        <p:attrNameLst>
                                          <p:attrName>ppt_x</p:attrName>
                                        </p:attrNameLst>
                                      </p:cBhvr>
                                      <p:tavLst>
                                        <p:tav tm="0">
                                          <p:val>
                                            <p:strVal val="#ppt_x+1"/>
                                          </p:val>
                                        </p:tav>
                                        <p:tav tm="100000">
                                          <p:val>
                                            <p:strVal val="#ppt_x"/>
                                          </p:val>
                                        </p:tav>
                                      </p:tavLst>
                                    </p:anim>
                                  </p:childTnLst>
                                </p:cTn>
                              </p:par>
                              <p:par>
                                <p:cTn id="22" presetID="2" presetClass="entr" presetSubtype="2" fill="hold" nodeType="withEffect">
                                  <p:stCondLst>
                                    <p:cond delay="0"/>
                                  </p:stCondLst>
                                  <p:childTnLst>
                                    <p:set>
                                      <p:cBhvr>
                                        <p:cTn id="23" dur="1" fill="hold">
                                          <p:stCondLst>
                                            <p:cond delay="0"/>
                                          </p:stCondLst>
                                        </p:cTn>
                                        <p:tgtEl>
                                          <p:spTgt spid="1282"/>
                                        </p:tgtEl>
                                        <p:attrNameLst>
                                          <p:attrName>style.visibility</p:attrName>
                                        </p:attrNameLst>
                                      </p:cBhvr>
                                      <p:to>
                                        <p:strVal val="visible"/>
                                      </p:to>
                                    </p:set>
                                    <p:anim calcmode="lin" valueType="num">
                                      <p:cBhvr additive="base">
                                        <p:cTn id="24" dur="1000"/>
                                        <p:tgtEl>
                                          <p:spTgt spid="1282"/>
                                        </p:tgtEl>
                                        <p:attrNameLst>
                                          <p:attrName>ppt_x</p:attrName>
                                        </p:attrNameLst>
                                      </p:cBhvr>
                                      <p:tavLst>
                                        <p:tav tm="0">
                                          <p:val>
                                            <p:strVal val="#ppt_x+1"/>
                                          </p:val>
                                        </p:tav>
                                        <p:tav tm="100000">
                                          <p:val>
                                            <p:strVal val="#ppt_x"/>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1277"/>
                                        </p:tgtEl>
                                        <p:attrNameLst>
                                          <p:attrName>style.visibility</p:attrName>
                                        </p:attrNameLst>
                                      </p:cBhvr>
                                      <p:to>
                                        <p:strVal val="visible"/>
                                      </p:to>
                                    </p:set>
                                    <p:anim calcmode="lin" valueType="num">
                                      <p:cBhvr additive="base">
                                        <p:cTn id="29" dur="1000"/>
                                        <p:tgtEl>
                                          <p:spTgt spid="1277"/>
                                        </p:tgtEl>
                                        <p:attrNameLst>
                                          <p:attrName>ppt_x</p:attrName>
                                        </p:attrNameLst>
                                      </p:cBhvr>
                                      <p:tavLst>
                                        <p:tav tm="0">
                                          <p:val>
                                            <p:strVal val="#ppt_x+1"/>
                                          </p:val>
                                        </p:tav>
                                        <p:tav tm="100000">
                                          <p:val>
                                            <p:strVal val="#ppt_x"/>
                                          </p:val>
                                        </p:tav>
                                      </p:tavLst>
                                    </p:anim>
                                  </p:childTnLst>
                                </p:cTn>
                              </p:par>
                              <p:par>
                                <p:cTn id="30" presetID="2" presetClass="entr" presetSubtype="2" fill="hold" nodeType="withEffect">
                                  <p:stCondLst>
                                    <p:cond delay="0"/>
                                  </p:stCondLst>
                                  <p:childTnLst>
                                    <p:set>
                                      <p:cBhvr>
                                        <p:cTn id="31" dur="1" fill="hold">
                                          <p:stCondLst>
                                            <p:cond delay="0"/>
                                          </p:stCondLst>
                                        </p:cTn>
                                        <p:tgtEl>
                                          <p:spTgt spid="1278"/>
                                        </p:tgtEl>
                                        <p:attrNameLst>
                                          <p:attrName>style.visibility</p:attrName>
                                        </p:attrNameLst>
                                      </p:cBhvr>
                                      <p:to>
                                        <p:strVal val="visible"/>
                                      </p:to>
                                    </p:set>
                                    <p:anim calcmode="lin" valueType="num">
                                      <p:cBhvr additive="base">
                                        <p:cTn id="32" dur="1000"/>
                                        <p:tgtEl>
                                          <p:spTgt spid="1278"/>
                                        </p:tgtEl>
                                        <p:attrNameLst>
                                          <p:attrName>ppt_x</p:attrName>
                                        </p:attrNameLst>
                                      </p:cBhvr>
                                      <p:tavLst>
                                        <p:tav tm="0">
                                          <p:val>
                                            <p:strVal val="#ppt_x+1"/>
                                          </p:val>
                                        </p:tav>
                                        <p:tav tm="100000">
                                          <p:val>
                                            <p:strVal val="#ppt_x"/>
                                          </p:val>
                                        </p:tav>
                                      </p:tavLst>
                                    </p:anim>
                                  </p:childTnLst>
                                </p:cTn>
                              </p:par>
                              <p:par>
                                <p:cTn id="33" presetID="2" presetClass="entr" presetSubtype="2" fill="hold" nodeType="withEffect">
                                  <p:stCondLst>
                                    <p:cond delay="0"/>
                                  </p:stCondLst>
                                  <p:childTnLst>
                                    <p:set>
                                      <p:cBhvr>
                                        <p:cTn id="34" dur="1" fill="hold">
                                          <p:stCondLst>
                                            <p:cond delay="0"/>
                                          </p:stCondLst>
                                        </p:cTn>
                                        <p:tgtEl>
                                          <p:spTgt spid="1285"/>
                                        </p:tgtEl>
                                        <p:attrNameLst>
                                          <p:attrName>style.visibility</p:attrName>
                                        </p:attrNameLst>
                                      </p:cBhvr>
                                      <p:to>
                                        <p:strVal val="visible"/>
                                      </p:to>
                                    </p:set>
                                    <p:anim calcmode="lin" valueType="num">
                                      <p:cBhvr additive="base">
                                        <p:cTn id="35" dur="1000"/>
                                        <p:tgtEl>
                                          <p:spTgt spid="128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FEB2C80D-D190-B32B-C53B-AD914D9A28E2}"/>
              </a:ext>
            </a:extLst>
          </p:cNvPr>
          <p:cNvSpPr>
            <a:spLocks noGrp="1"/>
          </p:cNvSpPr>
          <p:nvPr>
            <p:ph type="title"/>
          </p:nvPr>
        </p:nvSpPr>
        <p:spPr>
          <a:xfrm>
            <a:off x="1343430" y="422165"/>
            <a:ext cx="5679900" cy="572700"/>
          </a:xfrm>
        </p:spPr>
        <p:txBody>
          <a:bodyPr/>
          <a:lstStyle/>
          <a:p>
            <a:r>
              <a:rPr lang="en-US" altLang="zh-TW" sz="2400" dirty="0">
                <a:latin typeface="+mj-lt"/>
              </a:rPr>
              <a:t>Empirical Models-Within Treatment Group</a:t>
            </a:r>
            <a:endParaRPr lang="zh-TW" altLang="en-US" sz="2400" dirty="0">
              <a:latin typeface="+mj-lt"/>
            </a:endParaRPr>
          </a:p>
        </p:txBody>
      </p:sp>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01BFEF69-8290-3E83-6FEA-05E07038B7C6}"/>
                  </a:ext>
                </a:extLst>
              </p:cNvPr>
              <p:cNvSpPr txBox="1"/>
              <p:nvPr/>
            </p:nvSpPr>
            <p:spPr>
              <a:xfrm>
                <a:off x="698821" y="1444881"/>
                <a:ext cx="7606014" cy="11812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TW" altLang="en-US" sz="1800" i="0" smtClean="0">
                          <a:latin typeface="Cambria Math" panose="02040503050406030204" pitchFamily="18" charset="0"/>
                        </a:rPr>
                        <m:t> </m:t>
                      </m:r>
                      <m:r>
                        <a:rPr lang="zh-TW" altLang="en-US" sz="1800" i="1">
                          <a:latin typeface="Cambria Math" panose="02040503050406030204" pitchFamily="18" charset="0"/>
                        </a:rPr>
                        <m:t>𝐴𝐵𝑆𝐷𝐴</m:t>
                      </m:r>
                      <m:r>
                        <a:rPr lang="zh-TW" altLang="en-US" sz="1800" i="0">
                          <a:latin typeface="Cambria Math" panose="02040503050406030204" pitchFamily="18" charset="0"/>
                        </a:rPr>
                        <m:t>= </m:t>
                      </m:r>
                      <m:sSub>
                        <m:sSubPr>
                          <m:ctrlPr>
                            <a:rPr lang="zh-TW" altLang="en-US" sz="1800" i="1">
                              <a:solidFill>
                                <a:srgbClr val="836967"/>
                              </a:solidFill>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0">
                              <a:latin typeface="Cambria Math" panose="02040503050406030204" pitchFamily="18" charset="0"/>
                            </a:rPr>
                            <m:t>0</m:t>
                          </m:r>
                        </m:sub>
                      </m:sSub>
                      <m:r>
                        <a:rPr lang="zh-TW" altLang="en-US" sz="1800" i="0">
                          <a:latin typeface="Cambria Math" panose="02040503050406030204" pitchFamily="18" charset="0"/>
                        </a:rPr>
                        <m:t>+</m:t>
                      </m:r>
                      <m:sSub>
                        <m:sSubPr>
                          <m:ctrlPr>
                            <a:rPr lang="zh-TW" altLang="en-US" sz="1800" i="1">
                              <a:solidFill>
                                <a:srgbClr val="836967"/>
                              </a:solidFill>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0">
                              <a:latin typeface="Cambria Math" panose="02040503050406030204" pitchFamily="18" charset="0"/>
                            </a:rPr>
                            <m:t>1</m:t>
                          </m:r>
                        </m:sub>
                      </m:sSub>
                      <m:r>
                        <a:rPr lang="zh-TW" altLang="en-US" sz="1800" i="1">
                          <a:latin typeface="Cambria Math" panose="02040503050406030204" pitchFamily="18" charset="0"/>
                        </a:rPr>
                        <m:t>𝑅𝑀</m:t>
                      </m:r>
                      <m:r>
                        <a:rPr lang="zh-TW" altLang="en-US" sz="1800" i="0">
                          <a:latin typeface="Cambria Math" panose="02040503050406030204" pitchFamily="18" charset="0"/>
                        </a:rPr>
                        <m:t>+</m:t>
                      </m:r>
                      <m:sSub>
                        <m:sSubPr>
                          <m:ctrlPr>
                            <a:rPr lang="zh-TW" altLang="en-US" sz="1800" i="1">
                              <a:solidFill>
                                <a:srgbClr val="836967"/>
                              </a:solidFill>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0">
                              <a:latin typeface="Cambria Math" panose="02040503050406030204" pitchFamily="18" charset="0"/>
                            </a:rPr>
                            <m:t>2</m:t>
                          </m:r>
                        </m:sub>
                      </m:sSub>
                      <m:r>
                        <a:rPr lang="zh-TW" altLang="en-US" sz="1800" b="1" i="1" smtClean="0">
                          <a:solidFill>
                            <a:srgbClr val="FF0000"/>
                          </a:solidFill>
                          <a:latin typeface="Cambria Math" panose="02040503050406030204" pitchFamily="18" charset="0"/>
                        </a:rPr>
                        <m:t>𝑷𝑶𝑺𝑻</m:t>
                      </m:r>
                      <m:r>
                        <a:rPr lang="zh-TW" altLang="en-US" sz="1800" i="0">
                          <a:latin typeface="Cambria Math" panose="02040503050406030204" pitchFamily="18" charset="0"/>
                        </a:rPr>
                        <m:t>+</m:t>
                      </m:r>
                      <m:sSub>
                        <m:sSubPr>
                          <m:ctrlPr>
                            <a:rPr lang="zh-TW" altLang="en-US" sz="1800" i="1">
                              <a:solidFill>
                                <a:srgbClr val="836967"/>
                              </a:solidFill>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0">
                              <a:latin typeface="Cambria Math" panose="02040503050406030204" pitchFamily="18" charset="0"/>
                            </a:rPr>
                            <m:t>3</m:t>
                          </m:r>
                        </m:sub>
                      </m:sSub>
                      <m:r>
                        <a:rPr lang="zh-TW" altLang="en-US" sz="1800" i="1">
                          <a:latin typeface="Cambria Math" panose="02040503050406030204" pitchFamily="18" charset="0"/>
                        </a:rPr>
                        <m:t>𝐿𝐸𝑉</m:t>
                      </m:r>
                      <m:r>
                        <a:rPr lang="zh-TW" altLang="en-US" sz="1800" i="0">
                          <a:latin typeface="Cambria Math" panose="02040503050406030204" pitchFamily="18" charset="0"/>
                        </a:rPr>
                        <m:t>+</m:t>
                      </m:r>
                      <m:sSub>
                        <m:sSubPr>
                          <m:ctrlPr>
                            <a:rPr lang="zh-TW" altLang="en-US" sz="1800" i="1">
                              <a:solidFill>
                                <a:srgbClr val="836967"/>
                              </a:solidFill>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0">
                              <a:latin typeface="Cambria Math" panose="02040503050406030204" pitchFamily="18" charset="0"/>
                            </a:rPr>
                            <m:t>4</m:t>
                          </m:r>
                        </m:sub>
                      </m:sSub>
                      <m:r>
                        <a:rPr lang="zh-TW" altLang="en-US" sz="1800" i="1">
                          <a:latin typeface="Cambria Math" panose="02040503050406030204" pitchFamily="18" charset="0"/>
                        </a:rPr>
                        <m:t>𝑂𝐶𝐹</m:t>
                      </m:r>
                      <m:r>
                        <a:rPr lang="zh-TW" altLang="en-US" sz="1800" i="0">
                          <a:latin typeface="Cambria Math" panose="02040503050406030204" pitchFamily="18" charset="0"/>
                        </a:rPr>
                        <m:t>+</m:t>
                      </m:r>
                      <m:sSub>
                        <m:sSubPr>
                          <m:ctrlPr>
                            <a:rPr lang="zh-TW" altLang="en-US" sz="1800" i="1">
                              <a:solidFill>
                                <a:srgbClr val="836967"/>
                              </a:solidFill>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0">
                              <a:latin typeface="Cambria Math" panose="02040503050406030204" pitchFamily="18" charset="0"/>
                            </a:rPr>
                            <m:t>5</m:t>
                          </m:r>
                        </m:sub>
                      </m:sSub>
                      <m:r>
                        <a:rPr lang="zh-TW" altLang="en-US" sz="1800" i="1">
                          <a:latin typeface="Cambria Math" panose="02040503050406030204" pitchFamily="18" charset="0"/>
                        </a:rPr>
                        <m:t>𝑀𝑇𝐵</m:t>
                      </m:r>
                      <m:r>
                        <a:rPr lang="zh-TW" altLang="en-US" sz="1800" i="0">
                          <a:latin typeface="Cambria Math" panose="02040503050406030204" pitchFamily="18" charset="0"/>
                        </a:rPr>
                        <m:t>+</m:t>
                      </m:r>
                      <m:sSub>
                        <m:sSubPr>
                          <m:ctrlPr>
                            <a:rPr lang="zh-TW" altLang="en-US" sz="1800" i="1">
                              <a:solidFill>
                                <a:srgbClr val="836967"/>
                              </a:solidFill>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0">
                              <a:latin typeface="Cambria Math" panose="02040503050406030204" pitchFamily="18" charset="0"/>
                            </a:rPr>
                            <m:t>6</m:t>
                          </m:r>
                        </m:sub>
                      </m:sSub>
                      <m:r>
                        <a:rPr lang="zh-TW" altLang="en-US" sz="1800" i="1">
                          <a:latin typeface="Cambria Math" panose="02040503050406030204" pitchFamily="18" charset="0"/>
                        </a:rPr>
                        <m:t>𝑀𝑆</m:t>
                      </m:r>
                      <m:r>
                        <a:rPr lang="zh-TW" altLang="en-US" sz="1800" i="0">
                          <a:latin typeface="Cambria Math" panose="02040503050406030204" pitchFamily="18" charset="0"/>
                        </a:rPr>
                        <m:t>+</m:t>
                      </m:r>
                      <m:sSub>
                        <m:sSubPr>
                          <m:ctrlPr>
                            <a:rPr lang="zh-TW" altLang="en-US" sz="1800" i="1">
                              <a:solidFill>
                                <a:srgbClr val="836967"/>
                              </a:solidFill>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0">
                              <a:latin typeface="Cambria Math" panose="02040503050406030204" pitchFamily="18" charset="0"/>
                            </a:rPr>
                            <m:t>7</m:t>
                          </m:r>
                        </m:sub>
                      </m:sSub>
                      <m:r>
                        <a:rPr lang="zh-TW" altLang="en-US" sz="1800" i="1">
                          <a:latin typeface="Cambria Math" panose="02040503050406030204" pitchFamily="18" charset="0"/>
                        </a:rPr>
                        <m:t>𝐼𝑁𝑆𝑇</m:t>
                      </m:r>
                      <m:r>
                        <a:rPr lang="zh-TW" altLang="en-US" sz="1800" i="0">
                          <a:latin typeface="Cambria Math" panose="02040503050406030204" pitchFamily="18" charset="0"/>
                        </a:rPr>
                        <m:t>+</m:t>
                      </m:r>
                      <m:sSub>
                        <m:sSubPr>
                          <m:ctrlPr>
                            <a:rPr lang="zh-TW" altLang="en-US" sz="1800" i="1">
                              <a:solidFill>
                                <a:srgbClr val="836967"/>
                              </a:solidFill>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0">
                              <a:latin typeface="Cambria Math" panose="02040503050406030204" pitchFamily="18" charset="0"/>
                            </a:rPr>
                            <m:t>8</m:t>
                          </m:r>
                        </m:sub>
                      </m:sSub>
                      <m:r>
                        <a:rPr lang="zh-TW" altLang="en-US" sz="1800" i="1">
                          <a:latin typeface="Cambria Math" panose="02040503050406030204" pitchFamily="18" charset="0"/>
                        </a:rPr>
                        <m:t>𝐶𝑌𝐶𝐿𝐸</m:t>
                      </m:r>
                      <m:r>
                        <a:rPr lang="zh-TW" altLang="en-US" sz="1800" i="0">
                          <a:latin typeface="Cambria Math" panose="02040503050406030204" pitchFamily="18" charset="0"/>
                        </a:rPr>
                        <m:t>+</m:t>
                      </m:r>
                      <m:sSub>
                        <m:sSubPr>
                          <m:ctrlPr>
                            <a:rPr lang="zh-TW" altLang="en-US" sz="1800" i="1">
                              <a:solidFill>
                                <a:srgbClr val="836967"/>
                              </a:solidFill>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0">
                              <a:latin typeface="Cambria Math" panose="02040503050406030204" pitchFamily="18" charset="0"/>
                            </a:rPr>
                            <m:t>9</m:t>
                          </m:r>
                        </m:sub>
                      </m:sSub>
                      <m:r>
                        <a:rPr lang="zh-TW" altLang="en-US" sz="1800" i="1">
                          <a:latin typeface="Cambria Math" panose="02040503050406030204" pitchFamily="18" charset="0"/>
                        </a:rPr>
                        <m:t>𝑁𝑂𝐴</m:t>
                      </m:r>
                      <m:r>
                        <a:rPr lang="zh-TW" altLang="en-US" sz="1800" i="0">
                          <a:latin typeface="Cambria Math" panose="02040503050406030204" pitchFamily="18" charset="0"/>
                        </a:rPr>
                        <m:t>+</m:t>
                      </m:r>
                      <m:sSub>
                        <m:sSubPr>
                          <m:ctrlPr>
                            <a:rPr lang="zh-TW" altLang="en-US" sz="1800" i="1">
                              <a:solidFill>
                                <a:srgbClr val="836967"/>
                              </a:solidFill>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0">
                              <a:latin typeface="Cambria Math" panose="02040503050406030204" pitchFamily="18" charset="0"/>
                            </a:rPr>
                            <m:t>10</m:t>
                          </m:r>
                        </m:sub>
                      </m:sSub>
                      <m:r>
                        <a:rPr lang="zh-TW" altLang="en-US" sz="1800" i="1">
                          <a:latin typeface="Cambria Math" panose="02040503050406030204" pitchFamily="18" charset="0"/>
                        </a:rPr>
                        <m:t>𝑍𝑆𝐶𝑂𝑅𝐸</m:t>
                      </m:r>
                      <m:r>
                        <a:rPr lang="zh-TW" altLang="en-US" sz="1800" i="0">
                          <a:latin typeface="Cambria Math" panose="02040503050406030204" pitchFamily="18" charset="0"/>
                        </a:rPr>
                        <m:t>+</m:t>
                      </m:r>
                      <m:sSub>
                        <m:sSubPr>
                          <m:ctrlPr>
                            <a:rPr lang="zh-TW" altLang="en-US" sz="1800" i="1">
                              <a:solidFill>
                                <a:srgbClr val="836967"/>
                              </a:solidFill>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0">
                              <a:latin typeface="Cambria Math" panose="02040503050406030204" pitchFamily="18" charset="0"/>
                            </a:rPr>
                            <m:t>11</m:t>
                          </m:r>
                        </m:sub>
                      </m:sSub>
                      <m:r>
                        <a:rPr lang="zh-TW" altLang="en-US" sz="1800" i="1">
                          <a:latin typeface="Cambria Math" panose="02040503050406030204" pitchFamily="18" charset="0"/>
                        </a:rPr>
                        <m:t>𝐶𝐿</m:t>
                      </m:r>
                      <m:r>
                        <a:rPr lang="zh-TW" altLang="en-US" sz="1800" i="0">
                          <a:latin typeface="Cambria Math" panose="02040503050406030204" pitchFamily="18" charset="0"/>
                        </a:rPr>
                        <m:t>+</m:t>
                      </m:r>
                      <m:sSub>
                        <m:sSubPr>
                          <m:ctrlPr>
                            <a:rPr lang="zh-TW" altLang="en-US" sz="1800" i="1">
                              <a:solidFill>
                                <a:srgbClr val="836967"/>
                              </a:solidFill>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0">
                              <a:latin typeface="Cambria Math" panose="02040503050406030204" pitchFamily="18" charset="0"/>
                            </a:rPr>
                            <m:t>12</m:t>
                          </m:r>
                        </m:sub>
                      </m:sSub>
                      <m:r>
                        <a:rPr lang="zh-TW" altLang="en-US" sz="1800" i="1">
                          <a:latin typeface="Cambria Math" panose="02040503050406030204" pitchFamily="18" charset="0"/>
                        </a:rPr>
                        <m:t>𝐴𝐷𝐽𝑅𝑂𝐴</m:t>
                      </m:r>
                      <m:r>
                        <a:rPr lang="zh-TW" altLang="en-US" sz="1800" i="0">
                          <a:latin typeface="Cambria Math" panose="02040503050406030204" pitchFamily="18" charset="0"/>
                        </a:rPr>
                        <m:t>+</m:t>
                      </m:r>
                      <m:sSub>
                        <m:sSubPr>
                          <m:ctrlPr>
                            <a:rPr lang="zh-TW" altLang="en-US" sz="1800" i="1">
                              <a:solidFill>
                                <a:srgbClr val="836967"/>
                              </a:solidFill>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0">
                              <a:latin typeface="Cambria Math" panose="02040503050406030204" pitchFamily="18" charset="0"/>
                            </a:rPr>
                            <m:t>13</m:t>
                          </m:r>
                        </m:sub>
                      </m:sSub>
                      <m:r>
                        <a:rPr lang="zh-TW" altLang="en-US" sz="1800" i="1">
                          <a:latin typeface="Cambria Math" panose="02040503050406030204" pitchFamily="18" charset="0"/>
                        </a:rPr>
                        <m:t>𝐴𝐷𝐽𝑅𝑂𝐴</m:t>
                      </m:r>
                      <m:r>
                        <m:rPr>
                          <m:lit/>
                        </m:rPr>
                        <a:rPr lang="zh-TW" altLang="en-US" sz="1800" i="0">
                          <a:latin typeface="Cambria Math" panose="02040503050406030204" pitchFamily="18" charset="0"/>
                        </a:rPr>
                        <m:t>_</m:t>
                      </m:r>
                      <m:r>
                        <a:rPr lang="zh-TW" altLang="en-US" sz="1800" i="1">
                          <a:latin typeface="Cambria Math" panose="02040503050406030204" pitchFamily="18" charset="0"/>
                        </a:rPr>
                        <m:t>𝑠𝑞</m:t>
                      </m:r>
                      <m:r>
                        <a:rPr lang="zh-TW" altLang="en-US" sz="1800" i="0">
                          <a:latin typeface="Cambria Math" panose="02040503050406030204" pitchFamily="18" charset="0"/>
                        </a:rPr>
                        <m:t>+</m:t>
                      </m:r>
                      <m:sSub>
                        <m:sSubPr>
                          <m:ctrlPr>
                            <a:rPr lang="zh-TW" altLang="en-US" sz="1800" i="1">
                              <a:solidFill>
                                <a:srgbClr val="836967"/>
                              </a:solidFill>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0">
                              <a:latin typeface="Cambria Math" panose="02040503050406030204" pitchFamily="18" charset="0"/>
                            </a:rPr>
                            <m:t>14</m:t>
                          </m:r>
                        </m:sub>
                      </m:sSub>
                      <m:r>
                        <a:rPr lang="zh-TW" altLang="en-US" sz="1800" i="1">
                          <a:latin typeface="Cambria Math" panose="02040503050406030204" pitchFamily="18" charset="0"/>
                        </a:rPr>
                        <m:t>𝑆𝐼𝑍𝐸</m:t>
                      </m:r>
                      <m:r>
                        <a:rPr lang="zh-TW" altLang="en-US" sz="1800" i="0">
                          <a:latin typeface="Cambria Math" panose="02040503050406030204" pitchFamily="18" charset="0"/>
                        </a:rPr>
                        <m:t>+</m:t>
                      </m:r>
                      <m:sSub>
                        <m:sSubPr>
                          <m:ctrlPr>
                            <a:rPr lang="zh-TW" altLang="en-US" sz="1800" i="1">
                              <a:solidFill>
                                <a:srgbClr val="836967"/>
                              </a:solidFill>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0">
                              <a:latin typeface="Cambria Math" panose="02040503050406030204" pitchFamily="18" charset="0"/>
                            </a:rPr>
                            <m:t>15</m:t>
                          </m:r>
                        </m:sub>
                      </m:sSub>
                      <m:r>
                        <a:rPr lang="zh-TW" altLang="en-US" sz="1800" i="1" smtClean="0">
                          <a:solidFill>
                            <a:srgbClr val="7030A0"/>
                          </a:solidFill>
                          <a:latin typeface="Cambria Math" panose="02040503050406030204" pitchFamily="18" charset="0"/>
                        </a:rPr>
                        <m:t>𝐵𝐼𝐺</m:t>
                      </m:r>
                      <m:r>
                        <a:rPr lang="zh-TW" altLang="en-US" sz="1800" i="0">
                          <a:solidFill>
                            <a:srgbClr val="7030A0"/>
                          </a:solidFill>
                          <a:latin typeface="Cambria Math" panose="02040503050406030204" pitchFamily="18" charset="0"/>
                        </a:rPr>
                        <m:t>4</m:t>
                      </m:r>
                      <m:r>
                        <a:rPr lang="zh-TW" altLang="en-US" sz="1800" i="0">
                          <a:latin typeface="Cambria Math" panose="02040503050406030204" pitchFamily="18" charset="0"/>
                        </a:rPr>
                        <m:t>+</m:t>
                      </m:r>
                      <m:sSub>
                        <m:sSubPr>
                          <m:ctrlPr>
                            <a:rPr lang="zh-TW" altLang="en-US" sz="1800" i="1">
                              <a:solidFill>
                                <a:srgbClr val="836967"/>
                              </a:solidFill>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0">
                              <a:latin typeface="Cambria Math" panose="02040503050406030204" pitchFamily="18" charset="0"/>
                            </a:rPr>
                            <m:t>16</m:t>
                          </m:r>
                        </m:sub>
                      </m:sSub>
                      <m:r>
                        <a:rPr lang="zh-TW" altLang="en-US" sz="1800" i="1">
                          <a:latin typeface="Cambria Math" panose="02040503050406030204" pitchFamily="18" charset="0"/>
                        </a:rPr>
                        <m:t>𝑌𝐸𝐴𝑅</m:t>
                      </m:r>
                      <m:r>
                        <a:rPr lang="zh-TW" altLang="en-US" sz="1800" i="0">
                          <a:latin typeface="Cambria Math" panose="02040503050406030204" pitchFamily="18" charset="0"/>
                        </a:rPr>
                        <m:t>+</m:t>
                      </m:r>
                      <m:sSub>
                        <m:sSubPr>
                          <m:ctrlPr>
                            <a:rPr lang="zh-TW" altLang="en-US" sz="1800" i="1">
                              <a:solidFill>
                                <a:srgbClr val="836967"/>
                              </a:solidFill>
                              <a:latin typeface="Cambria Math" panose="02040503050406030204" pitchFamily="18" charset="0"/>
                            </a:rPr>
                          </m:ctrlPr>
                        </m:sSubPr>
                        <m:e>
                          <m:r>
                            <a:rPr lang="zh-TW" altLang="en-US" sz="1800" i="1">
                              <a:latin typeface="Cambria Math" panose="02040503050406030204" pitchFamily="18" charset="0"/>
                            </a:rPr>
                            <m:t>𝜀</m:t>
                          </m:r>
                        </m:e>
                        <m:sub>
                          <m:r>
                            <a:rPr lang="zh-TW" altLang="en-US" sz="1800" i="1">
                              <a:latin typeface="Cambria Math" panose="02040503050406030204" pitchFamily="18" charset="0"/>
                            </a:rPr>
                            <m:t>𝑡</m:t>
                          </m:r>
                        </m:sub>
                      </m:sSub>
                      <m:r>
                        <a:rPr lang="zh-TW" altLang="en-US" sz="1800" i="0">
                          <a:latin typeface="Cambria Math" panose="02040503050406030204" pitchFamily="18" charset="0"/>
                        </a:rPr>
                        <m:t>;</m:t>
                      </m:r>
                    </m:oMath>
                  </m:oMathPara>
                </a14:m>
                <a:endParaRPr lang="zh-TW" altLang="en-US" sz="1800" dirty="0"/>
              </a:p>
            </p:txBody>
          </p:sp>
        </mc:Choice>
        <mc:Fallback xmlns="">
          <p:sp>
            <p:nvSpPr>
              <p:cNvPr id="8" name="文字方塊 7">
                <a:extLst>
                  <a:ext uri="{FF2B5EF4-FFF2-40B4-BE49-F238E27FC236}">
                    <a16:creationId xmlns:a16="http://schemas.microsoft.com/office/drawing/2014/main" id="{01BFEF69-8290-3E83-6FEA-05E07038B7C6}"/>
                  </a:ext>
                </a:extLst>
              </p:cNvPr>
              <p:cNvSpPr txBox="1">
                <a:spLocks noRot="1" noChangeAspect="1" noMove="1" noResize="1" noEditPoints="1" noAdjustHandles="1" noChangeArrowheads="1" noChangeShapeType="1" noTextEdit="1"/>
              </p:cNvSpPr>
              <p:nvPr/>
            </p:nvSpPr>
            <p:spPr>
              <a:xfrm>
                <a:off x="698821" y="1444881"/>
                <a:ext cx="7606014" cy="1181285"/>
              </a:xfrm>
              <a:prstGeom prst="rect">
                <a:avLst/>
              </a:prstGeom>
              <a:blipFill>
                <a:blip r:embed="rId3"/>
                <a:stretch>
                  <a:fillRect b="-30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73C24D7D-B221-97B7-8CB1-048029A49D57}"/>
                  </a:ext>
                </a:extLst>
              </p:cNvPr>
              <p:cNvSpPr txBox="1"/>
              <p:nvPr/>
            </p:nvSpPr>
            <p:spPr>
              <a:xfrm>
                <a:off x="698821" y="2765062"/>
                <a:ext cx="7281922" cy="11812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TW" altLang="en-US" sz="1800" i="1">
                          <a:latin typeface="Cambria Math" panose="02040503050406030204" pitchFamily="18" charset="0"/>
                        </a:rPr>
                        <m:t>𝑅𝑀𝑃𝑅𝑂𝑋𝐼𝐸𝑆</m:t>
                      </m:r>
                      <m:r>
                        <a:rPr lang="zh-TW" altLang="en-US" sz="1800" i="1">
                          <a:latin typeface="Cambria Math" panose="02040503050406030204" pitchFamily="18" charset="0"/>
                        </a:rPr>
                        <m:t>= </m:t>
                      </m:r>
                      <m:sSub>
                        <m:sSubPr>
                          <m:ctrlPr>
                            <a:rPr lang="zh-TW" altLang="en-US" sz="1800" i="1">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1">
                              <a:latin typeface="Cambria Math" panose="02040503050406030204" pitchFamily="18" charset="0"/>
                            </a:rPr>
                            <m:t>0</m:t>
                          </m:r>
                        </m:sub>
                      </m:sSub>
                      <m:r>
                        <a:rPr lang="zh-TW" altLang="en-US" sz="1800" i="1">
                          <a:latin typeface="Cambria Math" panose="02040503050406030204" pitchFamily="18" charset="0"/>
                        </a:rPr>
                        <m:t>+</m:t>
                      </m:r>
                      <m:sSub>
                        <m:sSubPr>
                          <m:ctrlPr>
                            <a:rPr lang="zh-TW" altLang="en-US" sz="1800" i="1">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1">
                              <a:latin typeface="Cambria Math" panose="02040503050406030204" pitchFamily="18" charset="0"/>
                            </a:rPr>
                            <m:t>1</m:t>
                          </m:r>
                        </m:sub>
                      </m:sSub>
                      <m:r>
                        <a:rPr lang="zh-TW" altLang="en-US" sz="1800" i="1">
                          <a:latin typeface="Cambria Math" panose="02040503050406030204" pitchFamily="18" charset="0"/>
                        </a:rPr>
                        <m:t>𝐴𝐵𝑆𝐷𝐴</m:t>
                      </m:r>
                      <m:r>
                        <a:rPr lang="zh-TW" altLang="en-US" sz="1800" i="1">
                          <a:latin typeface="Cambria Math" panose="02040503050406030204" pitchFamily="18" charset="0"/>
                        </a:rPr>
                        <m:t>+</m:t>
                      </m:r>
                      <m:sSub>
                        <m:sSubPr>
                          <m:ctrlPr>
                            <a:rPr lang="zh-TW" altLang="en-US" sz="1800" i="1">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1">
                              <a:latin typeface="Cambria Math" panose="02040503050406030204" pitchFamily="18" charset="0"/>
                            </a:rPr>
                            <m:t>2</m:t>
                          </m:r>
                        </m:sub>
                      </m:sSub>
                      <m:r>
                        <a:rPr lang="zh-TW" altLang="en-US" sz="1800" b="1" i="1" smtClean="0">
                          <a:solidFill>
                            <a:srgbClr val="FF0000"/>
                          </a:solidFill>
                          <a:latin typeface="Cambria Math" panose="02040503050406030204" pitchFamily="18" charset="0"/>
                        </a:rPr>
                        <m:t>𝑷𝑶𝑺𝑻</m:t>
                      </m:r>
                      <m:r>
                        <a:rPr lang="zh-TW" altLang="en-US" sz="1800" i="1">
                          <a:latin typeface="Cambria Math" panose="02040503050406030204" pitchFamily="18" charset="0"/>
                        </a:rPr>
                        <m:t>+</m:t>
                      </m:r>
                      <m:sSub>
                        <m:sSubPr>
                          <m:ctrlPr>
                            <a:rPr lang="zh-TW" altLang="en-US" sz="1800" i="1">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1">
                              <a:latin typeface="Cambria Math" panose="02040503050406030204" pitchFamily="18" charset="0"/>
                            </a:rPr>
                            <m:t>3</m:t>
                          </m:r>
                        </m:sub>
                      </m:sSub>
                      <m:r>
                        <a:rPr lang="zh-TW" altLang="en-US" sz="1800" i="1">
                          <a:latin typeface="Cambria Math" panose="02040503050406030204" pitchFamily="18" charset="0"/>
                        </a:rPr>
                        <m:t>𝐿𝐸𝑉</m:t>
                      </m:r>
                      <m:r>
                        <a:rPr lang="zh-TW" altLang="en-US" sz="1800" i="1">
                          <a:latin typeface="Cambria Math" panose="02040503050406030204" pitchFamily="18" charset="0"/>
                        </a:rPr>
                        <m:t>+</m:t>
                      </m:r>
                      <m:sSub>
                        <m:sSubPr>
                          <m:ctrlPr>
                            <a:rPr lang="zh-TW" altLang="en-US" sz="1800" i="1">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1">
                              <a:latin typeface="Cambria Math" panose="02040503050406030204" pitchFamily="18" charset="0"/>
                            </a:rPr>
                            <m:t>4</m:t>
                          </m:r>
                        </m:sub>
                      </m:sSub>
                      <m:r>
                        <a:rPr lang="zh-TW" altLang="en-US" sz="1800" i="1">
                          <a:latin typeface="Cambria Math" panose="02040503050406030204" pitchFamily="18" charset="0"/>
                        </a:rPr>
                        <m:t>𝑂𝐶𝐹</m:t>
                      </m:r>
                      <m:r>
                        <a:rPr lang="zh-TW" altLang="en-US" sz="1800" i="1">
                          <a:latin typeface="Cambria Math" panose="02040503050406030204" pitchFamily="18" charset="0"/>
                        </a:rPr>
                        <m:t>+</m:t>
                      </m:r>
                      <m:sSub>
                        <m:sSubPr>
                          <m:ctrlPr>
                            <a:rPr lang="zh-TW" altLang="en-US" sz="1800" i="1">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1">
                              <a:latin typeface="Cambria Math" panose="02040503050406030204" pitchFamily="18" charset="0"/>
                            </a:rPr>
                            <m:t>5</m:t>
                          </m:r>
                        </m:sub>
                      </m:sSub>
                      <m:r>
                        <a:rPr lang="zh-TW" altLang="en-US" sz="1800" i="1">
                          <a:latin typeface="Cambria Math" panose="02040503050406030204" pitchFamily="18" charset="0"/>
                        </a:rPr>
                        <m:t>𝑀𝑇𝐵</m:t>
                      </m:r>
                      <m:r>
                        <a:rPr lang="zh-TW" altLang="en-US" sz="1800" i="1">
                          <a:latin typeface="Cambria Math" panose="02040503050406030204" pitchFamily="18" charset="0"/>
                        </a:rPr>
                        <m:t>+</m:t>
                      </m:r>
                      <m:sSub>
                        <m:sSubPr>
                          <m:ctrlPr>
                            <a:rPr lang="zh-TW" altLang="en-US" sz="1800" i="1">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1">
                              <a:latin typeface="Cambria Math" panose="02040503050406030204" pitchFamily="18" charset="0"/>
                            </a:rPr>
                            <m:t>6</m:t>
                          </m:r>
                        </m:sub>
                      </m:sSub>
                      <m:r>
                        <a:rPr lang="zh-TW" altLang="en-US" sz="1800" i="1">
                          <a:latin typeface="Cambria Math" panose="02040503050406030204" pitchFamily="18" charset="0"/>
                        </a:rPr>
                        <m:t>𝑀𝑆</m:t>
                      </m:r>
                      <m:r>
                        <a:rPr lang="zh-TW" altLang="en-US" sz="1800" i="1">
                          <a:latin typeface="Cambria Math" panose="02040503050406030204" pitchFamily="18" charset="0"/>
                        </a:rPr>
                        <m:t>+</m:t>
                      </m:r>
                      <m:sSub>
                        <m:sSubPr>
                          <m:ctrlPr>
                            <a:rPr lang="zh-TW" altLang="en-US" sz="1800" i="1">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1">
                              <a:latin typeface="Cambria Math" panose="02040503050406030204" pitchFamily="18" charset="0"/>
                            </a:rPr>
                            <m:t>7</m:t>
                          </m:r>
                        </m:sub>
                      </m:sSub>
                      <m:r>
                        <a:rPr lang="zh-TW" altLang="en-US" sz="1800" i="1">
                          <a:latin typeface="Cambria Math" panose="02040503050406030204" pitchFamily="18" charset="0"/>
                        </a:rPr>
                        <m:t>𝐼𝑁𝑆𝑇</m:t>
                      </m:r>
                      <m:r>
                        <a:rPr lang="zh-TW" altLang="en-US" sz="1800" i="1">
                          <a:latin typeface="Cambria Math" panose="02040503050406030204" pitchFamily="18" charset="0"/>
                        </a:rPr>
                        <m:t>+</m:t>
                      </m:r>
                      <m:sSub>
                        <m:sSubPr>
                          <m:ctrlPr>
                            <a:rPr lang="zh-TW" altLang="en-US" sz="1800" i="1">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1">
                              <a:latin typeface="Cambria Math" panose="02040503050406030204" pitchFamily="18" charset="0"/>
                            </a:rPr>
                            <m:t>8</m:t>
                          </m:r>
                        </m:sub>
                      </m:sSub>
                      <m:r>
                        <a:rPr lang="zh-TW" altLang="en-US" sz="1800" i="1">
                          <a:latin typeface="Cambria Math" panose="02040503050406030204" pitchFamily="18" charset="0"/>
                        </a:rPr>
                        <m:t>𝐶𝑌𝐶𝐿𝐸</m:t>
                      </m:r>
                      <m:r>
                        <a:rPr lang="zh-TW" altLang="en-US" sz="1800" i="1">
                          <a:latin typeface="Cambria Math" panose="02040503050406030204" pitchFamily="18" charset="0"/>
                        </a:rPr>
                        <m:t>+</m:t>
                      </m:r>
                      <m:sSub>
                        <m:sSubPr>
                          <m:ctrlPr>
                            <a:rPr lang="zh-TW" altLang="en-US" sz="1800" i="1">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1">
                              <a:latin typeface="Cambria Math" panose="02040503050406030204" pitchFamily="18" charset="0"/>
                            </a:rPr>
                            <m:t>9</m:t>
                          </m:r>
                        </m:sub>
                      </m:sSub>
                      <m:r>
                        <a:rPr lang="zh-TW" altLang="en-US" sz="1800" i="1">
                          <a:latin typeface="Cambria Math" panose="02040503050406030204" pitchFamily="18" charset="0"/>
                        </a:rPr>
                        <m:t>𝑁𝑂𝐴</m:t>
                      </m:r>
                      <m:r>
                        <a:rPr lang="zh-TW" altLang="en-US" sz="1800" i="1">
                          <a:latin typeface="Cambria Math" panose="02040503050406030204" pitchFamily="18" charset="0"/>
                        </a:rPr>
                        <m:t>+</m:t>
                      </m:r>
                      <m:sSub>
                        <m:sSubPr>
                          <m:ctrlPr>
                            <a:rPr lang="zh-TW" altLang="en-US" sz="1800" i="1">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1">
                              <a:latin typeface="Cambria Math" panose="02040503050406030204" pitchFamily="18" charset="0"/>
                            </a:rPr>
                            <m:t>10</m:t>
                          </m:r>
                        </m:sub>
                      </m:sSub>
                      <m:r>
                        <a:rPr lang="zh-TW" altLang="en-US" sz="1800" i="1">
                          <a:latin typeface="Cambria Math" panose="02040503050406030204" pitchFamily="18" charset="0"/>
                        </a:rPr>
                        <m:t>𝑍𝑆𝐶𝑂𝑅𝐸</m:t>
                      </m:r>
                      <m:r>
                        <a:rPr lang="zh-TW" altLang="en-US" sz="1800" i="1">
                          <a:latin typeface="Cambria Math" panose="02040503050406030204" pitchFamily="18" charset="0"/>
                        </a:rPr>
                        <m:t>+</m:t>
                      </m:r>
                      <m:sSub>
                        <m:sSubPr>
                          <m:ctrlPr>
                            <a:rPr lang="zh-TW" altLang="en-US" sz="1800" i="1">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1">
                              <a:latin typeface="Cambria Math" panose="02040503050406030204" pitchFamily="18" charset="0"/>
                            </a:rPr>
                            <m:t>11</m:t>
                          </m:r>
                        </m:sub>
                      </m:sSub>
                      <m:r>
                        <a:rPr lang="zh-TW" altLang="en-US" sz="1800" i="1">
                          <a:latin typeface="Cambria Math" panose="02040503050406030204" pitchFamily="18" charset="0"/>
                        </a:rPr>
                        <m:t>𝐶𝐿</m:t>
                      </m:r>
                      <m:r>
                        <a:rPr lang="zh-TW" altLang="en-US" sz="1800" i="1">
                          <a:latin typeface="Cambria Math" panose="02040503050406030204" pitchFamily="18" charset="0"/>
                        </a:rPr>
                        <m:t>+</m:t>
                      </m:r>
                      <m:sSub>
                        <m:sSubPr>
                          <m:ctrlPr>
                            <a:rPr lang="zh-TW" altLang="en-US" sz="1800" i="1">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1">
                              <a:latin typeface="Cambria Math" panose="02040503050406030204" pitchFamily="18" charset="0"/>
                            </a:rPr>
                            <m:t>12</m:t>
                          </m:r>
                        </m:sub>
                      </m:sSub>
                      <m:r>
                        <a:rPr lang="zh-TW" altLang="en-US" sz="1800" i="1">
                          <a:latin typeface="Cambria Math" panose="02040503050406030204" pitchFamily="18" charset="0"/>
                        </a:rPr>
                        <m:t>𝐴𝐷𝐽𝑅𝑂𝐴</m:t>
                      </m:r>
                      <m:r>
                        <a:rPr lang="zh-TW" altLang="en-US" sz="1800" i="1">
                          <a:latin typeface="Cambria Math" panose="02040503050406030204" pitchFamily="18" charset="0"/>
                        </a:rPr>
                        <m:t>+</m:t>
                      </m:r>
                      <m:sSub>
                        <m:sSubPr>
                          <m:ctrlPr>
                            <a:rPr lang="zh-TW" altLang="en-US" sz="1800" i="1">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1">
                              <a:latin typeface="Cambria Math" panose="02040503050406030204" pitchFamily="18" charset="0"/>
                            </a:rPr>
                            <m:t>13</m:t>
                          </m:r>
                        </m:sub>
                      </m:sSub>
                      <m:r>
                        <a:rPr lang="zh-TW" altLang="en-US" sz="1800" i="1">
                          <a:latin typeface="Cambria Math" panose="02040503050406030204" pitchFamily="18" charset="0"/>
                        </a:rPr>
                        <m:t>𝐴𝐷𝐽𝑅𝑂𝐴</m:t>
                      </m:r>
                      <m:r>
                        <m:rPr>
                          <m:lit/>
                        </m:rPr>
                        <a:rPr lang="zh-TW" altLang="en-US" sz="1800" i="1">
                          <a:latin typeface="Cambria Math" panose="02040503050406030204" pitchFamily="18" charset="0"/>
                        </a:rPr>
                        <m:t>_</m:t>
                      </m:r>
                      <m:r>
                        <a:rPr lang="zh-TW" altLang="en-US" sz="1800" i="1">
                          <a:latin typeface="Cambria Math" panose="02040503050406030204" pitchFamily="18" charset="0"/>
                        </a:rPr>
                        <m:t>𝑠𝑞</m:t>
                      </m:r>
                      <m:r>
                        <a:rPr lang="zh-TW" altLang="en-US" sz="1800" i="1">
                          <a:latin typeface="Cambria Math" panose="02040503050406030204" pitchFamily="18" charset="0"/>
                        </a:rPr>
                        <m:t>+</m:t>
                      </m:r>
                      <m:sSub>
                        <m:sSubPr>
                          <m:ctrlPr>
                            <a:rPr lang="zh-TW" altLang="en-US" sz="1800" i="1">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1">
                              <a:latin typeface="Cambria Math" panose="02040503050406030204" pitchFamily="18" charset="0"/>
                            </a:rPr>
                            <m:t>14</m:t>
                          </m:r>
                        </m:sub>
                      </m:sSub>
                      <m:r>
                        <a:rPr lang="zh-TW" altLang="en-US" sz="1800" i="1">
                          <a:latin typeface="Cambria Math" panose="02040503050406030204" pitchFamily="18" charset="0"/>
                        </a:rPr>
                        <m:t>𝑆𝐼𝑍𝐸</m:t>
                      </m:r>
                      <m:r>
                        <a:rPr lang="zh-TW" altLang="en-US" sz="1800" i="1">
                          <a:latin typeface="Cambria Math" panose="02040503050406030204" pitchFamily="18" charset="0"/>
                        </a:rPr>
                        <m:t>+</m:t>
                      </m:r>
                      <m:sSub>
                        <m:sSubPr>
                          <m:ctrlPr>
                            <a:rPr lang="zh-TW" altLang="en-US" sz="1800" i="1">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1">
                              <a:latin typeface="Cambria Math" panose="02040503050406030204" pitchFamily="18" charset="0"/>
                            </a:rPr>
                            <m:t>15</m:t>
                          </m:r>
                        </m:sub>
                      </m:sSub>
                      <m:r>
                        <a:rPr lang="zh-TW" altLang="en-US" sz="1800" i="1" smtClean="0">
                          <a:solidFill>
                            <a:srgbClr val="7030A0"/>
                          </a:solidFill>
                          <a:latin typeface="Cambria Math" panose="02040503050406030204" pitchFamily="18" charset="0"/>
                        </a:rPr>
                        <m:t>𝑅𝐷</m:t>
                      </m:r>
                      <m:r>
                        <a:rPr lang="zh-TW" altLang="en-US" sz="1800" i="1">
                          <a:latin typeface="Cambria Math" panose="02040503050406030204" pitchFamily="18" charset="0"/>
                        </a:rPr>
                        <m:t>+</m:t>
                      </m:r>
                      <m:sSub>
                        <m:sSubPr>
                          <m:ctrlPr>
                            <a:rPr lang="zh-TW" altLang="en-US" sz="1800" i="1">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1">
                              <a:latin typeface="Cambria Math" panose="02040503050406030204" pitchFamily="18" charset="0"/>
                            </a:rPr>
                            <m:t>16</m:t>
                          </m:r>
                        </m:sub>
                      </m:sSub>
                      <m:r>
                        <a:rPr lang="zh-TW" altLang="en-US" sz="1800" i="1" smtClean="0">
                          <a:solidFill>
                            <a:srgbClr val="7030A0"/>
                          </a:solidFill>
                          <a:latin typeface="Cambria Math" panose="02040503050406030204" pitchFamily="18" charset="0"/>
                        </a:rPr>
                        <m:t>𝐴𝐷𝑉</m:t>
                      </m:r>
                      <m:r>
                        <a:rPr lang="zh-TW" altLang="en-US" sz="1800" i="1">
                          <a:latin typeface="Cambria Math" panose="02040503050406030204" pitchFamily="18" charset="0"/>
                        </a:rPr>
                        <m:t>+</m:t>
                      </m:r>
                      <m:sSub>
                        <m:sSubPr>
                          <m:ctrlPr>
                            <a:rPr lang="zh-TW" altLang="en-US" sz="1800" i="1">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1">
                              <a:latin typeface="Cambria Math" panose="02040503050406030204" pitchFamily="18" charset="0"/>
                            </a:rPr>
                            <m:t>17</m:t>
                          </m:r>
                        </m:sub>
                      </m:sSub>
                      <m:r>
                        <a:rPr lang="zh-TW" altLang="en-US" sz="1800" i="1">
                          <a:latin typeface="Cambria Math" panose="02040503050406030204" pitchFamily="18" charset="0"/>
                        </a:rPr>
                        <m:t>𝑌𝐸𝐴𝑅</m:t>
                      </m:r>
                      <m:r>
                        <a:rPr lang="zh-TW" altLang="en-US" sz="1800" i="1">
                          <a:latin typeface="Cambria Math" panose="02040503050406030204" pitchFamily="18" charset="0"/>
                        </a:rPr>
                        <m:t>+</m:t>
                      </m:r>
                      <m:sSub>
                        <m:sSubPr>
                          <m:ctrlPr>
                            <a:rPr lang="zh-TW" altLang="en-US" sz="1800" i="1">
                              <a:latin typeface="Cambria Math" panose="02040503050406030204" pitchFamily="18" charset="0"/>
                            </a:rPr>
                          </m:ctrlPr>
                        </m:sSubPr>
                        <m:e>
                          <m:r>
                            <a:rPr lang="zh-TW" altLang="en-US" sz="1800" i="1">
                              <a:latin typeface="Cambria Math" panose="02040503050406030204" pitchFamily="18" charset="0"/>
                            </a:rPr>
                            <m:t>𝜀</m:t>
                          </m:r>
                        </m:e>
                        <m:sub>
                          <m:r>
                            <a:rPr lang="zh-TW" altLang="en-US" sz="1800" i="1">
                              <a:latin typeface="Cambria Math" panose="02040503050406030204" pitchFamily="18" charset="0"/>
                            </a:rPr>
                            <m:t>𝑡</m:t>
                          </m:r>
                        </m:sub>
                      </m:sSub>
                      <m:r>
                        <a:rPr lang="zh-TW" altLang="en-US" sz="1800" i="1">
                          <a:latin typeface="Cambria Math" panose="02040503050406030204" pitchFamily="18" charset="0"/>
                        </a:rPr>
                        <m:t>;</m:t>
                      </m:r>
                    </m:oMath>
                  </m:oMathPara>
                </a14:m>
                <a:endParaRPr lang="zh-TW" altLang="en-US" sz="1800" i="1" dirty="0">
                  <a:latin typeface="Cambria Math" panose="02040503050406030204" pitchFamily="18" charset="0"/>
                </a:endParaRPr>
              </a:p>
            </p:txBody>
          </p:sp>
        </mc:Choice>
        <mc:Fallback xmlns="">
          <p:sp>
            <p:nvSpPr>
              <p:cNvPr id="10" name="文字方塊 9">
                <a:extLst>
                  <a:ext uri="{FF2B5EF4-FFF2-40B4-BE49-F238E27FC236}">
                    <a16:creationId xmlns:a16="http://schemas.microsoft.com/office/drawing/2014/main" id="{73C24D7D-B221-97B7-8CB1-048029A49D57}"/>
                  </a:ext>
                </a:extLst>
              </p:cNvPr>
              <p:cNvSpPr txBox="1">
                <a:spLocks noRot="1" noChangeAspect="1" noMove="1" noResize="1" noEditPoints="1" noAdjustHandles="1" noChangeArrowheads="1" noChangeShapeType="1" noTextEdit="1"/>
              </p:cNvSpPr>
              <p:nvPr/>
            </p:nvSpPr>
            <p:spPr>
              <a:xfrm>
                <a:off x="698821" y="2765062"/>
                <a:ext cx="7281922" cy="1181285"/>
              </a:xfrm>
              <a:prstGeom prst="rect">
                <a:avLst/>
              </a:prstGeom>
              <a:blipFill>
                <a:blip r:embed="rId4"/>
                <a:stretch>
                  <a:fillRect b="-3109"/>
                </a:stretch>
              </a:blipFill>
            </p:spPr>
            <p:txBody>
              <a:bodyPr/>
              <a:lstStyle/>
              <a:p>
                <a:r>
                  <a:rPr lang="zh-TW" altLang="en-US">
                    <a:noFill/>
                  </a:rPr>
                  <a:t> </a:t>
                </a:r>
              </a:p>
            </p:txBody>
          </p:sp>
        </mc:Fallback>
      </mc:AlternateContent>
      <p:sp>
        <p:nvSpPr>
          <p:cNvPr id="12" name="文字方塊 11">
            <a:extLst>
              <a:ext uri="{FF2B5EF4-FFF2-40B4-BE49-F238E27FC236}">
                <a16:creationId xmlns:a16="http://schemas.microsoft.com/office/drawing/2014/main" id="{3F9C402F-525A-321C-1C62-46CDCDE04507}"/>
              </a:ext>
            </a:extLst>
          </p:cNvPr>
          <p:cNvSpPr txBox="1"/>
          <p:nvPr/>
        </p:nvSpPr>
        <p:spPr>
          <a:xfrm>
            <a:off x="4431658" y="4340397"/>
            <a:ext cx="4812174" cy="380938"/>
          </a:xfrm>
          <a:prstGeom prst="rect">
            <a:avLst/>
          </a:prstGeom>
          <a:noFill/>
        </p:spPr>
        <p:txBody>
          <a:bodyPr wrap="square">
            <a:spAutoFit/>
          </a:bodyPr>
          <a:lstStyle/>
          <a:p>
            <a:pPr marL="629920">
              <a:lnSpc>
                <a:spcPct val="150000"/>
              </a:lnSpc>
            </a:pPr>
            <a:r>
              <a:rPr lang="en-US" altLang="zh-TW" sz="1400" kern="100" dirty="0">
                <a:effectLst/>
                <a:latin typeface="Times New Roman" panose="02020603050405020304" pitchFamily="18" charset="0"/>
                <a:ea typeface="新細明體" panose="02020500000000000000" pitchFamily="18" charset="-120"/>
                <a:cs typeface="Times New Roman" panose="02020603050405020304" pitchFamily="18" charset="0"/>
              </a:rPr>
              <a:t>where RMPROXIES are </a:t>
            </a:r>
            <a:r>
              <a:rPr lang="en-US" altLang="zh-TW" sz="1400" i="1" kern="100" dirty="0">
                <a:effectLst/>
                <a:latin typeface="Times New Roman" panose="02020603050405020304" pitchFamily="18" charset="0"/>
                <a:ea typeface="新細明體" panose="02020500000000000000" pitchFamily="18" charset="-120"/>
                <a:cs typeface="Times New Roman" panose="02020603050405020304" pitchFamily="18" charset="0"/>
              </a:rPr>
              <a:t>ABEXP</a:t>
            </a:r>
            <a:r>
              <a:rPr lang="en-US" altLang="zh-TW" sz="1400" kern="100" dirty="0">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400" i="1" kern="100" dirty="0">
                <a:effectLst/>
                <a:latin typeface="Times New Roman" panose="02020603050405020304" pitchFamily="18" charset="0"/>
                <a:ea typeface="新細明體" panose="02020500000000000000" pitchFamily="18" charset="-120"/>
                <a:cs typeface="Times New Roman" panose="02020603050405020304" pitchFamily="18" charset="0"/>
              </a:rPr>
              <a:t>ABPROD</a:t>
            </a:r>
            <a:r>
              <a:rPr lang="en-US" altLang="zh-TW" sz="1400" kern="100" dirty="0">
                <a:effectLst/>
                <a:latin typeface="Times New Roman" panose="02020603050405020304" pitchFamily="18" charset="0"/>
                <a:ea typeface="新細明體" panose="02020500000000000000" pitchFamily="18" charset="-120"/>
                <a:cs typeface="Times New Roman" panose="02020603050405020304" pitchFamily="18" charset="0"/>
              </a:rPr>
              <a:t>, and </a:t>
            </a:r>
            <a:r>
              <a:rPr lang="en-US" altLang="zh-TW" sz="1400" i="1" kern="100" dirty="0">
                <a:effectLst/>
                <a:latin typeface="Times New Roman" panose="02020603050405020304" pitchFamily="18" charset="0"/>
                <a:ea typeface="新細明體" panose="02020500000000000000" pitchFamily="18" charset="-120"/>
                <a:cs typeface="Times New Roman" panose="02020603050405020304" pitchFamily="18" charset="0"/>
              </a:rPr>
              <a:t>RM</a:t>
            </a:r>
            <a:r>
              <a:rPr lang="en-US" altLang="zh-TW" sz="1400" kern="100" dirty="0">
                <a:effectLst/>
                <a:latin typeface="Times New Roman" panose="02020603050405020304" pitchFamily="18" charset="0"/>
                <a:ea typeface="新細明體" panose="02020500000000000000" pitchFamily="18" charset="-120"/>
                <a:cs typeface="Times New Roman" panose="02020603050405020304" pitchFamily="18" charset="0"/>
              </a:rPr>
              <a:t>.</a:t>
            </a:r>
            <a:endParaRPr lang="zh-TW" alt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164850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FEB2C80D-D190-B32B-C53B-AD914D9A28E2}"/>
              </a:ext>
            </a:extLst>
          </p:cNvPr>
          <p:cNvSpPr>
            <a:spLocks noGrp="1"/>
          </p:cNvSpPr>
          <p:nvPr>
            <p:ph type="title"/>
          </p:nvPr>
        </p:nvSpPr>
        <p:spPr>
          <a:xfrm>
            <a:off x="1343430" y="422165"/>
            <a:ext cx="5679900" cy="572700"/>
          </a:xfrm>
        </p:spPr>
        <p:txBody>
          <a:bodyPr/>
          <a:lstStyle/>
          <a:p>
            <a:r>
              <a:rPr lang="en-US" altLang="zh-TW" sz="2400" dirty="0">
                <a:latin typeface="+mj-lt"/>
              </a:rPr>
              <a:t>Empirical Models-Matched Control Group</a:t>
            </a:r>
            <a:endParaRPr lang="zh-TW" altLang="en-US" sz="2400" dirty="0">
              <a:latin typeface="+mj-lt"/>
            </a:endParaRPr>
          </a:p>
        </p:txBody>
      </p:sp>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01BFEF69-8290-3E83-6FEA-05E07038B7C6}"/>
                  </a:ext>
                </a:extLst>
              </p:cNvPr>
              <p:cNvSpPr txBox="1"/>
              <p:nvPr/>
            </p:nvSpPr>
            <p:spPr>
              <a:xfrm>
                <a:off x="698821" y="1390465"/>
                <a:ext cx="7698612" cy="11812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sz="1800" i="1">
                          <a:latin typeface="Cambria Math" panose="02040503050406030204" pitchFamily="18" charset="0"/>
                        </a:rPr>
                        <m:t>𝐴𝐵𝑆𝐷𝐴</m:t>
                      </m:r>
                      <m:r>
                        <a:rPr lang="en-US" altLang="zh-TW" sz="1800" i="1">
                          <a:latin typeface="Cambria Math" panose="02040503050406030204" pitchFamily="18" charset="0"/>
                        </a:rPr>
                        <m:t>=  </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0</m:t>
                          </m:r>
                        </m:sub>
                      </m:sSub>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1</m:t>
                          </m:r>
                        </m:sub>
                      </m:sSub>
                      <m:r>
                        <a:rPr lang="en-US" altLang="zh-TW" sz="1800" i="1">
                          <a:latin typeface="Cambria Math" panose="02040503050406030204" pitchFamily="18" charset="0"/>
                        </a:rPr>
                        <m:t>𝑅𝑀</m:t>
                      </m:r>
                      <m:r>
                        <a:rPr lang="en-US" altLang="zh-TW" sz="1800" i="1">
                          <a:latin typeface="Cambria Math" panose="02040503050406030204" pitchFamily="18" charset="0"/>
                        </a:rPr>
                        <m:t>+</m:t>
                      </m:r>
                      <m:sSub>
                        <m:sSubPr>
                          <m:ctrlPr>
                            <a:rPr lang="zh-TW" altLang="zh-TW" sz="1800" b="1" i="1">
                              <a:latin typeface="Cambria Math" panose="02040503050406030204" pitchFamily="18" charset="0"/>
                            </a:rPr>
                          </m:ctrlPr>
                        </m:sSubPr>
                        <m:e>
                          <m:r>
                            <a:rPr lang="en-US" altLang="zh-TW" sz="1800" b="1" i="1">
                              <a:latin typeface="Cambria Math" panose="02040503050406030204" pitchFamily="18" charset="0"/>
                            </a:rPr>
                            <m:t>𝜶</m:t>
                          </m:r>
                        </m:e>
                        <m:sub>
                          <m:r>
                            <a:rPr lang="en-US" altLang="zh-TW" sz="1800" b="1" i="1">
                              <a:latin typeface="Cambria Math" panose="02040503050406030204" pitchFamily="18" charset="0"/>
                            </a:rPr>
                            <m:t>𝟐</m:t>
                          </m:r>
                        </m:sub>
                      </m:sSub>
                      <m:r>
                        <a:rPr lang="en-US" altLang="zh-TW" sz="1800" b="1" i="1" smtClean="0">
                          <a:solidFill>
                            <a:srgbClr val="FF0000"/>
                          </a:solidFill>
                          <a:latin typeface="Cambria Math" panose="02040503050406030204" pitchFamily="18" charset="0"/>
                        </a:rPr>
                        <m:t>𝑷𝑶𝑺𝑻</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3</m:t>
                          </m:r>
                        </m:sub>
                      </m:sSub>
                      <m:r>
                        <a:rPr lang="en-US" altLang="zh-TW" sz="1800" i="1">
                          <a:latin typeface="Cambria Math" panose="02040503050406030204" pitchFamily="18" charset="0"/>
                        </a:rPr>
                        <m:t>𝑅𝑃𝐴</m:t>
                      </m:r>
                      <m:r>
                        <a:rPr lang="en-US" altLang="zh-TW" sz="1800" i="1">
                          <a:latin typeface="Cambria Math" panose="02040503050406030204" pitchFamily="18" charset="0"/>
                        </a:rPr>
                        <m:t>+</m:t>
                      </m:r>
                      <m:sSub>
                        <m:sSubPr>
                          <m:ctrlPr>
                            <a:rPr lang="zh-TW" altLang="zh-TW" sz="1800" b="1" i="1">
                              <a:latin typeface="Cambria Math" panose="02040503050406030204" pitchFamily="18" charset="0"/>
                            </a:rPr>
                          </m:ctrlPr>
                        </m:sSubPr>
                        <m:e>
                          <m:r>
                            <a:rPr lang="en-US" altLang="zh-TW" sz="1800" b="1" i="1">
                              <a:latin typeface="Cambria Math" panose="02040503050406030204" pitchFamily="18" charset="0"/>
                            </a:rPr>
                            <m:t>𝜶</m:t>
                          </m:r>
                        </m:e>
                        <m:sub>
                          <m:r>
                            <a:rPr lang="en-US" altLang="zh-TW" sz="1800" b="1" i="1">
                              <a:latin typeface="Cambria Math" panose="02040503050406030204" pitchFamily="18" charset="0"/>
                            </a:rPr>
                            <m:t>𝟒</m:t>
                          </m:r>
                        </m:sub>
                      </m:sSub>
                      <m:r>
                        <a:rPr lang="en-US" altLang="zh-TW" sz="1800" b="1" i="1" smtClean="0">
                          <a:solidFill>
                            <a:srgbClr val="FF0000"/>
                          </a:solidFill>
                          <a:latin typeface="Cambria Math" panose="02040503050406030204" pitchFamily="18" charset="0"/>
                        </a:rPr>
                        <m:t>𝑷𝑶𝑺𝑻</m:t>
                      </m:r>
                      <m:r>
                        <a:rPr lang="zh-TW" altLang="zh-TW" sz="1800" b="1" i="1">
                          <a:solidFill>
                            <a:srgbClr val="FF0000"/>
                          </a:solidFill>
                          <a:latin typeface="Cambria Math" panose="02040503050406030204" pitchFamily="18" charset="0"/>
                        </a:rPr>
                        <m:t>＊</m:t>
                      </m:r>
                      <m:r>
                        <a:rPr lang="en-US" altLang="zh-TW" sz="1800" b="1" i="1">
                          <a:solidFill>
                            <a:srgbClr val="FF0000"/>
                          </a:solidFill>
                          <a:latin typeface="Cambria Math" panose="02040503050406030204" pitchFamily="18" charset="0"/>
                        </a:rPr>
                        <m:t>𝑹𝑷𝑨</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5</m:t>
                          </m:r>
                        </m:sub>
                      </m:sSub>
                      <m:r>
                        <a:rPr lang="en-US" altLang="zh-TW" sz="1800" i="1">
                          <a:latin typeface="Cambria Math" panose="02040503050406030204" pitchFamily="18" charset="0"/>
                        </a:rPr>
                        <m:t>𝐿𝐸𝑉</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6</m:t>
                          </m:r>
                        </m:sub>
                      </m:sSub>
                      <m:r>
                        <a:rPr lang="en-US" altLang="zh-TW" sz="1800" i="1">
                          <a:latin typeface="Cambria Math" panose="02040503050406030204" pitchFamily="18" charset="0"/>
                        </a:rPr>
                        <m:t>𝑂𝐶𝐹</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7</m:t>
                          </m:r>
                        </m:sub>
                      </m:sSub>
                      <m:r>
                        <a:rPr lang="en-US" altLang="zh-TW" sz="1800" i="1">
                          <a:latin typeface="Cambria Math" panose="02040503050406030204" pitchFamily="18" charset="0"/>
                        </a:rPr>
                        <m:t>𝑀𝑇𝐵</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8</m:t>
                          </m:r>
                        </m:sub>
                      </m:sSub>
                      <m:r>
                        <a:rPr lang="en-US" altLang="zh-TW" sz="1800" i="1">
                          <a:latin typeface="Cambria Math" panose="02040503050406030204" pitchFamily="18" charset="0"/>
                        </a:rPr>
                        <m:t>𝑀𝑆</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9</m:t>
                          </m:r>
                        </m:sub>
                      </m:sSub>
                      <m:r>
                        <a:rPr lang="en-US" altLang="zh-TW" sz="1800" i="1">
                          <a:latin typeface="Cambria Math" panose="02040503050406030204" pitchFamily="18" charset="0"/>
                        </a:rPr>
                        <m:t>𝐼𝑁𝑆𝑇</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10</m:t>
                          </m:r>
                        </m:sub>
                      </m:sSub>
                      <m:r>
                        <a:rPr lang="en-US" altLang="zh-TW" sz="1800" i="1">
                          <a:latin typeface="Cambria Math" panose="02040503050406030204" pitchFamily="18" charset="0"/>
                        </a:rPr>
                        <m:t>𝐶𝑌𝐶𝐿𝐸</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11</m:t>
                          </m:r>
                        </m:sub>
                      </m:sSub>
                      <m:r>
                        <a:rPr lang="en-US" altLang="zh-TW" sz="1800" i="1">
                          <a:latin typeface="Cambria Math" panose="02040503050406030204" pitchFamily="18" charset="0"/>
                        </a:rPr>
                        <m:t>𝑁𝑂𝐴</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12</m:t>
                          </m:r>
                        </m:sub>
                      </m:sSub>
                      <m:r>
                        <a:rPr lang="en-US" altLang="zh-TW" sz="1800" i="1">
                          <a:latin typeface="Cambria Math" panose="02040503050406030204" pitchFamily="18" charset="0"/>
                        </a:rPr>
                        <m:t>𝑍𝑆𝐶𝑂𝑅𝐸</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13</m:t>
                          </m:r>
                        </m:sub>
                      </m:sSub>
                      <m:r>
                        <a:rPr lang="en-US" altLang="zh-TW" sz="1800" i="1">
                          <a:latin typeface="Cambria Math" panose="02040503050406030204" pitchFamily="18" charset="0"/>
                        </a:rPr>
                        <m:t>𝐶𝐿</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14</m:t>
                          </m:r>
                        </m:sub>
                      </m:sSub>
                      <m:r>
                        <a:rPr lang="en-US" altLang="zh-TW" sz="1800" i="1">
                          <a:latin typeface="Cambria Math" panose="02040503050406030204" pitchFamily="18" charset="0"/>
                        </a:rPr>
                        <m:t>𝐴𝐷𝐽𝑅𝑂𝐴</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15</m:t>
                          </m:r>
                        </m:sub>
                      </m:sSub>
                      <m:r>
                        <a:rPr lang="en-US" altLang="zh-TW" sz="1800" i="1">
                          <a:latin typeface="Cambria Math" panose="02040503050406030204" pitchFamily="18" charset="0"/>
                        </a:rPr>
                        <m:t>𝐴𝐷𝐽𝑅𝑂𝐴</m:t>
                      </m:r>
                      <m:r>
                        <a:rPr lang="en-US" altLang="zh-TW" sz="1800" i="1">
                          <a:latin typeface="Cambria Math" panose="02040503050406030204" pitchFamily="18" charset="0"/>
                        </a:rPr>
                        <m:t>_</m:t>
                      </m:r>
                      <m:r>
                        <a:rPr lang="en-US" altLang="zh-TW" sz="1800" i="1">
                          <a:latin typeface="Cambria Math" panose="02040503050406030204" pitchFamily="18" charset="0"/>
                        </a:rPr>
                        <m:t>𝑠𝑞</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16</m:t>
                          </m:r>
                        </m:sub>
                      </m:sSub>
                      <m:r>
                        <a:rPr lang="en-US" altLang="zh-TW" sz="1800" i="1">
                          <a:latin typeface="Cambria Math" panose="02040503050406030204" pitchFamily="18" charset="0"/>
                        </a:rPr>
                        <m:t>𝑆𝐼𝑍𝐸</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17</m:t>
                          </m:r>
                        </m:sub>
                      </m:sSub>
                      <m:r>
                        <a:rPr lang="en-US" altLang="zh-TW" sz="1800" i="1" smtClean="0">
                          <a:solidFill>
                            <a:srgbClr val="7030A0"/>
                          </a:solidFill>
                          <a:latin typeface="Cambria Math" panose="02040503050406030204" pitchFamily="18" charset="0"/>
                        </a:rPr>
                        <m:t>𝐵𝐼𝐺</m:t>
                      </m:r>
                      <m:r>
                        <a:rPr lang="en-US" altLang="zh-TW" sz="1800" i="1" smtClean="0">
                          <a:solidFill>
                            <a:srgbClr val="7030A0"/>
                          </a:solidFill>
                          <a:latin typeface="Cambria Math" panose="02040503050406030204" pitchFamily="18" charset="0"/>
                        </a:rPr>
                        <m:t>4+</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18</m:t>
                          </m:r>
                        </m:sub>
                      </m:sSub>
                      <m:r>
                        <a:rPr lang="en-US" altLang="zh-TW" sz="1800" i="1">
                          <a:latin typeface="Cambria Math" panose="02040503050406030204" pitchFamily="18" charset="0"/>
                        </a:rPr>
                        <m:t>𝑌𝐸𝐴𝑅</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𝜀</m:t>
                          </m:r>
                        </m:e>
                        <m:sub>
                          <m:r>
                            <a:rPr lang="en-US" altLang="zh-TW" sz="1800" i="1">
                              <a:latin typeface="Cambria Math" panose="02040503050406030204" pitchFamily="18" charset="0"/>
                            </a:rPr>
                            <m:t>𝑡</m:t>
                          </m:r>
                        </m:sub>
                      </m:sSub>
                      <m:r>
                        <a:rPr lang="en-US" altLang="zh-TW" sz="1800" i="1">
                          <a:latin typeface="Cambria Math" panose="02040503050406030204" pitchFamily="18" charset="0"/>
                        </a:rPr>
                        <m:t>;</m:t>
                      </m:r>
                    </m:oMath>
                  </m:oMathPara>
                </a14:m>
                <a:endParaRPr lang="zh-TW" altLang="en-US" sz="1800" i="1" dirty="0">
                  <a:latin typeface="Cambria Math" panose="02040503050406030204" pitchFamily="18" charset="0"/>
                </a:endParaRPr>
              </a:p>
            </p:txBody>
          </p:sp>
        </mc:Choice>
        <mc:Fallback xmlns="">
          <p:sp>
            <p:nvSpPr>
              <p:cNvPr id="8" name="文字方塊 7">
                <a:extLst>
                  <a:ext uri="{FF2B5EF4-FFF2-40B4-BE49-F238E27FC236}">
                    <a16:creationId xmlns:a16="http://schemas.microsoft.com/office/drawing/2014/main" id="{01BFEF69-8290-3E83-6FEA-05E07038B7C6}"/>
                  </a:ext>
                </a:extLst>
              </p:cNvPr>
              <p:cNvSpPr txBox="1">
                <a:spLocks noRot="1" noChangeAspect="1" noMove="1" noResize="1" noEditPoints="1" noAdjustHandles="1" noChangeArrowheads="1" noChangeShapeType="1" noTextEdit="1"/>
              </p:cNvSpPr>
              <p:nvPr/>
            </p:nvSpPr>
            <p:spPr>
              <a:xfrm>
                <a:off x="698821" y="1390465"/>
                <a:ext cx="7698612" cy="1181285"/>
              </a:xfrm>
              <a:prstGeom prst="rect">
                <a:avLst/>
              </a:prstGeom>
              <a:blipFill>
                <a:blip r:embed="rId3"/>
                <a:stretch>
                  <a:fillRect b="-30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73C24D7D-B221-97B7-8CB1-048029A49D57}"/>
                  </a:ext>
                </a:extLst>
              </p:cNvPr>
              <p:cNvSpPr txBox="1"/>
              <p:nvPr/>
            </p:nvSpPr>
            <p:spPr>
              <a:xfrm>
                <a:off x="698821" y="2801540"/>
                <a:ext cx="8312070" cy="11812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sz="1800" i="1" smtClean="0">
                          <a:latin typeface="Cambria Math" panose="02040503050406030204" pitchFamily="18" charset="0"/>
                        </a:rPr>
                        <m:t>𝑅𝑀𝑃𝑅𝑂𝑋𝐼𝐸𝑆</m:t>
                      </m:r>
                      <m:r>
                        <a:rPr lang="en-US" altLang="zh-TW" sz="1800" i="1" smtClean="0">
                          <a:latin typeface="Cambria Math" panose="02040503050406030204" pitchFamily="18" charset="0"/>
                        </a:rPr>
                        <m:t>=  </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0</m:t>
                          </m:r>
                        </m:sub>
                      </m:sSub>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1</m:t>
                          </m:r>
                        </m:sub>
                      </m:sSub>
                      <m:r>
                        <a:rPr lang="en-US" altLang="zh-TW" sz="1800" i="1">
                          <a:latin typeface="Cambria Math" panose="02040503050406030204" pitchFamily="18" charset="0"/>
                        </a:rPr>
                        <m:t>𝐴𝐵𝑆𝐷𝐴</m:t>
                      </m:r>
                      <m:r>
                        <a:rPr lang="en-US" altLang="zh-TW" sz="1800" i="1">
                          <a:latin typeface="Cambria Math" panose="02040503050406030204" pitchFamily="18" charset="0"/>
                        </a:rPr>
                        <m:t>+</m:t>
                      </m:r>
                      <m:sSub>
                        <m:sSubPr>
                          <m:ctrlPr>
                            <a:rPr lang="zh-TW" altLang="zh-TW" sz="1800" b="1" i="1">
                              <a:latin typeface="Cambria Math" panose="02040503050406030204" pitchFamily="18" charset="0"/>
                            </a:rPr>
                          </m:ctrlPr>
                        </m:sSubPr>
                        <m:e>
                          <m:r>
                            <a:rPr lang="en-US" altLang="zh-TW" sz="1800" b="1" i="1">
                              <a:latin typeface="Cambria Math" panose="02040503050406030204" pitchFamily="18" charset="0"/>
                            </a:rPr>
                            <m:t>𝜶</m:t>
                          </m:r>
                        </m:e>
                        <m:sub>
                          <m:r>
                            <a:rPr lang="en-US" altLang="zh-TW" sz="1800" b="1" i="1">
                              <a:latin typeface="Cambria Math" panose="02040503050406030204" pitchFamily="18" charset="0"/>
                            </a:rPr>
                            <m:t>𝟐</m:t>
                          </m:r>
                        </m:sub>
                      </m:sSub>
                      <m:r>
                        <a:rPr lang="en-US" altLang="zh-TW" sz="1800" b="1" i="1" smtClean="0">
                          <a:solidFill>
                            <a:srgbClr val="FF0000"/>
                          </a:solidFill>
                          <a:latin typeface="Cambria Math" panose="02040503050406030204" pitchFamily="18" charset="0"/>
                        </a:rPr>
                        <m:t>𝑷𝑶𝑺𝑻</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3</m:t>
                          </m:r>
                        </m:sub>
                      </m:sSub>
                      <m:r>
                        <a:rPr lang="en-US" altLang="zh-TW" sz="1800" i="1">
                          <a:latin typeface="Cambria Math" panose="02040503050406030204" pitchFamily="18" charset="0"/>
                        </a:rPr>
                        <m:t>𝑅𝑃𝐴</m:t>
                      </m:r>
                      <m:r>
                        <a:rPr lang="en-US" altLang="zh-TW" sz="1800" i="1">
                          <a:latin typeface="Cambria Math" panose="02040503050406030204" pitchFamily="18" charset="0"/>
                        </a:rPr>
                        <m:t>+</m:t>
                      </m:r>
                      <m:sSub>
                        <m:sSubPr>
                          <m:ctrlPr>
                            <a:rPr lang="zh-TW" altLang="zh-TW" sz="1800" b="1" i="1">
                              <a:latin typeface="Cambria Math" panose="02040503050406030204" pitchFamily="18" charset="0"/>
                            </a:rPr>
                          </m:ctrlPr>
                        </m:sSubPr>
                        <m:e>
                          <m:r>
                            <a:rPr lang="en-US" altLang="zh-TW" sz="1800" b="1" i="1">
                              <a:latin typeface="Cambria Math" panose="02040503050406030204" pitchFamily="18" charset="0"/>
                            </a:rPr>
                            <m:t>𝜶</m:t>
                          </m:r>
                        </m:e>
                        <m:sub>
                          <m:r>
                            <a:rPr lang="en-US" altLang="zh-TW" sz="1800" b="1" i="1">
                              <a:latin typeface="Cambria Math" panose="02040503050406030204" pitchFamily="18" charset="0"/>
                            </a:rPr>
                            <m:t>𝟒</m:t>
                          </m:r>
                        </m:sub>
                      </m:sSub>
                      <m:r>
                        <a:rPr lang="en-US" altLang="zh-TW" sz="1800" b="1" i="1" smtClean="0">
                          <a:solidFill>
                            <a:srgbClr val="FF0000"/>
                          </a:solidFill>
                          <a:latin typeface="Cambria Math" panose="02040503050406030204" pitchFamily="18" charset="0"/>
                        </a:rPr>
                        <m:t>𝑷𝑶𝑺𝑻</m:t>
                      </m:r>
                      <m:r>
                        <a:rPr lang="zh-TW" altLang="zh-TW" sz="1800" b="1" i="1">
                          <a:solidFill>
                            <a:srgbClr val="FF0000"/>
                          </a:solidFill>
                          <a:latin typeface="Cambria Math" panose="02040503050406030204" pitchFamily="18" charset="0"/>
                        </a:rPr>
                        <m:t>＊</m:t>
                      </m:r>
                      <m:r>
                        <a:rPr lang="en-US" altLang="zh-TW" sz="1800" b="1" i="1">
                          <a:solidFill>
                            <a:srgbClr val="FF0000"/>
                          </a:solidFill>
                          <a:latin typeface="Cambria Math" panose="02040503050406030204" pitchFamily="18" charset="0"/>
                        </a:rPr>
                        <m:t>𝑹𝑷𝑨</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5</m:t>
                          </m:r>
                        </m:sub>
                      </m:sSub>
                      <m:r>
                        <a:rPr lang="en-US" altLang="zh-TW" sz="1800" i="1">
                          <a:latin typeface="Cambria Math" panose="02040503050406030204" pitchFamily="18" charset="0"/>
                        </a:rPr>
                        <m:t>𝐿𝐸𝑉</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6</m:t>
                          </m:r>
                        </m:sub>
                      </m:sSub>
                      <m:r>
                        <a:rPr lang="en-US" altLang="zh-TW" sz="1800" i="1">
                          <a:latin typeface="Cambria Math" panose="02040503050406030204" pitchFamily="18" charset="0"/>
                        </a:rPr>
                        <m:t>𝑂𝐶𝐹</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7</m:t>
                          </m:r>
                        </m:sub>
                      </m:sSub>
                      <m:r>
                        <a:rPr lang="en-US" altLang="zh-TW" sz="1800" i="1">
                          <a:latin typeface="Cambria Math" panose="02040503050406030204" pitchFamily="18" charset="0"/>
                        </a:rPr>
                        <m:t>𝑀𝑇𝐵</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8</m:t>
                          </m:r>
                        </m:sub>
                      </m:sSub>
                      <m:r>
                        <a:rPr lang="en-US" altLang="zh-TW" sz="1800" i="1">
                          <a:latin typeface="Cambria Math" panose="02040503050406030204" pitchFamily="18" charset="0"/>
                        </a:rPr>
                        <m:t>𝑀𝑆</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9</m:t>
                          </m:r>
                        </m:sub>
                      </m:sSub>
                      <m:r>
                        <a:rPr lang="en-US" altLang="zh-TW" sz="1800" i="1">
                          <a:latin typeface="Cambria Math" panose="02040503050406030204" pitchFamily="18" charset="0"/>
                        </a:rPr>
                        <m:t>𝐼𝑁𝑆𝑇</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10</m:t>
                          </m:r>
                        </m:sub>
                      </m:sSub>
                      <m:r>
                        <a:rPr lang="en-US" altLang="zh-TW" sz="1800" i="1">
                          <a:latin typeface="Cambria Math" panose="02040503050406030204" pitchFamily="18" charset="0"/>
                        </a:rPr>
                        <m:t>𝐶𝑌𝐶𝐿𝐸</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11</m:t>
                          </m:r>
                        </m:sub>
                      </m:sSub>
                      <m:r>
                        <a:rPr lang="en-US" altLang="zh-TW" sz="1800" i="1">
                          <a:latin typeface="Cambria Math" panose="02040503050406030204" pitchFamily="18" charset="0"/>
                        </a:rPr>
                        <m:t>𝑁𝑂𝐴</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12</m:t>
                          </m:r>
                        </m:sub>
                      </m:sSub>
                      <m:r>
                        <a:rPr lang="en-US" altLang="zh-TW" sz="1800" i="1">
                          <a:latin typeface="Cambria Math" panose="02040503050406030204" pitchFamily="18" charset="0"/>
                        </a:rPr>
                        <m:t>𝑍𝑆𝐶𝑂𝑅𝐸</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13</m:t>
                          </m:r>
                        </m:sub>
                      </m:sSub>
                      <m:r>
                        <a:rPr lang="en-US" altLang="zh-TW" sz="1800" i="1">
                          <a:latin typeface="Cambria Math" panose="02040503050406030204" pitchFamily="18" charset="0"/>
                        </a:rPr>
                        <m:t>𝐶𝐿</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14</m:t>
                          </m:r>
                        </m:sub>
                      </m:sSub>
                      <m:r>
                        <a:rPr lang="en-US" altLang="zh-TW" sz="1800" i="1">
                          <a:latin typeface="Cambria Math" panose="02040503050406030204" pitchFamily="18" charset="0"/>
                        </a:rPr>
                        <m:t>𝐴𝐷𝐽𝑅𝑂𝐴</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15</m:t>
                          </m:r>
                        </m:sub>
                      </m:sSub>
                      <m:r>
                        <a:rPr lang="en-US" altLang="zh-TW" sz="1800" i="1">
                          <a:latin typeface="Cambria Math" panose="02040503050406030204" pitchFamily="18" charset="0"/>
                        </a:rPr>
                        <m:t>𝐴𝐷𝐽𝑅𝑂𝐴</m:t>
                      </m:r>
                      <m:r>
                        <a:rPr lang="en-US" altLang="zh-TW" sz="1800" i="1">
                          <a:latin typeface="Cambria Math" panose="02040503050406030204" pitchFamily="18" charset="0"/>
                        </a:rPr>
                        <m:t>_</m:t>
                      </m:r>
                      <m:r>
                        <a:rPr lang="en-US" altLang="zh-TW" sz="1800" i="1">
                          <a:latin typeface="Cambria Math" panose="02040503050406030204" pitchFamily="18" charset="0"/>
                        </a:rPr>
                        <m:t>𝑠𝑞</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16</m:t>
                          </m:r>
                        </m:sub>
                      </m:sSub>
                      <m:r>
                        <a:rPr lang="en-US" altLang="zh-TW" sz="1800" i="1">
                          <a:latin typeface="Cambria Math" panose="02040503050406030204" pitchFamily="18" charset="0"/>
                        </a:rPr>
                        <m:t>𝑆𝐼𝑍𝐸</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17</m:t>
                          </m:r>
                        </m:sub>
                      </m:sSub>
                      <m:r>
                        <a:rPr lang="en-US" altLang="zh-TW" sz="1800" b="0" i="1" smtClean="0">
                          <a:solidFill>
                            <a:srgbClr val="7030A0"/>
                          </a:solidFill>
                          <a:latin typeface="Cambria Math" panose="02040503050406030204" pitchFamily="18" charset="0"/>
                        </a:rPr>
                        <m:t>𝑅𝐷</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18</m:t>
                          </m:r>
                        </m:sub>
                      </m:sSub>
                      <m:r>
                        <a:rPr lang="en-US" altLang="zh-TW" sz="1800" b="0" i="1" smtClean="0">
                          <a:solidFill>
                            <a:srgbClr val="7030A0"/>
                          </a:solidFill>
                          <a:latin typeface="Cambria Math" panose="02040503050406030204" pitchFamily="18" charset="0"/>
                        </a:rPr>
                        <m:t>𝐴𝐷𝑉</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19</m:t>
                          </m:r>
                        </m:sub>
                      </m:sSub>
                      <m:r>
                        <a:rPr lang="en-US" altLang="zh-TW" sz="1800" i="1">
                          <a:latin typeface="Cambria Math" panose="02040503050406030204" pitchFamily="18" charset="0"/>
                        </a:rPr>
                        <m:t>𝑌𝐸𝐴𝑅</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𝜀</m:t>
                          </m:r>
                        </m:e>
                        <m:sub>
                          <m:r>
                            <a:rPr lang="en-US" altLang="zh-TW" sz="1800" i="1">
                              <a:latin typeface="Cambria Math" panose="02040503050406030204" pitchFamily="18" charset="0"/>
                            </a:rPr>
                            <m:t>𝑡</m:t>
                          </m:r>
                        </m:sub>
                      </m:sSub>
                      <m:r>
                        <a:rPr lang="en-US" altLang="zh-TW" sz="1800" i="1">
                          <a:latin typeface="Cambria Math" panose="02040503050406030204" pitchFamily="18" charset="0"/>
                        </a:rPr>
                        <m:t>;</m:t>
                      </m:r>
                    </m:oMath>
                  </m:oMathPara>
                </a14:m>
                <a:endParaRPr lang="zh-TW" altLang="en-US" sz="1800" i="1" dirty="0">
                  <a:latin typeface="Cambria Math" panose="02040503050406030204" pitchFamily="18" charset="0"/>
                </a:endParaRPr>
              </a:p>
            </p:txBody>
          </p:sp>
        </mc:Choice>
        <mc:Fallback xmlns="">
          <p:sp>
            <p:nvSpPr>
              <p:cNvPr id="10" name="文字方塊 9">
                <a:extLst>
                  <a:ext uri="{FF2B5EF4-FFF2-40B4-BE49-F238E27FC236}">
                    <a16:creationId xmlns:a16="http://schemas.microsoft.com/office/drawing/2014/main" id="{73C24D7D-B221-97B7-8CB1-048029A49D57}"/>
                  </a:ext>
                </a:extLst>
              </p:cNvPr>
              <p:cNvSpPr txBox="1">
                <a:spLocks noRot="1" noChangeAspect="1" noMove="1" noResize="1" noEditPoints="1" noAdjustHandles="1" noChangeArrowheads="1" noChangeShapeType="1" noTextEdit="1"/>
              </p:cNvSpPr>
              <p:nvPr/>
            </p:nvSpPr>
            <p:spPr>
              <a:xfrm>
                <a:off x="698821" y="2801540"/>
                <a:ext cx="8312070" cy="1181285"/>
              </a:xfrm>
              <a:prstGeom prst="rect">
                <a:avLst/>
              </a:prstGeom>
              <a:blipFill>
                <a:blip r:embed="rId4"/>
                <a:stretch>
                  <a:fillRect b="-3109"/>
                </a:stretch>
              </a:blipFill>
            </p:spPr>
            <p:txBody>
              <a:bodyPr/>
              <a:lstStyle/>
              <a:p>
                <a:r>
                  <a:rPr lang="zh-TW" altLang="en-US">
                    <a:noFill/>
                  </a:rPr>
                  <a:t> </a:t>
                </a:r>
              </a:p>
            </p:txBody>
          </p:sp>
        </mc:Fallback>
      </mc:AlternateContent>
      <p:sp>
        <p:nvSpPr>
          <p:cNvPr id="4" name="文字方塊 3">
            <a:extLst>
              <a:ext uri="{FF2B5EF4-FFF2-40B4-BE49-F238E27FC236}">
                <a16:creationId xmlns:a16="http://schemas.microsoft.com/office/drawing/2014/main" id="{8DF32D31-04DD-2A3D-E557-33AA5F46CC40}"/>
              </a:ext>
            </a:extLst>
          </p:cNvPr>
          <p:cNvSpPr txBox="1"/>
          <p:nvPr/>
        </p:nvSpPr>
        <p:spPr>
          <a:xfrm>
            <a:off x="4124928" y="4212616"/>
            <a:ext cx="4812174" cy="380938"/>
          </a:xfrm>
          <a:prstGeom prst="rect">
            <a:avLst/>
          </a:prstGeom>
          <a:noFill/>
        </p:spPr>
        <p:txBody>
          <a:bodyPr wrap="square">
            <a:spAutoFit/>
          </a:bodyPr>
          <a:lstStyle/>
          <a:p>
            <a:pPr marL="629920">
              <a:lnSpc>
                <a:spcPct val="150000"/>
              </a:lnSpc>
            </a:pPr>
            <a:r>
              <a:rPr lang="en-US" altLang="zh-TW" sz="1400" kern="100" dirty="0">
                <a:effectLst/>
                <a:latin typeface="Times New Roman" panose="02020603050405020304" pitchFamily="18" charset="0"/>
                <a:ea typeface="新細明體" panose="02020500000000000000" pitchFamily="18" charset="-120"/>
                <a:cs typeface="Times New Roman" panose="02020603050405020304" pitchFamily="18" charset="0"/>
              </a:rPr>
              <a:t>where RMPROXIES are </a:t>
            </a:r>
            <a:r>
              <a:rPr lang="en-US" altLang="zh-TW" sz="1400" i="1" kern="100" dirty="0">
                <a:effectLst/>
                <a:latin typeface="Times New Roman" panose="02020603050405020304" pitchFamily="18" charset="0"/>
                <a:ea typeface="新細明體" panose="02020500000000000000" pitchFamily="18" charset="-120"/>
                <a:cs typeface="Times New Roman" panose="02020603050405020304" pitchFamily="18" charset="0"/>
              </a:rPr>
              <a:t>ABEXP</a:t>
            </a:r>
            <a:r>
              <a:rPr lang="en-US" altLang="zh-TW" sz="1400" kern="100" dirty="0">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400" i="1" kern="100" dirty="0">
                <a:effectLst/>
                <a:latin typeface="Times New Roman" panose="02020603050405020304" pitchFamily="18" charset="0"/>
                <a:ea typeface="新細明體" panose="02020500000000000000" pitchFamily="18" charset="-120"/>
                <a:cs typeface="Times New Roman" panose="02020603050405020304" pitchFamily="18" charset="0"/>
              </a:rPr>
              <a:t>ABPROD</a:t>
            </a:r>
            <a:r>
              <a:rPr lang="en-US" altLang="zh-TW" sz="1400" kern="100" dirty="0">
                <a:effectLst/>
                <a:latin typeface="Times New Roman" panose="02020603050405020304" pitchFamily="18" charset="0"/>
                <a:ea typeface="新細明體" panose="02020500000000000000" pitchFamily="18" charset="-120"/>
                <a:cs typeface="Times New Roman" panose="02020603050405020304" pitchFamily="18" charset="0"/>
              </a:rPr>
              <a:t>, and </a:t>
            </a:r>
            <a:r>
              <a:rPr lang="en-US" altLang="zh-TW" sz="1400" i="1" kern="100" dirty="0">
                <a:effectLst/>
                <a:latin typeface="Times New Roman" panose="02020603050405020304" pitchFamily="18" charset="0"/>
                <a:ea typeface="新細明體" panose="02020500000000000000" pitchFamily="18" charset="-120"/>
                <a:cs typeface="Times New Roman" panose="02020603050405020304" pitchFamily="18" charset="0"/>
              </a:rPr>
              <a:t>RM</a:t>
            </a:r>
            <a:r>
              <a:rPr lang="en-US" altLang="zh-TW" sz="1400" kern="100" dirty="0">
                <a:effectLst/>
                <a:latin typeface="Times New Roman" panose="02020603050405020304" pitchFamily="18" charset="0"/>
                <a:ea typeface="新細明體" panose="02020500000000000000" pitchFamily="18" charset="-120"/>
                <a:cs typeface="Times New Roman" panose="02020603050405020304" pitchFamily="18" charset="0"/>
              </a:rPr>
              <a:t>.</a:t>
            </a:r>
            <a:endParaRPr lang="zh-TW" alt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21875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FEB2C80D-D190-B32B-C53B-AD914D9A28E2}"/>
              </a:ext>
            </a:extLst>
          </p:cNvPr>
          <p:cNvSpPr>
            <a:spLocks noGrp="1"/>
          </p:cNvSpPr>
          <p:nvPr>
            <p:ph type="title"/>
          </p:nvPr>
        </p:nvSpPr>
        <p:spPr>
          <a:xfrm>
            <a:off x="613457" y="422165"/>
            <a:ext cx="7396223" cy="572700"/>
          </a:xfrm>
        </p:spPr>
        <p:txBody>
          <a:bodyPr/>
          <a:lstStyle/>
          <a:p>
            <a:r>
              <a:rPr lang="en-US" altLang="zh-TW" sz="2400" dirty="0">
                <a:latin typeface="+mj-lt"/>
              </a:rPr>
              <a:t>Potential Endogeneity Problem between AM and RM</a:t>
            </a:r>
            <a:endParaRPr lang="zh-TW" altLang="en-US" sz="2400" dirty="0">
              <a:latin typeface="+mj-lt"/>
            </a:endParaRPr>
          </a:p>
        </p:txBody>
      </p:sp>
      <p:sp>
        <p:nvSpPr>
          <p:cNvPr id="6" name="Google Shape;553;p66">
            <a:extLst>
              <a:ext uri="{FF2B5EF4-FFF2-40B4-BE49-F238E27FC236}">
                <a16:creationId xmlns:a16="http://schemas.microsoft.com/office/drawing/2014/main" id="{2FE243BB-DB72-C2DC-98F0-05D124BC7BE6}"/>
              </a:ext>
            </a:extLst>
          </p:cNvPr>
          <p:cNvSpPr txBox="1">
            <a:spLocks noGrp="1"/>
          </p:cNvSpPr>
          <p:nvPr>
            <p:ph type="subTitle" idx="1"/>
          </p:nvPr>
        </p:nvSpPr>
        <p:spPr>
          <a:xfrm>
            <a:off x="809243" y="1111198"/>
            <a:ext cx="7570827" cy="2170225"/>
          </a:xfrm>
          <a:prstGeom prst="rect">
            <a:avLst/>
          </a:prstGeom>
        </p:spPr>
        <p:txBody>
          <a:bodyPr spcFirstLastPara="1" wrap="square" lIns="91425" tIns="91425" rIns="91425" bIns="91425" anchor="t" anchorCtr="0">
            <a:noAutofit/>
          </a:bodyPr>
          <a:lstStyle/>
          <a:p>
            <a:pPr marL="285750" indent="-285750">
              <a:lnSpc>
                <a:spcPct val="200000"/>
              </a:lnSpc>
              <a:buClr>
                <a:schemeClr val="dk1"/>
              </a:buClr>
              <a:buSzPts val="1100"/>
            </a:pPr>
            <a:r>
              <a:rPr lang="en-US" altLang="zh-TW" dirty="0">
                <a:latin typeface="+mn-lt"/>
              </a:rPr>
              <a:t>Choice between AM and RM depends on their relative costs (Zang 2012)</a:t>
            </a:r>
          </a:p>
          <a:p>
            <a:pPr marL="285750" indent="-285750">
              <a:lnSpc>
                <a:spcPct val="200000"/>
              </a:lnSpc>
              <a:buClr>
                <a:schemeClr val="dk1"/>
              </a:buClr>
              <a:buSzPts val="1100"/>
            </a:pPr>
            <a:r>
              <a:rPr lang="en-US" altLang="zh-TW" dirty="0">
                <a:latin typeface="+mn-lt"/>
              </a:rPr>
              <a:t>The total earnings management includes both types of manipulation and their disturbance terms (Hamza 2019). </a:t>
            </a:r>
          </a:p>
          <a:p>
            <a:pPr marL="285750" indent="-285750">
              <a:lnSpc>
                <a:spcPct val="200000"/>
              </a:lnSpc>
              <a:buClr>
                <a:schemeClr val="dk1"/>
              </a:buClr>
              <a:buSzPts val="1100"/>
            </a:pPr>
            <a:r>
              <a:rPr lang="en-US" altLang="zh-TW" dirty="0">
                <a:latin typeface="+mn-lt"/>
              </a:rPr>
              <a:t>Both types of manipulation are part of a joint decision to manage earnings, with AM being endogenously related to RM.</a:t>
            </a:r>
          </a:p>
          <a:p>
            <a:pPr marL="285750" indent="-285750">
              <a:lnSpc>
                <a:spcPct val="200000"/>
              </a:lnSpc>
              <a:buClr>
                <a:schemeClr val="dk1"/>
              </a:buClr>
              <a:buSzPts val="1100"/>
            </a:pPr>
            <a:endParaRPr lang="en-US" altLang="zh-TW" dirty="0">
              <a:latin typeface="+mn-lt"/>
            </a:endParaRPr>
          </a:p>
          <a:p>
            <a:pPr marL="0" indent="0">
              <a:lnSpc>
                <a:spcPct val="200000"/>
              </a:lnSpc>
              <a:buClr>
                <a:schemeClr val="dk1"/>
              </a:buClr>
              <a:buSzPts val="1100"/>
              <a:buNone/>
            </a:pPr>
            <a:endParaRPr lang="en-US" altLang="zh-TW" dirty="0">
              <a:latin typeface="+mn-lt"/>
            </a:endParaRPr>
          </a:p>
          <a:p>
            <a:pPr marL="285750" indent="-285750">
              <a:lnSpc>
                <a:spcPct val="200000"/>
              </a:lnSpc>
              <a:buClr>
                <a:schemeClr val="dk1"/>
              </a:buClr>
              <a:buSzPts val="1100"/>
            </a:pPr>
            <a:endParaRPr lang="en-US" altLang="zh-TW" dirty="0">
              <a:latin typeface="+mn-lt"/>
            </a:endParaRPr>
          </a:p>
        </p:txBody>
      </p:sp>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9BD6D8A7-4305-DBCE-9E3F-0188684F8710}"/>
                  </a:ext>
                </a:extLst>
              </p:cNvPr>
              <p:cNvSpPr txBox="1"/>
              <p:nvPr/>
            </p:nvSpPr>
            <p:spPr>
              <a:xfrm>
                <a:off x="2612491" y="3964342"/>
                <a:ext cx="396433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800" b="0" i="1" smtClean="0">
                          <a:latin typeface="Cambria Math" panose="02040503050406030204" pitchFamily="18" charset="0"/>
                        </a:rPr>
                        <m:t>𝐸𝑀</m:t>
                      </m:r>
                      <m:r>
                        <a:rPr lang="en-US" altLang="zh-TW" sz="1800" i="1">
                          <a:latin typeface="Cambria Math" panose="02040503050406030204" pitchFamily="18" charset="0"/>
                        </a:rPr>
                        <m:t>=</m:t>
                      </m:r>
                      <m:r>
                        <m:rPr>
                          <m:sty m:val="p"/>
                        </m:rPr>
                        <a:rPr lang="en-US" altLang="zh-TW" sz="1800" i="1" smtClean="0">
                          <a:latin typeface="Cambria Math" panose="02040503050406030204" pitchFamily="18" charset="0"/>
                        </a:rPr>
                        <m:t>A</m:t>
                      </m:r>
                      <m:r>
                        <m:rPr>
                          <m:sty m:val="p"/>
                        </m:rPr>
                        <a:rPr lang="en-US" altLang="zh-TW" sz="1800" i="1">
                          <a:latin typeface="Cambria Math" panose="02040503050406030204" pitchFamily="18" charset="0"/>
                        </a:rPr>
                        <m:t>M</m:t>
                      </m:r>
                      <m:r>
                        <a:rPr lang="en-US" altLang="zh-TW" sz="1800" i="1">
                          <a:latin typeface="Cambria Math" panose="02040503050406030204" pitchFamily="18" charset="0"/>
                        </a:rPr>
                        <m:t>+</m:t>
                      </m:r>
                      <m:sSub>
                        <m:sSubPr>
                          <m:ctrlPr>
                            <a:rPr lang="en-US" altLang="zh-TW" sz="1800" i="1" smtClean="0">
                              <a:latin typeface="Cambria Math" panose="02040503050406030204" pitchFamily="18" charset="0"/>
                            </a:rPr>
                          </m:ctrlPr>
                        </m:sSubPr>
                        <m:e>
                          <m:r>
                            <a:rPr lang="zh-TW" altLang="en-US" sz="1800" i="1" smtClean="0">
                              <a:latin typeface="Cambria Math" panose="02040503050406030204" pitchFamily="18" charset="0"/>
                            </a:rPr>
                            <m:t>𝜖</m:t>
                          </m:r>
                        </m:e>
                        <m:sub>
                          <m:r>
                            <m:rPr>
                              <m:sty m:val="p"/>
                            </m:rPr>
                            <a:rPr lang="en-US" altLang="zh-TW" sz="1800" i="1">
                              <a:latin typeface="Cambria Math" panose="02040503050406030204" pitchFamily="18" charset="0"/>
                            </a:rPr>
                            <m:t>A</m:t>
                          </m:r>
                          <m:r>
                            <m:rPr>
                              <m:sty m:val="p"/>
                            </m:rPr>
                            <a:rPr lang="en-US" altLang="zh-TW" sz="1800" i="1" smtClean="0">
                              <a:latin typeface="Cambria Math" panose="02040503050406030204" pitchFamily="18" charset="0"/>
                            </a:rPr>
                            <m:t>M</m:t>
                          </m:r>
                        </m:sub>
                      </m:sSub>
                      <m:r>
                        <a:rPr lang="en-US" altLang="zh-TW" sz="1800" i="1">
                          <a:latin typeface="Cambria Math" panose="02040503050406030204" pitchFamily="18" charset="0"/>
                        </a:rPr>
                        <m:t>+</m:t>
                      </m:r>
                      <m:r>
                        <m:rPr>
                          <m:sty m:val="p"/>
                        </m:rPr>
                        <a:rPr lang="en-US" altLang="zh-TW" sz="1800" i="1" smtClean="0">
                          <a:latin typeface="Cambria Math" panose="02040503050406030204" pitchFamily="18" charset="0"/>
                        </a:rPr>
                        <m:t>R</m:t>
                      </m:r>
                      <m:r>
                        <m:rPr>
                          <m:sty m:val="p"/>
                        </m:rPr>
                        <a:rPr lang="en-US" altLang="zh-TW" sz="1800" i="1">
                          <a:latin typeface="Cambria Math" panose="02040503050406030204" pitchFamily="18" charset="0"/>
                        </a:rPr>
                        <m:t>M</m:t>
                      </m:r>
                      <m:r>
                        <a:rPr lang="en-US" altLang="zh-TW" sz="1800" i="1">
                          <a:latin typeface="Cambria Math" panose="02040503050406030204" pitchFamily="18" charset="0"/>
                        </a:rPr>
                        <m:t>+</m:t>
                      </m:r>
                      <m:sSub>
                        <m:sSubPr>
                          <m:ctrlPr>
                            <a:rPr lang="en-US" altLang="zh-TW" sz="1800" i="1">
                              <a:latin typeface="Cambria Math" panose="02040503050406030204" pitchFamily="18" charset="0"/>
                            </a:rPr>
                          </m:ctrlPr>
                        </m:sSubPr>
                        <m:e>
                          <m:r>
                            <a:rPr lang="zh-TW" altLang="en-US" sz="1800" i="1">
                              <a:latin typeface="Cambria Math" panose="02040503050406030204" pitchFamily="18" charset="0"/>
                            </a:rPr>
                            <m:t>𝜖</m:t>
                          </m:r>
                        </m:e>
                        <m:sub>
                          <m:r>
                            <m:rPr>
                              <m:sty m:val="p"/>
                            </m:rPr>
                            <a:rPr lang="en-US" altLang="zh-TW" sz="1800" i="1" smtClean="0">
                              <a:latin typeface="Cambria Math" panose="02040503050406030204" pitchFamily="18" charset="0"/>
                            </a:rPr>
                            <m:t>R</m:t>
                          </m:r>
                          <m:r>
                            <m:rPr>
                              <m:sty m:val="p"/>
                            </m:rPr>
                            <a:rPr lang="en-US" altLang="zh-TW" sz="1800" i="1">
                              <a:latin typeface="Cambria Math" panose="02040503050406030204" pitchFamily="18" charset="0"/>
                            </a:rPr>
                            <m:t>M</m:t>
                          </m:r>
                        </m:sub>
                      </m:sSub>
                    </m:oMath>
                  </m:oMathPara>
                </a14:m>
                <a:endParaRPr lang="zh-TW" altLang="en-US" dirty="0"/>
              </a:p>
            </p:txBody>
          </p:sp>
        </mc:Choice>
        <mc:Fallback xmlns="">
          <p:sp>
            <p:nvSpPr>
              <p:cNvPr id="5" name="文字方塊 4">
                <a:extLst>
                  <a:ext uri="{FF2B5EF4-FFF2-40B4-BE49-F238E27FC236}">
                    <a16:creationId xmlns:a16="http://schemas.microsoft.com/office/drawing/2014/main" id="{9BD6D8A7-4305-DBCE-9E3F-0188684F8710}"/>
                  </a:ext>
                </a:extLst>
              </p:cNvPr>
              <p:cNvSpPr txBox="1">
                <a:spLocks noRot="1" noChangeAspect="1" noMove="1" noResize="1" noEditPoints="1" noAdjustHandles="1" noChangeArrowheads="1" noChangeShapeType="1" noTextEdit="1"/>
              </p:cNvSpPr>
              <p:nvPr/>
            </p:nvSpPr>
            <p:spPr>
              <a:xfrm>
                <a:off x="2612491" y="3964342"/>
                <a:ext cx="3964330" cy="276999"/>
              </a:xfrm>
              <a:prstGeom prst="rect">
                <a:avLst/>
              </a:prstGeom>
              <a:blipFill>
                <a:blip r:embed="rId3"/>
                <a:stretch>
                  <a:fillRect b="-1739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02766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196" name="Picture 4">
            <a:extLst>
              <a:ext uri="{FF2B5EF4-FFF2-40B4-BE49-F238E27FC236}">
                <a16:creationId xmlns:a16="http://schemas.microsoft.com/office/drawing/2014/main" id="{788F99AD-B8C6-8EF9-C62D-3C55788E1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096" y="236097"/>
            <a:ext cx="8356922" cy="4671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548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FEB2C80D-D190-B32B-C53B-AD914D9A28E2}"/>
              </a:ext>
            </a:extLst>
          </p:cNvPr>
          <p:cNvSpPr>
            <a:spLocks noGrp="1"/>
          </p:cNvSpPr>
          <p:nvPr>
            <p:ph type="title"/>
          </p:nvPr>
        </p:nvSpPr>
        <p:spPr>
          <a:xfrm>
            <a:off x="613457" y="422165"/>
            <a:ext cx="7396223" cy="572700"/>
          </a:xfrm>
        </p:spPr>
        <p:txBody>
          <a:bodyPr/>
          <a:lstStyle/>
          <a:p>
            <a:r>
              <a:rPr lang="en-US" altLang="zh-TW" sz="2400" dirty="0">
                <a:latin typeface="+mj-lt"/>
              </a:rPr>
              <a:t>Hausman Auxiliary Regressions Test (Hill et al. 2018)</a:t>
            </a:r>
            <a:endParaRPr lang="zh-TW" altLang="en-US" sz="2400" dirty="0">
              <a:latin typeface="+mj-lt"/>
            </a:endParaRPr>
          </a:p>
        </p:txBody>
      </p:sp>
      <p:grpSp>
        <p:nvGrpSpPr>
          <p:cNvPr id="17" name="群組 16">
            <a:extLst>
              <a:ext uri="{FF2B5EF4-FFF2-40B4-BE49-F238E27FC236}">
                <a16:creationId xmlns:a16="http://schemas.microsoft.com/office/drawing/2014/main" id="{372EE241-C84D-4F9B-B8CE-EA4894651667}"/>
              </a:ext>
            </a:extLst>
          </p:cNvPr>
          <p:cNvGrpSpPr/>
          <p:nvPr/>
        </p:nvGrpSpPr>
        <p:grpSpPr>
          <a:xfrm>
            <a:off x="639326" y="1381528"/>
            <a:ext cx="8390989" cy="2037330"/>
            <a:chOff x="383837" y="1696691"/>
            <a:chExt cx="9019800" cy="2516325"/>
          </a:xfrm>
        </p:grpSpPr>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067C0C1C-2120-4FFD-9DE9-30CFB09E6427}"/>
                    </a:ext>
                  </a:extLst>
                </p:cNvPr>
                <p:cNvSpPr txBox="1"/>
                <p:nvPr/>
              </p:nvSpPr>
              <p:spPr>
                <a:xfrm>
                  <a:off x="383837" y="1696691"/>
                  <a:ext cx="38694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800" b="0" i="1" smtClean="0">
                            <a:latin typeface="Cambria Math" panose="02040503050406030204" pitchFamily="18" charset="0"/>
                          </a:rPr>
                          <m:t>𝐴𝑀</m:t>
                        </m:r>
                        <m:r>
                          <a:rPr lang="en-US" altLang="zh-TW" sz="1800" b="0" i="1" smtClean="0">
                            <a:latin typeface="Cambria Math" panose="02040503050406030204" pitchFamily="18" charset="0"/>
                          </a:rPr>
                          <m:t>=</m:t>
                        </m:r>
                        <m:r>
                          <a:rPr lang="en-US" altLang="zh-TW" sz="1800" b="0" i="1" smtClean="0">
                            <a:latin typeface="Cambria Math" panose="02040503050406030204" pitchFamily="18" charset="0"/>
                          </a:rPr>
                          <m:t>𝑐</m:t>
                        </m:r>
                        <m:d>
                          <m:dPr>
                            <m:ctrlPr>
                              <a:rPr lang="en-US" altLang="zh-TW" sz="1800" b="0" i="1" smtClean="0">
                                <a:latin typeface="Cambria Math" panose="02040503050406030204" pitchFamily="18" charset="0"/>
                              </a:rPr>
                            </m:ctrlPr>
                          </m:dPr>
                          <m:e>
                            <m:r>
                              <a:rPr lang="en-US" altLang="zh-TW" sz="1800" b="0" i="1" smtClean="0">
                                <a:latin typeface="Cambria Math" panose="02040503050406030204" pitchFamily="18" charset="0"/>
                              </a:rPr>
                              <m:t>𝐸𝑥𝑜𝑔𝑒𝑛𝑜𝑢𝑠</m:t>
                            </m:r>
                            <m:r>
                              <a:rPr lang="en-US" altLang="zh-TW" sz="1800" b="0" i="1" smtClean="0">
                                <a:latin typeface="Cambria Math" panose="02040503050406030204" pitchFamily="18" charset="0"/>
                              </a:rPr>
                              <m:t> </m:t>
                            </m:r>
                            <m:r>
                              <a:rPr lang="en-US" altLang="zh-TW" sz="1800" b="0" i="1" smtClean="0">
                                <a:latin typeface="Cambria Math" panose="02040503050406030204" pitchFamily="18" charset="0"/>
                              </a:rPr>
                              <m:t>𝑉𝑎𝑟𝑖𝑎𝑏𝑙𝑒𝑠</m:t>
                            </m:r>
                          </m:e>
                        </m:d>
                        <m:r>
                          <a:rPr lang="en-US" altLang="zh-TW" sz="1800" b="0" i="1" smtClean="0">
                            <a:latin typeface="Cambria Math" panose="02040503050406030204" pitchFamily="18" charset="0"/>
                          </a:rPr>
                          <m:t>+</m:t>
                        </m:r>
                        <m:sSub>
                          <m:sSubPr>
                            <m:ctrlPr>
                              <a:rPr lang="en-US" altLang="zh-TW" sz="1800" b="0" i="1" smtClean="0">
                                <a:latin typeface="Cambria Math" panose="02040503050406030204" pitchFamily="18" charset="0"/>
                              </a:rPr>
                            </m:ctrlPr>
                          </m:sSubPr>
                          <m:e>
                            <m:r>
                              <a:rPr lang="zh-TW" altLang="en-US" sz="1800" b="0" i="1" smtClean="0">
                                <a:latin typeface="Cambria Math" panose="02040503050406030204" pitchFamily="18" charset="0"/>
                              </a:rPr>
                              <m:t>𝜖</m:t>
                            </m:r>
                          </m:e>
                          <m:sub>
                            <m:r>
                              <a:rPr lang="en-US" altLang="zh-TW" sz="1800" b="0" i="1" smtClean="0">
                                <a:latin typeface="Cambria Math" panose="02040503050406030204" pitchFamily="18" charset="0"/>
                              </a:rPr>
                              <m:t>𝐴𝑀</m:t>
                            </m:r>
                          </m:sub>
                        </m:sSub>
                      </m:oMath>
                    </m:oMathPara>
                  </a14:m>
                  <a:endParaRPr lang="zh-TW" altLang="en-US" sz="1800" dirty="0"/>
                </a:p>
              </p:txBody>
            </p:sp>
          </mc:Choice>
          <mc:Fallback xmlns="">
            <p:sp>
              <p:nvSpPr>
                <p:cNvPr id="7" name="文字方塊 6">
                  <a:extLst>
                    <a:ext uri="{FF2B5EF4-FFF2-40B4-BE49-F238E27FC236}">
                      <a16:creationId xmlns:a16="http://schemas.microsoft.com/office/drawing/2014/main" id="{067C0C1C-2120-4FFD-9DE9-30CFB09E6427}"/>
                    </a:ext>
                  </a:extLst>
                </p:cNvPr>
                <p:cNvSpPr txBox="1">
                  <a:spLocks noRot="1" noChangeAspect="1" noMove="1" noResize="1" noEditPoints="1" noAdjustHandles="1" noChangeArrowheads="1" noChangeShapeType="1" noTextEdit="1"/>
                </p:cNvSpPr>
                <p:nvPr/>
              </p:nvSpPr>
              <p:spPr>
                <a:xfrm>
                  <a:off x="383837" y="1696691"/>
                  <a:ext cx="3869457" cy="276999"/>
                </a:xfrm>
                <a:prstGeom prst="rect">
                  <a:avLst/>
                </a:prstGeom>
                <a:blipFill>
                  <a:blip r:embed="rId3"/>
                  <a:stretch>
                    <a:fillRect l="-2393" r="-7009" b="-6756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022DB80F-F569-473F-895D-729C027D1BA6}"/>
                    </a:ext>
                  </a:extLst>
                </p:cNvPr>
                <p:cNvSpPr txBox="1"/>
                <p:nvPr/>
              </p:nvSpPr>
              <p:spPr>
                <a:xfrm>
                  <a:off x="1888159" y="2829406"/>
                  <a:ext cx="5284771" cy="342124"/>
                </a:xfrm>
                <a:prstGeom prst="rect">
                  <a:avLst/>
                </a:prstGeom>
                <a:noFill/>
              </p:spPr>
              <p:txBody>
                <a:bodyPr wrap="none" lIns="0" tIns="0" rIns="0" bIns="0" rtlCol="0">
                  <a:spAutoFit/>
                </a:bodyPr>
                <a:lstStyle/>
                <a:p>
                  <a14:m>
                    <m:oMath xmlns:m="http://schemas.openxmlformats.org/officeDocument/2006/math">
                      <m:r>
                        <a:rPr lang="en-US" altLang="zh-TW" sz="1800" b="0" i="1" smtClean="0">
                          <a:latin typeface="Cambria Math" panose="02040503050406030204" pitchFamily="18" charset="0"/>
                        </a:rPr>
                        <m:t>𝑅𝑀</m:t>
                      </m:r>
                      <m:r>
                        <a:rPr lang="en-US" altLang="zh-TW" sz="1800" b="0" i="1" smtClean="0">
                          <a:latin typeface="Cambria Math" panose="02040503050406030204" pitchFamily="18" charset="0"/>
                        </a:rPr>
                        <m:t>=</m:t>
                      </m:r>
                      <m:r>
                        <a:rPr lang="en-US" altLang="zh-TW" sz="1800" b="0" i="1" smtClean="0">
                          <a:latin typeface="Cambria Math" panose="02040503050406030204" pitchFamily="18" charset="0"/>
                        </a:rPr>
                        <m:t>𝐴𝑀</m:t>
                      </m:r>
                      <m:r>
                        <a:rPr lang="en-US" altLang="zh-TW" sz="1800" b="0" i="1" smtClean="0">
                          <a:latin typeface="Cambria Math" panose="02040503050406030204" pitchFamily="18" charset="0"/>
                        </a:rPr>
                        <m:t>+</m:t>
                      </m:r>
                      <m:r>
                        <a:rPr lang="en-US" altLang="zh-TW" sz="1800" b="0" i="1" smtClean="0">
                          <a:latin typeface="Cambria Math" panose="02040503050406030204" pitchFamily="18" charset="0"/>
                        </a:rPr>
                        <m:t>𝑐</m:t>
                      </m:r>
                      <m:d>
                        <m:dPr>
                          <m:ctrlPr>
                            <a:rPr lang="en-US" altLang="zh-TW" sz="1800" b="0" i="1" smtClean="0">
                              <a:latin typeface="Cambria Math" panose="02040503050406030204" pitchFamily="18" charset="0"/>
                            </a:rPr>
                          </m:ctrlPr>
                        </m:dPr>
                        <m:e>
                          <m:r>
                            <a:rPr lang="en-US" altLang="zh-TW" sz="1800" b="0" i="1" smtClean="0">
                              <a:latin typeface="Cambria Math" panose="02040503050406030204" pitchFamily="18" charset="0"/>
                            </a:rPr>
                            <m:t>𝐸𝑥𝑜𝑔𝑒𝑛𝑜𝑢𝑠</m:t>
                          </m:r>
                          <m:r>
                            <a:rPr lang="en-US" altLang="zh-TW" sz="1800" b="0" i="1" smtClean="0">
                              <a:latin typeface="Cambria Math" panose="02040503050406030204" pitchFamily="18" charset="0"/>
                            </a:rPr>
                            <m:t> </m:t>
                          </m:r>
                          <m:r>
                            <a:rPr lang="en-US" altLang="zh-TW" sz="1800" b="0" i="1" smtClean="0">
                              <a:latin typeface="Cambria Math" panose="02040503050406030204" pitchFamily="18" charset="0"/>
                            </a:rPr>
                            <m:t>𝑉𝑎𝑟𝑖𝑎𝑏𝑙𝑒𝑠</m:t>
                          </m:r>
                        </m:e>
                      </m:d>
                    </m:oMath>
                  </a14:m>
                  <a:r>
                    <a:rPr lang="en-US" altLang="zh-TW" sz="1800" dirty="0"/>
                    <a:t> </a:t>
                  </a:r>
                  <a14:m>
                    <m:oMath xmlns:m="http://schemas.openxmlformats.org/officeDocument/2006/math">
                      <m:r>
                        <a:rPr lang="en-US" altLang="zh-TW" sz="1800" i="1">
                          <a:latin typeface="Cambria Math" panose="02040503050406030204" pitchFamily="18" charset="0"/>
                        </a:rPr>
                        <m:t>+</m:t>
                      </m:r>
                      <m:r>
                        <a:rPr lang="zh-TW" altLang="en-US" sz="1800" b="1" i="1" smtClean="0">
                          <a:solidFill>
                            <a:srgbClr val="FF0000"/>
                          </a:solidFill>
                          <a:latin typeface="Cambria Math" panose="02040503050406030204" pitchFamily="18" charset="0"/>
                        </a:rPr>
                        <m:t>𝜹</m:t>
                      </m:r>
                      <m:sSub>
                        <m:sSubPr>
                          <m:ctrlPr>
                            <a:rPr lang="en-US" altLang="zh-TW" sz="1800" i="1">
                              <a:latin typeface="Cambria Math" panose="02040503050406030204" pitchFamily="18" charset="0"/>
                            </a:rPr>
                          </m:ctrlPr>
                        </m:sSubPr>
                        <m:e>
                          <m:r>
                            <a:rPr lang="zh-TW" altLang="en-US" sz="1800" i="1">
                              <a:latin typeface="Cambria Math" panose="02040503050406030204" pitchFamily="18" charset="0"/>
                            </a:rPr>
                            <m:t>𝜖</m:t>
                          </m:r>
                        </m:e>
                        <m:sub>
                          <m:r>
                            <a:rPr lang="en-US" altLang="zh-TW" sz="1800" i="1">
                              <a:latin typeface="Cambria Math" panose="02040503050406030204" pitchFamily="18" charset="0"/>
                            </a:rPr>
                            <m:t>𝐴𝑀</m:t>
                          </m:r>
                        </m:sub>
                      </m:sSub>
                      <m:r>
                        <a:rPr lang="en-US" altLang="zh-TW" sz="1800" b="0" i="1" smtClean="0">
                          <a:latin typeface="Cambria Math" panose="02040503050406030204" pitchFamily="18" charset="0"/>
                        </a:rPr>
                        <m:t>+</m:t>
                      </m:r>
                      <m:r>
                        <a:rPr lang="zh-TW" altLang="en-US" sz="1800" b="0" i="1" smtClean="0">
                          <a:latin typeface="Cambria Math" panose="02040503050406030204" pitchFamily="18" charset="0"/>
                        </a:rPr>
                        <m:t>𝜀</m:t>
                      </m:r>
                    </m:oMath>
                  </a14:m>
                  <a:endParaRPr lang="zh-TW" altLang="en-US" sz="1800" dirty="0"/>
                </a:p>
              </p:txBody>
            </p:sp>
          </mc:Choice>
          <mc:Fallback xmlns="">
            <p:sp>
              <p:nvSpPr>
                <p:cNvPr id="8" name="文字方塊 7">
                  <a:extLst>
                    <a:ext uri="{FF2B5EF4-FFF2-40B4-BE49-F238E27FC236}">
                      <a16:creationId xmlns:a16="http://schemas.microsoft.com/office/drawing/2014/main" id="{022DB80F-F569-473F-895D-729C027D1BA6}"/>
                    </a:ext>
                  </a:extLst>
                </p:cNvPr>
                <p:cNvSpPr txBox="1">
                  <a:spLocks noRot="1" noChangeAspect="1" noMove="1" noResize="1" noEditPoints="1" noAdjustHandles="1" noChangeArrowheads="1" noChangeShapeType="1" noTextEdit="1"/>
                </p:cNvSpPr>
                <p:nvPr/>
              </p:nvSpPr>
              <p:spPr>
                <a:xfrm>
                  <a:off x="1888159" y="2829406"/>
                  <a:ext cx="5284771" cy="342124"/>
                </a:xfrm>
                <a:prstGeom prst="rect">
                  <a:avLst/>
                </a:prstGeom>
                <a:blipFill>
                  <a:blip r:embed="rId4"/>
                  <a:stretch>
                    <a:fillRect l="-1611" b="-3478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a:extLst>
                    <a:ext uri="{FF2B5EF4-FFF2-40B4-BE49-F238E27FC236}">
                      <a16:creationId xmlns:a16="http://schemas.microsoft.com/office/drawing/2014/main" id="{E0CEEA34-87AB-4ACC-AE7B-8784FE441315}"/>
                    </a:ext>
                  </a:extLst>
                </p:cNvPr>
                <p:cNvSpPr txBox="1"/>
                <p:nvPr/>
              </p:nvSpPr>
              <p:spPr>
                <a:xfrm>
                  <a:off x="4145333" y="3870892"/>
                  <a:ext cx="5258304" cy="342124"/>
                </a:xfrm>
                <a:prstGeom prst="rect">
                  <a:avLst/>
                </a:prstGeom>
                <a:noFill/>
              </p:spPr>
              <p:txBody>
                <a:bodyPr wrap="none" lIns="0" tIns="0" rIns="0" bIns="0" rtlCol="0">
                  <a:spAutoFit/>
                </a:bodyPr>
                <a:lstStyle/>
                <a:p>
                  <a14:m>
                    <m:oMath xmlns:m="http://schemas.openxmlformats.org/officeDocument/2006/math">
                      <m:r>
                        <a:rPr lang="en-US" altLang="zh-TW" sz="1800" b="0" i="1" smtClean="0">
                          <a:latin typeface="Cambria Math" panose="02040503050406030204" pitchFamily="18" charset="0"/>
                        </a:rPr>
                        <m:t>𝑅𝑀</m:t>
                      </m:r>
                      <m:r>
                        <a:rPr lang="en-US" altLang="zh-TW" sz="1800" b="0" i="1" smtClean="0">
                          <a:latin typeface="Cambria Math" panose="02040503050406030204" pitchFamily="18" charset="0"/>
                        </a:rPr>
                        <m:t>=</m:t>
                      </m:r>
                      <m:r>
                        <a:rPr lang="en-US" altLang="zh-TW" sz="1800" b="0" i="1" smtClean="0">
                          <a:latin typeface="Cambria Math" panose="02040503050406030204" pitchFamily="18" charset="0"/>
                        </a:rPr>
                        <m:t>𝑝𝑟𝑒𝑑𝑖𝑐𝑡𝐴𝑀</m:t>
                      </m:r>
                      <m:r>
                        <a:rPr lang="en-US" altLang="zh-TW" sz="1800" b="0" i="1" smtClean="0">
                          <a:latin typeface="Cambria Math" panose="02040503050406030204" pitchFamily="18" charset="0"/>
                        </a:rPr>
                        <m:t>+</m:t>
                      </m:r>
                      <m:r>
                        <a:rPr lang="en-US" altLang="zh-TW" sz="1800" b="0" i="1" smtClean="0">
                          <a:latin typeface="Cambria Math" panose="02040503050406030204" pitchFamily="18" charset="0"/>
                        </a:rPr>
                        <m:t>𝑐</m:t>
                      </m:r>
                      <m:d>
                        <m:dPr>
                          <m:ctrlPr>
                            <a:rPr lang="en-US" altLang="zh-TW" sz="1800" b="0" i="1" smtClean="0">
                              <a:latin typeface="Cambria Math" panose="02040503050406030204" pitchFamily="18" charset="0"/>
                            </a:rPr>
                          </m:ctrlPr>
                        </m:dPr>
                        <m:e>
                          <m:r>
                            <a:rPr lang="en-US" altLang="zh-TW" sz="1800" b="0" i="1" smtClean="0">
                              <a:latin typeface="Cambria Math" panose="02040503050406030204" pitchFamily="18" charset="0"/>
                            </a:rPr>
                            <m:t>𝐸𝑥𝑜𝑔𝑒𝑛𝑜𝑢𝑠</m:t>
                          </m:r>
                          <m:r>
                            <a:rPr lang="en-US" altLang="zh-TW" sz="1800" b="0" i="1" smtClean="0">
                              <a:latin typeface="Cambria Math" panose="02040503050406030204" pitchFamily="18" charset="0"/>
                            </a:rPr>
                            <m:t> </m:t>
                          </m:r>
                          <m:r>
                            <a:rPr lang="en-US" altLang="zh-TW" sz="1800" b="0" i="1" smtClean="0">
                              <a:latin typeface="Cambria Math" panose="02040503050406030204" pitchFamily="18" charset="0"/>
                            </a:rPr>
                            <m:t>𝑉𝑎𝑟𝑖𝑎𝑏𝑙𝑒𝑠</m:t>
                          </m:r>
                        </m:e>
                      </m:d>
                    </m:oMath>
                  </a14:m>
                  <a:r>
                    <a:rPr lang="en-US" altLang="zh-TW" sz="1800" dirty="0"/>
                    <a:t> </a:t>
                  </a:r>
                  <a14:m>
                    <m:oMath xmlns:m="http://schemas.openxmlformats.org/officeDocument/2006/math">
                      <m:r>
                        <a:rPr lang="en-US" altLang="zh-TW" sz="1800" b="0" i="1" smtClean="0">
                          <a:latin typeface="Cambria Math" panose="02040503050406030204" pitchFamily="18" charset="0"/>
                        </a:rPr>
                        <m:t>+</m:t>
                      </m:r>
                      <m:r>
                        <a:rPr lang="zh-TW" altLang="en-US" sz="1800" b="0" i="1" smtClean="0">
                          <a:latin typeface="Cambria Math" panose="02040503050406030204" pitchFamily="18" charset="0"/>
                        </a:rPr>
                        <m:t>𝜀</m:t>
                      </m:r>
                    </m:oMath>
                  </a14:m>
                  <a:endParaRPr lang="zh-TW" altLang="en-US" sz="1800" dirty="0"/>
                </a:p>
              </p:txBody>
            </p:sp>
          </mc:Choice>
          <mc:Fallback xmlns="">
            <p:sp>
              <p:nvSpPr>
                <p:cNvPr id="9" name="文字方塊 8">
                  <a:extLst>
                    <a:ext uri="{FF2B5EF4-FFF2-40B4-BE49-F238E27FC236}">
                      <a16:creationId xmlns:a16="http://schemas.microsoft.com/office/drawing/2014/main" id="{E0CEEA34-87AB-4ACC-AE7B-8784FE441315}"/>
                    </a:ext>
                  </a:extLst>
                </p:cNvPr>
                <p:cNvSpPr txBox="1">
                  <a:spLocks noRot="1" noChangeAspect="1" noMove="1" noResize="1" noEditPoints="1" noAdjustHandles="1" noChangeArrowheads="1" noChangeShapeType="1" noTextEdit="1"/>
                </p:cNvSpPr>
                <p:nvPr/>
              </p:nvSpPr>
              <p:spPr>
                <a:xfrm>
                  <a:off x="4145333" y="3870892"/>
                  <a:ext cx="5258304" cy="342124"/>
                </a:xfrm>
                <a:prstGeom prst="rect">
                  <a:avLst/>
                </a:prstGeom>
                <a:blipFill>
                  <a:blip r:embed="rId5"/>
                  <a:stretch>
                    <a:fillRect l="-1746" r="-125" b="-34783"/>
                  </a:stretch>
                </a:blipFill>
              </p:spPr>
              <p:txBody>
                <a:bodyPr/>
                <a:lstStyle/>
                <a:p>
                  <a:r>
                    <a:rPr lang="zh-TW" altLang="en-US">
                      <a:noFill/>
                    </a:rPr>
                    <a:t> </a:t>
                  </a:r>
                </a:p>
              </p:txBody>
            </p:sp>
          </mc:Fallback>
        </mc:AlternateContent>
        <p:cxnSp>
          <p:nvCxnSpPr>
            <p:cNvPr id="14" name="直線單箭頭接點 13">
              <a:extLst>
                <a:ext uri="{FF2B5EF4-FFF2-40B4-BE49-F238E27FC236}">
                  <a16:creationId xmlns:a16="http://schemas.microsoft.com/office/drawing/2014/main" id="{81C93BDC-A724-4C9F-9D63-458C6A0B9AB8}"/>
                </a:ext>
              </a:extLst>
            </p:cNvPr>
            <p:cNvCxnSpPr/>
            <p:nvPr/>
          </p:nvCxnSpPr>
          <p:spPr>
            <a:xfrm>
              <a:off x="613457" y="2081705"/>
              <a:ext cx="4711959" cy="17723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F68E57F4-A14A-4890-9F05-411D637054DE}"/>
                </a:ext>
              </a:extLst>
            </p:cNvPr>
            <p:cNvCxnSpPr>
              <a:cxnSpLocks/>
            </p:cNvCxnSpPr>
            <p:nvPr/>
          </p:nvCxnSpPr>
          <p:spPr>
            <a:xfrm>
              <a:off x="3984918" y="2064022"/>
              <a:ext cx="2137548" cy="7653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Google Shape;553;p66">
            <a:extLst>
              <a:ext uri="{FF2B5EF4-FFF2-40B4-BE49-F238E27FC236}">
                <a16:creationId xmlns:a16="http://schemas.microsoft.com/office/drawing/2014/main" id="{0D06D2D3-A3B3-4CFE-AFA5-C123D736F0AB}"/>
              </a:ext>
            </a:extLst>
          </p:cNvPr>
          <p:cNvSpPr txBox="1">
            <a:spLocks noGrp="1"/>
          </p:cNvSpPr>
          <p:nvPr>
            <p:ph type="subTitle" idx="1"/>
          </p:nvPr>
        </p:nvSpPr>
        <p:spPr>
          <a:xfrm>
            <a:off x="1312982" y="3514306"/>
            <a:ext cx="7570827" cy="1044173"/>
          </a:xfrm>
          <a:prstGeom prst="rect">
            <a:avLst/>
          </a:prstGeom>
        </p:spPr>
        <p:txBody>
          <a:bodyPr spcFirstLastPara="1" wrap="square" lIns="91425" tIns="91425" rIns="91425" bIns="91425" anchor="t" anchorCtr="0">
            <a:noAutofit/>
          </a:bodyPr>
          <a:lstStyle/>
          <a:p>
            <a:pPr marL="285750" indent="-285750">
              <a:lnSpc>
                <a:spcPct val="200000"/>
              </a:lnSpc>
              <a:buClr>
                <a:schemeClr val="dk1"/>
              </a:buClr>
              <a:buSzPts val="1100"/>
            </a:pPr>
            <a:r>
              <a:rPr lang="en-US" altLang="zh-TW" sz="1600" dirty="0">
                <a:latin typeface="+mn-lt"/>
              </a:rPr>
              <a:t>2SLS comes to an approach to mitigate the endogeneity bias inherent from OLS.</a:t>
            </a:r>
          </a:p>
          <a:p>
            <a:pPr marL="285750" indent="-285750">
              <a:lnSpc>
                <a:spcPct val="200000"/>
              </a:lnSpc>
              <a:buClr>
                <a:schemeClr val="dk1"/>
              </a:buClr>
              <a:buSzPts val="1100"/>
            </a:pPr>
            <a:r>
              <a:rPr lang="en-US" altLang="zh-TW" sz="1600" dirty="0">
                <a:latin typeface="+mn-lt"/>
              </a:rPr>
              <a:t>Actual AM (RM) are replaced with predicted value from the first-stage equations</a:t>
            </a:r>
          </a:p>
          <a:p>
            <a:pPr marL="0" indent="0">
              <a:lnSpc>
                <a:spcPct val="200000"/>
              </a:lnSpc>
              <a:buClr>
                <a:schemeClr val="dk1"/>
              </a:buClr>
              <a:buSzPts val="1100"/>
              <a:buNone/>
            </a:pPr>
            <a:endParaRPr lang="en-US" altLang="zh-TW" dirty="0">
              <a:latin typeface="+mn-lt"/>
            </a:endParaRPr>
          </a:p>
          <a:p>
            <a:pPr marL="285750" indent="-285750">
              <a:lnSpc>
                <a:spcPct val="200000"/>
              </a:lnSpc>
              <a:buClr>
                <a:schemeClr val="dk1"/>
              </a:buClr>
              <a:buSzPts val="1100"/>
            </a:pPr>
            <a:endParaRPr lang="en-US" altLang="zh-TW" dirty="0">
              <a:latin typeface="+mn-lt"/>
            </a:endParaRPr>
          </a:p>
        </p:txBody>
      </p:sp>
    </p:spTree>
    <p:extLst>
      <p:ext uri="{BB962C8B-B14F-4D97-AF65-F5344CB8AC3E}">
        <p14:creationId xmlns:p14="http://schemas.microsoft.com/office/powerpoint/2010/main" val="387318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000"/>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1870042" y="1346240"/>
            <a:ext cx="5541908" cy="3164800"/>
          </a:xfrm>
          <a:prstGeom prst="rect">
            <a:avLst/>
          </a:prstGeom>
        </p:spPr>
        <p:txBody>
          <a:bodyPr spcFirstLastPara="1" wrap="square" lIns="91425" tIns="91425" rIns="91425" bIns="91425" anchor="t" anchorCtr="0">
            <a:noAutofit/>
          </a:bodyPr>
          <a:lstStyle/>
          <a:p>
            <a:pPr marL="285750" indent="-285750">
              <a:lnSpc>
                <a:spcPct val="200000"/>
              </a:lnSpc>
              <a:buClr>
                <a:schemeClr val="dk1"/>
              </a:buClr>
              <a:buSzPts val="1100"/>
            </a:pPr>
            <a:r>
              <a:rPr lang="en-US" altLang="zh-TW" sz="1600" dirty="0">
                <a:latin typeface="+mn-lt"/>
              </a:rPr>
              <a:t>Within Treatment Group Analysis</a:t>
            </a:r>
          </a:p>
          <a:p>
            <a:pPr marL="285750" indent="-285750">
              <a:lnSpc>
                <a:spcPct val="200000"/>
              </a:lnSpc>
              <a:buClr>
                <a:schemeClr val="dk1"/>
              </a:buClr>
              <a:buSzPts val="1100"/>
            </a:pPr>
            <a:r>
              <a:rPr lang="en-US" altLang="zh-TW" sz="1600" dirty="0">
                <a:latin typeface="+mn-lt"/>
              </a:rPr>
              <a:t>Matched Result Analysis with RPA Adopted and RPA Non-Adopted Sample</a:t>
            </a:r>
          </a:p>
          <a:p>
            <a:pPr marL="285750" indent="-285750">
              <a:lnSpc>
                <a:spcPct val="200000"/>
              </a:lnSpc>
              <a:buClr>
                <a:schemeClr val="dk1"/>
              </a:buClr>
              <a:buSzPts val="1100"/>
            </a:pPr>
            <a:r>
              <a:rPr lang="en-US" altLang="zh-TW" sz="1600" dirty="0">
                <a:latin typeface="+mn-lt"/>
              </a:rPr>
              <a:t>Additional Analysis: Alternative Measure for AM proxy</a:t>
            </a:r>
          </a:p>
        </p:txBody>
      </p:sp>
      <p:sp>
        <p:nvSpPr>
          <p:cNvPr id="554" name="Google Shape;554;p66"/>
          <p:cNvSpPr txBox="1">
            <a:spLocks noGrp="1"/>
          </p:cNvSpPr>
          <p:nvPr>
            <p:ph type="title"/>
          </p:nvPr>
        </p:nvSpPr>
        <p:spPr>
          <a:xfrm>
            <a:off x="807720" y="490745"/>
            <a:ext cx="647192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latin typeface="+mj-lt"/>
              </a:rPr>
              <a:t>04 Results </a:t>
            </a:r>
            <a:endParaRPr sz="2400" dirty="0">
              <a:latin typeface="+mj-lt"/>
            </a:endParaRPr>
          </a:p>
        </p:txBody>
      </p:sp>
    </p:spTree>
    <p:extLst>
      <p:ext uri="{BB962C8B-B14F-4D97-AF65-F5344CB8AC3E}">
        <p14:creationId xmlns:p14="http://schemas.microsoft.com/office/powerpoint/2010/main" val="55665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 calcmode="lin" valueType="num">
                                      <p:cBhvr additive="base">
                                        <p:cTn id="7" dur="1000"/>
                                        <p:tgtEl>
                                          <p:spTgt spid="55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54"/>
                                        </p:tgtEl>
                                        <p:attrNameLst>
                                          <p:attrName>style.visibility</p:attrName>
                                        </p:attrNameLst>
                                      </p:cBhvr>
                                      <p:to>
                                        <p:strVal val="visible"/>
                                      </p:to>
                                    </p:set>
                                    <p:anim calcmode="lin" valueType="num">
                                      <p:cBhvr additive="base">
                                        <p:cTn id="10" dur="1000"/>
                                        <p:tgtEl>
                                          <p:spTgt spid="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1451"/>
        <p:cNvGrpSpPr/>
        <p:nvPr/>
      </p:nvGrpSpPr>
      <p:grpSpPr>
        <a:xfrm>
          <a:off x="0" y="0"/>
          <a:ext cx="0" cy="0"/>
          <a:chOff x="0" y="0"/>
          <a:chExt cx="0" cy="0"/>
        </a:xfrm>
      </p:grpSpPr>
      <p:sp>
        <p:nvSpPr>
          <p:cNvPr id="1452" name="Google Shape;1452;p11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lvl="0"/>
            <a:r>
              <a:rPr lang="en-US" dirty="0">
                <a:latin typeface="+mj-lt"/>
              </a:rPr>
              <a:t>Testing for Endogeneity</a:t>
            </a:r>
            <a:br>
              <a:rPr lang="en-US" dirty="0">
                <a:latin typeface="+mj-lt"/>
              </a:rPr>
            </a:br>
            <a:endParaRPr dirty="0">
              <a:latin typeface="+mj-lt"/>
            </a:endParaRPr>
          </a:p>
        </p:txBody>
      </p:sp>
      <mc:AlternateContent xmlns:mc="http://schemas.openxmlformats.org/markup-compatibility/2006">
        <mc:Choice xmlns:a14="http://schemas.microsoft.com/office/drawing/2010/main" Requires="a14">
          <p:graphicFrame>
            <p:nvGraphicFramePr>
              <p:cNvPr id="1453" name="Google Shape;1453;p112"/>
              <p:cNvGraphicFramePr/>
              <p:nvPr>
                <p:extLst>
                  <p:ext uri="{D42A27DB-BD31-4B8C-83A1-F6EECF244321}">
                    <p14:modId xmlns:p14="http://schemas.microsoft.com/office/powerpoint/2010/main" val="2530161645"/>
                  </p:ext>
                </p:extLst>
              </p:nvPr>
            </p:nvGraphicFramePr>
            <p:xfrm>
              <a:off x="1353790" y="1127683"/>
              <a:ext cx="6436370" cy="3534428"/>
            </p:xfrm>
            <a:graphic>
              <a:graphicData uri="http://schemas.openxmlformats.org/drawingml/2006/table">
                <a:tbl>
                  <a:tblPr firstRow="1" firstCol="1" bandRow="1">
                    <a:tableStyleId>{10A1B5D5-9B99-4C35-A422-299274C87663}</a:tableStyleId>
                  </a:tblPr>
                  <a:tblGrid>
                    <a:gridCol w="851224">
                      <a:extLst>
                        <a:ext uri="{9D8B030D-6E8A-4147-A177-3AD203B41FA5}">
                          <a16:colId xmlns:a16="http://schemas.microsoft.com/office/drawing/2014/main" val="20000"/>
                        </a:ext>
                      </a:extLst>
                    </a:gridCol>
                    <a:gridCol w="706973">
                      <a:extLst>
                        <a:ext uri="{9D8B030D-6E8A-4147-A177-3AD203B41FA5}">
                          <a16:colId xmlns:a16="http://schemas.microsoft.com/office/drawing/2014/main" val="20001"/>
                        </a:ext>
                      </a:extLst>
                    </a:gridCol>
                    <a:gridCol w="680120">
                      <a:extLst>
                        <a:ext uri="{9D8B030D-6E8A-4147-A177-3AD203B41FA5}">
                          <a16:colId xmlns:a16="http://schemas.microsoft.com/office/drawing/2014/main" val="20002"/>
                        </a:ext>
                      </a:extLst>
                    </a:gridCol>
                    <a:gridCol w="739083">
                      <a:extLst>
                        <a:ext uri="{9D8B030D-6E8A-4147-A177-3AD203B41FA5}">
                          <a16:colId xmlns:a16="http://schemas.microsoft.com/office/drawing/2014/main" val="20003"/>
                        </a:ext>
                      </a:extLst>
                    </a:gridCol>
                    <a:gridCol w="691794">
                      <a:extLst>
                        <a:ext uri="{9D8B030D-6E8A-4147-A177-3AD203B41FA5}">
                          <a16:colId xmlns:a16="http://schemas.microsoft.com/office/drawing/2014/main" val="20004"/>
                        </a:ext>
                      </a:extLst>
                    </a:gridCol>
                    <a:gridCol w="691794">
                      <a:extLst>
                        <a:ext uri="{9D8B030D-6E8A-4147-A177-3AD203B41FA5}">
                          <a16:colId xmlns:a16="http://schemas.microsoft.com/office/drawing/2014/main" val="1645537639"/>
                        </a:ext>
                      </a:extLst>
                    </a:gridCol>
                    <a:gridCol w="691794">
                      <a:extLst>
                        <a:ext uri="{9D8B030D-6E8A-4147-A177-3AD203B41FA5}">
                          <a16:colId xmlns:a16="http://schemas.microsoft.com/office/drawing/2014/main" val="3013281436"/>
                        </a:ext>
                      </a:extLst>
                    </a:gridCol>
                    <a:gridCol w="691794">
                      <a:extLst>
                        <a:ext uri="{9D8B030D-6E8A-4147-A177-3AD203B41FA5}">
                          <a16:colId xmlns:a16="http://schemas.microsoft.com/office/drawing/2014/main" val="3853659232"/>
                        </a:ext>
                      </a:extLst>
                    </a:gridCol>
                    <a:gridCol w="691794">
                      <a:extLst>
                        <a:ext uri="{9D8B030D-6E8A-4147-A177-3AD203B41FA5}">
                          <a16:colId xmlns:a16="http://schemas.microsoft.com/office/drawing/2014/main" val="1309207121"/>
                        </a:ext>
                      </a:extLst>
                    </a:gridCol>
                  </a:tblGrid>
                  <a:tr h="214120">
                    <a:tc gridSpan="9">
                      <a:txBody>
                        <a:bodyPr/>
                        <a:lstStyle/>
                        <a:p>
                          <a:pPr marL="0" lvl="0" indent="0" algn="ctr" rtl="0">
                            <a:spcBef>
                              <a:spcPts val="0"/>
                            </a:spcBef>
                            <a:spcAft>
                              <a:spcPts val="0"/>
                            </a:spcAft>
                            <a:buNone/>
                          </a:pPr>
                          <a:r>
                            <a:rPr lang="en-US" sz="1100" dirty="0"/>
                            <a:t>Hausman Auxiliary Regressions ( </a:t>
                          </a:r>
                          <a:r>
                            <a:rPr lang="en-US" sz="1100" dirty="0" err="1"/>
                            <a:t>Untabulated</a:t>
                          </a:r>
                          <a:r>
                            <a:rPr lang="en-US" sz="1100" dirty="0"/>
                            <a:t> )</a:t>
                          </a:r>
                          <a:endParaRPr sz="1100" dirty="0">
                            <a:latin typeface="+mn-lt"/>
                            <a:ea typeface="+mn-ea"/>
                          </a:endParaRPr>
                        </a:p>
                      </a:txBody>
                      <a:tcPr marL="42487" marR="42487" marT="42487" marB="42487">
                        <a:lnB w="12700" cmpd="sng">
                          <a:noFill/>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mn-cs"/>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mn-cs"/>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mn-cs"/>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mn-cs"/>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endParaRPr sz="1200" dirty="0">
                            <a:latin typeface="+mn-lt"/>
                            <a:ea typeface="+mn-ea"/>
                          </a:endParaRPr>
                        </a:p>
                      </a:txBody>
                      <a:tcPr marL="42487" marR="42487" marT="42487" marB="42487"/>
                    </a:tc>
                    <a:tc hMerge="1">
                      <a:txBody>
                        <a:bodyPr/>
                        <a:lstStyle/>
                        <a:p>
                          <a:pPr marL="0" lvl="0" indent="0" algn="ctr" rtl="0">
                            <a:spcBef>
                              <a:spcPts val="0"/>
                            </a:spcBef>
                            <a:spcAft>
                              <a:spcPts val="0"/>
                            </a:spcAft>
                            <a:buNone/>
                          </a:pPr>
                          <a:endParaRPr sz="1200" dirty="0">
                            <a:latin typeface="+mn-lt"/>
                            <a:ea typeface="+mn-ea"/>
                          </a:endParaRPr>
                        </a:p>
                      </a:txBody>
                      <a:tcPr marL="42487" marR="42487" marT="42487" marB="42487"/>
                    </a:tc>
                    <a:tc hMerge="1">
                      <a:txBody>
                        <a:bodyPr/>
                        <a:lstStyle/>
                        <a:p>
                          <a:pPr marL="0" lvl="0" indent="0" algn="ctr" rtl="0">
                            <a:spcBef>
                              <a:spcPts val="0"/>
                            </a:spcBef>
                            <a:spcAft>
                              <a:spcPts val="0"/>
                            </a:spcAft>
                            <a:buNone/>
                          </a:pPr>
                          <a:endParaRPr sz="1200" dirty="0">
                            <a:latin typeface="+mn-lt"/>
                            <a:ea typeface="+mn-ea"/>
                          </a:endParaRPr>
                        </a:p>
                      </a:txBody>
                      <a:tcPr marL="42487" marR="42487" marT="42487" marB="42487"/>
                    </a:tc>
                    <a:tc hMerge="1">
                      <a:txBody>
                        <a:bodyPr/>
                        <a:lstStyle/>
                        <a:p>
                          <a:pPr marL="0" lvl="0" indent="0" algn="ctr" rtl="0">
                            <a:spcBef>
                              <a:spcPts val="0"/>
                            </a:spcBef>
                            <a:spcAft>
                              <a:spcPts val="0"/>
                            </a:spcAft>
                            <a:buNone/>
                          </a:pPr>
                          <a:endParaRPr sz="1200" dirty="0">
                            <a:latin typeface="+mn-lt"/>
                            <a:ea typeface="+mn-ea"/>
                          </a:endParaRPr>
                        </a:p>
                      </a:txBody>
                      <a:tcPr marL="42487" marR="42487" marT="42487" marB="42487"/>
                    </a:tc>
                    <a:extLst>
                      <a:ext uri="{0D108BD9-81ED-4DB2-BD59-A6C34878D82A}">
                        <a16:rowId xmlns:a16="http://schemas.microsoft.com/office/drawing/2014/main" val="1793594298"/>
                      </a:ext>
                    </a:extLst>
                  </a:tr>
                  <a:tr h="374066">
                    <a:tc>
                      <a:txBody>
                        <a:bodyPr/>
                        <a:lstStyle/>
                        <a:p>
                          <a:pPr marL="0" lvl="0" indent="0" algn="ctr" rtl="0">
                            <a:spcBef>
                              <a:spcPts val="0"/>
                            </a:spcBef>
                            <a:spcAft>
                              <a:spcPts val="0"/>
                            </a:spcAft>
                            <a:buNone/>
                          </a:pPr>
                          <a:endParaRPr sz="1100" dirty="0">
                            <a:latin typeface="+mn-lt"/>
                            <a:ea typeface="+mn-ea"/>
                          </a:endParaRPr>
                        </a:p>
                      </a:txBody>
                      <a:tcPr marL="42487" marR="42487" marT="42487" marB="42487">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4">
                      <a:txBody>
                        <a:bodyPr/>
                        <a:lstStyle/>
                        <a:p>
                          <a:pPr marL="0" lvl="0" indent="0" algn="ctr" rtl="0">
                            <a:spcBef>
                              <a:spcPts val="0"/>
                            </a:spcBef>
                            <a:spcAft>
                              <a:spcPts val="0"/>
                            </a:spcAft>
                            <a:buNone/>
                          </a:pPr>
                          <a:r>
                            <a:rPr lang="en-US" sz="1100" dirty="0">
                              <a:solidFill>
                                <a:srgbClr val="011635"/>
                              </a:solidFill>
                              <a:latin typeface="+mn-lt"/>
                              <a:ea typeface="+mn-ea"/>
                              <a:cs typeface="+mn-cs"/>
                              <a:sym typeface="Vidaloka"/>
                            </a:rPr>
                            <a:t>Within Treatment Group Analysis</a:t>
                          </a:r>
                          <a:endParaRPr sz="1100" dirty="0">
                            <a:solidFill>
                              <a:srgbClr val="011635"/>
                            </a:solidFill>
                            <a:latin typeface="+mn-lt"/>
                            <a:ea typeface="+mn-ea"/>
                            <a:cs typeface="+mn-cs"/>
                            <a:sym typeface="Vidaloka"/>
                          </a:endParaRPr>
                        </a:p>
                      </a:txBody>
                      <a:tcPr marL="42487" marR="42487" marT="42487" marB="4248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marL="0" lvl="0" indent="0" algn="ctr" rtl="0">
                            <a:spcBef>
                              <a:spcPts val="0"/>
                            </a:spcBef>
                            <a:spcAft>
                              <a:spcPts val="0"/>
                            </a:spcAft>
                            <a:buNone/>
                          </a:pPr>
                          <a:endParaRPr sz="1200" dirty="0">
                            <a:solidFill>
                              <a:srgbClr val="011635"/>
                            </a:solidFill>
                            <a:latin typeface="+mn-lt"/>
                            <a:ea typeface="+mn-ea"/>
                            <a:cs typeface="+mn-cs"/>
                            <a:sym typeface="Vidaloka"/>
                          </a:endParaRPr>
                        </a:p>
                      </a:txBody>
                      <a:tcPr marL="42487" marR="42487" marT="42487" marB="42487" anchor="ctr"/>
                    </a:tc>
                    <a:tc hMerge="1">
                      <a:txBody>
                        <a:bodyPr/>
                        <a:lstStyle/>
                        <a:p>
                          <a:pPr marL="0" lvl="0" indent="0" algn="ctr" rtl="0">
                            <a:spcBef>
                              <a:spcPts val="0"/>
                            </a:spcBef>
                            <a:spcAft>
                              <a:spcPts val="0"/>
                            </a:spcAft>
                            <a:buNone/>
                          </a:pPr>
                          <a:endParaRPr sz="1200" dirty="0">
                            <a:solidFill>
                              <a:srgbClr val="011635"/>
                            </a:solidFill>
                            <a:latin typeface="+mn-lt"/>
                            <a:ea typeface="+mn-ea"/>
                            <a:cs typeface="+mn-cs"/>
                            <a:sym typeface="Vidaloka"/>
                          </a:endParaRPr>
                        </a:p>
                      </a:txBody>
                      <a:tcPr marL="42487" marR="42487" marT="42487" marB="42487" anchor="ctr"/>
                    </a:tc>
                    <a:tc hMerge="1">
                      <a:txBody>
                        <a:bodyPr/>
                        <a:lstStyle/>
                        <a:p>
                          <a:pPr marL="0" lvl="0" indent="0" algn="ctr" rtl="0">
                            <a:spcBef>
                              <a:spcPts val="0"/>
                            </a:spcBef>
                            <a:spcAft>
                              <a:spcPts val="0"/>
                            </a:spcAft>
                            <a:buNone/>
                          </a:pPr>
                          <a:endParaRPr sz="1200" dirty="0">
                            <a:solidFill>
                              <a:srgbClr val="011635"/>
                            </a:solidFill>
                            <a:latin typeface="+mn-lt"/>
                            <a:ea typeface="+mn-ea"/>
                            <a:cs typeface="+mn-cs"/>
                            <a:sym typeface="Vidaloka"/>
                          </a:endParaRPr>
                        </a:p>
                      </a:txBody>
                      <a:tcPr marL="42487" marR="42487" marT="42487" marB="42487" anchor="ctr"/>
                    </a:tc>
                    <a:tc gridSpan="4">
                      <a:txBody>
                        <a:bodyPr/>
                        <a:lstStyle/>
                        <a:p>
                          <a:pPr marL="0" lvl="0" indent="0" algn="ctr" rtl="0">
                            <a:spcBef>
                              <a:spcPts val="0"/>
                            </a:spcBef>
                            <a:spcAft>
                              <a:spcPts val="0"/>
                            </a:spcAft>
                            <a:buNone/>
                          </a:pPr>
                          <a:r>
                            <a:rPr lang="en-US" sz="1100" dirty="0">
                              <a:solidFill>
                                <a:srgbClr val="011635"/>
                              </a:solidFill>
                              <a:latin typeface="+mn-lt"/>
                              <a:ea typeface="+mn-ea"/>
                              <a:cs typeface="+mn-cs"/>
                              <a:sym typeface="Vidaloka"/>
                            </a:rPr>
                            <a:t>Matched Results Analysis</a:t>
                          </a:r>
                          <a:endParaRPr sz="1100" dirty="0">
                            <a:solidFill>
                              <a:srgbClr val="011635"/>
                            </a:solidFill>
                            <a:latin typeface="+mn-lt"/>
                            <a:ea typeface="+mn-ea"/>
                            <a:cs typeface="+mn-cs"/>
                            <a:sym typeface="Vidaloka"/>
                          </a:endParaRPr>
                        </a:p>
                      </a:txBody>
                      <a:tcPr marL="42487" marR="42487" marT="42487" marB="42487"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marL="0" lvl="0" indent="0" algn="ctr" rtl="0">
                            <a:spcBef>
                              <a:spcPts val="0"/>
                            </a:spcBef>
                            <a:spcAft>
                              <a:spcPts val="0"/>
                            </a:spcAft>
                            <a:buNone/>
                          </a:pPr>
                          <a:endParaRPr sz="1200" dirty="0">
                            <a:solidFill>
                              <a:srgbClr val="011635"/>
                            </a:solidFill>
                            <a:latin typeface="+mn-lt"/>
                            <a:ea typeface="+mn-ea"/>
                            <a:cs typeface="+mn-cs"/>
                            <a:sym typeface="Vidaloka"/>
                          </a:endParaRPr>
                        </a:p>
                      </a:txBody>
                      <a:tcPr marL="42487" marR="42487" marT="42487" marB="42487" anchor="ctr"/>
                    </a:tc>
                    <a:tc hMerge="1">
                      <a:txBody>
                        <a:bodyPr/>
                        <a:lstStyle/>
                        <a:p>
                          <a:pPr marL="0" lvl="0" indent="0" algn="ctr" rtl="0">
                            <a:spcBef>
                              <a:spcPts val="0"/>
                            </a:spcBef>
                            <a:spcAft>
                              <a:spcPts val="0"/>
                            </a:spcAft>
                            <a:buNone/>
                          </a:pPr>
                          <a:endParaRPr sz="1200" dirty="0">
                            <a:solidFill>
                              <a:srgbClr val="011635"/>
                            </a:solidFill>
                            <a:latin typeface="+mn-lt"/>
                            <a:ea typeface="+mn-ea"/>
                            <a:cs typeface="+mn-cs"/>
                            <a:sym typeface="Vidaloka"/>
                          </a:endParaRPr>
                        </a:p>
                      </a:txBody>
                      <a:tcPr marL="42487" marR="42487" marT="42487" marB="42487" anchor="ctr"/>
                    </a:tc>
                    <a:tc hMerge="1">
                      <a:txBody>
                        <a:bodyPr/>
                        <a:lstStyle/>
                        <a:p>
                          <a:pPr marL="0" lvl="0" indent="0" algn="ctr" rtl="0">
                            <a:spcBef>
                              <a:spcPts val="0"/>
                            </a:spcBef>
                            <a:spcAft>
                              <a:spcPts val="0"/>
                            </a:spcAft>
                            <a:buNone/>
                          </a:pPr>
                          <a:endParaRPr sz="1200" dirty="0">
                            <a:solidFill>
                              <a:srgbClr val="011635"/>
                            </a:solidFill>
                            <a:latin typeface="+mn-lt"/>
                            <a:ea typeface="+mn-ea"/>
                            <a:cs typeface="+mn-cs"/>
                            <a:sym typeface="Vidaloka"/>
                          </a:endParaRPr>
                        </a:p>
                      </a:txBody>
                      <a:tcPr marL="42487" marR="42487" marT="42487" marB="42487" anchor="ctr"/>
                    </a:tc>
                    <a:extLst>
                      <a:ext uri="{0D108BD9-81ED-4DB2-BD59-A6C34878D82A}">
                        <a16:rowId xmlns:a16="http://schemas.microsoft.com/office/drawing/2014/main" val="2906760318"/>
                      </a:ext>
                    </a:extLst>
                  </a:tr>
                  <a:tr h="374066">
                    <a:tc>
                      <a:txBody>
                        <a:bodyPr/>
                        <a:lstStyle/>
                        <a:p>
                          <a:pPr marL="0" lvl="0" indent="0" algn="ctr" rtl="0">
                            <a:spcBef>
                              <a:spcPts val="0"/>
                            </a:spcBef>
                            <a:spcAft>
                              <a:spcPts val="0"/>
                            </a:spcAft>
                            <a:buNone/>
                          </a:pPr>
                          <a:endParaRPr sz="1100" dirty="0">
                            <a:latin typeface="+mn-lt"/>
                            <a:ea typeface="+mn-ea"/>
                          </a:endParaRPr>
                        </a:p>
                      </a:txBody>
                      <a:tcPr marL="42487" marR="42487" marT="42487" marB="42487">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dirty="0">
                              <a:solidFill>
                                <a:srgbClr val="011635"/>
                              </a:solidFill>
                              <a:sym typeface="Vidaloka"/>
                            </a:rPr>
                            <a:t>ABSDA</a:t>
                          </a:r>
                          <a:endParaRPr sz="1100" dirty="0">
                            <a:solidFill>
                              <a:srgbClr val="011635"/>
                            </a:solidFill>
                            <a:latin typeface="+mn-lt"/>
                            <a:ea typeface="+mn-ea"/>
                            <a:cs typeface="+mn-cs"/>
                            <a:sym typeface="Vidaloka"/>
                          </a:endParaRPr>
                        </a:p>
                      </a:txBody>
                      <a:tcPr marL="42487" marR="42487" marT="42487" marB="42487" anchor="ctr">
                        <a:lnL w="12700" cap="flat" cmpd="sng" algn="ctr">
                          <a:no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dirty="0">
                              <a:solidFill>
                                <a:srgbClr val="011635"/>
                              </a:solidFill>
                              <a:sym typeface="Vidaloka"/>
                            </a:rPr>
                            <a:t>RM</a:t>
                          </a:r>
                          <a:endParaRPr sz="1100" dirty="0">
                            <a:solidFill>
                              <a:srgbClr val="011635"/>
                            </a:solidFill>
                            <a:latin typeface="+mn-lt"/>
                            <a:ea typeface="+mn-ea"/>
                            <a:cs typeface="+mn-cs"/>
                            <a:sym typeface="Vidaloka"/>
                          </a:endParaRPr>
                        </a:p>
                      </a:txBody>
                      <a:tcPr marL="42487" marR="42487" marT="42487" marB="42487"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dirty="0">
                              <a:solidFill>
                                <a:srgbClr val="011635"/>
                              </a:solidFill>
                              <a:sym typeface="Vidaloka"/>
                            </a:rPr>
                            <a:t>ABEXP</a:t>
                          </a:r>
                          <a:endParaRPr sz="1100" dirty="0">
                            <a:solidFill>
                              <a:srgbClr val="011635"/>
                            </a:solidFill>
                            <a:latin typeface="+mn-lt"/>
                            <a:ea typeface="+mn-ea"/>
                            <a:cs typeface="+mn-cs"/>
                            <a:sym typeface="Vidaloka"/>
                          </a:endParaRPr>
                        </a:p>
                      </a:txBody>
                      <a:tcPr marL="42487" marR="42487" marT="42487" marB="42487"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dirty="0">
                              <a:solidFill>
                                <a:srgbClr val="011635"/>
                              </a:solidFill>
                              <a:sym typeface="Vidaloka"/>
                            </a:rPr>
                            <a:t>ABPROD</a:t>
                          </a:r>
                          <a:endParaRPr sz="1100" dirty="0">
                            <a:solidFill>
                              <a:srgbClr val="011635"/>
                            </a:solidFill>
                            <a:latin typeface="+mn-lt"/>
                            <a:ea typeface="+mn-ea"/>
                            <a:cs typeface="+mn-cs"/>
                            <a:sym typeface="Vidaloka"/>
                          </a:endParaRPr>
                        </a:p>
                      </a:txBody>
                      <a:tcPr marL="42487" marR="42487" marT="42487" marB="42487"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dirty="0">
                              <a:solidFill>
                                <a:srgbClr val="011635"/>
                              </a:solidFill>
                              <a:sym typeface="Vidaloka"/>
                            </a:rPr>
                            <a:t>ABSDA</a:t>
                          </a:r>
                          <a:endParaRPr sz="1100" dirty="0">
                            <a:solidFill>
                              <a:srgbClr val="011635"/>
                            </a:solidFill>
                            <a:latin typeface="+mn-lt"/>
                            <a:ea typeface="+mn-ea"/>
                            <a:cs typeface="+mn-cs"/>
                            <a:sym typeface="Vidaloka"/>
                          </a:endParaRPr>
                        </a:p>
                      </a:txBody>
                      <a:tcPr marL="42487" marR="42487" marT="42487" marB="42487" anchor="ctr">
                        <a:lnL w="12700" cap="flat" cmpd="sng" algn="ctr">
                          <a:no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dirty="0">
                              <a:solidFill>
                                <a:srgbClr val="011635"/>
                              </a:solidFill>
                              <a:sym typeface="Vidaloka"/>
                            </a:rPr>
                            <a:t>RM</a:t>
                          </a:r>
                          <a:endParaRPr sz="1100" dirty="0">
                            <a:solidFill>
                              <a:srgbClr val="011635"/>
                            </a:solidFill>
                            <a:latin typeface="+mn-lt"/>
                            <a:ea typeface="+mn-ea"/>
                            <a:cs typeface="+mn-cs"/>
                            <a:sym typeface="Vidaloka"/>
                          </a:endParaRPr>
                        </a:p>
                      </a:txBody>
                      <a:tcPr marL="42487" marR="42487" marT="42487" marB="42487"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dirty="0">
                              <a:solidFill>
                                <a:srgbClr val="011635"/>
                              </a:solidFill>
                              <a:sym typeface="Vidaloka"/>
                            </a:rPr>
                            <a:t>ABEXP</a:t>
                          </a:r>
                          <a:endParaRPr sz="1100" dirty="0">
                            <a:solidFill>
                              <a:srgbClr val="011635"/>
                            </a:solidFill>
                            <a:latin typeface="+mn-lt"/>
                            <a:ea typeface="+mn-ea"/>
                            <a:cs typeface="+mn-cs"/>
                            <a:sym typeface="Vidaloka"/>
                          </a:endParaRPr>
                        </a:p>
                      </a:txBody>
                      <a:tcPr marL="42487" marR="42487" marT="42487" marB="42487"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dirty="0">
                              <a:solidFill>
                                <a:srgbClr val="011635"/>
                              </a:solidFill>
                              <a:sym typeface="Vidaloka"/>
                            </a:rPr>
                            <a:t>ABPROD</a:t>
                          </a:r>
                          <a:endParaRPr sz="1100" dirty="0">
                            <a:solidFill>
                              <a:srgbClr val="011635"/>
                            </a:solidFill>
                            <a:latin typeface="+mn-lt"/>
                            <a:ea typeface="+mn-ea"/>
                            <a:cs typeface="+mn-cs"/>
                            <a:sym typeface="Vidaloka"/>
                          </a:endParaRPr>
                        </a:p>
                      </a:txBody>
                      <a:tcPr marL="42487" marR="42487" marT="42487" marB="42487"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24788">
                    <a:tc>
                      <a:txBody>
                        <a:bodyPr/>
                        <a:lstStyle/>
                        <a:p>
                          <a:pPr marL="0" lvl="0" indent="0" algn="ctr" rtl="0">
                            <a:spcBef>
                              <a:spcPts val="0"/>
                            </a:spcBef>
                            <a:spcAft>
                              <a:spcPts val="0"/>
                            </a:spcAft>
                            <a:buNone/>
                          </a:pPr>
                          <a:r>
                            <a:rPr lang="en-US" sz="1100" b="1" dirty="0">
                              <a:solidFill>
                                <a:srgbClr val="011635"/>
                              </a:solidFill>
                              <a:latin typeface="+mn-lt"/>
                              <a:ea typeface="+mn-ea"/>
                              <a:cs typeface="+mn-cs"/>
                              <a:sym typeface="Vidaloka"/>
                            </a:rPr>
                            <a:t>Residual of</a:t>
                          </a:r>
                        </a:p>
                        <a:p>
                          <a:pPr marL="0" lvl="0" indent="0" algn="ctr" rtl="0">
                            <a:spcBef>
                              <a:spcPts val="0"/>
                            </a:spcBef>
                            <a:spcAft>
                              <a:spcPts val="0"/>
                            </a:spcAft>
                            <a:buNone/>
                          </a:pPr>
                          <a:r>
                            <a:rPr lang="en-US" sz="1100" b="1" dirty="0">
                              <a:solidFill>
                                <a:srgbClr val="011635"/>
                              </a:solidFill>
                              <a:latin typeface="+mn-lt"/>
                              <a:ea typeface="+mn-ea"/>
                              <a:cs typeface="+mn-cs"/>
                              <a:sym typeface="Vidaloka"/>
                            </a:rPr>
                            <a:t>RM/ AM</a:t>
                          </a:r>
                          <a:endParaRPr sz="1100" b="1" dirty="0">
                            <a:solidFill>
                              <a:srgbClr val="011635"/>
                            </a:solidFill>
                            <a:latin typeface="+mn-lt"/>
                            <a:ea typeface="+mn-ea"/>
                            <a:cs typeface="+mn-cs"/>
                            <a:sym typeface="Vidaloka"/>
                          </a:endParaRPr>
                        </a:p>
                      </a:txBody>
                      <a:tcPr marL="42487" marR="42487" marT="42487" marB="42487"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rgbClr val="000000"/>
                            </a:buClr>
                            <a:buSzPts val="1100"/>
                            <a:buFont typeface="Arial"/>
                            <a:buNone/>
                          </a:pPr>
                          <a:r>
                            <a:rPr lang="en-US" altLang="zh-TW" sz="1100" b="1" dirty="0">
                              <a:solidFill>
                                <a:schemeClr val="dk1"/>
                              </a:solidFill>
                              <a:latin typeface="+mn-lt"/>
                              <a:ea typeface="+mn-ea"/>
                              <a:cs typeface="+mn-cs"/>
                              <a:sym typeface="Montserrat"/>
                            </a:rPr>
                            <a:t>0.070*</a:t>
                          </a:r>
                        </a:p>
                        <a:p>
                          <a:pPr marL="0" lvl="0" indent="0" algn="ctr" rtl="0">
                            <a:spcBef>
                              <a:spcPts val="0"/>
                            </a:spcBef>
                            <a:spcAft>
                              <a:spcPts val="0"/>
                            </a:spcAft>
                            <a:buClr>
                              <a:srgbClr val="000000"/>
                            </a:buClr>
                            <a:buSzPts val="1100"/>
                            <a:buFont typeface="Arial"/>
                            <a:buNone/>
                          </a:pPr>
                          <a:r>
                            <a:rPr lang="en-US" altLang="zh-TW" sz="1100" b="1" dirty="0">
                              <a:solidFill>
                                <a:schemeClr val="dk1"/>
                              </a:solidFill>
                              <a:latin typeface="+mn-lt"/>
                              <a:ea typeface="+mn-ea"/>
                              <a:cs typeface="+mn-cs"/>
                              <a:sym typeface="Montserrat"/>
                            </a:rPr>
                            <a:t>(1.852)</a:t>
                          </a:r>
                        </a:p>
                      </a:txBody>
                      <a:tcPr marL="42487" marR="42487" marT="42487" marB="42487" anchor="ctr">
                        <a:lnL w="12700" cap="flat" cmpd="sng" algn="ctr">
                          <a:no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b="1" dirty="0">
                              <a:solidFill>
                                <a:schemeClr val="dk1"/>
                              </a:solidFill>
                              <a:latin typeface="+mn-lt"/>
                              <a:ea typeface="+mn-ea"/>
                              <a:cs typeface="+mn-cs"/>
                              <a:sym typeface="Montserrat"/>
                            </a:rPr>
                            <a:t>9.390***</a:t>
                          </a:r>
                        </a:p>
                        <a:p>
                          <a:pPr marL="0" lvl="0" indent="0" algn="ctr" rtl="0">
                            <a:spcBef>
                              <a:spcPts val="0"/>
                            </a:spcBef>
                            <a:spcAft>
                              <a:spcPts val="0"/>
                            </a:spcAft>
                            <a:buNone/>
                          </a:pPr>
                          <a:r>
                            <a:rPr lang="en-US" sz="1100" b="1" dirty="0">
                              <a:solidFill>
                                <a:schemeClr val="dk1"/>
                              </a:solidFill>
                              <a:latin typeface="+mn-lt"/>
                              <a:ea typeface="+mn-ea"/>
                              <a:cs typeface="+mn-cs"/>
                              <a:sym typeface="Montserrat"/>
                            </a:rPr>
                            <a:t>(3.591)</a:t>
                          </a:r>
                          <a:endParaRPr sz="1100" b="1" dirty="0">
                            <a:solidFill>
                              <a:schemeClr val="dk1"/>
                            </a:solidFill>
                            <a:latin typeface="+mn-lt"/>
                            <a:ea typeface="+mn-ea"/>
                            <a:cs typeface="+mn-cs"/>
                            <a:sym typeface="Montserrat"/>
                          </a:endParaRPr>
                        </a:p>
                      </a:txBody>
                      <a:tcPr marL="42487" marR="42487" marT="42487" marB="42487"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rgbClr val="000000"/>
                            </a:buClr>
                            <a:buSzPts val="1100"/>
                            <a:buFont typeface="Arial"/>
                            <a:buNone/>
                          </a:pPr>
                          <a:r>
                            <a:rPr lang="en-US" sz="1100" b="1" dirty="0">
                              <a:solidFill>
                                <a:schemeClr val="dk1"/>
                              </a:solidFill>
                              <a:latin typeface="+mn-lt"/>
                              <a:ea typeface="+mn-ea"/>
                              <a:cs typeface="+mn-cs"/>
                              <a:sym typeface="Montserrat"/>
                            </a:rPr>
                            <a:t>5.421***</a:t>
                          </a:r>
                        </a:p>
                        <a:p>
                          <a:pPr marL="0" lvl="0" indent="0" algn="ctr" rtl="0">
                            <a:spcBef>
                              <a:spcPts val="0"/>
                            </a:spcBef>
                            <a:spcAft>
                              <a:spcPts val="0"/>
                            </a:spcAft>
                            <a:buClr>
                              <a:srgbClr val="000000"/>
                            </a:buClr>
                            <a:buSzPts val="1100"/>
                            <a:buFont typeface="Arial"/>
                            <a:buNone/>
                          </a:pPr>
                          <a:r>
                            <a:rPr lang="en-US" sz="1100" b="1" dirty="0">
                              <a:solidFill>
                                <a:schemeClr val="dk1"/>
                              </a:solidFill>
                              <a:latin typeface="+mn-lt"/>
                              <a:ea typeface="+mn-ea"/>
                              <a:cs typeface="+mn-cs"/>
                              <a:sym typeface="Montserrat"/>
                            </a:rPr>
                            <a:t>(5.371)</a:t>
                          </a:r>
                          <a:endParaRPr sz="1100" b="1" dirty="0">
                            <a:solidFill>
                              <a:schemeClr val="dk1"/>
                            </a:solidFill>
                            <a:latin typeface="+mn-lt"/>
                            <a:ea typeface="+mn-ea"/>
                            <a:cs typeface="+mn-cs"/>
                            <a:sym typeface="Montserrat"/>
                          </a:endParaRPr>
                        </a:p>
                      </a:txBody>
                      <a:tcPr marL="42487" marR="42487" marT="42487" marB="42487"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b="1" dirty="0">
                              <a:solidFill>
                                <a:schemeClr val="dk1"/>
                              </a:solidFill>
                              <a:latin typeface="+mn-lt"/>
                              <a:ea typeface="+mn-ea"/>
                              <a:cs typeface="+mn-cs"/>
                              <a:sym typeface="Montserrat"/>
                            </a:rPr>
                            <a:t>4.043**</a:t>
                          </a:r>
                        </a:p>
                        <a:p>
                          <a:pPr marL="0" lvl="0" indent="0" algn="ctr" rtl="0">
                            <a:spcBef>
                              <a:spcPts val="0"/>
                            </a:spcBef>
                            <a:spcAft>
                              <a:spcPts val="0"/>
                            </a:spcAft>
                            <a:buNone/>
                          </a:pPr>
                          <a:r>
                            <a:rPr lang="en-US" sz="1100" b="1" dirty="0">
                              <a:solidFill>
                                <a:schemeClr val="dk1"/>
                              </a:solidFill>
                              <a:latin typeface="+mn-lt"/>
                              <a:ea typeface="+mn-ea"/>
                              <a:cs typeface="+mn-cs"/>
                              <a:sym typeface="Montserrat"/>
                            </a:rPr>
                            <a:t>(2.101)</a:t>
                          </a:r>
                          <a:endParaRPr sz="1100" b="1" dirty="0">
                            <a:solidFill>
                              <a:schemeClr val="dk1"/>
                            </a:solidFill>
                            <a:latin typeface="+mn-lt"/>
                            <a:ea typeface="+mn-ea"/>
                            <a:cs typeface="+mn-cs"/>
                            <a:sym typeface="Montserrat"/>
                          </a:endParaRPr>
                        </a:p>
                      </a:txBody>
                      <a:tcPr marL="42487" marR="42487" marT="42487" marB="42487"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b="1" dirty="0">
                              <a:solidFill>
                                <a:schemeClr val="dk1"/>
                              </a:solidFill>
                              <a:latin typeface="+mn-lt"/>
                              <a:ea typeface="+mn-ea"/>
                              <a:cs typeface="+mn-cs"/>
                              <a:sym typeface="Montserrat"/>
                            </a:rPr>
                            <a:t>0.049*</a:t>
                          </a:r>
                        </a:p>
                        <a:p>
                          <a:pPr marL="0" lvl="0" indent="0" algn="ctr" rtl="0">
                            <a:spcBef>
                              <a:spcPts val="0"/>
                            </a:spcBef>
                            <a:spcAft>
                              <a:spcPts val="0"/>
                            </a:spcAft>
                            <a:buNone/>
                          </a:pPr>
                          <a:r>
                            <a:rPr lang="en-US" sz="1100" b="1" dirty="0">
                              <a:solidFill>
                                <a:schemeClr val="dk1"/>
                              </a:solidFill>
                              <a:latin typeface="+mn-lt"/>
                              <a:ea typeface="+mn-ea"/>
                              <a:cs typeface="+mn-cs"/>
                              <a:sym typeface="Montserrat"/>
                            </a:rPr>
                            <a:t>(1.934)</a:t>
                          </a:r>
                          <a:endParaRPr sz="1100" b="1" dirty="0">
                            <a:solidFill>
                              <a:schemeClr val="dk1"/>
                            </a:solidFill>
                            <a:latin typeface="+mn-lt"/>
                            <a:ea typeface="+mn-ea"/>
                            <a:cs typeface="+mn-cs"/>
                            <a:sym typeface="Montserrat"/>
                          </a:endParaRPr>
                        </a:p>
                      </a:txBody>
                      <a:tcPr marL="42487" marR="42487" marT="42487" marB="42487" anchor="ctr">
                        <a:lnL w="12700" cap="flat" cmpd="sng" algn="ctr">
                          <a:noFill/>
                          <a:prstDash val="solid"/>
                          <a:round/>
                          <a:headEnd type="none" w="med" len="med"/>
                          <a:tailEnd type="none" w="med" len="med"/>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b="1" dirty="0">
                              <a:solidFill>
                                <a:schemeClr val="dk1"/>
                              </a:solidFill>
                              <a:latin typeface="+mn-lt"/>
                              <a:ea typeface="+mn-ea"/>
                              <a:cs typeface="+mn-cs"/>
                              <a:sym typeface="Montserrat"/>
                            </a:rPr>
                            <a:t>14.953**</a:t>
                          </a:r>
                        </a:p>
                        <a:p>
                          <a:pPr marL="0" lvl="0" indent="0" algn="ctr" rtl="0">
                            <a:spcBef>
                              <a:spcPts val="0"/>
                            </a:spcBef>
                            <a:spcAft>
                              <a:spcPts val="0"/>
                            </a:spcAft>
                            <a:buNone/>
                          </a:pPr>
                          <a:r>
                            <a:rPr lang="en-US" sz="1100" b="1" dirty="0">
                              <a:solidFill>
                                <a:schemeClr val="dk1"/>
                              </a:solidFill>
                              <a:latin typeface="+mn-lt"/>
                              <a:ea typeface="+mn-ea"/>
                              <a:cs typeface="+mn-cs"/>
                              <a:sym typeface="Montserrat"/>
                            </a:rPr>
                            <a:t>(2.341)</a:t>
                          </a:r>
                          <a:endParaRPr sz="1100" b="1" dirty="0">
                            <a:solidFill>
                              <a:schemeClr val="dk1"/>
                            </a:solidFill>
                            <a:latin typeface="+mn-lt"/>
                            <a:ea typeface="+mn-ea"/>
                            <a:cs typeface="+mn-cs"/>
                            <a:sym typeface="Montserrat"/>
                          </a:endParaRPr>
                        </a:p>
                      </a:txBody>
                      <a:tcPr marL="42487" marR="42487" marT="42487" marB="42487"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b="1" dirty="0">
                              <a:solidFill>
                                <a:schemeClr val="dk1"/>
                              </a:solidFill>
                              <a:latin typeface="+mn-lt"/>
                              <a:ea typeface="+mn-ea"/>
                              <a:cs typeface="+mn-cs"/>
                              <a:sym typeface="Montserrat"/>
                            </a:rPr>
                            <a:t>8.751**</a:t>
                          </a:r>
                        </a:p>
                        <a:p>
                          <a:pPr marL="0" lvl="0" indent="0" algn="ctr" rtl="0">
                            <a:spcBef>
                              <a:spcPts val="0"/>
                            </a:spcBef>
                            <a:spcAft>
                              <a:spcPts val="0"/>
                            </a:spcAft>
                            <a:buNone/>
                          </a:pPr>
                          <a:r>
                            <a:rPr lang="en-US" sz="1100" b="1" dirty="0">
                              <a:solidFill>
                                <a:schemeClr val="dk1"/>
                              </a:solidFill>
                              <a:latin typeface="+mn-lt"/>
                              <a:ea typeface="+mn-ea"/>
                              <a:cs typeface="+mn-cs"/>
                              <a:sym typeface="Montserrat"/>
                            </a:rPr>
                            <a:t>(2.480)</a:t>
                          </a:r>
                          <a:endParaRPr sz="1100" b="1" dirty="0">
                            <a:solidFill>
                              <a:schemeClr val="dk1"/>
                            </a:solidFill>
                            <a:latin typeface="+mn-lt"/>
                            <a:ea typeface="+mn-ea"/>
                            <a:cs typeface="+mn-cs"/>
                            <a:sym typeface="Montserrat"/>
                          </a:endParaRPr>
                        </a:p>
                      </a:txBody>
                      <a:tcPr marL="42487" marR="42487" marT="42487" marB="42487"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dirty="0">
                              <a:solidFill>
                                <a:schemeClr val="dk1"/>
                              </a:solidFill>
                              <a:latin typeface="+mn-lt"/>
                              <a:ea typeface="+mn-ea"/>
                              <a:cs typeface="+mn-cs"/>
                              <a:sym typeface="Montserrat"/>
                            </a:rPr>
                            <a:t>6.663</a:t>
                          </a:r>
                        </a:p>
                        <a:p>
                          <a:pPr marL="0" lvl="0" indent="0" algn="ctr" rtl="0">
                            <a:spcBef>
                              <a:spcPts val="0"/>
                            </a:spcBef>
                            <a:spcAft>
                              <a:spcPts val="0"/>
                            </a:spcAft>
                            <a:buNone/>
                          </a:pPr>
                          <a:r>
                            <a:rPr lang="en-US" sz="1100" dirty="0">
                              <a:solidFill>
                                <a:schemeClr val="dk1"/>
                              </a:solidFill>
                              <a:latin typeface="+mn-lt"/>
                              <a:ea typeface="+mn-ea"/>
                              <a:cs typeface="+mn-cs"/>
                              <a:sym typeface="Montserrat"/>
                            </a:rPr>
                            <a:t>(1.597)</a:t>
                          </a:r>
                          <a:endParaRPr sz="1100" dirty="0">
                            <a:solidFill>
                              <a:schemeClr val="dk1"/>
                            </a:solidFill>
                            <a:latin typeface="+mn-lt"/>
                            <a:ea typeface="+mn-ea"/>
                            <a:cs typeface="+mn-cs"/>
                            <a:sym typeface="Montserrat"/>
                          </a:endParaRPr>
                        </a:p>
                      </a:txBody>
                      <a:tcPr marL="42487" marR="42487" marT="42487" marB="42487" anchor="ctr">
                        <a:lnL>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1884067"/>
                      </a:ext>
                    </a:extLst>
                  </a:tr>
                  <a:tr h="337101">
                    <a:tc>
                      <a:txBody>
                        <a:bodyPr/>
                        <a:lstStyle/>
                        <a:p>
                          <a:pPr marL="0" lvl="0" indent="0" algn="ctr" rtl="0">
                            <a:spcBef>
                              <a:spcPts val="0"/>
                            </a:spcBef>
                            <a:spcAft>
                              <a:spcPts val="0"/>
                            </a:spcAft>
                            <a:buNone/>
                          </a:pPr>
                          <a:r>
                            <a:rPr lang="en-US" sz="1100" b="0" dirty="0">
                              <a:solidFill>
                                <a:srgbClr val="011635"/>
                              </a:solidFill>
                              <a:sym typeface="Vidaloka"/>
                            </a:rPr>
                            <a:t>RM/ ABSDA</a:t>
                          </a:r>
                          <a:endParaRPr sz="1100" b="0" dirty="0">
                            <a:solidFill>
                              <a:srgbClr val="011635"/>
                            </a:solidFill>
                            <a:latin typeface="+mn-lt"/>
                            <a:ea typeface="+mn-ea"/>
                            <a:cs typeface="+mn-cs"/>
                            <a:sym typeface="Vidaloka"/>
                          </a:endParaRPr>
                        </a:p>
                      </a:txBody>
                      <a:tcPr marL="42487" marR="42487" marT="42487" marB="42487"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8">
                      <a:txBody>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sz="1100" b="1" dirty="0">
                              <a:solidFill>
                                <a:schemeClr val="dk1"/>
                              </a:solidFill>
                              <a:latin typeface="+mn-lt"/>
                              <a:ea typeface="+mn-ea"/>
                              <a:cs typeface="+mn-cs"/>
                              <a:sym typeface="Montserrat"/>
                            </a:rPr>
                            <a:t>Included</a:t>
                          </a:r>
                        </a:p>
                      </a:txBody>
                      <a:tcPr marL="42487" marR="42487" marT="42487" marB="4248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hMerge="1">
                      <a:txBody>
                        <a:bodyPr/>
                        <a:lstStyle/>
                        <a:p>
                          <a:pPr marL="0" lvl="0" indent="0" algn="ctr" rtl="0">
                            <a:spcBef>
                              <a:spcPts val="0"/>
                            </a:spcBef>
                            <a:spcAft>
                              <a:spcPts val="0"/>
                            </a:spcAft>
                            <a:buNone/>
                          </a:pPr>
                          <a:endParaRPr sz="1000" dirty="0">
                            <a:solidFill>
                              <a:schemeClr val="dk1"/>
                            </a:solidFill>
                            <a:latin typeface="+mn-lt"/>
                            <a:ea typeface="+mn-ea"/>
                            <a:cs typeface="+mn-cs"/>
                            <a:sym typeface="Montserrat"/>
                          </a:endParaRPr>
                        </a:p>
                      </a:txBody>
                      <a:tcPr marL="42487" marR="42487" marT="42487" marB="42487" anchor="ctr"/>
                    </a:tc>
                    <a:tc hMerge="1">
                      <a:txBody>
                        <a:bodyPr/>
                        <a:lstStyle/>
                        <a:p>
                          <a:pPr marL="0" lvl="0" indent="0" algn="ctr" rtl="0">
                            <a:spcBef>
                              <a:spcPts val="0"/>
                            </a:spcBef>
                            <a:spcAft>
                              <a:spcPts val="0"/>
                            </a:spcAft>
                            <a:buClr>
                              <a:srgbClr val="000000"/>
                            </a:buClr>
                            <a:buSzPts val="1100"/>
                            <a:buFont typeface="Arial"/>
                            <a:buNone/>
                          </a:pPr>
                          <a:endParaRPr sz="1000" dirty="0">
                            <a:solidFill>
                              <a:schemeClr val="dk1"/>
                            </a:solidFill>
                            <a:latin typeface="+mn-lt"/>
                            <a:ea typeface="+mn-ea"/>
                            <a:cs typeface="+mn-cs"/>
                            <a:sym typeface="Montserrat"/>
                          </a:endParaRPr>
                        </a:p>
                      </a:txBody>
                      <a:tcPr marL="42487" marR="42487" marT="42487" marB="42487" anchor="ctr"/>
                    </a:tc>
                    <a:tc hMerge="1">
                      <a:txBody>
                        <a:bodyPr/>
                        <a:lstStyle/>
                        <a:p>
                          <a:pPr marL="0" lvl="0" indent="0" algn="ctr" rtl="0">
                            <a:spcBef>
                              <a:spcPts val="0"/>
                            </a:spcBef>
                            <a:spcAft>
                              <a:spcPts val="0"/>
                            </a:spcAft>
                            <a:buNone/>
                          </a:pPr>
                          <a:endParaRPr sz="1000" dirty="0">
                            <a:solidFill>
                              <a:schemeClr val="dk1"/>
                            </a:solidFill>
                            <a:latin typeface="+mn-lt"/>
                            <a:ea typeface="+mn-ea"/>
                            <a:cs typeface="+mn-cs"/>
                            <a:sym typeface="Montserrat"/>
                          </a:endParaRPr>
                        </a:p>
                      </a:txBody>
                      <a:tcPr marL="42487" marR="42487" marT="42487" marB="42487" anchor="ctr"/>
                    </a:tc>
                    <a:tc hMerge="1">
                      <a:txBody>
                        <a:bodyPr/>
                        <a:lstStyle/>
                        <a:p>
                          <a:pPr marL="0" lvl="0" indent="0" algn="ctr" rtl="0">
                            <a:spcBef>
                              <a:spcPts val="0"/>
                            </a:spcBef>
                            <a:spcAft>
                              <a:spcPts val="0"/>
                            </a:spcAft>
                            <a:buNone/>
                          </a:pPr>
                          <a:endParaRPr sz="1000" dirty="0">
                            <a:solidFill>
                              <a:schemeClr val="dk1"/>
                            </a:solidFill>
                            <a:latin typeface="+mn-lt"/>
                            <a:ea typeface="+mn-ea"/>
                            <a:cs typeface="+mn-cs"/>
                            <a:sym typeface="Montserrat"/>
                          </a:endParaRPr>
                        </a:p>
                      </a:txBody>
                      <a:tcPr marL="42487" marR="42487" marT="42487" marB="42487" anchor="ctr"/>
                    </a:tc>
                    <a:tc hMerge="1">
                      <a:txBody>
                        <a:bodyPr/>
                        <a:lstStyle/>
                        <a:p>
                          <a:pPr marL="0" lvl="0" indent="0" algn="ctr" rtl="0">
                            <a:spcBef>
                              <a:spcPts val="0"/>
                            </a:spcBef>
                            <a:spcAft>
                              <a:spcPts val="0"/>
                            </a:spcAft>
                            <a:buNone/>
                          </a:pPr>
                          <a:endParaRPr sz="1000" dirty="0">
                            <a:solidFill>
                              <a:schemeClr val="dk1"/>
                            </a:solidFill>
                            <a:latin typeface="+mn-lt"/>
                            <a:ea typeface="+mn-ea"/>
                            <a:cs typeface="+mn-cs"/>
                            <a:sym typeface="Montserrat"/>
                          </a:endParaRPr>
                        </a:p>
                      </a:txBody>
                      <a:tcPr marL="42487" marR="42487" marT="42487" marB="42487" anchor="ctr"/>
                    </a:tc>
                    <a:tc hMerge="1">
                      <a:txBody>
                        <a:bodyPr/>
                        <a:lstStyle/>
                        <a:p>
                          <a:pPr marL="0" lvl="0" indent="0" algn="ctr" rtl="0">
                            <a:spcBef>
                              <a:spcPts val="0"/>
                            </a:spcBef>
                            <a:spcAft>
                              <a:spcPts val="0"/>
                            </a:spcAft>
                            <a:buNone/>
                          </a:pPr>
                          <a:endParaRPr sz="1000" dirty="0">
                            <a:solidFill>
                              <a:schemeClr val="dk1"/>
                            </a:solidFill>
                            <a:latin typeface="+mn-lt"/>
                            <a:ea typeface="+mn-ea"/>
                            <a:cs typeface="+mn-cs"/>
                            <a:sym typeface="Montserrat"/>
                          </a:endParaRPr>
                        </a:p>
                      </a:txBody>
                      <a:tcPr marL="42487" marR="42487" marT="42487" marB="42487" anchor="ctr"/>
                    </a:tc>
                    <a:tc hMerge="1">
                      <a:txBody>
                        <a:bodyPr/>
                        <a:lstStyle/>
                        <a:p>
                          <a:pPr marL="0" lvl="0" indent="0" algn="ctr" rtl="0">
                            <a:spcBef>
                              <a:spcPts val="0"/>
                            </a:spcBef>
                            <a:spcAft>
                              <a:spcPts val="0"/>
                            </a:spcAft>
                            <a:buNone/>
                          </a:pPr>
                          <a:endParaRPr sz="1000" dirty="0">
                            <a:solidFill>
                              <a:schemeClr val="dk1"/>
                            </a:solidFill>
                            <a:latin typeface="+mn-lt"/>
                            <a:ea typeface="+mn-ea"/>
                            <a:cs typeface="+mn-cs"/>
                            <a:sym typeface="Montserrat"/>
                          </a:endParaRPr>
                        </a:p>
                      </a:txBody>
                      <a:tcPr marL="42487" marR="42487" marT="42487" marB="42487" anchor="ctr"/>
                    </a:tc>
                    <a:extLst>
                      <a:ext uri="{0D108BD9-81ED-4DB2-BD59-A6C34878D82A}">
                        <a16:rowId xmlns:a16="http://schemas.microsoft.com/office/drawing/2014/main" val="1079541405"/>
                      </a:ext>
                    </a:extLst>
                  </a:tr>
                  <a:tr h="274593">
                    <a:tc>
                      <a:txBody>
                        <a:bodyPr/>
                        <a:lstStyle/>
                        <a:p>
                          <a:pPr marL="0" lvl="0" indent="0" algn="ctr" rtl="0">
                            <a:spcBef>
                              <a:spcPts val="0"/>
                            </a:spcBef>
                            <a:spcAft>
                              <a:spcPts val="0"/>
                            </a:spcAft>
                            <a:buNone/>
                          </a:pPr>
                          <a:r>
                            <a:rPr lang="en-US" sz="1100" b="0" dirty="0">
                              <a:solidFill>
                                <a:srgbClr val="011635"/>
                              </a:solidFill>
                              <a:latin typeface="+mn-lt"/>
                              <a:ea typeface="+mn-ea"/>
                              <a:cs typeface="+mn-cs"/>
                              <a:sym typeface="Vidaloka"/>
                            </a:rPr>
                            <a:t>Main Interest variable(s)</a:t>
                          </a:r>
                          <a:endParaRPr sz="1100" b="0" dirty="0">
                            <a:solidFill>
                              <a:srgbClr val="011635"/>
                            </a:solidFill>
                            <a:latin typeface="+mn-lt"/>
                            <a:ea typeface="+mn-ea"/>
                            <a:cs typeface="+mn-cs"/>
                            <a:sym typeface="Vidaloka"/>
                          </a:endParaRPr>
                        </a:p>
                      </a:txBody>
                      <a:tcPr marL="42487" marR="42487" marT="42487" marB="42487"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8">
                      <a:txBody>
                        <a:bodyPr/>
                        <a:lstStyle/>
                        <a:p>
                          <a:pPr marL="0" lvl="0" indent="0" algn="ctr" rtl="0">
                            <a:spcBef>
                              <a:spcPts val="0"/>
                            </a:spcBef>
                            <a:spcAft>
                              <a:spcPts val="0"/>
                            </a:spcAft>
                            <a:buClr>
                              <a:srgbClr val="000000"/>
                            </a:buClr>
                            <a:buSzPts val="1100"/>
                            <a:buFont typeface="Arial"/>
                            <a:buNone/>
                          </a:pPr>
                          <a:r>
                            <a:rPr lang="en-US" sz="1100" b="1" dirty="0">
                              <a:solidFill>
                                <a:schemeClr val="dk1"/>
                              </a:solidFill>
                              <a:latin typeface="+mn-lt"/>
                              <a:ea typeface="+mn-ea"/>
                              <a:cs typeface="+mn-cs"/>
                              <a:sym typeface="Montserrat"/>
                            </a:rPr>
                            <a:t>Included</a:t>
                          </a:r>
                          <a:endParaRPr sz="1100" b="1" dirty="0">
                            <a:solidFill>
                              <a:schemeClr val="dk1"/>
                            </a:solidFill>
                            <a:latin typeface="+mn-lt"/>
                            <a:ea typeface="+mn-ea"/>
                            <a:cs typeface="+mn-cs"/>
                            <a:sym typeface="Montserrat"/>
                          </a:endParaRPr>
                        </a:p>
                      </a:txBody>
                      <a:tcPr marL="42487" marR="42487" marT="42487" marB="4248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hMerge="1">
                      <a:txBody>
                        <a:bodyPr/>
                        <a:lstStyle/>
                        <a:p>
                          <a:pPr marL="0" lvl="0" indent="0" algn="ctr" rtl="0">
                            <a:spcBef>
                              <a:spcPts val="0"/>
                            </a:spcBef>
                            <a:spcAft>
                              <a:spcPts val="0"/>
                            </a:spcAft>
                            <a:buNone/>
                          </a:pPr>
                          <a:endParaRPr sz="1050" b="1" dirty="0">
                            <a:solidFill>
                              <a:schemeClr val="dk1"/>
                            </a:solidFill>
                            <a:latin typeface="+mn-lt"/>
                            <a:ea typeface="+mn-ea"/>
                            <a:cs typeface="+mn-cs"/>
                            <a:sym typeface="Montserrat"/>
                          </a:endParaRPr>
                        </a:p>
                      </a:txBody>
                      <a:tcPr marL="42487" marR="42487" marT="42487" marB="42487" anchor="ctr"/>
                    </a:tc>
                    <a:tc hMerge="1">
                      <a:txBody>
                        <a:bodyPr/>
                        <a:lstStyle/>
                        <a:p>
                          <a:pPr marL="0" lvl="0" indent="0" algn="ctr" rtl="0">
                            <a:spcBef>
                              <a:spcPts val="0"/>
                            </a:spcBef>
                            <a:spcAft>
                              <a:spcPts val="0"/>
                            </a:spcAft>
                            <a:buClr>
                              <a:srgbClr val="000000"/>
                            </a:buClr>
                            <a:buSzPts val="1100"/>
                            <a:buFont typeface="Arial"/>
                            <a:buNone/>
                          </a:pPr>
                          <a:endParaRPr sz="1050" b="1" dirty="0">
                            <a:solidFill>
                              <a:schemeClr val="dk1"/>
                            </a:solidFill>
                            <a:latin typeface="+mn-lt"/>
                            <a:ea typeface="+mn-ea"/>
                            <a:cs typeface="+mn-cs"/>
                            <a:sym typeface="Montserrat"/>
                          </a:endParaRPr>
                        </a:p>
                      </a:txBody>
                      <a:tcPr marL="42487" marR="42487" marT="42487" marB="42487" anchor="ctr"/>
                    </a:tc>
                    <a:tc hMerge="1">
                      <a:txBody>
                        <a:bodyPr/>
                        <a:lstStyle/>
                        <a:p>
                          <a:pPr marL="0" lvl="0" indent="0" algn="ctr" rtl="0">
                            <a:spcBef>
                              <a:spcPts val="0"/>
                            </a:spcBef>
                            <a:spcAft>
                              <a:spcPts val="0"/>
                            </a:spcAft>
                            <a:buNone/>
                          </a:pPr>
                          <a:endParaRPr sz="1050" b="1" dirty="0">
                            <a:solidFill>
                              <a:schemeClr val="dk1"/>
                            </a:solidFill>
                            <a:latin typeface="+mn-lt"/>
                            <a:ea typeface="+mn-ea"/>
                            <a:cs typeface="+mn-cs"/>
                            <a:sym typeface="Montserrat"/>
                          </a:endParaRPr>
                        </a:p>
                      </a:txBody>
                      <a:tcPr marL="42487" marR="42487" marT="42487" marB="42487" anchor="ctr"/>
                    </a:tc>
                    <a:tc hMerge="1">
                      <a:txBody>
                        <a:bodyPr/>
                        <a:lstStyle/>
                        <a:p>
                          <a:pPr marL="0" lvl="0" indent="0" algn="ctr" rtl="0">
                            <a:spcBef>
                              <a:spcPts val="0"/>
                            </a:spcBef>
                            <a:spcAft>
                              <a:spcPts val="0"/>
                            </a:spcAft>
                            <a:buNone/>
                          </a:pPr>
                          <a:endParaRPr sz="1050" b="1" dirty="0">
                            <a:solidFill>
                              <a:schemeClr val="dk1"/>
                            </a:solidFill>
                            <a:latin typeface="+mn-lt"/>
                            <a:ea typeface="+mn-ea"/>
                            <a:cs typeface="+mn-cs"/>
                            <a:sym typeface="Montserrat"/>
                          </a:endParaRPr>
                        </a:p>
                      </a:txBody>
                      <a:tcPr marL="42487" marR="42487" marT="42487" marB="42487" anchor="ctr"/>
                    </a:tc>
                    <a:tc hMerge="1">
                      <a:txBody>
                        <a:bodyPr/>
                        <a:lstStyle/>
                        <a:p>
                          <a:pPr marL="0" lvl="0" indent="0" algn="ctr" rtl="0">
                            <a:spcBef>
                              <a:spcPts val="0"/>
                            </a:spcBef>
                            <a:spcAft>
                              <a:spcPts val="0"/>
                            </a:spcAft>
                            <a:buNone/>
                          </a:pPr>
                          <a:endParaRPr sz="1050" b="1" dirty="0">
                            <a:solidFill>
                              <a:schemeClr val="dk1"/>
                            </a:solidFill>
                            <a:latin typeface="+mn-lt"/>
                            <a:ea typeface="+mn-ea"/>
                            <a:cs typeface="+mn-cs"/>
                            <a:sym typeface="Montserrat"/>
                          </a:endParaRPr>
                        </a:p>
                      </a:txBody>
                      <a:tcPr marL="42487" marR="42487" marT="42487" marB="42487" anchor="ctr"/>
                    </a:tc>
                    <a:tc hMerge="1">
                      <a:txBody>
                        <a:bodyPr/>
                        <a:lstStyle/>
                        <a:p>
                          <a:pPr marL="0" lvl="0" indent="0" algn="ctr" rtl="0">
                            <a:spcBef>
                              <a:spcPts val="0"/>
                            </a:spcBef>
                            <a:spcAft>
                              <a:spcPts val="0"/>
                            </a:spcAft>
                            <a:buNone/>
                          </a:pPr>
                          <a:endParaRPr sz="1050" b="1" dirty="0">
                            <a:solidFill>
                              <a:schemeClr val="dk1"/>
                            </a:solidFill>
                            <a:latin typeface="+mn-lt"/>
                            <a:ea typeface="+mn-ea"/>
                            <a:cs typeface="+mn-cs"/>
                            <a:sym typeface="Montserrat"/>
                          </a:endParaRPr>
                        </a:p>
                      </a:txBody>
                      <a:tcPr marL="42487" marR="42487" marT="42487" marB="42487" anchor="ctr"/>
                    </a:tc>
                    <a:tc hMerge="1">
                      <a:txBody>
                        <a:bodyPr/>
                        <a:lstStyle/>
                        <a:p>
                          <a:pPr marL="0" lvl="0" indent="0" algn="ctr" rtl="0">
                            <a:spcBef>
                              <a:spcPts val="0"/>
                            </a:spcBef>
                            <a:spcAft>
                              <a:spcPts val="0"/>
                            </a:spcAft>
                            <a:buNone/>
                          </a:pPr>
                          <a:endParaRPr sz="1050" b="1" dirty="0">
                            <a:solidFill>
                              <a:schemeClr val="dk1"/>
                            </a:solidFill>
                            <a:latin typeface="+mn-lt"/>
                            <a:ea typeface="+mn-ea"/>
                            <a:cs typeface="+mn-cs"/>
                            <a:sym typeface="Montserrat"/>
                          </a:endParaRPr>
                        </a:p>
                      </a:txBody>
                      <a:tcPr marL="42487" marR="42487" marT="42487" marB="42487" anchor="ctr"/>
                    </a:tc>
                    <a:extLst>
                      <a:ext uri="{0D108BD9-81ED-4DB2-BD59-A6C34878D82A}">
                        <a16:rowId xmlns:a16="http://schemas.microsoft.com/office/drawing/2014/main" val="10001"/>
                      </a:ext>
                    </a:extLst>
                  </a:tr>
                  <a:tr h="374066">
                    <a:tc>
                      <a:txBody>
                        <a:bodyPr/>
                        <a:lstStyle/>
                        <a:p>
                          <a:pPr marL="0" lvl="0" indent="0" algn="ctr" rtl="0">
                            <a:spcBef>
                              <a:spcPts val="0"/>
                            </a:spcBef>
                            <a:spcAft>
                              <a:spcPts val="0"/>
                            </a:spcAft>
                            <a:buClr>
                              <a:schemeClr val="dk1"/>
                            </a:buClr>
                            <a:buSzPts val="1100"/>
                            <a:buFont typeface="Arial"/>
                            <a:buNone/>
                          </a:pPr>
                          <a:r>
                            <a:rPr lang="en-US" sz="1100" b="0" dirty="0">
                              <a:solidFill>
                                <a:srgbClr val="011635"/>
                              </a:solidFill>
                              <a:sym typeface="Vidaloka"/>
                            </a:rPr>
                            <a:t>Control Variables</a:t>
                          </a:r>
                          <a:endParaRPr sz="1100" b="0" dirty="0">
                            <a:solidFill>
                              <a:srgbClr val="011635"/>
                            </a:solidFill>
                            <a:latin typeface="+mn-lt"/>
                            <a:ea typeface="+mn-ea"/>
                            <a:cs typeface="+mn-cs"/>
                            <a:sym typeface="Vidaloka"/>
                          </a:endParaRPr>
                        </a:p>
                      </a:txBody>
                      <a:tcPr marL="42487" marR="42487" marT="42487" marB="42487"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8">
                      <a:txBody>
                        <a:bodyPr/>
                        <a:lstStyle/>
                        <a:p>
                          <a:pPr marL="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r>
                            <a:rPr lang="en-US" altLang="zh-TW" sz="1100" b="1" dirty="0">
                              <a:solidFill>
                                <a:schemeClr val="dk1"/>
                              </a:solidFill>
                              <a:latin typeface="+mn-lt"/>
                              <a:ea typeface="+mn-ea"/>
                              <a:cs typeface="+mn-cs"/>
                              <a:sym typeface="Montserrat"/>
                            </a:rPr>
                            <a:t>Included</a:t>
                          </a:r>
                        </a:p>
                      </a:txBody>
                      <a:tcPr marL="42487" marR="42487" marT="42487" marB="4248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hMerge="1">
                      <a:txBody>
                        <a:bodyPr/>
                        <a:lstStyle/>
                        <a:p>
                          <a:pPr marL="0" lvl="0" indent="0" algn="ctr" rtl="0">
                            <a:spcBef>
                              <a:spcPts val="0"/>
                            </a:spcBef>
                            <a:spcAft>
                              <a:spcPts val="0"/>
                            </a:spcAft>
                            <a:buClr>
                              <a:schemeClr val="dk1"/>
                            </a:buClr>
                            <a:buSzPts val="1100"/>
                            <a:buFont typeface="Arial"/>
                            <a:buNone/>
                          </a:pPr>
                          <a:endParaRPr sz="1050" dirty="0">
                            <a:solidFill>
                              <a:schemeClr val="dk1"/>
                            </a:solidFill>
                            <a:latin typeface="+mn-lt"/>
                            <a:ea typeface="+mn-ea"/>
                            <a:cs typeface="+mn-cs"/>
                            <a:sym typeface="Montserrat"/>
                          </a:endParaRPr>
                        </a:p>
                      </a:txBody>
                      <a:tcPr marL="42487" marR="42487" marT="42487" marB="42487" anchor="ctr"/>
                    </a:tc>
                    <a:tc hMerge="1">
                      <a:txBody>
                        <a:bodyPr/>
                        <a:lstStyle/>
                        <a:p>
                          <a:pPr marL="0" lvl="0" indent="0" algn="ctr" rtl="0">
                            <a:spcBef>
                              <a:spcPts val="0"/>
                            </a:spcBef>
                            <a:spcAft>
                              <a:spcPts val="0"/>
                            </a:spcAft>
                            <a:buClr>
                              <a:schemeClr val="dk1"/>
                            </a:buClr>
                            <a:buSzPts val="1100"/>
                            <a:buFont typeface="Arial"/>
                            <a:buNone/>
                          </a:pPr>
                          <a:endParaRPr sz="1050" dirty="0">
                            <a:solidFill>
                              <a:schemeClr val="dk1"/>
                            </a:solidFill>
                            <a:latin typeface="+mn-lt"/>
                            <a:ea typeface="+mn-ea"/>
                            <a:cs typeface="+mn-cs"/>
                            <a:sym typeface="Montserrat"/>
                          </a:endParaRPr>
                        </a:p>
                      </a:txBody>
                      <a:tcPr marL="42487" marR="42487" marT="42487" marB="42487" anchor="ctr"/>
                    </a:tc>
                    <a:tc hMerge="1">
                      <a:txBody>
                        <a:bodyPr/>
                        <a:lstStyle/>
                        <a:p>
                          <a:pPr marL="0" lvl="0" indent="0" algn="ctr" rtl="0">
                            <a:spcBef>
                              <a:spcPts val="0"/>
                            </a:spcBef>
                            <a:spcAft>
                              <a:spcPts val="0"/>
                            </a:spcAft>
                            <a:buClr>
                              <a:schemeClr val="dk1"/>
                            </a:buClr>
                            <a:buSzPts val="1100"/>
                            <a:buFont typeface="Arial"/>
                            <a:buNone/>
                          </a:pPr>
                          <a:endParaRPr sz="1050" dirty="0">
                            <a:solidFill>
                              <a:schemeClr val="dk1"/>
                            </a:solidFill>
                            <a:latin typeface="+mn-lt"/>
                            <a:ea typeface="+mn-ea"/>
                          </a:endParaRPr>
                        </a:p>
                      </a:txBody>
                      <a:tcPr marL="42487" marR="42487" marT="42487" marB="42487" anchor="ctr"/>
                    </a:tc>
                    <a:tc hMerge="1">
                      <a:txBody>
                        <a:bodyPr/>
                        <a:lstStyle/>
                        <a:p>
                          <a:pPr marL="0" lvl="0" indent="0" algn="ctr" rtl="0">
                            <a:spcBef>
                              <a:spcPts val="0"/>
                            </a:spcBef>
                            <a:spcAft>
                              <a:spcPts val="0"/>
                            </a:spcAft>
                            <a:buClr>
                              <a:schemeClr val="dk1"/>
                            </a:buClr>
                            <a:buSzPts val="1100"/>
                            <a:buFont typeface="Arial"/>
                            <a:buNone/>
                          </a:pPr>
                          <a:endParaRPr sz="1050" dirty="0">
                            <a:solidFill>
                              <a:schemeClr val="dk1"/>
                            </a:solidFill>
                            <a:latin typeface="+mn-lt"/>
                            <a:ea typeface="+mn-ea"/>
                          </a:endParaRPr>
                        </a:p>
                      </a:txBody>
                      <a:tcPr marL="42487" marR="42487" marT="42487" marB="42487" anchor="ctr"/>
                    </a:tc>
                    <a:tc hMerge="1">
                      <a:txBody>
                        <a:bodyPr/>
                        <a:lstStyle/>
                        <a:p>
                          <a:pPr marL="0" lvl="0" indent="0" algn="ctr" rtl="0">
                            <a:spcBef>
                              <a:spcPts val="0"/>
                            </a:spcBef>
                            <a:spcAft>
                              <a:spcPts val="0"/>
                            </a:spcAft>
                            <a:buClr>
                              <a:schemeClr val="dk1"/>
                            </a:buClr>
                            <a:buSzPts val="1100"/>
                            <a:buFont typeface="Arial"/>
                            <a:buNone/>
                          </a:pPr>
                          <a:endParaRPr sz="1050" dirty="0">
                            <a:solidFill>
                              <a:schemeClr val="dk1"/>
                            </a:solidFill>
                            <a:latin typeface="+mn-lt"/>
                            <a:ea typeface="+mn-ea"/>
                          </a:endParaRPr>
                        </a:p>
                      </a:txBody>
                      <a:tcPr marL="42487" marR="42487" marT="42487" marB="42487" anchor="ctr"/>
                    </a:tc>
                    <a:tc hMerge="1">
                      <a:txBody>
                        <a:bodyPr/>
                        <a:lstStyle/>
                        <a:p>
                          <a:pPr marL="0" lvl="0" indent="0" algn="ctr" rtl="0">
                            <a:spcBef>
                              <a:spcPts val="0"/>
                            </a:spcBef>
                            <a:spcAft>
                              <a:spcPts val="0"/>
                            </a:spcAft>
                            <a:buClr>
                              <a:schemeClr val="dk1"/>
                            </a:buClr>
                            <a:buSzPts val="1100"/>
                            <a:buFont typeface="Arial"/>
                            <a:buNone/>
                          </a:pPr>
                          <a:endParaRPr sz="1050" dirty="0">
                            <a:solidFill>
                              <a:schemeClr val="dk1"/>
                            </a:solidFill>
                            <a:latin typeface="+mn-lt"/>
                            <a:ea typeface="+mn-ea"/>
                          </a:endParaRPr>
                        </a:p>
                      </a:txBody>
                      <a:tcPr marL="42487" marR="42487" marT="42487" marB="42487" anchor="ctr"/>
                    </a:tc>
                    <a:tc hMerge="1">
                      <a:txBody>
                        <a:bodyPr/>
                        <a:lstStyle/>
                        <a:p>
                          <a:pPr marL="0" lvl="0" indent="0" algn="ctr" rtl="0">
                            <a:spcBef>
                              <a:spcPts val="0"/>
                            </a:spcBef>
                            <a:spcAft>
                              <a:spcPts val="0"/>
                            </a:spcAft>
                            <a:buClr>
                              <a:schemeClr val="dk1"/>
                            </a:buClr>
                            <a:buSzPts val="1100"/>
                            <a:buFont typeface="Arial"/>
                            <a:buNone/>
                          </a:pPr>
                          <a:endParaRPr sz="1050" dirty="0">
                            <a:solidFill>
                              <a:schemeClr val="dk1"/>
                            </a:solidFill>
                            <a:latin typeface="+mn-lt"/>
                            <a:ea typeface="+mn-ea"/>
                          </a:endParaRPr>
                        </a:p>
                      </a:txBody>
                      <a:tcPr marL="42487" marR="42487" marT="42487" marB="42487" anchor="ctr"/>
                    </a:tc>
                    <a:extLst>
                      <a:ext uri="{0D108BD9-81ED-4DB2-BD59-A6C34878D82A}">
                        <a16:rowId xmlns:a16="http://schemas.microsoft.com/office/drawing/2014/main" val="10002"/>
                      </a:ext>
                    </a:extLst>
                  </a:tr>
                  <a:tr h="374066">
                    <a:tc>
                      <a:txBody>
                        <a:bodyPr/>
                        <a:lstStyle/>
                        <a:p>
                          <a:pPr marL="0" lvl="0" indent="0" algn="ctr" rtl="0">
                            <a:spcBef>
                              <a:spcPts val="0"/>
                            </a:spcBef>
                            <a:spcAft>
                              <a:spcPts val="0"/>
                            </a:spcAft>
                            <a:buClr>
                              <a:schemeClr val="dk1"/>
                            </a:buClr>
                            <a:buSzPts val="1100"/>
                            <a:buFont typeface="Arial"/>
                            <a:buNone/>
                          </a:pPr>
                          <a:r>
                            <a:rPr lang="en-US" sz="1100" dirty="0">
                              <a:solidFill>
                                <a:srgbClr val="011635"/>
                              </a:solidFill>
                              <a:sym typeface="Vidaloka"/>
                            </a:rPr>
                            <a:t>N</a:t>
                          </a:r>
                          <a:endParaRPr sz="1100" dirty="0">
                            <a:solidFill>
                              <a:srgbClr val="011635"/>
                            </a:solidFill>
                            <a:latin typeface="+mn-lt"/>
                            <a:ea typeface="+mn-ea"/>
                            <a:cs typeface="+mn-cs"/>
                            <a:sym typeface="Vidaloka"/>
                          </a:endParaRPr>
                        </a:p>
                      </a:txBody>
                      <a:tcPr marL="42487" marR="42487" marT="42487" marB="42487"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4">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n-lt"/>
                              <a:ea typeface="+mn-ea"/>
                              <a:cs typeface="+mn-cs"/>
                              <a:sym typeface="Montserrat"/>
                            </a:rPr>
                            <a:t>516</a:t>
                          </a:r>
                          <a:endParaRPr sz="1100" dirty="0">
                            <a:solidFill>
                              <a:schemeClr val="dk1"/>
                            </a:solidFill>
                            <a:latin typeface="+mn-lt"/>
                            <a:ea typeface="+mn-ea"/>
                            <a:cs typeface="+mn-cs"/>
                            <a:sym typeface="Montserrat"/>
                          </a:endParaRPr>
                        </a:p>
                      </a:txBody>
                      <a:tcPr marL="42487" marR="42487" marT="42487" marB="4248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hMerge="1">
                      <a:txBody>
                        <a:bodyPr/>
                        <a:lstStyle/>
                        <a:p>
                          <a:pPr marL="0" lvl="0" indent="0" algn="ctr" rtl="0">
                            <a:spcBef>
                              <a:spcPts val="0"/>
                            </a:spcBef>
                            <a:spcAft>
                              <a:spcPts val="0"/>
                            </a:spcAft>
                            <a:buClr>
                              <a:schemeClr val="dk1"/>
                            </a:buClr>
                            <a:buSzPts val="1100"/>
                            <a:buFont typeface="Arial"/>
                            <a:buNone/>
                          </a:pPr>
                          <a:endParaRPr sz="1050" dirty="0">
                            <a:solidFill>
                              <a:schemeClr val="dk1"/>
                            </a:solidFill>
                            <a:latin typeface="+mn-lt"/>
                            <a:ea typeface="+mn-ea"/>
                            <a:cs typeface="+mn-cs"/>
                            <a:sym typeface="Montserrat"/>
                          </a:endParaRPr>
                        </a:p>
                      </a:txBody>
                      <a:tcPr marL="42487" marR="42487" marT="42487" marB="42487" anchor="ctr"/>
                    </a:tc>
                    <a:tc hMerge="1">
                      <a:txBody>
                        <a:bodyPr/>
                        <a:lstStyle/>
                        <a:p>
                          <a:pPr marL="0" lvl="0" indent="0" algn="ctr" rtl="0">
                            <a:spcBef>
                              <a:spcPts val="0"/>
                            </a:spcBef>
                            <a:spcAft>
                              <a:spcPts val="0"/>
                            </a:spcAft>
                            <a:buClr>
                              <a:schemeClr val="dk1"/>
                            </a:buClr>
                            <a:buSzPts val="1100"/>
                            <a:buFont typeface="Arial"/>
                            <a:buNone/>
                          </a:pPr>
                          <a:endParaRPr sz="1050" dirty="0">
                            <a:solidFill>
                              <a:schemeClr val="dk1"/>
                            </a:solidFill>
                            <a:latin typeface="+mn-lt"/>
                            <a:ea typeface="+mn-ea"/>
                            <a:cs typeface="+mn-cs"/>
                            <a:sym typeface="Montserrat"/>
                          </a:endParaRPr>
                        </a:p>
                      </a:txBody>
                      <a:tcPr marL="42487" marR="42487" marT="42487" marB="42487" anchor="ctr"/>
                    </a:tc>
                    <a:tc hMerge="1">
                      <a:txBody>
                        <a:bodyPr/>
                        <a:lstStyle/>
                        <a:p>
                          <a:pPr marL="0" lvl="0" indent="0" algn="ctr" rtl="0">
                            <a:spcBef>
                              <a:spcPts val="0"/>
                            </a:spcBef>
                            <a:spcAft>
                              <a:spcPts val="0"/>
                            </a:spcAft>
                            <a:buClr>
                              <a:schemeClr val="dk1"/>
                            </a:buClr>
                            <a:buSzPts val="1100"/>
                            <a:buFont typeface="Arial"/>
                            <a:buNone/>
                          </a:pPr>
                          <a:endParaRPr sz="1050" dirty="0">
                            <a:solidFill>
                              <a:schemeClr val="dk1"/>
                            </a:solidFill>
                            <a:latin typeface="+mn-lt"/>
                            <a:ea typeface="+mn-ea"/>
                          </a:endParaRPr>
                        </a:p>
                      </a:txBody>
                      <a:tcPr marL="42487" marR="42487" marT="42487" marB="42487" anchor="ctr"/>
                    </a:tc>
                    <a:tc gridSpan="4">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n-lt"/>
                              <a:ea typeface="+mn-ea"/>
                            </a:rPr>
                            <a:t>1,032</a:t>
                          </a:r>
                          <a:endParaRPr sz="1100" dirty="0">
                            <a:solidFill>
                              <a:schemeClr val="dk1"/>
                            </a:solidFill>
                            <a:latin typeface="+mn-lt"/>
                            <a:ea typeface="+mn-ea"/>
                          </a:endParaRPr>
                        </a:p>
                      </a:txBody>
                      <a:tcPr marL="42487" marR="42487" marT="42487" marB="42487"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marL="0" lvl="0" indent="0" algn="ctr" rtl="0">
                            <a:spcBef>
                              <a:spcPts val="0"/>
                            </a:spcBef>
                            <a:spcAft>
                              <a:spcPts val="0"/>
                            </a:spcAft>
                            <a:buClr>
                              <a:schemeClr val="dk1"/>
                            </a:buClr>
                            <a:buSzPts val="1100"/>
                            <a:buFont typeface="Arial"/>
                            <a:buNone/>
                          </a:pPr>
                          <a:endParaRPr sz="1050" dirty="0">
                            <a:solidFill>
                              <a:schemeClr val="dk1"/>
                            </a:solidFill>
                            <a:latin typeface="+mn-lt"/>
                            <a:ea typeface="+mn-ea"/>
                          </a:endParaRPr>
                        </a:p>
                      </a:txBody>
                      <a:tcPr marL="42487" marR="42487" marT="42487" marB="42487" anchor="ctr"/>
                    </a:tc>
                    <a:tc hMerge="1">
                      <a:txBody>
                        <a:bodyPr/>
                        <a:lstStyle/>
                        <a:p>
                          <a:pPr marL="0" lvl="0" indent="0" algn="ctr" rtl="0">
                            <a:spcBef>
                              <a:spcPts val="0"/>
                            </a:spcBef>
                            <a:spcAft>
                              <a:spcPts val="0"/>
                            </a:spcAft>
                            <a:buClr>
                              <a:schemeClr val="dk1"/>
                            </a:buClr>
                            <a:buSzPts val="1100"/>
                            <a:buFont typeface="Arial"/>
                            <a:buNone/>
                          </a:pPr>
                          <a:endParaRPr sz="1050" dirty="0">
                            <a:solidFill>
                              <a:schemeClr val="dk1"/>
                            </a:solidFill>
                            <a:latin typeface="+mn-lt"/>
                            <a:ea typeface="+mn-ea"/>
                          </a:endParaRPr>
                        </a:p>
                      </a:txBody>
                      <a:tcPr marL="42487" marR="42487" marT="42487" marB="42487" anchor="ctr"/>
                    </a:tc>
                    <a:tc hMerge="1">
                      <a:txBody>
                        <a:bodyPr/>
                        <a:lstStyle/>
                        <a:p>
                          <a:pPr marL="0" lvl="0" indent="0" algn="ctr" rtl="0">
                            <a:spcBef>
                              <a:spcPts val="0"/>
                            </a:spcBef>
                            <a:spcAft>
                              <a:spcPts val="0"/>
                            </a:spcAft>
                            <a:buClr>
                              <a:schemeClr val="dk1"/>
                            </a:buClr>
                            <a:buSzPts val="1100"/>
                            <a:buFont typeface="Arial"/>
                            <a:buNone/>
                          </a:pPr>
                          <a:endParaRPr sz="1050" dirty="0">
                            <a:solidFill>
                              <a:schemeClr val="dk1"/>
                            </a:solidFill>
                            <a:latin typeface="+mn-lt"/>
                            <a:ea typeface="+mn-ea"/>
                          </a:endParaRPr>
                        </a:p>
                      </a:txBody>
                      <a:tcPr marL="42487" marR="42487" marT="42487" marB="42487" anchor="ctr"/>
                    </a:tc>
                    <a:extLst>
                      <a:ext uri="{0D108BD9-81ED-4DB2-BD59-A6C34878D82A}">
                        <a16:rowId xmlns:a16="http://schemas.microsoft.com/office/drawing/2014/main" val="1351522387"/>
                      </a:ext>
                    </a:extLst>
                  </a:tr>
                  <a:tr h="374066">
                    <a:tc>
                      <a:txBody>
                        <a:bodyPr/>
                        <a:lstStyle/>
                        <a:p>
                          <a:pPr marL="0" lvl="0" indent="0" algn="ctr" rtl="0">
                            <a:spcBef>
                              <a:spcPts val="0"/>
                            </a:spcBef>
                            <a:spcAft>
                              <a:spcPts val="0"/>
                            </a:spcAft>
                            <a:buClr>
                              <a:schemeClr val="dk1"/>
                            </a:buClr>
                            <a:buSzPts val="1100"/>
                            <a:buFont typeface="Arial"/>
                            <a:buNone/>
                          </a:pPr>
                          <a:r>
                            <a:rPr lang="en-US" altLang="zh-TW" sz="1100" b="0" u="none" strike="noStrike" cap="none" dirty="0">
                              <a:solidFill>
                                <a:srgbClr val="011635"/>
                              </a:solidFill>
                              <a:sym typeface="Vidaloka"/>
                            </a:rPr>
                            <a:t>Adjusted </a:t>
                          </a:r>
                          <a14:m>
                            <m:oMath xmlns:m="http://schemas.openxmlformats.org/officeDocument/2006/math">
                              <m:sSup>
                                <m:sSupPr>
                                  <m:ctrlPr>
                                    <a:rPr lang="en-US" altLang="zh-TW" sz="1100" i="1" smtClean="0">
                                      <a:solidFill>
                                        <a:srgbClr val="011635"/>
                                      </a:solidFill>
                                      <a:latin typeface="Cambria Math" panose="02040503050406030204" pitchFamily="18" charset="0"/>
                                      <a:sym typeface="Vidaloka"/>
                                    </a:rPr>
                                  </m:ctrlPr>
                                </m:sSupPr>
                                <m:e>
                                  <m:r>
                                    <a:rPr lang="en-US" altLang="zh-TW" sz="1100" b="0" smtClean="0">
                                      <a:solidFill>
                                        <a:srgbClr val="011635"/>
                                      </a:solidFill>
                                      <a:latin typeface="Cambria Math" panose="02040503050406030204" pitchFamily="18" charset="0"/>
                                      <a:sym typeface="Vidaloka"/>
                                    </a:rPr>
                                    <m:t>𝑅</m:t>
                                  </m:r>
                                </m:e>
                                <m:sup>
                                  <m:r>
                                    <a:rPr lang="en-US" altLang="zh-TW" sz="1100" b="0" smtClean="0">
                                      <a:solidFill>
                                        <a:srgbClr val="011635"/>
                                      </a:solidFill>
                                      <a:latin typeface="Cambria Math" panose="02040503050406030204" pitchFamily="18" charset="0"/>
                                      <a:sym typeface="Vidaloka"/>
                                    </a:rPr>
                                    <m:t>2</m:t>
                                  </m:r>
                                </m:sup>
                              </m:sSup>
                            </m:oMath>
                          </a14:m>
                          <a:endParaRPr sz="1100" dirty="0">
                            <a:solidFill>
                              <a:srgbClr val="011635"/>
                            </a:solidFill>
                            <a:latin typeface="+mn-lt"/>
                            <a:ea typeface="+mn-ea"/>
                            <a:cs typeface="+mn-cs"/>
                            <a:sym typeface="Vidaloka"/>
                          </a:endParaRPr>
                        </a:p>
                      </a:txBody>
                      <a:tcPr marL="42487" marR="42487" marT="42487" marB="42487"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n-lt"/>
                              <a:ea typeface="+mn-ea"/>
                              <a:cs typeface="+mn-cs"/>
                              <a:sym typeface="Montserrat"/>
                            </a:rPr>
                            <a:t>0.172</a:t>
                          </a:r>
                          <a:endParaRPr sz="1100" dirty="0">
                            <a:solidFill>
                              <a:schemeClr val="dk1"/>
                            </a:solidFill>
                            <a:latin typeface="+mn-lt"/>
                            <a:ea typeface="+mn-ea"/>
                            <a:cs typeface="+mn-cs"/>
                            <a:sym typeface="Montserrat"/>
                          </a:endParaRPr>
                        </a:p>
                      </a:txBody>
                      <a:tcPr marL="42487" marR="42487" marT="42487" marB="42487" anchor="ctr">
                        <a:lnL w="12700" cap="flat" cmpd="sng" algn="ctr">
                          <a:noFill/>
                          <a:prstDash val="solid"/>
                          <a:round/>
                          <a:headEnd type="none" w="med" len="med"/>
                          <a:tailEnd type="none" w="med" len="med"/>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n-lt"/>
                              <a:ea typeface="+mn-ea"/>
                              <a:cs typeface="+mn-cs"/>
                              <a:sym typeface="Montserrat"/>
                            </a:rPr>
                            <a:t>0.437</a:t>
                          </a:r>
                          <a:endParaRPr sz="1100" dirty="0">
                            <a:solidFill>
                              <a:schemeClr val="dk1"/>
                            </a:solidFill>
                            <a:latin typeface="+mn-lt"/>
                            <a:ea typeface="+mn-ea"/>
                            <a:cs typeface="+mn-cs"/>
                            <a:sym typeface="Montserrat"/>
                          </a:endParaRPr>
                        </a:p>
                      </a:txBody>
                      <a:tcPr marL="42487" marR="42487" marT="42487" marB="42487"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n-lt"/>
                              <a:ea typeface="+mn-ea"/>
                              <a:cs typeface="+mn-cs"/>
                              <a:sym typeface="Montserrat"/>
                            </a:rPr>
                            <a:t>0.440</a:t>
                          </a:r>
                          <a:endParaRPr sz="1100" dirty="0">
                            <a:solidFill>
                              <a:schemeClr val="dk1"/>
                            </a:solidFill>
                            <a:latin typeface="+mn-lt"/>
                            <a:ea typeface="+mn-ea"/>
                            <a:cs typeface="+mn-cs"/>
                            <a:sym typeface="Montserrat"/>
                          </a:endParaRPr>
                        </a:p>
                      </a:txBody>
                      <a:tcPr marL="42487" marR="42487" marT="42487" marB="42487"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n-lt"/>
                              <a:ea typeface="+mn-ea"/>
                            </a:rPr>
                            <a:t>0.405</a:t>
                          </a:r>
                          <a:endParaRPr sz="1100" dirty="0">
                            <a:solidFill>
                              <a:schemeClr val="dk1"/>
                            </a:solidFill>
                            <a:latin typeface="+mn-lt"/>
                            <a:ea typeface="+mn-ea"/>
                          </a:endParaRPr>
                        </a:p>
                      </a:txBody>
                      <a:tcPr marL="42487" marR="42487" marT="42487" marB="42487" anchor="ctr">
                        <a:lnL>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n-lt"/>
                              <a:ea typeface="+mn-ea"/>
                            </a:rPr>
                            <a:t>0.145</a:t>
                          </a:r>
                          <a:endParaRPr sz="1100" dirty="0">
                            <a:solidFill>
                              <a:schemeClr val="dk1"/>
                            </a:solidFill>
                            <a:latin typeface="+mn-lt"/>
                            <a:ea typeface="+mn-ea"/>
                          </a:endParaRPr>
                        </a:p>
                      </a:txBody>
                      <a:tcPr marL="42487" marR="42487" marT="42487" marB="42487" anchor="ctr">
                        <a:lnL w="12700" cap="flat" cmpd="sng" algn="ctr">
                          <a:no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n-lt"/>
                              <a:ea typeface="+mn-ea"/>
                            </a:rPr>
                            <a:t>0.417</a:t>
                          </a:r>
                          <a:endParaRPr sz="1100" dirty="0">
                            <a:solidFill>
                              <a:schemeClr val="dk1"/>
                            </a:solidFill>
                            <a:latin typeface="+mn-lt"/>
                            <a:ea typeface="+mn-ea"/>
                          </a:endParaRPr>
                        </a:p>
                      </a:txBody>
                      <a:tcPr marL="42487" marR="42487" marT="42487" marB="42487"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n-lt"/>
                              <a:ea typeface="+mn-ea"/>
                            </a:rPr>
                            <a:t>0.351</a:t>
                          </a:r>
                          <a:endParaRPr sz="1100" dirty="0">
                            <a:solidFill>
                              <a:schemeClr val="dk1"/>
                            </a:solidFill>
                            <a:latin typeface="+mn-lt"/>
                            <a:ea typeface="+mn-ea"/>
                          </a:endParaRPr>
                        </a:p>
                      </a:txBody>
                      <a:tcPr marL="42487" marR="42487" marT="42487" marB="42487"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n-lt"/>
                              <a:ea typeface="+mn-ea"/>
                            </a:rPr>
                            <a:t>0.434</a:t>
                          </a:r>
                          <a:endParaRPr sz="1100" dirty="0">
                            <a:solidFill>
                              <a:schemeClr val="dk1"/>
                            </a:solidFill>
                            <a:latin typeface="+mn-lt"/>
                            <a:ea typeface="+mn-ea"/>
                          </a:endParaRPr>
                        </a:p>
                      </a:txBody>
                      <a:tcPr marL="42487" marR="42487" marT="42487" marB="42487"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62870970"/>
                      </a:ext>
                    </a:extLst>
                  </a:tr>
                </a:tbl>
              </a:graphicData>
            </a:graphic>
          </p:graphicFrame>
        </mc:Choice>
        <mc:Fallback>
          <p:graphicFrame>
            <p:nvGraphicFramePr>
              <p:cNvPr id="1453" name="Google Shape;1453;p112"/>
              <p:cNvGraphicFramePr/>
              <p:nvPr>
                <p:extLst>
                  <p:ext uri="{D42A27DB-BD31-4B8C-83A1-F6EECF244321}">
                    <p14:modId xmlns:p14="http://schemas.microsoft.com/office/powerpoint/2010/main" val="2530161645"/>
                  </p:ext>
                </p:extLst>
              </p:nvPr>
            </p:nvGraphicFramePr>
            <p:xfrm>
              <a:off x="1353790" y="1127683"/>
              <a:ext cx="6436370" cy="3534428"/>
            </p:xfrm>
            <a:graphic>
              <a:graphicData uri="http://schemas.openxmlformats.org/drawingml/2006/table">
                <a:tbl>
                  <a:tblPr firstRow="1" firstCol="1" bandRow="1">
                    <a:tableStyleId>{10A1B5D5-9B99-4C35-A422-299274C87663}</a:tableStyleId>
                  </a:tblPr>
                  <a:tblGrid>
                    <a:gridCol w="851224">
                      <a:extLst>
                        <a:ext uri="{9D8B030D-6E8A-4147-A177-3AD203B41FA5}">
                          <a16:colId xmlns:a16="http://schemas.microsoft.com/office/drawing/2014/main" val="20000"/>
                        </a:ext>
                      </a:extLst>
                    </a:gridCol>
                    <a:gridCol w="706973">
                      <a:extLst>
                        <a:ext uri="{9D8B030D-6E8A-4147-A177-3AD203B41FA5}">
                          <a16:colId xmlns:a16="http://schemas.microsoft.com/office/drawing/2014/main" val="20001"/>
                        </a:ext>
                      </a:extLst>
                    </a:gridCol>
                    <a:gridCol w="680120">
                      <a:extLst>
                        <a:ext uri="{9D8B030D-6E8A-4147-A177-3AD203B41FA5}">
                          <a16:colId xmlns:a16="http://schemas.microsoft.com/office/drawing/2014/main" val="20002"/>
                        </a:ext>
                      </a:extLst>
                    </a:gridCol>
                    <a:gridCol w="739083">
                      <a:extLst>
                        <a:ext uri="{9D8B030D-6E8A-4147-A177-3AD203B41FA5}">
                          <a16:colId xmlns:a16="http://schemas.microsoft.com/office/drawing/2014/main" val="20003"/>
                        </a:ext>
                      </a:extLst>
                    </a:gridCol>
                    <a:gridCol w="691794">
                      <a:extLst>
                        <a:ext uri="{9D8B030D-6E8A-4147-A177-3AD203B41FA5}">
                          <a16:colId xmlns:a16="http://schemas.microsoft.com/office/drawing/2014/main" val="20004"/>
                        </a:ext>
                      </a:extLst>
                    </a:gridCol>
                    <a:gridCol w="691794">
                      <a:extLst>
                        <a:ext uri="{9D8B030D-6E8A-4147-A177-3AD203B41FA5}">
                          <a16:colId xmlns:a16="http://schemas.microsoft.com/office/drawing/2014/main" val="1645537639"/>
                        </a:ext>
                      </a:extLst>
                    </a:gridCol>
                    <a:gridCol w="691794">
                      <a:extLst>
                        <a:ext uri="{9D8B030D-6E8A-4147-A177-3AD203B41FA5}">
                          <a16:colId xmlns:a16="http://schemas.microsoft.com/office/drawing/2014/main" val="3013281436"/>
                        </a:ext>
                      </a:extLst>
                    </a:gridCol>
                    <a:gridCol w="691794">
                      <a:extLst>
                        <a:ext uri="{9D8B030D-6E8A-4147-A177-3AD203B41FA5}">
                          <a16:colId xmlns:a16="http://schemas.microsoft.com/office/drawing/2014/main" val="3853659232"/>
                        </a:ext>
                      </a:extLst>
                    </a:gridCol>
                    <a:gridCol w="691794">
                      <a:extLst>
                        <a:ext uri="{9D8B030D-6E8A-4147-A177-3AD203B41FA5}">
                          <a16:colId xmlns:a16="http://schemas.microsoft.com/office/drawing/2014/main" val="1309207121"/>
                        </a:ext>
                      </a:extLst>
                    </a:gridCol>
                  </a:tblGrid>
                  <a:tr h="252614">
                    <a:tc gridSpan="9">
                      <a:txBody>
                        <a:bodyPr/>
                        <a:lstStyle/>
                        <a:p>
                          <a:pPr marL="0" lvl="0" indent="0" algn="ctr" rtl="0">
                            <a:spcBef>
                              <a:spcPts val="0"/>
                            </a:spcBef>
                            <a:spcAft>
                              <a:spcPts val="0"/>
                            </a:spcAft>
                            <a:buNone/>
                          </a:pPr>
                          <a:r>
                            <a:rPr lang="en-US" sz="1100" dirty="0"/>
                            <a:t>Hausman Auxiliary Regressions ( </a:t>
                          </a:r>
                          <a:r>
                            <a:rPr lang="en-US" sz="1100" dirty="0" err="1"/>
                            <a:t>Untabulated</a:t>
                          </a:r>
                          <a:r>
                            <a:rPr lang="en-US" sz="1100" dirty="0"/>
                            <a:t> )</a:t>
                          </a:r>
                          <a:endParaRPr sz="1100" dirty="0">
                            <a:latin typeface="+mn-lt"/>
                            <a:ea typeface="+mn-ea"/>
                          </a:endParaRPr>
                        </a:p>
                      </a:txBody>
                      <a:tcPr marL="42487" marR="42487" marT="42487" marB="42487">
                        <a:lnB w="12700" cmpd="sng">
                          <a:noFill/>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mn-cs"/>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mn-cs"/>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mn-cs"/>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mn-cs"/>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endParaRPr sz="1200" dirty="0">
                            <a:latin typeface="+mn-lt"/>
                            <a:ea typeface="+mn-ea"/>
                          </a:endParaRPr>
                        </a:p>
                      </a:txBody>
                      <a:tcPr marL="42487" marR="42487" marT="42487" marB="42487"/>
                    </a:tc>
                    <a:tc hMerge="1">
                      <a:txBody>
                        <a:bodyPr/>
                        <a:lstStyle/>
                        <a:p>
                          <a:pPr marL="0" lvl="0" indent="0" algn="ctr" rtl="0">
                            <a:spcBef>
                              <a:spcPts val="0"/>
                            </a:spcBef>
                            <a:spcAft>
                              <a:spcPts val="0"/>
                            </a:spcAft>
                            <a:buNone/>
                          </a:pPr>
                          <a:endParaRPr sz="1200" dirty="0">
                            <a:latin typeface="+mn-lt"/>
                            <a:ea typeface="+mn-ea"/>
                          </a:endParaRPr>
                        </a:p>
                      </a:txBody>
                      <a:tcPr marL="42487" marR="42487" marT="42487" marB="42487"/>
                    </a:tc>
                    <a:tc hMerge="1">
                      <a:txBody>
                        <a:bodyPr/>
                        <a:lstStyle/>
                        <a:p>
                          <a:pPr marL="0" lvl="0" indent="0" algn="ctr" rtl="0">
                            <a:spcBef>
                              <a:spcPts val="0"/>
                            </a:spcBef>
                            <a:spcAft>
                              <a:spcPts val="0"/>
                            </a:spcAft>
                            <a:buNone/>
                          </a:pPr>
                          <a:endParaRPr sz="1200" dirty="0">
                            <a:latin typeface="+mn-lt"/>
                            <a:ea typeface="+mn-ea"/>
                          </a:endParaRPr>
                        </a:p>
                      </a:txBody>
                      <a:tcPr marL="42487" marR="42487" marT="42487" marB="42487"/>
                    </a:tc>
                    <a:tc hMerge="1">
                      <a:txBody>
                        <a:bodyPr/>
                        <a:lstStyle/>
                        <a:p>
                          <a:pPr marL="0" lvl="0" indent="0" algn="ctr" rtl="0">
                            <a:spcBef>
                              <a:spcPts val="0"/>
                            </a:spcBef>
                            <a:spcAft>
                              <a:spcPts val="0"/>
                            </a:spcAft>
                            <a:buNone/>
                          </a:pPr>
                          <a:endParaRPr sz="1200" dirty="0">
                            <a:latin typeface="+mn-lt"/>
                            <a:ea typeface="+mn-ea"/>
                          </a:endParaRPr>
                        </a:p>
                      </a:txBody>
                      <a:tcPr marL="42487" marR="42487" marT="42487" marB="42487"/>
                    </a:tc>
                    <a:extLst>
                      <a:ext uri="{0D108BD9-81ED-4DB2-BD59-A6C34878D82A}">
                        <a16:rowId xmlns:a16="http://schemas.microsoft.com/office/drawing/2014/main" val="1793594298"/>
                      </a:ext>
                    </a:extLst>
                  </a:tr>
                  <a:tr h="374066">
                    <a:tc>
                      <a:txBody>
                        <a:bodyPr/>
                        <a:lstStyle/>
                        <a:p>
                          <a:pPr marL="0" lvl="0" indent="0" algn="ctr" rtl="0">
                            <a:spcBef>
                              <a:spcPts val="0"/>
                            </a:spcBef>
                            <a:spcAft>
                              <a:spcPts val="0"/>
                            </a:spcAft>
                            <a:buNone/>
                          </a:pPr>
                          <a:endParaRPr sz="1100" dirty="0">
                            <a:latin typeface="+mn-lt"/>
                            <a:ea typeface="+mn-ea"/>
                          </a:endParaRPr>
                        </a:p>
                      </a:txBody>
                      <a:tcPr marL="42487" marR="42487" marT="42487" marB="42487">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4">
                      <a:txBody>
                        <a:bodyPr/>
                        <a:lstStyle/>
                        <a:p>
                          <a:pPr marL="0" lvl="0" indent="0" algn="ctr" rtl="0">
                            <a:spcBef>
                              <a:spcPts val="0"/>
                            </a:spcBef>
                            <a:spcAft>
                              <a:spcPts val="0"/>
                            </a:spcAft>
                            <a:buNone/>
                          </a:pPr>
                          <a:r>
                            <a:rPr lang="en-US" sz="1100" dirty="0">
                              <a:solidFill>
                                <a:srgbClr val="011635"/>
                              </a:solidFill>
                              <a:latin typeface="+mn-lt"/>
                              <a:ea typeface="+mn-ea"/>
                              <a:cs typeface="+mn-cs"/>
                              <a:sym typeface="Vidaloka"/>
                            </a:rPr>
                            <a:t>Within Treatment Group Analysis</a:t>
                          </a:r>
                          <a:endParaRPr sz="1100" dirty="0">
                            <a:solidFill>
                              <a:srgbClr val="011635"/>
                            </a:solidFill>
                            <a:latin typeface="+mn-lt"/>
                            <a:ea typeface="+mn-ea"/>
                            <a:cs typeface="+mn-cs"/>
                            <a:sym typeface="Vidaloka"/>
                          </a:endParaRPr>
                        </a:p>
                      </a:txBody>
                      <a:tcPr marL="42487" marR="42487" marT="42487" marB="4248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marL="0" lvl="0" indent="0" algn="ctr" rtl="0">
                            <a:spcBef>
                              <a:spcPts val="0"/>
                            </a:spcBef>
                            <a:spcAft>
                              <a:spcPts val="0"/>
                            </a:spcAft>
                            <a:buNone/>
                          </a:pPr>
                          <a:endParaRPr sz="1200" dirty="0">
                            <a:solidFill>
                              <a:srgbClr val="011635"/>
                            </a:solidFill>
                            <a:latin typeface="+mn-lt"/>
                            <a:ea typeface="+mn-ea"/>
                            <a:cs typeface="+mn-cs"/>
                            <a:sym typeface="Vidaloka"/>
                          </a:endParaRPr>
                        </a:p>
                      </a:txBody>
                      <a:tcPr marL="42487" marR="42487" marT="42487" marB="42487" anchor="ctr"/>
                    </a:tc>
                    <a:tc hMerge="1">
                      <a:txBody>
                        <a:bodyPr/>
                        <a:lstStyle/>
                        <a:p>
                          <a:pPr marL="0" lvl="0" indent="0" algn="ctr" rtl="0">
                            <a:spcBef>
                              <a:spcPts val="0"/>
                            </a:spcBef>
                            <a:spcAft>
                              <a:spcPts val="0"/>
                            </a:spcAft>
                            <a:buNone/>
                          </a:pPr>
                          <a:endParaRPr sz="1200" dirty="0">
                            <a:solidFill>
                              <a:srgbClr val="011635"/>
                            </a:solidFill>
                            <a:latin typeface="+mn-lt"/>
                            <a:ea typeface="+mn-ea"/>
                            <a:cs typeface="+mn-cs"/>
                            <a:sym typeface="Vidaloka"/>
                          </a:endParaRPr>
                        </a:p>
                      </a:txBody>
                      <a:tcPr marL="42487" marR="42487" marT="42487" marB="42487" anchor="ctr"/>
                    </a:tc>
                    <a:tc hMerge="1">
                      <a:txBody>
                        <a:bodyPr/>
                        <a:lstStyle/>
                        <a:p>
                          <a:pPr marL="0" lvl="0" indent="0" algn="ctr" rtl="0">
                            <a:spcBef>
                              <a:spcPts val="0"/>
                            </a:spcBef>
                            <a:spcAft>
                              <a:spcPts val="0"/>
                            </a:spcAft>
                            <a:buNone/>
                          </a:pPr>
                          <a:endParaRPr sz="1200" dirty="0">
                            <a:solidFill>
                              <a:srgbClr val="011635"/>
                            </a:solidFill>
                            <a:latin typeface="+mn-lt"/>
                            <a:ea typeface="+mn-ea"/>
                            <a:cs typeface="+mn-cs"/>
                            <a:sym typeface="Vidaloka"/>
                          </a:endParaRPr>
                        </a:p>
                      </a:txBody>
                      <a:tcPr marL="42487" marR="42487" marT="42487" marB="42487" anchor="ctr"/>
                    </a:tc>
                    <a:tc gridSpan="4">
                      <a:txBody>
                        <a:bodyPr/>
                        <a:lstStyle/>
                        <a:p>
                          <a:pPr marL="0" lvl="0" indent="0" algn="ctr" rtl="0">
                            <a:spcBef>
                              <a:spcPts val="0"/>
                            </a:spcBef>
                            <a:spcAft>
                              <a:spcPts val="0"/>
                            </a:spcAft>
                            <a:buNone/>
                          </a:pPr>
                          <a:r>
                            <a:rPr lang="en-US" sz="1100" dirty="0">
                              <a:solidFill>
                                <a:srgbClr val="011635"/>
                              </a:solidFill>
                              <a:latin typeface="+mn-lt"/>
                              <a:ea typeface="+mn-ea"/>
                              <a:cs typeface="+mn-cs"/>
                              <a:sym typeface="Vidaloka"/>
                            </a:rPr>
                            <a:t>Matched Results Analysis</a:t>
                          </a:r>
                          <a:endParaRPr sz="1100" dirty="0">
                            <a:solidFill>
                              <a:srgbClr val="011635"/>
                            </a:solidFill>
                            <a:latin typeface="+mn-lt"/>
                            <a:ea typeface="+mn-ea"/>
                            <a:cs typeface="+mn-cs"/>
                            <a:sym typeface="Vidaloka"/>
                          </a:endParaRPr>
                        </a:p>
                      </a:txBody>
                      <a:tcPr marL="42487" marR="42487" marT="42487" marB="42487"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marL="0" lvl="0" indent="0" algn="ctr" rtl="0">
                            <a:spcBef>
                              <a:spcPts val="0"/>
                            </a:spcBef>
                            <a:spcAft>
                              <a:spcPts val="0"/>
                            </a:spcAft>
                            <a:buNone/>
                          </a:pPr>
                          <a:endParaRPr sz="1200" dirty="0">
                            <a:solidFill>
                              <a:srgbClr val="011635"/>
                            </a:solidFill>
                            <a:latin typeface="+mn-lt"/>
                            <a:ea typeface="+mn-ea"/>
                            <a:cs typeface="+mn-cs"/>
                            <a:sym typeface="Vidaloka"/>
                          </a:endParaRPr>
                        </a:p>
                      </a:txBody>
                      <a:tcPr marL="42487" marR="42487" marT="42487" marB="42487" anchor="ctr"/>
                    </a:tc>
                    <a:tc hMerge="1">
                      <a:txBody>
                        <a:bodyPr/>
                        <a:lstStyle/>
                        <a:p>
                          <a:pPr marL="0" lvl="0" indent="0" algn="ctr" rtl="0">
                            <a:spcBef>
                              <a:spcPts val="0"/>
                            </a:spcBef>
                            <a:spcAft>
                              <a:spcPts val="0"/>
                            </a:spcAft>
                            <a:buNone/>
                          </a:pPr>
                          <a:endParaRPr sz="1200" dirty="0">
                            <a:solidFill>
                              <a:srgbClr val="011635"/>
                            </a:solidFill>
                            <a:latin typeface="+mn-lt"/>
                            <a:ea typeface="+mn-ea"/>
                            <a:cs typeface="+mn-cs"/>
                            <a:sym typeface="Vidaloka"/>
                          </a:endParaRPr>
                        </a:p>
                      </a:txBody>
                      <a:tcPr marL="42487" marR="42487" marT="42487" marB="42487" anchor="ctr"/>
                    </a:tc>
                    <a:tc hMerge="1">
                      <a:txBody>
                        <a:bodyPr/>
                        <a:lstStyle/>
                        <a:p>
                          <a:pPr marL="0" lvl="0" indent="0" algn="ctr" rtl="0">
                            <a:spcBef>
                              <a:spcPts val="0"/>
                            </a:spcBef>
                            <a:spcAft>
                              <a:spcPts val="0"/>
                            </a:spcAft>
                            <a:buNone/>
                          </a:pPr>
                          <a:endParaRPr sz="1200" dirty="0">
                            <a:solidFill>
                              <a:srgbClr val="011635"/>
                            </a:solidFill>
                            <a:latin typeface="+mn-lt"/>
                            <a:ea typeface="+mn-ea"/>
                            <a:cs typeface="+mn-cs"/>
                            <a:sym typeface="Vidaloka"/>
                          </a:endParaRPr>
                        </a:p>
                      </a:txBody>
                      <a:tcPr marL="42487" marR="42487" marT="42487" marB="42487" anchor="ctr"/>
                    </a:tc>
                    <a:extLst>
                      <a:ext uri="{0D108BD9-81ED-4DB2-BD59-A6C34878D82A}">
                        <a16:rowId xmlns:a16="http://schemas.microsoft.com/office/drawing/2014/main" val="2906760318"/>
                      </a:ext>
                    </a:extLst>
                  </a:tr>
                  <a:tr h="374066">
                    <a:tc>
                      <a:txBody>
                        <a:bodyPr/>
                        <a:lstStyle/>
                        <a:p>
                          <a:pPr marL="0" lvl="0" indent="0" algn="ctr" rtl="0">
                            <a:spcBef>
                              <a:spcPts val="0"/>
                            </a:spcBef>
                            <a:spcAft>
                              <a:spcPts val="0"/>
                            </a:spcAft>
                            <a:buNone/>
                          </a:pPr>
                          <a:endParaRPr sz="1100" dirty="0">
                            <a:latin typeface="+mn-lt"/>
                            <a:ea typeface="+mn-ea"/>
                          </a:endParaRPr>
                        </a:p>
                      </a:txBody>
                      <a:tcPr marL="42487" marR="42487" marT="42487" marB="42487">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dirty="0">
                              <a:solidFill>
                                <a:srgbClr val="011635"/>
                              </a:solidFill>
                              <a:sym typeface="Vidaloka"/>
                            </a:rPr>
                            <a:t>ABSDA</a:t>
                          </a:r>
                          <a:endParaRPr sz="1100" dirty="0">
                            <a:solidFill>
                              <a:srgbClr val="011635"/>
                            </a:solidFill>
                            <a:latin typeface="+mn-lt"/>
                            <a:ea typeface="+mn-ea"/>
                            <a:cs typeface="+mn-cs"/>
                            <a:sym typeface="Vidaloka"/>
                          </a:endParaRPr>
                        </a:p>
                      </a:txBody>
                      <a:tcPr marL="42487" marR="42487" marT="42487" marB="42487" anchor="ctr">
                        <a:lnL w="12700" cap="flat" cmpd="sng" algn="ctr">
                          <a:no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dirty="0">
                              <a:solidFill>
                                <a:srgbClr val="011635"/>
                              </a:solidFill>
                              <a:sym typeface="Vidaloka"/>
                            </a:rPr>
                            <a:t>RM</a:t>
                          </a:r>
                          <a:endParaRPr sz="1100" dirty="0">
                            <a:solidFill>
                              <a:srgbClr val="011635"/>
                            </a:solidFill>
                            <a:latin typeface="+mn-lt"/>
                            <a:ea typeface="+mn-ea"/>
                            <a:cs typeface="+mn-cs"/>
                            <a:sym typeface="Vidaloka"/>
                          </a:endParaRPr>
                        </a:p>
                      </a:txBody>
                      <a:tcPr marL="42487" marR="42487" marT="42487" marB="42487"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dirty="0">
                              <a:solidFill>
                                <a:srgbClr val="011635"/>
                              </a:solidFill>
                              <a:sym typeface="Vidaloka"/>
                            </a:rPr>
                            <a:t>ABEXP</a:t>
                          </a:r>
                          <a:endParaRPr sz="1100" dirty="0">
                            <a:solidFill>
                              <a:srgbClr val="011635"/>
                            </a:solidFill>
                            <a:latin typeface="+mn-lt"/>
                            <a:ea typeface="+mn-ea"/>
                            <a:cs typeface="+mn-cs"/>
                            <a:sym typeface="Vidaloka"/>
                          </a:endParaRPr>
                        </a:p>
                      </a:txBody>
                      <a:tcPr marL="42487" marR="42487" marT="42487" marB="42487"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dirty="0">
                              <a:solidFill>
                                <a:srgbClr val="011635"/>
                              </a:solidFill>
                              <a:sym typeface="Vidaloka"/>
                            </a:rPr>
                            <a:t>ABPROD</a:t>
                          </a:r>
                          <a:endParaRPr sz="1100" dirty="0">
                            <a:solidFill>
                              <a:srgbClr val="011635"/>
                            </a:solidFill>
                            <a:latin typeface="+mn-lt"/>
                            <a:ea typeface="+mn-ea"/>
                            <a:cs typeface="+mn-cs"/>
                            <a:sym typeface="Vidaloka"/>
                          </a:endParaRPr>
                        </a:p>
                      </a:txBody>
                      <a:tcPr marL="42487" marR="42487" marT="42487" marB="42487"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dirty="0">
                              <a:solidFill>
                                <a:srgbClr val="011635"/>
                              </a:solidFill>
                              <a:sym typeface="Vidaloka"/>
                            </a:rPr>
                            <a:t>ABSDA</a:t>
                          </a:r>
                          <a:endParaRPr sz="1100" dirty="0">
                            <a:solidFill>
                              <a:srgbClr val="011635"/>
                            </a:solidFill>
                            <a:latin typeface="+mn-lt"/>
                            <a:ea typeface="+mn-ea"/>
                            <a:cs typeface="+mn-cs"/>
                            <a:sym typeface="Vidaloka"/>
                          </a:endParaRPr>
                        </a:p>
                      </a:txBody>
                      <a:tcPr marL="42487" marR="42487" marT="42487" marB="42487" anchor="ctr">
                        <a:lnL w="12700" cap="flat" cmpd="sng" algn="ctr">
                          <a:no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dirty="0">
                              <a:solidFill>
                                <a:srgbClr val="011635"/>
                              </a:solidFill>
                              <a:sym typeface="Vidaloka"/>
                            </a:rPr>
                            <a:t>RM</a:t>
                          </a:r>
                          <a:endParaRPr sz="1100" dirty="0">
                            <a:solidFill>
                              <a:srgbClr val="011635"/>
                            </a:solidFill>
                            <a:latin typeface="+mn-lt"/>
                            <a:ea typeface="+mn-ea"/>
                            <a:cs typeface="+mn-cs"/>
                            <a:sym typeface="Vidaloka"/>
                          </a:endParaRPr>
                        </a:p>
                      </a:txBody>
                      <a:tcPr marL="42487" marR="42487" marT="42487" marB="42487"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dirty="0">
                              <a:solidFill>
                                <a:srgbClr val="011635"/>
                              </a:solidFill>
                              <a:sym typeface="Vidaloka"/>
                            </a:rPr>
                            <a:t>ABEXP</a:t>
                          </a:r>
                          <a:endParaRPr sz="1100" dirty="0">
                            <a:solidFill>
                              <a:srgbClr val="011635"/>
                            </a:solidFill>
                            <a:latin typeface="+mn-lt"/>
                            <a:ea typeface="+mn-ea"/>
                            <a:cs typeface="+mn-cs"/>
                            <a:sym typeface="Vidaloka"/>
                          </a:endParaRPr>
                        </a:p>
                      </a:txBody>
                      <a:tcPr marL="42487" marR="42487" marT="42487" marB="42487"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dirty="0">
                              <a:solidFill>
                                <a:srgbClr val="011635"/>
                              </a:solidFill>
                              <a:sym typeface="Vidaloka"/>
                            </a:rPr>
                            <a:t>ABPROD</a:t>
                          </a:r>
                          <a:endParaRPr sz="1100" dirty="0">
                            <a:solidFill>
                              <a:srgbClr val="011635"/>
                            </a:solidFill>
                            <a:latin typeface="+mn-lt"/>
                            <a:ea typeface="+mn-ea"/>
                            <a:cs typeface="+mn-cs"/>
                            <a:sym typeface="Vidaloka"/>
                          </a:endParaRPr>
                        </a:p>
                      </a:txBody>
                      <a:tcPr marL="42487" marR="42487" marT="42487" marB="42487"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24788">
                    <a:tc>
                      <a:txBody>
                        <a:bodyPr/>
                        <a:lstStyle/>
                        <a:p>
                          <a:pPr marL="0" lvl="0" indent="0" algn="ctr" rtl="0">
                            <a:spcBef>
                              <a:spcPts val="0"/>
                            </a:spcBef>
                            <a:spcAft>
                              <a:spcPts val="0"/>
                            </a:spcAft>
                            <a:buNone/>
                          </a:pPr>
                          <a:r>
                            <a:rPr lang="en-US" sz="1100" b="1" dirty="0">
                              <a:solidFill>
                                <a:srgbClr val="011635"/>
                              </a:solidFill>
                              <a:latin typeface="+mn-lt"/>
                              <a:ea typeface="+mn-ea"/>
                              <a:cs typeface="+mn-cs"/>
                              <a:sym typeface="Vidaloka"/>
                            </a:rPr>
                            <a:t>Residual of</a:t>
                          </a:r>
                        </a:p>
                        <a:p>
                          <a:pPr marL="0" lvl="0" indent="0" algn="ctr" rtl="0">
                            <a:spcBef>
                              <a:spcPts val="0"/>
                            </a:spcBef>
                            <a:spcAft>
                              <a:spcPts val="0"/>
                            </a:spcAft>
                            <a:buNone/>
                          </a:pPr>
                          <a:r>
                            <a:rPr lang="en-US" sz="1100" b="1" dirty="0">
                              <a:solidFill>
                                <a:srgbClr val="011635"/>
                              </a:solidFill>
                              <a:latin typeface="+mn-lt"/>
                              <a:ea typeface="+mn-ea"/>
                              <a:cs typeface="+mn-cs"/>
                              <a:sym typeface="Vidaloka"/>
                            </a:rPr>
                            <a:t>RM/ AM</a:t>
                          </a:r>
                          <a:endParaRPr sz="1100" b="1" dirty="0">
                            <a:solidFill>
                              <a:srgbClr val="011635"/>
                            </a:solidFill>
                            <a:latin typeface="+mn-lt"/>
                            <a:ea typeface="+mn-ea"/>
                            <a:cs typeface="+mn-cs"/>
                            <a:sym typeface="Vidaloka"/>
                          </a:endParaRPr>
                        </a:p>
                      </a:txBody>
                      <a:tcPr marL="42487" marR="42487" marT="42487" marB="42487"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rgbClr val="000000"/>
                            </a:buClr>
                            <a:buSzPts val="1100"/>
                            <a:buFont typeface="Arial"/>
                            <a:buNone/>
                          </a:pPr>
                          <a:r>
                            <a:rPr lang="en-US" altLang="zh-TW" sz="1100" b="1" dirty="0">
                              <a:solidFill>
                                <a:schemeClr val="dk1"/>
                              </a:solidFill>
                              <a:latin typeface="+mn-lt"/>
                              <a:ea typeface="+mn-ea"/>
                              <a:cs typeface="+mn-cs"/>
                              <a:sym typeface="Montserrat"/>
                            </a:rPr>
                            <a:t>0.070*</a:t>
                          </a:r>
                        </a:p>
                        <a:p>
                          <a:pPr marL="0" lvl="0" indent="0" algn="ctr" rtl="0">
                            <a:spcBef>
                              <a:spcPts val="0"/>
                            </a:spcBef>
                            <a:spcAft>
                              <a:spcPts val="0"/>
                            </a:spcAft>
                            <a:buClr>
                              <a:srgbClr val="000000"/>
                            </a:buClr>
                            <a:buSzPts val="1100"/>
                            <a:buFont typeface="Arial"/>
                            <a:buNone/>
                          </a:pPr>
                          <a:r>
                            <a:rPr lang="en-US" altLang="zh-TW" sz="1100" b="1" dirty="0">
                              <a:solidFill>
                                <a:schemeClr val="dk1"/>
                              </a:solidFill>
                              <a:latin typeface="+mn-lt"/>
                              <a:ea typeface="+mn-ea"/>
                              <a:cs typeface="+mn-cs"/>
                              <a:sym typeface="Montserrat"/>
                            </a:rPr>
                            <a:t>(1.852)</a:t>
                          </a:r>
                        </a:p>
                      </a:txBody>
                      <a:tcPr marL="42487" marR="42487" marT="42487" marB="42487" anchor="ctr">
                        <a:lnL w="12700" cap="flat" cmpd="sng" algn="ctr">
                          <a:no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b="1" dirty="0">
                              <a:solidFill>
                                <a:schemeClr val="dk1"/>
                              </a:solidFill>
                              <a:latin typeface="+mn-lt"/>
                              <a:ea typeface="+mn-ea"/>
                              <a:cs typeface="+mn-cs"/>
                              <a:sym typeface="Montserrat"/>
                            </a:rPr>
                            <a:t>9.390***</a:t>
                          </a:r>
                        </a:p>
                        <a:p>
                          <a:pPr marL="0" lvl="0" indent="0" algn="ctr" rtl="0">
                            <a:spcBef>
                              <a:spcPts val="0"/>
                            </a:spcBef>
                            <a:spcAft>
                              <a:spcPts val="0"/>
                            </a:spcAft>
                            <a:buNone/>
                          </a:pPr>
                          <a:r>
                            <a:rPr lang="en-US" sz="1100" b="1" dirty="0">
                              <a:solidFill>
                                <a:schemeClr val="dk1"/>
                              </a:solidFill>
                              <a:latin typeface="+mn-lt"/>
                              <a:ea typeface="+mn-ea"/>
                              <a:cs typeface="+mn-cs"/>
                              <a:sym typeface="Montserrat"/>
                            </a:rPr>
                            <a:t>(3.591)</a:t>
                          </a:r>
                          <a:endParaRPr sz="1100" b="1" dirty="0">
                            <a:solidFill>
                              <a:schemeClr val="dk1"/>
                            </a:solidFill>
                            <a:latin typeface="+mn-lt"/>
                            <a:ea typeface="+mn-ea"/>
                            <a:cs typeface="+mn-cs"/>
                            <a:sym typeface="Montserrat"/>
                          </a:endParaRPr>
                        </a:p>
                      </a:txBody>
                      <a:tcPr marL="42487" marR="42487" marT="42487" marB="42487"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rgbClr val="000000"/>
                            </a:buClr>
                            <a:buSzPts val="1100"/>
                            <a:buFont typeface="Arial"/>
                            <a:buNone/>
                          </a:pPr>
                          <a:r>
                            <a:rPr lang="en-US" sz="1100" b="1" dirty="0">
                              <a:solidFill>
                                <a:schemeClr val="dk1"/>
                              </a:solidFill>
                              <a:latin typeface="+mn-lt"/>
                              <a:ea typeface="+mn-ea"/>
                              <a:cs typeface="+mn-cs"/>
                              <a:sym typeface="Montserrat"/>
                            </a:rPr>
                            <a:t>5.421***</a:t>
                          </a:r>
                        </a:p>
                        <a:p>
                          <a:pPr marL="0" lvl="0" indent="0" algn="ctr" rtl="0">
                            <a:spcBef>
                              <a:spcPts val="0"/>
                            </a:spcBef>
                            <a:spcAft>
                              <a:spcPts val="0"/>
                            </a:spcAft>
                            <a:buClr>
                              <a:srgbClr val="000000"/>
                            </a:buClr>
                            <a:buSzPts val="1100"/>
                            <a:buFont typeface="Arial"/>
                            <a:buNone/>
                          </a:pPr>
                          <a:r>
                            <a:rPr lang="en-US" sz="1100" b="1" dirty="0">
                              <a:solidFill>
                                <a:schemeClr val="dk1"/>
                              </a:solidFill>
                              <a:latin typeface="+mn-lt"/>
                              <a:ea typeface="+mn-ea"/>
                              <a:cs typeface="+mn-cs"/>
                              <a:sym typeface="Montserrat"/>
                            </a:rPr>
                            <a:t>(5.371)</a:t>
                          </a:r>
                          <a:endParaRPr sz="1100" b="1" dirty="0">
                            <a:solidFill>
                              <a:schemeClr val="dk1"/>
                            </a:solidFill>
                            <a:latin typeface="+mn-lt"/>
                            <a:ea typeface="+mn-ea"/>
                            <a:cs typeface="+mn-cs"/>
                            <a:sym typeface="Montserrat"/>
                          </a:endParaRPr>
                        </a:p>
                      </a:txBody>
                      <a:tcPr marL="42487" marR="42487" marT="42487" marB="42487"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b="1" dirty="0">
                              <a:solidFill>
                                <a:schemeClr val="dk1"/>
                              </a:solidFill>
                              <a:latin typeface="+mn-lt"/>
                              <a:ea typeface="+mn-ea"/>
                              <a:cs typeface="+mn-cs"/>
                              <a:sym typeface="Montserrat"/>
                            </a:rPr>
                            <a:t>4.043**</a:t>
                          </a:r>
                        </a:p>
                        <a:p>
                          <a:pPr marL="0" lvl="0" indent="0" algn="ctr" rtl="0">
                            <a:spcBef>
                              <a:spcPts val="0"/>
                            </a:spcBef>
                            <a:spcAft>
                              <a:spcPts val="0"/>
                            </a:spcAft>
                            <a:buNone/>
                          </a:pPr>
                          <a:r>
                            <a:rPr lang="en-US" sz="1100" b="1" dirty="0">
                              <a:solidFill>
                                <a:schemeClr val="dk1"/>
                              </a:solidFill>
                              <a:latin typeface="+mn-lt"/>
                              <a:ea typeface="+mn-ea"/>
                              <a:cs typeface="+mn-cs"/>
                              <a:sym typeface="Montserrat"/>
                            </a:rPr>
                            <a:t>(2.101)</a:t>
                          </a:r>
                          <a:endParaRPr sz="1100" b="1" dirty="0">
                            <a:solidFill>
                              <a:schemeClr val="dk1"/>
                            </a:solidFill>
                            <a:latin typeface="+mn-lt"/>
                            <a:ea typeface="+mn-ea"/>
                            <a:cs typeface="+mn-cs"/>
                            <a:sym typeface="Montserrat"/>
                          </a:endParaRPr>
                        </a:p>
                      </a:txBody>
                      <a:tcPr marL="42487" marR="42487" marT="42487" marB="42487"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b="1" dirty="0">
                              <a:solidFill>
                                <a:schemeClr val="dk1"/>
                              </a:solidFill>
                              <a:latin typeface="+mn-lt"/>
                              <a:ea typeface="+mn-ea"/>
                              <a:cs typeface="+mn-cs"/>
                              <a:sym typeface="Montserrat"/>
                            </a:rPr>
                            <a:t>0.049*</a:t>
                          </a:r>
                        </a:p>
                        <a:p>
                          <a:pPr marL="0" lvl="0" indent="0" algn="ctr" rtl="0">
                            <a:spcBef>
                              <a:spcPts val="0"/>
                            </a:spcBef>
                            <a:spcAft>
                              <a:spcPts val="0"/>
                            </a:spcAft>
                            <a:buNone/>
                          </a:pPr>
                          <a:r>
                            <a:rPr lang="en-US" sz="1100" b="1" dirty="0">
                              <a:solidFill>
                                <a:schemeClr val="dk1"/>
                              </a:solidFill>
                              <a:latin typeface="+mn-lt"/>
                              <a:ea typeface="+mn-ea"/>
                              <a:cs typeface="+mn-cs"/>
                              <a:sym typeface="Montserrat"/>
                            </a:rPr>
                            <a:t>(1.934)</a:t>
                          </a:r>
                          <a:endParaRPr sz="1100" b="1" dirty="0">
                            <a:solidFill>
                              <a:schemeClr val="dk1"/>
                            </a:solidFill>
                            <a:latin typeface="+mn-lt"/>
                            <a:ea typeface="+mn-ea"/>
                            <a:cs typeface="+mn-cs"/>
                            <a:sym typeface="Montserrat"/>
                          </a:endParaRPr>
                        </a:p>
                      </a:txBody>
                      <a:tcPr marL="42487" marR="42487" marT="42487" marB="42487" anchor="ctr">
                        <a:lnL w="12700" cap="flat" cmpd="sng" algn="ctr">
                          <a:noFill/>
                          <a:prstDash val="solid"/>
                          <a:round/>
                          <a:headEnd type="none" w="med" len="med"/>
                          <a:tailEnd type="none" w="med" len="med"/>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b="1" dirty="0">
                              <a:solidFill>
                                <a:schemeClr val="dk1"/>
                              </a:solidFill>
                              <a:latin typeface="+mn-lt"/>
                              <a:ea typeface="+mn-ea"/>
                              <a:cs typeface="+mn-cs"/>
                              <a:sym typeface="Montserrat"/>
                            </a:rPr>
                            <a:t>14.953**</a:t>
                          </a:r>
                        </a:p>
                        <a:p>
                          <a:pPr marL="0" lvl="0" indent="0" algn="ctr" rtl="0">
                            <a:spcBef>
                              <a:spcPts val="0"/>
                            </a:spcBef>
                            <a:spcAft>
                              <a:spcPts val="0"/>
                            </a:spcAft>
                            <a:buNone/>
                          </a:pPr>
                          <a:r>
                            <a:rPr lang="en-US" sz="1100" b="1" dirty="0">
                              <a:solidFill>
                                <a:schemeClr val="dk1"/>
                              </a:solidFill>
                              <a:latin typeface="+mn-lt"/>
                              <a:ea typeface="+mn-ea"/>
                              <a:cs typeface="+mn-cs"/>
                              <a:sym typeface="Montserrat"/>
                            </a:rPr>
                            <a:t>(2.341)</a:t>
                          </a:r>
                          <a:endParaRPr sz="1100" b="1" dirty="0">
                            <a:solidFill>
                              <a:schemeClr val="dk1"/>
                            </a:solidFill>
                            <a:latin typeface="+mn-lt"/>
                            <a:ea typeface="+mn-ea"/>
                            <a:cs typeface="+mn-cs"/>
                            <a:sym typeface="Montserrat"/>
                          </a:endParaRPr>
                        </a:p>
                      </a:txBody>
                      <a:tcPr marL="42487" marR="42487" marT="42487" marB="42487"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b="1" dirty="0">
                              <a:solidFill>
                                <a:schemeClr val="dk1"/>
                              </a:solidFill>
                              <a:latin typeface="+mn-lt"/>
                              <a:ea typeface="+mn-ea"/>
                              <a:cs typeface="+mn-cs"/>
                              <a:sym typeface="Montserrat"/>
                            </a:rPr>
                            <a:t>8.751**</a:t>
                          </a:r>
                        </a:p>
                        <a:p>
                          <a:pPr marL="0" lvl="0" indent="0" algn="ctr" rtl="0">
                            <a:spcBef>
                              <a:spcPts val="0"/>
                            </a:spcBef>
                            <a:spcAft>
                              <a:spcPts val="0"/>
                            </a:spcAft>
                            <a:buNone/>
                          </a:pPr>
                          <a:r>
                            <a:rPr lang="en-US" sz="1100" b="1" dirty="0">
                              <a:solidFill>
                                <a:schemeClr val="dk1"/>
                              </a:solidFill>
                              <a:latin typeface="+mn-lt"/>
                              <a:ea typeface="+mn-ea"/>
                              <a:cs typeface="+mn-cs"/>
                              <a:sym typeface="Montserrat"/>
                            </a:rPr>
                            <a:t>(2.480)</a:t>
                          </a:r>
                          <a:endParaRPr sz="1100" b="1" dirty="0">
                            <a:solidFill>
                              <a:schemeClr val="dk1"/>
                            </a:solidFill>
                            <a:latin typeface="+mn-lt"/>
                            <a:ea typeface="+mn-ea"/>
                            <a:cs typeface="+mn-cs"/>
                            <a:sym typeface="Montserrat"/>
                          </a:endParaRPr>
                        </a:p>
                      </a:txBody>
                      <a:tcPr marL="42487" marR="42487" marT="42487" marB="42487"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dirty="0">
                              <a:solidFill>
                                <a:schemeClr val="dk1"/>
                              </a:solidFill>
                              <a:latin typeface="+mn-lt"/>
                              <a:ea typeface="+mn-ea"/>
                              <a:cs typeface="+mn-cs"/>
                              <a:sym typeface="Montserrat"/>
                            </a:rPr>
                            <a:t>6.663</a:t>
                          </a:r>
                        </a:p>
                        <a:p>
                          <a:pPr marL="0" lvl="0" indent="0" algn="ctr" rtl="0">
                            <a:spcBef>
                              <a:spcPts val="0"/>
                            </a:spcBef>
                            <a:spcAft>
                              <a:spcPts val="0"/>
                            </a:spcAft>
                            <a:buNone/>
                          </a:pPr>
                          <a:r>
                            <a:rPr lang="en-US" sz="1100" dirty="0">
                              <a:solidFill>
                                <a:schemeClr val="dk1"/>
                              </a:solidFill>
                              <a:latin typeface="+mn-lt"/>
                              <a:ea typeface="+mn-ea"/>
                              <a:cs typeface="+mn-cs"/>
                              <a:sym typeface="Montserrat"/>
                            </a:rPr>
                            <a:t>(1.597)</a:t>
                          </a:r>
                          <a:endParaRPr sz="1100" dirty="0">
                            <a:solidFill>
                              <a:schemeClr val="dk1"/>
                            </a:solidFill>
                            <a:latin typeface="+mn-lt"/>
                            <a:ea typeface="+mn-ea"/>
                            <a:cs typeface="+mn-cs"/>
                            <a:sym typeface="Montserrat"/>
                          </a:endParaRPr>
                        </a:p>
                      </a:txBody>
                      <a:tcPr marL="42487" marR="42487" marT="42487" marB="42487" anchor="ctr">
                        <a:lnL>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1884067"/>
                      </a:ext>
                    </a:extLst>
                  </a:tr>
                  <a:tr h="420254">
                    <a:tc>
                      <a:txBody>
                        <a:bodyPr/>
                        <a:lstStyle/>
                        <a:p>
                          <a:pPr marL="0" lvl="0" indent="0" algn="ctr" rtl="0">
                            <a:spcBef>
                              <a:spcPts val="0"/>
                            </a:spcBef>
                            <a:spcAft>
                              <a:spcPts val="0"/>
                            </a:spcAft>
                            <a:buNone/>
                          </a:pPr>
                          <a:r>
                            <a:rPr lang="en-US" sz="1100" b="0" dirty="0">
                              <a:solidFill>
                                <a:srgbClr val="011635"/>
                              </a:solidFill>
                              <a:sym typeface="Vidaloka"/>
                            </a:rPr>
                            <a:t>RM/ ABSDA</a:t>
                          </a:r>
                          <a:endParaRPr sz="1100" b="0" dirty="0">
                            <a:solidFill>
                              <a:srgbClr val="011635"/>
                            </a:solidFill>
                            <a:latin typeface="+mn-lt"/>
                            <a:ea typeface="+mn-ea"/>
                            <a:cs typeface="+mn-cs"/>
                            <a:sym typeface="Vidaloka"/>
                          </a:endParaRPr>
                        </a:p>
                      </a:txBody>
                      <a:tcPr marL="42487" marR="42487" marT="42487" marB="42487"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8">
                      <a:txBody>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sz="1100" b="1" dirty="0">
                              <a:solidFill>
                                <a:schemeClr val="dk1"/>
                              </a:solidFill>
                              <a:latin typeface="+mn-lt"/>
                              <a:ea typeface="+mn-ea"/>
                              <a:cs typeface="+mn-cs"/>
                              <a:sym typeface="Montserrat"/>
                            </a:rPr>
                            <a:t>Included</a:t>
                          </a:r>
                        </a:p>
                      </a:txBody>
                      <a:tcPr marL="42487" marR="42487" marT="42487" marB="4248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hMerge="1">
                      <a:txBody>
                        <a:bodyPr/>
                        <a:lstStyle/>
                        <a:p>
                          <a:pPr marL="0" lvl="0" indent="0" algn="ctr" rtl="0">
                            <a:spcBef>
                              <a:spcPts val="0"/>
                            </a:spcBef>
                            <a:spcAft>
                              <a:spcPts val="0"/>
                            </a:spcAft>
                            <a:buNone/>
                          </a:pPr>
                          <a:endParaRPr sz="1000" dirty="0">
                            <a:solidFill>
                              <a:schemeClr val="dk1"/>
                            </a:solidFill>
                            <a:latin typeface="+mn-lt"/>
                            <a:ea typeface="+mn-ea"/>
                            <a:cs typeface="+mn-cs"/>
                            <a:sym typeface="Montserrat"/>
                          </a:endParaRPr>
                        </a:p>
                      </a:txBody>
                      <a:tcPr marL="42487" marR="42487" marT="42487" marB="42487" anchor="ctr"/>
                    </a:tc>
                    <a:tc hMerge="1">
                      <a:txBody>
                        <a:bodyPr/>
                        <a:lstStyle/>
                        <a:p>
                          <a:pPr marL="0" lvl="0" indent="0" algn="ctr" rtl="0">
                            <a:spcBef>
                              <a:spcPts val="0"/>
                            </a:spcBef>
                            <a:spcAft>
                              <a:spcPts val="0"/>
                            </a:spcAft>
                            <a:buClr>
                              <a:srgbClr val="000000"/>
                            </a:buClr>
                            <a:buSzPts val="1100"/>
                            <a:buFont typeface="Arial"/>
                            <a:buNone/>
                          </a:pPr>
                          <a:endParaRPr sz="1000" dirty="0">
                            <a:solidFill>
                              <a:schemeClr val="dk1"/>
                            </a:solidFill>
                            <a:latin typeface="+mn-lt"/>
                            <a:ea typeface="+mn-ea"/>
                            <a:cs typeface="+mn-cs"/>
                            <a:sym typeface="Montserrat"/>
                          </a:endParaRPr>
                        </a:p>
                      </a:txBody>
                      <a:tcPr marL="42487" marR="42487" marT="42487" marB="42487" anchor="ctr"/>
                    </a:tc>
                    <a:tc hMerge="1">
                      <a:txBody>
                        <a:bodyPr/>
                        <a:lstStyle/>
                        <a:p>
                          <a:pPr marL="0" lvl="0" indent="0" algn="ctr" rtl="0">
                            <a:spcBef>
                              <a:spcPts val="0"/>
                            </a:spcBef>
                            <a:spcAft>
                              <a:spcPts val="0"/>
                            </a:spcAft>
                            <a:buNone/>
                          </a:pPr>
                          <a:endParaRPr sz="1000" dirty="0">
                            <a:solidFill>
                              <a:schemeClr val="dk1"/>
                            </a:solidFill>
                            <a:latin typeface="+mn-lt"/>
                            <a:ea typeface="+mn-ea"/>
                            <a:cs typeface="+mn-cs"/>
                            <a:sym typeface="Montserrat"/>
                          </a:endParaRPr>
                        </a:p>
                      </a:txBody>
                      <a:tcPr marL="42487" marR="42487" marT="42487" marB="42487" anchor="ctr"/>
                    </a:tc>
                    <a:tc hMerge="1">
                      <a:txBody>
                        <a:bodyPr/>
                        <a:lstStyle/>
                        <a:p>
                          <a:pPr marL="0" lvl="0" indent="0" algn="ctr" rtl="0">
                            <a:spcBef>
                              <a:spcPts val="0"/>
                            </a:spcBef>
                            <a:spcAft>
                              <a:spcPts val="0"/>
                            </a:spcAft>
                            <a:buNone/>
                          </a:pPr>
                          <a:endParaRPr sz="1000" dirty="0">
                            <a:solidFill>
                              <a:schemeClr val="dk1"/>
                            </a:solidFill>
                            <a:latin typeface="+mn-lt"/>
                            <a:ea typeface="+mn-ea"/>
                            <a:cs typeface="+mn-cs"/>
                            <a:sym typeface="Montserrat"/>
                          </a:endParaRPr>
                        </a:p>
                      </a:txBody>
                      <a:tcPr marL="42487" marR="42487" marT="42487" marB="42487" anchor="ctr"/>
                    </a:tc>
                    <a:tc hMerge="1">
                      <a:txBody>
                        <a:bodyPr/>
                        <a:lstStyle/>
                        <a:p>
                          <a:pPr marL="0" lvl="0" indent="0" algn="ctr" rtl="0">
                            <a:spcBef>
                              <a:spcPts val="0"/>
                            </a:spcBef>
                            <a:spcAft>
                              <a:spcPts val="0"/>
                            </a:spcAft>
                            <a:buNone/>
                          </a:pPr>
                          <a:endParaRPr sz="1000" dirty="0">
                            <a:solidFill>
                              <a:schemeClr val="dk1"/>
                            </a:solidFill>
                            <a:latin typeface="+mn-lt"/>
                            <a:ea typeface="+mn-ea"/>
                            <a:cs typeface="+mn-cs"/>
                            <a:sym typeface="Montserrat"/>
                          </a:endParaRPr>
                        </a:p>
                      </a:txBody>
                      <a:tcPr marL="42487" marR="42487" marT="42487" marB="42487" anchor="ctr"/>
                    </a:tc>
                    <a:tc hMerge="1">
                      <a:txBody>
                        <a:bodyPr/>
                        <a:lstStyle/>
                        <a:p>
                          <a:pPr marL="0" lvl="0" indent="0" algn="ctr" rtl="0">
                            <a:spcBef>
                              <a:spcPts val="0"/>
                            </a:spcBef>
                            <a:spcAft>
                              <a:spcPts val="0"/>
                            </a:spcAft>
                            <a:buNone/>
                          </a:pPr>
                          <a:endParaRPr sz="1000" dirty="0">
                            <a:solidFill>
                              <a:schemeClr val="dk1"/>
                            </a:solidFill>
                            <a:latin typeface="+mn-lt"/>
                            <a:ea typeface="+mn-ea"/>
                            <a:cs typeface="+mn-cs"/>
                            <a:sym typeface="Montserrat"/>
                          </a:endParaRPr>
                        </a:p>
                      </a:txBody>
                      <a:tcPr marL="42487" marR="42487" marT="42487" marB="42487" anchor="ctr"/>
                    </a:tc>
                    <a:tc hMerge="1">
                      <a:txBody>
                        <a:bodyPr/>
                        <a:lstStyle/>
                        <a:p>
                          <a:pPr marL="0" lvl="0" indent="0" algn="ctr" rtl="0">
                            <a:spcBef>
                              <a:spcPts val="0"/>
                            </a:spcBef>
                            <a:spcAft>
                              <a:spcPts val="0"/>
                            </a:spcAft>
                            <a:buNone/>
                          </a:pPr>
                          <a:endParaRPr sz="1000" dirty="0">
                            <a:solidFill>
                              <a:schemeClr val="dk1"/>
                            </a:solidFill>
                            <a:latin typeface="+mn-lt"/>
                            <a:ea typeface="+mn-ea"/>
                            <a:cs typeface="+mn-cs"/>
                            <a:sym typeface="Montserrat"/>
                          </a:endParaRPr>
                        </a:p>
                      </a:txBody>
                      <a:tcPr marL="42487" marR="42487" marT="42487" marB="42487" anchor="ctr"/>
                    </a:tc>
                    <a:extLst>
                      <a:ext uri="{0D108BD9-81ED-4DB2-BD59-A6C34878D82A}">
                        <a16:rowId xmlns:a16="http://schemas.microsoft.com/office/drawing/2014/main" val="1079541405"/>
                      </a:ext>
                    </a:extLst>
                  </a:tr>
                  <a:tr h="420254">
                    <a:tc>
                      <a:txBody>
                        <a:bodyPr/>
                        <a:lstStyle/>
                        <a:p>
                          <a:pPr marL="0" lvl="0" indent="0" algn="ctr" rtl="0">
                            <a:spcBef>
                              <a:spcPts val="0"/>
                            </a:spcBef>
                            <a:spcAft>
                              <a:spcPts val="0"/>
                            </a:spcAft>
                            <a:buNone/>
                          </a:pPr>
                          <a:r>
                            <a:rPr lang="en-US" sz="1100" b="0" dirty="0">
                              <a:solidFill>
                                <a:srgbClr val="011635"/>
                              </a:solidFill>
                              <a:latin typeface="+mn-lt"/>
                              <a:ea typeface="+mn-ea"/>
                              <a:cs typeface="+mn-cs"/>
                              <a:sym typeface="Vidaloka"/>
                            </a:rPr>
                            <a:t>Main Interest variable(s)</a:t>
                          </a:r>
                          <a:endParaRPr sz="1100" b="0" dirty="0">
                            <a:solidFill>
                              <a:srgbClr val="011635"/>
                            </a:solidFill>
                            <a:latin typeface="+mn-lt"/>
                            <a:ea typeface="+mn-ea"/>
                            <a:cs typeface="+mn-cs"/>
                            <a:sym typeface="Vidaloka"/>
                          </a:endParaRPr>
                        </a:p>
                      </a:txBody>
                      <a:tcPr marL="42487" marR="42487" marT="42487" marB="42487"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8">
                      <a:txBody>
                        <a:bodyPr/>
                        <a:lstStyle/>
                        <a:p>
                          <a:pPr marL="0" lvl="0" indent="0" algn="ctr" rtl="0">
                            <a:spcBef>
                              <a:spcPts val="0"/>
                            </a:spcBef>
                            <a:spcAft>
                              <a:spcPts val="0"/>
                            </a:spcAft>
                            <a:buClr>
                              <a:srgbClr val="000000"/>
                            </a:buClr>
                            <a:buSzPts val="1100"/>
                            <a:buFont typeface="Arial"/>
                            <a:buNone/>
                          </a:pPr>
                          <a:r>
                            <a:rPr lang="en-US" sz="1100" b="1" dirty="0">
                              <a:solidFill>
                                <a:schemeClr val="dk1"/>
                              </a:solidFill>
                              <a:latin typeface="+mn-lt"/>
                              <a:ea typeface="+mn-ea"/>
                              <a:cs typeface="+mn-cs"/>
                              <a:sym typeface="Montserrat"/>
                            </a:rPr>
                            <a:t>Included</a:t>
                          </a:r>
                          <a:endParaRPr sz="1100" b="1" dirty="0">
                            <a:solidFill>
                              <a:schemeClr val="dk1"/>
                            </a:solidFill>
                            <a:latin typeface="+mn-lt"/>
                            <a:ea typeface="+mn-ea"/>
                            <a:cs typeface="+mn-cs"/>
                            <a:sym typeface="Montserrat"/>
                          </a:endParaRPr>
                        </a:p>
                      </a:txBody>
                      <a:tcPr marL="42487" marR="42487" marT="42487" marB="4248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hMerge="1">
                      <a:txBody>
                        <a:bodyPr/>
                        <a:lstStyle/>
                        <a:p>
                          <a:pPr marL="0" lvl="0" indent="0" algn="ctr" rtl="0">
                            <a:spcBef>
                              <a:spcPts val="0"/>
                            </a:spcBef>
                            <a:spcAft>
                              <a:spcPts val="0"/>
                            </a:spcAft>
                            <a:buNone/>
                          </a:pPr>
                          <a:endParaRPr sz="1050" b="1" dirty="0">
                            <a:solidFill>
                              <a:schemeClr val="dk1"/>
                            </a:solidFill>
                            <a:latin typeface="+mn-lt"/>
                            <a:ea typeface="+mn-ea"/>
                            <a:cs typeface="+mn-cs"/>
                            <a:sym typeface="Montserrat"/>
                          </a:endParaRPr>
                        </a:p>
                      </a:txBody>
                      <a:tcPr marL="42487" marR="42487" marT="42487" marB="42487" anchor="ctr"/>
                    </a:tc>
                    <a:tc hMerge="1">
                      <a:txBody>
                        <a:bodyPr/>
                        <a:lstStyle/>
                        <a:p>
                          <a:pPr marL="0" lvl="0" indent="0" algn="ctr" rtl="0">
                            <a:spcBef>
                              <a:spcPts val="0"/>
                            </a:spcBef>
                            <a:spcAft>
                              <a:spcPts val="0"/>
                            </a:spcAft>
                            <a:buClr>
                              <a:srgbClr val="000000"/>
                            </a:buClr>
                            <a:buSzPts val="1100"/>
                            <a:buFont typeface="Arial"/>
                            <a:buNone/>
                          </a:pPr>
                          <a:endParaRPr sz="1050" b="1" dirty="0">
                            <a:solidFill>
                              <a:schemeClr val="dk1"/>
                            </a:solidFill>
                            <a:latin typeface="+mn-lt"/>
                            <a:ea typeface="+mn-ea"/>
                            <a:cs typeface="+mn-cs"/>
                            <a:sym typeface="Montserrat"/>
                          </a:endParaRPr>
                        </a:p>
                      </a:txBody>
                      <a:tcPr marL="42487" marR="42487" marT="42487" marB="42487" anchor="ctr"/>
                    </a:tc>
                    <a:tc hMerge="1">
                      <a:txBody>
                        <a:bodyPr/>
                        <a:lstStyle/>
                        <a:p>
                          <a:pPr marL="0" lvl="0" indent="0" algn="ctr" rtl="0">
                            <a:spcBef>
                              <a:spcPts val="0"/>
                            </a:spcBef>
                            <a:spcAft>
                              <a:spcPts val="0"/>
                            </a:spcAft>
                            <a:buNone/>
                          </a:pPr>
                          <a:endParaRPr sz="1050" b="1" dirty="0">
                            <a:solidFill>
                              <a:schemeClr val="dk1"/>
                            </a:solidFill>
                            <a:latin typeface="+mn-lt"/>
                            <a:ea typeface="+mn-ea"/>
                            <a:cs typeface="+mn-cs"/>
                            <a:sym typeface="Montserrat"/>
                          </a:endParaRPr>
                        </a:p>
                      </a:txBody>
                      <a:tcPr marL="42487" marR="42487" marT="42487" marB="42487" anchor="ctr"/>
                    </a:tc>
                    <a:tc hMerge="1">
                      <a:txBody>
                        <a:bodyPr/>
                        <a:lstStyle/>
                        <a:p>
                          <a:pPr marL="0" lvl="0" indent="0" algn="ctr" rtl="0">
                            <a:spcBef>
                              <a:spcPts val="0"/>
                            </a:spcBef>
                            <a:spcAft>
                              <a:spcPts val="0"/>
                            </a:spcAft>
                            <a:buNone/>
                          </a:pPr>
                          <a:endParaRPr sz="1050" b="1" dirty="0">
                            <a:solidFill>
                              <a:schemeClr val="dk1"/>
                            </a:solidFill>
                            <a:latin typeface="+mn-lt"/>
                            <a:ea typeface="+mn-ea"/>
                            <a:cs typeface="+mn-cs"/>
                            <a:sym typeface="Montserrat"/>
                          </a:endParaRPr>
                        </a:p>
                      </a:txBody>
                      <a:tcPr marL="42487" marR="42487" marT="42487" marB="42487" anchor="ctr"/>
                    </a:tc>
                    <a:tc hMerge="1">
                      <a:txBody>
                        <a:bodyPr/>
                        <a:lstStyle/>
                        <a:p>
                          <a:pPr marL="0" lvl="0" indent="0" algn="ctr" rtl="0">
                            <a:spcBef>
                              <a:spcPts val="0"/>
                            </a:spcBef>
                            <a:spcAft>
                              <a:spcPts val="0"/>
                            </a:spcAft>
                            <a:buNone/>
                          </a:pPr>
                          <a:endParaRPr sz="1050" b="1" dirty="0">
                            <a:solidFill>
                              <a:schemeClr val="dk1"/>
                            </a:solidFill>
                            <a:latin typeface="+mn-lt"/>
                            <a:ea typeface="+mn-ea"/>
                            <a:cs typeface="+mn-cs"/>
                            <a:sym typeface="Montserrat"/>
                          </a:endParaRPr>
                        </a:p>
                      </a:txBody>
                      <a:tcPr marL="42487" marR="42487" marT="42487" marB="42487" anchor="ctr"/>
                    </a:tc>
                    <a:tc hMerge="1">
                      <a:txBody>
                        <a:bodyPr/>
                        <a:lstStyle/>
                        <a:p>
                          <a:pPr marL="0" lvl="0" indent="0" algn="ctr" rtl="0">
                            <a:spcBef>
                              <a:spcPts val="0"/>
                            </a:spcBef>
                            <a:spcAft>
                              <a:spcPts val="0"/>
                            </a:spcAft>
                            <a:buNone/>
                          </a:pPr>
                          <a:endParaRPr sz="1050" b="1" dirty="0">
                            <a:solidFill>
                              <a:schemeClr val="dk1"/>
                            </a:solidFill>
                            <a:latin typeface="+mn-lt"/>
                            <a:ea typeface="+mn-ea"/>
                            <a:cs typeface="+mn-cs"/>
                            <a:sym typeface="Montserrat"/>
                          </a:endParaRPr>
                        </a:p>
                      </a:txBody>
                      <a:tcPr marL="42487" marR="42487" marT="42487" marB="42487" anchor="ctr"/>
                    </a:tc>
                    <a:tc hMerge="1">
                      <a:txBody>
                        <a:bodyPr/>
                        <a:lstStyle/>
                        <a:p>
                          <a:pPr marL="0" lvl="0" indent="0" algn="ctr" rtl="0">
                            <a:spcBef>
                              <a:spcPts val="0"/>
                            </a:spcBef>
                            <a:spcAft>
                              <a:spcPts val="0"/>
                            </a:spcAft>
                            <a:buNone/>
                          </a:pPr>
                          <a:endParaRPr sz="1050" b="1" dirty="0">
                            <a:solidFill>
                              <a:schemeClr val="dk1"/>
                            </a:solidFill>
                            <a:latin typeface="+mn-lt"/>
                            <a:ea typeface="+mn-ea"/>
                            <a:cs typeface="+mn-cs"/>
                            <a:sym typeface="Montserrat"/>
                          </a:endParaRPr>
                        </a:p>
                      </a:txBody>
                      <a:tcPr marL="42487" marR="42487" marT="42487" marB="42487" anchor="ctr"/>
                    </a:tc>
                    <a:extLst>
                      <a:ext uri="{0D108BD9-81ED-4DB2-BD59-A6C34878D82A}">
                        <a16:rowId xmlns:a16="http://schemas.microsoft.com/office/drawing/2014/main" val="10001"/>
                      </a:ext>
                    </a:extLst>
                  </a:tr>
                  <a:tr h="420254">
                    <a:tc>
                      <a:txBody>
                        <a:bodyPr/>
                        <a:lstStyle/>
                        <a:p>
                          <a:pPr marL="0" lvl="0" indent="0" algn="ctr" rtl="0">
                            <a:spcBef>
                              <a:spcPts val="0"/>
                            </a:spcBef>
                            <a:spcAft>
                              <a:spcPts val="0"/>
                            </a:spcAft>
                            <a:buClr>
                              <a:schemeClr val="dk1"/>
                            </a:buClr>
                            <a:buSzPts val="1100"/>
                            <a:buFont typeface="Arial"/>
                            <a:buNone/>
                          </a:pPr>
                          <a:r>
                            <a:rPr lang="en-US" sz="1100" b="0" dirty="0">
                              <a:solidFill>
                                <a:srgbClr val="011635"/>
                              </a:solidFill>
                              <a:sym typeface="Vidaloka"/>
                            </a:rPr>
                            <a:t>Control Variables</a:t>
                          </a:r>
                          <a:endParaRPr sz="1100" b="0" dirty="0">
                            <a:solidFill>
                              <a:srgbClr val="011635"/>
                            </a:solidFill>
                            <a:latin typeface="+mn-lt"/>
                            <a:ea typeface="+mn-ea"/>
                            <a:cs typeface="+mn-cs"/>
                            <a:sym typeface="Vidaloka"/>
                          </a:endParaRPr>
                        </a:p>
                      </a:txBody>
                      <a:tcPr marL="42487" marR="42487" marT="42487" marB="42487"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8">
                      <a:txBody>
                        <a:bodyPr/>
                        <a:lstStyle/>
                        <a:p>
                          <a:pPr marL="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r>
                            <a:rPr lang="en-US" altLang="zh-TW" sz="1100" b="1" dirty="0">
                              <a:solidFill>
                                <a:schemeClr val="dk1"/>
                              </a:solidFill>
                              <a:latin typeface="+mn-lt"/>
                              <a:ea typeface="+mn-ea"/>
                              <a:cs typeface="+mn-cs"/>
                              <a:sym typeface="Montserrat"/>
                            </a:rPr>
                            <a:t>Included</a:t>
                          </a:r>
                        </a:p>
                      </a:txBody>
                      <a:tcPr marL="42487" marR="42487" marT="42487" marB="4248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hMerge="1">
                      <a:txBody>
                        <a:bodyPr/>
                        <a:lstStyle/>
                        <a:p>
                          <a:pPr marL="0" lvl="0" indent="0" algn="ctr" rtl="0">
                            <a:spcBef>
                              <a:spcPts val="0"/>
                            </a:spcBef>
                            <a:spcAft>
                              <a:spcPts val="0"/>
                            </a:spcAft>
                            <a:buClr>
                              <a:schemeClr val="dk1"/>
                            </a:buClr>
                            <a:buSzPts val="1100"/>
                            <a:buFont typeface="Arial"/>
                            <a:buNone/>
                          </a:pPr>
                          <a:endParaRPr sz="1050" dirty="0">
                            <a:solidFill>
                              <a:schemeClr val="dk1"/>
                            </a:solidFill>
                            <a:latin typeface="+mn-lt"/>
                            <a:ea typeface="+mn-ea"/>
                            <a:cs typeface="+mn-cs"/>
                            <a:sym typeface="Montserrat"/>
                          </a:endParaRPr>
                        </a:p>
                      </a:txBody>
                      <a:tcPr marL="42487" marR="42487" marT="42487" marB="42487" anchor="ctr"/>
                    </a:tc>
                    <a:tc hMerge="1">
                      <a:txBody>
                        <a:bodyPr/>
                        <a:lstStyle/>
                        <a:p>
                          <a:pPr marL="0" lvl="0" indent="0" algn="ctr" rtl="0">
                            <a:spcBef>
                              <a:spcPts val="0"/>
                            </a:spcBef>
                            <a:spcAft>
                              <a:spcPts val="0"/>
                            </a:spcAft>
                            <a:buClr>
                              <a:schemeClr val="dk1"/>
                            </a:buClr>
                            <a:buSzPts val="1100"/>
                            <a:buFont typeface="Arial"/>
                            <a:buNone/>
                          </a:pPr>
                          <a:endParaRPr sz="1050" dirty="0">
                            <a:solidFill>
                              <a:schemeClr val="dk1"/>
                            </a:solidFill>
                            <a:latin typeface="+mn-lt"/>
                            <a:ea typeface="+mn-ea"/>
                            <a:cs typeface="+mn-cs"/>
                            <a:sym typeface="Montserrat"/>
                          </a:endParaRPr>
                        </a:p>
                      </a:txBody>
                      <a:tcPr marL="42487" marR="42487" marT="42487" marB="42487" anchor="ctr"/>
                    </a:tc>
                    <a:tc hMerge="1">
                      <a:txBody>
                        <a:bodyPr/>
                        <a:lstStyle/>
                        <a:p>
                          <a:pPr marL="0" lvl="0" indent="0" algn="ctr" rtl="0">
                            <a:spcBef>
                              <a:spcPts val="0"/>
                            </a:spcBef>
                            <a:spcAft>
                              <a:spcPts val="0"/>
                            </a:spcAft>
                            <a:buClr>
                              <a:schemeClr val="dk1"/>
                            </a:buClr>
                            <a:buSzPts val="1100"/>
                            <a:buFont typeface="Arial"/>
                            <a:buNone/>
                          </a:pPr>
                          <a:endParaRPr sz="1050" dirty="0">
                            <a:solidFill>
                              <a:schemeClr val="dk1"/>
                            </a:solidFill>
                            <a:latin typeface="+mn-lt"/>
                            <a:ea typeface="+mn-ea"/>
                          </a:endParaRPr>
                        </a:p>
                      </a:txBody>
                      <a:tcPr marL="42487" marR="42487" marT="42487" marB="42487" anchor="ctr"/>
                    </a:tc>
                    <a:tc hMerge="1">
                      <a:txBody>
                        <a:bodyPr/>
                        <a:lstStyle/>
                        <a:p>
                          <a:pPr marL="0" lvl="0" indent="0" algn="ctr" rtl="0">
                            <a:spcBef>
                              <a:spcPts val="0"/>
                            </a:spcBef>
                            <a:spcAft>
                              <a:spcPts val="0"/>
                            </a:spcAft>
                            <a:buClr>
                              <a:schemeClr val="dk1"/>
                            </a:buClr>
                            <a:buSzPts val="1100"/>
                            <a:buFont typeface="Arial"/>
                            <a:buNone/>
                          </a:pPr>
                          <a:endParaRPr sz="1050" dirty="0">
                            <a:solidFill>
                              <a:schemeClr val="dk1"/>
                            </a:solidFill>
                            <a:latin typeface="+mn-lt"/>
                            <a:ea typeface="+mn-ea"/>
                          </a:endParaRPr>
                        </a:p>
                      </a:txBody>
                      <a:tcPr marL="42487" marR="42487" marT="42487" marB="42487" anchor="ctr"/>
                    </a:tc>
                    <a:tc hMerge="1">
                      <a:txBody>
                        <a:bodyPr/>
                        <a:lstStyle/>
                        <a:p>
                          <a:pPr marL="0" lvl="0" indent="0" algn="ctr" rtl="0">
                            <a:spcBef>
                              <a:spcPts val="0"/>
                            </a:spcBef>
                            <a:spcAft>
                              <a:spcPts val="0"/>
                            </a:spcAft>
                            <a:buClr>
                              <a:schemeClr val="dk1"/>
                            </a:buClr>
                            <a:buSzPts val="1100"/>
                            <a:buFont typeface="Arial"/>
                            <a:buNone/>
                          </a:pPr>
                          <a:endParaRPr sz="1050" dirty="0">
                            <a:solidFill>
                              <a:schemeClr val="dk1"/>
                            </a:solidFill>
                            <a:latin typeface="+mn-lt"/>
                            <a:ea typeface="+mn-ea"/>
                          </a:endParaRPr>
                        </a:p>
                      </a:txBody>
                      <a:tcPr marL="42487" marR="42487" marT="42487" marB="42487" anchor="ctr"/>
                    </a:tc>
                    <a:tc hMerge="1">
                      <a:txBody>
                        <a:bodyPr/>
                        <a:lstStyle/>
                        <a:p>
                          <a:pPr marL="0" lvl="0" indent="0" algn="ctr" rtl="0">
                            <a:spcBef>
                              <a:spcPts val="0"/>
                            </a:spcBef>
                            <a:spcAft>
                              <a:spcPts val="0"/>
                            </a:spcAft>
                            <a:buClr>
                              <a:schemeClr val="dk1"/>
                            </a:buClr>
                            <a:buSzPts val="1100"/>
                            <a:buFont typeface="Arial"/>
                            <a:buNone/>
                          </a:pPr>
                          <a:endParaRPr sz="1050" dirty="0">
                            <a:solidFill>
                              <a:schemeClr val="dk1"/>
                            </a:solidFill>
                            <a:latin typeface="+mn-lt"/>
                            <a:ea typeface="+mn-ea"/>
                          </a:endParaRPr>
                        </a:p>
                      </a:txBody>
                      <a:tcPr marL="42487" marR="42487" marT="42487" marB="42487" anchor="ctr"/>
                    </a:tc>
                    <a:tc hMerge="1">
                      <a:txBody>
                        <a:bodyPr/>
                        <a:lstStyle/>
                        <a:p>
                          <a:pPr marL="0" lvl="0" indent="0" algn="ctr" rtl="0">
                            <a:spcBef>
                              <a:spcPts val="0"/>
                            </a:spcBef>
                            <a:spcAft>
                              <a:spcPts val="0"/>
                            </a:spcAft>
                            <a:buClr>
                              <a:schemeClr val="dk1"/>
                            </a:buClr>
                            <a:buSzPts val="1100"/>
                            <a:buFont typeface="Arial"/>
                            <a:buNone/>
                          </a:pPr>
                          <a:endParaRPr sz="1050" dirty="0">
                            <a:solidFill>
                              <a:schemeClr val="dk1"/>
                            </a:solidFill>
                            <a:latin typeface="+mn-lt"/>
                            <a:ea typeface="+mn-ea"/>
                          </a:endParaRPr>
                        </a:p>
                      </a:txBody>
                      <a:tcPr marL="42487" marR="42487" marT="42487" marB="42487" anchor="ctr"/>
                    </a:tc>
                    <a:extLst>
                      <a:ext uri="{0D108BD9-81ED-4DB2-BD59-A6C34878D82A}">
                        <a16:rowId xmlns:a16="http://schemas.microsoft.com/office/drawing/2014/main" val="10002"/>
                      </a:ext>
                    </a:extLst>
                  </a:tr>
                  <a:tr h="374066">
                    <a:tc>
                      <a:txBody>
                        <a:bodyPr/>
                        <a:lstStyle/>
                        <a:p>
                          <a:pPr marL="0" lvl="0" indent="0" algn="ctr" rtl="0">
                            <a:spcBef>
                              <a:spcPts val="0"/>
                            </a:spcBef>
                            <a:spcAft>
                              <a:spcPts val="0"/>
                            </a:spcAft>
                            <a:buClr>
                              <a:schemeClr val="dk1"/>
                            </a:buClr>
                            <a:buSzPts val="1100"/>
                            <a:buFont typeface="Arial"/>
                            <a:buNone/>
                          </a:pPr>
                          <a:r>
                            <a:rPr lang="en-US" sz="1100" dirty="0">
                              <a:solidFill>
                                <a:srgbClr val="011635"/>
                              </a:solidFill>
                              <a:sym typeface="Vidaloka"/>
                            </a:rPr>
                            <a:t>N</a:t>
                          </a:r>
                          <a:endParaRPr sz="1100" dirty="0">
                            <a:solidFill>
                              <a:srgbClr val="011635"/>
                            </a:solidFill>
                            <a:latin typeface="+mn-lt"/>
                            <a:ea typeface="+mn-ea"/>
                            <a:cs typeface="+mn-cs"/>
                            <a:sym typeface="Vidaloka"/>
                          </a:endParaRPr>
                        </a:p>
                      </a:txBody>
                      <a:tcPr marL="42487" marR="42487" marT="42487" marB="42487"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4">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n-lt"/>
                              <a:ea typeface="+mn-ea"/>
                              <a:cs typeface="+mn-cs"/>
                              <a:sym typeface="Montserrat"/>
                            </a:rPr>
                            <a:t>516</a:t>
                          </a:r>
                          <a:endParaRPr sz="1100" dirty="0">
                            <a:solidFill>
                              <a:schemeClr val="dk1"/>
                            </a:solidFill>
                            <a:latin typeface="+mn-lt"/>
                            <a:ea typeface="+mn-ea"/>
                            <a:cs typeface="+mn-cs"/>
                            <a:sym typeface="Montserrat"/>
                          </a:endParaRPr>
                        </a:p>
                      </a:txBody>
                      <a:tcPr marL="42487" marR="42487" marT="42487" marB="4248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hMerge="1">
                      <a:txBody>
                        <a:bodyPr/>
                        <a:lstStyle/>
                        <a:p>
                          <a:pPr marL="0" lvl="0" indent="0" algn="ctr" rtl="0">
                            <a:spcBef>
                              <a:spcPts val="0"/>
                            </a:spcBef>
                            <a:spcAft>
                              <a:spcPts val="0"/>
                            </a:spcAft>
                            <a:buClr>
                              <a:schemeClr val="dk1"/>
                            </a:buClr>
                            <a:buSzPts val="1100"/>
                            <a:buFont typeface="Arial"/>
                            <a:buNone/>
                          </a:pPr>
                          <a:endParaRPr sz="1050" dirty="0">
                            <a:solidFill>
                              <a:schemeClr val="dk1"/>
                            </a:solidFill>
                            <a:latin typeface="+mn-lt"/>
                            <a:ea typeface="+mn-ea"/>
                            <a:cs typeface="+mn-cs"/>
                            <a:sym typeface="Montserrat"/>
                          </a:endParaRPr>
                        </a:p>
                      </a:txBody>
                      <a:tcPr marL="42487" marR="42487" marT="42487" marB="42487" anchor="ctr"/>
                    </a:tc>
                    <a:tc hMerge="1">
                      <a:txBody>
                        <a:bodyPr/>
                        <a:lstStyle/>
                        <a:p>
                          <a:pPr marL="0" lvl="0" indent="0" algn="ctr" rtl="0">
                            <a:spcBef>
                              <a:spcPts val="0"/>
                            </a:spcBef>
                            <a:spcAft>
                              <a:spcPts val="0"/>
                            </a:spcAft>
                            <a:buClr>
                              <a:schemeClr val="dk1"/>
                            </a:buClr>
                            <a:buSzPts val="1100"/>
                            <a:buFont typeface="Arial"/>
                            <a:buNone/>
                          </a:pPr>
                          <a:endParaRPr sz="1050" dirty="0">
                            <a:solidFill>
                              <a:schemeClr val="dk1"/>
                            </a:solidFill>
                            <a:latin typeface="+mn-lt"/>
                            <a:ea typeface="+mn-ea"/>
                            <a:cs typeface="+mn-cs"/>
                            <a:sym typeface="Montserrat"/>
                          </a:endParaRPr>
                        </a:p>
                      </a:txBody>
                      <a:tcPr marL="42487" marR="42487" marT="42487" marB="42487" anchor="ctr"/>
                    </a:tc>
                    <a:tc hMerge="1">
                      <a:txBody>
                        <a:bodyPr/>
                        <a:lstStyle/>
                        <a:p>
                          <a:pPr marL="0" lvl="0" indent="0" algn="ctr" rtl="0">
                            <a:spcBef>
                              <a:spcPts val="0"/>
                            </a:spcBef>
                            <a:spcAft>
                              <a:spcPts val="0"/>
                            </a:spcAft>
                            <a:buClr>
                              <a:schemeClr val="dk1"/>
                            </a:buClr>
                            <a:buSzPts val="1100"/>
                            <a:buFont typeface="Arial"/>
                            <a:buNone/>
                          </a:pPr>
                          <a:endParaRPr sz="1050" dirty="0">
                            <a:solidFill>
                              <a:schemeClr val="dk1"/>
                            </a:solidFill>
                            <a:latin typeface="+mn-lt"/>
                            <a:ea typeface="+mn-ea"/>
                          </a:endParaRPr>
                        </a:p>
                      </a:txBody>
                      <a:tcPr marL="42487" marR="42487" marT="42487" marB="42487" anchor="ctr"/>
                    </a:tc>
                    <a:tc gridSpan="4">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n-lt"/>
                              <a:ea typeface="+mn-ea"/>
                            </a:rPr>
                            <a:t>1,032</a:t>
                          </a:r>
                          <a:endParaRPr sz="1100" dirty="0">
                            <a:solidFill>
                              <a:schemeClr val="dk1"/>
                            </a:solidFill>
                            <a:latin typeface="+mn-lt"/>
                            <a:ea typeface="+mn-ea"/>
                          </a:endParaRPr>
                        </a:p>
                      </a:txBody>
                      <a:tcPr marL="42487" marR="42487" marT="42487" marB="42487"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marL="0" lvl="0" indent="0" algn="ctr" rtl="0">
                            <a:spcBef>
                              <a:spcPts val="0"/>
                            </a:spcBef>
                            <a:spcAft>
                              <a:spcPts val="0"/>
                            </a:spcAft>
                            <a:buClr>
                              <a:schemeClr val="dk1"/>
                            </a:buClr>
                            <a:buSzPts val="1100"/>
                            <a:buFont typeface="Arial"/>
                            <a:buNone/>
                          </a:pPr>
                          <a:endParaRPr sz="1050" dirty="0">
                            <a:solidFill>
                              <a:schemeClr val="dk1"/>
                            </a:solidFill>
                            <a:latin typeface="+mn-lt"/>
                            <a:ea typeface="+mn-ea"/>
                          </a:endParaRPr>
                        </a:p>
                      </a:txBody>
                      <a:tcPr marL="42487" marR="42487" marT="42487" marB="42487" anchor="ctr"/>
                    </a:tc>
                    <a:tc hMerge="1">
                      <a:txBody>
                        <a:bodyPr/>
                        <a:lstStyle/>
                        <a:p>
                          <a:pPr marL="0" lvl="0" indent="0" algn="ctr" rtl="0">
                            <a:spcBef>
                              <a:spcPts val="0"/>
                            </a:spcBef>
                            <a:spcAft>
                              <a:spcPts val="0"/>
                            </a:spcAft>
                            <a:buClr>
                              <a:schemeClr val="dk1"/>
                            </a:buClr>
                            <a:buSzPts val="1100"/>
                            <a:buFont typeface="Arial"/>
                            <a:buNone/>
                          </a:pPr>
                          <a:endParaRPr sz="1050" dirty="0">
                            <a:solidFill>
                              <a:schemeClr val="dk1"/>
                            </a:solidFill>
                            <a:latin typeface="+mn-lt"/>
                            <a:ea typeface="+mn-ea"/>
                          </a:endParaRPr>
                        </a:p>
                      </a:txBody>
                      <a:tcPr marL="42487" marR="42487" marT="42487" marB="42487" anchor="ctr"/>
                    </a:tc>
                    <a:tc hMerge="1">
                      <a:txBody>
                        <a:bodyPr/>
                        <a:lstStyle/>
                        <a:p>
                          <a:pPr marL="0" lvl="0" indent="0" algn="ctr" rtl="0">
                            <a:spcBef>
                              <a:spcPts val="0"/>
                            </a:spcBef>
                            <a:spcAft>
                              <a:spcPts val="0"/>
                            </a:spcAft>
                            <a:buClr>
                              <a:schemeClr val="dk1"/>
                            </a:buClr>
                            <a:buSzPts val="1100"/>
                            <a:buFont typeface="Arial"/>
                            <a:buNone/>
                          </a:pPr>
                          <a:endParaRPr sz="1050" dirty="0">
                            <a:solidFill>
                              <a:schemeClr val="dk1"/>
                            </a:solidFill>
                            <a:latin typeface="+mn-lt"/>
                            <a:ea typeface="+mn-ea"/>
                          </a:endParaRPr>
                        </a:p>
                      </a:txBody>
                      <a:tcPr marL="42487" marR="42487" marT="42487" marB="42487" anchor="ctr"/>
                    </a:tc>
                    <a:extLst>
                      <a:ext uri="{0D108BD9-81ED-4DB2-BD59-A6C34878D82A}">
                        <a16:rowId xmlns:a16="http://schemas.microsoft.com/office/drawing/2014/main" val="1351522387"/>
                      </a:ext>
                    </a:extLst>
                  </a:tr>
                  <a:tr h="374066">
                    <a:tc>
                      <a:txBody>
                        <a:bodyPr/>
                        <a:lstStyle/>
                        <a:p>
                          <a:endParaRPr lang="zh-TW"/>
                        </a:p>
                      </a:txBody>
                      <a:tcPr marL="42487" marR="42487" marT="42487" marB="42487"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714" t="-854098" r="-655714"/>
                          </a:stretch>
                        </a:blipFill>
                      </a:tcP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n-lt"/>
                              <a:ea typeface="+mn-ea"/>
                              <a:cs typeface="+mn-cs"/>
                              <a:sym typeface="Montserrat"/>
                            </a:rPr>
                            <a:t>0.172</a:t>
                          </a:r>
                          <a:endParaRPr sz="1100" dirty="0">
                            <a:solidFill>
                              <a:schemeClr val="dk1"/>
                            </a:solidFill>
                            <a:latin typeface="+mn-lt"/>
                            <a:ea typeface="+mn-ea"/>
                            <a:cs typeface="+mn-cs"/>
                            <a:sym typeface="Montserrat"/>
                          </a:endParaRPr>
                        </a:p>
                      </a:txBody>
                      <a:tcPr marL="42487" marR="42487" marT="42487" marB="42487" anchor="ctr">
                        <a:lnL w="12700" cap="flat" cmpd="sng" algn="ctr">
                          <a:noFill/>
                          <a:prstDash val="solid"/>
                          <a:round/>
                          <a:headEnd type="none" w="med" len="med"/>
                          <a:tailEnd type="none" w="med" len="med"/>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n-lt"/>
                              <a:ea typeface="+mn-ea"/>
                              <a:cs typeface="+mn-cs"/>
                              <a:sym typeface="Montserrat"/>
                            </a:rPr>
                            <a:t>0.437</a:t>
                          </a:r>
                          <a:endParaRPr sz="1100" dirty="0">
                            <a:solidFill>
                              <a:schemeClr val="dk1"/>
                            </a:solidFill>
                            <a:latin typeface="+mn-lt"/>
                            <a:ea typeface="+mn-ea"/>
                            <a:cs typeface="+mn-cs"/>
                            <a:sym typeface="Montserrat"/>
                          </a:endParaRPr>
                        </a:p>
                      </a:txBody>
                      <a:tcPr marL="42487" marR="42487" marT="42487" marB="42487"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n-lt"/>
                              <a:ea typeface="+mn-ea"/>
                              <a:cs typeface="+mn-cs"/>
                              <a:sym typeface="Montserrat"/>
                            </a:rPr>
                            <a:t>0.440</a:t>
                          </a:r>
                          <a:endParaRPr sz="1100" dirty="0">
                            <a:solidFill>
                              <a:schemeClr val="dk1"/>
                            </a:solidFill>
                            <a:latin typeface="+mn-lt"/>
                            <a:ea typeface="+mn-ea"/>
                            <a:cs typeface="+mn-cs"/>
                            <a:sym typeface="Montserrat"/>
                          </a:endParaRPr>
                        </a:p>
                      </a:txBody>
                      <a:tcPr marL="42487" marR="42487" marT="42487" marB="42487"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n-lt"/>
                              <a:ea typeface="+mn-ea"/>
                            </a:rPr>
                            <a:t>0.405</a:t>
                          </a:r>
                          <a:endParaRPr sz="1100" dirty="0">
                            <a:solidFill>
                              <a:schemeClr val="dk1"/>
                            </a:solidFill>
                            <a:latin typeface="+mn-lt"/>
                            <a:ea typeface="+mn-ea"/>
                          </a:endParaRPr>
                        </a:p>
                      </a:txBody>
                      <a:tcPr marL="42487" marR="42487" marT="42487" marB="42487" anchor="ctr">
                        <a:lnL>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n-lt"/>
                              <a:ea typeface="+mn-ea"/>
                            </a:rPr>
                            <a:t>0.145</a:t>
                          </a:r>
                          <a:endParaRPr sz="1100" dirty="0">
                            <a:solidFill>
                              <a:schemeClr val="dk1"/>
                            </a:solidFill>
                            <a:latin typeface="+mn-lt"/>
                            <a:ea typeface="+mn-ea"/>
                          </a:endParaRPr>
                        </a:p>
                      </a:txBody>
                      <a:tcPr marL="42487" marR="42487" marT="42487" marB="42487" anchor="ctr">
                        <a:lnL w="12700" cap="flat" cmpd="sng" algn="ctr">
                          <a:no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n-lt"/>
                              <a:ea typeface="+mn-ea"/>
                            </a:rPr>
                            <a:t>0.417</a:t>
                          </a:r>
                          <a:endParaRPr sz="1100" dirty="0">
                            <a:solidFill>
                              <a:schemeClr val="dk1"/>
                            </a:solidFill>
                            <a:latin typeface="+mn-lt"/>
                            <a:ea typeface="+mn-ea"/>
                          </a:endParaRPr>
                        </a:p>
                      </a:txBody>
                      <a:tcPr marL="42487" marR="42487" marT="42487" marB="42487"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n-lt"/>
                              <a:ea typeface="+mn-ea"/>
                            </a:rPr>
                            <a:t>0.351</a:t>
                          </a:r>
                          <a:endParaRPr sz="1100" dirty="0">
                            <a:solidFill>
                              <a:schemeClr val="dk1"/>
                            </a:solidFill>
                            <a:latin typeface="+mn-lt"/>
                            <a:ea typeface="+mn-ea"/>
                          </a:endParaRPr>
                        </a:p>
                      </a:txBody>
                      <a:tcPr marL="42487" marR="42487" marT="42487" marB="42487"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n-lt"/>
                              <a:ea typeface="+mn-ea"/>
                            </a:rPr>
                            <a:t>0.434</a:t>
                          </a:r>
                          <a:endParaRPr sz="1100" dirty="0">
                            <a:solidFill>
                              <a:schemeClr val="dk1"/>
                            </a:solidFill>
                            <a:latin typeface="+mn-lt"/>
                            <a:ea typeface="+mn-ea"/>
                          </a:endParaRPr>
                        </a:p>
                      </a:txBody>
                      <a:tcPr marL="42487" marR="42487" marT="42487" marB="42487"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62870970"/>
                      </a:ext>
                    </a:extLst>
                  </a:tr>
                </a:tbl>
              </a:graphicData>
            </a:graphic>
          </p:graphicFrame>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452"/>
                                        </p:tgtEl>
                                        <p:attrNameLst>
                                          <p:attrName>style.visibility</p:attrName>
                                        </p:attrNameLst>
                                      </p:cBhvr>
                                      <p:to>
                                        <p:strVal val="visible"/>
                                      </p:to>
                                    </p:set>
                                    <p:anim calcmode="lin" valueType="num">
                                      <p:cBhvr additive="base">
                                        <p:cTn id="7" dur="1000"/>
                                        <p:tgtEl>
                                          <p:spTgt spid="145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53"/>
                                        </p:tgtEl>
                                        <p:attrNameLst>
                                          <p:attrName>style.visibility</p:attrName>
                                        </p:attrNameLst>
                                      </p:cBhvr>
                                      <p:to>
                                        <p:strVal val="visible"/>
                                      </p:to>
                                    </p:set>
                                    <p:anim calcmode="lin" valueType="num">
                                      <p:cBhvr additive="base">
                                        <p:cTn id="12" dur="1000"/>
                                        <p:tgtEl>
                                          <p:spTgt spid="14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88636" y="389659"/>
            <a:ext cx="2738582" cy="81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latin typeface="+mn-lt"/>
              </a:rPr>
              <a:t>Motivation</a:t>
            </a:r>
            <a:endParaRPr sz="4400" dirty="0">
              <a:latin typeface="+mn-lt"/>
            </a:endParaRPr>
          </a:p>
        </p:txBody>
      </p:sp>
      <p:sp>
        <p:nvSpPr>
          <p:cNvPr id="4" name="文字方塊 3">
            <a:extLst>
              <a:ext uri="{FF2B5EF4-FFF2-40B4-BE49-F238E27FC236}">
                <a16:creationId xmlns:a16="http://schemas.microsoft.com/office/drawing/2014/main" id="{A4DA719E-369C-4CC0-B509-3D8757CC51C6}"/>
              </a:ext>
            </a:extLst>
          </p:cNvPr>
          <p:cNvSpPr txBox="1"/>
          <p:nvPr/>
        </p:nvSpPr>
        <p:spPr>
          <a:xfrm>
            <a:off x="644236" y="1385455"/>
            <a:ext cx="6504709" cy="203132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TW" dirty="0">
                <a:latin typeface="+mn-lt"/>
              </a:rPr>
              <a:t>Disruptive technologies like ERP, AI, ML, cloud computing, blockchain, and RPA are reshaping finance and accounting.</a:t>
            </a:r>
          </a:p>
          <a:p>
            <a:pPr marL="285750" indent="-285750">
              <a:lnSpc>
                <a:spcPct val="200000"/>
              </a:lnSpc>
              <a:buFont typeface="Arial" panose="020B0604020202020204" pitchFamily="34" charset="0"/>
              <a:buChar char="•"/>
            </a:pPr>
            <a:endParaRPr lang="en-US" altLang="zh-TW" dirty="0">
              <a:latin typeface="+mn-lt"/>
            </a:endParaRPr>
          </a:p>
          <a:p>
            <a:pPr marL="285750" indent="-285750">
              <a:lnSpc>
                <a:spcPct val="200000"/>
              </a:lnSpc>
              <a:buFont typeface="Arial" panose="020B0604020202020204" pitchFamily="34" charset="0"/>
              <a:buChar char="•"/>
            </a:pPr>
            <a:endParaRPr lang="en-US" altLang="zh-TW" dirty="0">
              <a:latin typeface="+mn-lt"/>
            </a:endParaRPr>
          </a:p>
          <a:p>
            <a:pPr marL="285750" indent="-285750">
              <a:buFont typeface="Arial" panose="020B0604020202020204" pitchFamily="34" charset="0"/>
              <a:buChar char="•"/>
            </a:pPr>
            <a:endParaRPr lang="zh-TW" altLang="en-US" dirty="0">
              <a:latin typeface="+mn-lt"/>
            </a:endParaRPr>
          </a:p>
        </p:txBody>
      </p:sp>
      <p:pic>
        <p:nvPicPr>
          <p:cNvPr id="9218" name="Picture 2" descr="Erp - Free construction and tools icons">
            <a:extLst>
              <a:ext uri="{FF2B5EF4-FFF2-40B4-BE49-F238E27FC236}">
                <a16:creationId xmlns:a16="http://schemas.microsoft.com/office/drawing/2014/main" id="{D538F6D3-6380-42D7-8731-86D9682FD2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982" y="2874176"/>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AI - Free electronics icons">
            <a:extLst>
              <a:ext uri="{FF2B5EF4-FFF2-40B4-BE49-F238E27FC236}">
                <a16:creationId xmlns:a16="http://schemas.microsoft.com/office/drawing/2014/main" id="{2478360F-B32E-4E24-B2AD-71C6D4E5EB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691" y="2921588"/>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7" name="圖片 6">
            <a:extLst>
              <a:ext uri="{FF2B5EF4-FFF2-40B4-BE49-F238E27FC236}">
                <a16:creationId xmlns:a16="http://schemas.microsoft.com/office/drawing/2014/main" id="{E442B17B-5BED-4F95-8BF6-3A19A75A308A}"/>
              </a:ext>
            </a:extLst>
          </p:cNvPr>
          <p:cNvPicPr>
            <a:picLocks noChangeAspect="1"/>
          </p:cNvPicPr>
          <p:nvPr/>
        </p:nvPicPr>
        <p:blipFill rotWithShape="1">
          <a:blip r:embed="rId5"/>
          <a:srcRect l="12508" t="6779" r="16295" b="7593"/>
          <a:stretch/>
        </p:blipFill>
        <p:spPr>
          <a:xfrm>
            <a:off x="3745685" y="2874176"/>
            <a:ext cx="1197303" cy="1440000"/>
          </a:xfrm>
          <a:prstGeom prst="rect">
            <a:avLst/>
          </a:prstGeom>
        </p:spPr>
      </p:pic>
    </p:spTree>
    <p:extLst>
      <p:ext uri="{BB962C8B-B14F-4D97-AF65-F5344CB8AC3E}">
        <p14:creationId xmlns:p14="http://schemas.microsoft.com/office/powerpoint/2010/main" val="33461219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51"/>
        <p:cNvGrpSpPr/>
        <p:nvPr/>
      </p:nvGrpSpPr>
      <p:grpSpPr>
        <a:xfrm>
          <a:off x="0" y="0"/>
          <a:ext cx="0" cy="0"/>
          <a:chOff x="0" y="0"/>
          <a:chExt cx="0" cy="0"/>
        </a:xfrm>
      </p:grpSpPr>
      <p:sp>
        <p:nvSpPr>
          <p:cNvPr id="1452" name="Google Shape;1452;p11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lvl="0"/>
            <a:r>
              <a:rPr lang="en-US" dirty="0">
                <a:latin typeface="+mj-lt"/>
              </a:rPr>
              <a:t>Within Treatment Group Analysis</a:t>
            </a:r>
            <a:br>
              <a:rPr lang="en-US" dirty="0">
                <a:latin typeface="+mj-lt"/>
              </a:rPr>
            </a:br>
            <a:endParaRPr dirty="0">
              <a:latin typeface="+mj-lt"/>
            </a:endParaRPr>
          </a:p>
        </p:txBody>
      </p:sp>
      <mc:AlternateContent xmlns:mc="http://schemas.openxmlformats.org/markup-compatibility/2006">
        <mc:Choice xmlns:a14="http://schemas.microsoft.com/office/drawing/2010/main" Requires="a14">
          <p:graphicFrame>
            <p:nvGraphicFramePr>
              <p:cNvPr id="1453" name="Google Shape;1453;p112"/>
              <p:cNvGraphicFramePr/>
              <p:nvPr>
                <p:extLst>
                  <p:ext uri="{D42A27DB-BD31-4B8C-83A1-F6EECF244321}">
                    <p14:modId xmlns:p14="http://schemas.microsoft.com/office/powerpoint/2010/main" val="3617436350"/>
                  </p:ext>
                </p:extLst>
              </p:nvPr>
            </p:nvGraphicFramePr>
            <p:xfrm>
              <a:off x="1353795" y="1401320"/>
              <a:ext cx="6436359" cy="2813694"/>
            </p:xfrm>
            <a:graphic>
              <a:graphicData uri="http://schemas.openxmlformats.org/drawingml/2006/table">
                <a:tbl>
                  <a:tblPr firstRow="1" firstCol="1" bandRow="1">
                    <a:tableStyleId>{10A1B5D5-9B99-4C35-A422-299274C87663}</a:tableStyleId>
                  </a:tblPr>
                  <a:tblGrid>
                    <a:gridCol w="1493180">
                      <a:extLst>
                        <a:ext uri="{9D8B030D-6E8A-4147-A177-3AD203B41FA5}">
                          <a16:colId xmlns:a16="http://schemas.microsoft.com/office/drawing/2014/main" val="20000"/>
                        </a:ext>
                      </a:extLst>
                    </a:gridCol>
                    <a:gridCol w="1240147">
                      <a:extLst>
                        <a:ext uri="{9D8B030D-6E8A-4147-A177-3AD203B41FA5}">
                          <a16:colId xmlns:a16="http://schemas.microsoft.com/office/drawing/2014/main" val="20001"/>
                        </a:ext>
                      </a:extLst>
                    </a:gridCol>
                    <a:gridCol w="1193042">
                      <a:extLst>
                        <a:ext uri="{9D8B030D-6E8A-4147-A177-3AD203B41FA5}">
                          <a16:colId xmlns:a16="http://schemas.microsoft.com/office/drawing/2014/main" val="20002"/>
                        </a:ext>
                      </a:extLst>
                    </a:gridCol>
                    <a:gridCol w="1296471">
                      <a:extLst>
                        <a:ext uri="{9D8B030D-6E8A-4147-A177-3AD203B41FA5}">
                          <a16:colId xmlns:a16="http://schemas.microsoft.com/office/drawing/2014/main" val="20003"/>
                        </a:ext>
                      </a:extLst>
                    </a:gridCol>
                    <a:gridCol w="1213519">
                      <a:extLst>
                        <a:ext uri="{9D8B030D-6E8A-4147-A177-3AD203B41FA5}">
                          <a16:colId xmlns:a16="http://schemas.microsoft.com/office/drawing/2014/main" val="20004"/>
                        </a:ext>
                      </a:extLst>
                    </a:gridCol>
                  </a:tblGrid>
                  <a:tr h="249680">
                    <a:tc gridSpan="5">
                      <a:txBody>
                        <a:bodyPr/>
                        <a:lstStyle/>
                        <a:p>
                          <a:pPr marL="0" lvl="0" indent="0" algn="ctr" rtl="0">
                            <a:spcBef>
                              <a:spcPts val="0"/>
                            </a:spcBef>
                            <a:spcAft>
                              <a:spcPts val="0"/>
                            </a:spcAft>
                            <a:buNone/>
                          </a:pPr>
                          <a:r>
                            <a:rPr lang="en-US" sz="1200" dirty="0"/>
                            <a:t>Table 4 Second Stage Equations: Pre- vs. Post-Implementation for RPA Adopters Sample</a:t>
                          </a:r>
                          <a:endParaRPr sz="1200" dirty="0">
                            <a:latin typeface="+mn-lt"/>
                            <a:ea typeface="+mn-ea"/>
                          </a:endParaRPr>
                        </a:p>
                      </a:txBody>
                      <a:tcPr marL="42487" marR="42487" marT="42487" marB="42487">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lvl="0" indent="0" algn="ctr" rtl="0">
                            <a:spcBef>
                              <a:spcPts val="0"/>
                            </a:spcBef>
                            <a:spcAft>
                              <a:spcPts val="0"/>
                            </a:spcAft>
                            <a:buNone/>
                          </a:pPr>
                          <a:endParaRPr sz="1200" dirty="0">
                            <a:solidFill>
                              <a:srgbClr val="011635"/>
                            </a:solidFill>
                            <a:latin typeface="+mn-lt"/>
                            <a:ea typeface="+mn-ea"/>
                            <a:cs typeface="+mn-cs"/>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mn-cs"/>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mn-cs"/>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mn-cs"/>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793594298"/>
                      </a:ext>
                    </a:extLst>
                  </a:tr>
                  <a:tr h="374066">
                    <a:tc>
                      <a:txBody>
                        <a:bodyPr/>
                        <a:lstStyle/>
                        <a:p>
                          <a:pPr marL="0" lvl="0" indent="0" algn="ctr" rtl="0">
                            <a:spcBef>
                              <a:spcPts val="0"/>
                            </a:spcBef>
                            <a:spcAft>
                              <a:spcPts val="0"/>
                            </a:spcAft>
                            <a:buNone/>
                          </a:pPr>
                          <a:endParaRPr sz="1200" dirty="0">
                            <a:latin typeface="+mn-lt"/>
                            <a:ea typeface="+mn-ea"/>
                          </a:endParaRPr>
                        </a:p>
                      </a:txBody>
                      <a:tcPr marL="42487" marR="42487" marT="42487" marB="42487">
                        <a:lnL w="12700" cmpd="sng">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rgbClr val="011635"/>
                              </a:solidFill>
                              <a:sym typeface="Vidaloka"/>
                            </a:rPr>
                            <a:t>ABSDA</a:t>
                          </a:r>
                          <a:endParaRPr sz="1200" dirty="0">
                            <a:solidFill>
                              <a:srgbClr val="011635"/>
                            </a:solidFill>
                            <a:latin typeface="+mn-lt"/>
                            <a:ea typeface="+mn-ea"/>
                            <a:cs typeface="+mn-cs"/>
                            <a:sym typeface="Vidaloka"/>
                          </a:endParaRPr>
                        </a:p>
                      </a:txBody>
                      <a:tcPr marL="42487" marR="42487" marT="42487" marB="42487"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rgbClr val="011635"/>
                              </a:solidFill>
                              <a:sym typeface="Vidaloka"/>
                            </a:rPr>
                            <a:t>RM</a:t>
                          </a:r>
                          <a:endParaRPr sz="1200" dirty="0">
                            <a:solidFill>
                              <a:srgbClr val="011635"/>
                            </a:solidFill>
                            <a:latin typeface="+mn-lt"/>
                            <a:ea typeface="+mn-ea"/>
                            <a:cs typeface="+mn-cs"/>
                            <a:sym typeface="Vidaloka"/>
                          </a:endParaRPr>
                        </a:p>
                      </a:txBody>
                      <a:tcPr marL="42487" marR="42487" marT="42487" marB="42487"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rgbClr val="011635"/>
                              </a:solidFill>
                              <a:sym typeface="Vidaloka"/>
                            </a:rPr>
                            <a:t>ABEXP</a:t>
                          </a:r>
                          <a:endParaRPr sz="1200" dirty="0">
                            <a:solidFill>
                              <a:srgbClr val="011635"/>
                            </a:solidFill>
                            <a:latin typeface="+mn-lt"/>
                            <a:ea typeface="+mn-ea"/>
                            <a:cs typeface="+mn-cs"/>
                            <a:sym typeface="Vidaloka"/>
                          </a:endParaRPr>
                        </a:p>
                      </a:txBody>
                      <a:tcPr marL="42487" marR="42487" marT="42487" marB="42487"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rgbClr val="011635"/>
                              </a:solidFill>
                              <a:sym typeface="Vidaloka"/>
                            </a:rPr>
                            <a:t>ABPROD</a:t>
                          </a:r>
                          <a:endParaRPr sz="1200" dirty="0">
                            <a:solidFill>
                              <a:srgbClr val="011635"/>
                            </a:solidFill>
                            <a:latin typeface="+mn-lt"/>
                            <a:ea typeface="+mn-ea"/>
                            <a:cs typeface="+mn-cs"/>
                            <a:sym typeface="Vidaloka"/>
                          </a:endParaRPr>
                        </a:p>
                      </a:txBody>
                      <a:tcPr marL="42487" marR="42487" marT="42487" marB="42487" anchor="ctr">
                        <a:lnL>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24788">
                    <a:tc>
                      <a:txBody>
                        <a:bodyPr/>
                        <a:lstStyle/>
                        <a:p>
                          <a:pPr marL="0" lvl="0" indent="0" algn="ctr" rtl="0">
                            <a:spcBef>
                              <a:spcPts val="0"/>
                            </a:spcBef>
                            <a:spcAft>
                              <a:spcPts val="0"/>
                            </a:spcAft>
                            <a:buNone/>
                          </a:pPr>
                          <a:r>
                            <a:rPr lang="en-US" sz="1200" b="0" dirty="0">
                              <a:solidFill>
                                <a:srgbClr val="011635"/>
                              </a:solidFill>
                              <a:sym typeface="Vidaloka"/>
                            </a:rPr>
                            <a:t>RM/ ABSDA</a:t>
                          </a:r>
                          <a:endParaRPr sz="1200" b="0" dirty="0">
                            <a:solidFill>
                              <a:srgbClr val="011635"/>
                            </a:solidFill>
                            <a:latin typeface="+mn-lt"/>
                            <a:ea typeface="+mn-ea"/>
                            <a:cs typeface="+mn-cs"/>
                            <a:sym typeface="Vidaloka"/>
                          </a:endParaRPr>
                        </a:p>
                      </a:txBody>
                      <a:tcPr marL="42487" marR="42487" marT="42487" marB="42487" anchor="ctr">
                        <a:lnL w="12700" cmpd="sng">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rgbClr val="000000"/>
                            </a:buClr>
                            <a:buSzPts val="1100"/>
                            <a:buFont typeface="Arial"/>
                            <a:buNone/>
                          </a:pPr>
                          <a:r>
                            <a:rPr lang="en-US" altLang="zh-TW" sz="1200" dirty="0">
                              <a:solidFill>
                                <a:schemeClr val="dk1"/>
                              </a:solidFill>
                              <a:sym typeface="Montserrat"/>
                            </a:rPr>
                            <a:t>-0.051</a:t>
                          </a:r>
                        </a:p>
                        <a:p>
                          <a:pPr marL="0" lvl="0" indent="0" algn="ctr" rtl="0">
                            <a:spcBef>
                              <a:spcPts val="0"/>
                            </a:spcBef>
                            <a:spcAft>
                              <a:spcPts val="0"/>
                            </a:spcAft>
                            <a:buClr>
                              <a:srgbClr val="000000"/>
                            </a:buClr>
                            <a:buSzPts val="1100"/>
                            <a:buFont typeface="Arial"/>
                            <a:buNone/>
                          </a:pPr>
                          <a:r>
                            <a:rPr lang="en-US" altLang="zh-TW" sz="1200" dirty="0">
                              <a:solidFill>
                                <a:schemeClr val="dk1"/>
                              </a:solidFill>
                              <a:sym typeface="Montserrat"/>
                            </a:rPr>
                            <a:t>(-1.553)</a:t>
                          </a:r>
                          <a:endParaRPr lang="en-US" altLang="zh-TW"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sym typeface="Montserrat"/>
                            </a:rPr>
                            <a:t>-9.263***</a:t>
                          </a:r>
                        </a:p>
                        <a:p>
                          <a:pPr marL="0" lvl="0" indent="0" algn="ctr" rtl="0">
                            <a:spcBef>
                              <a:spcPts val="0"/>
                            </a:spcBef>
                            <a:spcAft>
                              <a:spcPts val="0"/>
                            </a:spcAft>
                            <a:buNone/>
                          </a:pPr>
                          <a:r>
                            <a:rPr lang="en-US" sz="1200" dirty="0">
                              <a:solidFill>
                                <a:schemeClr val="dk1"/>
                              </a:solidFill>
                              <a:sym typeface="Montserrat"/>
                            </a:rPr>
                            <a:t>(-3.523)</a:t>
                          </a:r>
                          <a:endParaRPr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rgbClr val="000000"/>
                            </a:buClr>
                            <a:buSzPts val="1100"/>
                            <a:buFont typeface="Arial"/>
                            <a:buNone/>
                          </a:pPr>
                          <a:r>
                            <a:rPr lang="en-US" sz="1200" dirty="0">
                              <a:solidFill>
                                <a:schemeClr val="dk1"/>
                              </a:solidFill>
                              <a:sym typeface="Montserrat"/>
                            </a:rPr>
                            <a:t>-5.444***</a:t>
                          </a:r>
                        </a:p>
                        <a:p>
                          <a:pPr marL="0" lvl="0" indent="0" algn="ctr" rtl="0">
                            <a:spcBef>
                              <a:spcPts val="0"/>
                            </a:spcBef>
                            <a:spcAft>
                              <a:spcPts val="0"/>
                            </a:spcAft>
                            <a:buClr>
                              <a:srgbClr val="000000"/>
                            </a:buClr>
                            <a:buSzPts val="1100"/>
                            <a:buFont typeface="Arial"/>
                            <a:buNone/>
                          </a:pPr>
                          <a:r>
                            <a:rPr lang="en-US" sz="1200" dirty="0">
                              <a:solidFill>
                                <a:schemeClr val="dk1"/>
                              </a:solidFill>
                              <a:sym typeface="Montserrat"/>
                            </a:rPr>
                            <a:t>(-5.408)</a:t>
                          </a:r>
                          <a:endParaRPr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sym typeface="Montserrat"/>
                            </a:rPr>
                            <a:t>-3.908**</a:t>
                          </a:r>
                        </a:p>
                        <a:p>
                          <a:pPr marL="0" lvl="0" indent="0" algn="ctr" rtl="0">
                            <a:spcBef>
                              <a:spcPts val="0"/>
                            </a:spcBef>
                            <a:spcAft>
                              <a:spcPts val="0"/>
                            </a:spcAft>
                            <a:buNone/>
                          </a:pPr>
                          <a:r>
                            <a:rPr lang="en-US" sz="1200" dirty="0">
                              <a:solidFill>
                                <a:schemeClr val="dk1"/>
                              </a:solidFill>
                              <a:sym typeface="Montserrat"/>
                            </a:rPr>
                            <a:t>(-2.021)</a:t>
                          </a:r>
                          <a:endParaRPr sz="1200" dirty="0">
                            <a:solidFill>
                              <a:schemeClr val="dk1"/>
                            </a:solidFill>
                            <a:latin typeface="+mn-lt"/>
                            <a:ea typeface="+mn-ea"/>
                            <a:cs typeface="+mn-cs"/>
                            <a:sym typeface="Montserrat"/>
                          </a:endParaRPr>
                        </a:p>
                      </a:txBody>
                      <a:tcPr marL="42487" marR="42487" marT="42487" marB="42487" anchor="ctr">
                        <a:lnL>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9541405"/>
                      </a:ext>
                    </a:extLst>
                  </a:tr>
                  <a:tr h="524788">
                    <a:tc>
                      <a:txBody>
                        <a:bodyPr/>
                        <a:lstStyle/>
                        <a:p>
                          <a:pPr marL="0" lvl="0" indent="0" algn="ctr" rtl="0">
                            <a:spcBef>
                              <a:spcPts val="0"/>
                            </a:spcBef>
                            <a:spcAft>
                              <a:spcPts val="0"/>
                            </a:spcAft>
                            <a:buNone/>
                          </a:pPr>
                          <a:r>
                            <a:rPr lang="en-US" sz="1200" b="1" dirty="0">
                              <a:solidFill>
                                <a:srgbClr val="011635"/>
                              </a:solidFill>
                              <a:sym typeface="Vidaloka"/>
                            </a:rPr>
                            <a:t>POST</a:t>
                          </a:r>
                          <a:endParaRPr sz="1200" b="1" dirty="0">
                            <a:solidFill>
                              <a:srgbClr val="011635"/>
                            </a:solidFill>
                            <a:latin typeface="+mn-lt"/>
                            <a:ea typeface="+mn-ea"/>
                            <a:cs typeface="+mn-cs"/>
                            <a:sym typeface="Vidaloka"/>
                          </a:endParaRPr>
                        </a:p>
                      </a:txBody>
                      <a:tcPr marL="42487" marR="42487" marT="42487" marB="42487" anchor="ctr">
                        <a:lnL w="12700" cmpd="sng">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rgbClr val="000000"/>
                            </a:buClr>
                            <a:buSzPts val="1100"/>
                            <a:buFont typeface="Arial"/>
                            <a:buNone/>
                          </a:pPr>
                          <a:r>
                            <a:rPr lang="en-US" sz="1200" b="1" dirty="0">
                              <a:solidFill>
                                <a:schemeClr val="dk1"/>
                              </a:solidFill>
                              <a:sym typeface="Montserrat"/>
                            </a:rPr>
                            <a:t>0.012***</a:t>
                          </a:r>
                        </a:p>
                        <a:p>
                          <a:pPr marL="0" lvl="0" indent="0" algn="ctr" rtl="0">
                            <a:spcBef>
                              <a:spcPts val="0"/>
                            </a:spcBef>
                            <a:spcAft>
                              <a:spcPts val="0"/>
                            </a:spcAft>
                            <a:buClr>
                              <a:srgbClr val="000000"/>
                            </a:buClr>
                            <a:buSzPts val="1100"/>
                            <a:buFont typeface="Arial"/>
                            <a:buNone/>
                          </a:pPr>
                          <a:r>
                            <a:rPr lang="en-US" sz="1200" b="1" dirty="0">
                              <a:solidFill>
                                <a:schemeClr val="dk1"/>
                              </a:solidFill>
                              <a:sym typeface="Montserrat"/>
                            </a:rPr>
                            <a:t>(2.306)</a:t>
                          </a:r>
                          <a:endParaRPr sz="1200" b="1"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b="1" dirty="0">
                              <a:solidFill>
                                <a:schemeClr val="dk1"/>
                              </a:solidFill>
                              <a:sym typeface="Montserrat"/>
                            </a:rPr>
                            <a:t>0.138***</a:t>
                          </a:r>
                        </a:p>
                        <a:p>
                          <a:pPr marL="0" lvl="0" indent="0" algn="ctr" rtl="0">
                            <a:spcBef>
                              <a:spcPts val="0"/>
                            </a:spcBef>
                            <a:spcAft>
                              <a:spcPts val="0"/>
                            </a:spcAft>
                            <a:buNone/>
                          </a:pPr>
                          <a:r>
                            <a:rPr lang="en-US" sz="1200" b="1" dirty="0">
                              <a:solidFill>
                                <a:schemeClr val="dk1"/>
                              </a:solidFill>
                              <a:sym typeface="Montserrat"/>
                            </a:rPr>
                            <a:t>(4.374)</a:t>
                          </a:r>
                          <a:endParaRPr sz="1200" b="1"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rgbClr val="000000"/>
                            </a:buClr>
                            <a:buSzPts val="1100"/>
                            <a:buFont typeface="Arial"/>
                            <a:buNone/>
                          </a:pPr>
                          <a:r>
                            <a:rPr lang="en-US" sz="1200" b="1" dirty="0">
                              <a:solidFill>
                                <a:schemeClr val="dk1"/>
                              </a:solidFill>
                              <a:sym typeface="Montserrat"/>
                            </a:rPr>
                            <a:t>0.075***</a:t>
                          </a:r>
                        </a:p>
                        <a:p>
                          <a:pPr marL="0" lvl="0" indent="0" algn="ctr" rtl="0">
                            <a:spcBef>
                              <a:spcPts val="0"/>
                            </a:spcBef>
                            <a:spcAft>
                              <a:spcPts val="0"/>
                            </a:spcAft>
                            <a:buClr>
                              <a:srgbClr val="000000"/>
                            </a:buClr>
                            <a:buSzPts val="1100"/>
                            <a:buFont typeface="Arial"/>
                            <a:buNone/>
                          </a:pPr>
                          <a:r>
                            <a:rPr lang="en-US" sz="1200" b="1" dirty="0">
                              <a:solidFill>
                                <a:schemeClr val="dk1"/>
                              </a:solidFill>
                              <a:sym typeface="Montserrat"/>
                            </a:rPr>
                            <a:t>(6.001)</a:t>
                          </a:r>
                          <a:endParaRPr sz="1200" b="1"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b="1" dirty="0">
                              <a:solidFill>
                                <a:schemeClr val="dk1"/>
                              </a:solidFill>
                              <a:sym typeface="Montserrat"/>
                            </a:rPr>
                            <a:t>0.065***</a:t>
                          </a:r>
                        </a:p>
                        <a:p>
                          <a:pPr marL="0" lvl="0" indent="0" algn="ctr" rtl="0">
                            <a:spcBef>
                              <a:spcPts val="0"/>
                            </a:spcBef>
                            <a:spcAft>
                              <a:spcPts val="0"/>
                            </a:spcAft>
                            <a:buNone/>
                          </a:pPr>
                          <a:r>
                            <a:rPr lang="en-US" sz="1200" b="1" dirty="0">
                              <a:solidFill>
                                <a:schemeClr val="dk1"/>
                              </a:solidFill>
                              <a:sym typeface="Montserrat"/>
                            </a:rPr>
                            <a:t>(2.856)</a:t>
                          </a:r>
                          <a:endParaRPr sz="1200" b="1" dirty="0">
                            <a:solidFill>
                              <a:schemeClr val="dk1"/>
                            </a:solidFill>
                            <a:latin typeface="+mn-lt"/>
                            <a:ea typeface="+mn-ea"/>
                            <a:cs typeface="+mn-cs"/>
                            <a:sym typeface="Montserrat"/>
                          </a:endParaRPr>
                        </a:p>
                      </a:txBody>
                      <a:tcPr marL="42487" marR="42487" marT="42487" marB="42487" anchor="ctr">
                        <a:lnL>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4066">
                    <a:tc>
                      <a:txBody>
                        <a:bodyPr/>
                        <a:lstStyle/>
                        <a:p>
                          <a:pPr marL="0" lvl="0" indent="0" algn="ctr" rtl="0">
                            <a:spcBef>
                              <a:spcPts val="0"/>
                            </a:spcBef>
                            <a:spcAft>
                              <a:spcPts val="0"/>
                            </a:spcAft>
                            <a:buClr>
                              <a:schemeClr val="dk1"/>
                            </a:buClr>
                            <a:buSzPts val="1100"/>
                            <a:buFont typeface="Arial"/>
                            <a:buNone/>
                          </a:pPr>
                          <a:r>
                            <a:rPr lang="en-US" sz="1200" b="0" dirty="0">
                              <a:solidFill>
                                <a:srgbClr val="011635"/>
                              </a:solidFill>
                              <a:sym typeface="Vidaloka"/>
                            </a:rPr>
                            <a:t>Control Variables</a:t>
                          </a:r>
                          <a:endParaRPr sz="1200" b="0" dirty="0">
                            <a:solidFill>
                              <a:srgbClr val="011635"/>
                            </a:solidFill>
                            <a:latin typeface="+mn-lt"/>
                            <a:ea typeface="+mn-ea"/>
                            <a:cs typeface="+mn-cs"/>
                            <a:sym typeface="Vidaloka"/>
                          </a:endParaRPr>
                        </a:p>
                      </a:txBody>
                      <a:tcPr marL="42487" marR="42487" marT="42487" marB="42487" anchor="ctr">
                        <a:lnL w="12700" cmpd="sng">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sym typeface="Montserrat"/>
                            </a:rPr>
                            <a:t>Included</a:t>
                          </a:r>
                          <a:endParaRPr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sym typeface="Montserrat"/>
                            </a:rPr>
                            <a:t>Included</a:t>
                          </a:r>
                          <a:endParaRPr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sym typeface="Montserrat"/>
                            </a:rPr>
                            <a:t>Included</a:t>
                          </a:r>
                          <a:endParaRPr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rPr>
                            <a:t>Included</a:t>
                          </a:r>
                          <a:endParaRPr sz="1200" dirty="0">
                            <a:solidFill>
                              <a:schemeClr val="dk1"/>
                            </a:solidFill>
                            <a:latin typeface="+mn-lt"/>
                            <a:ea typeface="+mn-ea"/>
                          </a:endParaRPr>
                        </a:p>
                      </a:txBody>
                      <a:tcPr marL="42487" marR="42487" marT="42487" marB="42487" anchor="ctr">
                        <a:lnL>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4066">
                    <a:tc>
                      <a:txBody>
                        <a:bodyPr/>
                        <a:lstStyle/>
                        <a:p>
                          <a:pPr marL="0" lvl="0" indent="0" algn="ctr" rtl="0">
                            <a:spcBef>
                              <a:spcPts val="0"/>
                            </a:spcBef>
                            <a:spcAft>
                              <a:spcPts val="0"/>
                            </a:spcAft>
                            <a:buClr>
                              <a:schemeClr val="dk1"/>
                            </a:buClr>
                            <a:buSzPts val="1100"/>
                            <a:buFont typeface="Arial"/>
                            <a:buNone/>
                          </a:pPr>
                          <a:r>
                            <a:rPr lang="en-US" sz="1200" b="0" dirty="0">
                              <a:solidFill>
                                <a:srgbClr val="011635"/>
                              </a:solidFill>
                              <a:sym typeface="Vidaloka"/>
                            </a:rPr>
                            <a:t>N</a:t>
                          </a:r>
                          <a:endParaRPr sz="1200" b="0" dirty="0">
                            <a:solidFill>
                              <a:srgbClr val="011635"/>
                            </a:solidFill>
                            <a:latin typeface="+mn-lt"/>
                            <a:ea typeface="+mn-ea"/>
                            <a:cs typeface="+mn-cs"/>
                            <a:sym typeface="Vidaloka"/>
                          </a:endParaRPr>
                        </a:p>
                      </a:txBody>
                      <a:tcPr marL="42487" marR="42487" marT="42487" marB="42487" anchor="ctr">
                        <a:lnL w="12700" cmpd="sng">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sym typeface="Montserrat"/>
                            </a:rPr>
                            <a:t>516</a:t>
                          </a:r>
                          <a:endParaRPr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sym typeface="Montserrat"/>
                            </a:rPr>
                            <a:t>516</a:t>
                          </a:r>
                          <a:endParaRPr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sym typeface="Montserrat"/>
                            </a:rPr>
                            <a:t>516</a:t>
                          </a:r>
                          <a:endParaRPr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rPr>
                            <a:t>516</a:t>
                          </a:r>
                          <a:endParaRPr sz="1200" dirty="0">
                            <a:solidFill>
                              <a:schemeClr val="dk1"/>
                            </a:solidFill>
                            <a:latin typeface="+mn-lt"/>
                            <a:ea typeface="+mn-ea"/>
                          </a:endParaRPr>
                        </a:p>
                      </a:txBody>
                      <a:tcPr marL="42487" marR="42487" marT="42487" marB="42487" anchor="ctr">
                        <a:lnL>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1522387"/>
                      </a:ext>
                    </a:extLst>
                  </a:tr>
                  <a:tr h="374066">
                    <a:tc>
                      <a:txBody>
                        <a:bodyPr/>
                        <a:lstStyle/>
                        <a:p>
                          <a:pPr marL="0" lvl="0" indent="0" algn="ctr" rtl="0">
                            <a:spcBef>
                              <a:spcPts val="0"/>
                            </a:spcBef>
                            <a:spcAft>
                              <a:spcPts val="0"/>
                            </a:spcAft>
                            <a:buClr>
                              <a:schemeClr val="dk1"/>
                            </a:buClr>
                            <a:buSzPts val="1100"/>
                            <a:buFont typeface="Arial"/>
                            <a:buNone/>
                          </a:pPr>
                          <a:r>
                            <a:rPr lang="en-US" altLang="zh-TW" sz="1200" b="0" u="none" strike="noStrike" cap="none" dirty="0">
                              <a:solidFill>
                                <a:srgbClr val="011635"/>
                              </a:solidFill>
                              <a:sym typeface="Vidaloka"/>
                            </a:rPr>
                            <a:t>Adjusted </a:t>
                          </a:r>
                          <a14:m>
                            <m:oMath xmlns:m="http://schemas.openxmlformats.org/officeDocument/2006/math">
                              <m:sSup>
                                <m:sSupPr>
                                  <m:ctrlPr>
                                    <a:rPr lang="en-US" altLang="zh-TW" sz="1200" i="1" smtClean="0">
                                      <a:solidFill>
                                        <a:srgbClr val="011635"/>
                                      </a:solidFill>
                                      <a:latin typeface="Cambria Math" panose="02040503050406030204" pitchFamily="18" charset="0"/>
                                      <a:sym typeface="Vidaloka"/>
                                    </a:rPr>
                                  </m:ctrlPr>
                                </m:sSupPr>
                                <m:e>
                                  <m:r>
                                    <a:rPr lang="en-US" altLang="zh-TW" sz="1200" b="0" smtClean="0">
                                      <a:solidFill>
                                        <a:srgbClr val="011635"/>
                                      </a:solidFill>
                                      <a:latin typeface="Cambria Math" panose="02040503050406030204" pitchFamily="18" charset="0"/>
                                      <a:sym typeface="Vidaloka"/>
                                    </a:rPr>
                                    <m:t>𝑅</m:t>
                                  </m:r>
                                </m:e>
                                <m:sup>
                                  <m:r>
                                    <a:rPr lang="en-US" altLang="zh-TW" sz="1200" b="0" smtClean="0">
                                      <a:solidFill>
                                        <a:srgbClr val="011635"/>
                                      </a:solidFill>
                                      <a:latin typeface="Cambria Math" panose="02040503050406030204" pitchFamily="18" charset="0"/>
                                      <a:sym typeface="Vidaloka"/>
                                    </a:rPr>
                                    <m:t>2</m:t>
                                  </m:r>
                                </m:sup>
                              </m:sSup>
                            </m:oMath>
                          </a14:m>
                          <a:endParaRPr sz="1200" dirty="0">
                            <a:solidFill>
                              <a:srgbClr val="011635"/>
                            </a:solidFill>
                            <a:latin typeface="+mn-lt"/>
                            <a:ea typeface="+mn-ea"/>
                            <a:cs typeface="+mn-cs"/>
                            <a:sym typeface="Vidaloka"/>
                          </a:endParaRPr>
                        </a:p>
                      </a:txBody>
                      <a:tcPr marL="42487" marR="42487" marT="42487" marB="42487" anchor="ctr">
                        <a:lnL w="12700" cmpd="sng">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sym typeface="Montserrat"/>
                            </a:rPr>
                            <a:t>0.172</a:t>
                          </a:r>
                          <a:endParaRPr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sym typeface="Montserrat"/>
                            </a:rPr>
                            <a:t>0.437</a:t>
                          </a:r>
                          <a:endParaRPr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sym typeface="Montserrat"/>
                            </a:rPr>
                            <a:t>0.441</a:t>
                          </a:r>
                          <a:endParaRPr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rPr>
                            <a:t>0.403</a:t>
                          </a:r>
                          <a:endParaRPr sz="1200" dirty="0">
                            <a:solidFill>
                              <a:schemeClr val="dk1"/>
                            </a:solidFill>
                            <a:latin typeface="+mn-lt"/>
                            <a:ea typeface="+mn-ea"/>
                          </a:endParaRPr>
                        </a:p>
                      </a:txBody>
                      <a:tcPr marL="42487" marR="42487" marT="42487" marB="42487" anchor="ctr">
                        <a:lnL>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62870970"/>
                      </a:ext>
                    </a:extLst>
                  </a:tr>
                </a:tbl>
              </a:graphicData>
            </a:graphic>
          </p:graphicFrame>
        </mc:Choice>
        <mc:Fallback>
          <p:graphicFrame>
            <p:nvGraphicFramePr>
              <p:cNvPr id="1453" name="Google Shape;1453;p112"/>
              <p:cNvGraphicFramePr/>
              <p:nvPr>
                <p:extLst>
                  <p:ext uri="{D42A27DB-BD31-4B8C-83A1-F6EECF244321}">
                    <p14:modId xmlns:p14="http://schemas.microsoft.com/office/powerpoint/2010/main" val="3617436350"/>
                  </p:ext>
                </p:extLst>
              </p:nvPr>
            </p:nvGraphicFramePr>
            <p:xfrm>
              <a:off x="1353795" y="1401320"/>
              <a:ext cx="6436359" cy="2813694"/>
            </p:xfrm>
            <a:graphic>
              <a:graphicData uri="http://schemas.openxmlformats.org/drawingml/2006/table">
                <a:tbl>
                  <a:tblPr firstRow="1" firstCol="1" bandRow="1">
                    <a:tableStyleId>{10A1B5D5-9B99-4C35-A422-299274C87663}</a:tableStyleId>
                  </a:tblPr>
                  <a:tblGrid>
                    <a:gridCol w="1493180">
                      <a:extLst>
                        <a:ext uri="{9D8B030D-6E8A-4147-A177-3AD203B41FA5}">
                          <a16:colId xmlns:a16="http://schemas.microsoft.com/office/drawing/2014/main" val="20000"/>
                        </a:ext>
                      </a:extLst>
                    </a:gridCol>
                    <a:gridCol w="1240147">
                      <a:extLst>
                        <a:ext uri="{9D8B030D-6E8A-4147-A177-3AD203B41FA5}">
                          <a16:colId xmlns:a16="http://schemas.microsoft.com/office/drawing/2014/main" val="20001"/>
                        </a:ext>
                      </a:extLst>
                    </a:gridCol>
                    <a:gridCol w="1193042">
                      <a:extLst>
                        <a:ext uri="{9D8B030D-6E8A-4147-A177-3AD203B41FA5}">
                          <a16:colId xmlns:a16="http://schemas.microsoft.com/office/drawing/2014/main" val="20002"/>
                        </a:ext>
                      </a:extLst>
                    </a:gridCol>
                    <a:gridCol w="1296471">
                      <a:extLst>
                        <a:ext uri="{9D8B030D-6E8A-4147-A177-3AD203B41FA5}">
                          <a16:colId xmlns:a16="http://schemas.microsoft.com/office/drawing/2014/main" val="20003"/>
                        </a:ext>
                      </a:extLst>
                    </a:gridCol>
                    <a:gridCol w="1213519">
                      <a:extLst>
                        <a:ext uri="{9D8B030D-6E8A-4147-A177-3AD203B41FA5}">
                          <a16:colId xmlns:a16="http://schemas.microsoft.com/office/drawing/2014/main" val="20004"/>
                        </a:ext>
                      </a:extLst>
                    </a:gridCol>
                  </a:tblGrid>
                  <a:tr h="267854">
                    <a:tc gridSpan="5">
                      <a:txBody>
                        <a:bodyPr/>
                        <a:lstStyle/>
                        <a:p>
                          <a:pPr marL="0" lvl="0" indent="0" algn="ctr" rtl="0">
                            <a:spcBef>
                              <a:spcPts val="0"/>
                            </a:spcBef>
                            <a:spcAft>
                              <a:spcPts val="0"/>
                            </a:spcAft>
                            <a:buNone/>
                          </a:pPr>
                          <a:r>
                            <a:rPr lang="en-US" sz="1200" dirty="0"/>
                            <a:t>Table 4 Second Stage Equations: Pre- vs. Post-Implementation for RPA Adopters Sample</a:t>
                          </a:r>
                          <a:endParaRPr sz="1200" dirty="0">
                            <a:latin typeface="+mn-lt"/>
                            <a:ea typeface="+mn-ea"/>
                          </a:endParaRPr>
                        </a:p>
                      </a:txBody>
                      <a:tcPr marL="42487" marR="42487" marT="42487" marB="42487">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lvl="0" indent="0" algn="ctr" rtl="0">
                            <a:spcBef>
                              <a:spcPts val="0"/>
                            </a:spcBef>
                            <a:spcAft>
                              <a:spcPts val="0"/>
                            </a:spcAft>
                            <a:buNone/>
                          </a:pPr>
                          <a:endParaRPr sz="1200" dirty="0">
                            <a:solidFill>
                              <a:srgbClr val="011635"/>
                            </a:solidFill>
                            <a:latin typeface="+mn-lt"/>
                            <a:ea typeface="+mn-ea"/>
                            <a:cs typeface="+mn-cs"/>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mn-cs"/>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mn-cs"/>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mn-cs"/>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793594298"/>
                      </a:ext>
                    </a:extLst>
                  </a:tr>
                  <a:tr h="374066">
                    <a:tc>
                      <a:txBody>
                        <a:bodyPr/>
                        <a:lstStyle/>
                        <a:p>
                          <a:pPr marL="0" lvl="0" indent="0" algn="ctr" rtl="0">
                            <a:spcBef>
                              <a:spcPts val="0"/>
                            </a:spcBef>
                            <a:spcAft>
                              <a:spcPts val="0"/>
                            </a:spcAft>
                            <a:buNone/>
                          </a:pPr>
                          <a:endParaRPr sz="1200" dirty="0">
                            <a:latin typeface="+mn-lt"/>
                            <a:ea typeface="+mn-ea"/>
                          </a:endParaRPr>
                        </a:p>
                      </a:txBody>
                      <a:tcPr marL="42487" marR="42487" marT="42487" marB="42487">
                        <a:lnL w="12700" cmpd="sng">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rgbClr val="011635"/>
                              </a:solidFill>
                              <a:sym typeface="Vidaloka"/>
                            </a:rPr>
                            <a:t>ABSDA</a:t>
                          </a:r>
                          <a:endParaRPr sz="1200" dirty="0">
                            <a:solidFill>
                              <a:srgbClr val="011635"/>
                            </a:solidFill>
                            <a:latin typeface="+mn-lt"/>
                            <a:ea typeface="+mn-ea"/>
                            <a:cs typeface="+mn-cs"/>
                            <a:sym typeface="Vidaloka"/>
                          </a:endParaRPr>
                        </a:p>
                      </a:txBody>
                      <a:tcPr marL="42487" marR="42487" marT="42487" marB="42487"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rgbClr val="011635"/>
                              </a:solidFill>
                              <a:sym typeface="Vidaloka"/>
                            </a:rPr>
                            <a:t>RM</a:t>
                          </a:r>
                          <a:endParaRPr sz="1200" dirty="0">
                            <a:solidFill>
                              <a:srgbClr val="011635"/>
                            </a:solidFill>
                            <a:latin typeface="+mn-lt"/>
                            <a:ea typeface="+mn-ea"/>
                            <a:cs typeface="+mn-cs"/>
                            <a:sym typeface="Vidaloka"/>
                          </a:endParaRPr>
                        </a:p>
                      </a:txBody>
                      <a:tcPr marL="42487" marR="42487" marT="42487" marB="42487"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rgbClr val="011635"/>
                              </a:solidFill>
                              <a:sym typeface="Vidaloka"/>
                            </a:rPr>
                            <a:t>ABEXP</a:t>
                          </a:r>
                          <a:endParaRPr sz="1200" dirty="0">
                            <a:solidFill>
                              <a:srgbClr val="011635"/>
                            </a:solidFill>
                            <a:latin typeface="+mn-lt"/>
                            <a:ea typeface="+mn-ea"/>
                            <a:cs typeface="+mn-cs"/>
                            <a:sym typeface="Vidaloka"/>
                          </a:endParaRPr>
                        </a:p>
                      </a:txBody>
                      <a:tcPr marL="42487" marR="42487" marT="42487" marB="42487"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rgbClr val="011635"/>
                              </a:solidFill>
                              <a:sym typeface="Vidaloka"/>
                            </a:rPr>
                            <a:t>ABPROD</a:t>
                          </a:r>
                          <a:endParaRPr sz="1200" dirty="0">
                            <a:solidFill>
                              <a:srgbClr val="011635"/>
                            </a:solidFill>
                            <a:latin typeface="+mn-lt"/>
                            <a:ea typeface="+mn-ea"/>
                            <a:cs typeface="+mn-cs"/>
                            <a:sym typeface="Vidaloka"/>
                          </a:endParaRPr>
                        </a:p>
                      </a:txBody>
                      <a:tcPr marL="42487" marR="42487" marT="42487" marB="42487" anchor="ctr">
                        <a:lnL>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24788">
                    <a:tc>
                      <a:txBody>
                        <a:bodyPr/>
                        <a:lstStyle/>
                        <a:p>
                          <a:pPr marL="0" lvl="0" indent="0" algn="ctr" rtl="0">
                            <a:spcBef>
                              <a:spcPts val="0"/>
                            </a:spcBef>
                            <a:spcAft>
                              <a:spcPts val="0"/>
                            </a:spcAft>
                            <a:buNone/>
                          </a:pPr>
                          <a:r>
                            <a:rPr lang="en-US" sz="1200" b="0" dirty="0">
                              <a:solidFill>
                                <a:srgbClr val="011635"/>
                              </a:solidFill>
                              <a:sym typeface="Vidaloka"/>
                            </a:rPr>
                            <a:t>RM/ ABSDA</a:t>
                          </a:r>
                          <a:endParaRPr sz="1200" b="0" dirty="0">
                            <a:solidFill>
                              <a:srgbClr val="011635"/>
                            </a:solidFill>
                            <a:latin typeface="+mn-lt"/>
                            <a:ea typeface="+mn-ea"/>
                            <a:cs typeface="+mn-cs"/>
                            <a:sym typeface="Vidaloka"/>
                          </a:endParaRPr>
                        </a:p>
                      </a:txBody>
                      <a:tcPr marL="42487" marR="42487" marT="42487" marB="42487" anchor="ctr">
                        <a:lnL w="12700" cmpd="sng">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rgbClr val="000000"/>
                            </a:buClr>
                            <a:buSzPts val="1100"/>
                            <a:buFont typeface="Arial"/>
                            <a:buNone/>
                          </a:pPr>
                          <a:r>
                            <a:rPr lang="en-US" altLang="zh-TW" sz="1200" dirty="0">
                              <a:solidFill>
                                <a:schemeClr val="dk1"/>
                              </a:solidFill>
                              <a:sym typeface="Montserrat"/>
                            </a:rPr>
                            <a:t>-0.051</a:t>
                          </a:r>
                        </a:p>
                        <a:p>
                          <a:pPr marL="0" lvl="0" indent="0" algn="ctr" rtl="0">
                            <a:spcBef>
                              <a:spcPts val="0"/>
                            </a:spcBef>
                            <a:spcAft>
                              <a:spcPts val="0"/>
                            </a:spcAft>
                            <a:buClr>
                              <a:srgbClr val="000000"/>
                            </a:buClr>
                            <a:buSzPts val="1100"/>
                            <a:buFont typeface="Arial"/>
                            <a:buNone/>
                          </a:pPr>
                          <a:r>
                            <a:rPr lang="en-US" altLang="zh-TW" sz="1200" dirty="0">
                              <a:solidFill>
                                <a:schemeClr val="dk1"/>
                              </a:solidFill>
                              <a:sym typeface="Montserrat"/>
                            </a:rPr>
                            <a:t>(-1.553)</a:t>
                          </a:r>
                          <a:endParaRPr lang="en-US" altLang="zh-TW"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sym typeface="Montserrat"/>
                            </a:rPr>
                            <a:t>-9.263***</a:t>
                          </a:r>
                        </a:p>
                        <a:p>
                          <a:pPr marL="0" lvl="0" indent="0" algn="ctr" rtl="0">
                            <a:spcBef>
                              <a:spcPts val="0"/>
                            </a:spcBef>
                            <a:spcAft>
                              <a:spcPts val="0"/>
                            </a:spcAft>
                            <a:buNone/>
                          </a:pPr>
                          <a:r>
                            <a:rPr lang="en-US" sz="1200" dirty="0">
                              <a:solidFill>
                                <a:schemeClr val="dk1"/>
                              </a:solidFill>
                              <a:sym typeface="Montserrat"/>
                            </a:rPr>
                            <a:t>(-3.523)</a:t>
                          </a:r>
                          <a:endParaRPr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rgbClr val="000000"/>
                            </a:buClr>
                            <a:buSzPts val="1100"/>
                            <a:buFont typeface="Arial"/>
                            <a:buNone/>
                          </a:pPr>
                          <a:r>
                            <a:rPr lang="en-US" sz="1200" dirty="0">
                              <a:solidFill>
                                <a:schemeClr val="dk1"/>
                              </a:solidFill>
                              <a:sym typeface="Montserrat"/>
                            </a:rPr>
                            <a:t>-5.444***</a:t>
                          </a:r>
                        </a:p>
                        <a:p>
                          <a:pPr marL="0" lvl="0" indent="0" algn="ctr" rtl="0">
                            <a:spcBef>
                              <a:spcPts val="0"/>
                            </a:spcBef>
                            <a:spcAft>
                              <a:spcPts val="0"/>
                            </a:spcAft>
                            <a:buClr>
                              <a:srgbClr val="000000"/>
                            </a:buClr>
                            <a:buSzPts val="1100"/>
                            <a:buFont typeface="Arial"/>
                            <a:buNone/>
                          </a:pPr>
                          <a:r>
                            <a:rPr lang="en-US" sz="1200" dirty="0">
                              <a:solidFill>
                                <a:schemeClr val="dk1"/>
                              </a:solidFill>
                              <a:sym typeface="Montserrat"/>
                            </a:rPr>
                            <a:t>(-5.408)</a:t>
                          </a:r>
                          <a:endParaRPr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sym typeface="Montserrat"/>
                            </a:rPr>
                            <a:t>-3.908**</a:t>
                          </a:r>
                        </a:p>
                        <a:p>
                          <a:pPr marL="0" lvl="0" indent="0" algn="ctr" rtl="0">
                            <a:spcBef>
                              <a:spcPts val="0"/>
                            </a:spcBef>
                            <a:spcAft>
                              <a:spcPts val="0"/>
                            </a:spcAft>
                            <a:buNone/>
                          </a:pPr>
                          <a:r>
                            <a:rPr lang="en-US" sz="1200" dirty="0">
                              <a:solidFill>
                                <a:schemeClr val="dk1"/>
                              </a:solidFill>
                              <a:sym typeface="Montserrat"/>
                            </a:rPr>
                            <a:t>(-2.021)</a:t>
                          </a:r>
                          <a:endParaRPr sz="1200" dirty="0">
                            <a:solidFill>
                              <a:schemeClr val="dk1"/>
                            </a:solidFill>
                            <a:latin typeface="+mn-lt"/>
                            <a:ea typeface="+mn-ea"/>
                            <a:cs typeface="+mn-cs"/>
                            <a:sym typeface="Montserrat"/>
                          </a:endParaRPr>
                        </a:p>
                      </a:txBody>
                      <a:tcPr marL="42487" marR="42487" marT="42487" marB="42487" anchor="ctr">
                        <a:lnL>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9541405"/>
                      </a:ext>
                    </a:extLst>
                  </a:tr>
                  <a:tr h="524788">
                    <a:tc>
                      <a:txBody>
                        <a:bodyPr/>
                        <a:lstStyle/>
                        <a:p>
                          <a:pPr marL="0" lvl="0" indent="0" algn="ctr" rtl="0">
                            <a:spcBef>
                              <a:spcPts val="0"/>
                            </a:spcBef>
                            <a:spcAft>
                              <a:spcPts val="0"/>
                            </a:spcAft>
                            <a:buNone/>
                          </a:pPr>
                          <a:r>
                            <a:rPr lang="en-US" sz="1200" b="1" dirty="0">
                              <a:solidFill>
                                <a:srgbClr val="011635"/>
                              </a:solidFill>
                              <a:sym typeface="Vidaloka"/>
                            </a:rPr>
                            <a:t>POST</a:t>
                          </a:r>
                          <a:endParaRPr sz="1200" b="1" dirty="0">
                            <a:solidFill>
                              <a:srgbClr val="011635"/>
                            </a:solidFill>
                            <a:latin typeface="+mn-lt"/>
                            <a:ea typeface="+mn-ea"/>
                            <a:cs typeface="+mn-cs"/>
                            <a:sym typeface="Vidaloka"/>
                          </a:endParaRPr>
                        </a:p>
                      </a:txBody>
                      <a:tcPr marL="42487" marR="42487" marT="42487" marB="42487" anchor="ctr">
                        <a:lnL w="12700" cmpd="sng">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rgbClr val="000000"/>
                            </a:buClr>
                            <a:buSzPts val="1100"/>
                            <a:buFont typeface="Arial"/>
                            <a:buNone/>
                          </a:pPr>
                          <a:r>
                            <a:rPr lang="en-US" sz="1200" b="1" dirty="0">
                              <a:solidFill>
                                <a:schemeClr val="dk1"/>
                              </a:solidFill>
                              <a:sym typeface="Montserrat"/>
                            </a:rPr>
                            <a:t>0.012***</a:t>
                          </a:r>
                        </a:p>
                        <a:p>
                          <a:pPr marL="0" lvl="0" indent="0" algn="ctr" rtl="0">
                            <a:spcBef>
                              <a:spcPts val="0"/>
                            </a:spcBef>
                            <a:spcAft>
                              <a:spcPts val="0"/>
                            </a:spcAft>
                            <a:buClr>
                              <a:srgbClr val="000000"/>
                            </a:buClr>
                            <a:buSzPts val="1100"/>
                            <a:buFont typeface="Arial"/>
                            <a:buNone/>
                          </a:pPr>
                          <a:r>
                            <a:rPr lang="en-US" sz="1200" b="1" dirty="0">
                              <a:solidFill>
                                <a:schemeClr val="dk1"/>
                              </a:solidFill>
                              <a:sym typeface="Montserrat"/>
                            </a:rPr>
                            <a:t>(2.306)</a:t>
                          </a:r>
                          <a:endParaRPr sz="1200" b="1"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b="1" dirty="0">
                              <a:solidFill>
                                <a:schemeClr val="dk1"/>
                              </a:solidFill>
                              <a:sym typeface="Montserrat"/>
                            </a:rPr>
                            <a:t>0.138***</a:t>
                          </a:r>
                        </a:p>
                        <a:p>
                          <a:pPr marL="0" lvl="0" indent="0" algn="ctr" rtl="0">
                            <a:spcBef>
                              <a:spcPts val="0"/>
                            </a:spcBef>
                            <a:spcAft>
                              <a:spcPts val="0"/>
                            </a:spcAft>
                            <a:buNone/>
                          </a:pPr>
                          <a:r>
                            <a:rPr lang="en-US" sz="1200" b="1" dirty="0">
                              <a:solidFill>
                                <a:schemeClr val="dk1"/>
                              </a:solidFill>
                              <a:sym typeface="Montserrat"/>
                            </a:rPr>
                            <a:t>(4.374)</a:t>
                          </a:r>
                          <a:endParaRPr sz="1200" b="1"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rgbClr val="000000"/>
                            </a:buClr>
                            <a:buSzPts val="1100"/>
                            <a:buFont typeface="Arial"/>
                            <a:buNone/>
                          </a:pPr>
                          <a:r>
                            <a:rPr lang="en-US" sz="1200" b="1" dirty="0">
                              <a:solidFill>
                                <a:schemeClr val="dk1"/>
                              </a:solidFill>
                              <a:sym typeface="Montserrat"/>
                            </a:rPr>
                            <a:t>0.075***</a:t>
                          </a:r>
                        </a:p>
                        <a:p>
                          <a:pPr marL="0" lvl="0" indent="0" algn="ctr" rtl="0">
                            <a:spcBef>
                              <a:spcPts val="0"/>
                            </a:spcBef>
                            <a:spcAft>
                              <a:spcPts val="0"/>
                            </a:spcAft>
                            <a:buClr>
                              <a:srgbClr val="000000"/>
                            </a:buClr>
                            <a:buSzPts val="1100"/>
                            <a:buFont typeface="Arial"/>
                            <a:buNone/>
                          </a:pPr>
                          <a:r>
                            <a:rPr lang="en-US" sz="1200" b="1" dirty="0">
                              <a:solidFill>
                                <a:schemeClr val="dk1"/>
                              </a:solidFill>
                              <a:sym typeface="Montserrat"/>
                            </a:rPr>
                            <a:t>(6.001)</a:t>
                          </a:r>
                          <a:endParaRPr sz="1200" b="1"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b="1" dirty="0">
                              <a:solidFill>
                                <a:schemeClr val="dk1"/>
                              </a:solidFill>
                              <a:sym typeface="Montserrat"/>
                            </a:rPr>
                            <a:t>0.065***</a:t>
                          </a:r>
                        </a:p>
                        <a:p>
                          <a:pPr marL="0" lvl="0" indent="0" algn="ctr" rtl="0">
                            <a:spcBef>
                              <a:spcPts val="0"/>
                            </a:spcBef>
                            <a:spcAft>
                              <a:spcPts val="0"/>
                            </a:spcAft>
                            <a:buNone/>
                          </a:pPr>
                          <a:r>
                            <a:rPr lang="en-US" sz="1200" b="1" dirty="0">
                              <a:solidFill>
                                <a:schemeClr val="dk1"/>
                              </a:solidFill>
                              <a:sym typeface="Montserrat"/>
                            </a:rPr>
                            <a:t>(2.856)</a:t>
                          </a:r>
                          <a:endParaRPr sz="1200" b="1" dirty="0">
                            <a:solidFill>
                              <a:schemeClr val="dk1"/>
                            </a:solidFill>
                            <a:latin typeface="+mn-lt"/>
                            <a:ea typeface="+mn-ea"/>
                            <a:cs typeface="+mn-cs"/>
                            <a:sym typeface="Montserrat"/>
                          </a:endParaRPr>
                        </a:p>
                      </a:txBody>
                      <a:tcPr marL="42487" marR="42487" marT="42487" marB="42487" anchor="ctr">
                        <a:lnL>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4066">
                    <a:tc>
                      <a:txBody>
                        <a:bodyPr/>
                        <a:lstStyle/>
                        <a:p>
                          <a:pPr marL="0" lvl="0" indent="0" algn="ctr" rtl="0">
                            <a:spcBef>
                              <a:spcPts val="0"/>
                            </a:spcBef>
                            <a:spcAft>
                              <a:spcPts val="0"/>
                            </a:spcAft>
                            <a:buClr>
                              <a:schemeClr val="dk1"/>
                            </a:buClr>
                            <a:buSzPts val="1100"/>
                            <a:buFont typeface="Arial"/>
                            <a:buNone/>
                          </a:pPr>
                          <a:r>
                            <a:rPr lang="en-US" sz="1200" b="0" dirty="0">
                              <a:solidFill>
                                <a:srgbClr val="011635"/>
                              </a:solidFill>
                              <a:sym typeface="Vidaloka"/>
                            </a:rPr>
                            <a:t>Control Variables</a:t>
                          </a:r>
                          <a:endParaRPr sz="1200" b="0" dirty="0">
                            <a:solidFill>
                              <a:srgbClr val="011635"/>
                            </a:solidFill>
                            <a:latin typeface="+mn-lt"/>
                            <a:ea typeface="+mn-ea"/>
                            <a:cs typeface="+mn-cs"/>
                            <a:sym typeface="Vidaloka"/>
                          </a:endParaRPr>
                        </a:p>
                      </a:txBody>
                      <a:tcPr marL="42487" marR="42487" marT="42487" marB="42487" anchor="ctr">
                        <a:lnL w="12700" cmpd="sng">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sym typeface="Montserrat"/>
                            </a:rPr>
                            <a:t>Included</a:t>
                          </a:r>
                          <a:endParaRPr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sym typeface="Montserrat"/>
                            </a:rPr>
                            <a:t>Included</a:t>
                          </a:r>
                          <a:endParaRPr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sym typeface="Montserrat"/>
                            </a:rPr>
                            <a:t>Included</a:t>
                          </a:r>
                          <a:endParaRPr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rPr>
                            <a:t>Included</a:t>
                          </a:r>
                          <a:endParaRPr sz="1200" dirty="0">
                            <a:solidFill>
                              <a:schemeClr val="dk1"/>
                            </a:solidFill>
                            <a:latin typeface="+mn-lt"/>
                            <a:ea typeface="+mn-ea"/>
                          </a:endParaRPr>
                        </a:p>
                      </a:txBody>
                      <a:tcPr marL="42487" marR="42487" marT="42487" marB="42487" anchor="ctr">
                        <a:lnL>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4066">
                    <a:tc>
                      <a:txBody>
                        <a:bodyPr/>
                        <a:lstStyle/>
                        <a:p>
                          <a:pPr marL="0" lvl="0" indent="0" algn="ctr" rtl="0">
                            <a:spcBef>
                              <a:spcPts val="0"/>
                            </a:spcBef>
                            <a:spcAft>
                              <a:spcPts val="0"/>
                            </a:spcAft>
                            <a:buClr>
                              <a:schemeClr val="dk1"/>
                            </a:buClr>
                            <a:buSzPts val="1100"/>
                            <a:buFont typeface="Arial"/>
                            <a:buNone/>
                          </a:pPr>
                          <a:r>
                            <a:rPr lang="en-US" sz="1200" b="0" dirty="0">
                              <a:solidFill>
                                <a:srgbClr val="011635"/>
                              </a:solidFill>
                              <a:sym typeface="Vidaloka"/>
                            </a:rPr>
                            <a:t>N</a:t>
                          </a:r>
                          <a:endParaRPr sz="1200" b="0" dirty="0">
                            <a:solidFill>
                              <a:srgbClr val="011635"/>
                            </a:solidFill>
                            <a:latin typeface="+mn-lt"/>
                            <a:ea typeface="+mn-ea"/>
                            <a:cs typeface="+mn-cs"/>
                            <a:sym typeface="Vidaloka"/>
                          </a:endParaRPr>
                        </a:p>
                      </a:txBody>
                      <a:tcPr marL="42487" marR="42487" marT="42487" marB="42487" anchor="ctr">
                        <a:lnL w="12700" cmpd="sng">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sym typeface="Montserrat"/>
                            </a:rPr>
                            <a:t>516</a:t>
                          </a:r>
                          <a:endParaRPr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sym typeface="Montserrat"/>
                            </a:rPr>
                            <a:t>516</a:t>
                          </a:r>
                          <a:endParaRPr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sym typeface="Montserrat"/>
                            </a:rPr>
                            <a:t>516</a:t>
                          </a:r>
                          <a:endParaRPr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rPr>
                            <a:t>516</a:t>
                          </a:r>
                          <a:endParaRPr sz="1200" dirty="0">
                            <a:solidFill>
                              <a:schemeClr val="dk1"/>
                            </a:solidFill>
                            <a:latin typeface="+mn-lt"/>
                            <a:ea typeface="+mn-ea"/>
                          </a:endParaRPr>
                        </a:p>
                      </a:txBody>
                      <a:tcPr marL="42487" marR="42487" marT="42487" marB="42487" anchor="ctr">
                        <a:lnL>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1522387"/>
                      </a:ext>
                    </a:extLst>
                  </a:tr>
                  <a:tr h="374066">
                    <a:tc>
                      <a:txBody>
                        <a:bodyPr/>
                        <a:lstStyle/>
                        <a:p>
                          <a:endParaRPr lang="zh-TW"/>
                        </a:p>
                      </a:txBody>
                      <a:tcPr marL="42487" marR="42487" marT="42487" marB="42487" anchor="ctr">
                        <a:lnL w="12700" cmpd="sng">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646774" r="-331429" b="-1613"/>
                          </a:stretch>
                        </a:blipFill>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sym typeface="Montserrat"/>
                            </a:rPr>
                            <a:t>0.172</a:t>
                          </a:r>
                          <a:endParaRPr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sym typeface="Montserrat"/>
                            </a:rPr>
                            <a:t>0.437</a:t>
                          </a:r>
                          <a:endParaRPr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sym typeface="Montserrat"/>
                            </a:rPr>
                            <a:t>0.441</a:t>
                          </a:r>
                          <a:endParaRPr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rPr>
                            <a:t>0.403</a:t>
                          </a:r>
                          <a:endParaRPr sz="1200" dirty="0">
                            <a:solidFill>
                              <a:schemeClr val="dk1"/>
                            </a:solidFill>
                            <a:latin typeface="+mn-lt"/>
                            <a:ea typeface="+mn-ea"/>
                          </a:endParaRPr>
                        </a:p>
                      </a:txBody>
                      <a:tcPr marL="42487" marR="42487" marT="42487" marB="42487" anchor="ctr">
                        <a:lnL>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62870970"/>
                      </a:ext>
                    </a:extLst>
                  </a:tr>
                </a:tbl>
              </a:graphicData>
            </a:graphic>
          </p:graphicFrame>
        </mc:Fallback>
      </mc:AlternateContent>
    </p:spTree>
    <p:extLst>
      <p:ext uri="{BB962C8B-B14F-4D97-AF65-F5344CB8AC3E}">
        <p14:creationId xmlns:p14="http://schemas.microsoft.com/office/powerpoint/2010/main" val="305704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452"/>
                                        </p:tgtEl>
                                        <p:attrNameLst>
                                          <p:attrName>style.visibility</p:attrName>
                                        </p:attrNameLst>
                                      </p:cBhvr>
                                      <p:to>
                                        <p:strVal val="visible"/>
                                      </p:to>
                                    </p:set>
                                    <p:anim calcmode="lin" valueType="num">
                                      <p:cBhvr additive="base">
                                        <p:cTn id="7" dur="1000"/>
                                        <p:tgtEl>
                                          <p:spTgt spid="145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53"/>
                                        </p:tgtEl>
                                        <p:attrNameLst>
                                          <p:attrName>style.visibility</p:attrName>
                                        </p:attrNameLst>
                                      </p:cBhvr>
                                      <p:to>
                                        <p:strVal val="visible"/>
                                      </p:to>
                                    </p:set>
                                    <p:anim calcmode="lin" valueType="num">
                                      <p:cBhvr additive="base">
                                        <p:cTn id="12" dur="1000"/>
                                        <p:tgtEl>
                                          <p:spTgt spid="14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51"/>
        <p:cNvGrpSpPr/>
        <p:nvPr/>
      </p:nvGrpSpPr>
      <p:grpSpPr>
        <a:xfrm>
          <a:off x="0" y="0"/>
          <a:ext cx="0" cy="0"/>
          <a:chOff x="0" y="0"/>
          <a:chExt cx="0" cy="0"/>
        </a:xfrm>
      </p:grpSpPr>
      <p:sp>
        <p:nvSpPr>
          <p:cNvPr id="1452" name="Google Shape;1452;p11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lvl="0"/>
            <a:r>
              <a:rPr lang="en-US" dirty="0">
                <a:latin typeface="+mj-lt"/>
              </a:rPr>
              <a:t>Matched </a:t>
            </a:r>
            <a:r>
              <a:rPr lang="en-US" altLang="zh-TW" dirty="0">
                <a:latin typeface="+mj-lt"/>
              </a:rPr>
              <a:t>Results </a:t>
            </a:r>
            <a:r>
              <a:rPr lang="en-US" dirty="0">
                <a:latin typeface="+mj-lt"/>
              </a:rPr>
              <a:t>Analysis</a:t>
            </a:r>
            <a:br>
              <a:rPr lang="en-US" dirty="0">
                <a:latin typeface="+mj-lt"/>
              </a:rPr>
            </a:br>
            <a:endParaRPr dirty="0">
              <a:latin typeface="+mj-lt"/>
            </a:endParaRPr>
          </a:p>
        </p:txBody>
      </p:sp>
      <mc:AlternateContent xmlns:mc="http://schemas.openxmlformats.org/markup-compatibility/2006" xmlns:a14="http://schemas.microsoft.com/office/drawing/2010/main">
        <mc:Choice Requires="a14">
          <p:graphicFrame>
            <p:nvGraphicFramePr>
              <p:cNvPr id="1453" name="Google Shape;1453;p112"/>
              <p:cNvGraphicFramePr/>
              <p:nvPr>
                <p:extLst>
                  <p:ext uri="{D42A27DB-BD31-4B8C-83A1-F6EECF244321}">
                    <p14:modId xmlns:p14="http://schemas.microsoft.com/office/powerpoint/2010/main" val="2466287715"/>
                  </p:ext>
                </p:extLst>
              </p:nvPr>
            </p:nvGraphicFramePr>
            <p:xfrm>
              <a:off x="1373114" y="1111481"/>
              <a:ext cx="6397721" cy="3639008"/>
            </p:xfrm>
            <a:graphic>
              <a:graphicData uri="http://schemas.openxmlformats.org/drawingml/2006/table">
                <a:tbl>
                  <a:tblPr firstRow="1" firstCol="1" bandRow="1">
                    <a:tableStyleId>{10A1B5D5-9B99-4C35-A422-299274C87663}</a:tableStyleId>
                  </a:tblPr>
                  <a:tblGrid>
                    <a:gridCol w="1484216">
                      <a:extLst>
                        <a:ext uri="{9D8B030D-6E8A-4147-A177-3AD203B41FA5}">
                          <a16:colId xmlns:a16="http://schemas.microsoft.com/office/drawing/2014/main" val="20000"/>
                        </a:ext>
                      </a:extLst>
                    </a:gridCol>
                    <a:gridCol w="1232703">
                      <a:extLst>
                        <a:ext uri="{9D8B030D-6E8A-4147-A177-3AD203B41FA5}">
                          <a16:colId xmlns:a16="http://schemas.microsoft.com/office/drawing/2014/main" val="20001"/>
                        </a:ext>
                      </a:extLst>
                    </a:gridCol>
                    <a:gridCol w="1185880">
                      <a:extLst>
                        <a:ext uri="{9D8B030D-6E8A-4147-A177-3AD203B41FA5}">
                          <a16:colId xmlns:a16="http://schemas.microsoft.com/office/drawing/2014/main" val="20002"/>
                        </a:ext>
                      </a:extLst>
                    </a:gridCol>
                    <a:gridCol w="1288688">
                      <a:extLst>
                        <a:ext uri="{9D8B030D-6E8A-4147-A177-3AD203B41FA5}">
                          <a16:colId xmlns:a16="http://schemas.microsoft.com/office/drawing/2014/main" val="20003"/>
                        </a:ext>
                      </a:extLst>
                    </a:gridCol>
                    <a:gridCol w="1206234">
                      <a:extLst>
                        <a:ext uri="{9D8B030D-6E8A-4147-A177-3AD203B41FA5}">
                          <a16:colId xmlns:a16="http://schemas.microsoft.com/office/drawing/2014/main" val="20004"/>
                        </a:ext>
                      </a:extLst>
                    </a:gridCol>
                  </a:tblGrid>
                  <a:tr h="223981">
                    <a:tc gridSpan="5">
                      <a:txBody>
                        <a:bodyPr/>
                        <a:lstStyle/>
                        <a:p>
                          <a:pPr marL="0" lvl="0" indent="0" algn="l" rtl="0">
                            <a:spcBef>
                              <a:spcPts val="0"/>
                            </a:spcBef>
                            <a:spcAft>
                              <a:spcPts val="0"/>
                            </a:spcAft>
                            <a:buNone/>
                          </a:pPr>
                          <a:r>
                            <a:rPr lang="en-US" sz="1100" dirty="0"/>
                            <a:t>Table 5 Second Stage Equations: Pre- vs. Post-Implementation for RPA Adopters and Control Sample</a:t>
                          </a:r>
                          <a:endParaRPr sz="1100" dirty="0">
                            <a:latin typeface="+mn-lt"/>
                            <a:ea typeface="+mn-ea"/>
                          </a:endParaRPr>
                        </a:p>
                      </a:txBody>
                      <a:tcPr marL="42487" marR="42487" marT="42487" marB="42487"/>
                    </a:tc>
                    <a:tc hMerge="1">
                      <a:txBody>
                        <a:bodyPr/>
                        <a:lstStyle/>
                        <a:p>
                          <a:pPr marL="0" lvl="0" indent="0" algn="ctr" rtl="0">
                            <a:spcBef>
                              <a:spcPts val="0"/>
                            </a:spcBef>
                            <a:spcAft>
                              <a:spcPts val="0"/>
                            </a:spcAft>
                            <a:buNone/>
                          </a:pPr>
                          <a:endParaRPr sz="1200" dirty="0">
                            <a:solidFill>
                              <a:srgbClr val="011635"/>
                            </a:solidFill>
                            <a:latin typeface="+mn-lt"/>
                            <a:ea typeface="+mn-ea"/>
                            <a:cs typeface="Vidaloka"/>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Vidaloka"/>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Vidaloka"/>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Vidaloka"/>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759994724"/>
                      </a:ext>
                    </a:extLst>
                  </a:tr>
                  <a:tr h="321281">
                    <a:tc>
                      <a:txBody>
                        <a:bodyPr/>
                        <a:lstStyle/>
                        <a:p>
                          <a:pPr marL="0" lvl="0" indent="0" algn="l" rtl="0">
                            <a:spcBef>
                              <a:spcPts val="0"/>
                            </a:spcBef>
                            <a:spcAft>
                              <a:spcPts val="0"/>
                            </a:spcAft>
                            <a:buNone/>
                          </a:pPr>
                          <a:endParaRPr sz="1100" dirty="0">
                            <a:latin typeface="+mn-lt"/>
                            <a:ea typeface="+mn-ea"/>
                          </a:endParaRPr>
                        </a:p>
                      </a:txBody>
                      <a:tcPr marL="42487" marR="42487" marT="42487" marB="42487"/>
                    </a:tc>
                    <a:tc>
                      <a:txBody>
                        <a:bodyPr/>
                        <a:lstStyle/>
                        <a:p>
                          <a:pPr marL="0" lvl="0" indent="0" algn="ctr" rtl="0">
                            <a:spcBef>
                              <a:spcPts val="0"/>
                            </a:spcBef>
                            <a:spcAft>
                              <a:spcPts val="0"/>
                            </a:spcAft>
                            <a:buNone/>
                          </a:pPr>
                          <a:r>
                            <a:rPr lang="en-US" sz="1100" dirty="0">
                              <a:solidFill>
                                <a:srgbClr val="011635"/>
                              </a:solidFill>
                              <a:sym typeface="Vidaloka"/>
                            </a:rPr>
                            <a:t>ABSDA</a:t>
                          </a:r>
                          <a:endParaRPr sz="1100" dirty="0">
                            <a:solidFill>
                              <a:srgbClr val="011635"/>
                            </a:solidFill>
                            <a:latin typeface="+mn-lt"/>
                            <a:ea typeface="+mn-ea"/>
                            <a:cs typeface="+mn-cs"/>
                            <a:sym typeface="Vidaloka"/>
                          </a:endParaRPr>
                        </a:p>
                      </a:txBody>
                      <a:tcPr marL="42487" marR="42487" marT="42487" marB="42487" anchor="ctr"/>
                    </a:tc>
                    <a:tc>
                      <a:txBody>
                        <a:bodyPr/>
                        <a:lstStyle/>
                        <a:p>
                          <a:pPr marL="0" lvl="0" indent="0" algn="ctr" rtl="0">
                            <a:spcBef>
                              <a:spcPts val="0"/>
                            </a:spcBef>
                            <a:spcAft>
                              <a:spcPts val="0"/>
                            </a:spcAft>
                            <a:buNone/>
                          </a:pPr>
                          <a:r>
                            <a:rPr lang="en-US" sz="1100" dirty="0">
                              <a:solidFill>
                                <a:srgbClr val="011635"/>
                              </a:solidFill>
                              <a:sym typeface="Vidaloka"/>
                            </a:rPr>
                            <a:t>RM</a:t>
                          </a:r>
                          <a:endParaRPr sz="1100" dirty="0">
                            <a:solidFill>
                              <a:srgbClr val="011635"/>
                            </a:solidFill>
                            <a:latin typeface="+mn-lt"/>
                            <a:ea typeface="+mn-ea"/>
                            <a:cs typeface="+mn-cs"/>
                            <a:sym typeface="Vidaloka"/>
                          </a:endParaRPr>
                        </a:p>
                      </a:txBody>
                      <a:tcPr marL="42487" marR="42487" marT="42487" marB="42487" anchor="ctr"/>
                    </a:tc>
                    <a:tc>
                      <a:txBody>
                        <a:bodyPr/>
                        <a:lstStyle/>
                        <a:p>
                          <a:pPr marL="0" lvl="0" indent="0" algn="ctr" rtl="0">
                            <a:spcBef>
                              <a:spcPts val="0"/>
                            </a:spcBef>
                            <a:spcAft>
                              <a:spcPts val="0"/>
                            </a:spcAft>
                            <a:buNone/>
                          </a:pPr>
                          <a:r>
                            <a:rPr lang="en-US" sz="1100" dirty="0">
                              <a:solidFill>
                                <a:srgbClr val="011635"/>
                              </a:solidFill>
                              <a:sym typeface="Vidaloka"/>
                            </a:rPr>
                            <a:t>ABEXP</a:t>
                          </a:r>
                          <a:endParaRPr sz="1100" dirty="0">
                            <a:solidFill>
                              <a:srgbClr val="011635"/>
                            </a:solidFill>
                            <a:latin typeface="+mn-lt"/>
                            <a:ea typeface="+mn-ea"/>
                            <a:cs typeface="+mn-cs"/>
                            <a:sym typeface="Vidaloka"/>
                          </a:endParaRPr>
                        </a:p>
                      </a:txBody>
                      <a:tcPr marL="42487" marR="42487" marT="42487" marB="42487" anchor="ctr"/>
                    </a:tc>
                    <a:tc>
                      <a:txBody>
                        <a:bodyPr/>
                        <a:lstStyle/>
                        <a:p>
                          <a:pPr marL="0" lvl="0" indent="0" algn="ctr" rtl="0">
                            <a:spcBef>
                              <a:spcPts val="0"/>
                            </a:spcBef>
                            <a:spcAft>
                              <a:spcPts val="0"/>
                            </a:spcAft>
                            <a:buNone/>
                          </a:pPr>
                          <a:r>
                            <a:rPr lang="en-US" sz="1100" dirty="0">
                              <a:solidFill>
                                <a:srgbClr val="011635"/>
                              </a:solidFill>
                              <a:sym typeface="Vidaloka"/>
                            </a:rPr>
                            <a:t>ABPROD</a:t>
                          </a:r>
                          <a:endParaRPr sz="1100" dirty="0">
                            <a:solidFill>
                              <a:srgbClr val="011635"/>
                            </a:solidFill>
                            <a:latin typeface="+mn-lt"/>
                            <a:ea typeface="+mn-ea"/>
                            <a:cs typeface="+mn-cs"/>
                            <a:sym typeface="Vidaloka"/>
                          </a:endParaRPr>
                        </a:p>
                      </a:txBody>
                      <a:tcPr marL="42487" marR="42487" marT="42487" marB="42487" anchor="ctr"/>
                    </a:tc>
                    <a:extLst>
                      <a:ext uri="{0D108BD9-81ED-4DB2-BD59-A6C34878D82A}">
                        <a16:rowId xmlns:a16="http://schemas.microsoft.com/office/drawing/2014/main" val="10000"/>
                      </a:ext>
                    </a:extLst>
                  </a:tr>
                  <a:tr h="321281">
                    <a:tc>
                      <a:txBody>
                        <a:bodyPr/>
                        <a:lstStyle/>
                        <a:p>
                          <a:pPr marL="0" lvl="0" indent="0" algn="ctr" rtl="0">
                            <a:spcBef>
                              <a:spcPts val="0"/>
                            </a:spcBef>
                            <a:spcAft>
                              <a:spcPts val="0"/>
                            </a:spcAft>
                            <a:buNone/>
                          </a:pPr>
                          <a:r>
                            <a:rPr lang="en-US" sz="1100" b="0" dirty="0">
                              <a:solidFill>
                                <a:srgbClr val="011635"/>
                              </a:solidFill>
                              <a:sym typeface="Vidaloka"/>
                            </a:rPr>
                            <a:t>RM/ ABSDA</a:t>
                          </a:r>
                          <a:endParaRPr sz="1100" b="0" dirty="0">
                            <a:solidFill>
                              <a:srgbClr val="011635"/>
                            </a:solidFill>
                            <a:latin typeface="+mn-lt"/>
                            <a:ea typeface="+mn-ea"/>
                            <a:cs typeface="+mn-cs"/>
                            <a:sym typeface="Vidaloka"/>
                          </a:endParaRPr>
                        </a:p>
                      </a:txBody>
                      <a:tcPr marL="42487" marR="42487" marT="42487" marB="42487" anchor="ctr"/>
                    </a:tc>
                    <a:tc>
                      <a:txBody>
                        <a:bodyPr/>
                        <a:lstStyle/>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-0.042*</a:t>
                          </a:r>
                        </a:p>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(-1.790)</a:t>
                          </a:r>
                          <a:endParaRPr lang="en-US" sz="1100"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None/>
                          </a:pPr>
                          <a:r>
                            <a:rPr lang="en-US" sz="1100" dirty="0">
                              <a:solidFill>
                                <a:schemeClr val="dk1"/>
                              </a:solidFill>
                              <a:sym typeface="Montserrat"/>
                            </a:rPr>
                            <a:t>-14.896***</a:t>
                          </a:r>
                        </a:p>
                        <a:p>
                          <a:pPr marL="0" lvl="0" indent="0" algn="ctr" rtl="0">
                            <a:spcBef>
                              <a:spcPts val="0"/>
                            </a:spcBef>
                            <a:spcAft>
                              <a:spcPts val="0"/>
                            </a:spcAft>
                            <a:buNone/>
                          </a:pPr>
                          <a:r>
                            <a:rPr lang="en-US" sz="1100" dirty="0">
                              <a:solidFill>
                                <a:schemeClr val="dk1"/>
                              </a:solidFill>
                              <a:sym typeface="Montserrat"/>
                            </a:rPr>
                            <a:t>(-2.327)</a:t>
                          </a:r>
                          <a:endParaRPr sz="1100"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-8.875***</a:t>
                          </a:r>
                        </a:p>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(-2.524)</a:t>
                          </a:r>
                          <a:endParaRPr sz="1100"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None/>
                          </a:pPr>
                          <a:r>
                            <a:rPr lang="en-US" sz="1100" dirty="0">
                              <a:solidFill>
                                <a:schemeClr val="dk1"/>
                              </a:solidFill>
                              <a:sym typeface="Montserrat"/>
                            </a:rPr>
                            <a:t>-6.525</a:t>
                          </a:r>
                        </a:p>
                        <a:p>
                          <a:pPr marL="0" lvl="0" indent="0" algn="ctr" rtl="0">
                            <a:spcBef>
                              <a:spcPts val="0"/>
                            </a:spcBef>
                            <a:spcAft>
                              <a:spcPts val="0"/>
                            </a:spcAft>
                            <a:buNone/>
                          </a:pPr>
                          <a:r>
                            <a:rPr lang="en-US" sz="1100" dirty="0">
                              <a:solidFill>
                                <a:schemeClr val="dk1"/>
                              </a:solidFill>
                              <a:sym typeface="Montserrat"/>
                            </a:rPr>
                            <a:t>(-1.555)</a:t>
                          </a:r>
                          <a:endParaRPr sz="1100" dirty="0">
                            <a:solidFill>
                              <a:schemeClr val="dk1"/>
                            </a:solidFill>
                            <a:latin typeface="+mn-lt"/>
                            <a:ea typeface="+mn-ea"/>
                            <a:cs typeface="+mn-cs"/>
                            <a:sym typeface="Montserrat"/>
                          </a:endParaRPr>
                        </a:p>
                      </a:txBody>
                      <a:tcPr marL="42487" marR="42487" marT="42487" marB="42487" anchor="ctr"/>
                    </a:tc>
                    <a:extLst>
                      <a:ext uri="{0D108BD9-81ED-4DB2-BD59-A6C34878D82A}">
                        <a16:rowId xmlns:a16="http://schemas.microsoft.com/office/drawing/2014/main" val="521981451"/>
                      </a:ext>
                    </a:extLst>
                  </a:tr>
                  <a:tr h="321281">
                    <a:tc>
                      <a:txBody>
                        <a:bodyPr/>
                        <a:lstStyle/>
                        <a:p>
                          <a:pPr marL="0" lvl="0" indent="0" algn="ctr" rtl="0">
                            <a:spcBef>
                              <a:spcPts val="0"/>
                            </a:spcBef>
                            <a:spcAft>
                              <a:spcPts val="0"/>
                            </a:spcAft>
                            <a:buNone/>
                          </a:pPr>
                          <a:r>
                            <a:rPr lang="en-US" sz="1100" b="0" dirty="0">
                              <a:solidFill>
                                <a:srgbClr val="011635"/>
                              </a:solidFill>
                              <a:sym typeface="Vidaloka"/>
                            </a:rPr>
                            <a:t>POST</a:t>
                          </a:r>
                          <a:endParaRPr sz="1100" b="0" dirty="0">
                            <a:solidFill>
                              <a:srgbClr val="011635"/>
                            </a:solidFill>
                            <a:latin typeface="+mn-lt"/>
                            <a:ea typeface="+mn-ea"/>
                            <a:cs typeface="+mn-cs"/>
                            <a:sym typeface="Vidaloka"/>
                          </a:endParaRPr>
                        </a:p>
                      </a:txBody>
                      <a:tcPr marL="42487" marR="42487" marT="42487" marB="42487" anchor="ctr"/>
                    </a:tc>
                    <a:tc>
                      <a:txBody>
                        <a:bodyPr/>
                        <a:lstStyle/>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-0.009*</a:t>
                          </a:r>
                        </a:p>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(-1.766)</a:t>
                          </a:r>
                          <a:endParaRPr sz="1100"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None/>
                          </a:pPr>
                          <a:r>
                            <a:rPr lang="en-US" sz="1100" dirty="0">
                              <a:solidFill>
                                <a:schemeClr val="dk1"/>
                              </a:solidFill>
                              <a:sym typeface="Montserrat"/>
                            </a:rPr>
                            <a:t>-0.113*</a:t>
                          </a:r>
                        </a:p>
                        <a:p>
                          <a:pPr marL="0" lvl="0" indent="0" algn="ctr" rtl="0">
                            <a:spcBef>
                              <a:spcPts val="0"/>
                            </a:spcBef>
                            <a:spcAft>
                              <a:spcPts val="0"/>
                            </a:spcAft>
                            <a:buNone/>
                          </a:pPr>
                          <a:r>
                            <a:rPr lang="en-US" sz="1100" dirty="0">
                              <a:solidFill>
                                <a:schemeClr val="dk1"/>
                              </a:solidFill>
                              <a:sym typeface="Montserrat"/>
                            </a:rPr>
                            <a:t>(-1.927)</a:t>
                          </a:r>
                          <a:endParaRPr sz="1100"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-0.065**</a:t>
                          </a:r>
                        </a:p>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(-2.004)</a:t>
                          </a:r>
                          <a:endParaRPr sz="1100"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None/>
                          </a:pPr>
                          <a:r>
                            <a:rPr lang="en-US" sz="1100" dirty="0">
                              <a:solidFill>
                                <a:schemeClr val="dk1"/>
                              </a:solidFill>
                              <a:sym typeface="Montserrat"/>
                            </a:rPr>
                            <a:t>-0.050</a:t>
                          </a:r>
                        </a:p>
                        <a:p>
                          <a:pPr marL="0" lvl="0" indent="0" algn="ctr" rtl="0">
                            <a:spcBef>
                              <a:spcPts val="0"/>
                            </a:spcBef>
                            <a:spcAft>
                              <a:spcPts val="0"/>
                            </a:spcAft>
                            <a:buNone/>
                          </a:pPr>
                          <a:r>
                            <a:rPr lang="en-US" sz="1100" dirty="0">
                              <a:solidFill>
                                <a:schemeClr val="dk1"/>
                              </a:solidFill>
                              <a:sym typeface="Montserrat"/>
                            </a:rPr>
                            <a:t>(-1.298)</a:t>
                          </a:r>
                          <a:endParaRPr sz="1100" dirty="0">
                            <a:solidFill>
                              <a:schemeClr val="dk1"/>
                            </a:solidFill>
                            <a:latin typeface="+mn-lt"/>
                            <a:ea typeface="+mn-ea"/>
                            <a:cs typeface="+mn-cs"/>
                            <a:sym typeface="Montserrat"/>
                          </a:endParaRPr>
                        </a:p>
                      </a:txBody>
                      <a:tcPr marL="42487" marR="42487" marT="42487" marB="42487" anchor="ctr"/>
                    </a:tc>
                    <a:extLst>
                      <a:ext uri="{0D108BD9-81ED-4DB2-BD59-A6C34878D82A}">
                        <a16:rowId xmlns:a16="http://schemas.microsoft.com/office/drawing/2014/main" val="3406600909"/>
                      </a:ext>
                    </a:extLst>
                  </a:tr>
                  <a:tr h="321281">
                    <a:tc>
                      <a:txBody>
                        <a:bodyPr/>
                        <a:lstStyle/>
                        <a:p>
                          <a:pPr marL="0" lvl="0" indent="0" algn="ctr" rtl="0">
                            <a:spcBef>
                              <a:spcPts val="0"/>
                            </a:spcBef>
                            <a:spcAft>
                              <a:spcPts val="0"/>
                            </a:spcAft>
                            <a:buNone/>
                          </a:pPr>
                          <a:r>
                            <a:rPr lang="en-US" sz="1100" b="0" dirty="0">
                              <a:solidFill>
                                <a:srgbClr val="011635"/>
                              </a:solidFill>
                              <a:sym typeface="Vidaloka"/>
                            </a:rPr>
                            <a:t>RPA</a:t>
                          </a:r>
                          <a:endParaRPr sz="1100" b="0" dirty="0">
                            <a:solidFill>
                              <a:srgbClr val="011635"/>
                            </a:solidFill>
                            <a:latin typeface="+mn-lt"/>
                            <a:ea typeface="+mn-ea"/>
                            <a:cs typeface="+mn-cs"/>
                            <a:sym typeface="Vidaloka"/>
                          </a:endParaRPr>
                        </a:p>
                      </a:txBody>
                      <a:tcPr marL="42487" marR="42487" marT="42487" marB="42487" anchor="ctr"/>
                    </a:tc>
                    <a:tc>
                      <a:txBody>
                        <a:bodyPr/>
                        <a:lstStyle/>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-0.006</a:t>
                          </a:r>
                        </a:p>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(-1.503)</a:t>
                          </a:r>
                          <a:endParaRPr sz="1100"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None/>
                          </a:pPr>
                          <a:r>
                            <a:rPr lang="en-US" sz="1100" dirty="0">
                              <a:solidFill>
                                <a:schemeClr val="dk1"/>
                              </a:solidFill>
                              <a:sym typeface="Montserrat"/>
                            </a:rPr>
                            <a:t>-0.093***</a:t>
                          </a:r>
                        </a:p>
                        <a:p>
                          <a:pPr marL="0" lvl="0" indent="0" algn="ctr" rtl="0">
                            <a:spcBef>
                              <a:spcPts val="0"/>
                            </a:spcBef>
                            <a:spcAft>
                              <a:spcPts val="0"/>
                            </a:spcAft>
                            <a:buNone/>
                          </a:pPr>
                          <a:r>
                            <a:rPr lang="en-US" sz="1100" dirty="0">
                              <a:solidFill>
                                <a:schemeClr val="dk1"/>
                              </a:solidFill>
                              <a:sym typeface="Montserrat"/>
                            </a:rPr>
                            <a:t>(-2.615)</a:t>
                          </a:r>
                          <a:endParaRPr sz="1100"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-0.050***</a:t>
                          </a:r>
                        </a:p>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(-2.604)</a:t>
                          </a:r>
                          <a:endParaRPr sz="1100"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None/>
                          </a:pPr>
                          <a:r>
                            <a:rPr lang="en-US" sz="1100" dirty="0">
                              <a:solidFill>
                                <a:schemeClr val="dk1"/>
                              </a:solidFill>
                              <a:sym typeface="Montserrat"/>
                            </a:rPr>
                            <a:t>-0.041*</a:t>
                          </a:r>
                        </a:p>
                        <a:p>
                          <a:pPr marL="0" lvl="0" indent="0" algn="ctr" rtl="0">
                            <a:spcBef>
                              <a:spcPts val="0"/>
                            </a:spcBef>
                            <a:spcAft>
                              <a:spcPts val="0"/>
                            </a:spcAft>
                            <a:buNone/>
                          </a:pPr>
                          <a:r>
                            <a:rPr lang="en-US" sz="1100" dirty="0">
                              <a:solidFill>
                                <a:schemeClr val="dk1"/>
                              </a:solidFill>
                              <a:sym typeface="Montserrat"/>
                            </a:rPr>
                            <a:t>(-1.802)</a:t>
                          </a:r>
                          <a:endParaRPr sz="1100" dirty="0">
                            <a:solidFill>
                              <a:schemeClr val="dk1"/>
                            </a:solidFill>
                            <a:latin typeface="+mn-lt"/>
                            <a:ea typeface="+mn-ea"/>
                            <a:cs typeface="+mn-cs"/>
                            <a:sym typeface="Montserrat"/>
                          </a:endParaRPr>
                        </a:p>
                      </a:txBody>
                      <a:tcPr marL="42487" marR="42487" marT="42487" marB="42487" anchor="ctr"/>
                    </a:tc>
                    <a:extLst>
                      <a:ext uri="{0D108BD9-81ED-4DB2-BD59-A6C34878D82A}">
                        <a16:rowId xmlns:a16="http://schemas.microsoft.com/office/drawing/2014/main" val="3106609567"/>
                      </a:ext>
                    </a:extLst>
                  </a:tr>
                  <a:tr h="321281">
                    <a:tc>
                      <a:txBody>
                        <a:bodyPr/>
                        <a:lstStyle/>
                        <a:p>
                          <a:pPr marL="0" lvl="0" indent="0" algn="ctr" rtl="0">
                            <a:spcBef>
                              <a:spcPts val="0"/>
                            </a:spcBef>
                            <a:spcAft>
                              <a:spcPts val="0"/>
                            </a:spcAft>
                            <a:buNone/>
                          </a:pPr>
                          <a:r>
                            <a:rPr lang="en-US" sz="1100" b="1" dirty="0">
                              <a:solidFill>
                                <a:srgbClr val="011635"/>
                              </a:solidFill>
                              <a:sym typeface="Vidaloka"/>
                            </a:rPr>
                            <a:t>POST*RPA</a:t>
                          </a:r>
                          <a:endParaRPr sz="1100" b="1" dirty="0">
                            <a:solidFill>
                              <a:srgbClr val="011635"/>
                            </a:solidFill>
                            <a:latin typeface="+mn-lt"/>
                            <a:ea typeface="+mn-ea"/>
                            <a:cs typeface="+mn-cs"/>
                            <a:sym typeface="Vidaloka"/>
                          </a:endParaRPr>
                        </a:p>
                      </a:txBody>
                      <a:tcPr marL="42487" marR="42487" marT="42487" marB="42487" anchor="ctr"/>
                    </a:tc>
                    <a:tc>
                      <a:txBody>
                        <a:bodyPr/>
                        <a:lstStyle/>
                        <a:p>
                          <a:pPr marL="0" lvl="0" indent="0" algn="ctr" rtl="0">
                            <a:spcBef>
                              <a:spcPts val="0"/>
                            </a:spcBef>
                            <a:spcAft>
                              <a:spcPts val="0"/>
                            </a:spcAft>
                            <a:buClr>
                              <a:srgbClr val="000000"/>
                            </a:buClr>
                            <a:buSzPts val="1100"/>
                            <a:buFont typeface="Arial"/>
                            <a:buNone/>
                          </a:pPr>
                          <a:r>
                            <a:rPr lang="en-US" sz="1100" b="1" dirty="0">
                              <a:solidFill>
                                <a:schemeClr val="dk1"/>
                              </a:solidFill>
                              <a:sym typeface="Montserrat"/>
                            </a:rPr>
                            <a:t>0.018***</a:t>
                          </a:r>
                        </a:p>
                        <a:p>
                          <a:pPr marL="0" lvl="0" indent="0" algn="ctr" rtl="0">
                            <a:spcBef>
                              <a:spcPts val="0"/>
                            </a:spcBef>
                            <a:spcAft>
                              <a:spcPts val="0"/>
                            </a:spcAft>
                            <a:buClr>
                              <a:srgbClr val="000000"/>
                            </a:buClr>
                            <a:buSzPts val="1100"/>
                            <a:buFont typeface="Arial"/>
                            <a:buNone/>
                          </a:pPr>
                          <a:r>
                            <a:rPr lang="en-US" sz="1100" b="1" dirty="0">
                              <a:solidFill>
                                <a:schemeClr val="dk1"/>
                              </a:solidFill>
                              <a:sym typeface="Montserrat"/>
                            </a:rPr>
                            <a:t>(3.159)</a:t>
                          </a:r>
                          <a:endParaRPr sz="1100" b="1"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None/>
                          </a:pPr>
                          <a:r>
                            <a:rPr lang="en-US" sz="1100" b="1" dirty="0">
                              <a:solidFill>
                                <a:schemeClr val="dk1"/>
                              </a:solidFill>
                              <a:sym typeface="Montserrat"/>
                            </a:rPr>
                            <a:t>0.268**</a:t>
                          </a:r>
                        </a:p>
                        <a:p>
                          <a:pPr marL="0" lvl="0" indent="0" algn="ctr" rtl="0">
                            <a:spcBef>
                              <a:spcPts val="0"/>
                            </a:spcBef>
                            <a:spcAft>
                              <a:spcPts val="0"/>
                            </a:spcAft>
                            <a:buNone/>
                          </a:pPr>
                          <a:r>
                            <a:rPr lang="en-US" sz="1100" b="1" dirty="0">
                              <a:solidFill>
                                <a:schemeClr val="dk1"/>
                              </a:solidFill>
                              <a:sym typeface="Montserrat"/>
                            </a:rPr>
                            <a:t>(2.401)</a:t>
                          </a:r>
                          <a:endParaRPr sz="1100" b="1"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Clr>
                              <a:srgbClr val="000000"/>
                            </a:buClr>
                            <a:buSzPts val="1100"/>
                            <a:buFont typeface="Arial"/>
                            <a:buNone/>
                          </a:pPr>
                          <a:r>
                            <a:rPr lang="en-US" sz="1100" b="1" dirty="0">
                              <a:solidFill>
                                <a:schemeClr val="dk1"/>
                              </a:solidFill>
                              <a:sym typeface="Montserrat"/>
                            </a:rPr>
                            <a:t>0.154**</a:t>
                          </a:r>
                        </a:p>
                        <a:p>
                          <a:pPr marL="0" lvl="0" indent="0" algn="ctr" rtl="0">
                            <a:spcBef>
                              <a:spcPts val="0"/>
                            </a:spcBef>
                            <a:spcAft>
                              <a:spcPts val="0"/>
                            </a:spcAft>
                            <a:buClr>
                              <a:srgbClr val="000000"/>
                            </a:buClr>
                            <a:buSzPts val="1100"/>
                            <a:buFont typeface="Arial"/>
                            <a:buNone/>
                          </a:pPr>
                          <a:r>
                            <a:rPr lang="en-US" sz="1100" b="1" dirty="0">
                              <a:solidFill>
                                <a:schemeClr val="dk1"/>
                              </a:solidFill>
                              <a:sym typeface="Montserrat"/>
                            </a:rPr>
                            <a:t>(2.529)</a:t>
                          </a:r>
                          <a:endParaRPr sz="1100" b="1"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None/>
                          </a:pPr>
                          <a:r>
                            <a:rPr lang="en-US" sz="1100" b="1" dirty="0">
                              <a:solidFill>
                                <a:schemeClr val="dk1"/>
                              </a:solidFill>
                              <a:sym typeface="Montserrat"/>
                            </a:rPr>
                            <a:t>0.120</a:t>
                          </a:r>
                        </a:p>
                        <a:p>
                          <a:pPr marL="0" lvl="0" indent="0" algn="ctr" rtl="0">
                            <a:spcBef>
                              <a:spcPts val="0"/>
                            </a:spcBef>
                            <a:spcAft>
                              <a:spcPts val="0"/>
                            </a:spcAft>
                            <a:buNone/>
                          </a:pPr>
                          <a:r>
                            <a:rPr lang="en-US" sz="1100" b="1" dirty="0">
                              <a:solidFill>
                                <a:schemeClr val="dk1"/>
                              </a:solidFill>
                              <a:sym typeface="Montserrat"/>
                            </a:rPr>
                            <a:t>(1.635)</a:t>
                          </a:r>
                          <a:endParaRPr sz="1100" b="1" dirty="0">
                            <a:solidFill>
                              <a:schemeClr val="dk1"/>
                            </a:solidFill>
                            <a:latin typeface="+mn-lt"/>
                            <a:ea typeface="+mn-ea"/>
                            <a:cs typeface="+mn-cs"/>
                            <a:sym typeface="Montserrat"/>
                          </a:endParaRPr>
                        </a:p>
                      </a:txBody>
                      <a:tcPr marL="42487" marR="42487" marT="42487" marB="42487" anchor="ctr"/>
                    </a:tc>
                    <a:extLst>
                      <a:ext uri="{0D108BD9-81ED-4DB2-BD59-A6C34878D82A}">
                        <a16:rowId xmlns:a16="http://schemas.microsoft.com/office/drawing/2014/main" val="369947576"/>
                      </a:ext>
                    </a:extLst>
                  </a:tr>
                  <a:tr h="321281">
                    <a:tc>
                      <a:txBody>
                        <a:bodyPr/>
                        <a:lstStyle/>
                        <a:p>
                          <a:pPr marL="0" lvl="0" indent="0" algn="ctr" rtl="0">
                            <a:spcBef>
                              <a:spcPts val="0"/>
                            </a:spcBef>
                            <a:spcAft>
                              <a:spcPts val="0"/>
                            </a:spcAft>
                            <a:buClr>
                              <a:schemeClr val="dk1"/>
                            </a:buClr>
                            <a:buSzPts val="1100"/>
                            <a:buFont typeface="Arial"/>
                            <a:buNone/>
                          </a:pPr>
                          <a:r>
                            <a:rPr lang="en-US" sz="1100" b="0" dirty="0">
                              <a:solidFill>
                                <a:srgbClr val="011635"/>
                              </a:solidFill>
                              <a:sym typeface="Vidaloka"/>
                            </a:rPr>
                            <a:t>Control Variables</a:t>
                          </a:r>
                          <a:endParaRPr sz="1100" b="0" dirty="0">
                            <a:solidFill>
                              <a:srgbClr val="011635"/>
                            </a:solidFill>
                            <a:latin typeface="+mn-lt"/>
                            <a:ea typeface="+mn-ea"/>
                            <a:cs typeface="+mn-cs"/>
                            <a:sym typeface="Vidaloka"/>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sym typeface="Montserrat"/>
                            </a:rPr>
                            <a:t>Included</a:t>
                          </a:r>
                          <a:endParaRPr sz="1100"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sym typeface="Montserrat"/>
                            </a:rPr>
                            <a:t>Included</a:t>
                          </a:r>
                          <a:endParaRPr sz="1100"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sym typeface="Montserrat"/>
                            </a:rPr>
                            <a:t>Included</a:t>
                          </a:r>
                          <a:endParaRPr sz="1100"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rPr>
                            <a:t>Included</a:t>
                          </a:r>
                          <a:endParaRPr sz="1100" dirty="0">
                            <a:solidFill>
                              <a:schemeClr val="dk1"/>
                            </a:solidFill>
                            <a:latin typeface="+mn-lt"/>
                            <a:ea typeface="+mn-ea"/>
                          </a:endParaRPr>
                        </a:p>
                      </a:txBody>
                      <a:tcPr marL="42487" marR="42487" marT="42487" marB="42487" anchor="ctr"/>
                    </a:tc>
                    <a:extLst>
                      <a:ext uri="{0D108BD9-81ED-4DB2-BD59-A6C34878D82A}">
                        <a16:rowId xmlns:a16="http://schemas.microsoft.com/office/drawing/2014/main" val="10002"/>
                      </a:ext>
                    </a:extLst>
                  </a:tr>
                  <a:tr h="321281">
                    <a:tc>
                      <a:txBody>
                        <a:bodyPr/>
                        <a:lstStyle/>
                        <a:p>
                          <a:pPr marL="0" lvl="0" indent="0" algn="ctr" rtl="0">
                            <a:spcBef>
                              <a:spcPts val="0"/>
                            </a:spcBef>
                            <a:spcAft>
                              <a:spcPts val="0"/>
                            </a:spcAft>
                            <a:buClr>
                              <a:schemeClr val="dk1"/>
                            </a:buClr>
                            <a:buSzPts val="1100"/>
                            <a:buFont typeface="Arial"/>
                            <a:buNone/>
                          </a:pPr>
                          <a:r>
                            <a:rPr lang="en-US" sz="1100" b="0" dirty="0">
                              <a:solidFill>
                                <a:srgbClr val="011635"/>
                              </a:solidFill>
                              <a:sym typeface="Vidaloka"/>
                            </a:rPr>
                            <a:t>N</a:t>
                          </a:r>
                          <a:endParaRPr sz="1100" b="0" dirty="0">
                            <a:solidFill>
                              <a:srgbClr val="011635"/>
                            </a:solidFill>
                            <a:latin typeface="+mn-lt"/>
                            <a:ea typeface="+mn-ea"/>
                            <a:cs typeface="+mn-cs"/>
                            <a:sym typeface="Vidaloka"/>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sym typeface="Montserrat"/>
                            </a:rPr>
                            <a:t>1,032</a:t>
                          </a:r>
                          <a:endParaRPr sz="1100"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sym typeface="Montserrat"/>
                            </a:rPr>
                            <a:t>1,032</a:t>
                          </a:r>
                          <a:endParaRPr sz="1100"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sym typeface="Montserrat"/>
                            </a:rPr>
                            <a:t>1,032</a:t>
                          </a:r>
                          <a:endParaRPr sz="1100"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rPr>
                            <a:t>1,032</a:t>
                          </a:r>
                          <a:endParaRPr sz="1100" dirty="0">
                            <a:solidFill>
                              <a:schemeClr val="dk1"/>
                            </a:solidFill>
                            <a:latin typeface="+mn-lt"/>
                            <a:ea typeface="+mn-ea"/>
                          </a:endParaRPr>
                        </a:p>
                      </a:txBody>
                      <a:tcPr marL="42487" marR="42487" marT="42487" marB="42487" anchor="ctr"/>
                    </a:tc>
                    <a:extLst>
                      <a:ext uri="{0D108BD9-81ED-4DB2-BD59-A6C34878D82A}">
                        <a16:rowId xmlns:a16="http://schemas.microsoft.com/office/drawing/2014/main" val="3106777094"/>
                      </a:ext>
                    </a:extLst>
                  </a:tr>
                  <a:tr h="321281">
                    <a:tc>
                      <a:txBody>
                        <a:bodyPr/>
                        <a:lstStyle/>
                        <a:p>
                          <a:pPr marL="0" lvl="0" indent="0" algn="ctr" rtl="0">
                            <a:spcBef>
                              <a:spcPts val="0"/>
                            </a:spcBef>
                            <a:spcAft>
                              <a:spcPts val="0"/>
                            </a:spcAft>
                            <a:buClr>
                              <a:schemeClr val="dk1"/>
                            </a:buClr>
                            <a:buSzPts val="1100"/>
                            <a:buFont typeface="Arial"/>
                            <a:buNone/>
                          </a:pPr>
                          <a:r>
                            <a:rPr lang="en-US" altLang="zh-TW" sz="1100" b="0" u="none" strike="noStrike" cap="none" dirty="0">
                              <a:solidFill>
                                <a:srgbClr val="011635"/>
                              </a:solidFill>
                              <a:sym typeface="Vidaloka"/>
                            </a:rPr>
                            <a:t>Adjusted </a:t>
                          </a:r>
                          <a14:m>
                            <m:oMath xmlns:m="http://schemas.openxmlformats.org/officeDocument/2006/math">
                              <m:sSup>
                                <m:sSupPr>
                                  <m:ctrlPr>
                                    <a:rPr lang="en-US" altLang="zh-TW" sz="1100" i="1" smtClean="0">
                                      <a:solidFill>
                                        <a:srgbClr val="011635"/>
                                      </a:solidFill>
                                      <a:latin typeface="Cambria Math" panose="02040503050406030204" pitchFamily="18" charset="0"/>
                                      <a:sym typeface="Vidaloka"/>
                                    </a:rPr>
                                  </m:ctrlPr>
                                </m:sSupPr>
                                <m:e>
                                  <m:r>
                                    <a:rPr lang="en-US" altLang="zh-TW" sz="1100" b="0" smtClean="0">
                                      <a:solidFill>
                                        <a:srgbClr val="011635"/>
                                      </a:solidFill>
                                      <a:latin typeface="Cambria Math" panose="02040503050406030204" pitchFamily="18" charset="0"/>
                                      <a:sym typeface="Vidaloka"/>
                                    </a:rPr>
                                    <m:t>𝑅</m:t>
                                  </m:r>
                                </m:e>
                                <m:sup>
                                  <m:r>
                                    <a:rPr lang="en-US" altLang="zh-TW" sz="1100" b="0" smtClean="0">
                                      <a:solidFill>
                                        <a:srgbClr val="011635"/>
                                      </a:solidFill>
                                      <a:latin typeface="Cambria Math" panose="02040503050406030204" pitchFamily="18" charset="0"/>
                                      <a:sym typeface="Vidaloka"/>
                                    </a:rPr>
                                    <m:t>2</m:t>
                                  </m:r>
                                </m:sup>
                              </m:sSup>
                            </m:oMath>
                          </a14:m>
                          <a:endParaRPr sz="1100" dirty="0">
                            <a:solidFill>
                              <a:srgbClr val="011635"/>
                            </a:solidFill>
                            <a:latin typeface="+mn-lt"/>
                            <a:ea typeface="+mn-ea"/>
                            <a:cs typeface="+mn-cs"/>
                            <a:sym typeface="Vidaloka"/>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sym typeface="Montserrat"/>
                            </a:rPr>
                            <a:t>0.146</a:t>
                          </a:r>
                          <a:endParaRPr sz="1100"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sym typeface="Montserrat"/>
                            </a:rPr>
                            <a:t>0.417</a:t>
                          </a:r>
                          <a:endParaRPr sz="1100"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sym typeface="Montserrat"/>
                            </a:rPr>
                            <a:t>0.348</a:t>
                          </a:r>
                          <a:endParaRPr sz="1100"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rPr>
                            <a:t>0.431</a:t>
                          </a:r>
                          <a:endParaRPr sz="1100" dirty="0">
                            <a:solidFill>
                              <a:schemeClr val="dk1"/>
                            </a:solidFill>
                            <a:latin typeface="+mn-lt"/>
                            <a:ea typeface="+mn-ea"/>
                          </a:endParaRPr>
                        </a:p>
                      </a:txBody>
                      <a:tcPr marL="42487" marR="42487" marT="42487" marB="42487" anchor="ctr"/>
                    </a:tc>
                    <a:extLst>
                      <a:ext uri="{0D108BD9-81ED-4DB2-BD59-A6C34878D82A}">
                        <a16:rowId xmlns:a16="http://schemas.microsoft.com/office/drawing/2014/main" val="1351522387"/>
                      </a:ext>
                    </a:extLst>
                  </a:tr>
                  <a:tr h="321281">
                    <a:tc>
                      <a:txBody>
                        <a:bodyPr/>
                        <a:lstStyle/>
                        <a:p>
                          <a:pPr marL="0" lvl="0" indent="0" algn="ctr" rtl="0">
                            <a:spcBef>
                              <a:spcPts val="0"/>
                            </a:spcBef>
                            <a:spcAft>
                              <a:spcPts val="0"/>
                            </a:spcAft>
                            <a:buClr>
                              <a:schemeClr val="dk1"/>
                            </a:buClr>
                            <a:buSzPts val="1100"/>
                            <a:buFont typeface="Arial"/>
                            <a:buNone/>
                          </a:pPr>
                          <a:r>
                            <a:rPr lang="en-US" altLang="zh-TW" sz="1100" b="1" u="none" strike="noStrike" cap="none" dirty="0">
                              <a:solidFill>
                                <a:srgbClr val="011635"/>
                              </a:solidFill>
                              <a:sym typeface="Vidaloka"/>
                            </a:rPr>
                            <a:t>F-test: </a:t>
                          </a:r>
                          <a14:m>
                            <m:oMath xmlns:m="http://schemas.openxmlformats.org/officeDocument/2006/math">
                              <m:sSub>
                                <m:sSubPr>
                                  <m:ctrlPr>
                                    <a:rPr lang="en-US" altLang="zh-TW" sz="1100" b="1" i="1" u="none" strike="noStrike" cap="none" smtClean="0">
                                      <a:solidFill>
                                        <a:srgbClr val="011635"/>
                                      </a:solidFill>
                                      <a:latin typeface="Cambria Math" panose="02040503050406030204" pitchFamily="18" charset="0"/>
                                      <a:sym typeface="Vidaloka"/>
                                    </a:rPr>
                                  </m:ctrlPr>
                                </m:sSubPr>
                                <m:e>
                                  <m:r>
                                    <a:rPr lang="zh-TW" altLang="en-US" sz="1100" b="1" u="none" strike="noStrike" cap="none" smtClean="0">
                                      <a:solidFill>
                                        <a:srgbClr val="011635"/>
                                      </a:solidFill>
                                      <a:latin typeface="Cambria Math" panose="02040503050406030204" pitchFamily="18" charset="0"/>
                                      <a:sym typeface="Vidaloka"/>
                                    </a:rPr>
                                    <m:t>𝜶</m:t>
                                  </m:r>
                                </m:e>
                                <m:sub>
                                  <m:r>
                                    <a:rPr lang="en-US" altLang="zh-TW" sz="1100" b="1" u="none" strike="noStrike" cap="none" smtClean="0">
                                      <a:solidFill>
                                        <a:srgbClr val="011635"/>
                                      </a:solidFill>
                                      <a:latin typeface="Cambria Math" panose="02040503050406030204" pitchFamily="18" charset="0"/>
                                      <a:sym typeface="Vidaloka"/>
                                    </a:rPr>
                                    <m:t>𝟐</m:t>
                                  </m:r>
                                </m:sub>
                              </m:sSub>
                              <m:r>
                                <a:rPr lang="en-US" altLang="zh-TW" sz="1100" b="1" u="none" strike="noStrike" cap="none" smtClean="0">
                                  <a:solidFill>
                                    <a:srgbClr val="011635"/>
                                  </a:solidFill>
                                  <a:latin typeface="Cambria Math" panose="02040503050406030204" pitchFamily="18" charset="0"/>
                                  <a:sym typeface="Vidaloka"/>
                                </a:rPr>
                                <m:t>+</m:t>
                              </m:r>
                              <m:sSub>
                                <m:sSubPr>
                                  <m:ctrlPr>
                                    <a:rPr lang="en-US" altLang="zh-TW" sz="1100" b="1" i="1" u="none" strike="noStrike" cap="none" smtClean="0">
                                      <a:solidFill>
                                        <a:srgbClr val="011635"/>
                                      </a:solidFill>
                                      <a:latin typeface="Cambria Math" panose="02040503050406030204" pitchFamily="18" charset="0"/>
                                      <a:sym typeface="Vidaloka"/>
                                    </a:rPr>
                                  </m:ctrlPr>
                                </m:sSubPr>
                                <m:e>
                                  <m:r>
                                    <a:rPr lang="zh-TW" altLang="en-US" sz="1100" b="1" u="none" strike="noStrike" cap="none" smtClean="0">
                                      <a:solidFill>
                                        <a:srgbClr val="011635"/>
                                      </a:solidFill>
                                      <a:latin typeface="Cambria Math" panose="02040503050406030204" pitchFamily="18" charset="0"/>
                                      <a:sym typeface="Vidaloka"/>
                                    </a:rPr>
                                    <m:t>𝜶</m:t>
                                  </m:r>
                                </m:e>
                                <m:sub>
                                  <m:r>
                                    <a:rPr lang="en-US" altLang="zh-TW" sz="1100" b="1" u="none" strike="noStrike" cap="none" smtClean="0">
                                      <a:solidFill>
                                        <a:srgbClr val="011635"/>
                                      </a:solidFill>
                                      <a:latin typeface="Cambria Math" panose="02040503050406030204" pitchFamily="18" charset="0"/>
                                      <a:sym typeface="Vidaloka"/>
                                    </a:rPr>
                                    <m:t>𝟒</m:t>
                                  </m:r>
                                </m:sub>
                              </m:sSub>
                              <m:r>
                                <a:rPr lang="en-US" altLang="zh-TW" sz="1100" b="1" u="none" strike="noStrike" cap="none" smtClean="0">
                                  <a:solidFill>
                                    <a:srgbClr val="011635"/>
                                  </a:solidFill>
                                  <a:latin typeface="Cambria Math" panose="02040503050406030204" pitchFamily="18" charset="0"/>
                                  <a:sym typeface="Vidaloka"/>
                                </a:rPr>
                                <m:t>=</m:t>
                              </m:r>
                              <m:r>
                                <a:rPr lang="en-US" altLang="zh-TW" sz="1100" b="1" u="none" strike="noStrike" cap="none" smtClean="0">
                                  <a:solidFill>
                                    <a:srgbClr val="011635"/>
                                  </a:solidFill>
                                  <a:latin typeface="Cambria Math" panose="02040503050406030204" pitchFamily="18" charset="0"/>
                                  <a:sym typeface="Vidaloka"/>
                                </a:rPr>
                                <m:t>𝟎</m:t>
                              </m:r>
                            </m:oMath>
                          </a14:m>
                          <a:endParaRPr sz="1100" b="1" dirty="0">
                            <a:solidFill>
                              <a:srgbClr val="011635"/>
                            </a:solidFill>
                            <a:latin typeface="+mn-lt"/>
                            <a:ea typeface="+mn-ea"/>
                            <a:cs typeface="+mn-cs"/>
                            <a:sym typeface="Vidaloka"/>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b="1" dirty="0">
                              <a:solidFill>
                                <a:schemeClr val="dk1"/>
                              </a:solidFill>
                              <a:sym typeface="Montserrat"/>
                            </a:rPr>
                            <a:t>0.155**</a:t>
                          </a:r>
                        </a:p>
                        <a:p>
                          <a:pPr marL="0" lvl="0" indent="0" algn="ctr" rtl="0">
                            <a:spcBef>
                              <a:spcPts val="0"/>
                            </a:spcBef>
                            <a:spcAft>
                              <a:spcPts val="0"/>
                            </a:spcAft>
                            <a:buClr>
                              <a:schemeClr val="dk1"/>
                            </a:buClr>
                            <a:buSzPts val="1100"/>
                            <a:buFont typeface="Arial"/>
                            <a:buNone/>
                          </a:pPr>
                          <a:r>
                            <a:rPr lang="en-US" sz="1100" b="1" dirty="0">
                              <a:solidFill>
                                <a:schemeClr val="dk1"/>
                              </a:solidFill>
                              <a:sym typeface="Montserrat"/>
                            </a:rPr>
                            <a:t>(2.499)</a:t>
                          </a:r>
                          <a:endParaRPr sz="1100" b="1"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b="1" dirty="0">
                              <a:solidFill>
                                <a:schemeClr val="dk1"/>
                              </a:solidFill>
                              <a:sym typeface="Montserrat"/>
                            </a:rPr>
                            <a:t>0.009*</a:t>
                          </a:r>
                        </a:p>
                        <a:p>
                          <a:pPr marL="0" lvl="0" indent="0" algn="ctr" rtl="0">
                            <a:spcBef>
                              <a:spcPts val="0"/>
                            </a:spcBef>
                            <a:spcAft>
                              <a:spcPts val="0"/>
                            </a:spcAft>
                            <a:buClr>
                              <a:schemeClr val="dk1"/>
                            </a:buClr>
                            <a:buSzPts val="1100"/>
                            <a:buFont typeface="Arial"/>
                            <a:buNone/>
                          </a:pPr>
                          <a:r>
                            <a:rPr lang="en-US" sz="1100" b="1" dirty="0">
                              <a:solidFill>
                                <a:schemeClr val="dk1"/>
                              </a:solidFill>
                              <a:sym typeface="Montserrat"/>
                            </a:rPr>
                            <a:t>(1.833)</a:t>
                          </a:r>
                          <a:endParaRPr sz="1100" b="1"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b="1" dirty="0">
                              <a:solidFill>
                                <a:schemeClr val="dk1"/>
                              </a:solidFill>
                              <a:sym typeface="Montserrat"/>
                            </a:rPr>
                            <a:t>0.089***</a:t>
                          </a:r>
                        </a:p>
                        <a:p>
                          <a:pPr marL="0" lvl="0" indent="0" algn="ctr" rtl="0">
                            <a:spcBef>
                              <a:spcPts val="0"/>
                            </a:spcBef>
                            <a:spcAft>
                              <a:spcPts val="0"/>
                            </a:spcAft>
                            <a:buClr>
                              <a:schemeClr val="dk1"/>
                            </a:buClr>
                            <a:buSzPts val="1100"/>
                            <a:buFont typeface="Arial"/>
                            <a:buNone/>
                          </a:pPr>
                          <a:r>
                            <a:rPr lang="en-US" sz="1100" b="1" dirty="0">
                              <a:solidFill>
                                <a:schemeClr val="dk1"/>
                              </a:solidFill>
                              <a:sym typeface="Montserrat"/>
                            </a:rPr>
                            <a:t>(2.786)</a:t>
                          </a:r>
                          <a:endParaRPr sz="1100" b="1"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b="1" dirty="0">
                              <a:solidFill>
                                <a:schemeClr val="dk1"/>
                              </a:solidFill>
                            </a:rPr>
                            <a:t>0.070*</a:t>
                          </a:r>
                        </a:p>
                        <a:p>
                          <a:pPr marL="0" lvl="0" indent="0" algn="ctr" rtl="0">
                            <a:spcBef>
                              <a:spcPts val="0"/>
                            </a:spcBef>
                            <a:spcAft>
                              <a:spcPts val="0"/>
                            </a:spcAft>
                            <a:buClr>
                              <a:schemeClr val="dk1"/>
                            </a:buClr>
                            <a:buSzPts val="1100"/>
                            <a:buFont typeface="Arial"/>
                            <a:buNone/>
                          </a:pPr>
                          <a:r>
                            <a:rPr lang="en-US" sz="1100" b="1" dirty="0">
                              <a:solidFill>
                                <a:schemeClr val="dk1"/>
                              </a:solidFill>
                            </a:rPr>
                            <a:t>(1.752)</a:t>
                          </a:r>
                          <a:endParaRPr sz="1100" b="1" dirty="0">
                            <a:solidFill>
                              <a:schemeClr val="dk1"/>
                            </a:solidFill>
                            <a:latin typeface="+mn-lt"/>
                            <a:ea typeface="+mn-ea"/>
                          </a:endParaRPr>
                        </a:p>
                      </a:txBody>
                      <a:tcPr marL="42487" marR="42487" marT="42487" marB="42487" anchor="ctr"/>
                    </a:tc>
                    <a:extLst>
                      <a:ext uri="{0D108BD9-81ED-4DB2-BD59-A6C34878D82A}">
                        <a16:rowId xmlns:a16="http://schemas.microsoft.com/office/drawing/2014/main" val="1362870970"/>
                      </a:ext>
                    </a:extLst>
                  </a:tr>
                </a:tbl>
              </a:graphicData>
            </a:graphic>
          </p:graphicFrame>
        </mc:Choice>
        <mc:Fallback xmlns="">
          <p:graphicFrame>
            <p:nvGraphicFramePr>
              <p:cNvPr id="1453" name="Google Shape;1453;p112"/>
              <p:cNvGraphicFramePr/>
              <p:nvPr>
                <p:extLst>
                  <p:ext uri="{D42A27DB-BD31-4B8C-83A1-F6EECF244321}">
                    <p14:modId xmlns:p14="http://schemas.microsoft.com/office/powerpoint/2010/main" val="2466287715"/>
                  </p:ext>
                </p:extLst>
              </p:nvPr>
            </p:nvGraphicFramePr>
            <p:xfrm>
              <a:off x="1373114" y="1111481"/>
              <a:ext cx="6397721" cy="3639008"/>
            </p:xfrm>
            <a:graphic>
              <a:graphicData uri="http://schemas.openxmlformats.org/drawingml/2006/table">
                <a:tbl>
                  <a:tblPr firstRow="1" firstCol="1" bandRow="1">
                    <a:tableStyleId>{10A1B5D5-9B99-4C35-A422-299274C87663}</a:tableStyleId>
                  </a:tblPr>
                  <a:tblGrid>
                    <a:gridCol w="1484216">
                      <a:extLst>
                        <a:ext uri="{9D8B030D-6E8A-4147-A177-3AD203B41FA5}">
                          <a16:colId xmlns:a16="http://schemas.microsoft.com/office/drawing/2014/main" val="20000"/>
                        </a:ext>
                      </a:extLst>
                    </a:gridCol>
                    <a:gridCol w="1232703">
                      <a:extLst>
                        <a:ext uri="{9D8B030D-6E8A-4147-A177-3AD203B41FA5}">
                          <a16:colId xmlns:a16="http://schemas.microsoft.com/office/drawing/2014/main" val="20001"/>
                        </a:ext>
                      </a:extLst>
                    </a:gridCol>
                    <a:gridCol w="1185880">
                      <a:extLst>
                        <a:ext uri="{9D8B030D-6E8A-4147-A177-3AD203B41FA5}">
                          <a16:colId xmlns:a16="http://schemas.microsoft.com/office/drawing/2014/main" val="20002"/>
                        </a:ext>
                      </a:extLst>
                    </a:gridCol>
                    <a:gridCol w="1288688">
                      <a:extLst>
                        <a:ext uri="{9D8B030D-6E8A-4147-A177-3AD203B41FA5}">
                          <a16:colId xmlns:a16="http://schemas.microsoft.com/office/drawing/2014/main" val="20003"/>
                        </a:ext>
                      </a:extLst>
                    </a:gridCol>
                    <a:gridCol w="1206234">
                      <a:extLst>
                        <a:ext uri="{9D8B030D-6E8A-4147-A177-3AD203B41FA5}">
                          <a16:colId xmlns:a16="http://schemas.microsoft.com/office/drawing/2014/main" val="20004"/>
                        </a:ext>
                      </a:extLst>
                    </a:gridCol>
                  </a:tblGrid>
                  <a:tr h="252614">
                    <a:tc gridSpan="5">
                      <a:txBody>
                        <a:bodyPr/>
                        <a:lstStyle/>
                        <a:p>
                          <a:pPr marL="0" lvl="0" indent="0" algn="l" rtl="0">
                            <a:spcBef>
                              <a:spcPts val="0"/>
                            </a:spcBef>
                            <a:spcAft>
                              <a:spcPts val="0"/>
                            </a:spcAft>
                            <a:buNone/>
                          </a:pPr>
                          <a:r>
                            <a:rPr lang="en-US" sz="1100" dirty="0"/>
                            <a:t>Table 5 Second Stage Equations: Pre- vs. Post-Implementation for RPA Adopters and Control Sample</a:t>
                          </a:r>
                          <a:endParaRPr sz="1100" dirty="0">
                            <a:latin typeface="+mn-lt"/>
                            <a:ea typeface="+mn-ea"/>
                          </a:endParaRPr>
                        </a:p>
                      </a:txBody>
                      <a:tcPr marL="42487" marR="42487" marT="42487" marB="42487"/>
                    </a:tc>
                    <a:tc hMerge="1">
                      <a:txBody>
                        <a:bodyPr/>
                        <a:lstStyle/>
                        <a:p>
                          <a:pPr marL="0" lvl="0" indent="0" algn="ctr" rtl="0">
                            <a:spcBef>
                              <a:spcPts val="0"/>
                            </a:spcBef>
                            <a:spcAft>
                              <a:spcPts val="0"/>
                            </a:spcAft>
                            <a:buNone/>
                          </a:pPr>
                          <a:endParaRPr sz="1200" dirty="0">
                            <a:solidFill>
                              <a:srgbClr val="011635"/>
                            </a:solidFill>
                            <a:latin typeface="+mn-lt"/>
                            <a:ea typeface="+mn-ea"/>
                            <a:cs typeface="Vidaloka"/>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Vidaloka"/>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Vidaloka"/>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Vidaloka"/>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759994724"/>
                      </a:ext>
                    </a:extLst>
                  </a:tr>
                  <a:tr h="321281">
                    <a:tc>
                      <a:txBody>
                        <a:bodyPr/>
                        <a:lstStyle/>
                        <a:p>
                          <a:pPr marL="0" lvl="0" indent="0" algn="l" rtl="0">
                            <a:spcBef>
                              <a:spcPts val="0"/>
                            </a:spcBef>
                            <a:spcAft>
                              <a:spcPts val="0"/>
                            </a:spcAft>
                            <a:buNone/>
                          </a:pPr>
                          <a:endParaRPr sz="1100" dirty="0">
                            <a:latin typeface="+mn-lt"/>
                            <a:ea typeface="+mn-ea"/>
                          </a:endParaRPr>
                        </a:p>
                      </a:txBody>
                      <a:tcPr marL="42487" marR="42487" marT="42487" marB="42487"/>
                    </a:tc>
                    <a:tc>
                      <a:txBody>
                        <a:bodyPr/>
                        <a:lstStyle/>
                        <a:p>
                          <a:pPr marL="0" lvl="0" indent="0" algn="ctr" rtl="0">
                            <a:spcBef>
                              <a:spcPts val="0"/>
                            </a:spcBef>
                            <a:spcAft>
                              <a:spcPts val="0"/>
                            </a:spcAft>
                            <a:buNone/>
                          </a:pPr>
                          <a:r>
                            <a:rPr lang="en-US" sz="1100" dirty="0">
                              <a:solidFill>
                                <a:srgbClr val="011635"/>
                              </a:solidFill>
                              <a:sym typeface="Vidaloka"/>
                            </a:rPr>
                            <a:t>ABSDA</a:t>
                          </a:r>
                          <a:endParaRPr sz="1100" dirty="0">
                            <a:solidFill>
                              <a:srgbClr val="011635"/>
                            </a:solidFill>
                            <a:latin typeface="+mn-lt"/>
                            <a:ea typeface="+mn-ea"/>
                            <a:cs typeface="+mn-cs"/>
                            <a:sym typeface="Vidaloka"/>
                          </a:endParaRPr>
                        </a:p>
                      </a:txBody>
                      <a:tcPr marL="42487" marR="42487" marT="42487" marB="42487" anchor="ctr"/>
                    </a:tc>
                    <a:tc>
                      <a:txBody>
                        <a:bodyPr/>
                        <a:lstStyle/>
                        <a:p>
                          <a:pPr marL="0" lvl="0" indent="0" algn="ctr" rtl="0">
                            <a:spcBef>
                              <a:spcPts val="0"/>
                            </a:spcBef>
                            <a:spcAft>
                              <a:spcPts val="0"/>
                            </a:spcAft>
                            <a:buNone/>
                          </a:pPr>
                          <a:r>
                            <a:rPr lang="en-US" sz="1100" dirty="0">
                              <a:solidFill>
                                <a:srgbClr val="011635"/>
                              </a:solidFill>
                              <a:sym typeface="Vidaloka"/>
                            </a:rPr>
                            <a:t>RM</a:t>
                          </a:r>
                          <a:endParaRPr sz="1100" dirty="0">
                            <a:solidFill>
                              <a:srgbClr val="011635"/>
                            </a:solidFill>
                            <a:latin typeface="+mn-lt"/>
                            <a:ea typeface="+mn-ea"/>
                            <a:cs typeface="+mn-cs"/>
                            <a:sym typeface="Vidaloka"/>
                          </a:endParaRPr>
                        </a:p>
                      </a:txBody>
                      <a:tcPr marL="42487" marR="42487" marT="42487" marB="42487" anchor="ctr"/>
                    </a:tc>
                    <a:tc>
                      <a:txBody>
                        <a:bodyPr/>
                        <a:lstStyle/>
                        <a:p>
                          <a:pPr marL="0" lvl="0" indent="0" algn="ctr" rtl="0">
                            <a:spcBef>
                              <a:spcPts val="0"/>
                            </a:spcBef>
                            <a:spcAft>
                              <a:spcPts val="0"/>
                            </a:spcAft>
                            <a:buNone/>
                          </a:pPr>
                          <a:r>
                            <a:rPr lang="en-US" sz="1100" dirty="0">
                              <a:solidFill>
                                <a:srgbClr val="011635"/>
                              </a:solidFill>
                              <a:sym typeface="Vidaloka"/>
                            </a:rPr>
                            <a:t>ABEXP</a:t>
                          </a:r>
                          <a:endParaRPr sz="1100" dirty="0">
                            <a:solidFill>
                              <a:srgbClr val="011635"/>
                            </a:solidFill>
                            <a:latin typeface="+mn-lt"/>
                            <a:ea typeface="+mn-ea"/>
                            <a:cs typeface="+mn-cs"/>
                            <a:sym typeface="Vidaloka"/>
                          </a:endParaRPr>
                        </a:p>
                      </a:txBody>
                      <a:tcPr marL="42487" marR="42487" marT="42487" marB="42487" anchor="ctr"/>
                    </a:tc>
                    <a:tc>
                      <a:txBody>
                        <a:bodyPr/>
                        <a:lstStyle/>
                        <a:p>
                          <a:pPr marL="0" lvl="0" indent="0" algn="ctr" rtl="0">
                            <a:spcBef>
                              <a:spcPts val="0"/>
                            </a:spcBef>
                            <a:spcAft>
                              <a:spcPts val="0"/>
                            </a:spcAft>
                            <a:buNone/>
                          </a:pPr>
                          <a:r>
                            <a:rPr lang="en-US" sz="1100" dirty="0">
                              <a:solidFill>
                                <a:srgbClr val="011635"/>
                              </a:solidFill>
                              <a:sym typeface="Vidaloka"/>
                            </a:rPr>
                            <a:t>ABPROD</a:t>
                          </a:r>
                          <a:endParaRPr sz="1100" dirty="0">
                            <a:solidFill>
                              <a:srgbClr val="011635"/>
                            </a:solidFill>
                            <a:latin typeface="+mn-lt"/>
                            <a:ea typeface="+mn-ea"/>
                            <a:cs typeface="+mn-cs"/>
                            <a:sym typeface="Vidaloka"/>
                          </a:endParaRPr>
                        </a:p>
                      </a:txBody>
                      <a:tcPr marL="42487" marR="42487" marT="42487" marB="42487" anchor="ctr"/>
                    </a:tc>
                    <a:extLst>
                      <a:ext uri="{0D108BD9-81ED-4DB2-BD59-A6C34878D82A}">
                        <a16:rowId xmlns:a16="http://schemas.microsoft.com/office/drawing/2014/main" val="10000"/>
                      </a:ext>
                    </a:extLst>
                  </a:tr>
                  <a:tr h="420254">
                    <a:tc>
                      <a:txBody>
                        <a:bodyPr/>
                        <a:lstStyle/>
                        <a:p>
                          <a:pPr marL="0" lvl="0" indent="0" algn="ctr" rtl="0">
                            <a:spcBef>
                              <a:spcPts val="0"/>
                            </a:spcBef>
                            <a:spcAft>
                              <a:spcPts val="0"/>
                            </a:spcAft>
                            <a:buNone/>
                          </a:pPr>
                          <a:r>
                            <a:rPr lang="en-US" sz="1100" b="0" dirty="0">
                              <a:solidFill>
                                <a:srgbClr val="011635"/>
                              </a:solidFill>
                              <a:sym typeface="Vidaloka"/>
                            </a:rPr>
                            <a:t>RM/ ABSDA</a:t>
                          </a:r>
                          <a:endParaRPr sz="1100" b="0" dirty="0">
                            <a:solidFill>
                              <a:srgbClr val="011635"/>
                            </a:solidFill>
                            <a:latin typeface="+mn-lt"/>
                            <a:ea typeface="+mn-ea"/>
                            <a:cs typeface="+mn-cs"/>
                            <a:sym typeface="Vidaloka"/>
                          </a:endParaRPr>
                        </a:p>
                      </a:txBody>
                      <a:tcPr marL="42487" marR="42487" marT="42487" marB="42487" anchor="ctr"/>
                    </a:tc>
                    <a:tc>
                      <a:txBody>
                        <a:bodyPr/>
                        <a:lstStyle/>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-0.042*</a:t>
                          </a:r>
                        </a:p>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(-1.790)</a:t>
                          </a:r>
                          <a:endParaRPr lang="en-US" sz="1100"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None/>
                          </a:pPr>
                          <a:r>
                            <a:rPr lang="en-US" sz="1100" dirty="0">
                              <a:solidFill>
                                <a:schemeClr val="dk1"/>
                              </a:solidFill>
                              <a:sym typeface="Montserrat"/>
                            </a:rPr>
                            <a:t>-14.896***</a:t>
                          </a:r>
                        </a:p>
                        <a:p>
                          <a:pPr marL="0" lvl="0" indent="0" algn="ctr" rtl="0">
                            <a:spcBef>
                              <a:spcPts val="0"/>
                            </a:spcBef>
                            <a:spcAft>
                              <a:spcPts val="0"/>
                            </a:spcAft>
                            <a:buNone/>
                          </a:pPr>
                          <a:r>
                            <a:rPr lang="en-US" sz="1100" dirty="0">
                              <a:solidFill>
                                <a:schemeClr val="dk1"/>
                              </a:solidFill>
                              <a:sym typeface="Montserrat"/>
                            </a:rPr>
                            <a:t>(-2.327)</a:t>
                          </a:r>
                          <a:endParaRPr sz="1100"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-8.875***</a:t>
                          </a:r>
                        </a:p>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(-2.524)</a:t>
                          </a:r>
                          <a:endParaRPr sz="1100"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None/>
                          </a:pPr>
                          <a:r>
                            <a:rPr lang="en-US" sz="1100" dirty="0">
                              <a:solidFill>
                                <a:schemeClr val="dk1"/>
                              </a:solidFill>
                              <a:sym typeface="Montserrat"/>
                            </a:rPr>
                            <a:t>-6.525</a:t>
                          </a:r>
                        </a:p>
                        <a:p>
                          <a:pPr marL="0" lvl="0" indent="0" algn="ctr" rtl="0">
                            <a:spcBef>
                              <a:spcPts val="0"/>
                            </a:spcBef>
                            <a:spcAft>
                              <a:spcPts val="0"/>
                            </a:spcAft>
                            <a:buNone/>
                          </a:pPr>
                          <a:r>
                            <a:rPr lang="en-US" sz="1100" dirty="0">
                              <a:solidFill>
                                <a:schemeClr val="dk1"/>
                              </a:solidFill>
                              <a:sym typeface="Montserrat"/>
                            </a:rPr>
                            <a:t>(-1.555)</a:t>
                          </a:r>
                          <a:endParaRPr sz="1100" dirty="0">
                            <a:solidFill>
                              <a:schemeClr val="dk1"/>
                            </a:solidFill>
                            <a:latin typeface="+mn-lt"/>
                            <a:ea typeface="+mn-ea"/>
                            <a:cs typeface="+mn-cs"/>
                            <a:sym typeface="Montserrat"/>
                          </a:endParaRPr>
                        </a:p>
                      </a:txBody>
                      <a:tcPr marL="42487" marR="42487" marT="42487" marB="42487" anchor="ctr"/>
                    </a:tc>
                    <a:extLst>
                      <a:ext uri="{0D108BD9-81ED-4DB2-BD59-A6C34878D82A}">
                        <a16:rowId xmlns:a16="http://schemas.microsoft.com/office/drawing/2014/main" val="521981451"/>
                      </a:ext>
                    </a:extLst>
                  </a:tr>
                  <a:tr h="420254">
                    <a:tc>
                      <a:txBody>
                        <a:bodyPr/>
                        <a:lstStyle/>
                        <a:p>
                          <a:pPr marL="0" lvl="0" indent="0" algn="ctr" rtl="0">
                            <a:spcBef>
                              <a:spcPts val="0"/>
                            </a:spcBef>
                            <a:spcAft>
                              <a:spcPts val="0"/>
                            </a:spcAft>
                            <a:buNone/>
                          </a:pPr>
                          <a:r>
                            <a:rPr lang="en-US" sz="1100" b="0" dirty="0">
                              <a:solidFill>
                                <a:srgbClr val="011635"/>
                              </a:solidFill>
                              <a:sym typeface="Vidaloka"/>
                            </a:rPr>
                            <a:t>POST</a:t>
                          </a:r>
                          <a:endParaRPr sz="1100" b="0" dirty="0">
                            <a:solidFill>
                              <a:srgbClr val="011635"/>
                            </a:solidFill>
                            <a:latin typeface="+mn-lt"/>
                            <a:ea typeface="+mn-ea"/>
                            <a:cs typeface="+mn-cs"/>
                            <a:sym typeface="Vidaloka"/>
                          </a:endParaRPr>
                        </a:p>
                      </a:txBody>
                      <a:tcPr marL="42487" marR="42487" marT="42487" marB="42487" anchor="ctr"/>
                    </a:tc>
                    <a:tc>
                      <a:txBody>
                        <a:bodyPr/>
                        <a:lstStyle/>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-0.009*</a:t>
                          </a:r>
                        </a:p>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(-1.766)</a:t>
                          </a:r>
                          <a:endParaRPr sz="1100"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None/>
                          </a:pPr>
                          <a:r>
                            <a:rPr lang="en-US" sz="1100" dirty="0">
                              <a:solidFill>
                                <a:schemeClr val="dk1"/>
                              </a:solidFill>
                              <a:sym typeface="Montserrat"/>
                            </a:rPr>
                            <a:t>-0.113*</a:t>
                          </a:r>
                        </a:p>
                        <a:p>
                          <a:pPr marL="0" lvl="0" indent="0" algn="ctr" rtl="0">
                            <a:spcBef>
                              <a:spcPts val="0"/>
                            </a:spcBef>
                            <a:spcAft>
                              <a:spcPts val="0"/>
                            </a:spcAft>
                            <a:buNone/>
                          </a:pPr>
                          <a:r>
                            <a:rPr lang="en-US" sz="1100" dirty="0">
                              <a:solidFill>
                                <a:schemeClr val="dk1"/>
                              </a:solidFill>
                              <a:sym typeface="Montserrat"/>
                            </a:rPr>
                            <a:t>(-1.927)</a:t>
                          </a:r>
                          <a:endParaRPr sz="1100"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-0.065**</a:t>
                          </a:r>
                        </a:p>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(-2.004)</a:t>
                          </a:r>
                          <a:endParaRPr sz="1100"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None/>
                          </a:pPr>
                          <a:r>
                            <a:rPr lang="en-US" sz="1100" dirty="0">
                              <a:solidFill>
                                <a:schemeClr val="dk1"/>
                              </a:solidFill>
                              <a:sym typeface="Montserrat"/>
                            </a:rPr>
                            <a:t>-0.050</a:t>
                          </a:r>
                        </a:p>
                        <a:p>
                          <a:pPr marL="0" lvl="0" indent="0" algn="ctr" rtl="0">
                            <a:spcBef>
                              <a:spcPts val="0"/>
                            </a:spcBef>
                            <a:spcAft>
                              <a:spcPts val="0"/>
                            </a:spcAft>
                            <a:buNone/>
                          </a:pPr>
                          <a:r>
                            <a:rPr lang="en-US" sz="1100" dirty="0">
                              <a:solidFill>
                                <a:schemeClr val="dk1"/>
                              </a:solidFill>
                              <a:sym typeface="Montserrat"/>
                            </a:rPr>
                            <a:t>(-1.298)</a:t>
                          </a:r>
                          <a:endParaRPr sz="1100" dirty="0">
                            <a:solidFill>
                              <a:schemeClr val="dk1"/>
                            </a:solidFill>
                            <a:latin typeface="+mn-lt"/>
                            <a:ea typeface="+mn-ea"/>
                            <a:cs typeface="+mn-cs"/>
                            <a:sym typeface="Montserrat"/>
                          </a:endParaRPr>
                        </a:p>
                      </a:txBody>
                      <a:tcPr marL="42487" marR="42487" marT="42487" marB="42487" anchor="ctr"/>
                    </a:tc>
                    <a:extLst>
                      <a:ext uri="{0D108BD9-81ED-4DB2-BD59-A6C34878D82A}">
                        <a16:rowId xmlns:a16="http://schemas.microsoft.com/office/drawing/2014/main" val="3406600909"/>
                      </a:ext>
                    </a:extLst>
                  </a:tr>
                  <a:tr h="420254">
                    <a:tc>
                      <a:txBody>
                        <a:bodyPr/>
                        <a:lstStyle/>
                        <a:p>
                          <a:pPr marL="0" lvl="0" indent="0" algn="ctr" rtl="0">
                            <a:spcBef>
                              <a:spcPts val="0"/>
                            </a:spcBef>
                            <a:spcAft>
                              <a:spcPts val="0"/>
                            </a:spcAft>
                            <a:buNone/>
                          </a:pPr>
                          <a:r>
                            <a:rPr lang="en-US" sz="1100" b="0" dirty="0">
                              <a:solidFill>
                                <a:srgbClr val="011635"/>
                              </a:solidFill>
                              <a:sym typeface="Vidaloka"/>
                            </a:rPr>
                            <a:t>RPA</a:t>
                          </a:r>
                          <a:endParaRPr sz="1100" b="0" dirty="0">
                            <a:solidFill>
                              <a:srgbClr val="011635"/>
                            </a:solidFill>
                            <a:latin typeface="+mn-lt"/>
                            <a:ea typeface="+mn-ea"/>
                            <a:cs typeface="+mn-cs"/>
                            <a:sym typeface="Vidaloka"/>
                          </a:endParaRPr>
                        </a:p>
                      </a:txBody>
                      <a:tcPr marL="42487" marR="42487" marT="42487" marB="42487" anchor="ctr"/>
                    </a:tc>
                    <a:tc>
                      <a:txBody>
                        <a:bodyPr/>
                        <a:lstStyle/>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-0.006</a:t>
                          </a:r>
                        </a:p>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(-1.503)</a:t>
                          </a:r>
                          <a:endParaRPr sz="1100"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None/>
                          </a:pPr>
                          <a:r>
                            <a:rPr lang="en-US" sz="1100" dirty="0">
                              <a:solidFill>
                                <a:schemeClr val="dk1"/>
                              </a:solidFill>
                              <a:sym typeface="Montserrat"/>
                            </a:rPr>
                            <a:t>-0.093***</a:t>
                          </a:r>
                        </a:p>
                        <a:p>
                          <a:pPr marL="0" lvl="0" indent="0" algn="ctr" rtl="0">
                            <a:spcBef>
                              <a:spcPts val="0"/>
                            </a:spcBef>
                            <a:spcAft>
                              <a:spcPts val="0"/>
                            </a:spcAft>
                            <a:buNone/>
                          </a:pPr>
                          <a:r>
                            <a:rPr lang="en-US" sz="1100" dirty="0">
                              <a:solidFill>
                                <a:schemeClr val="dk1"/>
                              </a:solidFill>
                              <a:sym typeface="Montserrat"/>
                            </a:rPr>
                            <a:t>(-2.615)</a:t>
                          </a:r>
                          <a:endParaRPr sz="1100"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-0.050***</a:t>
                          </a:r>
                        </a:p>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(-2.604)</a:t>
                          </a:r>
                          <a:endParaRPr sz="1100"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None/>
                          </a:pPr>
                          <a:r>
                            <a:rPr lang="en-US" sz="1100" dirty="0">
                              <a:solidFill>
                                <a:schemeClr val="dk1"/>
                              </a:solidFill>
                              <a:sym typeface="Montserrat"/>
                            </a:rPr>
                            <a:t>-0.041*</a:t>
                          </a:r>
                        </a:p>
                        <a:p>
                          <a:pPr marL="0" lvl="0" indent="0" algn="ctr" rtl="0">
                            <a:spcBef>
                              <a:spcPts val="0"/>
                            </a:spcBef>
                            <a:spcAft>
                              <a:spcPts val="0"/>
                            </a:spcAft>
                            <a:buNone/>
                          </a:pPr>
                          <a:r>
                            <a:rPr lang="en-US" sz="1100" dirty="0">
                              <a:solidFill>
                                <a:schemeClr val="dk1"/>
                              </a:solidFill>
                              <a:sym typeface="Montserrat"/>
                            </a:rPr>
                            <a:t>(-1.802)</a:t>
                          </a:r>
                          <a:endParaRPr sz="1100" dirty="0">
                            <a:solidFill>
                              <a:schemeClr val="dk1"/>
                            </a:solidFill>
                            <a:latin typeface="+mn-lt"/>
                            <a:ea typeface="+mn-ea"/>
                            <a:cs typeface="+mn-cs"/>
                            <a:sym typeface="Montserrat"/>
                          </a:endParaRPr>
                        </a:p>
                      </a:txBody>
                      <a:tcPr marL="42487" marR="42487" marT="42487" marB="42487" anchor="ctr"/>
                    </a:tc>
                    <a:extLst>
                      <a:ext uri="{0D108BD9-81ED-4DB2-BD59-A6C34878D82A}">
                        <a16:rowId xmlns:a16="http://schemas.microsoft.com/office/drawing/2014/main" val="3106609567"/>
                      </a:ext>
                    </a:extLst>
                  </a:tr>
                  <a:tr h="420254">
                    <a:tc>
                      <a:txBody>
                        <a:bodyPr/>
                        <a:lstStyle/>
                        <a:p>
                          <a:pPr marL="0" lvl="0" indent="0" algn="ctr" rtl="0">
                            <a:spcBef>
                              <a:spcPts val="0"/>
                            </a:spcBef>
                            <a:spcAft>
                              <a:spcPts val="0"/>
                            </a:spcAft>
                            <a:buNone/>
                          </a:pPr>
                          <a:r>
                            <a:rPr lang="en-US" sz="1100" b="1" dirty="0">
                              <a:solidFill>
                                <a:srgbClr val="011635"/>
                              </a:solidFill>
                              <a:sym typeface="Vidaloka"/>
                            </a:rPr>
                            <a:t>POST*RPA</a:t>
                          </a:r>
                          <a:endParaRPr sz="1100" b="1" dirty="0">
                            <a:solidFill>
                              <a:srgbClr val="011635"/>
                            </a:solidFill>
                            <a:latin typeface="+mn-lt"/>
                            <a:ea typeface="+mn-ea"/>
                            <a:cs typeface="+mn-cs"/>
                            <a:sym typeface="Vidaloka"/>
                          </a:endParaRPr>
                        </a:p>
                      </a:txBody>
                      <a:tcPr marL="42487" marR="42487" marT="42487" marB="42487" anchor="ctr"/>
                    </a:tc>
                    <a:tc>
                      <a:txBody>
                        <a:bodyPr/>
                        <a:lstStyle/>
                        <a:p>
                          <a:pPr marL="0" lvl="0" indent="0" algn="ctr" rtl="0">
                            <a:spcBef>
                              <a:spcPts val="0"/>
                            </a:spcBef>
                            <a:spcAft>
                              <a:spcPts val="0"/>
                            </a:spcAft>
                            <a:buClr>
                              <a:srgbClr val="000000"/>
                            </a:buClr>
                            <a:buSzPts val="1100"/>
                            <a:buFont typeface="Arial"/>
                            <a:buNone/>
                          </a:pPr>
                          <a:r>
                            <a:rPr lang="en-US" sz="1100" b="1" dirty="0">
                              <a:solidFill>
                                <a:schemeClr val="dk1"/>
                              </a:solidFill>
                              <a:sym typeface="Montserrat"/>
                            </a:rPr>
                            <a:t>0.018***</a:t>
                          </a:r>
                        </a:p>
                        <a:p>
                          <a:pPr marL="0" lvl="0" indent="0" algn="ctr" rtl="0">
                            <a:spcBef>
                              <a:spcPts val="0"/>
                            </a:spcBef>
                            <a:spcAft>
                              <a:spcPts val="0"/>
                            </a:spcAft>
                            <a:buClr>
                              <a:srgbClr val="000000"/>
                            </a:buClr>
                            <a:buSzPts val="1100"/>
                            <a:buFont typeface="Arial"/>
                            <a:buNone/>
                          </a:pPr>
                          <a:r>
                            <a:rPr lang="en-US" sz="1100" b="1" dirty="0">
                              <a:solidFill>
                                <a:schemeClr val="dk1"/>
                              </a:solidFill>
                              <a:sym typeface="Montserrat"/>
                            </a:rPr>
                            <a:t>(3.159)</a:t>
                          </a:r>
                          <a:endParaRPr sz="1100" b="1"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None/>
                          </a:pPr>
                          <a:r>
                            <a:rPr lang="en-US" sz="1100" b="1" dirty="0">
                              <a:solidFill>
                                <a:schemeClr val="dk1"/>
                              </a:solidFill>
                              <a:sym typeface="Montserrat"/>
                            </a:rPr>
                            <a:t>0.268**</a:t>
                          </a:r>
                        </a:p>
                        <a:p>
                          <a:pPr marL="0" lvl="0" indent="0" algn="ctr" rtl="0">
                            <a:spcBef>
                              <a:spcPts val="0"/>
                            </a:spcBef>
                            <a:spcAft>
                              <a:spcPts val="0"/>
                            </a:spcAft>
                            <a:buNone/>
                          </a:pPr>
                          <a:r>
                            <a:rPr lang="en-US" sz="1100" b="1" dirty="0">
                              <a:solidFill>
                                <a:schemeClr val="dk1"/>
                              </a:solidFill>
                              <a:sym typeface="Montserrat"/>
                            </a:rPr>
                            <a:t>(2.401)</a:t>
                          </a:r>
                          <a:endParaRPr sz="1100" b="1"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Clr>
                              <a:srgbClr val="000000"/>
                            </a:buClr>
                            <a:buSzPts val="1100"/>
                            <a:buFont typeface="Arial"/>
                            <a:buNone/>
                          </a:pPr>
                          <a:r>
                            <a:rPr lang="en-US" sz="1100" b="1" dirty="0">
                              <a:solidFill>
                                <a:schemeClr val="dk1"/>
                              </a:solidFill>
                              <a:sym typeface="Montserrat"/>
                            </a:rPr>
                            <a:t>0.154**</a:t>
                          </a:r>
                        </a:p>
                        <a:p>
                          <a:pPr marL="0" lvl="0" indent="0" algn="ctr" rtl="0">
                            <a:spcBef>
                              <a:spcPts val="0"/>
                            </a:spcBef>
                            <a:spcAft>
                              <a:spcPts val="0"/>
                            </a:spcAft>
                            <a:buClr>
                              <a:srgbClr val="000000"/>
                            </a:buClr>
                            <a:buSzPts val="1100"/>
                            <a:buFont typeface="Arial"/>
                            <a:buNone/>
                          </a:pPr>
                          <a:r>
                            <a:rPr lang="en-US" sz="1100" b="1" dirty="0">
                              <a:solidFill>
                                <a:schemeClr val="dk1"/>
                              </a:solidFill>
                              <a:sym typeface="Montserrat"/>
                            </a:rPr>
                            <a:t>(2.529)</a:t>
                          </a:r>
                          <a:endParaRPr sz="1100" b="1"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None/>
                          </a:pPr>
                          <a:r>
                            <a:rPr lang="en-US" sz="1100" b="1" dirty="0">
                              <a:solidFill>
                                <a:schemeClr val="dk1"/>
                              </a:solidFill>
                              <a:sym typeface="Montserrat"/>
                            </a:rPr>
                            <a:t>0.120</a:t>
                          </a:r>
                        </a:p>
                        <a:p>
                          <a:pPr marL="0" lvl="0" indent="0" algn="ctr" rtl="0">
                            <a:spcBef>
                              <a:spcPts val="0"/>
                            </a:spcBef>
                            <a:spcAft>
                              <a:spcPts val="0"/>
                            </a:spcAft>
                            <a:buNone/>
                          </a:pPr>
                          <a:r>
                            <a:rPr lang="en-US" sz="1100" b="1" dirty="0">
                              <a:solidFill>
                                <a:schemeClr val="dk1"/>
                              </a:solidFill>
                              <a:sym typeface="Montserrat"/>
                            </a:rPr>
                            <a:t>(1.635)</a:t>
                          </a:r>
                          <a:endParaRPr sz="1100" b="1" dirty="0">
                            <a:solidFill>
                              <a:schemeClr val="dk1"/>
                            </a:solidFill>
                            <a:latin typeface="+mn-lt"/>
                            <a:ea typeface="+mn-ea"/>
                            <a:cs typeface="+mn-cs"/>
                            <a:sym typeface="Montserrat"/>
                          </a:endParaRPr>
                        </a:p>
                      </a:txBody>
                      <a:tcPr marL="42487" marR="42487" marT="42487" marB="42487" anchor="ctr"/>
                    </a:tc>
                    <a:extLst>
                      <a:ext uri="{0D108BD9-81ED-4DB2-BD59-A6C34878D82A}">
                        <a16:rowId xmlns:a16="http://schemas.microsoft.com/office/drawing/2014/main" val="369947576"/>
                      </a:ext>
                    </a:extLst>
                  </a:tr>
                  <a:tr h="321281">
                    <a:tc>
                      <a:txBody>
                        <a:bodyPr/>
                        <a:lstStyle/>
                        <a:p>
                          <a:pPr marL="0" lvl="0" indent="0" algn="ctr" rtl="0">
                            <a:spcBef>
                              <a:spcPts val="0"/>
                            </a:spcBef>
                            <a:spcAft>
                              <a:spcPts val="0"/>
                            </a:spcAft>
                            <a:buClr>
                              <a:schemeClr val="dk1"/>
                            </a:buClr>
                            <a:buSzPts val="1100"/>
                            <a:buFont typeface="Arial"/>
                            <a:buNone/>
                          </a:pPr>
                          <a:r>
                            <a:rPr lang="en-US" sz="1100" b="0" dirty="0">
                              <a:solidFill>
                                <a:srgbClr val="011635"/>
                              </a:solidFill>
                              <a:sym typeface="Vidaloka"/>
                            </a:rPr>
                            <a:t>Control Variables</a:t>
                          </a:r>
                          <a:endParaRPr sz="1100" b="0" dirty="0">
                            <a:solidFill>
                              <a:srgbClr val="011635"/>
                            </a:solidFill>
                            <a:latin typeface="+mn-lt"/>
                            <a:ea typeface="+mn-ea"/>
                            <a:cs typeface="+mn-cs"/>
                            <a:sym typeface="Vidaloka"/>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sym typeface="Montserrat"/>
                            </a:rPr>
                            <a:t>Included</a:t>
                          </a:r>
                          <a:endParaRPr sz="1100"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sym typeface="Montserrat"/>
                            </a:rPr>
                            <a:t>Included</a:t>
                          </a:r>
                          <a:endParaRPr sz="1100"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sym typeface="Montserrat"/>
                            </a:rPr>
                            <a:t>Included</a:t>
                          </a:r>
                          <a:endParaRPr sz="1100"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rPr>
                            <a:t>Included</a:t>
                          </a:r>
                          <a:endParaRPr sz="1100" dirty="0">
                            <a:solidFill>
                              <a:schemeClr val="dk1"/>
                            </a:solidFill>
                            <a:latin typeface="+mn-lt"/>
                            <a:ea typeface="+mn-ea"/>
                          </a:endParaRPr>
                        </a:p>
                      </a:txBody>
                      <a:tcPr marL="42487" marR="42487" marT="42487" marB="42487" anchor="ctr"/>
                    </a:tc>
                    <a:extLst>
                      <a:ext uri="{0D108BD9-81ED-4DB2-BD59-A6C34878D82A}">
                        <a16:rowId xmlns:a16="http://schemas.microsoft.com/office/drawing/2014/main" val="10002"/>
                      </a:ext>
                    </a:extLst>
                  </a:tr>
                  <a:tr h="321281">
                    <a:tc>
                      <a:txBody>
                        <a:bodyPr/>
                        <a:lstStyle/>
                        <a:p>
                          <a:pPr marL="0" lvl="0" indent="0" algn="ctr" rtl="0">
                            <a:spcBef>
                              <a:spcPts val="0"/>
                            </a:spcBef>
                            <a:spcAft>
                              <a:spcPts val="0"/>
                            </a:spcAft>
                            <a:buClr>
                              <a:schemeClr val="dk1"/>
                            </a:buClr>
                            <a:buSzPts val="1100"/>
                            <a:buFont typeface="Arial"/>
                            <a:buNone/>
                          </a:pPr>
                          <a:r>
                            <a:rPr lang="en-US" sz="1100" b="0" dirty="0">
                              <a:solidFill>
                                <a:srgbClr val="011635"/>
                              </a:solidFill>
                              <a:sym typeface="Vidaloka"/>
                            </a:rPr>
                            <a:t>N</a:t>
                          </a:r>
                          <a:endParaRPr sz="1100" b="0" dirty="0">
                            <a:solidFill>
                              <a:srgbClr val="011635"/>
                            </a:solidFill>
                            <a:latin typeface="+mn-lt"/>
                            <a:ea typeface="+mn-ea"/>
                            <a:cs typeface="+mn-cs"/>
                            <a:sym typeface="Vidaloka"/>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sym typeface="Montserrat"/>
                            </a:rPr>
                            <a:t>1,032</a:t>
                          </a:r>
                          <a:endParaRPr sz="1100"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sym typeface="Montserrat"/>
                            </a:rPr>
                            <a:t>1,032</a:t>
                          </a:r>
                          <a:endParaRPr sz="1100"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sym typeface="Montserrat"/>
                            </a:rPr>
                            <a:t>1,032</a:t>
                          </a:r>
                          <a:endParaRPr sz="1100"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rPr>
                            <a:t>1,032</a:t>
                          </a:r>
                          <a:endParaRPr sz="1100" dirty="0">
                            <a:solidFill>
                              <a:schemeClr val="dk1"/>
                            </a:solidFill>
                            <a:latin typeface="+mn-lt"/>
                            <a:ea typeface="+mn-ea"/>
                          </a:endParaRPr>
                        </a:p>
                      </a:txBody>
                      <a:tcPr marL="42487" marR="42487" marT="42487" marB="42487" anchor="ctr"/>
                    </a:tc>
                    <a:extLst>
                      <a:ext uri="{0D108BD9-81ED-4DB2-BD59-A6C34878D82A}">
                        <a16:rowId xmlns:a16="http://schemas.microsoft.com/office/drawing/2014/main" val="3106777094"/>
                      </a:ext>
                    </a:extLst>
                  </a:tr>
                  <a:tr h="321281">
                    <a:tc>
                      <a:txBody>
                        <a:bodyPr/>
                        <a:lstStyle/>
                        <a:p>
                          <a:endParaRPr lang="zh-TW"/>
                        </a:p>
                      </a:txBody>
                      <a:tcPr marL="42487" marR="42487" marT="42487" marB="42487" anchor="ctr">
                        <a:blipFill>
                          <a:blip r:embed="rId3"/>
                          <a:stretch>
                            <a:fillRect l="-410" t="-900000" r="-331148" b="-145283"/>
                          </a:stretch>
                        </a:blipFill>
                      </a:tcP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sym typeface="Montserrat"/>
                            </a:rPr>
                            <a:t>0.146</a:t>
                          </a:r>
                          <a:endParaRPr sz="1100"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sym typeface="Montserrat"/>
                            </a:rPr>
                            <a:t>0.417</a:t>
                          </a:r>
                          <a:endParaRPr sz="1100"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sym typeface="Montserrat"/>
                            </a:rPr>
                            <a:t>0.348</a:t>
                          </a:r>
                          <a:endParaRPr sz="1100"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rPr>
                            <a:t>0.431</a:t>
                          </a:r>
                          <a:endParaRPr sz="1100" dirty="0">
                            <a:solidFill>
                              <a:schemeClr val="dk1"/>
                            </a:solidFill>
                            <a:latin typeface="+mn-lt"/>
                            <a:ea typeface="+mn-ea"/>
                          </a:endParaRPr>
                        </a:p>
                      </a:txBody>
                      <a:tcPr marL="42487" marR="42487" marT="42487" marB="42487" anchor="ctr"/>
                    </a:tc>
                    <a:extLst>
                      <a:ext uri="{0D108BD9-81ED-4DB2-BD59-A6C34878D82A}">
                        <a16:rowId xmlns:a16="http://schemas.microsoft.com/office/drawing/2014/main" val="1351522387"/>
                      </a:ext>
                    </a:extLst>
                  </a:tr>
                  <a:tr h="420254">
                    <a:tc>
                      <a:txBody>
                        <a:bodyPr/>
                        <a:lstStyle/>
                        <a:p>
                          <a:endParaRPr lang="zh-TW"/>
                        </a:p>
                      </a:txBody>
                      <a:tcPr marL="42487" marR="42487" marT="42487" marB="42487" anchor="ctr">
                        <a:blipFill>
                          <a:blip r:embed="rId3"/>
                          <a:stretch>
                            <a:fillRect l="-410" t="-768116" r="-331148" b="-11594"/>
                          </a:stretch>
                        </a:blipFill>
                      </a:tcPr>
                    </a:tc>
                    <a:tc>
                      <a:txBody>
                        <a:bodyPr/>
                        <a:lstStyle/>
                        <a:p>
                          <a:pPr marL="0" lvl="0" indent="0" algn="ctr" rtl="0">
                            <a:spcBef>
                              <a:spcPts val="0"/>
                            </a:spcBef>
                            <a:spcAft>
                              <a:spcPts val="0"/>
                            </a:spcAft>
                            <a:buClr>
                              <a:schemeClr val="dk1"/>
                            </a:buClr>
                            <a:buSzPts val="1100"/>
                            <a:buFont typeface="Arial"/>
                            <a:buNone/>
                          </a:pPr>
                          <a:r>
                            <a:rPr lang="en-US" sz="1100" b="1" dirty="0">
                              <a:solidFill>
                                <a:schemeClr val="dk1"/>
                              </a:solidFill>
                              <a:sym typeface="Montserrat"/>
                            </a:rPr>
                            <a:t>0.155**</a:t>
                          </a:r>
                        </a:p>
                        <a:p>
                          <a:pPr marL="0" lvl="0" indent="0" algn="ctr" rtl="0">
                            <a:spcBef>
                              <a:spcPts val="0"/>
                            </a:spcBef>
                            <a:spcAft>
                              <a:spcPts val="0"/>
                            </a:spcAft>
                            <a:buClr>
                              <a:schemeClr val="dk1"/>
                            </a:buClr>
                            <a:buSzPts val="1100"/>
                            <a:buFont typeface="Arial"/>
                            <a:buNone/>
                          </a:pPr>
                          <a:r>
                            <a:rPr lang="en-US" sz="1100" b="1" dirty="0">
                              <a:solidFill>
                                <a:schemeClr val="dk1"/>
                              </a:solidFill>
                              <a:sym typeface="Montserrat"/>
                            </a:rPr>
                            <a:t>(2.499)</a:t>
                          </a:r>
                          <a:endParaRPr sz="1100" b="1"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b="1" dirty="0">
                              <a:solidFill>
                                <a:schemeClr val="dk1"/>
                              </a:solidFill>
                              <a:sym typeface="Montserrat"/>
                            </a:rPr>
                            <a:t>0.009*</a:t>
                          </a:r>
                        </a:p>
                        <a:p>
                          <a:pPr marL="0" lvl="0" indent="0" algn="ctr" rtl="0">
                            <a:spcBef>
                              <a:spcPts val="0"/>
                            </a:spcBef>
                            <a:spcAft>
                              <a:spcPts val="0"/>
                            </a:spcAft>
                            <a:buClr>
                              <a:schemeClr val="dk1"/>
                            </a:buClr>
                            <a:buSzPts val="1100"/>
                            <a:buFont typeface="Arial"/>
                            <a:buNone/>
                          </a:pPr>
                          <a:r>
                            <a:rPr lang="en-US" sz="1100" b="1" dirty="0">
                              <a:solidFill>
                                <a:schemeClr val="dk1"/>
                              </a:solidFill>
                              <a:sym typeface="Montserrat"/>
                            </a:rPr>
                            <a:t>(1.833)</a:t>
                          </a:r>
                          <a:endParaRPr sz="1100" b="1"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b="1" dirty="0">
                              <a:solidFill>
                                <a:schemeClr val="dk1"/>
                              </a:solidFill>
                              <a:sym typeface="Montserrat"/>
                            </a:rPr>
                            <a:t>0.089***</a:t>
                          </a:r>
                        </a:p>
                        <a:p>
                          <a:pPr marL="0" lvl="0" indent="0" algn="ctr" rtl="0">
                            <a:spcBef>
                              <a:spcPts val="0"/>
                            </a:spcBef>
                            <a:spcAft>
                              <a:spcPts val="0"/>
                            </a:spcAft>
                            <a:buClr>
                              <a:schemeClr val="dk1"/>
                            </a:buClr>
                            <a:buSzPts val="1100"/>
                            <a:buFont typeface="Arial"/>
                            <a:buNone/>
                          </a:pPr>
                          <a:r>
                            <a:rPr lang="en-US" sz="1100" b="1" dirty="0">
                              <a:solidFill>
                                <a:schemeClr val="dk1"/>
                              </a:solidFill>
                              <a:sym typeface="Montserrat"/>
                            </a:rPr>
                            <a:t>(2.786)</a:t>
                          </a:r>
                          <a:endParaRPr sz="1100" b="1" dirty="0">
                            <a:solidFill>
                              <a:schemeClr val="dk1"/>
                            </a:solidFill>
                            <a:latin typeface="+mn-lt"/>
                            <a:ea typeface="+mn-ea"/>
                            <a:cs typeface="+mn-cs"/>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b="1" dirty="0">
                              <a:solidFill>
                                <a:schemeClr val="dk1"/>
                              </a:solidFill>
                            </a:rPr>
                            <a:t>0.070*</a:t>
                          </a:r>
                        </a:p>
                        <a:p>
                          <a:pPr marL="0" lvl="0" indent="0" algn="ctr" rtl="0">
                            <a:spcBef>
                              <a:spcPts val="0"/>
                            </a:spcBef>
                            <a:spcAft>
                              <a:spcPts val="0"/>
                            </a:spcAft>
                            <a:buClr>
                              <a:schemeClr val="dk1"/>
                            </a:buClr>
                            <a:buSzPts val="1100"/>
                            <a:buFont typeface="Arial"/>
                            <a:buNone/>
                          </a:pPr>
                          <a:r>
                            <a:rPr lang="en-US" sz="1100" b="1" dirty="0">
                              <a:solidFill>
                                <a:schemeClr val="dk1"/>
                              </a:solidFill>
                            </a:rPr>
                            <a:t>(1.752)</a:t>
                          </a:r>
                          <a:endParaRPr sz="1100" b="1" dirty="0">
                            <a:solidFill>
                              <a:schemeClr val="dk1"/>
                            </a:solidFill>
                            <a:latin typeface="+mn-lt"/>
                            <a:ea typeface="+mn-ea"/>
                          </a:endParaRPr>
                        </a:p>
                      </a:txBody>
                      <a:tcPr marL="42487" marR="42487" marT="42487" marB="42487" anchor="ctr"/>
                    </a:tc>
                    <a:extLst>
                      <a:ext uri="{0D108BD9-81ED-4DB2-BD59-A6C34878D82A}">
                        <a16:rowId xmlns:a16="http://schemas.microsoft.com/office/drawing/2014/main" val="1362870970"/>
                      </a:ext>
                    </a:extLst>
                  </a:tr>
                </a:tbl>
              </a:graphicData>
            </a:graphic>
          </p:graphicFrame>
        </mc:Fallback>
      </mc:AlternateContent>
    </p:spTree>
    <p:extLst>
      <p:ext uri="{BB962C8B-B14F-4D97-AF65-F5344CB8AC3E}">
        <p14:creationId xmlns:p14="http://schemas.microsoft.com/office/powerpoint/2010/main" val="154802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452"/>
                                        </p:tgtEl>
                                        <p:attrNameLst>
                                          <p:attrName>style.visibility</p:attrName>
                                        </p:attrNameLst>
                                      </p:cBhvr>
                                      <p:to>
                                        <p:strVal val="visible"/>
                                      </p:to>
                                    </p:set>
                                    <p:anim calcmode="lin" valueType="num">
                                      <p:cBhvr additive="base">
                                        <p:cTn id="7" dur="1000"/>
                                        <p:tgtEl>
                                          <p:spTgt spid="145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53"/>
                                        </p:tgtEl>
                                        <p:attrNameLst>
                                          <p:attrName>style.visibility</p:attrName>
                                        </p:attrNameLst>
                                      </p:cBhvr>
                                      <p:to>
                                        <p:strVal val="visible"/>
                                      </p:to>
                                    </p:set>
                                    <p:anim calcmode="lin" valueType="num">
                                      <p:cBhvr additive="base">
                                        <p:cTn id="12" dur="1000"/>
                                        <p:tgtEl>
                                          <p:spTgt spid="14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51"/>
        <p:cNvGrpSpPr/>
        <p:nvPr/>
      </p:nvGrpSpPr>
      <p:grpSpPr>
        <a:xfrm>
          <a:off x="0" y="0"/>
          <a:ext cx="0" cy="0"/>
          <a:chOff x="0" y="0"/>
          <a:chExt cx="0" cy="0"/>
        </a:xfrm>
      </p:grpSpPr>
      <p:sp>
        <p:nvSpPr>
          <p:cNvPr id="1452" name="Google Shape;1452;p11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lvl="0"/>
            <a:r>
              <a:rPr lang="en-US" dirty="0">
                <a:latin typeface="+mj-lt"/>
              </a:rPr>
              <a:t>Within Treatment Group</a:t>
            </a:r>
            <a:r>
              <a:rPr lang="zh-TW" altLang="en-US" dirty="0">
                <a:latin typeface="+mj-lt"/>
              </a:rPr>
              <a:t> </a:t>
            </a:r>
            <a:r>
              <a:rPr lang="en-US" altLang="zh-TW" dirty="0">
                <a:latin typeface="+mj-lt"/>
              </a:rPr>
              <a:t>Additional</a:t>
            </a:r>
            <a:r>
              <a:rPr lang="en-US" dirty="0">
                <a:latin typeface="+mj-lt"/>
              </a:rPr>
              <a:t> Analysis</a:t>
            </a:r>
            <a:br>
              <a:rPr lang="en-US" dirty="0">
                <a:latin typeface="+mj-lt"/>
              </a:rPr>
            </a:br>
            <a:endParaRPr dirty="0">
              <a:latin typeface="+mj-lt"/>
            </a:endParaRPr>
          </a:p>
        </p:txBody>
      </p:sp>
      <mc:AlternateContent xmlns:mc="http://schemas.openxmlformats.org/markup-compatibility/2006" xmlns:a14="http://schemas.microsoft.com/office/drawing/2010/main">
        <mc:Choice Requires="a14">
          <p:graphicFrame>
            <p:nvGraphicFramePr>
              <p:cNvPr id="1453" name="Google Shape;1453;p112"/>
              <p:cNvGraphicFramePr/>
              <p:nvPr>
                <p:extLst>
                  <p:ext uri="{D42A27DB-BD31-4B8C-83A1-F6EECF244321}">
                    <p14:modId xmlns:p14="http://schemas.microsoft.com/office/powerpoint/2010/main" val="2262514445"/>
                  </p:ext>
                </p:extLst>
              </p:nvPr>
            </p:nvGraphicFramePr>
            <p:xfrm>
              <a:off x="1353795" y="1401320"/>
              <a:ext cx="6436359" cy="2813694"/>
            </p:xfrm>
            <a:graphic>
              <a:graphicData uri="http://schemas.openxmlformats.org/drawingml/2006/table">
                <a:tbl>
                  <a:tblPr firstRow="1" firstCol="1" bandRow="1">
                    <a:tableStyleId>{10A1B5D5-9B99-4C35-A422-299274C87663}</a:tableStyleId>
                  </a:tblPr>
                  <a:tblGrid>
                    <a:gridCol w="1493180">
                      <a:extLst>
                        <a:ext uri="{9D8B030D-6E8A-4147-A177-3AD203B41FA5}">
                          <a16:colId xmlns:a16="http://schemas.microsoft.com/office/drawing/2014/main" val="20000"/>
                        </a:ext>
                      </a:extLst>
                    </a:gridCol>
                    <a:gridCol w="1240147">
                      <a:extLst>
                        <a:ext uri="{9D8B030D-6E8A-4147-A177-3AD203B41FA5}">
                          <a16:colId xmlns:a16="http://schemas.microsoft.com/office/drawing/2014/main" val="20001"/>
                        </a:ext>
                      </a:extLst>
                    </a:gridCol>
                    <a:gridCol w="1193042">
                      <a:extLst>
                        <a:ext uri="{9D8B030D-6E8A-4147-A177-3AD203B41FA5}">
                          <a16:colId xmlns:a16="http://schemas.microsoft.com/office/drawing/2014/main" val="20002"/>
                        </a:ext>
                      </a:extLst>
                    </a:gridCol>
                    <a:gridCol w="1296471">
                      <a:extLst>
                        <a:ext uri="{9D8B030D-6E8A-4147-A177-3AD203B41FA5}">
                          <a16:colId xmlns:a16="http://schemas.microsoft.com/office/drawing/2014/main" val="20003"/>
                        </a:ext>
                      </a:extLst>
                    </a:gridCol>
                    <a:gridCol w="1213519">
                      <a:extLst>
                        <a:ext uri="{9D8B030D-6E8A-4147-A177-3AD203B41FA5}">
                          <a16:colId xmlns:a16="http://schemas.microsoft.com/office/drawing/2014/main" val="20004"/>
                        </a:ext>
                      </a:extLst>
                    </a:gridCol>
                  </a:tblGrid>
                  <a:tr h="244600">
                    <a:tc gridSpan="5">
                      <a:txBody>
                        <a:bodyPr/>
                        <a:lstStyle/>
                        <a:p>
                          <a:pPr marL="0" lvl="0" indent="0" algn="ctr" rtl="0">
                            <a:spcBef>
                              <a:spcPts val="0"/>
                            </a:spcBef>
                            <a:spcAft>
                              <a:spcPts val="0"/>
                            </a:spcAft>
                            <a:buNone/>
                          </a:pPr>
                          <a:r>
                            <a:rPr lang="en-US" sz="1200" dirty="0"/>
                            <a:t>Table 6 Second Stage Equations: Pre- vs. Post-Implementation for RPA Adopters Sample</a:t>
                          </a:r>
                          <a:endParaRPr sz="1200" dirty="0">
                            <a:latin typeface="+mn-lt"/>
                            <a:ea typeface="+mn-ea"/>
                          </a:endParaRPr>
                        </a:p>
                      </a:txBody>
                      <a:tcPr marL="42487" marR="42487" marT="42487" marB="42487"/>
                    </a:tc>
                    <a:tc hMerge="1">
                      <a:txBody>
                        <a:bodyPr/>
                        <a:lstStyle/>
                        <a:p>
                          <a:pPr marL="0" lvl="0" indent="0" algn="ctr" rtl="0">
                            <a:spcBef>
                              <a:spcPts val="0"/>
                            </a:spcBef>
                            <a:spcAft>
                              <a:spcPts val="0"/>
                            </a:spcAft>
                            <a:buNone/>
                          </a:pPr>
                          <a:endParaRPr sz="1200" dirty="0">
                            <a:solidFill>
                              <a:srgbClr val="011635"/>
                            </a:solidFill>
                            <a:latin typeface="+mn-lt"/>
                            <a:ea typeface="+mn-ea"/>
                            <a:cs typeface="+mn-cs"/>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mn-cs"/>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mn-cs"/>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mn-cs"/>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793594298"/>
                      </a:ext>
                    </a:extLst>
                  </a:tr>
                  <a:tr h="374066">
                    <a:tc>
                      <a:txBody>
                        <a:bodyPr/>
                        <a:lstStyle/>
                        <a:p>
                          <a:pPr marL="0" lvl="0" indent="0" algn="l" rtl="0">
                            <a:spcBef>
                              <a:spcPts val="0"/>
                            </a:spcBef>
                            <a:spcAft>
                              <a:spcPts val="0"/>
                            </a:spcAft>
                            <a:buNone/>
                          </a:pPr>
                          <a:endParaRPr sz="1200" dirty="0">
                            <a:latin typeface="+mn-lt"/>
                            <a:ea typeface="+mn-ea"/>
                          </a:endParaRPr>
                        </a:p>
                      </a:txBody>
                      <a:tcPr marL="42487" marR="42487" marT="42487" marB="42487"/>
                    </a:tc>
                    <a:tc>
                      <a:txBody>
                        <a:bodyPr/>
                        <a:lstStyle/>
                        <a:p>
                          <a:pPr marL="0" lvl="0" indent="0" algn="ctr" rtl="0">
                            <a:spcBef>
                              <a:spcPts val="0"/>
                            </a:spcBef>
                            <a:spcAft>
                              <a:spcPts val="0"/>
                            </a:spcAft>
                            <a:buNone/>
                          </a:pPr>
                          <a:r>
                            <a:rPr lang="en-US" sz="1200" b="1" dirty="0">
                              <a:solidFill>
                                <a:srgbClr val="FF0000"/>
                              </a:solidFill>
                              <a:latin typeface="+mn-lt"/>
                              <a:ea typeface="+mn-ea"/>
                              <a:cs typeface="Vidaloka"/>
                              <a:sym typeface="Vidaloka"/>
                            </a:rPr>
                            <a:t>DAQ</a:t>
                          </a:r>
                          <a:endParaRPr sz="1200" b="1" dirty="0">
                            <a:solidFill>
                              <a:srgbClr val="FF0000"/>
                            </a:solidFill>
                            <a:latin typeface="+mn-lt"/>
                            <a:ea typeface="+mn-ea"/>
                            <a:cs typeface="Vidaloka"/>
                            <a:sym typeface="Vidaloka"/>
                          </a:endParaRPr>
                        </a:p>
                      </a:txBody>
                      <a:tcPr marL="42487" marR="42487" marT="42487" marB="42487" anchor="ctr"/>
                    </a:tc>
                    <a:tc>
                      <a:txBody>
                        <a:bodyPr/>
                        <a:lstStyle/>
                        <a:p>
                          <a:pPr marL="0" lvl="0" indent="0" algn="ctr" rtl="0">
                            <a:spcBef>
                              <a:spcPts val="0"/>
                            </a:spcBef>
                            <a:spcAft>
                              <a:spcPts val="0"/>
                            </a:spcAft>
                            <a:buNone/>
                          </a:pPr>
                          <a:r>
                            <a:rPr lang="en-US" sz="1200" dirty="0">
                              <a:solidFill>
                                <a:srgbClr val="011635"/>
                              </a:solidFill>
                              <a:latin typeface="+mn-lt"/>
                              <a:ea typeface="+mn-ea"/>
                              <a:cs typeface="Vidaloka"/>
                              <a:sym typeface="Vidaloka"/>
                            </a:rPr>
                            <a:t>RM</a:t>
                          </a:r>
                          <a:endParaRPr sz="1200" dirty="0">
                            <a:solidFill>
                              <a:srgbClr val="011635"/>
                            </a:solidFill>
                            <a:latin typeface="+mn-lt"/>
                            <a:ea typeface="+mn-ea"/>
                            <a:cs typeface="Vidaloka"/>
                            <a:sym typeface="Vidaloka"/>
                          </a:endParaRPr>
                        </a:p>
                      </a:txBody>
                      <a:tcPr marL="42487" marR="42487" marT="42487" marB="42487" anchor="ctr"/>
                    </a:tc>
                    <a:tc>
                      <a:txBody>
                        <a:bodyPr/>
                        <a:lstStyle/>
                        <a:p>
                          <a:pPr marL="0" lvl="0" indent="0" algn="ctr" rtl="0">
                            <a:spcBef>
                              <a:spcPts val="0"/>
                            </a:spcBef>
                            <a:spcAft>
                              <a:spcPts val="0"/>
                            </a:spcAft>
                            <a:buNone/>
                          </a:pPr>
                          <a:r>
                            <a:rPr lang="en-US" sz="1200" dirty="0">
                              <a:solidFill>
                                <a:srgbClr val="011635"/>
                              </a:solidFill>
                              <a:latin typeface="+mn-lt"/>
                              <a:ea typeface="+mn-ea"/>
                              <a:cs typeface="Vidaloka"/>
                              <a:sym typeface="Vidaloka"/>
                            </a:rPr>
                            <a:t>ABEXP</a:t>
                          </a:r>
                          <a:endParaRPr sz="1200" dirty="0">
                            <a:solidFill>
                              <a:srgbClr val="011635"/>
                            </a:solidFill>
                            <a:latin typeface="+mn-lt"/>
                            <a:ea typeface="+mn-ea"/>
                            <a:cs typeface="Vidaloka"/>
                            <a:sym typeface="Vidaloka"/>
                          </a:endParaRPr>
                        </a:p>
                      </a:txBody>
                      <a:tcPr marL="42487" marR="42487" marT="42487" marB="42487" anchor="ctr"/>
                    </a:tc>
                    <a:tc>
                      <a:txBody>
                        <a:bodyPr/>
                        <a:lstStyle/>
                        <a:p>
                          <a:pPr marL="0" lvl="0" indent="0" algn="ctr" rtl="0">
                            <a:spcBef>
                              <a:spcPts val="0"/>
                            </a:spcBef>
                            <a:spcAft>
                              <a:spcPts val="0"/>
                            </a:spcAft>
                            <a:buNone/>
                          </a:pPr>
                          <a:r>
                            <a:rPr lang="en-US" sz="1200" dirty="0">
                              <a:solidFill>
                                <a:srgbClr val="011635"/>
                              </a:solidFill>
                              <a:latin typeface="+mn-lt"/>
                              <a:ea typeface="+mn-ea"/>
                              <a:cs typeface="Vidaloka"/>
                              <a:sym typeface="Vidaloka"/>
                            </a:rPr>
                            <a:t>ABPROD</a:t>
                          </a:r>
                          <a:endParaRPr sz="1200" dirty="0">
                            <a:solidFill>
                              <a:srgbClr val="011635"/>
                            </a:solidFill>
                            <a:latin typeface="+mn-lt"/>
                            <a:ea typeface="+mn-ea"/>
                            <a:cs typeface="Vidaloka"/>
                            <a:sym typeface="Vidaloka"/>
                          </a:endParaRPr>
                        </a:p>
                      </a:txBody>
                      <a:tcPr marL="42487" marR="42487" marT="42487" marB="42487" anchor="ctr"/>
                    </a:tc>
                    <a:extLst>
                      <a:ext uri="{0D108BD9-81ED-4DB2-BD59-A6C34878D82A}">
                        <a16:rowId xmlns:a16="http://schemas.microsoft.com/office/drawing/2014/main" val="10000"/>
                      </a:ext>
                    </a:extLst>
                  </a:tr>
                  <a:tr h="524788">
                    <a:tc>
                      <a:txBody>
                        <a:bodyPr/>
                        <a:lstStyle/>
                        <a:p>
                          <a:pPr marL="0" lvl="0" indent="0" algn="ctr" rtl="0">
                            <a:spcBef>
                              <a:spcPts val="0"/>
                            </a:spcBef>
                            <a:spcAft>
                              <a:spcPts val="0"/>
                            </a:spcAft>
                            <a:buNone/>
                          </a:pPr>
                          <a:r>
                            <a:rPr lang="en-US" sz="1200" b="0" dirty="0">
                              <a:solidFill>
                                <a:srgbClr val="011635"/>
                              </a:solidFill>
                              <a:latin typeface="+mn-lt"/>
                              <a:ea typeface="+mn-ea"/>
                              <a:cs typeface="Vidaloka"/>
                              <a:sym typeface="Vidaloka"/>
                            </a:rPr>
                            <a:t>RM/ DAQ</a:t>
                          </a:r>
                          <a:endParaRPr sz="1200" b="0" dirty="0">
                            <a:solidFill>
                              <a:srgbClr val="011635"/>
                            </a:solidFill>
                            <a:latin typeface="+mn-lt"/>
                            <a:ea typeface="+mn-ea"/>
                            <a:cs typeface="Vidaloka"/>
                            <a:sym typeface="Vidaloka"/>
                          </a:endParaRPr>
                        </a:p>
                      </a:txBody>
                      <a:tcPr marL="42487" marR="42487" marT="42487" marB="42487" anchor="ctr"/>
                    </a:tc>
                    <a:tc>
                      <a:txBody>
                        <a:bodyPr/>
                        <a:lstStyle/>
                        <a:p>
                          <a:pPr marL="0" lvl="0" indent="0" algn="ctr" rtl="0">
                            <a:spcBef>
                              <a:spcPts val="0"/>
                            </a:spcBef>
                            <a:spcAft>
                              <a:spcPts val="0"/>
                            </a:spcAft>
                            <a:buClr>
                              <a:srgbClr val="000000"/>
                            </a:buClr>
                            <a:buSzPts val="1100"/>
                            <a:buFont typeface="Arial"/>
                            <a:buNone/>
                          </a:pPr>
                          <a:r>
                            <a:rPr lang="en-US" altLang="zh-TW" sz="1200" dirty="0">
                              <a:solidFill>
                                <a:schemeClr val="dk1"/>
                              </a:solidFill>
                              <a:latin typeface="+mn-lt"/>
                              <a:ea typeface="+mn-ea"/>
                              <a:cs typeface="Montserrat"/>
                              <a:sym typeface="Montserrat"/>
                            </a:rPr>
                            <a:t>-0.089</a:t>
                          </a:r>
                        </a:p>
                        <a:p>
                          <a:pPr marL="0" lvl="0" indent="0" algn="ctr" rtl="0">
                            <a:spcBef>
                              <a:spcPts val="0"/>
                            </a:spcBef>
                            <a:spcAft>
                              <a:spcPts val="0"/>
                            </a:spcAft>
                            <a:buClr>
                              <a:srgbClr val="000000"/>
                            </a:buClr>
                            <a:buSzPts val="1100"/>
                            <a:buFont typeface="Arial"/>
                            <a:buNone/>
                          </a:pPr>
                          <a:r>
                            <a:rPr lang="en-US" altLang="zh-TW" sz="1200" dirty="0">
                              <a:solidFill>
                                <a:schemeClr val="dk1"/>
                              </a:solidFill>
                              <a:latin typeface="+mn-lt"/>
                              <a:ea typeface="+mn-ea"/>
                              <a:cs typeface="Montserrat"/>
                              <a:sym typeface="Montserrat"/>
                            </a:rPr>
                            <a:t>(1.037)</a:t>
                          </a:r>
                        </a:p>
                      </a:txBody>
                      <a:tcPr marL="42487" marR="42487" marT="42487" marB="42487" anchor="ctr"/>
                    </a:tc>
                    <a:tc>
                      <a:txBody>
                        <a:bodyPr/>
                        <a:lstStyle/>
                        <a:p>
                          <a:pPr marL="0" lvl="0" indent="0" algn="ctr" rtl="0">
                            <a:spcBef>
                              <a:spcPts val="0"/>
                            </a:spcBef>
                            <a:spcAft>
                              <a:spcPts val="0"/>
                            </a:spcAft>
                            <a:buNone/>
                          </a:pPr>
                          <a:r>
                            <a:rPr lang="en-US" sz="1200" dirty="0">
                              <a:solidFill>
                                <a:schemeClr val="dk1"/>
                              </a:solidFill>
                              <a:latin typeface="+mn-lt"/>
                              <a:ea typeface="+mn-ea"/>
                              <a:cs typeface="Montserrat"/>
                              <a:sym typeface="Montserrat"/>
                            </a:rPr>
                            <a:t>-2.242***</a:t>
                          </a:r>
                        </a:p>
                        <a:p>
                          <a:pPr marL="0" lvl="0" indent="0" algn="ctr" rtl="0">
                            <a:spcBef>
                              <a:spcPts val="0"/>
                            </a:spcBef>
                            <a:spcAft>
                              <a:spcPts val="0"/>
                            </a:spcAft>
                            <a:buNone/>
                          </a:pPr>
                          <a:r>
                            <a:rPr lang="en-US" sz="1200" dirty="0">
                              <a:solidFill>
                                <a:schemeClr val="dk1"/>
                              </a:solidFill>
                              <a:latin typeface="+mn-lt"/>
                              <a:ea typeface="+mn-ea"/>
                              <a:cs typeface="Montserrat"/>
                              <a:sym typeface="Montserrat"/>
                            </a:rPr>
                            <a:t>(-3.246)</a:t>
                          </a:r>
                          <a:endParaRPr sz="12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rgbClr val="000000"/>
                            </a:buClr>
                            <a:buSzPts val="1100"/>
                            <a:buFont typeface="Arial"/>
                            <a:buNone/>
                          </a:pPr>
                          <a:r>
                            <a:rPr lang="en-US" sz="1200" dirty="0">
                              <a:solidFill>
                                <a:schemeClr val="dk1"/>
                              </a:solidFill>
                              <a:latin typeface="+mn-lt"/>
                              <a:ea typeface="+mn-ea"/>
                              <a:cs typeface="Montserrat"/>
                              <a:sym typeface="Montserrat"/>
                            </a:rPr>
                            <a:t>-1.312***</a:t>
                          </a:r>
                        </a:p>
                        <a:p>
                          <a:pPr marL="0" lvl="0" indent="0" algn="ctr" rtl="0">
                            <a:spcBef>
                              <a:spcPts val="0"/>
                            </a:spcBef>
                            <a:spcAft>
                              <a:spcPts val="0"/>
                            </a:spcAft>
                            <a:buClr>
                              <a:srgbClr val="000000"/>
                            </a:buClr>
                            <a:buSzPts val="1100"/>
                            <a:buFont typeface="Arial"/>
                            <a:buNone/>
                          </a:pPr>
                          <a:r>
                            <a:rPr lang="en-US" sz="1200" dirty="0">
                              <a:solidFill>
                                <a:schemeClr val="dk1"/>
                              </a:solidFill>
                              <a:latin typeface="+mn-lt"/>
                              <a:ea typeface="+mn-ea"/>
                              <a:cs typeface="Montserrat"/>
                              <a:sym typeface="Montserrat"/>
                            </a:rPr>
                            <a:t>(-4.818)</a:t>
                          </a:r>
                          <a:endParaRPr sz="12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None/>
                          </a:pPr>
                          <a:r>
                            <a:rPr lang="en-US" sz="1200" dirty="0">
                              <a:solidFill>
                                <a:schemeClr val="dk1"/>
                              </a:solidFill>
                              <a:latin typeface="+mn-lt"/>
                              <a:ea typeface="+mn-ea"/>
                              <a:cs typeface="Montserrat"/>
                              <a:sym typeface="Montserrat"/>
                            </a:rPr>
                            <a:t>-0.946*</a:t>
                          </a:r>
                        </a:p>
                        <a:p>
                          <a:pPr marL="0" lvl="0" indent="0" algn="ctr" rtl="0">
                            <a:spcBef>
                              <a:spcPts val="0"/>
                            </a:spcBef>
                            <a:spcAft>
                              <a:spcPts val="0"/>
                            </a:spcAft>
                            <a:buNone/>
                          </a:pPr>
                          <a:r>
                            <a:rPr lang="en-US" sz="1200" dirty="0">
                              <a:solidFill>
                                <a:schemeClr val="dk1"/>
                              </a:solidFill>
                              <a:latin typeface="+mn-lt"/>
                              <a:ea typeface="+mn-ea"/>
                              <a:cs typeface="Montserrat"/>
                              <a:sym typeface="Montserrat"/>
                            </a:rPr>
                            <a:t>(-1.949)</a:t>
                          </a:r>
                          <a:endParaRPr sz="1200" dirty="0">
                            <a:solidFill>
                              <a:schemeClr val="dk1"/>
                            </a:solidFill>
                            <a:latin typeface="+mn-lt"/>
                            <a:ea typeface="+mn-ea"/>
                            <a:cs typeface="Montserrat"/>
                            <a:sym typeface="Montserrat"/>
                          </a:endParaRPr>
                        </a:p>
                      </a:txBody>
                      <a:tcPr marL="42487" marR="42487" marT="42487" marB="42487" anchor="ctr"/>
                    </a:tc>
                    <a:extLst>
                      <a:ext uri="{0D108BD9-81ED-4DB2-BD59-A6C34878D82A}">
                        <a16:rowId xmlns:a16="http://schemas.microsoft.com/office/drawing/2014/main" val="1079541405"/>
                      </a:ext>
                    </a:extLst>
                  </a:tr>
                  <a:tr h="524788">
                    <a:tc>
                      <a:txBody>
                        <a:bodyPr/>
                        <a:lstStyle/>
                        <a:p>
                          <a:pPr marL="0" lvl="0" indent="0" algn="ctr" rtl="0">
                            <a:spcBef>
                              <a:spcPts val="0"/>
                            </a:spcBef>
                            <a:spcAft>
                              <a:spcPts val="0"/>
                            </a:spcAft>
                            <a:buNone/>
                          </a:pPr>
                          <a:r>
                            <a:rPr lang="en-US" sz="1200" b="1" dirty="0">
                              <a:solidFill>
                                <a:srgbClr val="011635"/>
                              </a:solidFill>
                              <a:latin typeface="+mn-lt"/>
                              <a:ea typeface="+mn-ea"/>
                              <a:cs typeface="Vidaloka"/>
                              <a:sym typeface="Vidaloka"/>
                            </a:rPr>
                            <a:t>POST</a:t>
                          </a:r>
                          <a:endParaRPr sz="1200" b="1" dirty="0">
                            <a:solidFill>
                              <a:srgbClr val="011635"/>
                            </a:solidFill>
                            <a:latin typeface="+mn-lt"/>
                            <a:ea typeface="+mn-ea"/>
                            <a:cs typeface="Vidaloka"/>
                            <a:sym typeface="Vidaloka"/>
                          </a:endParaRPr>
                        </a:p>
                      </a:txBody>
                      <a:tcPr marL="42487" marR="42487" marT="42487" marB="42487" anchor="ctr"/>
                    </a:tc>
                    <a:tc>
                      <a:txBody>
                        <a:bodyPr/>
                        <a:lstStyle/>
                        <a:p>
                          <a:pPr marL="0" lvl="0" indent="0" algn="ctr" rtl="0">
                            <a:spcBef>
                              <a:spcPts val="0"/>
                            </a:spcBef>
                            <a:spcAft>
                              <a:spcPts val="0"/>
                            </a:spcAft>
                            <a:buClr>
                              <a:srgbClr val="000000"/>
                            </a:buClr>
                            <a:buSzPts val="1100"/>
                            <a:buFont typeface="Arial"/>
                            <a:buNone/>
                          </a:pPr>
                          <a:r>
                            <a:rPr lang="en-US" sz="1200" b="1" dirty="0">
                              <a:solidFill>
                                <a:schemeClr val="dk1"/>
                              </a:solidFill>
                              <a:latin typeface="+mn-lt"/>
                              <a:ea typeface="+mn-ea"/>
                              <a:cs typeface="Montserrat"/>
                              <a:sym typeface="Montserrat"/>
                            </a:rPr>
                            <a:t>0.049*</a:t>
                          </a:r>
                        </a:p>
                        <a:p>
                          <a:pPr marL="0" lvl="0" indent="0" algn="ctr" rtl="0">
                            <a:spcBef>
                              <a:spcPts val="0"/>
                            </a:spcBef>
                            <a:spcAft>
                              <a:spcPts val="0"/>
                            </a:spcAft>
                            <a:buClr>
                              <a:srgbClr val="000000"/>
                            </a:buClr>
                            <a:buSzPts val="1100"/>
                            <a:buFont typeface="Arial"/>
                            <a:buNone/>
                          </a:pPr>
                          <a:r>
                            <a:rPr lang="en-US" sz="1200" b="1" dirty="0">
                              <a:solidFill>
                                <a:schemeClr val="dk1"/>
                              </a:solidFill>
                              <a:latin typeface="+mn-lt"/>
                              <a:ea typeface="+mn-ea"/>
                              <a:cs typeface="Montserrat"/>
                              <a:sym typeface="Montserrat"/>
                            </a:rPr>
                            <a:t>(1.891)</a:t>
                          </a:r>
                          <a:endParaRPr sz="1200" b="1"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None/>
                          </a:pPr>
                          <a:r>
                            <a:rPr lang="en-US" sz="1200" b="1" dirty="0">
                              <a:solidFill>
                                <a:schemeClr val="dk1"/>
                              </a:solidFill>
                              <a:latin typeface="+mn-lt"/>
                              <a:ea typeface="+mn-ea"/>
                              <a:cs typeface="Montserrat"/>
                              <a:sym typeface="Montserrat"/>
                            </a:rPr>
                            <a:t>0.147***</a:t>
                          </a:r>
                        </a:p>
                        <a:p>
                          <a:pPr marL="0" lvl="0" indent="0" algn="ctr" rtl="0">
                            <a:spcBef>
                              <a:spcPts val="0"/>
                            </a:spcBef>
                            <a:spcAft>
                              <a:spcPts val="0"/>
                            </a:spcAft>
                            <a:buNone/>
                          </a:pPr>
                          <a:r>
                            <a:rPr lang="en-US" sz="1200" b="1" dirty="0">
                              <a:solidFill>
                                <a:schemeClr val="dk1"/>
                              </a:solidFill>
                              <a:latin typeface="+mn-lt"/>
                              <a:ea typeface="+mn-ea"/>
                              <a:cs typeface="Montserrat"/>
                              <a:sym typeface="Montserrat"/>
                            </a:rPr>
                            <a:t>(3.965)</a:t>
                          </a:r>
                          <a:endParaRPr sz="1200" b="1"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rgbClr val="000000"/>
                            </a:buClr>
                            <a:buSzPts val="1100"/>
                            <a:buFont typeface="Arial"/>
                            <a:buNone/>
                          </a:pPr>
                          <a:r>
                            <a:rPr lang="en-US" sz="1200" b="1" dirty="0">
                              <a:solidFill>
                                <a:schemeClr val="dk1"/>
                              </a:solidFill>
                              <a:latin typeface="+mn-lt"/>
                              <a:ea typeface="+mn-ea"/>
                              <a:cs typeface="Montserrat"/>
                              <a:sym typeface="Montserrat"/>
                            </a:rPr>
                            <a:t>0.080***</a:t>
                          </a:r>
                        </a:p>
                        <a:p>
                          <a:pPr marL="0" lvl="0" indent="0" algn="ctr" rtl="0">
                            <a:spcBef>
                              <a:spcPts val="0"/>
                            </a:spcBef>
                            <a:spcAft>
                              <a:spcPts val="0"/>
                            </a:spcAft>
                            <a:buClr>
                              <a:srgbClr val="000000"/>
                            </a:buClr>
                            <a:buSzPts val="1100"/>
                            <a:buFont typeface="Arial"/>
                            <a:buNone/>
                          </a:pPr>
                          <a:r>
                            <a:rPr lang="en-US" sz="1200" b="1" dirty="0">
                              <a:solidFill>
                                <a:schemeClr val="dk1"/>
                              </a:solidFill>
                              <a:latin typeface="+mn-lt"/>
                              <a:ea typeface="+mn-ea"/>
                              <a:cs typeface="Montserrat"/>
                              <a:sym typeface="Montserrat"/>
                            </a:rPr>
                            <a:t>(5.389)</a:t>
                          </a:r>
                          <a:endParaRPr sz="1200" b="1"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None/>
                          </a:pPr>
                          <a:r>
                            <a:rPr lang="en-US" sz="1200" b="1" dirty="0">
                              <a:solidFill>
                                <a:schemeClr val="dk1"/>
                              </a:solidFill>
                              <a:latin typeface="+mn-lt"/>
                              <a:ea typeface="+mn-ea"/>
                              <a:cs typeface="Montserrat"/>
                              <a:sym typeface="Montserrat"/>
                            </a:rPr>
                            <a:t>0.068***</a:t>
                          </a:r>
                        </a:p>
                        <a:p>
                          <a:pPr marL="0" lvl="0" indent="0" algn="ctr" rtl="0">
                            <a:spcBef>
                              <a:spcPts val="0"/>
                            </a:spcBef>
                            <a:spcAft>
                              <a:spcPts val="0"/>
                            </a:spcAft>
                            <a:buNone/>
                          </a:pPr>
                          <a:r>
                            <a:rPr lang="en-US" sz="1200" b="1" dirty="0">
                              <a:solidFill>
                                <a:schemeClr val="dk1"/>
                              </a:solidFill>
                              <a:latin typeface="+mn-lt"/>
                              <a:ea typeface="+mn-ea"/>
                              <a:cs typeface="Montserrat"/>
                              <a:sym typeface="Montserrat"/>
                            </a:rPr>
                            <a:t>(2.636)</a:t>
                          </a:r>
                          <a:endParaRPr sz="1200" b="1" dirty="0">
                            <a:solidFill>
                              <a:schemeClr val="dk1"/>
                            </a:solidFill>
                            <a:latin typeface="+mn-lt"/>
                            <a:ea typeface="+mn-ea"/>
                            <a:cs typeface="Montserrat"/>
                            <a:sym typeface="Montserrat"/>
                          </a:endParaRPr>
                        </a:p>
                      </a:txBody>
                      <a:tcPr marL="42487" marR="42487" marT="42487" marB="42487" anchor="ctr"/>
                    </a:tc>
                    <a:extLst>
                      <a:ext uri="{0D108BD9-81ED-4DB2-BD59-A6C34878D82A}">
                        <a16:rowId xmlns:a16="http://schemas.microsoft.com/office/drawing/2014/main" val="10001"/>
                      </a:ext>
                    </a:extLst>
                  </a:tr>
                  <a:tr h="374066">
                    <a:tc>
                      <a:txBody>
                        <a:bodyPr/>
                        <a:lstStyle/>
                        <a:p>
                          <a:pPr marL="0" lvl="0" indent="0" algn="ctr" rtl="0">
                            <a:spcBef>
                              <a:spcPts val="0"/>
                            </a:spcBef>
                            <a:spcAft>
                              <a:spcPts val="0"/>
                            </a:spcAft>
                            <a:buClr>
                              <a:schemeClr val="dk1"/>
                            </a:buClr>
                            <a:buSzPts val="1100"/>
                            <a:buFont typeface="Arial"/>
                            <a:buNone/>
                          </a:pPr>
                          <a:r>
                            <a:rPr lang="en-US" sz="1200" b="0" dirty="0">
                              <a:solidFill>
                                <a:srgbClr val="011635"/>
                              </a:solidFill>
                              <a:latin typeface="+mn-lt"/>
                              <a:ea typeface="+mn-ea"/>
                              <a:cs typeface="Vidaloka"/>
                              <a:sym typeface="Vidaloka"/>
                            </a:rPr>
                            <a:t>Control Variables</a:t>
                          </a:r>
                          <a:endParaRPr sz="1200" b="0" dirty="0">
                            <a:solidFill>
                              <a:srgbClr val="011635"/>
                            </a:solidFill>
                            <a:latin typeface="+mn-lt"/>
                            <a:ea typeface="+mn-ea"/>
                            <a:cs typeface="Vidaloka"/>
                            <a:sym typeface="Vidaloka"/>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latin typeface="+mn-lt"/>
                              <a:ea typeface="+mn-ea"/>
                              <a:cs typeface="Montserrat"/>
                              <a:sym typeface="Montserrat"/>
                            </a:rPr>
                            <a:t>Included</a:t>
                          </a:r>
                          <a:endParaRPr sz="12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latin typeface="+mn-lt"/>
                              <a:ea typeface="+mn-ea"/>
                              <a:cs typeface="Montserrat"/>
                              <a:sym typeface="Montserrat"/>
                            </a:rPr>
                            <a:t>Included</a:t>
                          </a:r>
                          <a:endParaRPr sz="12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latin typeface="+mn-lt"/>
                              <a:ea typeface="+mn-ea"/>
                              <a:cs typeface="Montserrat"/>
                              <a:sym typeface="Montserrat"/>
                            </a:rPr>
                            <a:t>Included</a:t>
                          </a:r>
                          <a:endParaRPr sz="12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latin typeface="+mn-lt"/>
                              <a:ea typeface="+mn-ea"/>
                            </a:rPr>
                            <a:t>Included</a:t>
                          </a:r>
                          <a:endParaRPr sz="1200" dirty="0">
                            <a:solidFill>
                              <a:schemeClr val="dk1"/>
                            </a:solidFill>
                            <a:latin typeface="+mn-lt"/>
                            <a:ea typeface="+mn-ea"/>
                          </a:endParaRPr>
                        </a:p>
                      </a:txBody>
                      <a:tcPr marL="42487" marR="42487" marT="42487" marB="42487" anchor="ctr"/>
                    </a:tc>
                    <a:extLst>
                      <a:ext uri="{0D108BD9-81ED-4DB2-BD59-A6C34878D82A}">
                        <a16:rowId xmlns:a16="http://schemas.microsoft.com/office/drawing/2014/main" val="10002"/>
                      </a:ext>
                    </a:extLst>
                  </a:tr>
                  <a:tr h="374066">
                    <a:tc>
                      <a:txBody>
                        <a:bodyPr/>
                        <a:lstStyle/>
                        <a:p>
                          <a:pPr marL="0" lvl="0" indent="0" algn="ctr" rtl="0">
                            <a:spcBef>
                              <a:spcPts val="0"/>
                            </a:spcBef>
                            <a:spcAft>
                              <a:spcPts val="0"/>
                            </a:spcAft>
                            <a:buClr>
                              <a:schemeClr val="dk1"/>
                            </a:buClr>
                            <a:buSzPts val="1100"/>
                            <a:buFont typeface="Arial"/>
                            <a:buNone/>
                          </a:pPr>
                          <a:r>
                            <a:rPr lang="en-US" sz="1200" b="0" dirty="0">
                              <a:solidFill>
                                <a:srgbClr val="011635"/>
                              </a:solidFill>
                              <a:latin typeface="+mn-lt"/>
                              <a:ea typeface="+mn-ea"/>
                              <a:cs typeface="Vidaloka"/>
                              <a:sym typeface="Vidaloka"/>
                            </a:rPr>
                            <a:t>N</a:t>
                          </a:r>
                          <a:endParaRPr sz="1200" b="0" dirty="0">
                            <a:solidFill>
                              <a:srgbClr val="011635"/>
                            </a:solidFill>
                            <a:latin typeface="+mn-lt"/>
                            <a:ea typeface="+mn-ea"/>
                            <a:cs typeface="Vidaloka"/>
                            <a:sym typeface="Vidaloka"/>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latin typeface="+mn-lt"/>
                              <a:ea typeface="+mn-ea"/>
                              <a:cs typeface="Montserrat"/>
                              <a:sym typeface="Montserrat"/>
                            </a:rPr>
                            <a:t>492</a:t>
                          </a:r>
                          <a:endParaRPr sz="12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latin typeface="+mn-lt"/>
                              <a:ea typeface="+mn-ea"/>
                              <a:cs typeface="Montserrat"/>
                              <a:sym typeface="Montserrat"/>
                            </a:rPr>
                            <a:t>492</a:t>
                          </a:r>
                          <a:endParaRPr sz="12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latin typeface="+mn-lt"/>
                              <a:ea typeface="+mn-ea"/>
                              <a:cs typeface="Montserrat"/>
                              <a:sym typeface="Montserrat"/>
                            </a:rPr>
                            <a:t>492</a:t>
                          </a:r>
                          <a:endParaRPr sz="12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latin typeface="+mn-lt"/>
                              <a:ea typeface="+mn-ea"/>
                            </a:rPr>
                            <a:t>492</a:t>
                          </a:r>
                          <a:endParaRPr sz="1200" dirty="0">
                            <a:solidFill>
                              <a:schemeClr val="dk1"/>
                            </a:solidFill>
                            <a:latin typeface="+mn-lt"/>
                            <a:ea typeface="+mn-ea"/>
                          </a:endParaRPr>
                        </a:p>
                      </a:txBody>
                      <a:tcPr marL="42487" marR="42487" marT="42487" marB="42487" anchor="ctr"/>
                    </a:tc>
                    <a:extLst>
                      <a:ext uri="{0D108BD9-81ED-4DB2-BD59-A6C34878D82A}">
                        <a16:rowId xmlns:a16="http://schemas.microsoft.com/office/drawing/2014/main" val="1351522387"/>
                      </a:ext>
                    </a:extLst>
                  </a:tr>
                  <a:tr h="374066">
                    <a:tc>
                      <a:txBody>
                        <a:bodyPr/>
                        <a:lstStyle/>
                        <a:p>
                          <a:pPr marL="0" lvl="0" indent="0" algn="ctr" rtl="0">
                            <a:spcBef>
                              <a:spcPts val="0"/>
                            </a:spcBef>
                            <a:spcAft>
                              <a:spcPts val="0"/>
                            </a:spcAft>
                            <a:buClr>
                              <a:schemeClr val="dk1"/>
                            </a:buClr>
                            <a:buSzPts val="1100"/>
                            <a:buFont typeface="Arial"/>
                            <a:buNone/>
                          </a:pPr>
                          <a:r>
                            <a:rPr lang="en-US" altLang="zh-TW" sz="1200" b="0" i="0" u="none" strike="noStrike" cap="none" dirty="0">
                              <a:solidFill>
                                <a:srgbClr val="011635"/>
                              </a:solidFill>
                              <a:latin typeface="+mn-lt"/>
                              <a:ea typeface="+mn-ea"/>
                              <a:cs typeface="Vidaloka"/>
                              <a:sym typeface="Vidaloka"/>
                            </a:rPr>
                            <a:t>Adjusted </a:t>
                          </a:r>
                          <a14:m>
                            <m:oMath xmlns:m="http://schemas.openxmlformats.org/officeDocument/2006/math">
                              <m:sSup>
                                <m:sSupPr>
                                  <m:ctrlPr>
                                    <a:rPr lang="en-US" altLang="zh-TW" sz="1200" i="1" smtClean="0">
                                      <a:solidFill>
                                        <a:srgbClr val="011635"/>
                                      </a:solidFill>
                                      <a:latin typeface="Cambria Math" panose="02040503050406030204" pitchFamily="18" charset="0"/>
                                      <a:ea typeface="+mn-ea"/>
                                      <a:sym typeface="Vidaloka"/>
                                    </a:rPr>
                                  </m:ctrlPr>
                                </m:sSupPr>
                                <m:e>
                                  <m:r>
                                    <a:rPr lang="en-US" altLang="zh-TW" sz="1200" b="0" i="1" smtClean="0">
                                      <a:solidFill>
                                        <a:srgbClr val="011635"/>
                                      </a:solidFill>
                                      <a:latin typeface="Cambria Math" panose="02040503050406030204" pitchFamily="18" charset="0"/>
                                      <a:ea typeface="+mn-ea"/>
                                      <a:sym typeface="Vidaloka"/>
                                    </a:rPr>
                                    <m:t>𝑅</m:t>
                                  </m:r>
                                </m:e>
                                <m:sup>
                                  <m:r>
                                    <a:rPr lang="en-US" altLang="zh-TW" sz="1200" b="0" i="1" smtClean="0">
                                      <a:solidFill>
                                        <a:srgbClr val="011635"/>
                                      </a:solidFill>
                                      <a:latin typeface="Cambria Math" panose="02040503050406030204" pitchFamily="18" charset="0"/>
                                      <a:ea typeface="+mn-ea"/>
                                      <a:sym typeface="Vidaloka"/>
                                    </a:rPr>
                                    <m:t>2</m:t>
                                  </m:r>
                                </m:sup>
                              </m:sSup>
                            </m:oMath>
                          </a14:m>
                          <a:endParaRPr sz="1200" dirty="0">
                            <a:solidFill>
                              <a:srgbClr val="011635"/>
                            </a:solidFill>
                            <a:latin typeface="+mn-lt"/>
                            <a:ea typeface="+mn-ea"/>
                            <a:cs typeface="Vidaloka"/>
                            <a:sym typeface="Vidaloka"/>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latin typeface="+mn-lt"/>
                              <a:ea typeface="+mn-ea"/>
                              <a:cs typeface="Montserrat"/>
                              <a:sym typeface="Montserrat"/>
                            </a:rPr>
                            <a:t>0.086</a:t>
                          </a:r>
                          <a:endParaRPr sz="12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latin typeface="+mn-lt"/>
                              <a:ea typeface="+mn-ea"/>
                              <a:cs typeface="Montserrat"/>
                              <a:sym typeface="Montserrat"/>
                            </a:rPr>
                            <a:t>0.465</a:t>
                          </a:r>
                          <a:endParaRPr sz="12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latin typeface="+mn-lt"/>
                              <a:ea typeface="+mn-ea"/>
                              <a:cs typeface="Montserrat"/>
                              <a:sym typeface="Montserrat"/>
                            </a:rPr>
                            <a:t>0.484</a:t>
                          </a:r>
                          <a:endParaRPr sz="12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latin typeface="+mn-lt"/>
                              <a:ea typeface="+mn-ea"/>
                            </a:rPr>
                            <a:t>0.419</a:t>
                          </a:r>
                          <a:endParaRPr sz="1200" dirty="0">
                            <a:solidFill>
                              <a:schemeClr val="dk1"/>
                            </a:solidFill>
                            <a:latin typeface="+mn-lt"/>
                            <a:ea typeface="+mn-ea"/>
                          </a:endParaRPr>
                        </a:p>
                      </a:txBody>
                      <a:tcPr marL="42487" marR="42487" marT="42487" marB="42487" anchor="ctr"/>
                    </a:tc>
                    <a:extLst>
                      <a:ext uri="{0D108BD9-81ED-4DB2-BD59-A6C34878D82A}">
                        <a16:rowId xmlns:a16="http://schemas.microsoft.com/office/drawing/2014/main" val="1362870970"/>
                      </a:ext>
                    </a:extLst>
                  </a:tr>
                </a:tbl>
              </a:graphicData>
            </a:graphic>
          </p:graphicFrame>
        </mc:Choice>
        <mc:Fallback xmlns="">
          <p:graphicFrame>
            <p:nvGraphicFramePr>
              <p:cNvPr id="1453" name="Google Shape;1453;p112"/>
              <p:cNvGraphicFramePr/>
              <p:nvPr>
                <p:extLst>
                  <p:ext uri="{D42A27DB-BD31-4B8C-83A1-F6EECF244321}">
                    <p14:modId xmlns:p14="http://schemas.microsoft.com/office/powerpoint/2010/main" val="2262514445"/>
                  </p:ext>
                </p:extLst>
              </p:nvPr>
            </p:nvGraphicFramePr>
            <p:xfrm>
              <a:off x="1353795" y="1401320"/>
              <a:ext cx="6436359" cy="2813694"/>
            </p:xfrm>
            <a:graphic>
              <a:graphicData uri="http://schemas.openxmlformats.org/drawingml/2006/table">
                <a:tbl>
                  <a:tblPr firstRow="1" firstCol="1" bandRow="1">
                    <a:tableStyleId>{10A1B5D5-9B99-4C35-A422-299274C87663}</a:tableStyleId>
                  </a:tblPr>
                  <a:tblGrid>
                    <a:gridCol w="1493180">
                      <a:extLst>
                        <a:ext uri="{9D8B030D-6E8A-4147-A177-3AD203B41FA5}">
                          <a16:colId xmlns:a16="http://schemas.microsoft.com/office/drawing/2014/main" val="20000"/>
                        </a:ext>
                      </a:extLst>
                    </a:gridCol>
                    <a:gridCol w="1240147">
                      <a:extLst>
                        <a:ext uri="{9D8B030D-6E8A-4147-A177-3AD203B41FA5}">
                          <a16:colId xmlns:a16="http://schemas.microsoft.com/office/drawing/2014/main" val="20001"/>
                        </a:ext>
                      </a:extLst>
                    </a:gridCol>
                    <a:gridCol w="1193042">
                      <a:extLst>
                        <a:ext uri="{9D8B030D-6E8A-4147-A177-3AD203B41FA5}">
                          <a16:colId xmlns:a16="http://schemas.microsoft.com/office/drawing/2014/main" val="20002"/>
                        </a:ext>
                      </a:extLst>
                    </a:gridCol>
                    <a:gridCol w="1296471">
                      <a:extLst>
                        <a:ext uri="{9D8B030D-6E8A-4147-A177-3AD203B41FA5}">
                          <a16:colId xmlns:a16="http://schemas.microsoft.com/office/drawing/2014/main" val="20003"/>
                        </a:ext>
                      </a:extLst>
                    </a:gridCol>
                    <a:gridCol w="1213519">
                      <a:extLst>
                        <a:ext uri="{9D8B030D-6E8A-4147-A177-3AD203B41FA5}">
                          <a16:colId xmlns:a16="http://schemas.microsoft.com/office/drawing/2014/main" val="20004"/>
                        </a:ext>
                      </a:extLst>
                    </a:gridCol>
                  </a:tblGrid>
                  <a:tr h="267854">
                    <a:tc gridSpan="5">
                      <a:txBody>
                        <a:bodyPr/>
                        <a:lstStyle/>
                        <a:p>
                          <a:pPr marL="0" lvl="0" indent="0" algn="ctr" rtl="0">
                            <a:spcBef>
                              <a:spcPts val="0"/>
                            </a:spcBef>
                            <a:spcAft>
                              <a:spcPts val="0"/>
                            </a:spcAft>
                            <a:buNone/>
                          </a:pPr>
                          <a:r>
                            <a:rPr lang="en-US" sz="1200" dirty="0"/>
                            <a:t>Table 6 Second Stage Equations: Pre- vs. Post-Implementation for RPA Adopters Sample</a:t>
                          </a:r>
                          <a:endParaRPr sz="1200" dirty="0">
                            <a:latin typeface="+mn-lt"/>
                            <a:ea typeface="+mn-ea"/>
                          </a:endParaRPr>
                        </a:p>
                      </a:txBody>
                      <a:tcPr marL="42487" marR="42487" marT="42487" marB="42487"/>
                    </a:tc>
                    <a:tc hMerge="1">
                      <a:txBody>
                        <a:bodyPr/>
                        <a:lstStyle/>
                        <a:p>
                          <a:pPr marL="0" lvl="0" indent="0" algn="ctr" rtl="0">
                            <a:spcBef>
                              <a:spcPts val="0"/>
                            </a:spcBef>
                            <a:spcAft>
                              <a:spcPts val="0"/>
                            </a:spcAft>
                            <a:buNone/>
                          </a:pPr>
                          <a:endParaRPr sz="1200" dirty="0">
                            <a:solidFill>
                              <a:srgbClr val="011635"/>
                            </a:solidFill>
                            <a:latin typeface="+mn-lt"/>
                            <a:ea typeface="+mn-ea"/>
                            <a:cs typeface="+mn-cs"/>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mn-cs"/>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mn-cs"/>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mn-cs"/>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793594298"/>
                      </a:ext>
                    </a:extLst>
                  </a:tr>
                  <a:tr h="374066">
                    <a:tc>
                      <a:txBody>
                        <a:bodyPr/>
                        <a:lstStyle/>
                        <a:p>
                          <a:pPr marL="0" lvl="0" indent="0" algn="l" rtl="0">
                            <a:spcBef>
                              <a:spcPts val="0"/>
                            </a:spcBef>
                            <a:spcAft>
                              <a:spcPts val="0"/>
                            </a:spcAft>
                            <a:buNone/>
                          </a:pPr>
                          <a:endParaRPr sz="1200" dirty="0">
                            <a:latin typeface="+mn-lt"/>
                            <a:ea typeface="+mn-ea"/>
                          </a:endParaRPr>
                        </a:p>
                      </a:txBody>
                      <a:tcPr marL="42487" marR="42487" marT="42487" marB="42487"/>
                    </a:tc>
                    <a:tc>
                      <a:txBody>
                        <a:bodyPr/>
                        <a:lstStyle/>
                        <a:p>
                          <a:pPr marL="0" lvl="0" indent="0" algn="ctr" rtl="0">
                            <a:spcBef>
                              <a:spcPts val="0"/>
                            </a:spcBef>
                            <a:spcAft>
                              <a:spcPts val="0"/>
                            </a:spcAft>
                            <a:buNone/>
                          </a:pPr>
                          <a:r>
                            <a:rPr lang="en-US" sz="1200" b="1" dirty="0">
                              <a:solidFill>
                                <a:srgbClr val="FF0000"/>
                              </a:solidFill>
                              <a:latin typeface="+mn-lt"/>
                              <a:ea typeface="+mn-ea"/>
                              <a:cs typeface="Vidaloka"/>
                              <a:sym typeface="Vidaloka"/>
                            </a:rPr>
                            <a:t>DAQ</a:t>
                          </a:r>
                          <a:endParaRPr sz="1200" b="1" dirty="0">
                            <a:solidFill>
                              <a:srgbClr val="FF0000"/>
                            </a:solidFill>
                            <a:latin typeface="+mn-lt"/>
                            <a:ea typeface="+mn-ea"/>
                            <a:cs typeface="Vidaloka"/>
                            <a:sym typeface="Vidaloka"/>
                          </a:endParaRPr>
                        </a:p>
                      </a:txBody>
                      <a:tcPr marL="42487" marR="42487" marT="42487" marB="42487" anchor="ctr"/>
                    </a:tc>
                    <a:tc>
                      <a:txBody>
                        <a:bodyPr/>
                        <a:lstStyle/>
                        <a:p>
                          <a:pPr marL="0" lvl="0" indent="0" algn="ctr" rtl="0">
                            <a:spcBef>
                              <a:spcPts val="0"/>
                            </a:spcBef>
                            <a:spcAft>
                              <a:spcPts val="0"/>
                            </a:spcAft>
                            <a:buNone/>
                          </a:pPr>
                          <a:r>
                            <a:rPr lang="en-US" sz="1200" dirty="0">
                              <a:solidFill>
                                <a:srgbClr val="011635"/>
                              </a:solidFill>
                              <a:latin typeface="+mn-lt"/>
                              <a:ea typeface="+mn-ea"/>
                              <a:cs typeface="Vidaloka"/>
                              <a:sym typeface="Vidaloka"/>
                            </a:rPr>
                            <a:t>RM</a:t>
                          </a:r>
                          <a:endParaRPr sz="1200" dirty="0">
                            <a:solidFill>
                              <a:srgbClr val="011635"/>
                            </a:solidFill>
                            <a:latin typeface="+mn-lt"/>
                            <a:ea typeface="+mn-ea"/>
                            <a:cs typeface="Vidaloka"/>
                            <a:sym typeface="Vidaloka"/>
                          </a:endParaRPr>
                        </a:p>
                      </a:txBody>
                      <a:tcPr marL="42487" marR="42487" marT="42487" marB="42487" anchor="ctr"/>
                    </a:tc>
                    <a:tc>
                      <a:txBody>
                        <a:bodyPr/>
                        <a:lstStyle/>
                        <a:p>
                          <a:pPr marL="0" lvl="0" indent="0" algn="ctr" rtl="0">
                            <a:spcBef>
                              <a:spcPts val="0"/>
                            </a:spcBef>
                            <a:spcAft>
                              <a:spcPts val="0"/>
                            </a:spcAft>
                            <a:buNone/>
                          </a:pPr>
                          <a:r>
                            <a:rPr lang="en-US" sz="1200" dirty="0">
                              <a:solidFill>
                                <a:srgbClr val="011635"/>
                              </a:solidFill>
                              <a:latin typeface="+mn-lt"/>
                              <a:ea typeface="+mn-ea"/>
                              <a:cs typeface="Vidaloka"/>
                              <a:sym typeface="Vidaloka"/>
                            </a:rPr>
                            <a:t>ABEXP</a:t>
                          </a:r>
                          <a:endParaRPr sz="1200" dirty="0">
                            <a:solidFill>
                              <a:srgbClr val="011635"/>
                            </a:solidFill>
                            <a:latin typeface="+mn-lt"/>
                            <a:ea typeface="+mn-ea"/>
                            <a:cs typeface="Vidaloka"/>
                            <a:sym typeface="Vidaloka"/>
                          </a:endParaRPr>
                        </a:p>
                      </a:txBody>
                      <a:tcPr marL="42487" marR="42487" marT="42487" marB="42487" anchor="ctr"/>
                    </a:tc>
                    <a:tc>
                      <a:txBody>
                        <a:bodyPr/>
                        <a:lstStyle/>
                        <a:p>
                          <a:pPr marL="0" lvl="0" indent="0" algn="ctr" rtl="0">
                            <a:spcBef>
                              <a:spcPts val="0"/>
                            </a:spcBef>
                            <a:spcAft>
                              <a:spcPts val="0"/>
                            </a:spcAft>
                            <a:buNone/>
                          </a:pPr>
                          <a:r>
                            <a:rPr lang="en-US" sz="1200" dirty="0">
                              <a:solidFill>
                                <a:srgbClr val="011635"/>
                              </a:solidFill>
                              <a:latin typeface="+mn-lt"/>
                              <a:ea typeface="+mn-ea"/>
                              <a:cs typeface="Vidaloka"/>
                              <a:sym typeface="Vidaloka"/>
                            </a:rPr>
                            <a:t>ABPROD</a:t>
                          </a:r>
                          <a:endParaRPr sz="1200" dirty="0">
                            <a:solidFill>
                              <a:srgbClr val="011635"/>
                            </a:solidFill>
                            <a:latin typeface="+mn-lt"/>
                            <a:ea typeface="+mn-ea"/>
                            <a:cs typeface="Vidaloka"/>
                            <a:sym typeface="Vidaloka"/>
                          </a:endParaRPr>
                        </a:p>
                      </a:txBody>
                      <a:tcPr marL="42487" marR="42487" marT="42487" marB="42487" anchor="ctr"/>
                    </a:tc>
                    <a:extLst>
                      <a:ext uri="{0D108BD9-81ED-4DB2-BD59-A6C34878D82A}">
                        <a16:rowId xmlns:a16="http://schemas.microsoft.com/office/drawing/2014/main" val="10000"/>
                      </a:ext>
                    </a:extLst>
                  </a:tr>
                  <a:tr h="524788">
                    <a:tc>
                      <a:txBody>
                        <a:bodyPr/>
                        <a:lstStyle/>
                        <a:p>
                          <a:pPr marL="0" lvl="0" indent="0" algn="ctr" rtl="0">
                            <a:spcBef>
                              <a:spcPts val="0"/>
                            </a:spcBef>
                            <a:spcAft>
                              <a:spcPts val="0"/>
                            </a:spcAft>
                            <a:buNone/>
                          </a:pPr>
                          <a:r>
                            <a:rPr lang="en-US" sz="1200" b="0" dirty="0">
                              <a:solidFill>
                                <a:srgbClr val="011635"/>
                              </a:solidFill>
                              <a:latin typeface="+mn-lt"/>
                              <a:ea typeface="+mn-ea"/>
                              <a:cs typeface="Vidaloka"/>
                              <a:sym typeface="Vidaloka"/>
                            </a:rPr>
                            <a:t>RM/ DAQ</a:t>
                          </a:r>
                          <a:endParaRPr sz="1200" b="0" dirty="0">
                            <a:solidFill>
                              <a:srgbClr val="011635"/>
                            </a:solidFill>
                            <a:latin typeface="+mn-lt"/>
                            <a:ea typeface="+mn-ea"/>
                            <a:cs typeface="Vidaloka"/>
                            <a:sym typeface="Vidaloka"/>
                          </a:endParaRPr>
                        </a:p>
                      </a:txBody>
                      <a:tcPr marL="42487" marR="42487" marT="42487" marB="42487" anchor="ctr"/>
                    </a:tc>
                    <a:tc>
                      <a:txBody>
                        <a:bodyPr/>
                        <a:lstStyle/>
                        <a:p>
                          <a:pPr marL="0" lvl="0" indent="0" algn="ctr" rtl="0">
                            <a:spcBef>
                              <a:spcPts val="0"/>
                            </a:spcBef>
                            <a:spcAft>
                              <a:spcPts val="0"/>
                            </a:spcAft>
                            <a:buClr>
                              <a:srgbClr val="000000"/>
                            </a:buClr>
                            <a:buSzPts val="1100"/>
                            <a:buFont typeface="Arial"/>
                            <a:buNone/>
                          </a:pPr>
                          <a:r>
                            <a:rPr lang="en-US" altLang="zh-TW" sz="1200" dirty="0">
                              <a:solidFill>
                                <a:schemeClr val="dk1"/>
                              </a:solidFill>
                              <a:latin typeface="+mn-lt"/>
                              <a:ea typeface="+mn-ea"/>
                              <a:cs typeface="Montserrat"/>
                              <a:sym typeface="Montserrat"/>
                            </a:rPr>
                            <a:t>-0.089</a:t>
                          </a:r>
                        </a:p>
                        <a:p>
                          <a:pPr marL="0" lvl="0" indent="0" algn="ctr" rtl="0">
                            <a:spcBef>
                              <a:spcPts val="0"/>
                            </a:spcBef>
                            <a:spcAft>
                              <a:spcPts val="0"/>
                            </a:spcAft>
                            <a:buClr>
                              <a:srgbClr val="000000"/>
                            </a:buClr>
                            <a:buSzPts val="1100"/>
                            <a:buFont typeface="Arial"/>
                            <a:buNone/>
                          </a:pPr>
                          <a:r>
                            <a:rPr lang="en-US" altLang="zh-TW" sz="1200" dirty="0">
                              <a:solidFill>
                                <a:schemeClr val="dk1"/>
                              </a:solidFill>
                              <a:latin typeface="+mn-lt"/>
                              <a:ea typeface="+mn-ea"/>
                              <a:cs typeface="Montserrat"/>
                              <a:sym typeface="Montserrat"/>
                            </a:rPr>
                            <a:t>(1.037)</a:t>
                          </a:r>
                        </a:p>
                      </a:txBody>
                      <a:tcPr marL="42487" marR="42487" marT="42487" marB="42487" anchor="ctr"/>
                    </a:tc>
                    <a:tc>
                      <a:txBody>
                        <a:bodyPr/>
                        <a:lstStyle/>
                        <a:p>
                          <a:pPr marL="0" lvl="0" indent="0" algn="ctr" rtl="0">
                            <a:spcBef>
                              <a:spcPts val="0"/>
                            </a:spcBef>
                            <a:spcAft>
                              <a:spcPts val="0"/>
                            </a:spcAft>
                            <a:buNone/>
                          </a:pPr>
                          <a:r>
                            <a:rPr lang="en-US" sz="1200" dirty="0">
                              <a:solidFill>
                                <a:schemeClr val="dk1"/>
                              </a:solidFill>
                              <a:latin typeface="+mn-lt"/>
                              <a:ea typeface="+mn-ea"/>
                              <a:cs typeface="Montserrat"/>
                              <a:sym typeface="Montserrat"/>
                            </a:rPr>
                            <a:t>-2.242***</a:t>
                          </a:r>
                        </a:p>
                        <a:p>
                          <a:pPr marL="0" lvl="0" indent="0" algn="ctr" rtl="0">
                            <a:spcBef>
                              <a:spcPts val="0"/>
                            </a:spcBef>
                            <a:spcAft>
                              <a:spcPts val="0"/>
                            </a:spcAft>
                            <a:buNone/>
                          </a:pPr>
                          <a:r>
                            <a:rPr lang="en-US" sz="1200" dirty="0">
                              <a:solidFill>
                                <a:schemeClr val="dk1"/>
                              </a:solidFill>
                              <a:latin typeface="+mn-lt"/>
                              <a:ea typeface="+mn-ea"/>
                              <a:cs typeface="Montserrat"/>
                              <a:sym typeface="Montserrat"/>
                            </a:rPr>
                            <a:t>(-3.246)</a:t>
                          </a:r>
                          <a:endParaRPr sz="12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rgbClr val="000000"/>
                            </a:buClr>
                            <a:buSzPts val="1100"/>
                            <a:buFont typeface="Arial"/>
                            <a:buNone/>
                          </a:pPr>
                          <a:r>
                            <a:rPr lang="en-US" sz="1200" dirty="0">
                              <a:solidFill>
                                <a:schemeClr val="dk1"/>
                              </a:solidFill>
                              <a:latin typeface="+mn-lt"/>
                              <a:ea typeface="+mn-ea"/>
                              <a:cs typeface="Montserrat"/>
                              <a:sym typeface="Montserrat"/>
                            </a:rPr>
                            <a:t>-1.312***</a:t>
                          </a:r>
                        </a:p>
                        <a:p>
                          <a:pPr marL="0" lvl="0" indent="0" algn="ctr" rtl="0">
                            <a:spcBef>
                              <a:spcPts val="0"/>
                            </a:spcBef>
                            <a:spcAft>
                              <a:spcPts val="0"/>
                            </a:spcAft>
                            <a:buClr>
                              <a:srgbClr val="000000"/>
                            </a:buClr>
                            <a:buSzPts val="1100"/>
                            <a:buFont typeface="Arial"/>
                            <a:buNone/>
                          </a:pPr>
                          <a:r>
                            <a:rPr lang="en-US" sz="1200" dirty="0">
                              <a:solidFill>
                                <a:schemeClr val="dk1"/>
                              </a:solidFill>
                              <a:latin typeface="+mn-lt"/>
                              <a:ea typeface="+mn-ea"/>
                              <a:cs typeface="Montserrat"/>
                              <a:sym typeface="Montserrat"/>
                            </a:rPr>
                            <a:t>(-4.818)</a:t>
                          </a:r>
                          <a:endParaRPr sz="12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None/>
                          </a:pPr>
                          <a:r>
                            <a:rPr lang="en-US" sz="1200" dirty="0">
                              <a:solidFill>
                                <a:schemeClr val="dk1"/>
                              </a:solidFill>
                              <a:latin typeface="+mn-lt"/>
                              <a:ea typeface="+mn-ea"/>
                              <a:cs typeface="Montserrat"/>
                              <a:sym typeface="Montserrat"/>
                            </a:rPr>
                            <a:t>-0.946*</a:t>
                          </a:r>
                        </a:p>
                        <a:p>
                          <a:pPr marL="0" lvl="0" indent="0" algn="ctr" rtl="0">
                            <a:spcBef>
                              <a:spcPts val="0"/>
                            </a:spcBef>
                            <a:spcAft>
                              <a:spcPts val="0"/>
                            </a:spcAft>
                            <a:buNone/>
                          </a:pPr>
                          <a:r>
                            <a:rPr lang="en-US" sz="1200" dirty="0">
                              <a:solidFill>
                                <a:schemeClr val="dk1"/>
                              </a:solidFill>
                              <a:latin typeface="+mn-lt"/>
                              <a:ea typeface="+mn-ea"/>
                              <a:cs typeface="Montserrat"/>
                              <a:sym typeface="Montserrat"/>
                            </a:rPr>
                            <a:t>(-1.949)</a:t>
                          </a:r>
                          <a:endParaRPr sz="1200" dirty="0">
                            <a:solidFill>
                              <a:schemeClr val="dk1"/>
                            </a:solidFill>
                            <a:latin typeface="+mn-lt"/>
                            <a:ea typeface="+mn-ea"/>
                            <a:cs typeface="Montserrat"/>
                            <a:sym typeface="Montserrat"/>
                          </a:endParaRPr>
                        </a:p>
                      </a:txBody>
                      <a:tcPr marL="42487" marR="42487" marT="42487" marB="42487" anchor="ctr"/>
                    </a:tc>
                    <a:extLst>
                      <a:ext uri="{0D108BD9-81ED-4DB2-BD59-A6C34878D82A}">
                        <a16:rowId xmlns:a16="http://schemas.microsoft.com/office/drawing/2014/main" val="1079541405"/>
                      </a:ext>
                    </a:extLst>
                  </a:tr>
                  <a:tr h="524788">
                    <a:tc>
                      <a:txBody>
                        <a:bodyPr/>
                        <a:lstStyle/>
                        <a:p>
                          <a:pPr marL="0" lvl="0" indent="0" algn="ctr" rtl="0">
                            <a:spcBef>
                              <a:spcPts val="0"/>
                            </a:spcBef>
                            <a:spcAft>
                              <a:spcPts val="0"/>
                            </a:spcAft>
                            <a:buNone/>
                          </a:pPr>
                          <a:r>
                            <a:rPr lang="en-US" sz="1200" b="1" dirty="0">
                              <a:solidFill>
                                <a:srgbClr val="011635"/>
                              </a:solidFill>
                              <a:latin typeface="+mn-lt"/>
                              <a:ea typeface="+mn-ea"/>
                              <a:cs typeface="Vidaloka"/>
                              <a:sym typeface="Vidaloka"/>
                            </a:rPr>
                            <a:t>POST</a:t>
                          </a:r>
                          <a:endParaRPr sz="1200" b="1" dirty="0">
                            <a:solidFill>
                              <a:srgbClr val="011635"/>
                            </a:solidFill>
                            <a:latin typeface="+mn-lt"/>
                            <a:ea typeface="+mn-ea"/>
                            <a:cs typeface="Vidaloka"/>
                            <a:sym typeface="Vidaloka"/>
                          </a:endParaRPr>
                        </a:p>
                      </a:txBody>
                      <a:tcPr marL="42487" marR="42487" marT="42487" marB="42487" anchor="ctr"/>
                    </a:tc>
                    <a:tc>
                      <a:txBody>
                        <a:bodyPr/>
                        <a:lstStyle/>
                        <a:p>
                          <a:pPr marL="0" lvl="0" indent="0" algn="ctr" rtl="0">
                            <a:spcBef>
                              <a:spcPts val="0"/>
                            </a:spcBef>
                            <a:spcAft>
                              <a:spcPts val="0"/>
                            </a:spcAft>
                            <a:buClr>
                              <a:srgbClr val="000000"/>
                            </a:buClr>
                            <a:buSzPts val="1100"/>
                            <a:buFont typeface="Arial"/>
                            <a:buNone/>
                          </a:pPr>
                          <a:r>
                            <a:rPr lang="en-US" sz="1200" b="1" dirty="0">
                              <a:solidFill>
                                <a:schemeClr val="dk1"/>
                              </a:solidFill>
                              <a:latin typeface="+mn-lt"/>
                              <a:ea typeface="+mn-ea"/>
                              <a:cs typeface="Montserrat"/>
                              <a:sym typeface="Montserrat"/>
                            </a:rPr>
                            <a:t>0.049*</a:t>
                          </a:r>
                        </a:p>
                        <a:p>
                          <a:pPr marL="0" lvl="0" indent="0" algn="ctr" rtl="0">
                            <a:spcBef>
                              <a:spcPts val="0"/>
                            </a:spcBef>
                            <a:spcAft>
                              <a:spcPts val="0"/>
                            </a:spcAft>
                            <a:buClr>
                              <a:srgbClr val="000000"/>
                            </a:buClr>
                            <a:buSzPts val="1100"/>
                            <a:buFont typeface="Arial"/>
                            <a:buNone/>
                          </a:pPr>
                          <a:r>
                            <a:rPr lang="en-US" sz="1200" b="1" dirty="0">
                              <a:solidFill>
                                <a:schemeClr val="dk1"/>
                              </a:solidFill>
                              <a:latin typeface="+mn-lt"/>
                              <a:ea typeface="+mn-ea"/>
                              <a:cs typeface="Montserrat"/>
                              <a:sym typeface="Montserrat"/>
                            </a:rPr>
                            <a:t>(1.891)</a:t>
                          </a:r>
                          <a:endParaRPr sz="1200" b="1"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None/>
                          </a:pPr>
                          <a:r>
                            <a:rPr lang="en-US" sz="1200" b="1" dirty="0">
                              <a:solidFill>
                                <a:schemeClr val="dk1"/>
                              </a:solidFill>
                              <a:latin typeface="+mn-lt"/>
                              <a:ea typeface="+mn-ea"/>
                              <a:cs typeface="Montserrat"/>
                              <a:sym typeface="Montserrat"/>
                            </a:rPr>
                            <a:t>0.147***</a:t>
                          </a:r>
                        </a:p>
                        <a:p>
                          <a:pPr marL="0" lvl="0" indent="0" algn="ctr" rtl="0">
                            <a:spcBef>
                              <a:spcPts val="0"/>
                            </a:spcBef>
                            <a:spcAft>
                              <a:spcPts val="0"/>
                            </a:spcAft>
                            <a:buNone/>
                          </a:pPr>
                          <a:r>
                            <a:rPr lang="en-US" sz="1200" b="1" dirty="0">
                              <a:solidFill>
                                <a:schemeClr val="dk1"/>
                              </a:solidFill>
                              <a:latin typeface="+mn-lt"/>
                              <a:ea typeface="+mn-ea"/>
                              <a:cs typeface="Montserrat"/>
                              <a:sym typeface="Montserrat"/>
                            </a:rPr>
                            <a:t>(3.965)</a:t>
                          </a:r>
                          <a:endParaRPr sz="1200" b="1"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rgbClr val="000000"/>
                            </a:buClr>
                            <a:buSzPts val="1100"/>
                            <a:buFont typeface="Arial"/>
                            <a:buNone/>
                          </a:pPr>
                          <a:r>
                            <a:rPr lang="en-US" sz="1200" b="1" dirty="0">
                              <a:solidFill>
                                <a:schemeClr val="dk1"/>
                              </a:solidFill>
                              <a:latin typeface="+mn-lt"/>
                              <a:ea typeface="+mn-ea"/>
                              <a:cs typeface="Montserrat"/>
                              <a:sym typeface="Montserrat"/>
                            </a:rPr>
                            <a:t>0.080***</a:t>
                          </a:r>
                        </a:p>
                        <a:p>
                          <a:pPr marL="0" lvl="0" indent="0" algn="ctr" rtl="0">
                            <a:spcBef>
                              <a:spcPts val="0"/>
                            </a:spcBef>
                            <a:spcAft>
                              <a:spcPts val="0"/>
                            </a:spcAft>
                            <a:buClr>
                              <a:srgbClr val="000000"/>
                            </a:buClr>
                            <a:buSzPts val="1100"/>
                            <a:buFont typeface="Arial"/>
                            <a:buNone/>
                          </a:pPr>
                          <a:r>
                            <a:rPr lang="en-US" sz="1200" b="1" dirty="0">
                              <a:solidFill>
                                <a:schemeClr val="dk1"/>
                              </a:solidFill>
                              <a:latin typeface="+mn-lt"/>
                              <a:ea typeface="+mn-ea"/>
                              <a:cs typeface="Montserrat"/>
                              <a:sym typeface="Montserrat"/>
                            </a:rPr>
                            <a:t>(5.389)</a:t>
                          </a:r>
                          <a:endParaRPr sz="1200" b="1"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None/>
                          </a:pPr>
                          <a:r>
                            <a:rPr lang="en-US" sz="1200" b="1" dirty="0">
                              <a:solidFill>
                                <a:schemeClr val="dk1"/>
                              </a:solidFill>
                              <a:latin typeface="+mn-lt"/>
                              <a:ea typeface="+mn-ea"/>
                              <a:cs typeface="Montserrat"/>
                              <a:sym typeface="Montserrat"/>
                            </a:rPr>
                            <a:t>0.068***</a:t>
                          </a:r>
                        </a:p>
                        <a:p>
                          <a:pPr marL="0" lvl="0" indent="0" algn="ctr" rtl="0">
                            <a:spcBef>
                              <a:spcPts val="0"/>
                            </a:spcBef>
                            <a:spcAft>
                              <a:spcPts val="0"/>
                            </a:spcAft>
                            <a:buNone/>
                          </a:pPr>
                          <a:r>
                            <a:rPr lang="en-US" sz="1200" b="1" dirty="0">
                              <a:solidFill>
                                <a:schemeClr val="dk1"/>
                              </a:solidFill>
                              <a:latin typeface="+mn-lt"/>
                              <a:ea typeface="+mn-ea"/>
                              <a:cs typeface="Montserrat"/>
                              <a:sym typeface="Montserrat"/>
                            </a:rPr>
                            <a:t>(2.636)</a:t>
                          </a:r>
                          <a:endParaRPr sz="1200" b="1" dirty="0">
                            <a:solidFill>
                              <a:schemeClr val="dk1"/>
                            </a:solidFill>
                            <a:latin typeface="+mn-lt"/>
                            <a:ea typeface="+mn-ea"/>
                            <a:cs typeface="Montserrat"/>
                            <a:sym typeface="Montserrat"/>
                          </a:endParaRPr>
                        </a:p>
                      </a:txBody>
                      <a:tcPr marL="42487" marR="42487" marT="42487" marB="42487" anchor="ctr"/>
                    </a:tc>
                    <a:extLst>
                      <a:ext uri="{0D108BD9-81ED-4DB2-BD59-A6C34878D82A}">
                        <a16:rowId xmlns:a16="http://schemas.microsoft.com/office/drawing/2014/main" val="10001"/>
                      </a:ext>
                    </a:extLst>
                  </a:tr>
                  <a:tr h="374066">
                    <a:tc>
                      <a:txBody>
                        <a:bodyPr/>
                        <a:lstStyle/>
                        <a:p>
                          <a:pPr marL="0" lvl="0" indent="0" algn="ctr" rtl="0">
                            <a:spcBef>
                              <a:spcPts val="0"/>
                            </a:spcBef>
                            <a:spcAft>
                              <a:spcPts val="0"/>
                            </a:spcAft>
                            <a:buClr>
                              <a:schemeClr val="dk1"/>
                            </a:buClr>
                            <a:buSzPts val="1100"/>
                            <a:buFont typeface="Arial"/>
                            <a:buNone/>
                          </a:pPr>
                          <a:r>
                            <a:rPr lang="en-US" sz="1200" b="0" dirty="0">
                              <a:solidFill>
                                <a:srgbClr val="011635"/>
                              </a:solidFill>
                              <a:latin typeface="+mn-lt"/>
                              <a:ea typeface="+mn-ea"/>
                              <a:cs typeface="Vidaloka"/>
                              <a:sym typeface="Vidaloka"/>
                            </a:rPr>
                            <a:t>Control Variables</a:t>
                          </a:r>
                          <a:endParaRPr sz="1200" b="0" dirty="0">
                            <a:solidFill>
                              <a:srgbClr val="011635"/>
                            </a:solidFill>
                            <a:latin typeface="+mn-lt"/>
                            <a:ea typeface="+mn-ea"/>
                            <a:cs typeface="Vidaloka"/>
                            <a:sym typeface="Vidaloka"/>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latin typeface="+mn-lt"/>
                              <a:ea typeface="+mn-ea"/>
                              <a:cs typeface="Montserrat"/>
                              <a:sym typeface="Montserrat"/>
                            </a:rPr>
                            <a:t>Included</a:t>
                          </a:r>
                          <a:endParaRPr sz="12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latin typeface="+mn-lt"/>
                              <a:ea typeface="+mn-ea"/>
                              <a:cs typeface="Montserrat"/>
                              <a:sym typeface="Montserrat"/>
                            </a:rPr>
                            <a:t>Included</a:t>
                          </a:r>
                          <a:endParaRPr sz="12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latin typeface="+mn-lt"/>
                              <a:ea typeface="+mn-ea"/>
                              <a:cs typeface="Montserrat"/>
                              <a:sym typeface="Montserrat"/>
                            </a:rPr>
                            <a:t>Included</a:t>
                          </a:r>
                          <a:endParaRPr sz="12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latin typeface="+mn-lt"/>
                              <a:ea typeface="+mn-ea"/>
                            </a:rPr>
                            <a:t>Included</a:t>
                          </a:r>
                          <a:endParaRPr sz="1200" dirty="0">
                            <a:solidFill>
                              <a:schemeClr val="dk1"/>
                            </a:solidFill>
                            <a:latin typeface="+mn-lt"/>
                            <a:ea typeface="+mn-ea"/>
                          </a:endParaRPr>
                        </a:p>
                      </a:txBody>
                      <a:tcPr marL="42487" marR="42487" marT="42487" marB="42487" anchor="ctr"/>
                    </a:tc>
                    <a:extLst>
                      <a:ext uri="{0D108BD9-81ED-4DB2-BD59-A6C34878D82A}">
                        <a16:rowId xmlns:a16="http://schemas.microsoft.com/office/drawing/2014/main" val="10002"/>
                      </a:ext>
                    </a:extLst>
                  </a:tr>
                  <a:tr h="374066">
                    <a:tc>
                      <a:txBody>
                        <a:bodyPr/>
                        <a:lstStyle/>
                        <a:p>
                          <a:pPr marL="0" lvl="0" indent="0" algn="ctr" rtl="0">
                            <a:spcBef>
                              <a:spcPts val="0"/>
                            </a:spcBef>
                            <a:spcAft>
                              <a:spcPts val="0"/>
                            </a:spcAft>
                            <a:buClr>
                              <a:schemeClr val="dk1"/>
                            </a:buClr>
                            <a:buSzPts val="1100"/>
                            <a:buFont typeface="Arial"/>
                            <a:buNone/>
                          </a:pPr>
                          <a:r>
                            <a:rPr lang="en-US" sz="1200" b="0" dirty="0">
                              <a:solidFill>
                                <a:srgbClr val="011635"/>
                              </a:solidFill>
                              <a:latin typeface="+mn-lt"/>
                              <a:ea typeface="+mn-ea"/>
                              <a:cs typeface="Vidaloka"/>
                              <a:sym typeface="Vidaloka"/>
                            </a:rPr>
                            <a:t>N</a:t>
                          </a:r>
                          <a:endParaRPr sz="1200" b="0" dirty="0">
                            <a:solidFill>
                              <a:srgbClr val="011635"/>
                            </a:solidFill>
                            <a:latin typeface="+mn-lt"/>
                            <a:ea typeface="+mn-ea"/>
                            <a:cs typeface="Vidaloka"/>
                            <a:sym typeface="Vidaloka"/>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latin typeface="+mn-lt"/>
                              <a:ea typeface="+mn-ea"/>
                              <a:cs typeface="Montserrat"/>
                              <a:sym typeface="Montserrat"/>
                            </a:rPr>
                            <a:t>492</a:t>
                          </a:r>
                          <a:endParaRPr sz="12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latin typeface="+mn-lt"/>
                              <a:ea typeface="+mn-ea"/>
                              <a:cs typeface="Montserrat"/>
                              <a:sym typeface="Montserrat"/>
                            </a:rPr>
                            <a:t>492</a:t>
                          </a:r>
                          <a:endParaRPr sz="12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latin typeface="+mn-lt"/>
                              <a:ea typeface="+mn-ea"/>
                              <a:cs typeface="Montserrat"/>
                              <a:sym typeface="Montserrat"/>
                            </a:rPr>
                            <a:t>492</a:t>
                          </a:r>
                          <a:endParaRPr sz="12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latin typeface="+mn-lt"/>
                              <a:ea typeface="+mn-ea"/>
                            </a:rPr>
                            <a:t>492</a:t>
                          </a:r>
                          <a:endParaRPr sz="1200" dirty="0">
                            <a:solidFill>
                              <a:schemeClr val="dk1"/>
                            </a:solidFill>
                            <a:latin typeface="+mn-lt"/>
                            <a:ea typeface="+mn-ea"/>
                          </a:endParaRPr>
                        </a:p>
                      </a:txBody>
                      <a:tcPr marL="42487" marR="42487" marT="42487" marB="42487" anchor="ctr"/>
                    </a:tc>
                    <a:extLst>
                      <a:ext uri="{0D108BD9-81ED-4DB2-BD59-A6C34878D82A}">
                        <a16:rowId xmlns:a16="http://schemas.microsoft.com/office/drawing/2014/main" val="1351522387"/>
                      </a:ext>
                    </a:extLst>
                  </a:tr>
                  <a:tr h="374066">
                    <a:tc>
                      <a:txBody>
                        <a:bodyPr/>
                        <a:lstStyle/>
                        <a:p>
                          <a:endParaRPr lang="zh-TW"/>
                        </a:p>
                      </a:txBody>
                      <a:tcPr marL="42487" marR="42487" marT="42487" marB="42487" anchor="ctr">
                        <a:blipFill>
                          <a:blip r:embed="rId3"/>
                          <a:stretch>
                            <a:fillRect l="-408" t="-648387" r="-331837" b="-3226"/>
                          </a:stretch>
                        </a:blipFill>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latin typeface="+mn-lt"/>
                              <a:ea typeface="+mn-ea"/>
                              <a:cs typeface="Montserrat"/>
                              <a:sym typeface="Montserrat"/>
                            </a:rPr>
                            <a:t>0.086</a:t>
                          </a:r>
                          <a:endParaRPr sz="12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latin typeface="+mn-lt"/>
                              <a:ea typeface="+mn-ea"/>
                              <a:cs typeface="Montserrat"/>
                              <a:sym typeface="Montserrat"/>
                            </a:rPr>
                            <a:t>0.465</a:t>
                          </a:r>
                          <a:endParaRPr sz="12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latin typeface="+mn-lt"/>
                              <a:ea typeface="+mn-ea"/>
                              <a:cs typeface="Montserrat"/>
                              <a:sym typeface="Montserrat"/>
                            </a:rPr>
                            <a:t>0.484</a:t>
                          </a:r>
                          <a:endParaRPr sz="12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latin typeface="+mn-lt"/>
                              <a:ea typeface="+mn-ea"/>
                            </a:rPr>
                            <a:t>0.419</a:t>
                          </a:r>
                          <a:endParaRPr sz="1200" dirty="0">
                            <a:solidFill>
                              <a:schemeClr val="dk1"/>
                            </a:solidFill>
                            <a:latin typeface="+mn-lt"/>
                            <a:ea typeface="+mn-ea"/>
                          </a:endParaRPr>
                        </a:p>
                      </a:txBody>
                      <a:tcPr marL="42487" marR="42487" marT="42487" marB="42487" anchor="ctr"/>
                    </a:tc>
                    <a:extLst>
                      <a:ext uri="{0D108BD9-81ED-4DB2-BD59-A6C34878D82A}">
                        <a16:rowId xmlns:a16="http://schemas.microsoft.com/office/drawing/2014/main" val="1362870970"/>
                      </a:ext>
                    </a:extLst>
                  </a:tr>
                </a:tbl>
              </a:graphicData>
            </a:graphic>
          </p:graphicFrame>
        </mc:Fallback>
      </mc:AlternateContent>
    </p:spTree>
    <p:extLst>
      <p:ext uri="{BB962C8B-B14F-4D97-AF65-F5344CB8AC3E}">
        <p14:creationId xmlns:p14="http://schemas.microsoft.com/office/powerpoint/2010/main" val="126511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452"/>
                                        </p:tgtEl>
                                        <p:attrNameLst>
                                          <p:attrName>style.visibility</p:attrName>
                                        </p:attrNameLst>
                                      </p:cBhvr>
                                      <p:to>
                                        <p:strVal val="visible"/>
                                      </p:to>
                                    </p:set>
                                    <p:anim calcmode="lin" valueType="num">
                                      <p:cBhvr additive="base">
                                        <p:cTn id="7" dur="1000"/>
                                        <p:tgtEl>
                                          <p:spTgt spid="145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53"/>
                                        </p:tgtEl>
                                        <p:attrNameLst>
                                          <p:attrName>style.visibility</p:attrName>
                                        </p:attrNameLst>
                                      </p:cBhvr>
                                      <p:to>
                                        <p:strVal val="visible"/>
                                      </p:to>
                                    </p:set>
                                    <p:anim calcmode="lin" valueType="num">
                                      <p:cBhvr additive="base">
                                        <p:cTn id="12" dur="1000"/>
                                        <p:tgtEl>
                                          <p:spTgt spid="14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51"/>
        <p:cNvGrpSpPr/>
        <p:nvPr/>
      </p:nvGrpSpPr>
      <p:grpSpPr>
        <a:xfrm>
          <a:off x="0" y="0"/>
          <a:ext cx="0" cy="0"/>
          <a:chOff x="0" y="0"/>
          <a:chExt cx="0" cy="0"/>
        </a:xfrm>
      </p:grpSpPr>
      <p:sp>
        <p:nvSpPr>
          <p:cNvPr id="1452" name="Google Shape;1452;p11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lvl="0"/>
            <a:r>
              <a:rPr lang="en-US" dirty="0">
                <a:latin typeface="+mj-lt"/>
              </a:rPr>
              <a:t>Matched </a:t>
            </a:r>
            <a:r>
              <a:rPr lang="en-US" altLang="zh-TW" dirty="0">
                <a:latin typeface="+mj-lt"/>
              </a:rPr>
              <a:t>Results Additional </a:t>
            </a:r>
            <a:r>
              <a:rPr lang="en-US" dirty="0">
                <a:latin typeface="+mj-lt"/>
              </a:rPr>
              <a:t>Analysis</a:t>
            </a:r>
            <a:br>
              <a:rPr lang="en-US" dirty="0">
                <a:latin typeface="+mj-lt"/>
              </a:rPr>
            </a:br>
            <a:endParaRPr dirty="0">
              <a:latin typeface="+mj-lt"/>
            </a:endParaRPr>
          </a:p>
        </p:txBody>
      </p:sp>
      <mc:AlternateContent xmlns:mc="http://schemas.openxmlformats.org/markup-compatibility/2006" xmlns:a14="http://schemas.microsoft.com/office/drawing/2010/main">
        <mc:Choice Requires="a14">
          <p:graphicFrame>
            <p:nvGraphicFramePr>
              <p:cNvPr id="1453" name="Google Shape;1453;p112"/>
              <p:cNvGraphicFramePr/>
              <p:nvPr>
                <p:extLst>
                  <p:ext uri="{D42A27DB-BD31-4B8C-83A1-F6EECF244321}">
                    <p14:modId xmlns:p14="http://schemas.microsoft.com/office/powerpoint/2010/main" val="3204734042"/>
                  </p:ext>
                </p:extLst>
              </p:nvPr>
            </p:nvGraphicFramePr>
            <p:xfrm>
              <a:off x="1384689" y="1059467"/>
              <a:ext cx="6374571" cy="3639008"/>
            </p:xfrm>
            <a:graphic>
              <a:graphicData uri="http://schemas.openxmlformats.org/drawingml/2006/table">
                <a:tbl>
                  <a:tblPr firstRow="1" firstCol="1" bandRow="1">
                    <a:tableStyleId>{10A1B5D5-9B99-4C35-A422-299274C87663}</a:tableStyleId>
                  </a:tblPr>
                  <a:tblGrid>
                    <a:gridCol w="1478846">
                      <a:extLst>
                        <a:ext uri="{9D8B030D-6E8A-4147-A177-3AD203B41FA5}">
                          <a16:colId xmlns:a16="http://schemas.microsoft.com/office/drawing/2014/main" val="20000"/>
                        </a:ext>
                      </a:extLst>
                    </a:gridCol>
                    <a:gridCol w="1228242">
                      <a:extLst>
                        <a:ext uri="{9D8B030D-6E8A-4147-A177-3AD203B41FA5}">
                          <a16:colId xmlns:a16="http://schemas.microsoft.com/office/drawing/2014/main" val="20001"/>
                        </a:ext>
                      </a:extLst>
                    </a:gridCol>
                    <a:gridCol w="1181589">
                      <a:extLst>
                        <a:ext uri="{9D8B030D-6E8A-4147-A177-3AD203B41FA5}">
                          <a16:colId xmlns:a16="http://schemas.microsoft.com/office/drawing/2014/main" val="20002"/>
                        </a:ext>
                      </a:extLst>
                    </a:gridCol>
                    <a:gridCol w="1284025">
                      <a:extLst>
                        <a:ext uri="{9D8B030D-6E8A-4147-A177-3AD203B41FA5}">
                          <a16:colId xmlns:a16="http://schemas.microsoft.com/office/drawing/2014/main" val="20003"/>
                        </a:ext>
                      </a:extLst>
                    </a:gridCol>
                    <a:gridCol w="1201869">
                      <a:extLst>
                        <a:ext uri="{9D8B030D-6E8A-4147-A177-3AD203B41FA5}">
                          <a16:colId xmlns:a16="http://schemas.microsoft.com/office/drawing/2014/main" val="20004"/>
                        </a:ext>
                      </a:extLst>
                    </a:gridCol>
                  </a:tblGrid>
                  <a:tr h="223981">
                    <a:tc gridSpan="5">
                      <a:txBody>
                        <a:bodyPr/>
                        <a:lstStyle/>
                        <a:p>
                          <a:pPr marL="0" lvl="0" indent="0" algn="l" rtl="0">
                            <a:spcBef>
                              <a:spcPts val="0"/>
                            </a:spcBef>
                            <a:spcAft>
                              <a:spcPts val="0"/>
                            </a:spcAft>
                            <a:buNone/>
                          </a:pPr>
                          <a:r>
                            <a:rPr lang="en-US" sz="1100" dirty="0"/>
                            <a:t>Table 7 Second Stage Equations: Pre- vs. Post-Implementation for RPA Adopters and Control Sample</a:t>
                          </a:r>
                          <a:endParaRPr sz="1100" dirty="0">
                            <a:latin typeface="+mn-lt"/>
                            <a:ea typeface="+mn-ea"/>
                          </a:endParaRPr>
                        </a:p>
                      </a:txBody>
                      <a:tcPr marL="42487" marR="42487" marT="42487" marB="42487"/>
                    </a:tc>
                    <a:tc hMerge="1">
                      <a:txBody>
                        <a:bodyPr/>
                        <a:lstStyle/>
                        <a:p>
                          <a:pPr marL="0" lvl="0" indent="0" algn="ctr" rtl="0">
                            <a:spcBef>
                              <a:spcPts val="0"/>
                            </a:spcBef>
                            <a:spcAft>
                              <a:spcPts val="0"/>
                            </a:spcAft>
                            <a:buNone/>
                          </a:pPr>
                          <a:endParaRPr sz="1200" dirty="0">
                            <a:solidFill>
                              <a:srgbClr val="011635"/>
                            </a:solidFill>
                            <a:latin typeface="+mn-lt"/>
                            <a:ea typeface="+mn-ea"/>
                            <a:cs typeface="Vidaloka"/>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Vidaloka"/>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Vidaloka"/>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Vidaloka"/>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759994724"/>
                      </a:ext>
                    </a:extLst>
                  </a:tr>
                  <a:tr h="321281">
                    <a:tc>
                      <a:txBody>
                        <a:bodyPr/>
                        <a:lstStyle/>
                        <a:p>
                          <a:pPr marL="0" lvl="0" indent="0" algn="l" rtl="0">
                            <a:spcBef>
                              <a:spcPts val="0"/>
                            </a:spcBef>
                            <a:spcAft>
                              <a:spcPts val="0"/>
                            </a:spcAft>
                            <a:buNone/>
                          </a:pPr>
                          <a:endParaRPr sz="1100" dirty="0">
                            <a:latin typeface="+mn-lt"/>
                            <a:ea typeface="+mn-ea"/>
                          </a:endParaRPr>
                        </a:p>
                      </a:txBody>
                      <a:tcPr marL="42487" marR="42487" marT="42487" marB="42487"/>
                    </a:tc>
                    <a:tc>
                      <a:txBody>
                        <a:bodyPr/>
                        <a:lstStyle/>
                        <a:p>
                          <a:pPr marL="0" lvl="0" indent="0" algn="ctr" rtl="0">
                            <a:spcBef>
                              <a:spcPts val="0"/>
                            </a:spcBef>
                            <a:spcAft>
                              <a:spcPts val="0"/>
                            </a:spcAft>
                            <a:buNone/>
                          </a:pPr>
                          <a:r>
                            <a:rPr lang="en-US" sz="1100" b="1" dirty="0">
                              <a:solidFill>
                                <a:srgbClr val="FF0000"/>
                              </a:solidFill>
                              <a:latin typeface="+mn-lt"/>
                              <a:ea typeface="+mn-ea"/>
                              <a:cs typeface="Vidaloka"/>
                              <a:sym typeface="Vidaloka"/>
                            </a:rPr>
                            <a:t>DAQ</a:t>
                          </a:r>
                          <a:endParaRPr sz="1100" b="1" dirty="0">
                            <a:solidFill>
                              <a:srgbClr val="FF0000"/>
                            </a:solidFill>
                            <a:latin typeface="+mn-lt"/>
                            <a:ea typeface="+mn-ea"/>
                            <a:cs typeface="Vidaloka"/>
                            <a:sym typeface="Vidaloka"/>
                          </a:endParaRPr>
                        </a:p>
                      </a:txBody>
                      <a:tcPr marL="42487" marR="42487" marT="42487" marB="42487" anchor="ctr"/>
                    </a:tc>
                    <a:tc>
                      <a:txBody>
                        <a:bodyPr/>
                        <a:lstStyle/>
                        <a:p>
                          <a:pPr marL="0" lvl="0" indent="0" algn="ctr" rtl="0">
                            <a:spcBef>
                              <a:spcPts val="0"/>
                            </a:spcBef>
                            <a:spcAft>
                              <a:spcPts val="0"/>
                            </a:spcAft>
                            <a:buNone/>
                          </a:pPr>
                          <a:r>
                            <a:rPr lang="en-US" sz="1100" dirty="0">
                              <a:solidFill>
                                <a:srgbClr val="011635"/>
                              </a:solidFill>
                              <a:latin typeface="+mn-lt"/>
                              <a:ea typeface="+mn-ea"/>
                              <a:cs typeface="Vidaloka"/>
                              <a:sym typeface="Vidaloka"/>
                            </a:rPr>
                            <a:t>RM</a:t>
                          </a:r>
                          <a:endParaRPr sz="1100" dirty="0">
                            <a:solidFill>
                              <a:srgbClr val="011635"/>
                            </a:solidFill>
                            <a:latin typeface="+mn-lt"/>
                            <a:ea typeface="+mn-ea"/>
                            <a:cs typeface="Vidaloka"/>
                            <a:sym typeface="Vidaloka"/>
                          </a:endParaRPr>
                        </a:p>
                      </a:txBody>
                      <a:tcPr marL="42487" marR="42487" marT="42487" marB="42487" anchor="ctr"/>
                    </a:tc>
                    <a:tc>
                      <a:txBody>
                        <a:bodyPr/>
                        <a:lstStyle/>
                        <a:p>
                          <a:pPr marL="0" lvl="0" indent="0" algn="ctr" rtl="0">
                            <a:spcBef>
                              <a:spcPts val="0"/>
                            </a:spcBef>
                            <a:spcAft>
                              <a:spcPts val="0"/>
                            </a:spcAft>
                            <a:buNone/>
                          </a:pPr>
                          <a:r>
                            <a:rPr lang="en-US" sz="1100" dirty="0">
                              <a:solidFill>
                                <a:srgbClr val="011635"/>
                              </a:solidFill>
                              <a:latin typeface="+mn-lt"/>
                              <a:ea typeface="+mn-ea"/>
                              <a:cs typeface="Vidaloka"/>
                              <a:sym typeface="Vidaloka"/>
                            </a:rPr>
                            <a:t>ABEXP</a:t>
                          </a:r>
                          <a:endParaRPr sz="1100" dirty="0">
                            <a:solidFill>
                              <a:srgbClr val="011635"/>
                            </a:solidFill>
                            <a:latin typeface="+mn-lt"/>
                            <a:ea typeface="+mn-ea"/>
                            <a:cs typeface="Vidaloka"/>
                            <a:sym typeface="Vidaloka"/>
                          </a:endParaRPr>
                        </a:p>
                      </a:txBody>
                      <a:tcPr marL="42487" marR="42487" marT="42487" marB="42487" anchor="ctr"/>
                    </a:tc>
                    <a:tc>
                      <a:txBody>
                        <a:bodyPr/>
                        <a:lstStyle/>
                        <a:p>
                          <a:pPr marL="0" lvl="0" indent="0" algn="ctr" rtl="0">
                            <a:spcBef>
                              <a:spcPts val="0"/>
                            </a:spcBef>
                            <a:spcAft>
                              <a:spcPts val="0"/>
                            </a:spcAft>
                            <a:buNone/>
                          </a:pPr>
                          <a:r>
                            <a:rPr lang="en-US" sz="1100" dirty="0">
                              <a:solidFill>
                                <a:srgbClr val="011635"/>
                              </a:solidFill>
                              <a:latin typeface="+mn-lt"/>
                              <a:ea typeface="+mn-ea"/>
                              <a:cs typeface="Vidaloka"/>
                              <a:sym typeface="Vidaloka"/>
                            </a:rPr>
                            <a:t>ABPROD</a:t>
                          </a:r>
                          <a:endParaRPr sz="1100" dirty="0">
                            <a:solidFill>
                              <a:srgbClr val="011635"/>
                            </a:solidFill>
                            <a:latin typeface="+mn-lt"/>
                            <a:ea typeface="+mn-ea"/>
                            <a:cs typeface="Vidaloka"/>
                            <a:sym typeface="Vidaloka"/>
                          </a:endParaRPr>
                        </a:p>
                      </a:txBody>
                      <a:tcPr marL="42487" marR="42487" marT="42487" marB="42487" anchor="ctr"/>
                    </a:tc>
                    <a:extLst>
                      <a:ext uri="{0D108BD9-81ED-4DB2-BD59-A6C34878D82A}">
                        <a16:rowId xmlns:a16="http://schemas.microsoft.com/office/drawing/2014/main" val="10000"/>
                      </a:ext>
                    </a:extLst>
                  </a:tr>
                  <a:tr h="321281">
                    <a:tc>
                      <a:txBody>
                        <a:bodyPr/>
                        <a:lstStyle/>
                        <a:p>
                          <a:pPr marL="0" lvl="0" indent="0" algn="ctr" rtl="0">
                            <a:spcBef>
                              <a:spcPts val="0"/>
                            </a:spcBef>
                            <a:spcAft>
                              <a:spcPts val="0"/>
                            </a:spcAft>
                            <a:buNone/>
                          </a:pPr>
                          <a:r>
                            <a:rPr lang="en-US" sz="1100" b="0" dirty="0">
                              <a:solidFill>
                                <a:srgbClr val="011635"/>
                              </a:solidFill>
                              <a:latin typeface="+mn-lt"/>
                              <a:ea typeface="+mn-ea"/>
                              <a:cs typeface="Vidaloka"/>
                              <a:sym typeface="Vidaloka"/>
                            </a:rPr>
                            <a:t>RM/ DAQ</a:t>
                          </a:r>
                          <a:endParaRPr sz="1100" b="0" dirty="0">
                            <a:solidFill>
                              <a:srgbClr val="011635"/>
                            </a:solidFill>
                            <a:latin typeface="+mn-lt"/>
                            <a:ea typeface="+mn-ea"/>
                            <a:cs typeface="Vidaloka"/>
                            <a:sym typeface="Vidaloka"/>
                          </a:endParaRPr>
                        </a:p>
                      </a:txBody>
                      <a:tcPr marL="42487" marR="42487" marT="42487" marB="42487" anchor="ctr"/>
                    </a:tc>
                    <a:tc>
                      <a:txBody>
                        <a:bodyPr/>
                        <a:lstStyle/>
                        <a:p>
                          <a:pPr marL="0" lvl="0" indent="0" algn="ctr" rtl="0">
                            <a:spcBef>
                              <a:spcPts val="0"/>
                            </a:spcBef>
                            <a:spcAft>
                              <a:spcPts val="0"/>
                            </a:spcAft>
                            <a:buClr>
                              <a:srgbClr val="000000"/>
                            </a:buClr>
                            <a:buSzPts val="1100"/>
                            <a:buFont typeface="Arial"/>
                            <a:buNone/>
                          </a:pPr>
                          <a:r>
                            <a:rPr lang="en-US" sz="1100" dirty="0">
                              <a:solidFill>
                                <a:schemeClr val="dk1"/>
                              </a:solidFill>
                              <a:latin typeface="+mn-lt"/>
                              <a:ea typeface="+mn-ea"/>
                              <a:cs typeface="Montserrat"/>
                              <a:sym typeface="Montserrat"/>
                            </a:rPr>
                            <a:t>-0.088</a:t>
                          </a:r>
                        </a:p>
                        <a:p>
                          <a:pPr marL="0" lvl="0" indent="0" algn="ctr" rtl="0">
                            <a:spcBef>
                              <a:spcPts val="0"/>
                            </a:spcBef>
                            <a:spcAft>
                              <a:spcPts val="0"/>
                            </a:spcAft>
                            <a:buClr>
                              <a:srgbClr val="000000"/>
                            </a:buClr>
                            <a:buSzPts val="1100"/>
                            <a:buFont typeface="Arial"/>
                            <a:buNone/>
                          </a:pPr>
                          <a:r>
                            <a:rPr lang="en-US" sz="1100" dirty="0">
                              <a:solidFill>
                                <a:schemeClr val="dk1"/>
                              </a:solidFill>
                              <a:latin typeface="+mn-lt"/>
                              <a:ea typeface="+mn-ea"/>
                              <a:cs typeface="Montserrat"/>
                              <a:sym typeface="Montserrat"/>
                            </a:rPr>
                            <a:t>(-1.541)</a:t>
                          </a:r>
                        </a:p>
                      </a:txBody>
                      <a:tcPr marL="42487" marR="42487" marT="42487" marB="42487" anchor="ctr"/>
                    </a:tc>
                    <a:tc>
                      <a:txBody>
                        <a:bodyPr/>
                        <a:lstStyle/>
                        <a:p>
                          <a:pPr marL="0" lvl="0" indent="0" algn="ctr" rtl="0">
                            <a:spcBef>
                              <a:spcPts val="0"/>
                            </a:spcBef>
                            <a:spcAft>
                              <a:spcPts val="0"/>
                            </a:spcAft>
                            <a:buNone/>
                          </a:pPr>
                          <a:r>
                            <a:rPr lang="en-US" sz="1100" dirty="0">
                              <a:solidFill>
                                <a:schemeClr val="dk1"/>
                              </a:solidFill>
                              <a:latin typeface="+mn-lt"/>
                              <a:ea typeface="+mn-ea"/>
                              <a:cs typeface="Montserrat"/>
                              <a:sym typeface="Montserrat"/>
                            </a:rPr>
                            <a:t>-0.883***</a:t>
                          </a:r>
                        </a:p>
                        <a:p>
                          <a:pPr marL="0" lvl="0" indent="0" algn="ctr" rtl="0">
                            <a:spcBef>
                              <a:spcPts val="0"/>
                            </a:spcBef>
                            <a:spcAft>
                              <a:spcPts val="0"/>
                            </a:spcAft>
                            <a:buNone/>
                          </a:pPr>
                          <a:r>
                            <a:rPr lang="en-US" sz="1100" dirty="0">
                              <a:solidFill>
                                <a:schemeClr val="dk1"/>
                              </a:solidFill>
                              <a:latin typeface="+mn-lt"/>
                              <a:ea typeface="+mn-ea"/>
                              <a:cs typeface="Montserrat"/>
                              <a:sym typeface="Montserrat"/>
                            </a:rPr>
                            <a:t>(-2.616)</a:t>
                          </a:r>
                          <a:endParaRPr sz="11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rgbClr val="000000"/>
                            </a:buClr>
                            <a:buSzPts val="1100"/>
                            <a:buFont typeface="Arial"/>
                            <a:buNone/>
                          </a:pPr>
                          <a:r>
                            <a:rPr lang="en-US" sz="1100" dirty="0">
                              <a:solidFill>
                                <a:schemeClr val="dk1"/>
                              </a:solidFill>
                              <a:latin typeface="+mn-lt"/>
                              <a:ea typeface="+mn-ea"/>
                              <a:cs typeface="Montserrat"/>
                              <a:sym typeface="Montserrat"/>
                            </a:rPr>
                            <a:t>-0.521***</a:t>
                          </a:r>
                        </a:p>
                        <a:p>
                          <a:pPr marL="0" lvl="0" indent="0" algn="ctr" rtl="0">
                            <a:spcBef>
                              <a:spcPts val="0"/>
                            </a:spcBef>
                            <a:spcAft>
                              <a:spcPts val="0"/>
                            </a:spcAft>
                            <a:buClr>
                              <a:srgbClr val="000000"/>
                            </a:buClr>
                            <a:buSzPts val="1100"/>
                            <a:buFont typeface="Arial"/>
                            <a:buNone/>
                          </a:pPr>
                          <a:r>
                            <a:rPr lang="en-US" sz="1100" dirty="0">
                              <a:solidFill>
                                <a:schemeClr val="dk1"/>
                              </a:solidFill>
                              <a:latin typeface="+mn-lt"/>
                              <a:ea typeface="+mn-ea"/>
                              <a:cs typeface="Montserrat"/>
                              <a:sym typeface="Montserrat"/>
                            </a:rPr>
                            <a:t>(-2.827)</a:t>
                          </a:r>
                          <a:endParaRPr sz="11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None/>
                          </a:pPr>
                          <a:r>
                            <a:rPr lang="en-US" sz="1100" dirty="0">
                              <a:solidFill>
                                <a:schemeClr val="dk1"/>
                              </a:solidFill>
                              <a:latin typeface="+mn-lt"/>
                              <a:ea typeface="+mn-ea"/>
                              <a:cs typeface="Montserrat"/>
                              <a:sym typeface="Montserrat"/>
                            </a:rPr>
                            <a:t>-0.382*</a:t>
                          </a:r>
                        </a:p>
                        <a:p>
                          <a:pPr marL="0" lvl="0" indent="0" algn="ctr" rtl="0">
                            <a:spcBef>
                              <a:spcPts val="0"/>
                            </a:spcBef>
                            <a:spcAft>
                              <a:spcPts val="0"/>
                            </a:spcAft>
                            <a:buNone/>
                          </a:pPr>
                          <a:r>
                            <a:rPr lang="en-US" sz="1100" dirty="0">
                              <a:solidFill>
                                <a:schemeClr val="dk1"/>
                              </a:solidFill>
                              <a:latin typeface="+mn-lt"/>
                              <a:ea typeface="+mn-ea"/>
                              <a:cs typeface="Montserrat"/>
                              <a:sym typeface="Montserrat"/>
                            </a:rPr>
                            <a:t>(-1.729)</a:t>
                          </a:r>
                          <a:endParaRPr sz="1100" dirty="0">
                            <a:solidFill>
                              <a:schemeClr val="dk1"/>
                            </a:solidFill>
                            <a:latin typeface="+mn-lt"/>
                            <a:ea typeface="+mn-ea"/>
                            <a:cs typeface="Montserrat"/>
                            <a:sym typeface="Montserrat"/>
                          </a:endParaRPr>
                        </a:p>
                      </a:txBody>
                      <a:tcPr marL="42487" marR="42487" marT="42487" marB="42487" anchor="ctr"/>
                    </a:tc>
                    <a:extLst>
                      <a:ext uri="{0D108BD9-81ED-4DB2-BD59-A6C34878D82A}">
                        <a16:rowId xmlns:a16="http://schemas.microsoft.com/office/drawing/2014/main" val="521981451"/>
                      </a:ext>
                    </a:extLst>
                  </a:tr>
                  <a:tr h="321281">
                    <a:tc>
                      <a:txBody>
                        <a:bodyPr/>
                        <a:lstStyle/>
                        <a:p>
                          <a:pPr marL="0" lvl="0" indent="0" algn="ctr" rtl="0">
                            <a:spcBef>
                              <a:spcPts val="0"/>
                            </a:spcBef>
                            <a:spcAft>
                              <a:spcPts val="0"/>
                            </a:spcAft>
                            <a:buNone/>
                          </a:pPr>
                          <a:r>
                            <a:rPr lang="en-US" sz="1100" b="0" dirty="0">
                              <a:solidFill>
                                <a:srgbClr val="011635"/>
                              </a:solidFill>
                              <a:latin typeface="+mn-lt"/>
                              <a:ea typeface="+mn-ea"/>
                              <a:cs typeface="Vidaloka"/>
                              <a:sym typeface="Vidaloka"/>
                            </a:rPr>
                            <a:t>POST</a:t>
                          </a:r>
                          <a:endParaRPr sz="1100" b="0" dirty="0">
                            <a:solidFill>
                              <a:srgbClr val="011635"/>
                            </a:solidFill>
                            <a:latin typeface="+mn-lt"/>
                            <a:ea typeface="+mn-ea"/>
                            <a:cs typeface="Vidaloka"/>
                            <a:sym typeface="Vidaloka"/>
                          </a:endParaRPr>
                        </a:p>
                      </a:txBody>
                      <a:tcPr marL="42487" marR="42487" marT="42487" marB="42487" anchor="ctr"/>
                    </a:tc>
                    <a:tc>
                      <a:txBody>
                        <a:bodyPr/>
                        <a:lstStyle/>
                        <a:p>
                          <a:pPr marL="0" lvl="0" indent="0" algn="ctr" rtl="0">
                            <a:spcBef>
                              <a:spcPts val="0"/>
                            </a:spcBef>
                            <a:spcAft>
                              <a:spcPts val="0"/>
                            </a:spcAft>
                            <a:buClr>
                              <a:srgbClr val="000000"/>
                            </a:buClr>
                            <a:buSzPts val="1100"/>
                            <a:buFont typeface="Arial"/>
                            <a:buNone/>
                          </a:pPr>
                          <a:r>
                            <a:rPr lang="en-US" sz="1100" dirty="0">
                              <a:solidFill>
                                <a:schemeClr val="dk1"/>
                              </a:solidFill>
                              <a:latin typeface="+mn-lt"/>
                              <a:ea typeface="+mn-ea"/>
                              <a:cs typeface="Montserrat"/>
                              <a:sym typeface="Montserrat"/>
                            </a:rPr>
                            <a:t>0.040*</a:t>
                          </a:r>
                        </a:p>
                        <a:p>
                          <a:pPr marL="0" lvl="0" indent="0" algn="ctr" rtl="0">
                            <a:spcBef>
                              <a:spcPts val="0"/>
                            </a:spcBef>
                            <a:spcAft>
                              <a:spcPts val="0"/>
                            </a:spcAft>
                            <a:buClr>
                              <a:srgbClr val="000000"/>
                            </a:buClr>
                            <a:buSzPts val="1100"/>
                            <a:buFont typeface="Arial"/>
                            <a:buNone/>
                          </a:pPr>
                          <a:r>
                            <a:rPr lang="en-US" sz="1100" dirty="0">
                              <a:solidFill>
                                <a:schemeClr val="dk1"/>
                              </a:solidFill>
                              <a:latin typeface="+mn-lt"/>
                              <a:ea typeface="+mn-ea"/>
                              <a:cs typeface="Montserrat"/>
                              <a:sym typeface="Montserrat"/>
                            </a:rPr>
                            <a:t>(1.752)</a:t>
                          </a:r>
                          <a:endParaRPr sz="11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None/>
                          </a:pPr>
                          <a:r>
                            <a:rPr lang="en-US" sz="1100" dirty="0">
                              <a:solidFill>
                                <a:schemeClr val="dk1"/>
                              </a:solidFill>
                              <a:latin typeface="+mn-lt"/>
                              <a:ea typeface="+mn-ea"/>
                              <a:cs typeface="Montserrat"/>
                              <a:sym typeface="Montserrat"/>
                            </a:rPr>
                            <a:t>0.055***</a:t>
                          </a:r>
                        </a:p>
                        <a:p>
                          <a:pPr marL="0" lvl="0" indent="0" algn="ctr" rtl="0">
                            <a:spcBef>
                              <a:spcPts val="0"/>
                            </a:spcBef>
                            <a:spcAft>
                              <a:spcPts val="0"/>
                            </a:spcAft>
                            <a:buNone/>
                          </a:pPr>
                          <a:r>
                            <a:rPr lang="en-US" sz="1100" dirty="0">
                              <a:solidFill>
                                <a:schemeClr val="dk1"/>
                              </a:solidFill>
                              <a:latin typeface="+mn-lt"/>
                              <a:ea typeface="+mn-ea"/>
                              <a:cs typeface="Montserrat"/>
                              <a:sym typeface="Montserrat"/>
                            </a:rPr>
                            <a:t>(3.065)</a:t>
                          </a:r>
                          <a:endParaRPr sz="11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rgbClr val="000000"/>
                            </a:buClr>
                            <a:buSzPts val="1100"/>
                            <a:buFont typeface="Arial"/>
                            <a:buNone/>
                          </a:pPr>
                          <a:r>
                            <a:rPr lang="en-US" sz="1100" dirty="0">
                              <a:solidFill>
                                <a:schemeClr val="dk1"/>
                              </a:solidFill>
                              <a:latin typeface="+mn-lt"/>
                              <a:ea typeface="+mn-ea"/>
                              <a:cs typeface="Montserrat"/>
                              <a:sym typeface="Montserrat"/>
                            </a:rPr>
                            <a:t>0.035***</a:t>
                          </a:r>
                        </a:p>
                        <a:p>
                          <a:pPr marL="0" lvl="0" indent="0" algn="ctr" rtl="0">
                            <a:spcBef>
                              <a:spcPts val="0"/>
                            </a:spcBef>
                            <a:spcAft>
                              <a:spcPts val="0"/>
                            </a:spcAft>
                            <a:buClr>
                              <a:srgbClr val="000000"/>
                            </a:buClr>
                            <a:buSzPts val="1100"/>
                            <a:buFont typeface="Arial"/>
                            <a:buNone/>
                          </a:pPr>
                          <a:r>
                            <a:rPr lang="en-US" sz="1100" dirty="0">
                              <a:solidFill>
                                <a:schemeClr val="dk1"/>
                              </a:solidFill>
                              <a:latin typeface="+mn-lt"/>
                              <a:ea typeface="+mn-ea"/>
                              <a:cs typeface="Montserrat"/>
                              <a:sym typeface="Montserrat"/>
                            </a:rPr>
                            <a:t>(3.555)</a:t>
                          </a:r>
                          <a:endParaRPr sz="11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None/>
                          </a:pPr>
                          <a:r>
                            <a:rPr lang="en-US" sz="1100" dirty="0">
                              <a:solidFill>
                                <a:schemeClr val="dk1"/>
                              </a:solidFill>
                              <a:latin typeface="+mn-lt"/>
                              <a:ea typeface="+mn-ea"/>
                              <a:cs typeface="Montserrat"/>
                              <a:sym typeface="Montserrat"/>
                            </a:rPr>
                            <a:t>0.023**</a:t>
                          </a:r>
                        </a:p>
                        <a:p>
                          <a:pPr marL="0" lvl="0" indent="0" algn="ctr" rtl="0">
                            <a:spcBef>
                              <a:spcPts val="0"/>
                            </a:spcBef>
                            <a:spcAft>
                              <a:spcPts val="0"/>
                            </a:spcAft>
                            <a:buNone/>
                          </a:pPr>
                          <a:r>
                            <a:rPr lang="en-US" sz="1100" dirty="0">
                              <a:solidFill>
                                <a:schemeClr val="dk1"/>
                              </a:solidFill>
                              <a:latin typeface="+mn-lt"/>
                              <a:ea typeface="+mn-ea"/>
                              <a:cs typeface="Montserrat"/>
                              <a:sym typeface="Montserrat"/>
                            </a:rPr>
                            <a:t>(2.027)</a:t>
                          </a:r>
                          <a:endParaRPr sz="1100" dirty="0">
                            <a:solidFill>
                              <a:schemeClr val="dk1"/>
                            </a:solidFill>
                            <a:latin typeface="+mn-lt"/>
                            <a:ea typeface="+mn-ea"/>
                            <a:cs typeface="Montserrat"/>
                            <a:sym typeface="Montserrat"/>
                          </a:endParaRPr>
                        </a:p>
                      </a:txBody>
                      <a:tcPr marL="42487" marR="42487" marT="42487" marB="42487" anchor="ctr"/>
                    </a:tc>
                    <a:extLst>
                      <a:ext uri="{0D108BD9-81ED-4DB2-BD59-A6C34878D82A}">
                        <a16:rowId xmlns:a16="http://schemas.microsoft.com/office/drawing/2014/main" val="3406600909"/>
                      </a:ext>
                    </a:extLst>
                  </a:tr>
                  <a:tr h="321281">
                    <a:tc>
                      <a:txBody>
                        <a:bodyPr/>
                        <a:lstStyle/>
                        <a:p>
                          <a:pPr marL="0" lvl="0" indent="0" algn="ctr" rtl="0">
                            <a:spcBef>
                              <a:spcPts val="0"/>
                            </a:spcBef>
                            <a:spcAft>
                              <a:spcPts val="0"/>
                            </a:spcAft>
                            <a:buNone/>
                          </a:pPr>
                          <a:r>
                            <a:rPr lang="en-US" sz="1100" b="0" dirty="0">
                              <a:solidFill>
                                <a:srgbClr val="011635"/>
                              </a:solidFill>
                              <a:latin typeface="+mn-lt"/>
                              <a:ea typeface="+mn-ea"/>
                              <a:cs typeface="Vidaloka"/>
                              <a:sym typeface="Vidaloka"/>
                            </a:rPr>
                            <a:t>RPA</a:t>
                          </a:r>
                          <a:endParaRPr sz="1100" b="0" dirty="0">
                            <a:solidFill>
                              <a:srgbClr val="011635"/>
                            </a:solidFill>
                            <a:latin typeface="+mn-lt"/>
                            <a:ea typeface="+mn-ea"/>
                            <a:cs typeface="Vidaloka"/>
                            <a:sym typeface="Vidaloka"/>
                          </a:endParaRPr>
                        </a:p>
                      </a:txBody>
                      <a:tcPr marL="42487" marR="42487" marT="42487" marB="42487" anchor="ctr"/>
                    </a:tc>
                    <a:tc>
                      <a:txBody>
                        <a:bodyPr/>
                        <a:lstStyle/>
                        <a:p>
                          <a:pPr marL="0" lvl="0" indent="0" algn="ctr" rtl="0">
                            <a:spcBef>
                              <a:spcPts val="0"/>
                            </a:spcBef>
                            <a:spcAft>
                              <a:spcPts val="0"/>
                            </a:spcAft>
                            <a:buClr>
                              <a:srgbClr val="000000"/>
                            </a:buClr>
                            <a:buSzPts val="1100"/>
                            <a:buFont typeface="Arial"/>
                            <a:buNone/>
                          </a:pPr>
                          <a:r>
                            <a:rPr lang="en-US" sz="1100" dirty="0">
                              <a:solidFill>
                                <a:schemeClr val="dk1"/>
                              </a:solidFill>
                              <a:latin typeface="+mn-lt"/>
                              <a:ea typeface="+mn-ea"/>
                              <a:cs typeface="Montserrat"/>
                              <a:sym typeface="Montserrat"/>
                            </a:rPr>
                            <a:t>-0.006</a:t>
                          </a:r>
                        </a:p>
                        <a:p>
                          <a:pPr marL="0" lvl="0" indent="0" algn="ctr" rtl="0">
                            <a:spcBef>
                              <a:spcPts val="0"/>
                            </a:spcBef>
                            <a:spcAft>
                              <a:spcPts val="0"/>
                            </a:spcAft>
                            <a:buClr>
                              <a:srgbClr val="000000"/>
                            </a:buClr>
                            <a:buSzPts val="1100"/>
                            <a:buFont typeface="Arial"/>
                            <a:buNone/>
                          </a:pPr>
                          <a:r>
                            <a:rPr lang="en-US" sz="1100" dirty="0">
                              <a:solidFill>
                                <a:schemeClr val="dk1"/>
                              </a:solidFill>
                              <a:latin typeface="+mn-lt"/>
                              <a:ea typeface="+mn-ea"/>
                              <a:cs typeface="Montserrat"/>
                              <a:sym typeface="Montserrat"/>
                            </a:rPr>
                            <a:t>(-0.318)</a:t>
                          </a:r>
                          <a:endParaRPr sz="11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None/>
                          </a:pPr>
                          <a:r>
                            <a:rPr lang="en-US" sz="1100" dirty="0">
                              <a:solidFill>
                                <a:schemeClr val="dk1"/>
                              </a:solidFill>
                              <a:latin typeface="+mn-lt"/>
                              <a:ea typeface="+mn-ea"/>
                              <a:cs typeface="Montserrat"/>
                              <a:sym typeface="Montserrat"/>
                            </a:rPr>
                            <a:t>-0.021*</a:t>
                          </a:r>
                        </a:p>
                        <a:p>
                          <a:pPr marL="0" lvl="0" indent="0" algn="ctr" rtl="0">
                            <a:spcBef>
                              <a:spcPts val="0"/>
                            </a:spcBef>
                            <a:spcAft>
                              <a:spcPts val="0"/>
                            </a:spcAft>
                            <a:buNone/>
                          </a:pPr>
                          <a:r>
                            <a:rPr lang="en-US" sz="1100" dirty="0">
                              <a:solidFill>
                                <a:schemeClr val="dk1"/>
                              </a:solidFill>
                              <a:latin typeface="+mn-lt"/>
                              <a:ea typeface="+mn-ea"/>
                              <a:cs typeface="Montserrat"/>
                              <a:sym typeface="Montserrat"/>
                            </a:rPr>
                            <a:t>(-1.955)</a:t>
                          </a:r>
                          <a:endParaRPr sz="11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rgbClr val="000000"/>
                            </a:buClr>
                            <a:buSzPts val="1100"/>
                            <a:buFont typeface="Arial"/>
                            <a:buNone/>
                          </a:pPr>
                          <a:r>
                            <a:rPr lang="en-US" sz="1100" dirty="0">
                              <a:solidFill>
                                <a:schemeClr val="dk1"/>
                              </a:solidFill>
                              <a:latin typeface="+mn-lt"/>
                              <a:ea typeface="+mn-ea"/>
                              <a:cs typeface="Montserrat"/>
                              <a:sym typeface="Montserrat"/>
                            </a:rPr>
                            <a:t>-0.009</a:t>
                          </a:r>
                        </a:p>
                        <a:p>
                          <a:pPr marL="0" lvl="0" indent="0" algn="ctr" rtl="0">
                            <a:spcBef>
                              <a:spcPts val="0"/>
                            </a:spcBef>
                            <a:spcAft>
                              <a:spcPts val="0"/>
                            </a:spcAft>
                            <a:buClr>
                              <a:srgbClr val="000000"/>
                            </a:buClr>
                            <a:buSzPts val="1100"/>
                            <a:buFont typeface="Arial"/>
                            <a:buNone/>
                          </a:pPr>
                          <a:r>
                            <a:rPr lang="en-US" sz="1100" dirty="0">
                              <a:solidFill>
                                <a:schemeClr val="dk1"/>
                              </a:solidFill>
                              <a:latin typeface="+mn-lt"/>
                              <a:ea typeface="+mn-ea"/>
                              <a:cs typeface="Montserrat"/>
                              <a:sym typeface="Montserrat"/>
                            </a:rPr>
                            <a:t>(-1.478)</a:t>
                          </a:r>
                          <a:endParaRPr sz="11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None/>
                          </a:pPr>
                          <a:r>
                            <a:rPr lang="en-US" sz="1100" dirty="0">
                              <a:solidFill>
                                <a:schemeClr val="dk1"/>
                              </a:solidFill>
                              <a:latin typeface="+mn-lt"/>
                              <a:ea typeface="+mn-ea"/>
                              <a:cs typeface="Montserrat"/>
                              <a:sym typeface="Montserrat"/>
                            </a:rPr>
                            <a:t>-0.009</a:t>
                          </a:r>
                        </a:p>
                        <a:p>
                          <a:pPr marL="0" lvl="0" indent="0" algn="ctr" rtl="0">
                            <a:spcBef>
                              <a:spcPts val="0"/>
                            </a:spcBef>
                            <a:spcAft>
                              <a:spcPts val="0"/>
                            </a:spcAft>
                            <a:buNone/>
                          </a:pPr>
                          <a:r>
                            <a:rPr lang="en-US" sz="1100" dirty="0">
                              <a:solidFill>
                                <a:schemeClr val="dk1"/>
                              </a:solidFill>
                              <a:latin typeface="+mn-lt"/>
                              <a:ea typeface="+mn-ea"/>
                              <a:cs typeface="Montserrat"/>
                              <a:sym typeface="Montserrat"/>
                            </a:rPr>
                            <a:t>(-1.425)</a:t>
                          </a:r>
                          <a:endParaRPr sz="1100" dirty="0">
                            <a:solidFill>
                              <a:schemeClr val="dk1"/>
                            </a:solidFill>
                            <a:latin typeface="+mn-lt"/>
                            <a:ea typeface="+mn-ea"/>
                            <a:cs typeface="Montserrat"/>
                            <a:sym typeface="Montserrat"/>
                          </a:endParaRPr>
                        </a:p>
                      </a:txBody>
                      <a:tcPr marL="42487" marR="42487" marT="42487" marB="42487" anchor="ctr"/>
                    </a:tc>
                    <a:extLst>
                      <a:ext uri="{0D108BD9-81ED-4DB2-BD59-A6C34878D82A}">
                        <a16:rowId xmlns:a16="http://schemas.microsoft.com/office/drawing/2014/main" val="3106609567"/>
                      </a:ext>
                    </a:extLst>
                  </a:tr>
                  <a:tr h="321281">
                    <a:tc>
                      <a:txBody>
                        <a:bodyPr/>
                        <a:lstStyle/>
                        <a:p>
                          <a:pPr marL="0" lvl="0" indent="0" algn="ctr" rtl="0">
                            <a:spcBef>
                              <a:spcPts val="0"/>
                            </a:spcBef>
                            <a:spcAft>
                              <a:spcPts val="0"/>
                            </a:spcAft>
                            <a:buNone/>
                          </a:pPr>
                          <a:r>
                            <a:rPr lang="en-US" sz="1100" b="1" dirty="0">
                              <a:solidFill>
                                <a:srgbClr val="011635"/>
                              </a:solidFill>
                              <a:latin typeface="+mn-lt"/>
                              <a:ea typeface="+mn-ea"/>
                              <a:cs typeface="Vidaloka"/>
                              <a:sym typeface="Vidaloka"/>
                            </a:rPr>
                            <a:t>POST*RPA</a:t>
                          </a:r>
                          <a:endParaRPr sz="1100" b="1" dirty="0">
                            <a:solidFill>
                              <a:srgbClr val="011635"/>
                            </a:solidFill>
                            <a:latin typeface="+mn-lt"/>
                            <a:ea typeface="+mn-ea"/>
                            <a:cs typeface="Vidaloka"/>
                            <a:sym typeface="Vidaloka"/>
                          </a:endParaRPr>
                        </a:p>
                      </a:txBody>
                      <a:tcPr marL="42487" marR="42487" marT="42487" marB="42487" anchor="ctr"/>
                    </a:tc>
                    <a:tc>
                      <a:txBody>
                        <a:bodyPr/>
                        <a:lstStyle/>
                        <a:p>
                          <a:pPr marL="0" lvl="0" indent="0" algn="ctr" rtl="0">
                            <a:spcBef>
                              <a:spcPts val="0"/>
                            </a:spcBef>
                            <a:spcAft>
                              <a:spcPts val="0"/>
                            </a:spcAft>
                            <a:buClr>
                              <a:srgbClr val="000000"/>
                            </a:buClr>
                            <a:buSzPts val="1100"/>
                            <a:buFont typeface="Arial"/>
                            <a:buNone/>
                          </a:pPr>
                          <a:r>
                            <a:rPr lang="en-US" sz="1100" b="1" dirty="0">
                              <a:solidFill>
                                <a:schemeClr val="dk1"/>
                              </a:solidFill>
                              <a:latin typeface="+mn-lt"/>
                              <a:ea typeface="+mn-ea"/>
                              <a:cs typeface="Montserrat"/>
                              <a:sym typeface="Montserrat"/>
                            </a:rPr>
                            <a:t>0.011</a:t>
                          </a:r>
                        </a:p>
                        <a:p>
                          <a:pPr marL="0" lvl="0" indent="0" algn="ctr" rtl="0">
                            <a:spcBef>
                              <a:spcPts val="0"/>
                            </a:spcBef>
                            <a:spcAft>
                              <a:spcPts val="0"/>
                            </a:spcAft>
                            <a:buClr>
                              <a:srgbClr val="000000"/>
                            </a:buClr>
                            <a:buSzPts val="1100"/>
                            <a:buFont typeface="Arial"/>
                            <a:buNone/>
                          </a:pPr>
                          <a:r>
                            <a:rPr lang="en-US" sz="1100" b="1" dirty="0">
                              <a:solidFill>
                                <a:schemeClr val="dk1"/>
                              </a:solidFill>
                              <a:latin typeface="+mn-lt"/>
                              <a:ea typeface="+mn-ea"/>
                              <a:cs typeface="Montserrat"/>
                              <a:sym typeface="Montserrat"/>
                            </a:rPr>
                            <a:t>(0.445)</a:t>
                          </a:r>
                          <a:endParaRPr sz="1100" b="1"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None/>
                          </a:pPr>
                          <a:r>
                            <a:rPr lang="en-US" sz="1100" b="1" dirty="0">
                              <a:solidFill>
                                <a:schemeClr val="dk1"/>
                              </a:solidFill>
                              <a:latin typeface="+mn-lt"/>
                              <a:ea typeface="+mn-ea"/>
                              <a:cs typeface="Montserrat"/>
                              <a:sym typeface="Montserrat"/>
                            </a:rPr>
                            <a:t>0.019</a:t>
                          </a:r>
                        </a:p>
                        <a:p>
                          <a:pPr marL="0" lvl="0" indent="0" algn="ctr" rtl="0">
                            <a:spcBef>
                              <a:spcPts val="0"/>
                            </a:spcBef>
                            <a:spcAft>
                              <a:spcPts val="0"/>
                            </a:spcAft>
                            <a:buNone/>
                          </a:pPr>
                          <a:r>
                            <a:rPr lang="en-US" sz="1100" b="1" dirty="0">
                              <a:solidFill>
                                <a:schemeClr val="dk1"/>
                              </a:solidFill>
                              <a:latin typeface="+mn-lt"/>
                              <a:ea typeface="+mn-ea"/>
                              <a:cs typeface="Montserrat"/>
                              <a:sym typeface="Montserrat"/>
                            </a:rPr>
                            <a:t>(1.217)</a:t>
                          </a:r>
                          <a:endParaRPr sz="1100" b="1"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rgbClr val="000000"/>
                            </a:buClr>
                            <a:buSzPts val="1100"/>
                            <a:buFont typeface="Arial"/>
                            <a:buNone/>
                          </a:pPr>
                          <a:r>
                            <a:rPr lang="en-US" sz="1100" b="1" dirty="0">
                              <a:solidFill>
                                <a:schemeClr val="dk1"/>
                              </a:solidFill>
                              <a:latin typeface="+mn-lt"/>
                              <a:ea typeface="+mn-ea"/>
                              <a:cs typeface="Montserrat"/>
                              <a:sym typeface="Montserrat"/>
                            </a:rPr>
                            <a:t>0.007</a:t>
                          </a:r>
                        </a:p>
                        <a:p>
                          <a:pPr marL="0" lvl="0" indent="0" algn="ctr" rtl="0">
                            <a:spcBef>
                              <a:spcPts val="0"/>
                            </a:spcBef>
                            <a:spcAft>
                              <a:spcPts val="0"/>
                            </a:spcAft>
                            <a:buClr>
                              <a:srgbClr val="000000"/>
                            </a:buClr>
                            <a:buSzPts val="1100"/>
                            <a:buFont typeface="Arial"/>
                            <a:buNone/>
                          </a:pPr>
                          <a:r>
                            <a:rPr lang="en-US" sz="1100" b="1" dirty="0">
                              <a:solidFill>
                                <a:schemeClr val="dk1"/>
                              </a:solidFill>
                              <a:latin typeface="+mn-lt"/>
                              <a:ea typeface="+mn-ea"/>
                              <a:cs typeface="Montserrat"/>
                              <a:sym typeface="Montserrat"/>
                            </a:rPr>
                            <a:t>(0.878)</a:t>
                          </a:r>
                          <a:endParaRPr sz="1100" b="1"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None/>
                          </a:pPr>
                          <a:r>
                            <a:rPr lang="en-US" sz="1100" b="1" dirty="0">
                              <a:solidFill>
                                <a:schemeClr val="dk1"/>
                              </a:solidFill>
                              <a:latin typeface="+mn-lt"/>
                              <a:ea typeface="+mn-ea"/>
                              <a:cs typeface="Montserrat"/>
                              <a:sym typeface="Montserrat"/>
                            </a:rPr>
                            <a:t>0.010</a:t>
                          </a:r>
                        </a:p>
                        <a:p>
                          <a:pPr marL="0" lvl="0" indent="0" algn="ctr" rtl="0">
                            <a:spcBef>
                              <a:spcPts val="0"/>
                            </a:spcBef>
                            <a:spcAft>
                              <a:spcPts val="0"/>
                            </a:spcAft>
                            <a:buNone/>
                          </a:pPr>
                          <a:r>
                            <a:rPr lang="en-US" sz="1100" b="1" dirty="0">
                              <a:solidFill>
                                <a:schemeClr val="dk1"/>
                              </a:solidFill>
                              <a:latin typeface="+mn-lt"/>
                              <a:ea typeface="+mn-ea"/>
                              <a:cs typeface="Montserrat"/>
                              <a:sym typeface="Montserrat"/>
                            </a:rPr>
                            <a:t>(0.984)</a:t>
                          </a:r>
                          <a:endParaRPr sz="1100" b="1" dirty="0">
                            <a:solidFill>
                              <a:schemeClr val="dk1"/>
                            </a:solidFill>
                            <a:latin typeface="+mn-lt"/>
                            <a:ea typeface="+mn-ea"/>
                            <a:cs typeface="Montserrat"/>
                            <a:sym typeface="Montserrat"/>
                          </a:endParaRPr>
                        </a:p>
                      </a:txBody>
                      <a:tcPr marL="42487" marR="42487" marT="42487" marB="42487" anchor="ctr"/>
                    </a:tc>
                    <a:extLst>
                      <a:ext uri="{0D108BD9-81ED-4DB2-BD59-A6C34878D82A}">
                        <a16:rowId xmlns:a16="http://schemas.microsoft.com/office/drawing/2014/main" val="369947576"/>
                      </a:ext>
                    </a:extLst>
                  </a:tr>
                  <a:tr h="321281">
                    <a:tc>
                      <a:txBody>
                        <a:bodyPr/>
                        <a:lstStyle/>
                        <a:p>
                          <a:pPr marL="0" lvl="0" indent="0" algn="ctr" rtl="0">
                            <a:spcBef>
                              <a:spcPts val="0"/>
                            </a:spcBef>
                            <a:spcAft>
                              <a:spcPts val="0"/>
                            </a:spcAft>
                            <a:buClr>
                              <a:schemeClr val="dk1"/>
                            </a:buClr>
                            <a:buSzPts val="1100"/>
                            <a:buFont typeface="Arial"/>
                            <a:buNone/>
                          </a:pPr>
                          <a:r>
                            <a:rPr lang="en-US" sz="1100" b="0" dirty="0">
                              <a:solidFill>
                                <a:srgbClr val="011635"/>
                              </a:solidFill>
                              <a:latin typeface="+mn-lt"/>
                              <a:ea typeface="+mn-ea"/>
                              <a:cs typeface="Vidaloka"/>
                              <a:sym typeface="Vidaloka"/>
                            </a:rPr>
                            <a:t>Control Variables</a:t>
                          </a:r>
                          <a:endParaRPr sz="1100" b="0" dirty="0">
                            <a:solidFill>
                              <a:srgbClr val="011635"/>
                            </a:solidFill>
                            <a:latin typeface="+mn-lt"/>
                            <a:ea typeface="+mn-ea"/>
                            <a:cs typeface="Vidaloka"/>
                            <a:sym typeface="Vidaloka"/>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n-lt"/>
                              <a:ea typeface="+mn-ea"/>
                              <a:cs typeface="Montserrat"/>
                              <a:sym typeface="Montserrat"/>
                            </a:rPr>
                            <a:t>Included</a:t>
                          </a:r>
                          <a:endParaRPr sz="11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n-lt"/>
                              <a:ea typeface="+mn-ea"/>
                              <a:cs typeface="Montserrat"/>
                              <a:sym typeface="Montserrat"/>
                            </a:rPr>
                            <a:t>Included</a:t>
                          </a:r>
                          <a:endParaRPr sz="11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n-lt"/>
                              <a:ea typeface="+mn-ea"/>
                              <a:cs typeface="Montserrat"/>
                              <a:sym typeface="Montserrat"/>
                            </a:rPr>
                            <a:t>Included</a:t>
                          </a:r>
                          <a:endParaRPr sz="11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n-lt"/>
                              <a:ea typeface="+mn-ea"/>
                            </a:rPr>
                            <a:t>Included</a:t>
                          </a:r>
                          <a:endParaRPr sz="1100" dirty="0">
                            <a:solidFill>
                              <a:schemeClr val="dk1"/>
                            </a:solidFill>
                            <a:latin typeface="+mn-lt"/>
                            <a:ea typeface="+mn-ea"/>
                          </a:endParaRPr>
                        </a:p>
                      </a:txBody>
                      <a:tcPr marL="42487" marR="42487" marT="42487" marB="42487" anchor="ctr"/>
                    </a:tc>
                    <a:extLst>
                      <a:ext uri="{0D108BD9-81ED-4DB2-BD59-A6C34878D82A}">
                        <a16:rowId xmlns:a16="http://schemas.microsoft.com/office/drawing/2014/main" val="10002"/>
                      </a:ext>
                    </a:extLst>
                  </a:tr>
                  <a:tr h="321281">
                    <a:tc>
                      <a:txBody>
                        <a:bodyPr/>
                        <a:lstStyle/>
                        <a:p>
                          <a:pPr marL="0" lvl="0" indent="0" algn="ctr" rtl="0">
                            <a:spcBef>
                              <a:spcPts val="0"/>
                            </a:spcBef>
                            <a:spcAft>
                              <a:spcPts val="0"/>
                            </a:spcAft>
                            <a:buClr>
                              <a:schemeClr val="dk1"/>
                            </a:buClr>
                            <a:buSzPts val="1100"/>
                            <a:buFont typeface="Arial"/>
                            <a:buNone/>
                          </a:pPr>
                          <a:r>
                            <a:rPr lang="en-US" sz="1100" dirty="0">
                              <a:solidFill>
                                <a:srgbClr val="011635"/>
                              </a:solidFill>
                              <a:latin typeface="+mn-lt"/>
                              <a:ea typeface="+mn-ea"/>
                              <a:cs typeface="Vidaloka"/>
                              <a:sym typeface="Vidaloka"/>
                            </a:rPr>
                            <a:t>N</a:t>
                          </a:r>
                          <a:endParaRPr sz="1100" dirty="0">
                            <a:solidFill>
                              <a:srgbClr val="011635"/>
                            </a:solidFill>
                            <a:latin typeface="+mn-lt"/>
                            <a:ea typeface="+mn-ea"/>
                            <a:cs typeface="Vidaloka"/>
                            <a:sym typeface="Vidaloka"/>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n-lt"/>
                              <a:ea typeface="+mn-ea"/>
                              <a:cs typeface="Montserrat"/>
                              <a:sym typeface="Montserrat"/>
                            </a:rPr>
                            <a:t>984</a:t>
                          </a:r>
                          <a:endParaRPr sz="11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n-lt"/>
                              <a:ea typeface="+mn-ea"/>
                              <a:cs typeface="Montserrat"/>
                              <a:sym typeface="Montserrat"/>
                            </a:rPr>
                            <a:t>984</a:t>
                          </a:r>
                          <a:endParaRPr sz="11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n-lt"/>
                              <a:ea typeface="+mn-ea"/>
                              <a:cs typeface="Montserrat"/>
                              <a:sym typeface="Montserrat"/>
                            </a:rPr>
                            <a:t>984</a:t>
                          </a:r>
                          <a:endParaRPr sz="11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n-lt"/>
                              <a:ea typeface="+mn-ea"/>
                            </a:rPr>
                            <a:t>984</a:t>
                          </a:r>
                          <a:endParaRPr sz="1100" dirty="0">
                            <a:solidFill>
                              <a:schemeClr val="dk1"/>
                            </a:solidFill>
                            <a:latin typeface="+mn-lt"/>
                            <a:ea typeface="+mn-ea"/>
                          </a:endParaRPr>
                        </a:p>
                      </a:txBody>
                      <a:tcPr marL="42487" marR="42487" marT="42487" marB="42487" anchor="ctr"/>
                    </a:tc>
                    <a:extLst>
                      <a:ext uri="{0D108BD9-81ED-4DB2-BD59-A6C34878D82A}">
                        <a16:rowId xmlns:a16="http://schemas.microsoft.com/office/drawing/2014/main" val="3106777094"/>
                      </a:ext>
                    </a:extLst>
                  </a:tr>
                  <a:tr h="321281">
                    <a:tc>
                      <a:txBody>
                        <a:bodyPr/>
                        <a:lstStyle/>
                        <a:p>
                          <a:pPr marL="0" lvl="0" indent="0" algn="ctr" rtl="0">
                            <a:spcBef>
                              <a:spcPts val="0"/>
                            </a:spcBef>
                            <a:spcAft>
                              <a:spcPts val="0"/>
                            </a:spcAft>
                            <a:buClr>
                              <a:schemeClr val="dk1"/>
                            </a:buClr>
                            <a:buSzPts val="1100"/>
                            <a:buFont typeface="Arial"/>
                            <a:buNone/>
                          </a:pPr>
                          <a:r>
                            <a:rPr lang="en-US" altLang="zh-TW" sz="1100" b="0" i="0" u="none" strike="noStrike" cap="none" dirty="0">
                              <a:solidFill>
                                <a:srgbClr val="011635"/>
                              </a:solidFill>
                              <a:latin typeface="+mn-lt"/>
                              <a:ea typeface="+mn-ea"/>
                              <a:cs typeface="Vidaloka"/>
                              <a:sym typeface="Vidaloka"/>
                            </a:rPr>
                            <a:t>Adjusted </a:t>
                          </a:r>
                          <a14:m>
                            <m:oMath xmlns:m="http://schemas.openxmlformats.org/officeDocument/2006/math">
                              <m:sSup>
                                <m:sSupPr>
                                  <m:ctrlPr>
                                    <a:rPr lang="en-US" altLang="zh-TW" sz="1100" i="1" smtClean="0">
                                      <a:solidFill>
                                        <a:srgbClr val="011635"/>
                                      </a:solidFill>
                                      <a:latin typeface="Cambria Math" panose="02040503050406030204" pitchFamily="18" charset="0"/>
                                      <a:ea typeface="+mn-ea"/>
                                      <a:sym typeface="Vidaloka"/>
                                    </a:rPr>
                                  </m:ctrlPr>
                                </m:sSupPr>
                                <m:e>
                                  <m:r>
                                    <a:rPr lang="en-US" altLang="zh-TW" sz="1100" b="0" i="1" smtClean="0">
                                      <a:solidFill>
                                        <a:srgbClr val="011635"/>
                                      </a:solidFill>
                                      <a:latin typeface="Cambria Math" panose="02040503050406030204" pitchFamily="18" charset="0"/>
                                      <a:ea typeface="+mn-ea"/>
                                      <a:sym typeface="Vidaloka"/>
                                    </a:rPr>
                                    <m:t>𝑅</m:t>
                                  </m:r>
                                </m:e>
                                <m:sup>
                                  <m:r>
                                    <a:rPr lang="en-US" altLang="zh-TW" sz="1100" b="0" i="1" smtClean="0">
                                      <a:solidFill>
                                        <a:srgbClr val="011635"/>
                                      </a:solidFill>
                                      <a:latin typeface="Cambria Math" panose="02040503050406030204" pitchFamily="18" charset="0"/>
                                      <a:ea typeface="+mn-ea"/>
                                      <a:sym typeface="Vidaloka"/>
                                    </a:rPr>
                                    <m:t>2</m:t>
                                  </m:r>
                                </m:sup>
                              </m:sSup>
                            </m:oMath>
                          </a14:m>
                          <a:endParaRPr sz="1100" dirty="0">
                            <a:solidFill>
                              <a:srgbClr val="011635"/>
                            </a:solidFill>
                            <a:latin typeface="+mn-lt"/>
                            <a:ea typeface="+mn-ea"/>
                            <a:cs typeface="Vidaloka"/>
                            <a:sym typeface="Vidaloka"/>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n-lt"/>
                              <a:ea typeface="+mn-ea"/>
                              <a:cs typeface="Montserrat"/>
                              <a:sym typeface="Montserrat"/>
                            </a:rPr>
                            <a:t>0.122</a:t>
                          </a:r>
                          <a:endParaRPr sz="11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n-lt"/>
                              <a:ea typeface="+mn-ea"/>
                              <a:cs typeface="Montserrat"/>
                              <a:sym typeface="Montserrat"/>
                            </a:rPr>
                            <a:t>0.444</a:t>
                          </a:r>
                          <a:endParaRPr sz="11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n-lt"/>
                              <a:ea typeface="+mn-ea"/>
                              <a:cs typeface="Montserrat"/>
                              <a:sym typeface="Montserrat"/>
                            </a:rPr>
                            <a:t>0.382</a:t>
                          </a:r>
                          <a:endParaRPr sz="11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n-lt"/>
                              <a:ea typeface="+mn-ea"/>
                            </a:rPr>
                            <a:t>0.449</a:t>
                          </a:r>
                          <a:endParaRPr sz="1100" dirty="0">
                            <a:solidFill>
                              <a:schemeClr val="dk1"/>
                            </a:solidFill>
                            <a:latin typeface="+mn-lt"/>
                            <a:ea typeface="+mn-ea"/>
                          </a:endParaRPr>
                        </a:p>
                      </a:txBody>
                      <a:tcPr marL="42487" marR="42487" marT="42487" marB="42487" anchor="ctr"/>
                    </a:tc>
                    <a:extLst>
                      <a:ext uri="{0D108BD9-81ED-4DB2-BD59-A6C34878D82A}">
                        <a16:rowId xmlns:a16="http://schemas.microsoft.com/office/drawing/2014/main" val="1351522387"/>
                      </a:ext>
                    </a:extLst>
                  </a:tr>
                  <a:tr h="321281">
                    <a:tc>
                      <a:txBody>
                        <a:bodyPr/>
                        <a:lstStyle/>
                        <a:p>
                          <a:pPr marL="0" lvl="0" indent="0" algn="ctr" rtl="0">
                            <a:spcBef>
                              <a:spcPts val="0"/>
                            </a:spcBef>
                            <a:spcAft>
                              <a:spcPts val="0"/>
                            </a:spcAft>
                            <a:buClr>
                              <a:schemeClr val="dk1"/>
                            </a:buClr>
                            <a:buSzPts val="1100"/>
                            <a:buFont typeface="Arial"/>
                            <a:buNone/>
                          </a:pPr>
                          <a:r>
                            <a:rPr lang="en-US" altLang="zh-TW" sz="1100" b="1" i="0" u="none" strike="noStrike" cap="none" dirty="0">
                              <a:solidFill>
                                <a:srgbClr val="011635"/>
                              </a:solidFill>
                              <a:latin typeface="+mn-lt"/>
                              <a:ea typeface="+mn-ea"/>
                              <a:cs typeface="Vidaloka"/>
                              <a:sym typeface="Vidaloka"/>
                            </a:rPr>
                            <a:t>F-test: </a:t>
                          </a:r>
                          <a14:m>
                            <m:oMath xmlns:m="http://schemas.openxmlformats.org/officeDocument/2006/math">
                              <m:sSub>
                                <m:sSubPr>
                                  <m:ctrlPr>
                                    <a:rPr lang="en-US" altLang="zh-TW" sz="1100" b="1" i="1" u="none" strike="noStrike" cap="none" smtClean="0">
                                      <a:solidFill>
                                        <a:srgbClr val="011635"/>
                                      </a:solidFill>
                                      <a:latin typeface="Cambria Math" panose="02040503050406030204" pitchFamily="18" charset="0"/>
                                      <a:ea typeface="+mn-ea"/>
                                      <a:sym typeface="Vidaloka"/>
                                    </a:rPr>
                                  </m:ctrlPr>
                                </m:sSubPr>
                                <m:e>
                                  <m:r>
                                    <a:rPr lang="zh-TW" altLang="en-US" sz="1100" b="1" i="1" u="none" strike="noStrike" cap="none" smtClean="0">
                                      <a:solidFill>
                                        <a:srgbClr val="011635"/>
                                      </a:solidFill>
                                      <a:latin typeface="Cambria Math" panose="02040503050406030204" pitchFamily="18" charset="0"/>
                                      <a:ea typeface="+mn-ea"/>
                                      <a:sym typeface="Vidaloka"/>
                                    </a:rPr>
                                    <m:t>𝜶</m:t>
                                  </m:r>
                                </m:e>
                                <m:sub>
                                  <m:r>
                                    <a:rPr lang="en-US" altLang="zh-TW" sz="1100" b="1" i="1" u="none" strike="noStrike" cap="none" smtClean="0">
                                      <a:solidFill>
                                        <a:srgbClr val="011635"/>
                                      </a:solidFill>
                                      <a:latin typeface="Cambria Math" panose="02040503050406030204" pitchFamily="18" charset="0"/>
                                      <a:ea typeface="+mn-ea"/>
                                      <a:sym typeface="Vidaloka"/>
                                    </a:rPr>
                                    <m:t>𝟐</m:t>
                                  </m:r>
                                </m:sub>
                              </m:sSub>
                              <m:r>
                                <a:rPr lang="en-US" altLang="zh-TW" sz="1100" b="1" i="1" u="none" strike="noStrike" cap="none" smtClean="0">
                                  <a:solidFill>
                                    <a:srgbClr val="011635"/>
                                  </a:solidFill>
                                  <a:latin typeface="Cambria Math" panose="02040503050406030204" pitchFamily="18" charset="0"/>
                                  <a:ea typeface="+mn-ea"/>
                                  <a:sym typeface="Vidaloka"/>
                                </a:rPr>
                                <m:t>+</m:t>
                              </m:r>
                              <m:sSub>
                                <m:sSubPr>
                                  <m:ctrlPr>
                                    <a:rPr lang="en-US" altLang="zh-TW" sz="1100" b="1" i="1" u="none" strike="noStrike" cap="none" smtClean="0">
                                      <a:solidFill>
                                        <a:srgbClr val="011635"/>
                                      </a:solidFill>
                                      <a:latin typeface="Cambria Math" panose="02040503050406030204" pitchFamily="18" charset="0"/>
                                      <a:ea typeface="Arial"/>
                                      <a:cs typeface="Arial"/>
                                      <a:sym typeface="Vidaloka"/>
                                    </a:rPr>
                                  </m:ctrlPr>
                                </m:sSubPr>
                                <m:e>
                                  <m:r>
                                    <a:rPr lang="zh-TW" altLang="en-US" sz="1100" b="1" i="1" u="none" strike="noStrike" cap="none" smtClean="0">
                                      <a:solidFill>
                                        <a:srgbClr val="011635"/>
                                      </a:solidFill>
                                      <a:latin typeface="Cambria Math" panose="02040503050406030204" pitchFamily="18" charset="0"/>
                                      <a:ea typeface="Arial"/>
                                      <a:cs typeface="Arial"/>
                                      <a:sym typeface="Vidaloka"/>
                                    </a:rPr>
                                    <m:t>𝜶</m:t>
                                  </m:r>
                                </m:e>
                                <m:sub>
                                  <m:r>
                                    <a:rPr lang="en-US" altLang="zh-TW" sz="1100" b="1" i="1" u="none" strike="noStrike" cap="none" smtClean="0">
                                      <a:solidFill>
                                        <a:srgbClr val="011635"/>
                                      </a:solidFill>
                                      <a:latin typeface="Cambria Math" panose="02040503050406030204" pitchFamily="18" charset="0"/>
                                      <a:ea typeface="Arial"/>
                                      <a:cs typeface="Arial"/>
                                      <a:sym typeface="Vidaloka"/>
                                    </a:rPr>
                                    <m:t>𝟒</m:t>
                                  </m:r>
                                </m:sub>
                              </m:sSub>
                              <m:r>
                                <a:rPr lang="en-US" altLang="zh-TW" sz="1100" b="1" i="1" u="none" strike="noStrike" cap="none" smtClean="0">
                                  <a:solidFill>
                                    <a:srgbClr val="011635"/>
                                  </a:solidFill>
                                  <a:latin typeface="Cambria Math" panose="02040503050406030204" pitchFamily="18" charset="0"/>
                                  <a:ea typeface="Arial"/>
                                  <a:cs typeface="Arial"/>
                                  <a:sym typeface="Vidaloka"/>
                                </a:rPr>
                                <m:t>=</m:t>
                              </m:r>
                              <m:r>
                                <a:rPr lang="en-US" altLang="zh-TW" sz="1100" b="1" i="1" u="none" strike="noStrike" cap="none" smtClean="0">
                                  <a:solidFill>
                                    <a:srgbClr val="011635"/>
                                  </a:solidFill>
                                  <a:latin typeface="Cambria Math" panose="02040503050406030204" pitchFamily="18" charset="0"/>
                                  <a:ea typeface="Arial"/>
                                  <a:cs typeface="Arial"/>
                                  <a:sym typeface="Vidaloka"/>
                                </a:rPr>
                                <m:t>𝟎</m:t>
                              </m:r>
                            </m:oMath>
                          </a14:m>
                          <a:endParaRPr sz="1100" b="1" dirty="0">
                            <a:solidFill>
                              <a:srgbClr val="011635"/>
                            </a:solidFill>
                            <a:latin typeface="+mn-lt"/>
                            <a:ea typeface="+mn-ea"/>
                            <a:cs typeface="Vidaloka"/>
                            <a:sym typeface="Vidaloka"/>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b="1" dirty="0">
                              <a:solidFill>
                                <a:schemeClr val="dk1"/>
                              </a:solidFill>
                              <a:latin typeface="+mn-lt"/>
                              <a:ea typeface="+mn-ea"/>
                              <a:cs typeface="Montserrat"/>
                              <a:sym typeface="Montserrat"/>
                            </a:rPr>
                            <a:t>0.050**</a:t>
                          </a:r>
                        </a:p>
                        <a:p>
                          <a:pPr marL="0" lvl="0" indent="0" algn="ctr" rtl="0">
                            <a:spcBef>
                              <a:spcPts val="0"/>
                            </a:spcBef>
                            <a:spcAft>
                              <a:spcPts val="0"/>
                            </a:spcAft>
                            <a:buClr>
                              <a:schemeClr val="dk1"/>
                            </a:buClr>
                            <a:buSzPts val="1100"/>
                            <a:buFont typeface="Arial"/>
                            <a:buNone/>
                          </a:pPr>
                          <a:r>
                            <a:rPr lang="en-US" sz="1100" b="1" dirty="0">
                              <a:solidFill>
                                <a:schemeClr val="dk1"/>
                              </a:solidFill>
                              <a:latin typeface="+mn-lt"/>
                              <a:ea typeface="+mn-ea"/>
                              <a:cs typeface="Montserrat"/>
                              <a:sym typeface="Montserrat"/>
                            </a:rPr>
                            <a:t>(2.314)</a:t>
                          </a:r>
                          <a:endParaRPr sz="1100" b="1"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b="1" dirty="0">
                              <a:solidFill>
                                <a:schemeClr val="dk1"/>
                              </a:solidFill>
                              <a:latin typeface="+mn-lt"/>
                              <a:ea typeface="+mn-ea"/>
                              <a:cs typeface="Montserrat"/>
                              <a:sym typeface="Montserrat"/>
                            </a:rPr>
                            <a:t>0.074***</a:t>
                          </a:r>
                        </a:p>
                        <a:p>
                          <a:pPr marL="0" lvl="0" indent="0" algn="ctr" rtl="0">
                            <a:spcBef>
                              <a:spcPts val="0"/>
                            </a:spcBef>
                            <a:spcAft>
                              <a:spcPts val="0"/>
                            </a:spcAft>
                            <a:buClr>
                              <a:schemeClr val="dk1"/>
                            </a:buClr>
                            <a:buSzPts val="1100"/>
                            <a:buFont typeface="Arial"/>
                            <a:buNone/>
                          </a:pPr>
                          <a:r>
                            <a:rPr lang="en-US" sz="1100" b="1" dirty="0">
                              <a:solidFill>
                                <a:schemeClr val="dk1"/>
                              </a:solidFill>
                              <a:latin typeface="+mn-lt"/>
                              <a:ea typeface="+mn-ea"/>
                              <a:cs typeface="Montserrat"/>
                              <a:sym typeface="Montserrat"/>
                            </a:rPr>
                            <a:t>(3.323)</a:t>
                          </a:r>
                          <a:endParaRPr sz="1100" b="1"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b="1" dirty="0">
                              <a:solidFill>
                                <a:schemeClr val="dk1"/>
                              </a:solidFill>
                              <a:latin typeface="+mn-lt"/>
                              <a:ea typeface="+mn-ea"/>
                              <a:cs typeface="Montserrat"/>
                              <a:sym typeface="Montserrat"/>
                            </a:rPr>
                            <a:t>0.041***</a:t>
                          </a:r>
                        </a:p>
                        <a:p>
                          <a:pPr marL="0" lvl="0" indent="0" algn="ctr" rtl="0">
                            <a:spcBef>
                              <a:spcPts val="0"/>
                            </a:spcBef>
                            <a:spcAft>
                              <a:spcPts val="0"/>
                            </a:spcAft>
                            <a:buClr>
                              <a:schemeClr val="dk1"/>
                            </a:buClr>
                            <a:buSzPts val="1100"/>
                            <a:buFont typeface="Arial"/>
                            <a:buNone/>
                          </a:pPr>
                          <a:r>
                            <a:rPr lang="en-US" sz="1100" b="1" dirty="0">
                              <a:solidFill>
                                <a:schemeClr val="dk1"/>
                              </a:solidFill>
                              <a:latin typeface="+mn-lt"/>
                              <a:ea typeface="+mn-ea"/>
                              <a:cs typeface="Montserrat"/>
                              <a:sym typeface="Montserrat"/>
                            </a:rPr>
                            <a:t>(3.655)</a:t>
                          </a:r>
                          <a:endParaRPr sz="1100" b="1"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b="1" dirty="0">
                              <a:solidFill>
                                <a:schemeClr val="dk1"/>
                              </a:solidFill>
                              <a:latin typeface="+mn-lt"/>
                              <a:ea typeface="+mn-ea"/>
                            </a:rPr>
                            <a:t>0.033**</a:t>
                          </a:r>
                        </a:p>
                        <a:p>
                          <a:pPr marL="0" lvl="0" indent="0" algn="ctr" rtl="0">
                            <a:spcBef>
                              <a:spcPts val="0"/>
                            </a:spcBef>
                            <a:spcAft>
                              <a:spcPts val="0"/>
                            </a:spcAft>
                            <a:buClr>
                              <a:schemeClr val="dk1"/>
                            </a:buClr>
                            <a:buSzPts val="1100"/>
                            <a:buFont typeface="Arial"/>
                            <a:buNone/>
                          </a:pPr>
                          <a:r>
                            <a:rPr lang="en-US" sz="1100" b="1" dirty="0">
                              <a:solidFill>
                                <a:schemeClr val="dk1"/>
                              </a:solidFill>
                              <a:latin typeface="+mn-lt"/>
                              <a:ea typeface="+mn-ea"/>
                            </a:rPr>
                            <a:t>(2.231)</a:t>
                          </a:r>
                          <a:endParaRPr sz="1100" b="1" dirty="0">
                            <a:solidFill>
                              <a:schemeClr val="dk1"/>
                            </a:solidFill>
                            <a:latin typeface="+mn-lt"/>
                            <a:ea typeface="+mn-ea"/>
                          </a:endParaRPr>
                        </a:p>
                      </a:txBody>
                      <a:tcPr marL="42487" marR="42487" marT="42487" marB="42487" anchor="ctr"/>
                    </a:tc>
                    <a:extLst>
                      <a:ext uri="{0D108BD9-81ED-4DB2-BD59-A6C34878D82A}">
                        <a16:rowId xmlns:a16="http://schemas.microsoft.com/office/drawing/2014/main" val="1362870970"/>
                      </a:ext>
                    </a:extLst>
                  </a:tr>
                </a:tbl>
              </a:graphicData>
            </a:graphic>
          </p:graphicFrame>
        </mc:Choice>
        <mc:Fallback xmlns="">
          <p:graphicFrame>
            <p:nvGraphicFramePr>
              <p:cNvPr id="1453" name="Google Shape;1453;p112"/>
              <p:cNvGraphicFramePr/>
              <p:nvPr>
                <p:extLst>
                  <p:ext uri="{D42A27DB-BD31-4B8C-83A1-F6EECF244321}">
                    <p14:modId xmlns:p14="http://schemas.microsoft.com/office/powerpoint/2010/main" val="3204734042"/>
                  </p:ext>
                </p:extLst>
              </p:nvPr>
            </p:nvGraphicFramePr>
            <p:xfrm>
              <a:off x="1384689" y="1059467"/>
              <a:ext cx="6374571" cy="3639008"/>
            </p:xfrm>
            <a:graphic>
              <a:graphicData uri="http://schemas.openxmlformats.org/drawingml/2006/table">
                <a:tbl>
                  <a:tblPr firstRow="1" firstCol="1" bandRow="1">
                    <a:tableStyleId>{10A1B5D5-9B99-4C35-A422-299274C87663}</a:tableStyleId>
                  </a:tblPr>
                  <a:tblGrid>
                    <a:gridCol w="1478846">
                      <a:extLst>
                        <a:ext uri="{9D8B030D-6E8A-4147-A177-3AD203B41FA5}">
                          <a16:colId xmlns:a16="http://schemas.microsoft.com/office/drawing/2014/main" val="20000"/>
                        </a:ext>
                      </a:extLst>
                    </a:gridCol>
                    <a:gridCol w="1228242">
                      <a:extLst>
                        <a:ext uri="{9D8B030D-6E8A-4147-A177-3AD203B41FA5}">
                          <a16:colId xmlns:a16="http://schemas.microsoft.com/office/drawing/2014/main" val="20001"/>
                        </a:ext>
                      </a:extLst>
                    </a:gridCol>
                    <a:gridCol w="1181589">
                      <a:extLst>
                        <a:ext uri="{9D8B030D-6E8A-4147-A177-3AD203B41FA5}">
                          <a16:colId xmlns:a16="http://schemas.microsoft.com/office/drawing/2014/main" val="20002"/>
                        </a:ext>
                      </a:extLst>
                    </a:gridCol>
                    <a:gridCol w="1284025">
                      <a:extLst>
                        <a:ext uri="{9D8B030D-6E8A-4147-A177-3AD203B41FA5}">
                          <a16:colId xmlns:a16="http://schemas.microsoft.com/office/drawing/2014/main" val="20003"/>
                        </a:ext>
                      </a:extLst>
                    </a:gridCol>
                    <a:gridCol w="1201869">
                      <a:extLst>
                        <a:ext uri="{9D8B030D-6E8A-4147-A177-3AD203B41FA5}">
                          <a16:colId xmlns:a16="http://schemas.microsoft.com/office/drawing/2014/main" val="20004"/>
                        </a:ext>
                      </a:extLst>
                    </a:gridCol>
                  </a:tblGrid>
                  <a:tr h="252614">
                    <a:tc gridSpan="5">
                      <a:txBody>
                        <a:bodyPr/>
                        <a:lstStyle/>
                        <a:p>
                          <a:pPr marL="0" lvl="0" indent="0" algn="l" rtl="0">
                            <a:spcBef>
                              <a:spcPts val="0"/>
                            </a:spcBef>
                            <a:spcAft>
                              <a:spcPts val="0"/>
                            </a:spcAft>
                            <a:buNone/>
                          </a:pPr>
                          <a:r>
                            <a:rPr lang="en-US" sz="1100" dirty="0"/>
                            <a:t>Table 7 Second Stage Equations: Pre- vs. Post-Implementation for RPA Adopters and Control Sample</a:t>
                          </a:r>
                          <a:endParaRPr sz="1100" dirty="0">
                            <a:latin typeface="+mn-lt"/>
                            <a:ea typeface="+mn-ea"/>
                          </a:endParaRPr>
                        </a:p>
                      </a:txBody>
                      <a:tcPr marL="42487" marR="42487" marT="42487" marB="42487"/>
                    </a:tc>
                    <a:tc hMerge="1">
                      <a:txBody>
                        <a:bodyPr/>
                        <a:lstStyle/>
                        <a:p>
                          <a:pPr marL="0" lvl="0" indent="0" algn="ctr" rtl="0">
                            <a:spcBef>
                              <a:spcPts val="0"/>
                            </a:spcBef>
                            <a:spcAft>
                              <a:spcPts val="0"/>
                            </a:spcAft>
                            <a:buNone/>
                          </a:pPr>
                          <a:endParaRPr sz="1200" dirty="0">
                            <a:solidFill>
                              <a:srgbClr val="011635"/>
                            </a:solidFill>
                            <a:latin typeface="+mn-lt"/>
                            <a:ea typeface="+mn-ea"/>
                            <a:cs typeface="Vidaloka"/>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Vidaloka"/>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Vidaloka"/>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Vidaloka"/>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759994724"/>
                      </a:ext>
                    </a:extLst>
                  </a:tr>
                  <a:tr h="321281">
                    <a:tc>
                      <a:txBody>
                        <a:bodyPr/>
                        <a:lstStyle/>
                        <a:p>
                          <a:pPr marL="0" lvl="0" indent="0" algn="l" rtl="0">
                            <a:spcBef>
                              <a:spcPts val="0"/>
                            </a:spcBef>
                            <a:spcAft>
                              <a:spcPts val="0"/>
                            </a:spcAft>
                            <a:buNone/>
                          </a:pPr>
                          <a:endParaRPr sz="1100" dirty="0">
                            <a:latin typeface="+mn-lt"/>
                            <a:ea typeface="+mn-ea"/>
                          </a:endParaRPr>
                        </a:p>
                      </a:txBody>
                      <a:tcPr marL="42487" marR="42487" marT="42487" marB="42487"/>
                    </a:tc>
                    <a:tc>
                      <a:txBody>
                        <a:bodyPr/>
                        <a:lstStyle/>
                        <a:p>
                          <a:pPr marL="0" lvl="0" indent="0" algn="ctr" rtl="0">
                            <a:spcBef>
                              <a:spcPts val="0"/>
                            </a:spcBef>
                            <a:spcAft>
                              <a:spcPts val="0"/>
                            </a:spcAft>
                            <a:buNone/>
                          </a:pPr>
                          <a:r>
                            <a:rPr lang="en-US" sz="1100" b="1" dirty="0">
                              <a:solidFill>
                                <a:srgbClr val="FF0000"/>
                              </a:solidFill>
                              <a:latin typeface="+mn-lt"/>
                              <a:ea typeface="+mn-ea"/>
                              <a:cs typeface="Vidaloka"/>
                              <a:sym typeface="Vidaloka"/>
                            </a:rPr>
                            <a:t>DAQ</a:t>
                          </a:r>
                          <a:endParaRPr sz="1100" b="1" dirty="0">
                            <a:solidFill>
                              <a:srgbClr val="FF0000"/>
                            </a:solidFill>
                            <a:latin typeface="+mn-lt"/>
                            <a:ea typeface="+mn-ea"/>
                            <a:cs typeface="Vidaloka"/>
                            <a:sym typeface="Vidaloka"/>
                          </a:endParaRPr>
                        </a:p>
                      </a:txBody>
                      <a:tcPr marL="42487" marR="42487" marT="42487" marB="42487" anchor="ctr"/>
                    </a:tc>
                    <a:tc>
                      <a:txBody>
                        <a:bodyPr/>
                        <a:lstStyle/>
                        <a:p>
                          <a:pPr marL="0" lvl="0" indent="0" algn="ctr" rtl="0">
                            <a:spcBef>
                              <a:spcPts val="0"/>
                            </a:spcBef>
                            <a:spcAft>
                              <a:spcPts val="0"/>
                            </a:spcAft>
                            <a:buNone/>
                          </a:pPr>
                          <a:r>
                            <a:rPr lang="en-US" sz="1100" dirty="0">
                              <a:solidFill>
                                <a:srgbClr val="011635"/>
                              </a:solidFill>
                              <a:latin typeface="+mn-lt"/>
                              <a:ea typeface="+mn-ea"/>
                              <a:cs typeface="Vidaloka"/>
                              <a:sym typeface="Vidaloka"/>
                            </a:rPr>
                            <a:t>RM</a:t>
                          </a:r>
                          <a:endParaRPr sz="1100" dirty="0">
                            <a:solidFill>
                              <a:srgbClr val="011635"/>
                            </a:solidFill>
                            <a:latin typeface="+mn-lt"/>
                            <a:ea typeface="+mn-ea"/>
                            <a:cs typeface="Vidaloka"/>
                            <a:sym typeface="Vidaloka"/>
                          </a:endParaRPr>
                        </a:p>
                      </a:txBody>
                      <a:tcPr marL="42487" marR="42487" marT="42487" marB="42487" anchor="ctr"/>
                    </a:tc>
                    <a:tc>
                      <a:txBody>
                        <a:bodyPr/>
                        <a:lstStyle/>
                        <a:p>
                          <a:pPr marL="0" lvl="0" indent="0" algn="ctr" rtl="0">
                            <a:spcBef>
                              <a:spcPts val="0"/>
                            </a:spcBef>
                            <a:spcAft>
                              <a:spcPts val="0"/>
                            </a:spcAft>
                            <a:buNone/>
                          </a:pPr>
                          <a:r>
                            <a:rPr lang="en-US" sz="1100" dirty="0">
                              <a:solidFill>
                                <a:srgbClr val="011635"/>
                              </a:solidFill>
                              <a:latin typeface="+mn-lt"/>
                              <a:ea typeface="+mn-ea"/>
                              <a:cs typeface="Vidaloka"/>
                              <a:sym typeface="Vidaloka"/>
                            </a:rPr>
                            <a:t>ABEXP</a:t>
                          </a:r>
                          <a:endParaRPr sz="1100" dirty="0">
                            <a:solidFill>
                              <a:srgbClr val="011635"/>
                            </a:solidFill>
                            <a:latin typeface="+mn-lt"/>
                            <a:ea typeface="+mn-ea"/>
                            <a:cs typeface="Vidaloka"/>
                            <a:sym typeface="Vidaloka"/>
                          </a:endParaRPr>
                        </a:p>
                      </a:txBody>
                      <a:tcPr marL="42487" marR="42487" marT="42487" marB="42487" anchor="ctr"/>
                    </a:tc>
                    <a:tc>
                      <a:txBody>
                        <a:bodyPr/>
                        <a:lstStyle/>
                        <a:p>
                          <a:pPr marL="0" lvl="0" indent="0" algn="ctr" rtl="0">
                            <a:spcBef>
                              <a:spcPts val="0"/>
                            </a:spcBef>
                            <a:spcAft>
                              <a:spcPts val="0"/>
                            </a:spcAft>
                            <a:buNone/>
                          </a:pPr>
                          <a:r>
                            <a:rPr lang="en-US" sz="1100" dirty="0">
                              <a:solidFill>
                                <a:srgbClr val="011635"/>
                              </a:solidFill>
                              <a:latin typeface="+mn-lt"/>
                              <a:ea typeface="+mn-ea"/>
                              <a:cs typeface="Vidaloka"/>
                              <a:sym typeface="Vidaloka"/>
                            </a:rPr>
                            <a:t>ABPROD</a:t>
                          </a:r>
                          <a:endParaRPr sz="1100" dirty="0">
                            <a:solidFill>
                              <a:srgbClr val="011635"/>
                            </a:solidFill>
                            <a:latin typeface="+mn-lt"/>
                            <a:ea typeface="+mn-ea"/>
                            <a:cs typeface="Vidaloka"/>
                            <a:sym typeface="Vidaloka"/>
                          </a:endParaRPr>
                        </a:p>
                      </a:txBody>
                      <a:tcPr marL="42487" marR="42487" marT="42487" marB="42487" anchor="ctr"/>
                    </a:tc>
                    <a:extLst>
                      <a:ext uri="{0D108BD9-81ED-4DB2-BD59-A6C34878D82A}">
                        <a16:rowId xmlns:a16="http://schemas.microsoft.com/office/drawing/2014/main" val="10000"/>
                      </a:ext>
                    </a:extLst>
                  </a:tr>
                  <a:tr h="420254">
                    <a:tc>
                      <a:txBody>
                        <a:bodyPr/>
                        <a:lstStyle/>
                        <a:p>
                          <a:pPr marL="0" lvl="0" indent="0" algn="ctr" rtl="0">
                            <a:spcBef>
                              <a:spcPts val="0"/>
                            </a:spcBef>
                            <a:spcAft>
                              <a:spcPts val="0"/>
                            </a:spcAft>
                            <a:buNone/>
                          </a:pPr>
                          <a:r>
                            <a:rPr lang="en-US" sz="1100" b="0" dirty="0">
                              <a:solidFill>
                                <a:srgbClr val="011635"/>
                              </a:solidFill>
                              <a:latin typeface="+mn-lt"/>
                              <a:ea typeface="+mn-ea"/>
                              <a:cs typeface="Vidaloka"/>
                              <a:sym typeface="Vidaloka"/>
                            </a:rPr>
                            <a:t>RM/ DAQ</a:t>
                          </a:r>
                          <a:endParaRPr sz="1100" b="0" dirty="0">
                            <a:solidFill>
                              <a:srgbClr val="011635"/>
                            </a:solidFill>
                            <a:latin typeface="+mn-lt"/>
                            <a:ea typeface="+mn-ea"/>
                            <a:cs typeface="Vidaloka"/>
                            <a:sym typeface="Vidaloka"/>
                          </a:endParaRPr>
                        </a:p>
                      </a:txBody>
                      <a:tcPr marL="42487" marR="42487" marT="42487" marB="42487" anchor="ctr"/>
                    </a:tc>
                    <a:tc>
                      <a:txBody>
                        <a:bodyPr/>
                        <a:lstStyle/>
                        <a:p>
                          <a:pPr marL="0" lvl="0" indent="0" algn="ctr" rtl="0">
                            <a:spcBef>
                              <a:spcPts val="0"/>
                            </a:spcBef>
                            <a:spcAft>
                              <a:spcPts val="0"/>
                            </a:spcAft>
                            <a:buClr>
                              <a:srgbClr val="000000"/>
                            </a:buClr>
                            <a:buSzPts val="1100"/>
                            <a:buFont typeface="Arial"/>
                            <a:buNone/>
                          </a:pPr>
                          <a:r>
                            <a:rPr lang="en-US" sz="1100" dirty="0">
                              <a:solidFill>
                                <a:schemeClr val="dk1"/>
                              </a:solidFill>
                              <a:latin typeface="+mn-lt"/>
                              <a:ea typeface="+mn-ea"/>
                              <a:cs typeface="Montserrat"/>
                              <a:sym typeface="Montserrat"/>
                            </a:rPr>
                            <a:t>-0.088</a:t>
                          </a:r>
                        </a:p>
                        <a:p>
                          <a:pPr marL="0" lvl="0" indent="0" algn="ctr" rtl="0">
                            <a:spcBef>
                              <a:spcPts val="0"/>
                            </a:spcBef>
                            <a:spcAft>
                              <a:spcPts val="0"/>
                            </a:spcAft>
                            <a:buClr>
                              <a:srgbClr val="000000"/>
                            </a:buClr>
                            <a:buSzPts val="1100"/>
                            <a:buFont typeface="Arial"/>
                            <a:buNone/>
                          </a:pPr>
                          <a:r>
                            <a:rPr lang="en-US" sz="1100" dirty="0">
                              <a:solidFill>
                                <a:schemeClr val="dk1"/>
                              </a:solidFill>
                              <a:latin typeface="+mn-lt"/>
                              <a:ea typeface="+mn-ea"/>
                              <a:cs typeface="Montserrat"/>
                              <a:sym typeface="Montserrat"/>
                            </a:rPr>
                            <a:t>(-1.541)</a:t>
                          </a:r>
                        </a:p>
                      </a:txBody>
                      <a:tcPr marL="42487" marR="42487" marT="42487" marB="42487" anchor="ctr"/>
                    </a:tc>
                    <a:tc>
                      <a:txBody>
                        <a:bodyPr/>
                        <a:lstStyle/>
                        <a:p>
                          <a:pPr marL="0" lvl="0" indent="0" algn="ctr" rtl="0">
                            <a:spcBef>
                              <a:spcPts val="0"/>
                            </a:spcBef>
                            <a:spcAft>
                              <a:spcPts val="0"/>
                            </a:spcAft>
                            <a:buNone/>
                          </a:pPr>
                          <a:r>
                            <a:rPr lang="en-US" sz="1100" dirty="0">
                              <a:solidFill>
                                <a:schemeClr val="dk1"/>
                              </a:solidFill>
                              <a:latin typeface="+mn-lt"/>
                              <a:ea typeface="+mn-ea"/>
                              <a:cs typeface="Montserrat"/>
                              <a:sym typeface="Montserrat"/>
                            </a:rPr>
                            <a:t>-0.883***</a:t>
                          </a:r>
                        </a:p>
                        <a:p>
                          <a:pPr marL="0" lvl="0" indent="0" algn="ctr" rtl="0">
                            <a:spcBef>
                              <a:spcPts val="0"/>
                            </a:spcBef>
                            <a:spcAft>
                              <a:spcPts val="0"/>
                            </a:spcAft>
                            <a:buNone/>
                          </a:pPr>
                          <a:r>
                            <a:rPr lang="en-US" sz="1100" dirty="0">
                              <a:solidFill>
                                <a:schemeClr val="dk1"/>
                              </a:solidFill>
                              <a:latin typeface="+mn-lt"/>
                              <a:ea typeface="+mn-ea"/>
                              <a:cs typeface="Montserrat"/>
                              <a:sym typeface="Montserrat"/>
                            </a:rPr>
                            <a:t>(-2.616)</a:t>
                          </a:r>
                          <a:endParaRPr sz="11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rgbClr val="000000"/>
                            </a:buClr>
                            <a:buSzPts val="1100"/>
                            <a:buFont typeface="Arial"/>
                            <a:buNone/>
                          </a:pPr>
                          <a:r>
                            <a:rPr lang="en-US" sz="1100" dirty="0">
                              <a:solidFill>
                                <a:schemeClr val="dk1"/>
                              </a:solidFill>
                              <a:latin typeface="+mn-lt"/>
                              <a:ea typeface="+mn-ea"/>
                              <a:cs typeface="Montserrat"/>
                              <a:sym typeface="Montserrat"/>
                            </a:rPr>
                            <a:t>-0.521***</a:t>
                          </a:r>
                        </a:p>
                        <a:p>
                          <a:pPr marL="0" lvl="0" indent="0" algn="ctr" rtl="0">
                            <a:spcBef>
                              <a:spcPts val="0"/>
                            </a:spcBef>
                            <a:spcAft>
                              <a:spcPts val="0"/>
                            </a:spcAft>
                            <a:buClr>
                              <a:srgbClr val="000000"/>
                            </a:buClr>
                            <a:buSzPts val="1100"/>
                            <a:buFont typeface="Arial"/>
                            <a:buNone/>
                          </a:pPr>
                          <a:r>
                            <a:rPr lang="en-US" sz="1100" dirty="0">
                              <a:solidFill>
                                <a:schemeClr val="dk1"/>
                              </a:solidFill>
                              <a:latin typeface="+mn-lt"/>
                              <a:ea typeface="+mn-ea"/>
                              <a:cs typeface="Montserrat"/>
                              <a:sym typeface="Montserrat"/>
                            </a:rPr>
                            <a:t>(-2.827)</a:t>
                          </a:r>
                          <a:endParaRPr sz="11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None/>
                          </a:pPr>
                          <a:r>
                            <a:rPr lang="en-US" sz="1100" dirty="0">
                              <a:solidFill>
                                <a:schemeClr val="dk1"/>
                              </a:solidFill>
                              <a:latin typeface="+mn-lt"/>
                              <a:ea typeface="+mn-ea"/>
                              <a:cs typeface="Montserrat"/>
                              <a:sym typeface="Montserrat"/>
                            </a:rPr>
                            <a:t>-0.382*</a:t>
                          </a:r>
                        </a:p>
                        <a:p>
                          <a:pPr marL="0" lvl="0" indent="0" algn="ctr" rtl="0">
                            <a:spcBef>
                              <a:spcPts val="0"/>
                            </a:spcBef>
                            <a:spcAft>
                              <a:spcPts val="0"/>
                            </a:spcAft>
                            <a:buNone/>
                          </a:pPr>
                          <a:r>
                            <a:rPr lang="en-US" sz="1100" dirty="0">
                              <a:solidFill>
                                <a:schemeClr val="dk1"/>
                              </a:solidFill>
                              <a:latin typeface="+mn-lt"/>
                              <a:ea typeface="+mn-ea"/>
                              <a:cs typeface="Montserrat"/>
                              <a:sym typeface="Montserrat"/>
                            </a:rPr>
                            <a:t>(-1.729)</a:t>
                          </a:r>
                          <a:endParaRPr sz="1100" dirty="0">
                            <a:solidFill>
                              <a:schemeClr val="dk1"/>
                            </a:solidFill>
                            <a:latin typeface="+mn-lt"/>
                            <a:ea typeface="+mn-ea"/>
                            <a:cs typeface="Montserrat"/>
                            <a:sym typeface="Montserrat"/>
                          </a:endParaRPr>
                        </a:p>
                      </a:txBody>
                      <a:tcPr marL="42487" marR="42487" marT="42487" marB="42487" anchor="ctr"/>
                    </a:tc>
                    <a:extLst>
                      <a:ext uri="{0D108BD9-81ED-4DB2-BD59-A6C34878D82A}">
                        <a16:rowId xmlns:a16="http://schemas.microsoft.com/office/drawing/2014/main" val="521981451"/>
                      </a:ext>
                    </a:extLst>
                  </a:tr>
                  <a:tr h="420254">
                    <a:tc>
                      <a:txBody>
                        <a:bodyPr/>
                        <a:lstStyle/>
                        <a:p>
                          <a:pPr marL="0" lvl="0" indent="0" algn="ctr" rtl="0">
                            <a:spcBef>
                              <a:spcPts val="0"/>
                            </a:spcBef>
                            <a:spcAft>
                              <a:spcPts val="0"/>
                            </a:spcAft>
                            <a:buNone/>
                          </a:pPr>
                          <a:r>
                            <a:rPr lang="en-US" sz="1100" b="0" dirty="0">
                              <a:solidFill>
                                <a:srgbClr val="011635"/>
                              </a:solidFill>
                              <a:latin typeface="+mn-lt"/>
                              <a:ea typeface="+mn-ea"/>
                              <a:cs typeface="Vidaloka"/>
                              <a:sym typeface="Vidaloka"/>
                            </a:rPr>
                            <a:t>POST</a:t>
                          </a:r>
                          <a:endParaRPr sz="1100" b="0" dirty="0">
                            <a:solidFill>
                              <a:srgbClr val="011635"/>
                            </a:solidFill>
                            <a:latin typeface="+mn-lt"/>
                            <a:ea typeface="+mn-ea"/>
                            <a:cs typeface="Vidaloka"/>
                            <a:sym typeface="Vidaloka"/>
                          </a:endParaRPr>
                        </a:p>
                      </a:txBody>
                      <a:tcPr marL="42487" marR="42487" marT="42487" marB="42487" anchor="ctr"/>
                    </a:tc>
                    <a:tc>
                      <a:txBody>
                        <a:bodyPr/>
                        <a:lstStyle/>
                        <a:p>
                          <a:pPr marL="0" lvl="0" indent="0" algn="ctr" rtl="0">
                            <a:spcBef>
                              <a:spcPts val="0"/>
                            </a:spcBef>
                            <a:spcAft>
                              <a:spcPts val="0"/>
                            </a:spcAft>
                            <a:buClr>
                              <a:srgbClr val="000000"/>
                            </a:buClr>
                            <a:buSzPts val="1100"/>
                            <a:buFont typeface="Arial"/>
                            <a:buNone/>
                          </a:pPr>
                          <a:r>
                            <a:rPr lang="en-US" sz="1100" dirty="0">
                              <a:solidFill>
                                <a:schemeClr val="dk1"/>
                              </a:solidFill>
                              <a:latin typeface="+mn-lt"/>
                              <a:ea typeface="+mn-ea"/>
                              <a:cs typeface="Montserrat"/>
                              <a:sym typeface="Montserrat"/>
                            </a:rPr>
                            <a:t>0.040*</a:t>
                          </a:r>
                        </a:p>
                        <a:p>
                          <a:pPr marL="0" lvl="0" indent="0" algn="ctr" rtl="0">
                            <a:spcBef>
                              <a:spcPts val="0"/>
                            </a:spcBef>
                            <a:spcAft>
                              <a:spcPts val="0"/>
                            </a:spcAft>
                            <a:buClr>
                              <a:srgbClr val="000000"/>
                            </a:buClr>
                            <a:buSzPts val="1100"/>
                            <a:buFont typeface="Arial"/>
                            <a:buNone/>
                          </a:pPr>
                          <a:r>
                            <a:rPr lang="en-US" sz="1100" dirty="0">
                              <a:solidFill>
                                <a:schemeClr val="dk1"/>
                              </a:solidFill>
                              <a:latin typeface="+mn-lt"/>
                              <a:ea typeface="+mn-ea"/>
                              <a:cs typeface="Montserrat"/>
                              <a:sym typeface="Montserrat"/>
                            </a:rPr>
                            <a:t>(1.752)</a:t>
                          </a:r>
                          <a:endParaRPr sz="11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None/>
                          </a:pPr>
                          <a:r>
                            <a:rPr lang="en-US" sz="1100" dirty="0">
                              <a:solidFill>
                                <a:schemeClr val="dk1"/>
                              </a:solidFill>
                              <a:latin typeface="+mn-lt"/>
                              <a:ea typeface="+mn-ea"/>
                              <a:cs typeface="Montserrat"/>
                              <a:sym typeface="Montserrat"/>
                            </a:rPr>
                            <a:t>0.055***</a:t>
                          </a:r>
                        </a:p>
                        <a:p>
                          <a:pPr marL="0" lvl="0" indent="0" algn="ctr" rtl="0">
                            <a:spcBef>
                              <a:spcPts val="0"/>
                            </a:spcBef>
                            <a:spcAft>
                              <a:spcPts val="0"/>
                            </a:spcAft>
                            <a:buNone/>
                          </a:pPr>
                          <a:r>
                            <a:rPr lang="en-US" sz="1100" dirty="0">
                              <a:solidFill>
                                <a:schemeClr val="dk1"/>
                              </a:solidFill>
                              <a:latin typeface="+mn-lt"/>
                              <a:ea typeface="+mn-ea"/>
                              <a:cs typeface="Montserrat"/>
                              <a:sym typeface="Montserrat"/>
                            </a:rPr>
                            <a:t>(3.065)</a:t>
                          </a:r>
                          <a:endParaRPr sz="11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rgbClr val="000000"/>
                            </a:buClr>
                            <a:buSzPts val="1100"/>
                            <a:buFont typeface="Arial"/>
                            <a:buNone/>
                          </a:pPr>
                          <a:r>
                            <a:rPr lang="en-US" sz="1100" dirty="0">
                              <a:solidFill>
                                <a:schemeClr val="dk1"/>
                              </a:solidFill>
                              <a:latin typeface="+mn-lt"/>
                              <a:ea typeface="+mn-ea"/>
                              <a:cs typeface="Montserrat"/>
                              <a:sym typeface="Montserrat"/>
                            </a:rPr>
                            <a:t>0.035***</a:t>
                          </a:r>
                        </a:p>
                        <a:p>
                          <a:pPr marL="0" lvl="0" indent="0" algn="ctr" rtl="0">
                            <a:spcBef>
                              <a:spcPts val="0"/>
                            </a:spcBef>
                            <a:spcAft>
                              <a:spcPts val="0"/>
                            </a:spcAft>
                            <a:buClr>
                              <a:srgbClr val="000000"/>
                            </a:buClr>
                            <a:buSzPts val="1100"/>
                            <a:buFont typeface="Arial"/>
                            <a:buNone/>
                          </a:pPr>
                          <a:r>
                            <a:rPr lang="en-US" sz="1100" dirty="0">
                              <a:solidFill>
                                <a:schemeClr val="dk1"/>
                              </a:solidFill>
                              <a:latin typeface="+mn-lt"/>
                              <a:ea typeface="+mn-ea"/>
                              <a:cs typeface="Montserrat"/>
                              <a:sym typeface="Montserrat"/>
                            </a:rPr>
                            <a:t>(3.555)</a:t>
                          </a:r>
                          <a:endParaRPr sz="11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None/>
                          </a:pPr>
                          <a:r>
                            <a:rPr lang="en-US" sz="1100" dirty="0">
                              <a:solidFill>
                                <a:schemeClr val="dk1"/>
                              </a:solidFill>
                              <a:latin typeface="+mn-lt"/>
                              <a:ea typeface="+mn-ea"/>
                              <a:cs typeface="Montserrat"/>
                              <a:sym typeface="Montserrat"/>
                            </a:rPr>
                            <a:t>0.023**</a:t>
                          </a:r>
                        </a:p>
                        <a:p>
                          <a:pPr marL="0" lvl="0" indent="0" algn="ctr" rtl="0">
                            <a:spcBef>
                              <a:spcPts val="0"/>
                            </a:spcBef>
                            <a:spcAft>
                              <a:spcPts val="0"/>
                            </a:spcAft>
                            <a:buNone/>
                          </a:pPr>
                          <a:r>
                            <a:rPr lang="en-US" sz="1100" dirty="0">
                              <a:solidFill>
                                <a:schemeClr val="dk1"/>
                              </a:solidFill>
                              <a:latin typeface="+mn-lt"/>
                              <a:ea typeface="+mn-ea"/>
                              <a:cs typeface="Montserrat"/>
                              <a:sym typeface="Montserrat"/>
                            </a:rPr>
                            <a:t>(2.027)</a:t>
                          </a:r>
                          <a:endParaRPr sz="1100" dirty="0">
                            <a:solidFill>
                              <a:schemeClr val="dk1"/>
                            </a:solidFill>
                            <a:latin typeface="+mn-lt"/>
                            <a:ea typeface="+mn-ea"/>
                            <a:cs typeface="Montserrat"/>
                            <a:sym typeface="Montserrat"/>
                          </a:endParaRPr>
                        </a:p>
                      </a:txBody>
                      <a:tcPr marL="42487" marR="42487" marT="42487" marB="42487" anchor="ctr"/>
                    </a:tc>
                    <a:extLst>
                      <a:ext uri="{0D108BD9-81ED-4DB2-BD59-A6C34878D82A}">
                        <a16:rowId xmlns:a16="http://schemas.microsoft.com/office/drawing/2014/main" val="3406600909"/>
                      </a:ext>
                    </a:extLst>
                  </a:tr>
                  <a:tr h="420254">
                    <a:tc>
                      <a:txBody>
                        <a:bodyPr/>
                        <a:lstStyle/>
                        <a:p>
                          <a:pPr marL="0" lvl="0" indent="0" algn="ctr" rtl="0">
                            <a:spcBef>
                              <a:spcPts val="0"/>
                            </a:spcBef>
                            <a:spcAft>
                              <a:spcPts val="0"/>
                            </a:spcAft>
                            <a:buNone/>
                          </a:pPr>
                          <a:r>
                            <a:rPr lang="en-US" sz="1100" b="0" dirty="0">
                              <a:solidFill>
                                <a:srgbClr val="011635"/>
                              </a:solidFill>
                              <a:latin typeface="+mn-lt"/>
                              <a:ea typeface="+mn-ea"/>
                              <a:cs typeface="Vidaloka"/>
                              <a:sym typeface="Vidaloka"/>
                            </a:rPr>
                            <a:t>RPA</a:t>
                          </a:r>
                          <a:endParaRPr sz="1100" b="0" dirty="0">
                            <a:solidFill>
                              <a:srgbClr val="011635"/>
                            </a:solidFill>
                            <a:latin typeface="+mn-lt"/>
                            <a:ea typeface="+mn-ea"/>
                            <a:cs typeface="Vidaloka"/>
                            <a:sym typeface="Vidaloka"/>
                          </a:endParaRPr>
                        </a:p>
                      </a:txBody>
                      <a:tcPr marL="42487" marR="42487" marT="42487" marB="42487" anchor="ctr"/>
                    </a:tc>
                    <a:tc>
                      <a:txBody>
                        <a:bodyPr/>
                        <a:lstStyle/>
                        <a:p>
                          <a:pPr marL="0" lvl="0" indent="0" algn="ctr" rtl="0">
                            <a:spcBef>
                              <a:spcPts val="0"/>
                            </a:spcBef>
                            <a:spcAft>
                              <a:spcPts val="0"/>
                            </a:spcAft>
                            <a:buClr>
                              <a:srgbClr val="000000"/>
                            </a:buClr>
                            <a:buSzPts val="1100"/>
                            <a:buFont typeface="Arial"/>
                            <a:buNone/>
                          </a:pPr>
                          <a:r>
                            <a:rPr lang="en-US" sz="1100" dirty="0">
                              <a:solidFill>
                                <a:schemeClr val="dk1"/>
                              </a:solidFill>
                              <a:latin typeface="+mn-lt"/>
                              <a:ea typeface="+mn-ea"/>
                              <a:cs typeface="Montserrat"/>
                              <a:sym typeface="Montserrat"/>
                            </a:rPr>
                            <a:t>-0.006</a:t>
                          </a:r>
                        </a:p>
                        <a:p>
                          <a:pPr marL="0" lvl="0" indent="0" algn="ctr" rtl="0">
                            <a:spcBef>
                              <a:spcPts val="0"/>
                            </a:spcBef>
                            <a:spcAft>
                              <a:spcPts val="0"/>
                            </a:spcAft>
                            <a:buClr>
                              <a:srgbClr val="000000"/>
                            </a:buClr>
                            <a:buSzPts val="1100"/>
                            <a:buFont typeface="Arial"/>
                            <a:buNone/>
                          </a:pPr>
                          <a:r>
                            <a:rPr lang="en-US" sz="1100" dirty="0">
                              <a:solidFill>
                                <a:schemeClr val="dk1"/>
                              </a:solidFill>
                              <a:latin typeface="+mn-lt"/>
                              <a:ea typeface="+mn-ea"/>
                              <a:cs typeface="Montserrat"/>
                              <a:sym typeface="Montserrat"/>
                            </a:rPr>
                            <a:t>(-0.318)</a:t>
                          </a:r>
                          <a:endParaRPr sz="11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None/>
                          </a:pPr>
                          <a:r>
                            <a:rPr lang="en-US" sz="1100" dirty="0">
                              <a:solidFill>
                                <a:schemeClr val="dk1"/>
                              </a:solidFill>
                              <a:latin typeface="+mn-lt"/>
                              <a:ea typeface="+mn-ea"/>
                              <a:cs typeface="Montserrat"/>
                              <a:sym typeface="Montserrat"/>
                            </a:rPr>
                            <a:t>-0.021*</a:t>
                          </a:r>
                        </a:p>
                        <a:p>
                          <a:pPr marL="0" lvl="0" indent="0" algn="ctr" rtl="0">
                            <a:spcBef>
                              <a:spcPts val="0"/>
                            </a:spcBef>
                            <a:spcAft>
                              <a:spcPts val="0"/>
                            </a:spcAft>
                            <a:buNone/>
                          </a:pPr>
                          <a:r>
                            <a:rPr lang="en-US" sz="1100" dirty="0">
                              <a:solidFill>
                                <a:schemeClr val="dk1"/>
                              </a:solidFill>
                              <a:latin typeface="+mn-lt"/>
                              <a:ea typeface="+mn-ea"/>
                              <a:cs typeface="Montserrat"/>
                              <a:sym typeface="Montserrat"/>
                            </a:rPr>
                            <a:t>(-1.955)</a:t>
                          </a:r>
                          <a:endParaRPr sz="11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rgbClr val="000000"/>
                            </a:buClr>
                            <a:buSzPts val="1100"/>
                            <a:buFont typeface="Arial"/>
                            <a:buNone/>
                          </a:pPr>
                          <a:r>
                            <a:rPr lang="en-US" sz="1100" dirty="0">
                              <a:solidFill>
                                <a:schemeClr val="dk1"/>
                              </a:solidFill>
                              <a:latin typeface="+mn-lt"/>
                              <a:ea typeface="+mn-ea"/>
                              <a:cs typeface="Montserrat"/>
                              <a:sym typeface="Montserrat"/>
                            </a:rPr>
                            <a:t>-0.009</a:t>
                          </a:r>
                        </a:p>
                        <a:p>
                          <a:pPr marL="0" lvl="0" indent="0" algn="ctr" rtl="0">
                            <a:spcBef>
                              <a:spcPts val="0"/>
                            </a:spcBef>
                            <a:spcAft>
                              <a:spcPts val="0"/>
                            </a:spcAft>
                            <a:buClr>
                              <a:srgbClr val="000000"/>
                            </a:buClr>
                            <a:buSzPts val="1100"/>
                            <a:buFont typeface="Arial"/>
                            <a:buNone/>
                          </a:pPr>
                          <a:r>
                            <a:rPr lang="en-US" sz="1100" dirty="0">
                              <a:solidFill>
                                <a:schemeClr val="dk1"/>
                              </a:solidFill>
                              <a:latin typeface="+mn-lt"/>
                              <a:ea typeface="+mn-ea"/>
                              <a:cs typeface="Montserrat"/>
                              <a:sym typeface="Montserrat"/>
                            </a:rPr>
                            <a:t>(-1.478)</a:t>
                          </a:r>
                          <a:endParaRPr sz="11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None/>
                          </a:pPr>
                          <a:r>
                            <a:rPr lang="en-US" sz="1100" dirty="0">
                              <a:solidFill>
                                <a:schemeClr val="dk1"/>
                              </a:solidFill>
                              <a:latin typeface="+mn-lt"/>
                              <a:ea typeface="+mn-ea"/>
                              <a:cs typeface="Montserrat"/>
                              <a:sym typeface="Montserrat"/>
                            </a:rPr>
                            <a:t>-0.009</a:t>
                          </a:r>
                        </a:p>
                        <a:p>
                          <a:pPr marL="0" lvl="0" indent="0" algn="ctr" rtl="0">
                            <a:spcBef>
                              <a:spcPts val="0"/>
                            </a:spcBef>
                            <a:spcAft>
                              <a:spcPts val="0"/>
                            </a:spcAft>
                            <a:buNone/>
                          </a:pPr>
                          <a:r>
                            <a:rPr lang="en-US" sz="1100" dirty="0">
                              <a:solidFill>
                                <a:schemeClr val="dk1"/>
                              </a:solidFill>
                              <a:latin typeface="+mn-lt"/>
                              <a:ea typeface="+mn-ea"/>
                              <a:cs typeface="Montserrat"/>
                              <a:sym typeface="Montserrat"/>
                            </a:rPr>
                            <a:t>(-1.425)</a:t>
                          </a:r>
                          <a:endParaRPr sz="1100" dirty="0">
                            <a:solidFill>
                              <a:schemeClr val="dk1"/>
                            </a:solidFill>
                            <a:latin typeface="+mn-lt"/>
                            <a:ea typeface="+mn-ea"/>
                            <a:cs typeface="Montserrat"/>
                            <a:sym typeface="Montserrat"/>
                          </a:endParaRPr>
                        </a:p>
                      </a:txBody>
                      <a:tcPr marL="42487" marR="42487" marT="42487" marB="42487" anchor="ctr"/>
                    </a:tc>
                    <a:extLst>
                      <a:ext uri="{0D108BD9-81ED-4DB2-BD59-A6C34878D82A}">
                        <a16:rowId xmlns:a16="http://schemas.microsoft.com/office/drawing/2014/main" val="3106609567"/>
                      </a:ext>
                    </a:extLst>
                  </a:tr>
                  <a:tr h="420254">
                    <a:tc>
                      <a:txBody>
                        <a:bodyPr/>
                        <a:lstStyle/>
                        <a:p>
                          <a:pPr marL="0" lvl="0" indent="0" algn="ctr" rtl="0">
                            <a:spcBef>
                              <a:spcPts val="0"/>
                            </a:spcBef>
                            <a:spcAft>
                              <a:spcPts val="0"/>
                            </a:spcAft>
                            <a:buNone/>
                          </a:pPr>
                          <a:r>
                            <a:rPr lang="en-US" sz="1100" b="1" dirty="0">
                              <a:solidFill>
                                <a:srgbClr val="011635"/>
                              </a:solidFill>
                              <a:latin typeface="+mn-lt"/>
                              <a:ea typeface="+mn-ea"/>
                              <a:cs typeface="Vidaloka"/>
                              <a:sym typeface="Vidaloka"/>
                            </a:rPr>
                            <a:t>POST*RPA</a:t>
                          </a:r>
                          <a:endParaRPr sz="1100" b="1" dirty="0">
                            <a:solidFill>
                              <a:srgbClr val="011635"/>
                            </a:solidFill>
                            <a:latin typeface="+mn-lt"/>
                            <a:ea typeface="+mn-ea"/>
                            <a:cs typeface="Vidaloka"/>
                            <a:sym typeface="Vidaloka"/>
                          </a:endParaRPr>
                        </a:p>
                      </a:txBody>
                      <a:tcPr marL="42487" marR="42487" marT="42487" marB="42487" anchor="ctr"/>
                    </a:tc>
                    <a:tc>
                      <a:txBody>
                        <a:bodyPr/>
                        <a:lstStyle/>
                        <a:p>
                          <a:pPr marL="0" lvl="0" indent="0" algn="ctr" rtl="0">
                            <a:spcBef>
                              <a:spcPts val="0"/>
                            </a:spcBef>
                            <a:spcAft>
                              <a:spcPts val="0"/>
                            </a:spcAft>
                            <a:buClr>
                              <a:srgbClr val="000000"/>
                            </a:buClr>
                            <a:buSzPts val="1100"/>
                            <a:buFont typeface="Arial"/>
                            <a:buNone/>
                          </a:pPr>
                          <a:r>
                            <a:rPr lang="en-US" sz="1100" b="1" dirty="0">
                              <a:solidFill>
                                <a:schemeClr val="dk1"/>
                              </a:solidFill>
                              <a:latin typeface="+mn-lt"/>
                              <a:ea typeface="+mn-ea"/>
                              <a:cs typeface="Montserrat"/>
                              <a:sym typeface="Montserrat"/>
                            </a:rPr>
                            <a:t>0.011</a:t>
                          </a:r>
                        </a:p>
                        <a:p>
                          <a:pPr marL="0" lvl="0" indent="0" algn="ctr" rtl="0">
                            <a:spcBef>
                              <a:spcPts val="0"/>
                            </a:spcBef>
                            <a:spcAft>
                              <a:spcPts val="0"/>
                            </a:spcAft>
                            <a:buClr>
                              <a:srgbClr val="000000"/>
                            </a:buClr>
                            <a:buSzPts val="1100"/>
                            <a:buFont typeface="Arial"/>
                            <a:buNone/>
                          </a:pPr>
                          <a:r>
                            <a:rPr lang="en-US" sz="1100" b="1" dirty="0">
                              <a:solidFill>
                                <a:schemeClr val="dk1"/>
                              </a:solidFill>
                              <a:latin typeface="+mn-lt"/>
                              <a:ea typeface="+mn-ea"/>
                              <a:cs typeface="Montserrat"/>
                              <a:sym typeface="Montserrat"/>
                            </a:rPr>
                            <a:t>(0.445)</a:t>
                          </a:r>
                          <a:endParaRPr sz="1100" b="1"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None/>
                          </a:pPr>
                          <a:r>
                            <a:rPr lang="en-US" sz="1100" b="1" dirty="0">
                              <a:solidFill>
                                <a:schemeClr val="dk1"/>
                              </a:solidFill>
                              <a:latin typeface="+mn-lt"/>
                              <a:ea typeface="+mn-ea"/>
                              <a:cs typeface="Montserrat"/>
                              <a:sym typeface="Montserrat"/>
                            </a:rPr>
                            <a:t>0.019</a:t>
                          </a:r>
                        </a:p>
                        <a:p>
                          <a:pPr marL="0" lvl="0" indent="0" algn="ctr" rtl="0">
                            <a:spcBef>
                              <a:spcPts val="0"/>
                            </a:spcBef>
                            <a:spcAft>
                              <a:spcPts val="0"/>
                            </a:spcAft>
                            <a:buNone/>
                          </a:pPr>
                          <a:r>
                            <a:rPr lang="en-US" sz="1100" b="1" dirty="0">
                              <a:solidFill>
                                <a:schemeClr val="dk1"/>
                              </a:solidFill>
                              <a:latin typeface="+mn-lt"/>
                              <a:ea typeface="+mn-ea"/>
                              <a:cs typeface="Montserrat"/>
                              <a:sym typeface="Montserrat"/>
                            </a:rPr>
                            <a:t>(1.217)</a:t>
                          </a:r>
                          <a:endParaRPr sz="1100" b="1"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rgbClr val="000000"/>
                            </a:buClr>
                            <a:buSzPts val="1100"/>
                            <a:buFont typeface="Arial"/>
                            <a:buNone/>
                          </a:pPr>
                          <a:r>
                            <a:rPr lang="en-US" sz="1100" b="1" dirty="0">
                              <a:solidFill>
                                <a:schemeClr val="dk1"/>
                              </a:solidFill>
                              <a:latin typeface="+mn-lt"/>
                              <a:ea typeface="+mn-ea"/>
                              <a:cs typeface="Montserrat"/>
                              <a:sym typeface="Montserrat"/>
                            </a:rPr>
                            <a:t>0.007</a:t>
                          </a:r>
                        </a:p>
                        <a:p>
                          <a:pPr marL="0" lvl="0" indent="0" algn="ctr" rtl="0">
                            <a:spcBef>
                              <a:spcPts val="0"/>
                            </a:spcBef>
                            <a:spcAft>
                              <a:spcPts val="0"/>
                            </a:spcAft>
                            <a:buClr>
                              <a:srgbClr val="000000"/>
                            </a:buClr>
                            <a:buSzPts val="1100"/>
                            <a:buFont typeface="Arial"/>
                            <a:buNone/>
                          </a:pPr>
                          <a:r>
                            <a:rPr lang="en-US" sz="1100" b="1" dirty="0">
                              <a:solidFill>
                                <a:schemeClr val="dk1"/>
                              </a:solidFill>
                              <a:latin typeface="+mn-lt"/>
                              <a:ea typeface="+mn-ea"/>
                              <a:cs typeface="Montserrat"/>
                              <a:sym typeface="Montserrat"/>
                            </a:rPr>
                            <a:t>(0.878)</a:t>
                          </a:r>
                          <a:endParaRPr sz="1100" b="1"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None/>
                          </a:pPr>
                          <a:r>
                            <a:rPr lang="en-US" sz="1100" b="1" dirty="0">
                              <a:solidFill>
                                <a:schemeClr val="dk1"/>
                              </a:solidFill>
                              <a:latin typeface="+mn-lt"/>
                              <a:ea typeface="+mn-ea"/>
                              <a:cs typeface="Montserrat"/>
                              <a:sym typeface="Montserrat"/>
                            </a:rPr>
                            <a:t>0.010</a:t>
                          </a:r>
                        </a:p>
                        <a:p>
                          <a:pPr marL="0" lvl="0" indent="0" algn="ctr" rtl="0">
                            <a:spcBef>
                              <a:spcPts val="0"/>
                            </a:spcBef>
                            <a:spcAft>
                              <a:spcPts val="0"/>
                            </a:spcAft>
                            <a:buNone/>
                          </a:pPr>
                          <a:r>
                            <a:rPr lang="en-US" sz="1100" b="1" dirty="0">
                              <a:solidFill>
                                <a:schemeClr val="dk1"/>
                              </a:solidFill>
                              <a:latin typeface="+mn-lt"/>
                              <a:ea typeface="+mn-ea"/>
                              <a:cs typeface="Montserrat"/>
                              <a:sym typeface="Montserrat"/>
                            </a:rPr>
                            <a:t>(0.984)</a:t>
                          </a:r>
                          <a:endParaRPr sz="1100" b="1" dirty="0">
                            <a:solidFill>
                              <a:schemeClr val="dk1"/>
                            </a:solidFill>
                            <a:latin typeface="+mn-lt"/>
                            <a:ea typeface="+mn-ea"/>
                            <a:cs typeface="Montserrat"/>
                            <a:sym typeface="Montserrat"/>
                          </a:endParaRPr>
                        </a:p>
                      </a:txBody>
                      <a:tcPr marL="42487" marR="42487" marT="42487" marB="42487" anchor="ctr"/>
                    </a:tc>
                    <a:extLst>
                      <a:ext uri="{0D108BD9-81ED-4DB2-BD59-A6C34878D82A}">
                        <a16:rowId xmlns:a16="http://schemas.microsoft.com/office/drawing/2014/main" val="369947576"/>
                      </a:ext>
                    </a:extLst>
                  </a:tr>
                  <a:tr h="321281">
                    <a:tc>
                      <a:txBody>
                        <a:bodyPr/>
                        <a:lstStyle/>
                        <a:p>
                          <a:pPr marL="0" lvl="0" indent="0" algn="ctr" rtl="0">
                            <a:spcBef>
                              <a:spcPts val="0"/>
                            </a:spcBef>
                            <a:spcAft>
                              <a:spcPts val="0"/>
                            </a:spcAft>
                            <a:buClr>
                              <a:schemeClr val="dk1"/>
                            </a:buClr>
                            <a:buSzPts val="1100"/>
                            <a:buFont typeface="Arial"/>
                            <a:buNone/>
                          </a:pPr>
                          <a:r>
                            <a:rPr lang="en-US" sz="1100" b="0" dirty="0">
                              <a:solidFill>
                                <a:srgbClr val="011635"/>
                              </a:solidFill>
                              <a:latin typeface="+mn-lt"/>
                              <a:ea typeface="+mn-ea"/>
                              <a:cs typeface="Vidaloka"/>
                              <a:sym typeface="Vidaloka"/>
                            </a:rPr>
                            <a:t>Control Variables</a:t>
                          </a:r>
                          <a:endParaRPr sz="1100" b="0" dirty="0">
                            <a:solidFill>
                              <a:srgbClr val="011635"/>
                            </a:solidFill>
                            <a:latin typeface="+mn-lt"/>
                            <a:ea typeface="+mn-ea"/>
                            <a:cs typeface="Vidaloka"/>
                            <a:sym typeface="Vidaloka"/>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n-lt"/>
                              <a:ea typeface="+mn-ea"/>
                              <a:cs typeface="Montserrat"/>
                              <a:sym typeface="Montserrat"/>
                            </a:rPr>
                            <a:t>Included</a:t>
                          </a:r>
                          <a:endParaRPr sz="11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n-lt"/>
                              <a:ea typeface="+mn-ea"/>
                              <a:cs typeface="Montserrat"/>
                              <a:sym typeface="Montserrat"/>
                            </a:rPr>
                            <a:t>Included</a:t>
                          </a:r>
                          <a:endParaRPr sz="11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n-lt"/>
                              <a:ea typeface="+mn-ea"/>
                              <a:cs typeface="Montserrat"/>
                              <a:sym typeface="Montserrat"/>
                            </a:rPr>
                            <a:t>Included</a:t>
                          </a:r>
                          <a:endParaRPr sz="11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n-lt"/>
                              <a:ea typeface="+mn-ea"/>
                            </a:rPr>
                            <a:t>Included</a:t>
                          </a:r>
                          <a:endParaRPr sz="1100" dirty="0">
                            <a:solidFill>
                              <a:schemeClr val="dk1"/>
                            </a:solidFill>
                            <a:latin typeface="+mn-lt"/>
                            <a:ea typeface="+mn-ea"/>
                          </a:endParaRPr>
                        </a:p>
                      </a:txBody>
                      <a:tcPr marL="42487" marR="42487" marT="42487" marB="42487" anchor="ctr"/>
                    </a:tc>
                    <a:extLst>
                      <a:ext uri="{0D108BD9-81ED-4DB2-BD59-A6C34878D82A}">
                        <a16:rowId xmlns:a16="http://schemas.microsoft.com/office/drawing/2014/main" val="10002"/>
                      </a:ext>
                    </a:extLst>
                  </a:tr>
                  <a:tr h="321281">
                    <a:tc>
                      <a:txBody>
                        <a:bodyPr/>
                        <a:lstStyle/>
                        <a:p>
                          <a:pPr marL="0" lvl="0" indent="0" algn="ctr" rtl="0">
                            <a:spcBef>
                              <a:spcPts val="0"/>
                            </a:spcBef>
                            <a:spcAft>
                              <a:spcPts val="0"/>
                            </a:spcAft>
                            <a:buClr>
                              <a:schemeClr val="dk1"/>
                            </a:buClr>
                            <a:buSzPts val="1100"/>
                            <a:buFont typeface="Arial"/>
                            <a:buNone/>
                          </a:pPr>
                          <a:r>
                            <a:rPr lang="en-US" sz="1100" dirty="0">
                              <a:solidFill>
                                <a:srgbClr val="011635"/>
                              </a:solidFill>
                              <a:latin typeface="+mn-lt"/>
                              <a:ea typeface="+mn-ea"/>
                              <a:cs typeface="Vidaloka"/>
                              <a:sym typeface="Vidaloka"/>
                            </a:rPr>
                            <a:t>N</a:t>
                          </a:r>
                          <a:endParaRPr sz="1100" dirty="0">
                            <a:solidFill>
                              <a:srgbClr val="011635"/>
                            </a:solidFill>
                            <a:latin typeface="+mn-lt"/>
                            <a:ea typeface="+mn-ea"/>
                            <a:cs typeface="Vidaloka"/>
                            <a:sym typeface="Vidaloka"/>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n-lt"/>
                              <a:ea typeface="+mn-ea"/>
                              <a:cs typeface="Montserrat"/>
                              <a:sym typeface="Montserrat"/>
                            </a:rPr>
                            <a:t>984</a:t>
                          </a:r>
                          <a:endParaRPr sz="11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n-lt"/>
                              <a:ea typeface="+mn-ea"/>
                              <a:cs typeface="Montserrat"/>
                              <a:sym typeface="Montserrat"/>
                            </a:rPr>
                            <a:t>984</a:t>
                          </a:r>
                          <a:endParaRPr sz="11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n-lt"/>
                              <a:ea typeface="+mn-ea"/>
                              <a:cs typeface="Montserrat"/>
                              <a:sym typeface="Montserrat"/>
                            </a:rPr>
                            <a:t>984</a:t>
                          </a:r>
                          <a:endParaRPr sz="11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n-lt"/>
                              <a:ea typeface="+mn-ea"/>
                            </a:rPr>
                            <a:t>984</a:t>
                          </a:r>
                          <a:endParaRPr sz="1100" dirty="0">
                            <a:solidFill>
                              <a:schemeClr val="dk1"/>
                            </a:solidFill>
                            <a:latin typeface="+mn-lt"/>
                            <a:ea typeface="+mn-ea"/>
                          </a:endParaRPr>
                        </a:p>
                      </a:txBody>
                      <a:tcPr marL="42487" marR="42487" marT="42487" marB="42487" anchor="ctr"/>
                    </a:tc>
                    <a:extLst>
                      <a:ext uri="{0D108BD9-81ED-4DB2-BD59-A6C34878D82A}">
                        <a16:rowId xmlns:a16="http://schemas.microsoft.com/office/drawing/2014/main" val="3106777094"/>
                      </a:ext>
                    </a:extLst>
                  </a:tr>
                  <a:tr h="321281">
                    <a:tc>
                      <a:txBody>
                        <a:bodyPr/>
                        <a:lstStyle/>
                        <a:p>
                          <a:endParaRPr lang="zh-TW"/>
                        </a:p>
                      </a:txBody>
                      <a:tcPr marL="42487" marR="42487" marT="42487" marB="42487" anchor="ctr">
                        <a:blipFill>
                          <a:blip r:embed="rId3"/>
                          <a:stretch>
                            <a:fillRect l="-412" t="-900000" r="-331276" b="-145283"/>
                          </a:stretch>
                        </a:blipFill>
                      </a:tcP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n-lt"/>
                              <a:ea typeface="+mn-ea"/>
                              <a:cs typeface="Montserrat"/>
                              <a:sym typeface="Montserrat"/>
                            </a:rPr>
                            <a:t>0.122</a:t>
                          </a:r>
                          <a:endParaRPr sz="11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n-lt"/>
                              <a:ea typeface="+mn-ea"/>
                              <a:cs typeface="Montserrat"/>
                              <a:sym typeface="Montserrat"/>
                            </a:rPr>
                            <a:t>0.444</a:t>
                          </a:r>
                          <a:endParaRPr sz="11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n-lt"/>
                              <a:ea typeface="+mn-ea"/>
                              <a:cs typeface="Montserrat"/>
                              <a:sym typeface="Montserrat"/>
                            </a:rPr>
                            <a:t>0.382</a:t>
                          </a:r>
                          <a:endParaRPr sz="1100"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latin typeface="+mn-lt"/>
                              <a:ea typeface="+mn-ea"/>
                            </a:rPr>
                            <a:t>0.449</a:t>
                          </a:r>
                          <a:endParaRPr sz="1100" dirty="0">
                            <a:solidFill>
                              <a:schemeClr val="dk1"/>
                            </a:solidFill>
                            <a:latin typeface="+mn-lt"/>
                            <a:ea typeface="+mn-ea"/>
                          </a:endParaRPr>
                        </a:p>
                      </a:txBody>
                      <a:tcPr marL="42487" marR="42487" marT="42487" marB="42487" anchor="ctr"/>
                    </a:tc>
                    <a:extLst>
                      <a:ext uri="{0D108BD9-81ED-4DB2-BD59-A6C34878D82A}">
                        <a16:rowId xmlns:a16="http://schemas.microsoft.com/office/drawing/2014/main" val="1351522387"/>
                      </a:ext>
                    </a:extLst>
                  </a:tr>
                  <a:tr h="420254">
                    <a:tc>
                      <a:txBody>
                        <a:bodyPr/>
                        <a:lstStyle/>
                        <a:p>
                          <a:endParaRPr lang="zh-TW"/>
                        </a:p>
                      </a:txBody>
                      <a:tcPr marL="42487" marR="42487" marT="42487" marB="42487" anchor="ctr">
                        <a:blipFill>
                          <a:blip r:embed="rId3"/>
                          <a:stretch>
                            <a:fillRect l="-412" t="-768116" r="-331276" b="-11594"/>
                          </a:stretch>
                        </a:blipFill>
                      </a:tcPr>
                    </a:tc>
                    <a:tc>
                      <a:txBody>
                        <a:bodyPr/>
                        <a:lstStyle/>
                        <a:p>
                          <a:pPr marL="0" lvl="0" indent="0" algn="ctr" rtl="0">
                            <a:spcBef>
                              <a:spcPts val="0"/>
                            </a:spcBef>
                            <a:spcAft>
                              <a:spcPts val="0"/>
                            </a:spcAft>
                            <a:buClr>
                              <a:schemeClr val="dk1"/>
                            </a:buClr>
                            <a:buSzPts val="1100"/>
                            <a:buFont typeface="Arial"/>
                            <a:buNone/>
                          </a:pPr>
                          <a:r>
                            <a:rPr lang="en-US" sz="1100" b="1" dirty="0">
                              <a:solidFill>
                                <a:schemeClr val="dk1"/>
                              </a:solidFill>
                              <a:latin typeface="+mn-lt"/>
                              <a:ea typeface="+mn-ea"/>
                              <a:cs typeface="Montserrat"/>
                              <a:sym typeface="Montserrat"/>
                            </a:rPr>
                            <a:t>0.050**</a:t>
                          </a:r>
                        </a:p>
                        <a:p>
                          <a:pPr marL="0" lvl="0" indent="0" algn="ctr" rtl="0">
                            <a:spcBef>
                              <a:spcPts val="0"/>
                            </a:spcBef>
                            <a:spcAft>
                              <a:spcPts val="0"/>
                            </a:spcAft>
                            <a:buClr>
                              <a:schemeClr val="dk1"/>
                            </a:buClr>
                            <a:buSzPts val="1100"/>
                            <a:buFont typeface="Arial"/>
                            <a:buNone/>
                          </a:pPr>
                          <a:r>
                            <a:rPr lang="en-US" sz="1100" b="1" dirty="0">
                              <a:solidFill>
                                <a:schemeClr val="dk1"/>
                              </a:solidFill>
                              <a:latin typeface="+mn-lt"/>
                              <a:ea typeface="+mn-ea"/>
                              <a:cs typeface="Montserrat"/>
                              <a:sym typeface="Montserrat"/>
                            </a:rPr>
                            <a:t>(2.314)</a:t>
                          </a:r>
                          <a:endParaRPr sz="1100" b="1"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b="1" dirty="0">
                              <a:solidFill>
                                <a:schemeClr val="dk1"/>
                              </a:solidFill>
                              <a:latin typeface="+mn-lt"/>
                              <a:ea typeface="+mn-ea"/>
                              <a:cs typeface="Montserrat"/>
                              <a:sym typeface="Montserrat"/>
                            </a:rPr>
                            <a:t>0.074***</a:t>
                          </a:r>
                        </a:p>
                        <a:p>
                          <a:pPr marL="0" lvl="0" indent="0" algn="ctr" rtl="0">
                            <a:spcBef>
                              <a:spcPts val="0"/>
                            </a:spcBef>
                            <a:spcAft>
                              <a:spcPts val="0"/>
                            </a:spcAft>
                            <a:buClr>
                              <a:schemeClr val="dk1"/>
                            </a:buClr>
                            <a:buSzPts val="1100"/>
                            <a:buFont typeface="Arial"/>
                            <a:buNone/>
                          </a:pPr>
                          <a:r>
                            <a:rPr lang="en-US" sz="1100" b="1" dirty="0">
                              <a:solidFill>
                                <a:schemeClr val="dk1"/>
                              </a:solidFill>
                              <a:latin typeface="+mn-lt"/>
                              <a:ea typeface="+mn-ea"/>
                              <a:cs typeface="Montserrat"/>
                              <a:sym typeface="Montserrat"/>
                            </a:rPr>
                            <a:t>(3.323)</a:t>
                          </a:r>
                          <a:endParaRPr sz="1100" b="1"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b="1" dirty="0">
                              <a:solidFill>
                                <a:schemeClr val="dk1"/>
                              </a:solidFill>
                              <a:latin typeface="+mn-lt"/>
                              <a:ea typeface="+mn-ea"/>
                              <a:cs typeface="Montserrat"/>
                              <a:sym typeface="Montserrat"/>
                            </a:rPr>
                            <a:t>0.041***</a:t>
                          </a:r>
                        </a:p>
                        <a:p>
                          <a:pPr marL="0" lvl="0" indent="0" algn="ctr" rtl="0">
                            <a:spcBef>
                              <a:spcPts val="0"/>
                            </a:spcBef>
                            <a:spcAft>
                              <a:spcPts val="0"/>
                            </a:spcAft>
                            <a:buClr>
                              <a:schemeClr val="dk1"/>
                            </a:buClr>
                            <a:buSzPts val="1100"/>
                            <a:buFont typeface="Arial"/>
                            <a:buNone/>
                          </a:pPr>
                          <a:r>
                            <a:rPr lang="en-US" sz="1100" b="1" dirty="0">
                              <a:solidFill>
                                <a:schemeClr val="dk1"/>
                              </a:solidFill>
                              <a:latin typeface="+mn-lt"/>
                              <a:ea typeface="+mn-ea"/>
                              <a:cs typeface="Montserrat"/>
                              <a:sym typeface="Montserrat"/>
                            </a:rPr>
                            <a:t>(3.655)</a:t>
                          </a:r>
                          <a:endParaRPr sz="1100" b="1" dirty="0">
                            <a:solidFill>
                              <a:schemeClr val="dk1"/>
                            </a:solidFill>
                            <a:latin typeface="+mn-lt"/>
                            <a:ea typeface="+mn-ea"/>
                            <a:cs typeface="Montserrat"/>
                            <a:sym typeface="Montserrat"/>
                          </a:endParaRPr>
                        </a:p>
                      </a:txBody>
                      <a:tcPr marL="42487" marR="42487" marT="42487" marB="42487" anchor="ctr"/>
                    </a:tc>
                    <a:tc>
                      <a:txBody>
                        <a:bodyPr/>
                        <a:lstStyle/>
                        <a:p>
                          <a:pPr marL="0" lvl="0" indent="0" algn="ctr" rtl="0">
                            <a:spcBef>
                              <a:spcPts val="0"/>
                            </a:spcBef>
                            <a:spcAft>
                              <a:spcPts val="0"/>
                            </a:spcAft>
                            <a:buClr>
                              <a:schemeClr val="dk1"/>
                            </a:buClr>
                            <a:buSzPts val="1100"/>
                            <a:buFont typeface="Arial"/>
                            <a:buNone/>
                          </a:pPr>
                          <a:r>
                            <a:rPr lang="en-US" sz="1100" b="1" dirty="0">
                              <a:solidFill>
                                <a:schemeClr val="dk1"/>
                              </a:solidFill>
                              <a:latin typeface="+mn-lt"/>
                              <a:ea typeface="+mn-ea"/>
                            </a:rPr>
                            <a:t>0.033**</a:t>
                          </a:r>
                        </a:p>
                        <a:p>
                          <a:pPr marL="0" lvl="0" indent="0" algn="ctr" rtl="0">
                            <a:spcBef>
                              <a:spcPts val="0"/>
                            </a:spcBef>
                            <a:spcAft>
                              <a:spcPts val="0"/>
                            </a:spcAft>
                            <a:buClr>
                              <a:schemeClr val="dk1"/>
                            </a:buClr>
                            <a:buSzPts val="1100"/>
                            <a:buFont typeface="Arial"/>
                            <a:buNone/>
                          </a:pPr>
                          <a:r>
                            <a:rPr lang="en-US" sz="1100" b="1" dirty="0">
                              <a:solidFill>
                                <a:schemeClr val="dk1"/>
                              </a:solidFill>
                              <a:latin typeface="+mn-lt"/>
                              <a:ea typeface="+mn-ea"/>
                            </a:rPr>
                            <a:t>(2.231)</a:t>
                          </a:r>
                          <a:endParaRPr sz="1100" b="1" dirty="0">
                            <a:solidFill>
                              <a:schemeClr val="dk1"/>
                            </a:solidFill>
                            <a:latin typeface="+mn-lt"/>
                            <a:ea typeface="+mn-ea"/>
                          </a:endParaRPr>
                        </a:p>
                      </a:txBody>
                      <a:tcPr marL="42487" marR="42487" marT="42487" marB="42487" anchor="ctr"/>
                    </a:tc>
                    <a:extLst>
                      <a:ext uri="{0D108BD9-81ED-4DB2-BD59-A6C34878D82A}">
                        <a16:rowId xmlns:a16="http://schemas.microsoft.com/office/drawing/2014/main" val="1362870970"/>
                      </a:ext>
                    </a:extLst>
                  </a:tr>
                </a:tbl>
              </a:graphicData>
            </a:graphic>
          </p:graphicFrame>
        </mc:Fallback>
      </mc:AlternateContent>
    </p:spTree>
    <p:extLst>
      <p:ext uri="{BB962C8B-B14F-4D97-AF65-F5344CB8AC3E}">
        <p14:creationId xmlns:p14="http://schemas.microsoft.com/office/powerpoint/2010/main" val="102831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452"/>
                                        </p:tgtEl>
                                        <p:attrNameLst>
                                          <p:attrName>style.visibility</p:attrName>
                                        </p:attrNameLst>
                                      </p:cBhvr>
                                      <p:to>
                                        <p:strVal val="visible"/>
                                      </p:to>
                                    </p:set>
                                    <p:anim calcmode="lin" valueType="num">
                                      <p:cBhvr additive="base">
                                        <p:cTn id="7" dur="1000"/>
                                        <p:tgtEl>
                                          <p:spTgt spid="145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53"/>
                                        </p:tgtEl>
                                        <p:attrNameLst>
                                          <p:attrName>style.visibility</p:attrName>
                                        </p:attrNameLst>
                                      </p:cBhvr>
                                      <p:to>
                                        <p:strVal val="visible"/>
                                      </p:to>
                                    </p:set>
                                    <p:anim calcmode="lin" valueType="num">
                                      <p:cBhvr additive="base">
                                        <p:cTn id="12" dur="1000"/>
                                        <p:tgtEl>
                                          <p:spTgt spid="14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3444956" y="1532702"/>
            <a:ext cx="2254088" cy="2078095"/>
          </a:xfrm>
          <a:prstGeom prst="rect">
            <a:avLst/>
          </a:prstGeom>
        </p:spPr>
        <p:txBody>
          <a:bodyPr spcFirstLastPara="1" wrap="square" lIns="91425" tIns="91425" rIns="91425" bIns="91425" anchor="t" anchorCtr="0">
            <a:noAutofit/>
          </a:bodyPr>
          <a:lstStyle/>
          <a:p>
            <a:pPr marL="285750" indent="-285750">
              <a:lnSpc>
                <a:spcPct val="200000"/>
              </a:lnSpc>
              <a:buClr>
                <a:schemeClr val="dk1"/>
              </a:buClr>
              <a:buSzPts val="1100"/>
            </a:pPr>
            <a:r>
              <a:rPr lang="en-US" sz="1600" dirty="0">
                <a:latin typeface="+mn-lt"/>
              </a:rPr>
              <a:t>Key findings</a:t>
            </a:r>
          </a:p>
          <a:p>
            <a:pPr marL="285750" indent="-285750">
              <a:lnSpc>
                <a:spcPct val="200000"/>
              </a:lnSpc>
              <a:buClr>
                <a:schemeClr val="dk1"/>
              </a:buClr>
              <a:buSzPts val="1100"/>
            </a:pPr>
            <a:r>
              <a:rPr lang="en-US" sz="1600" dirty="0">
                <a:latin typeface="+mn-lt"/>
              </a:rPr>
              <a:t>Contributions</a:t>
            </a:r>
          </a:p>
          <a:p>
            <a:pPr marL="285750" indent="-285750">
              <a:lnSpc>
                <a:spcPct val="200000"/>
              </a:lnSpc>
              <a:buClr>
                <a:schemeClr val="dk1"/>
              </a:buClr>
              <a:buSzPts val="1100"/>
            </a:pPr>
            <a:r>
              <a:rPr lang="en-US" sz="1600" dirty="0">
                <a:latin typeface="+mn-lt"/>
              </a:rPr>
              <a:t>Limitations</a:t>
            </a:r>
          </a:p>
          <a:p>
            <a:pPr marL="285750" indent="-285750">
              <a:lnSpc>
                <a:spcPct val="200000"/>
              </a:lnSpc>
              <a:buClr>
                <a:schemeClr val="dk1"/>
              </a:buClr>
              <a:buSzPts val="1100"/>
            </a:pPr>
            <a:r>
              <a:rPr lang="en-US" sz="1600" dirty="0">
                <a:latin typeface="+mn-lt"/>
              </a:rPr>
              <a:t>Future research</a:t>
            </a:r>
          </a:p>
        </p:txBody>
      </p:sp>
      <p:sp>
        <p:nvSpPr>
          <p:cNvPr id="554" name="Google Shape;554;p66"/>
          <p:cNvSpPr txBox="1">
            <a:spLocks noGrp="1"/>
          </p:cNvSpPr>
          <p:nvPr>
            <p:ph type="title"/>
          </p:nvPr>
        </p:nvSpPr>
        <p:spPr>
          <a:xfrm>
            <a:off x="1078308" y="621374"/>
            <a:ext cx="647192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latin typeface="+mj-lt"/>
              </a:rPr>
              <a:t>05 Conclusion </a:t>
            </a:r>
            <a:endParaRPr sz="2400" dirty="0">
              <a:latin typeface="+mj-lt"/>
            </a:endParaRPr>
          </a:p>
        </p:txBody>
      </p:sp>
    </p:spTree>
    <p:extLst>
      <p:ext uri="{BB962C8B-B14F-4D97-AF65-F5344CB8AC3E}">
        <p14:creationId xmlns:p14="http://schemas.microsoft.com/office/powerpoint/2010/main" val="402743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 calcmode="lin" valueType="num">
                                      <p:cBhvr additive="base">
                                        <p:cTn id="7" dur="1000"/>
                                        <p:tgtEl>
                                          <p:spTgt spid="55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54"/>
                                        </p:tgtEl>
                                        <p:attrNameLst>
                                          <p:attrName>style.visibility</p:attrName>
                                        </p:attrNameLst>
                                      </p:cBhvr>
                                      <p:to>
                                        <p:strVal val="visible"/>
                                      </p:to>
                                    </p:set>
                                    <p:anim calcmode="lin" valueType="num">
                                      <p:cBhvr additive="base">
                                        <p:cTn id="10" dur="1000"/>
                                        <p:tgtEl>
                                          <p:spTgt spid="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106"/>
          <p:cNvSpPr txBox="1">
            <a:spLocks noGrp="1"/>
          </p:cNvSpPr>
          <p:nvPr>
            <p:ph type="title"/>
          </p:nvPr>
        </p:nvSpPr>
        <p:spPr>
          <a:xfrm>
            <a:off x="300942" y="428256"/>
            <a:ext cx="8542115" cy="572700"/>
          </a:xfrm>
          <a:prstGeom prst="rect">
            <a:avLst/>
          </a:prstGeom>
        </p:spPr>
        <p:txBody>
          <a:bodyPr spcFirstLastPara="1" wrap="square" lIns="91425" tIns="91425" rIns="91425" bIns="91425" anchor="t" anchorCtr="0">
            <a:noAutofit/>
          </a:bodyPr>
          <a:lstStyle/>
          <a:p>
            <a:pPr lvl="0" algn="ctr">
              <a:buSzPts val="1100"/>
            </a:pPr>
            <a:r>
              <a:rPr lang="en-US" altLang="zh-TW" sz="2800" dirty="0">
                <a:latin typeface="+mj-lt"/>
              </a:rPr>
              <a:t>Key Findings</a:t>
            </a:r>
            <a:endParaRPr sz="2800" dirty="0">
              <a:latin typeface="+mj-lt"/>
            </a:endParaRPr>
          </a:p>
        </p:txBody>
      </p:sp>
      <p:sp>
        <p:nvSpPr>
          <p:cNvPr id="2" name="文字方塊 1">
            <a:extLst>
              <a:ext uri="{FF2B5EF4-FFF2-40B4-BE49-F238E27FC236}">
                <a16:creationId xmlns:a16="http://schemas.microsoft.com/office/drawing/2014/main" id="{DA3F97FB-FC22-4537-8CB7-BD05BC52ABCB}"/>
              </a:ext>
            </a:extLst>
          </p:cNvPr>
          <p:cNvSpPr txBox="1"/>
          <p:nvPr/>
        </p:nvSpPr>
        <p:spPr>
          <a:xfrm>
            <a:off x="941493" y="1481162"/>
            <a:ext cx="7261013" cy="218117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TW" dirty="0">
                <a:latin typeface="+mn-lt"/>
              </a:rPr>
              <a:t>Firms with RPA are more inclined towards</a:t>
            </a:r>
            <a:r>
              <a:rPr lang="en-US" altLang="zh-TW" b="1" dirty="0">
                <a:latin typeface="+mn-lt"/>
              </a:rPr>
              <a:t> earnings management (EM) </a:t>
            </a:r>
            <a:r>
              <a:rPr lang="en-US" altLang="zh-TW" dirty="0">
                <a:latin typeface="+mn-lt"/>
              </a:rPr>
              <a:t>in the post-implementation period.</a:t>
            </a:r>
          </a:p>
          <a:p>
            <a:pPr marL="285750" indent="-285750">
              <a:lnSpc>
                <a:spcPct val="200000"/>
              </a:lnSpc>
              <a:buFont typeface="Arial" panose="020B0604020202020204" pitchFamily="34" charset="0"/>
              <a:buChar char="•"/>
            </a:pPr>
            <a:r>
              <a:rPr lang="en-US" altLang="zh-TW" dirty="0">
                <a:latin typeface="+mn-lt"/>
              </a:rPr>
              <a:t>Multivariate analysis with control groups supports the broader applicability and robustness of the findings.</a:t>
            </a:r>
          </a:p>
          <a:p>
            <a:pPr marL="285750" indent="-285750">
              <a:lnSpc>
                <a:spcPct val="200000"/>
              </a:lnSpc>
              <a:buFont typeface="Arial" panose="020B0604020202020204" pitchFamily="34" charset="0"/>
              <a:buChar char="•"/>
            </a:pPr>
            <a:r>
              <a:rPr lang="en-US" altLang="zh-TW" dirty="0">
                <a:latin typeface="+mn-lt"/>
              </a:rPr>
              <a:t>Regression models using additional AM proxy are robust and consistent with the hypothesis.</a:t>
            </a:r>
            <a:endParaRPr lang="zh-TW" altLang="en-US" dirty="0">
              <a:latin typeface="+mn-lt"/>
            </a:endParaRPr>
          </a:p>
        </p:txBody>
      </p:sp>
    </p:spTree>
    <p:extLst>
      <p:ext uri="{BB962C8B-B14F-4D97-AF65-F5344CB8AC3E}">
        <p14:creationId xmlns:p14="http://schemas.microsoft.com/office/powerpoint/2010/main" val="3249694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328"/>
                                        </p:tgtEl>
                                        <p:attrNameLst>
                                          <p:attrName>style.visibility</p:attrName>
                                        </p:attrNameLst>
                                      </p:cBhvr>
                                      <p:to>
                                        <p:strVal val="visible"/>
                                      </p:to>
                                    </p:set>
                                    <p:anim calcmode="lin" valueType="num">
                                      <p:cBhvr additive="base">
                                        <p:cTn id="7" dur="1000"/>
                                        <p:tgtEl>
                                          <p:spTgt spid="13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106"/>
          <p:cNvSpPr txBox="1">
            <a:spLocks noGrp="1"/>
          </p:cNvSpPr>
          <p:nvPr>
            <p:ph type="title"/>
          </p:nvPr>
        </p:nvSpPr>
        <p:spPr>
          <a:xfrm>
            <a:off x="300942" y="428256"/>
            <a:ext cx="8542115" cy="572700"/>
          </a:xfrm>
          <a:prstGeom prst="rect">
            <a:avLst/>
          </a:prstGeom>
        </p:spPr>
        <p:txBody>
          <a:bodyPr spcFirstLastPara="1" wrap="square" lIns="91425" tIns="91425" rIns="91425" bIns="91425" anchor="t" anchorCtr="0">
            <a:noAutofit/>
          </a:bodyPr>
          <a:lstStyle/>
          <a:p>
            <a:pPr lvl="0" algn="ctr">
              <a:buSzPts val="1100"/>
            </a:pPr>
            <a:r>
              <a:rPr lang="en-US" altLang="zh-TW" sz="2800" dirty="0">
                <a:latin typeface="+mj-lt"/>
              </a:rPr>
              <a:t>Contribution</a:t>
            </a:r>
            <a:endParaRPr sz="2800" dirty="0">
              <a:latin typeface="+mj-lt"/>
            </a:endParaRPr>
          </a:p>
        </p:txBody>
      </p:sp>
      <p:sp>
        <p:nvSpPr>
          <p:cNvPr id="1331" name="Google Shape;1331;p106"/>
          <p:cNvSpPr txBox="1">
            <a:spLocks noGrp="1"/>
          </p:cNvSpPr>
          <p:nvPr>
            <p:ph type="subTitle" idx="4294967295"/>
          </p:nvPr>
        </p:nvSpPr>
        <p:spPr>
          <a:xfrm>
            <a:off x="3016566" y="1454150"/>
            <a:ext cx="4513382" cy="572701"/>
          </a:xfrm>
          <a:prstGeom prst="rect">
            <a:avLst/>
          </a:prstGeom>
        </p:spPr>
        <p:txBody>
          <a:bodyPr spcFirstLastPara="1" wrap="square" lIns="91425" tIns="91425" rIns="91425" bIns="91425" anchor="t" anchorCtr="0">
            <a:noAutofit/>
          </a:bodyPr>
          <a:lstStyle/>
          <a:p>
            <a:pPr marL="0" lvl="0" indent="0">
              <a:spcAft>
                <a:spcPts val="1200"/>
              </a:spcAft>
              <a:buNone/>
            </a:pPr>
            <a:r>
              <a:rPr lang="en-US" sz="1400" dirty="0">
                <a:solidFill>
                  <a:schemeClr val="dk1"/>
                </a:solidFill>
                <a:latin typeface="+mn-lt"/>
              </a:rPr>
              <a:t>Emphasizes </a:t>
            </a:r>
            <a:r>
              <a:rPr lang="en-US" sz="1400" b="1" dirty="0">
                <a:solidFill>
                  <a:schemeClr val="dk1"/>
                </a:solidFill>
                <a:latin typeface="+mn-lt"/>
              </a:rPr>
              <a:t>leveraging the benefits </a:t>
            </a:r>
            <a:r>
              <a:rPr lang="en-US" sz="1400" dirty="0">
                <a:solidFill>
                  <a:schemeClr val="dk1"/>
                </a:solidFill>
                <a:latin typeface="+mn-lt"/>
              </a:rPr>
              <a:t>of automation while </a:t>
            </a:r>
            <a:r>
              <a:rPr lang="en-US" sz="1400" b="1" dirty="0">
                <a:solidFill>
                  <a:schemeClr val="dk1"/>
                </a:solidFill>
                <a:latin typeface="+mn-lt"/>
              </a:rPr>
              <a:t>mitigating</a:t>
            </a:r>
            <a:r>
              <a:rPr lang="en-US" sz="1400" dirty="0">
                <a:solidFill>
                  <a:schemeClr val="dk1"/>
                </a:solidFill>
                <a:latin typeface="+mn-lt"/>
              </a:rPr>
              <a:t> risks associated with earnings management.</a:t>
            </a:r>
            <a:endParaRPr sz="1400" dirty="0">
              <a:solidFill>
                <a:schemeClr val="dk1"/>
              </a:solidFill>
              <a:latin typeface="+mn-lt"/>
            </a:endParaRPr>
          </a:p>
        </p:txBody>
      </p:sp>
      <p:sp>
        <p:nvSpPr>
          <p:cNvPr id="1333" name="Google Shape;1333;p106"/>
          <p:cNvSpPr txBox="1">
            <a:spLocks noGrp="1"/>
          </p:cNvSpPr>
          <p:nvPr>
            <p:ph type="subTitle" idx="4294967295"/>
          </p:nvPr>
        </p:nvSpPr>
        <p:spPr>
          <a:xfrm>
            <a:off x="3980032" y="3854022"/>
            <a:ext cx="5028674" cy="855814"/>
          </a:xfrm>
          <a:prstGeom prst="rect">
            <a:avLst/>
          </a:prstGeom>
        </p:spPr>
        <p:txBody>
          <a:bodyPr spcFirstLastPara="1" wrap="square" lIns="91425" tIns="91425" rIns="91425" bIns="91425" anchor="t" anchorCtr="0">
            <a:noAutofit/>
          </a:bodyPr>
          <a:lstStyle/>
          <a:p>
            <a:pPr marL="0" lvl="0" indent="0">
              <a:spcAft>
                <a:spcPts val="1200"/>
              </a:spcAft>
              <a:buSzPts val="1100"/>
              <a:buNone/>
            </a:pPr>
            <a:r>
              <a:rPr lang="en-US" altLang="zh-TW" sz="1400" dirty="0">
                <a:solidFill>
                  <a:schemeClr val="dk1"/>
                </a:solidFill>
                <a:latin typeface="+mn-lt"/>
              </a:rPr>
              <a:t>Improves audit quality and effectiveness by enabling auditors to tailor their approaches to better </a:t>
            </a:r>
            <a:r>
              <a:rPr lang="en-US" altLang="zh-TW" sz="1400" b="1" dirty="0">
                <a:solidFill>
                  <a:schemeClr val="dk1"/>
                </a:solidFill>
                <a:latin typeface="+mn-lt"/>
              </a:rPr>
              <a:t>detect and address </a:t>
            </a:r>
            <a:r>
              <a:rPr lang="en-US" altLang="zh-TW" sz="1400" dirty="0">
                <a:solidFill>
                  <a:schemeClr val="dk1"/>
                </a:solidFill>
                <a:latin typeface="+mn-lt"/>
              </a:rPr>
              <a:t>potential earnings management in the era of automation.</a:t>
            </a:r>
            <a:endParaRPr sz="1400" dirty="0">
              <a:solidFill>
                <a:schemeClr val="dk1"/>
              </a:solidFill>
              <a:latin typeface="+mn-lt"/>
            </a:endParaRPr>
          </a:p>
        </p:txBody>
      </p:sp>
      <p:sp>
        <p:nvSpPr>
          <p:cNvPr id="1335" name="Google Shape;1335;p106"/>
          <p:cNvSpPr txBox="1">
            <a:spLocks noGrp="1"/>
          </p:cNvSpPr>
          <p:nvPr>
            <p:ph type="subTitle" idx="4294967295"/>
          </p:nvPr>
        </p:nvSpPr>
        <p:spPr>
          <a:xfrm>
            <a:off x="3490737" y="2655438"/>
            <a:ext cx="5381941" cy="600744"/>
          </a:xfrm>
          <a:prstGeom prst="rect">
            <a:avLst/>
          </a:prstGeom>
        </p:spPr>
        <p:txBody>
          <a:bodyPr spcFirstLastPara="1" wrap="square" lIns="91425" tIns="91425" rIns="91425" bIns="91425" anchor="t" anchorCtr="0">
            <a:noAutofit/>
          </a:bodyPr>
          <a:lstStyle/>
          <a:p>
            <a:pPr marL="0" lvl="0" indent="0">
              <a:spcAft>
                <a:spcPts val="1200"/>
              </a:spcAft>
              <a:buNone/>
            </a:pPr>
            <a:r>
              <a:rPr lang="en-US" sz="1400" dirty="0">
                <a:solidFill>
                  <a:schemeClr val="dk1"/>
                </a:solidFill>
                <a:latin typeface="+mn-lt"/>
              </a:rPr>
              <a:t>Highlights the </a:t>
            </a:r>
            <a:r>
              <a:rPr lang="en-US" sz="1400" b="1" dirty="0">
                <a:solidFill>
                  <a:schemeClr val="dk1"/>
                </a:solidFill>
                <a:latin typeface="+mn-lt"/>
              </a:rPr>
              <a:t>need for regulatory frameworks </a:t>
            </a:r>
            <a:r>
              <a:rPr lang="en-US" sz="1400" dirty="0">
                <a:solidFill>
                  <a:schemeClr val="dk1"/>
                </a:solidFill>
                <a:latin typeface="+mn-lt"/>
              </a:rPr>
              <a:t>in the context of rapidly evolving digital transformation.</a:t>
            </a:r>
            <a:endParaRPr sz="1400" dirty="0">
              <a:solidFill>
                <a:schemeClr val="dk1"/>
              </a:solidFill>
              <a:latin typeface="+mn-lt"/>
            </a:endParaRPr>
          </a:p>
        </p:txBody>
      </p:sp>
      <p:grpSp>
        <p:nvGrpSpPr>
          <p:cNvPr id="4" name="群組 3">
            <a:extLst>
              <a:ext uri="{FF2B5EF4-FFF2-40B4-BE49-F238E27FC236}">
                <a16:creationId xmlns:a16="http://schemas.microsoft.com/office/drawing/2014/main" id="{BB92B968-AB11-4010-81C0-6DB7CF873877}"/>
              </a:ext>
            </a:extLst>
          </p:cNvPr>
          <p:cNvGrpSpPr/>
          <p:nvPr/>
        </p:nvGrpSpPr>
        <p:grpSpPr>
          <a:xfrm>
            <a:off x="593157" y="1432790"/>
            <a:ext cx="2037365" cy="540224"/>
            <a:chOff x="593157" y="1432790"/>
            <a:chExt cx="2037365" cy="540224"/>
          </a:xfrm>
        </p:grpSpPr>
        <p:grpSp>
          <p:nvGrpSpPr>
            <p:cNvPr id="3" name="群組 2">
              <a:extLst>
                <a:ext uri="{FF2B5EF4-FFF2-40B4-BE49-F238E27FC236}">
                  <a16:creationId xmlns:a16="http://schemas.microsoft.com/office/drawing/2014/main" id="{9144D4D9-5481-4834-AD81-69E73E5FFCA9}"/>
                </a:ext>
              </a:extLst>
            </p:cNvPr>
            <p:cNvGrpSpPr/>
            <p:nvPr/>
          </p:nvGrpSpPr>
          <p:grpSpPr>
            <a:xfrm>
              <a:off x="593157" y="1432790"/>
              <a:ext cx="2037365" cy="540224"/>
              <a:chOff x="189720" y="1213616"/>
              <a:chExt cx="2037365" cy="540224"/>
            </a:xfrm>
          </p:grpSpPr>
          <p:grpSp>
            <p:nvGrpSpPr>
              <p:cNvPr id="25" name="Google Shape;1817;p125">
                <a:extLst>
                  <a:ext uri="{FF2B5EF4-FFF2-40B4-BE49-F238E27FC236}">
                    <a16:creationId xmlns:a16="http://schemas.microsoft.com/office/drawing/2014/main" id="{271FA6C1-BB76-497D-BFDC-F41F2564D6D8}"/>
                  </a:ext>
                </a:extLst>
              </p:cNvPr>
              <p:cNvGrpSpPr/>
              <p:nvPr/>
            </p:nvGrpSpPr>
            <p:grpSpPr>
              <a:xfrm>
                <a:off x="189720" y="1213616"/>
                <a:ext cx="2037365" cy="540224"/>
                <a:chOff x="713227" y="2721092"/>
                <a:chExt cx="2037365" cy="540224"/>
              </a:xfrm>
            </p:grpSpPr>
            <p:sp>
              <p:nvSpPr>
                <p:cNvPr id="26" name="Google Shape;1818;p125">
                  <a:extLst>
                    <a:ext uri="{FF2B5EF4-FFF2-40B4-BE49-F238E27FC236}">
                      <a16:creationId xmlns:a16="http://schemas.microsoft.com/office/drawing/2014/main" id="{92B15439-14B1-4CD0-813E-737B0589EC32}"/>
                    </a:ext>
                  </a:extLst>
                </p:cNvPr>
                <p:cNvSpPr/>
                <p:nvPr/>
              </p:nvSpPr>
              <p:spPr>
                <a:xfrm>
                  <a:off x="1194960" y="2843778"/>
                  <a:ext cx="1555632" cy="409777"/>
                </a:xfrm>
                <a:custGeom>
                  <a:avLst/>
                  <a:gdLst/>
                  <a:ahLst/>
                  <a:cxnLst/>
                  <a:rect l="l" t="t" r="r" b="b"/>
                  <a:pathLst>
                    <a:path w="71970" h="18958" fill="none" extrusionOk="0">
                      <a:moveTo>
                        <a:pt x="1" y="18957"/>
                      </a:moveTo>
                      <a:lnTo>
                        <a:pt x="62481" y="18957"/>
                      </a:lnTo>
                      <a:cubicBezTo>
                        <a:pt x="67718" y="18957"/>
                        <a:pt x="71970" y="14706"/>
                        <a:pt x="71970" y="9490"/>
                      </a:cubicBezTo>
                      <a:lnTo>
                        <a:pt x="71970" y="9490"/>
                      </a:lnTo>
                      <a:cubicBezTo>
                        <a:pt x="71970" y="4252"/>
                        <a:pt x="67718" y="1"/>
                        <a:pt x="62481" y="1"/>
                      </a:cubicBezTo>
                      <a:lnTo>
                        <a:pt x="8110"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19;p125">
                  <a:extLst>
                    <a:ext uri="{FF2B5EF4-FFF2-40B4-BE49-F238E27FC236}">
                      <a16:creationId xmlns:a16="http://schemas.microsoft.com/office/drawing/2014/main" id="{4DF8EAC1-A0C2-4C2C-9952-F52CB1D053D8}"/>
                    </a:ext>
                  </a:extLst>
                </p:cNvPr>
                <p:cNvSpPr/>
                <p:nvPr/>
              </p:nvSpPr>
              <p:spPr>
                <a:xfrm>
                  <a:off x="1194960" y="2843778"/>
                  <a:ext cx="1555632" cy="409777"/>
                </a:xfrm>
                <a:custGeom>
                  <a:avLst/>
                  <a:gdLst/>
                  <a:ahLst/>
                  <a:cxnLst/>
                  <a:rect l="l" t="t" r="r" b="b"/>
                  <a:pathLst>
                    <a:path w="71970" h="18958" fill="none" extrusionOk="0">
                      <a:moveTo>
                        <a:pt x="1" y="18957"/>
                      </a:moveTo>
                      <a:lnTo>
                        <a:pt x="62481" y="18957"/>
                      </a:lnTo>
                      <a:cubicBezTo>
                        <a:pt x="67718" y="18957"/>
                        <a:pt x="71970" y="14706"/>
                        <a:pt x="71970" y="9490"/>
                      </a:cubicBezTo>
                      <a:cubicBezTo>
                        <a:pt x="71970" y="4252"/>
                        <a:pt x="67718" y="1"/>
                        <a:pt x="62481" y="1"/>
                      </a:cubicBezTo>
                      <a:lnTo>
                        <a:pt x="8110"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20;p125">
                  <a:extLst>
                    <a:ext uri="{FF2B5EF4-FFF2-40B4-BE49-F238E27FC236}">
                      <a16:creationId xmlns:a16="http://schemas.microsoft.com/office/drawing/2014/main" id="{4367DDA7-3910-4F71-9404-728CEDF6B1AB}"/>
                    </a:ext>
                  </a:extLst>
                </p:cNvPr>
                <p:cNvSpPr/>
                <p:nvPr/>
              </p:nvSpPr>
              <p:spPr>
                <a:xfrm>
                  <a:off x="808916" y="2836213"/>
                  <a:ext cx="444340" cy="425102"/>
                </a:xfrm>
                <a:custGeom>
                  <a:avLst/>
                  <a:gdLst/>
                  <a:ahLst/>
                  <a:cxnLst/>
                  <a:rect l="l" t="t" r="r" b="b"/>
                  <a:pathLst>
                    <a:path w="20557" h="19667" extrusionOk="0">
                      <a:moveTo>
                        <a:pt x="10673" y="1791"/>
                      </a:moveTo>
                      <a:cubicBezTo>
                        <a:pt x="14789" y="1791"/>
                        <a:pt x="18738" y="4994"/>
                        <a:pt x="18738" y="9840"/>
                      </a:cubicBezTo>
                      <a:cubicBezTo>
                        <a:pt x="18738" y="14245"/>
                        <a:pt x="15144" y="17839"/>
                        <a:pt x="10739" y="17839"/>
                      </a:cubicBezTo>
                      <a:lnTo>
                        <a:pt x="10739" y="17861"/>
                      </a:lnTo>
                      <a:cubicBezTo>
                        <a:pt x="3572" y="17861"/>
                        <a:pt x="0" y="9204"/>
                        <a:pt x="5063" y="4164"/>
                      </a:cubicBezTo>
                      <a:cubicBezTo>
                        <a:pt x="6694" y="2525"/>
                        <a:pt x="8703" y="1791"/>
                        <a:pt x="10673" y="1791"/>
                      </a:cubicBezTo>
                      <a:close/>
                      <a:moveTo>
                        <a:pt x="10739" y="0"/>
                      </a:moveTo>
                      <a:cubicBezTo>
                        <a:pt x="6750" y="0"/>
                        <a:pt x="3156" y="2389"/>
                        <a:pt x="1644" y="6070"/>
                      </a:cubicBezTo>
                      <a:cubicBezTo>
                        <a:pt x="110" y="9730"/>
                        <a:pt x="965" y="13982"/>
                        <a:pt x="3770" y="16787"/>
                      </a:cubicBezTo>
                      <a:cubicBezTo>
                        <a:pt x="5646" y="18663"/>
                        <a:pt x="8169" y="19667"/>
                        <a:pt x="10729" y="19667"/>
                      </a:cubicBezTo>
                      <a:cubicBezTo>
                        <a:pt x="11997" y="19667"/>
                        <a:pt x="13274" y="19421"/>
                        <a:pt x="14486" y="18913"/>
                      </a:cubicBezTo>
                      <a:cubicBezTo>
                        <a:pt x="18168" y="17400"/>
                        <a:pt x="20557" y="13806"/>
                        <a:pt x="20557" y="9840"/>
                      </a:cubicBezTo>
                      <a:cubicBezTo>
                        <a:pt x="20557" y="4405"/>
                        <a:pt x="16152" y="0"/>
                        <a:pt x="10739" y="0"/>
                      </a:cubicBezTo>
                      <a:close/>
                    </a:path>
                  </a:pathLst>
                </a:custGeom>
                <a:solidFill>
                  <a:srgbClr val="FFFFFF"/>
                </a:solid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21;p125">
                  <a:extLst>
                    <a:ext uri="{FF2B5EF4-FFF2-40B4-BE49-F238E27FC236}">
                      <a16:creationId xmlns:a16="http://schemas.microsoft.com/office/drawing/2014/main" id="{10AE8E88-FE6B-4A0C-936E-84DA509DBB7F}"/>
                    </a:ext>
                  </a:extLst>
                </p:cNvPr>
                <p:cNvSpPr/>
                <p:nvPr/>
              </p:nvSpPr>
              <p:spPr>
                <a:xfrm>
                  <a:off x="713227" y="2721092"/>
                  <a:ext cx="538603" cy="538603"/>
                </a:xfrm>
                <a:custGeom>
                  <a:avLst/>
                  <a:gdLst/>
                  <a:ahLst/>
                  <a:cxnLst/>
                  <a:rect l="l" t="t" r="r" b="b"/>
                  <a:pathLst>
                    <a:path w="24918" h="24918" fill="none" extrusionOk="0">
                      <a:moveTo>
                        <a:pt x="5392" y="24918"/>
                      </a:moveTo>
                      <a:cubicBezTo>
                        <a:pt x="0" y="19527"/>
                        <a:pt x="0" y="10783"/>
                        <a:pt x="5392" y="5392"/>
                      </a:cubicBezTo>
                      <a:cubicBezTo>
                        <a:pt x="10783" y="1"/>
                        <a:pt x="19527" y="1"/>
                        <a:pt x="24918" y="5392"/>
                      </a:cubicBez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文字方塊 1">
                <a:extLst>
                  <a:ext uri="{FF2B5EF4-FFF2-40B4-BE49-F238E27FC236}">
                    <a16:creationId xmlns:a16="http://schemas.microsoft.com/office/drawing/2014/main" id="{E7755723-E206-4896-B41B-9F3A642D8DAE}"/>
                  </a:ext>
                </a:extLst>
              </p:cNvPr>
              <p:cNvSpPr txBox="1"/>
              <p:nvPr/>
            </p:nvSpPr>
            <p:spPr>
              <a:xfrm>
                <a:off x="728323" y="1385455"/>
                <a:ext cx="1219533" cy="307777"/>
              </a:xfrm>
              <a:prstGeom prst="rect">
                <a:avLst/>
              </a:prstGeom>
              <a:noFill/>
            </p:spPr>
            <p:txBody>
              <a:bodyPr wrap="square" rtlCol="0">
                <a:spAutoFit/>
              </a:bodyPr>
              <a:lstStyle/>
              <a:p>
                <a:pPr algn="ctr"/>
                <a:r>
                  <a:rPr lang="en-US" altLang="zh-TW" dirty="0">
                    <a:latin typeface="+mn-lt"/>
                  </a:rPr>
                  <a:t>Firms</a:t>
                </a:r>
                <a:endParaRPr lang="zh-TW" altLang="en-US" dirty="0">
                  <a:latin typeface="+mn-lt"/>
                </a:endParaRPr>
              </a:p>
            </p:txBody>
          </p:sp>
        </p:grpSp>
        <p:grpSp>
          <p:nvGrpSpPr>
            <p:cNvPr id="52" name="Google Shape;1602;p124">
              <a:extLst>
                <a:ext uri="{FF2B5EF4-FFF2-40B4-BE49-F238E27FC236}">
                  <a16:creationId xmlns:a16="http://schemas.microsoft.com/office/drawing/2014/main" id="{D00AE5CD-EC45-410B-A4EB-BCCF4EAD81C2}"/>
                </a:ext>
              </a:extLst>
            </p:cNvPr>
            <p:cNvGrpSpPr>
              <a:grpSpLocks noChangeAspect="1"/>
            </p:cNvGrpSpPr>
            <p:nvPr/>
          </p:nvGrpSpPr>
          <p:grpSpPr>
            <a:xfrm>
              <a:off x="810450" y="1628267"/>
              <a:ext cx="216000" cy="215896"/>
              <a:chOff x="7039806" y="1763233"/>
              <a:chExt cx="323844" cy="323844"/>
            </a:xfrm>
          </p:grpSpPr>
          <p:sp>
            <p:nvSpPr>
              <p:cNvPr id="53" name="Google Shape;1603;p124">
                <a:extLst>
                  <a:ext uri="{FF2B5EF4-FFF2-40B4-BE49-F238E27FC236}">
                    <a16:creationId xmlns:a16="http://schemas.microsoft.com/office/drawing/2014/main" id="{40B4B685-B6C8-44E0-A6F0-ED9E0FCD92DD}"/>
                  </a:ext>
                </a:extLst>
              </p:cNvPr>
              <p:cNvSpPr/>
              <p:nvPr/>
            </p:nvSpPr>
            <p:spPr>
              <a:xfrm>
                <a:off x="7039806" y="1859341"/>
                <a:ext cx="323844" cy="227736"/>
              </a:xfrm>
              <a:custGeom>
                <a:avLst/>
                <a:gdLst/>
                <a:ahLst/>
                <a:cxnLst/>
                <a:rect l="l" t="t" r="r" b="b"/>
                <a:pathLst>
                  <a:path w="16548" h="11637" extrusionOk="0">
                    <a:moveTo>
                      <a:pt x="6262" y="1935"/>
                    </a:moveTo>
                    <a:cubicBezTo>
                      <a:pt x="6289" y="1935"/>
                      <a:pt x="6316" y="1937"/>
                      <a:pt x="6343" y="1941"/>
                    </a:cubicBezTo>
                    <a:lnTo>
                      <a:pt x="10215" y="1941"/>
                    </a:lnTo>
                    <a:cubicBezTo>
                      <a:pt x="10774" y="2020"/>
                      <a:pt x="10774" y="2824"/>
                      <a:pt x="10215" y="2912"/>
                    </a:cubicBezTo>
                    <a:lnTo>
                      <a:pt x="6343" y="2912"/>
                    </a:lnTo>
                    <a:cubicBezTo>
                      <a:pt x="6320" y="2915"/>
                      <a:pt x="6297" y="2916"/>
                      <a:pt x="6274" y="2916"/>
                    </a:cubicBezTo>
                    <a:cubicBezTo>
                      <a:pt x="6000" y="2916"/>
                      <a:pt x="5774" y="2702"/>
                      <a:pt x="5774" y="2422"/>
                    </a:cubicBezTo>
                    <a:cubicBezTo>
                      <a:pt x="5774" y="2154"/>
                      <a:pt x="5994" y="1935"/>
                      <a:pt x="6262" y="1935"/>
                    </a:cubicBezTo>
                    <a:close/>
                    <a:moveTo>
                      <a:pt x="3422" y="3868"/>
                    </a:moveTo>
                    <a:cubicBezTo>
                      <a:pt x="3674" y="3868"/>
                      <a:pt x="3912" y="4061"/>
                      <a:pt x="3912" y="4353"/>
                    </a:cubicBezTo>
                    <a:cubicBezTo>
                      <a:pt x="3912" y="4627"/>
                      <a:pt x="3696" y="4843"/>
                      <a:pt x="3422" y="4843"/>
                    </a:cubicBezTo>
                    <a:cubicBezTo>
                      <a:pt x="2990" y="4843"/>
                      <a:pt x="2775" y="4323"/>
                      <a:pt x="3078" y="4010"/>
                    </a:cubicBezTo>
                    <a:cubicBezTo>
                      <a:pt x="3180" y="3912"/>
                      <a:pt x="3303" y="3868"/>
                      <a:pt x="3422" y="3868"/>
                    </a:cubicBezTo>
                    <a:close/>
                    <a:moveTo>
                      <a:pt x="1490" y="0"/>
                    </a:moveTo>
                    <a:cubicBezTo>
                      <a:pt x="1216" y="0"/>
                      <a:pt x="1000" y="216"/>
                      <a:pt x="1000" y="490"/>
                    </a:cubicBezTo>
                    <a:cubicBezTo>
                      <a:pt x="1000" y="1196"/>
                      <a:pt x="1304" y="1863"/>
                      <a:pt x="1833" y="2324"/>
                    </a:cubicBezTo>
                    <a:cubicBezTo>
                      <a:pt x="1559" y="3480"/>
                      <a:pt x="1353" y="3882"/>
                      <a:pt x="490" y="3882"/>
                    </a:cubicBezTo>
                    <a:cubicBezTo>
                      <a:pt x="216" y="3882"/>
                      <a:pt x="0" y="4108"/>
                      <a:pt x="0" y="4372"/>
                    </a:cubicBezTo>
                    <a:lnTo>
                      <a:pt x="0" y="7274"/>
                    </a:lnTo>
                    <a:cubicBezTo>
                      <a:pt x="0" y="7539"/>
                      <a:pt x="216" y="7755"/>
                      <a:pt x="490" y="7764"/>
                    </a:cubicBezTo>
                    <a:cubicBezTo>
                      <a:pt x="1412" y="7764"/>
                      <a:pt x="2216" y="8382"/>
                      <a:pt x="2461" y="9274"/>
                    </a:cubicBezTo>
                    <a:lnTo>
                      <a:pt x="2961" y="11264"/>
                    </a:lnTo>
                    <a:cubicBezTo>
                      <a:pt x="3010" y="11480"/>
                      <a:pt x="3206" y="11627"/>
                      <a:pt x="3431" y="11637"/>
                    </a:cubicBezTo>
                    <a:lnTo>
                      <a:pt x="4882" y="11637"/>
                    </a:lnTo>
                    <a:cubicBezTo>
                      <a:pt x="5098" y="11627"/>
                      <a:pt x="5294" y="11480"/>
                      <a:pt x="5353" y="11264"/>
                    </a:cubicBezTo>
                    <a:lnTo>
                      <a:pt x="5715" y="9823"/>
                    </a:lnTo>
                    <a:cubicBezTo>
                      <a:pt x="6554" y="10053"/>
                      <a:pt x="7414" y="10169"/>
                      <a:pt x="8274" y="10169"/>
                    </a:cubicBezTo>
                    <a:cubicBezTo>
                      <a:pt x="9134" y="10169"/>
                      <a:pt x="9995" y="10053"/>
                      <a:pt x="10833" y="9823"/>
                    </a:cubicBezTo>
                    <a:lnTo>
                      <a:pt x="11195" y="11264"/>
                    </a:lnTo>
                    <a:cubicBezTo>
                      <a:pt x="11244" y="11480"/>
                      <a:pt x="11440" y="11637"/>
                      <a:pt x="11666" y="11637"/>
                    </a:cubicBezTo>
                    <a:lnTo>
                      <a:pt x="13117" y="11637"/>
                    </a:lnTo>
                    <a:cubicBezTo>
                      <a:pt x="13313" y="11627"/>
                      <a:pt x="13499" y="11509"/>
                      <a:pt x="13568" y="11323"/>
                    </a:cubicBezTo>
                    <a:lnTo>
                      <a:pt x="15166" y="7353"/>
                    </a:lnTo>
                    <a:cubicBezTo>
                      <a:pt x="15646" y="6147"/>
                      <a:pt x="15675" y="4814"/>
                      <a:pt x="15244" y="3588"/>
                    </a:cubicBezTo>
                    <a:cubicBezTo>
                      <a:pt x="16038" y="3177"/>
                      <a:pt x="16538" y="2353"/>
                      <a:pt x="16548" y="1451"/>
                    </a:cubicBezTo>
                    <a:cubicBezTo>
                      <a:pt x="16504" y="1177"/>
                      <a:pt x="16281" y="1039"/>
                      <a:pt x="16059" y="1039"/>
                    </a:cubicBezTo>
                    <a:cubicBezTo>
                      <a:pt x="15837" y="1039"/>
                      <a:pt x="15617" y="1177"/>
                      <a:pt x="15577" y="1451"/>
                    </a:cubicBezTo>
                    <a:cubicBezTo>
                      <a:pt x="15568" y="1971"/>
                      <a:pt x="15283" y="2451"/>
                      <a:pt x="14832" y="2706"/>
                    </a:cubicBezTo>
                    <a:cubicBezTo>
                      <a:pt x="13862" y="1069"/>
                      <a:pt x="11999" y="0"/>
                      <a:pt x="99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604;p124">
                <a:extLst>
                  <a:ext uri="{FF2B5EF4-FFF2-40B4-BE49-F238E27FC236}">
                    <a16:creationId xmlns:a16="http://schemas.microsoft.com/office/drawing/2014/main" id="{B6CE55E7-45AA-4995-A6C9-EC2B80027902}"/>
                  </a:ext>
                </a:extLst>
              </p:cNvPr>
              <p:cNvSpPr/>
              <p:nvPr/>
            </p:nvSpPr>
            <p:spPr>
              <a:xfrm>
                <a:off x="7150886" y="1763233"/>
                <a:ext cx="88848" cy="75971"/>
              </a:xfrm>
              <a:custGeom>
                <a:avLst/>
                <a:gdLst/>
                <a:ahLst/>
                <a:cxnLst/>
                <a:rect l="l" t="t" r="r" b="b"/>
                <a:pathLst>
                  <a:path w="4540" h="3882" extrusionOk="0">
                    <a:moveTo>
                      <a:pt x="2598" y="0"/>
                    </a:moveTo>
                    <a:cubicBezTo>
                      <a:pt x="873" y="0"/>
                      <a:pt x="0" y="2088"/>
                      <a:pt x="1226" y="3313"/>
                    </a:cubicBezTo>
                    <a:cubicBezTo>
                      <a:pt x="1621" y="3706"/>
                      <a:pt x="2107" y="3882"/>
                      <a:pt x="2583" y="3882"/>
                    </a:cubicBezTo>
                    <a:cubicBezTo>
                      <a:pt x="3582" y="3882"/>
                      <a:pt x="4539" y="3109"/>
                      <a:pt x="4539" y="1941"/>
                    </a:cubicBezTo>
                    <a:cubicBezTo>
                      <a:pt x="4539" y="872"/>
                      <a:pt x="3667"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 name="群組 4">
            <a:extLst>
              <a:ext uri="{FF2B5EF4-FFF2-40B4-BE49-F238E27FC236}">
                <a16:creationId xmlns:a16="http://schemas.microsoft.com/office/drawing/2014/main" id="{35983EA6-8FE2-4C7D-8D7F-DD414DC542BD}"/>
              </a:ext>
            </a:extLst>
          </p:cNvPr>
          <p:cNvGrpSpPr/>
          <p:nvPr/>
        </p:nvGrpSpPr>
        <p:grpSpPr>
          <a:xfrm>
            <a:off x="1074890" y="2630083"/>
            <a:ext cx="2037365" cy="540224"/>
            <a:chOff x="1074890" y="2630083"/>
            <a:chExt cx="2037365" cy="540224"/>
          </a:xfrm>
        </p:grpSpPr>
        <p:grpSp>
          <p:nvGrpSpPr>
            <p:cNvPr id="23" name="群組 22">
              <a:extLst>
                <a:ext uri="{FF2B5EF4-FFF2-40B4-BE49-F238E27FC236}">
                  <a16:creationId xmlns:a16="http://schemas.microsoft.com/office/drawing/2014/main" id="{20813D1C-FA9E-4004-BB36-061DCA9594D2}"/>
                </a:ext>
              </a:extLst>
            </p:cNvPr>
            <p:cNvGrpSpPr/>
            <p:nvPr/>
          </p:nvGrpSpPr>
          <p:grpSpPr>
            <a:xfrm>
              <a:off x="1074890" y="2630083"/>
              <a:ext cx="2037365" cy="540224"/>
              <a:chOff x="189720" y="1213616"/>
              <a:chExt cx="2037365" cy="540224"/>
            </a:xfrm>
          </p:grpSpPr>
          <p:grpSp>
            <p:nvGrpSpPr>
              <p:cNvPr id="24" name="Google Shape;1817;p125">
                <a:extLst>
                  <a:ext uri="{FF2B5EF4-FFF2-40B4-BE49-F238E27FC236}">
                    <a16:creationId xmlns:a16="http://schemas.microsoft.com/office/drawing/2014/main" id="{A1D15D63-0C3C-44E8-BB58-FEF5F6BCD43A}"/>
                  </a:ext>
                </a:extLst>
              </p:cNvPr>
              <p:cNvGrpSpPr/>
              <p:nvPr/>
            </p:nvGrpSpPr>
            <p:grpSpPr>
              <a:xfrm>
                <a:off x="189720" y="1213616"/>
                <a:ext cx="2037365" cy="540224"/>
                <a:chOff x="713227" y="2721092"/>
                <a:chExt cx="2037365" cy="540224"/>
              </a:xfrm>
            </p:grpSpPr>
            <p:sp>
              <p:nvSpPr>
                <p:cNvPr id="41" name="Google Shape;1818;p125">
                  <a:extLst>
                    <a:ext uri="{FF2B5EF4-FFF2-40B4-BE49-F238E27FC236}">
                      <a16:creationId xmlns:a16="http://schemas.microsoft.com/office/drawing/2014/main" id="{65CFB67A-707B-4CAC-9118-0743763BCCD9}"/>
                    </a:ext>
                  </a:extLst>
                </p:cNvPr>
                <p:cNvSpPr/>
                <p:nvPr/>
              </p:nvSpPr>
              <p:spPr>
                <a:xfrm>
                  <a:off x="1194960" y="2843778"/>
                  <a:ext cx="1555632" cy="409777"/>
                </a:xfrm>
                <a:custGeom>
                  <a:avLst/>
                  <a:gdLst/>
                  <a:ahLst/>
                  <a:cxnLst/>
                  <a:rect l="l" t="t" r="r" b="b"/>
                  <a:pathLst>
                    <a:path w="71970" h="18958" fill="none" extrusionOk="0">
                      <a:moveTo>
                        <a:pt x="1" y="18957"/>
                      </a:moveTo>
                      <a:lnTo>
                        <a:pt x="62481" y="18957"/>
                      </a:lnTo>
                      <a:cubicBezTo>
                        <a:pt x="67718" y="18957"/>
                        <a:pt x="71970" y="14706"/>
                        <a:pt x="71970" y="9490"/>
                      </a:cubicBezTo>
                      <a:lnTo>
                        <a:pt x="71970" y="9490"/>
                      </a:lnTo>
                      <a:cubicBezTo>
                        <a:pt x="71970" y="4252"/>
                        <a:pt x="67718" y="1"/>
                        <a:pt x="62481" y="1"/>
                      </a:cubicBezTo>
                      <a:lnTo>
                        <a:pt x="8110"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19;p125">
                  <a:extLst>
                    <a:ext uri="{FF2B5EF4-FFF2-40B4-BE49-F238E27FC236}">
                      <a16:creationId xmlns:a16="http://schemas.microsoft.com/office/drawing/2014/main" id="{0CE34BED-8955-49CB-BDAE-7353E7739AAD}"/>
                    </a:ext>
                  </a:extLst>
                </p:cNvPr>
                <p:cNvSpPr/>
                <p:nvPr/>
              </p:nvSpPr>
              <p:spPr>
                <a:xfrm>
                  <a:off x="1194960" y="2843778"/>
                  <a:ext cx="1555632" cy="409777"/>
                </a:xfrm>
                <a:custGeom>
                  <a:avLst/>
                  <a:gdLst/>
                  <a:ahLst/>
                  <a:cxnLst/>
                  <a:rect l="l" t="t" r="r" b="b"/>
                  <a:pathLst>
                    <a:path w="71970" h="18958" fill="none" extrusionOk="0">
                      <a:moveTo>
                        <a:pt x="1" y="18957"/>
                      </a:moveTo>
                      <a:lnTo>
                        <a:pt x="62481" y="18957"/>
                      </a:lnTo>
                      <a:cubicBezTo>
                        <a:pt x="67718" y="18957"/>
                        <a:pt x="71970" y="14706"/>
                        <a:pt x="71970" y="9490"/>
                      </a:cubicBezTo>
                      <a:cubicBezTo>
                        <a:pt x="71970" y="4252"/>
                        <a:pt x="67718" y="1"/>
                        <a:pt x="62481" y="1"/>
                      </a:cubicBezTo>
                      <a:lnTo>
                        <a:pt x="8110"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20;p125">
                  <a:extLst>
                    <a:ext uri="{FF2B5EF4-FFF2-40B4-BE49-F238E27FC236}">
                      <a16:creationId xmlns:a16="http://schemas.microsoft.com/office/drawing/2014/main" id="{17CDC248-279F-43AE-9F6C-080175FB328A}"/>
                    </a:ext>
                  </a:extLst>
                </p:cNvPr>
                <p:cNvSpPr/>
                <p:nvPr/>
              </p:nvSpPr>
              <p:spPr>
                <a:xfrm>
                  <a:off x="808916" y="2836213"/>
                  <a:ext cx="444340" cy="425102"/>
                </a:xfrm>
                <a:custGeom>
                  <a:avLst/>
                  <a:gdLst/>
                  <a:ahLst/>
                  <a:cxnLst/>
                  <a:rect l="l" t="t" r="r" b="b"/>
                  <a:pathLst>
                    <a:path w="20557" h="19667" extrusionOk="0">
                      <a:moveTo>
                        <a:pt x="10673" y="1791"/>
                      </a:moveTo>
                      <a:cubicBezTo>
                        <a:pt x="14789" y="1791"/>
                        <a:pt x="18738" y="4994"/>
                        <a:pt x="18738" y="9840"/>
                      </a:cubicBezTo>
                      <a:cubicBezTo>
                        <a:pt x="18738" y="14245"/>
                        <a:pt x="15144" y="17839"/>
                        <a:pt x="10739" y="17839"/>
                      </a:cubicBezTo>
                      <a:lnTo>
                        <a:pt x="10739" y="17861"/>
                      </a:lnTo>
                      <a:cubicBezTo>
                        <a:pt x="3572" y="17861"/>
                        <a:pt x="0" y="9204"/>
                        <a:pt x="5063" y="4164"/>
                      </a:cubicBezTo>
                      <a:cubicBezTo>
                        <a:pt x="6694" y="2525"/>
                        <a:pt x="8703" y="1791"/>
                        <a:pt x="10673" y="1791"/>
                      </a:cubicBezTo>
                      <a:close/>
                      <a:moveTo>
                        <a:pt x="10739" y="0"/>
                      </a:moveTo>
                      <a:cubicBezTo>
                        <a:pt x="6750" y="0"/>
                        <a:pt x="3156" y="2389"/>
                        <a:pt x="1644" y="6070"/>
                      </a:cubicBezTo>
                      <a:cubicBezTo>
                        <a:pt x="110" y="9730"/>
                        <a:pt x="965" y="13982"/>
                        <a:pt x="3770" y="16787"/>
                      </a:cubicBezTo>
                      <a:cubicBezTo>
                        <a:pt x="5646" y="18663"/>
                        <a:pt x="8169" y="19667"/>
                        <a:pt x="10729" y="19667"/>
                      </a:cubicBezTo>
                      <a:cubicBezTo>
                        <a:pt x="11997" y="19667"/>
                        <a:pt x="13274" y="19421"/>
                        <a:pt x="14486" y="18913"/>
                      </a:cubicBezTo>
                      <a:cubicBezTo>
                        <a:pt x="18168" y="17400"/>
                        <a:pt x="20557" y="13806"/>
                        <a:pt x="20557" y="9840"/>
                      </a:cubicBezTo>
                      <a:cubicBezTo>
                        <a:pt x="20557" y="4405"/>
                        <a:pt x="16152" y="0"/>
                        <a:pt x="10739" y="0"/>
                      </a:cubicBezTo>
                      <a:close/>
                    </a:path>
                  </a:pathLst>
                </a:custGeom>
                <a:solidFill>
                  <a:srgbClr val="FFFFFF"/>
                </a:solid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21;p125">
                  <a:extLst>
                    <a:ext uri="{FF2B5EF4-FFF2-40B4-BE49-F238E27FC236}">
                      <a16:creationId xmlns:a16="http://schemas.microsoft.com/office/drawing/2014/main" id="{B0B158A5-2B09-437B-A0F9-B423E601DAD5}"/>
                    </a:ext>
                  </a:extLst>
                </p:cNvPr>
                <p:cNvSpPr/>
                <p:nvPr/>
              </p:nvSpPr>
              <p:spPr>
                <a:xfrm>
                  <a:off x="713227" y="2721092"/>
                  <a:ext cx="538603" cy="538603"/>
                </a:xfrm>
                <a:custGeom>
                  <a:avLst/>
                  <a:gdLst/>
                  <a:ahLst/>
                  <a:cxnLst/>
                  <a:rect l="l" t="t" r="r" b="b"/>
                  <a:pathLst>
                    <a:path w="24918" h="24918" fill="none" extrusionOk="0">
                      <a:moveTo>
                        <a:pt x="5392" y="24918"/>
                      </a:moveTo>
                      <a:cubicBezTo>
                        <a:pt x="0" y="19527"/>
                        <a:pt x="0" y="10783"/>
                        <a:pt x="5392" y="5392"/>
                      </a:cubicBezTo>
                      <a:cubicBezTo>
                        <a:pt x="10783" y="1"/>
                        <a:pt x="19527" y="1"/>
                        <a:pt x="24918" y="5392"/>
                      </a:cubicBez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文字方塊 39">
                <a:extLst>
                  <a:ext uri="{FF2B5EF4-FFF2-40B4-BE49-F238E27FC236}">
                    <a16:creationId xmlns:a16="http://schemas.microsoft.com/office/drawing/2014/main" id="{D4CB7474-63BD-45FE-B49B-BF47617D080A}"/>
                  </a:ext>
                </a:extLst>
              </p:cNvPr>
              <p:cNvSpPr txBox="1"/>
              <p:nvPr/>
            </p:nvSpPr>
            <p:spPr>
              <a:xfrm>
                <a:off x="728323" y="1385455"/>
                <a:ext cx="1261327" cy="307777"/>
              </a:xfrm>
              <a:prstGeom prst="rect">
                <a:avLst/>
              </a:prstGeom>
              <a:noFill/>
            </p:spPr>
            <p:txBody>
              <a:bodyPr wrap="square" rtlCol="0">
                <a:spAutoFit/>
              </a:bodyPr>
              <a:lstStyle/>
              <a:p>
                <a:pPr algn="ctr"/>
                <a:r>
                  <a:rPr lang="en-US" altLang="zh-TW" dirty="0">
                    <a:latin typeface="+mn-lt"/>
                  </a:rPr>
                  <a:t>Regulators</a:t>
                </a:r>
                <a:endParaRPr lang="zh-TW" altLang="en-US" dirty="0">
                  <a:latin typeface="+mn-lt"/>
                </a:endParaRPr>
              </a:p>
            </p:txBody>
          </p:sp>
        </p:grpSp>
        <p:grpSp>
          <p:nvGrpSpPr>
            <p:cNvPr id="55" name="Google Shape;1727;p124">
              <a:extLst>
                <a:ext uri="{FF2B5EF4-FFF2-40B4-BE49-F238E27FC236}">
                  <a16:creationId xmlns:a16="http://schemas.microsoft.com/office/drawing/2014/main" id="{2F872723-3875-476C-A838-0BCFB19D0729}"/>
                </a:ext>
              </a:extLst>
            </p:cNvPr>
            <p:cNvGrpSpPr>
              <a:grpSpLocks noChangeAspect="1"/>
            </p:cNvGrpSpPr>
            <p:nvPr/>
          </p:nvGrpSpPr>
          <p:grpSpPr>
            <a:xfrm>
              <a:off x="1284749" y="2846395"/>
              <a:ext cx="216000" cy="215401"/>
              <a:chOff x="4107438" y="2753866"/>
              <a:chExt cx="324803" cy="323903"/>
            </a:xfrm>
          </p:grpSpPr>
          <p:sp>
            <p:nvSpPr>
              <p:cNvPr id="56" name="Google Shape;1728;p124">
                <a:extLst>
                  <a:ext uri="{FF2B5EF4-FFF2-40B4-BE49-F238E27FC236}">
                    <a16:creationId xmlns:a16="http://schemas.microsoft.com/office/drawing/2014/main" id="{CEB4C126-DCFA-4BF6-8EBA-B61FFC90FD13}"/>
                  </a:ext>
                </a:extLst>
              </p:cNvPr>
              <p:cNvSpPr/>
              <p:nvPr/>
            </p:nvSpPr>
            <p:spPr>
              <a:xfrm>
                <a:off x="4174582" y="2753866"/>
                <a:ext cx="118575" cy="116755"/>
              </a:xfrm>
              <a:custGeom>
                <a:avLst/>
                <a:gdLst/>
                <a:ahLst/>
                <a:cxnLst/>
                <a:rect l="l" t="t" r="r" b="b"/>
                <a:pathLst>
                  <a:path w="6059" h="5966" extrusionOk="0">
                    <a:moveTo>
                      <a:pt x="4641" y="0"/>
                    </a:moveTo>
                    <a:cubicBezTo>
                      <a:pt x="4517" y="0"/>
                      <a:pt x="4392" y="47"/>
                      <a:pt x="4294" y="140"/>
                    </a:cubicBezTo>
                    <a:lnTo>
                      <a:pt x="187" y="4257"/>
                    </a:lnTo>
                    <a:cubicBezTo>
                      <a:pt x="0" y="4444"/>
                      <a:pt x="0" y="4748"/>
                      <a:pt x="187" y="4944"/>
                    </a:cubicBezTo>
                    <a:lnTo>
                      <a:pt x="1069" y="5826"/>
                    </a:lnTo>
                    <a:cubicBezTo>
                      <a:pt x="1162" y="5919"/>
                      <a:pt x="1284" y="5966"/>
                      <a:pt x="1408" y="5966"/>
                    </a:cubicBezTo>
                    <a:cubicBezTo>
                      <a:pt x="1532" y="5966"/>
                      <a:pt x="1657" y="5919"/>
                      <a:pt x="1755" y="5826"/>
                    </a:cubicBezTo>
                    <a:lnTo>
                      <a:pt x="5863" y="1718"/>
                    </a:lnTo>
                    <a:cubicBezTo>
                      <a:pt x="6059" y="1522"/>
                      <a:pt x="6059" y="1218"/>
                      <a:pt x="5863" y="1032"/>
                    </a:cubicBezTo>
                    <a:lnTo>
                      <a:pt x="4980" y="140"/>
                    </a:lnTo>
                    <a:cubicBezTo>
                      <a:pt x="4887" y="47"/>
                      <a:pt x="4765" y="0"/>
                      <a:pt x="4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29;p124">
                <a:extLst>
                  <a:ext uri="{FF2B5EF4-FFF2-40B4-BE49-F238E27FC236}">
                    <a16:creationId xmlns:a16="http://schemas.microsoft.com/office/drawing/2014/main" id="{BF8B37C6-432B-457B-9B74-61F1492C51CF}"/>
                  </a:ext>
                </a:extLst>
              </p:cNvPr>
              <p:cNvSpPr/>
              <p:nvPr/>
            </p:nvSpPr>
            <p:spPr>
              <a:xfrm>
                <a:off x="4291219" y="2870699"/>
                <a:ext cx="118575" cy="116755"/>
              </a:xfrm>
              <a:custGeom>
                <a:avLst/>
                <a:gdLst/>
                <a:ahLst/>
                <a:cxnLst/>
                <a:rect l="l" t="t" r="r" b="b"/>
                <a:pathLst>
                  <a:path w="6059" h="5966" extrusionOk="0">
                    <a:moveTo>
                      <a:pt x="4644" y="1"/>
                    </a:moveTo>
                    <a:cubicBezTo>
                      <a:pt x="4520" y="1"/>
                      <a:pt x="4397" y="47"/>
                      <a:pt x="4304" y="140"/>
                    </a:cubicBezTo>
                    <a:lnTo>
                      <a:pt x="187" y="4257"/>
                    </a:lnTo>
                    <a:cubicBezTo>
                      <a:pt x="1" y="4444"/>
                      <a:pt x="1" y="4748"/>
                      <a:pt x="187" y="4944"/>
                    </a:cubicBezTo>
                    <a:lnTo>
                      <a:pt x="1079" y="5826"/>
                    </a:lnTo>
                    <a:cubicBezTo>
                      <a:pt x="1172" y="5919"/>
                      <a:pt x="1295" y="5966"/>
                      <a:pt x="1418" y="5966"/>
                    </a:cubicBezTo>
                    <a:cubicBezTo>
                      <a:pt x="1542" y="5966"/>
                      <a:pt x="1667" y="5919"/>
                      <a:pt x="1765" y="5826"/>
                    </a:cubicBezTo>
                    <a:lnTo>
                      <a:pt x="5873" y="1719"/>
                    </a:lnTo>
                    <a:cubicBezTo>
                      <a:pt x="6059" y="1522"/>
                      <a:pt x="6059" y="1219"/>
                      <a:pt x="5873" y="1032"/>
                    </a:cubicBezTo>
                    <a:lnTo>
                      <a:pt x="4990" y="140"/>
                    </a:lnTo>
                    <a:cubicBezTo>
                      <a:pt x="4892" y="47"/>
                      <a:pt x="4767" y="1"/>
                      <a:pt x="4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30;p124">
                <a:extLst>
                  <a:ext uri="{FF2B5EF4-FFF2-40B4-BE49-F238E27FC236}">
                    <a16:creationId xmlns:a16="http://schemas.microsoft.com/office/drawing/2014/main" id="{326E097F-002C-49BE-A040-43B5207EF2C6}"/>
                  </a:ext>
                </a:extLst>
              </p:cNvPr>
              <p:cNvSpPr/>
              <p:nvPr/>
            </p:nvSpPr>
            <p:spPr>
              <a:xfrm>
                <a:off x="4220807" y="2799386"/>
                <a:ext cx="142567" cy="142548"/>
              </a:xfrm>
              <a:custGeom>
                <a:avLst/>
                <a:gdLst/>
                <a:ahLst/>
                <a:cxnLst/>
                <a:rect l="l" t="t" r="r" b="b"/>
                <a:pathLst>
                  <a:path w="7285" h="7284" extrusionOk="0">
                    <a:moveTo>
                      <a:pt x="4255" y="0"/>
                    </a:moveTo>
                    <a:cubicBezTo>
                      <a:pt x="4206" y="69"/>
                      <a:pt x="60" y="4216"/>
                      <a:pt x="1" y="4255"/>
                    </a:cubicBezTo>
                    <a:cubicBezTo>
                      <a:pt x="1491" y="4637"/>
                      <a:pt x="2648" y="5804"/>
                      <a:pt x="3030" y="7284"/>
                    </a:cubicBezTo>
                    <a:cubicBezTo>
                      <a:pt x="3089" y="7225"/>
                      <a:pt x="7235" y="3078"/>
                      <a:pt x="7284" y="3029"/>
                    </a:cubicBezTo>
                    <a:cubicBezTo>
                      <a:pt x="6569" y="2824"/>
                      <a:pt x="5902" y="2451"/>
                      <a:pt x="5363" y="1931"/>
                    </a:cubicBezTo>
                    <a:cubicBezTo>
                      <a:pt x="4745" y="1314"/>
                      <a:pt x="4412" y="520"/>
                      <a:pt x="4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31;p124">
                <a:extLst>
                  <a:ext uri="{FF2B5EF4-FFF2-40B4-BE49-F238E27FC236}">
                    <a16:creationId xmlns:a16="http://schemas.microsoft.com/office/drawing/2014/main" id="{E3D27C85-3318-4C72-85B5-8A99602FD815}"/>
                  </a:ext>
                </a:extLst>
              </p:cNvPr>
              <p:cNvSpPr/>
              <p:nvPr/>
            </p:nvSpPr>
            <p:spPr>
              <a:xfrm>
                <a:off x="4107438" y="2902402"/>
                <a:ext cx="153116" cy="152196"/>
              </a:xfrm>
              <a:custGeom>
                <a:avLst/>
                <a:gdLst/>
                <a:ahLst/>
                <a:cxnLst/>
                <a:rect l="l" t="t" r="r" b="b"/>
                <a:pathLst>
                  <a:path w="7824" h="7777" extrusionOk="0">
                    <a:moveTo>
                      <a:pt x="5764" y="0"/>
                    </a:moveTo>
                    <a:lnTo>
                      <a:pt x="186" y="5578"/>
                    </a:lnTo>
                    <a:cubicBezTo>
                      <a:pt x="0" y="5765"/>
                      <a:pt x="0" y="6069"/>
                      <a:pt x="186" y="6265"/>
                    </a:cubicBezTo>
                    <a:lnTo>
                      <a:pt x="1559" y="7637"/>
                    </a:lnTo>
                    <a:cubicBezTo>
                      <a:pt x="1652" y="7730"/>
                      <a:pt x="1775" y="7777"/>
                      <a:pt x="1898" y="7777"/>
                    </a:cubicBezTo>
                    <a:cubicBezTo>
                      <a:pt x="2022" y="7777"/>
                      <a:pt x="2147" y="7730"/>
                      <a:pt x="2245" y="7637"/>
                    </a:cubicBezTo>
                    <a:lnTo>
                      <a:pt x="7823" y="2059"/>
                    </a:lnTo>
                    <a:cubicBezTo>
                      <a:pt x="7509" y="1079"/>
                      <a:pt x="6745" y="304"/>
                      <a:pt x="57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32;p124">
                <a:extLst>
                  <a:ext uri="{FF2B5EF4-FFF2-40B4-BE49-F238E27FC236}">
                    <a16:creationId xmlns:a16="http://schemas.microsoft.com/office/drawing/2014/main" id="{63118C4E-F8D7-49D2-AA02-2DDEA0AAC395}"/>
                  </a:ext>
                </a:extLst>
              </p:cNvPr>
              <p:cNvSpPr/>
              <p:nvPr/>
            </p:nvSpPr>
            <p:spPr>
              <a:xfrm>
                <a:off x="4299282" y="3020762"/>
                <a:ext cx="132959" cy="57007"/>
              </a:xfrm>
              <a:custGeom>
                <a:avLst/>
                <a:gdLst/>
                <a:ahLst/>
                <a:cxnLst/>
                <a:rect l="l" t="t" r="r" b="b"/>
                <a:pathLst>
                  <a:path w="6794" h="2913" extrusionOk="0">
                    <a:moveTo>
                      <a:pt x="5351" y="1"/>
                    </a:moveTo>
                    <a:cubicBezTo>
                      <a:pt x="5345" y="1"/>
                      <a:pt x="5339" y="1"/>
                      <a:pt x="5333" y="1"/>
                    </a:cubicBezTo>
                    <a:lnTo>
                      <a:pt x="1451" y="1"/>
                    </a:lnTo>
                    <a:cubicBezTo>
                      <a:pt x="657" y="1"/>
                      <a:pt x="0" y="648"/>
                      <a:pt x="0" y="1452"/>
                    </a:cubicBezTo>
                    <a:lnTo>
                      <a:pt x="0" y="2422"/>
                    </a:lnTo>
                    <a:cubicBezTo>
                      <a:pt x="0" y="2697"/>
                      <a:pt x="226" y="2912"/>
                      <a:pt x="490" y="2912"/>
                    </a:cubicBezTo>
                    <a:lnTo>
                      <a:pt x="6304" y="2912"/>
                    </a:lnTo>
                    <a:cubicBezTo>
                      <a:pt x="6578" y="2912"/>
                      <a:pt x="6794" y="2697"/>
                      <a:pt x="6794" y="2422"/>
                    </a:cubicBezTo>
                    <a:lnTo>
                      <a:pt x="6794" y="1452"/>
                    </a:lnTo>
                    <a:cubicBezTo>
                      <a:pt x="6794" y="654"/>
                      <a:pt x="6147" y="1"/>
                      <a:pt x="5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 name="群組 5">
            <a:extLst>
              <a:ext uri="{FF2B5EF4-FFF2-40B4-BE49-F238E27FC236}">
                <a16:creationId xmlns:a16="http://schemas.microsoft.com/office/drawing/2014/main" id="{F95C4B75-8F7A-4411-9629-D1FCAF67DE47}"/>
              </a:ext>
            </a:extLst>
          </p:cNvPr>
          <p:cNvGrpSpPr/>
          <p:nvPr/>
        </p:nvGrpSpPr>
        <p:grpSpPr>
          <a:xfrm>
            <a:off x="1556623" y="3956202"/>
            <a:ext cx="2037365" cy="540224"/>
            <a:chOff x="1556623" y="3956202"/>
            <a:chExt cx="2037365" cy="540224"/>
          </a:xfrm>
        </p:grpSpPr>
        <p:grpSp>
          <p:nvGrpSpPr>
            <p:cNvPr id="45" name="群組 44">
              <a:extLst>
                <a:ext uri="{FF2B5EF4-FFF2-40B4-BE49-F238E27FC236}">
                  <a16:creationId xmlns:a16="http://schemas.microsoft.com/office/drawing/2014/main" id="{26C3F6BA-A6CA-4DB1-BF0F-2AB86BF01333}"/>
                </a:ext>
              </a:extLst>
            </p:cNvPr>
            <p:cNvGrpSpPr/>
            <p:nvPr/>
          </p:nvGrpSpPr>
          <p:grpSpPr>
            <a:xfrm>
              <a:off x="1556623" y="3956202"/>
              <a:ext cx="2037365" cy="540224"/>
              <a:chOff x="189720" y="1213616"/>
              <a:chExt cx="2037365" cy="540224"/>
            </a:xfrm>
          </p:grpSpPr>
          <p:grpSp>
            <p:nvGrpSpPr>
              <p:cNvPr id="46" name="Google Shape;1817;p125">
                <a:extLst>
                  <a:ext uri="{FF2B5EF4-FFF2-40B4-BE49-F238E27FC236}">
                    <a16:creationId xmlns:a16="http://schemas.microsoft.com/office/drawing/2014/main" id="{CC50A20E-176A-46CF-9BCB-EEC1C78F36EE}"/>
                  </a:ext>
                </a:extLst>
              </p:cNvPr>
              <p:cNvGrpSpPr/>
              <p:nvPr/>
            </p:nvGrpSpPr>
            <p:grpSpPr>
              <a:xfrm>
                <a:off x="189720" y="1213616"/>
                <a:ext cx="2037365" cy="540224"/>
                <a:chOff x="713227" y="2721092"/>
                <a:chExt cx="2037365" cy="540224"/>
              </a:xfrm>
            </p:grpSpPr>
            <p:sp>
              <p:nvSpPr>
                <p:cNvPr id="48" name="Google Shape;1818;p125">
                  <a:extLst>
                    <a:ext uri="{FF2B5EF4-FFF2-40B4-BE49-F238E27FC236}">
                      <a16:creationId xmlns:a16="http://schemas.microsoft.com/office/drawing/2014/main" id="{0635F4AB-AFF5-48E3-9F7B-6AFA4839F76A}"/>
                    </a:ext>
                  </a:extLst>
                </p:cNvPr>
                <p:cNvSpPr/>
                <p:nvPr/>
              </p:nvSpPr>
              <p:spPr>
                <a:xfrm>
                  <a:off x="1194960" y="2843778"/>
                  <a:ext cx="1555632" cy="409777"/>
                </a:xfrm>
                <a:custGeom>
                  <a:avLst/>
                  <a:gdLst/>
                  <a:ahLst/>
                  <a:cxnLst/>
                  <a:rect l="l" t="t" r="r" b="b"/>
                  <a:pathLst>
                    <a:path w="71970" h="18958" fill="none" extrusionOk="0">
                      <a:moveTo>
                        <a:pt x="1" y="18957"/>
                      </a:moveTo>
                      <a:lnTo>
                        <a:pt x="62481" y="18957"/>
                      </a:lnTo>
                      <a:cubicBezTo>
                        <a:pt x="67718" y="18957"/>
                        <a:pt x="71970" y="14706"/>
                        <a:pt x="71970" y="9490"/>
                      </a:cubicBezTo>
                      <a:lnTo>
                        <a:pt x="71970" y="9490"/>
                      </a:lnTo>
                      <a:cubicBezTo>
                        <a:pt x="71970" y="4252"/>
                        <a:pt x="67718" y="1"/>
                        <a:pt x="62481" y="1"/>
                      </a:cubicBezTo>
                      <a:lnTo>
                        <a:pt x="8110"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819;p125">
                  <a:extLst>
                    <a:ext uri="{FF2B5EF4-FFF2-40B4-BE49-F238E27FC236}">
                      <a16:creationId xmlns:a16="http://schemas.microsoft.com/office/drawing/2014/main" id="{125D668E-16DD-40B2-90D1-0AE7AC67433A}"/>
                    </a:ext>
                  </a:extLst>
                </p:cNvPr>
                <p:cNvSpPr/>
                <p:nvPr/>
              </p:nvSpPr>
              <p:spPr>
                <a:xfrm>
                  <a:off x="1194960" y="2843778"/>
                  <a:ext cx="1555632" cy="409777"/>
                </a:xfrm>
                <a:custGeom>
                  <a:avLst/>
                  <a:gdLst/>
                  <a:ahLst/>
                  <a:cxnLst/>
                  <a:rect l="l" t="t" r="r" b="b"/>
                  <a:pathLst>
                    <a:path w="71970" h="18958" fill="none" extrusionOk="0">
                      <a:moveTo>
                        <a:pt x="1" y="18957"/>
                      </a:moveTo>
                      <a:lnTo>
                        <a:pt x="62481" y="18957"/>
                      </a:lnTo>
                      <a:cubicBezTo>
                        <a:pt x="67718" y="18957"/>
                        <a:pt x="71970" y="14706"/>
                        <a:pt x="71970" y="9490"/>
                      </a:cubicBezTo>
                      <a:cubicBezTo>
                        <a:pt x="71970" y="4252"/>
                        <a:pt x="67718" y="1"/>
                        <a:pt x="62481" y="1"/>
                      </a:cubicBezTo>
                      <a:lnTo>
                        <a:pt x="8110"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20;p125">
                  <a:extLst>
                    <a:ext uri="{FF2B5EF4-FFF2-40B4-BE49-F238E27FC236}">
                      <a16:creationId xmlns:a16="http://schemas.microsoft.com/office/drawing/2014/main" id="{6ED97029-C50B-4279-AB89-FB720BC150A6}"/>
                    </a:ext>
                  </a:extLst>
                </p:cNvPr>
                <p:cNvSpPr/>
                <p:nvPr/>
              </p:nvSpPr>
              <p:spPr>
                <a:xfrm>
                  <a:off x="808916" y="2836213"/>
                  <a:ext cx="444340" cy="425102"/>
                </a:xfrm>
                <a:custGeom>
                  <a:avLst/>
                  <a:gdLst/>
                  <a:ahLst/>
                  <a:cxnLst/>
                  <a:rect l="l" t="t" r="r" b="b"/>
                  <a:pathLst>
                    <a:path w="20557" h="19667" extrusionOk="0">
                      <a:moveTo>
                        <a:pt x="10673" y="1791"/>
                      </a:moveTo>
                      <a:cubicBezTo>
                        <a:pt x="14789" y="1791"/>
                        <a:pt x="18738" y="4994"/>
                        <a:pt x="18738" y="9840"/>
                      </a:cubicBezTo>
                      <a:cubicBezTo>
                        <a:pt x="18738" y="14245"/>
                        <a:pt x="15144" y="17839"/>
                        <a:pt x="10739" y="17839"/>
                      </a:cubicBezTo>
                      <a:lnTo>
                        <a:pt x="10739" y="17861"/>
                      </a:lnTo>
                      <a:cubicBezTo>
                        <a:pt x="3572" y="17861"/>
                        <a:pt x="0" y="9204"/>
                        <a:pt x="5063" y="4164"/>
                      </a:cubicBezTo>
                      <a:cubicBezTo>
                        <a:pt x="6694" y="2525"/>
                        <a:pt x="8703" y="1791"/>
                        <a:pt x="10673" y="1791"/>
                      </a:cubicBezTo>
                      <a:close/>
                      <a:moveTo>
                        <a:pt x="10739" y="0"/>
                      </a:moveTo>
                      <a:cubicBezTo>
                        <a:pt x="6750" y="0"/>
                        <a:pt x="3156" y="2389"/>
                        <a:pt x="1644" y="6070"/>
                      </a:cubicBezTo>
                      <a:cubicBezTo>
                        <a:pt x="110" y="9730"/>
                        <a:pt x="965" y="13982"/>
                        <a:pt x="3770" y="16787"/>
                      </a:cubicBezTo>
                      <a:cubicBezTo>
                        <a:pt x="5646" y="18663"/>
                        <a:pt x="8169" y="19667"/>
                        <a:pt x="10729" y="19667"/>
                      </a:cubicBezTo>
                      <a:cubicBezTo>
                        <a:pt x="11997" y="19667"/>
                        <a:pt x="13274" y="19421"/>
                        <a:pt x="14486" y="18913"/>
                      </a:cubicBezTo>
                      <a:cubicBezTo>
                        <a:pt x="18168" y="17400"/>
                        <a:pt x="20557" y="13806"/>
                        <a:pt x="20557" y="9840"/>
                      </a:cubicBezTo>
                      <a:cubicBezTo>
                        <a:pt x="20557" y="4405"/>
                        <a:pt x="16152" y="0"/>
                        <a:pt x="10739" y="0"/>
                      </a:cubicBezTo>
                      <a:close/>
                    </a:path>
                  </a:pathLst>
                </a:custGeom>
                <a:solidFill>
                  <a:srgbClr val="FFFFFF"/>
                </a:solid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821;p125">
                  <a:extLst>
                    <a:ext uri="{FF2B5EF4-FFF2-40B4-BE49-F238E27FC236}">
                      <a16:creationId xmlns:a16="http://schemas.microsoft.com/office/drawing/2014/main" id="{FB11D4E4-AF9F-497B-B2B6-045B7A576B70}"/>
                    </a:ext>
                  </a:extLst>
                </p:cNvPr>
                <p:cNvSpPr/>
                <p:nvPr/>
              </p:nvSpPr>
              <p:spPr>
                <a:xfrm>
                  <a:off x="713227" y="2721092"/>
                  <a:ext cx="538603" cy="538603"/>
                </a:xfrm>
                <a:custGeom>
                  <a:avLst/>
                  <a:gdLst/>
                  <a:ahLst/>
                  <a:cxnLst/>
                  <a:rect l="l" t="t" r="r" b="b"/>
                  <a:pathLst>
                    <a:path w="24918" h="24918" fill="none" extrusionOk="0">
                      <a:moveTo>
                        <a:pt x="5392" y="24918"/>
                      </a:moveTo>
                      <a:cubicBezTo>
                        <a:pt x="0" y="19527"/>
                        <a:pt x="0" y="10783"/>
                        <a:pt x="5392" y="5392"/>
                      </a:cubicBezTo>
                      <a:cubicBezTo>
                        <a:pt x="10783" y="1"/>
                        <a:pt x="19527" y="1"/>
                        <a:pt x="24918" y="5392"/>
                      </a:cubicBez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文字方塊 46">
                <a:extLst>
                  <a:ext uri="{FF2B5EF4-FFF2-40B4-BE49-F238E27FC236}">
                    <a16:creationId xmlns:a16="http://schemas.microsoft.com/office/drawing/2014/main" id="{3330A1B1-1ACE-49E0-85BC-ABA9EE07EDE4}"/>
                  </a:ext>
                </a:extLst>
              </p:cNvPr>
              <p:cNvSpPr txBox="1"/>
              <p:nvPr/>
            </p:nvSpPr>
            <p:spPr>
              <a:xfrm>
                <a:off x="728323" y="1385455"/>
                <a:ext cx="1261327" cy="307777"/>
              </a:xfrm>
              <a:prstGeom prst="rect">
                <a:avLst/>
              </a:prstGeom>
              <a:noFill/>
            </p:spPr>
            <p:txBody>
              <a:bodyPr wrap="square" rtlCol="0">
                <a:spAutoFit/>
              </a:bodyPr>
              <a:lstStyle/>
              <a:p>
                <a:pPr algn="ctr"/>
                <a:r>
                  <a:rPr lang="en-US" altLang="zh-TW" dirty="0">
                    <a:latin typeface="+mn-lt"/>
                  </a:rPr>
                  <a:t>Audit Firms</a:t>
                </a:r>
                <a:endParaRPr lang="zh-TW" altLang="en-US" dirty="0">
                  <a:latin typeface="+mn-lt"/>
                </a:endParaRPr>
              </a:p>
            </p:txBody>
          </p:sp>
        </p:grpSp>
        <p:grpSp>
          <p:nvGrpSpPr>
            <p:cNvPr id="61" name="Google Shape;1779;p124">
              <a:extLst>
                <a:ext uri="{FF2B5EF4-FFF2-40B4-BE49-F238E27FC236}">
                  <a16:creationId xmlns:a16="http://schemas.microsoft.com/office/drawing/2014/main" id="{83D59781-FBF5-479A-9ABC-7599AA97804C}"/>
                </a:ext>
              </a:extLst>
            </p:cNvPr>
            <p:cNvGrpSpPr>
              <a:grpSpLocks noChangeAspect="1"/>
            </p:cNvGrpSpPr>
            <p:nvPr/>
          </p:nvGrpSpPr>
          <p:grpSpPr>
            <a:xfrm>
              <a:off x="1804094" y="4171615"/>
              <a:ext cx="140776" cy="216000"/>
              <a:chOff x="2392127" y="1763233"/>
              <a:chExt cx="211062" cy="323844"/>
            </a:xfrm>
          </p:grpSpPr>
          <p:sp>
            <p:nvSpPr>
              <p:cNvPr id="62" name="Google Shape;1780;p124">
                <a:extLst>
                  <a:ext uri="{FF2B5EF4-FFF2-40B4-BE49-F238E27FC236}">
                    <a16:creationId xmlns:a16="http://schemas.microsoft.com/office/drawing/2014/main" id="{5663BA59-ED04-4CB1-B3FA-17A7A5F5EDCC}"/>
                  </a:ext>
                </a:extLst>
              </p:cNvPr>
              <p:cNvSpPr/>
              <p:nvPr/>
            </p:nvSpPr>
            <p:spPr>
              <a:xfrm>
                <a:off x="2392127" y="2039483"/>
                <a:ext cx="208949" cy="47594"/>
              </a:xfrm>
              <a:custGeom>
                <a:avLst/>
                <a:gdLst/>
                <a:ahLst/>
                <a:cxnLst/>
                <a:rect l="l" t="t" r="r" b="b"/>
                <a:pathLst>
                  <a:path w="10677" h="2432" extrusionOk="0">
                    <a:moveTo>
                      <a:pt x="491" y="0"/>
                    </a:moveTo>
                    <a:cubicBezTo>
                      <a:pt x="226" y="0"/>
                      <a:pt x="1" y="216"/>
                      <a:pt x="1" y="491"/>
                    </a:cubicBezTo>
                    <a:lnTo>
                      <a:pt x="1" y="1941"/>
                    </a:lnTo>
                    <a:cubicBezTo>
                      <a:pt x="1" y="2206"/>
                      <a:pt x="226" y="2432"/>
                      <a:pt x="491" y="2432"/>
                    </a:cubicBezTo>
                    <a:lnTo>
                      <a:pt x="10186" y="2432"/>
                    </a:lnTo>
                    <a:cubicBezTo>
                      <a:pt x="10451" y="2432"/>
                      <a:pt x="10676" y="2206"/>
                      <a:pt x="10676" y="1941"/>
                    </a:cubicBezTo>
                    <a:lnTo>
                      <a:pt x="10676" y="491"/>
                    </a:lnTo>
                    <a:cubicBezTo>
                      <a:pt x="10676" y="216"/>
                      <a:pt x="10451" y="0"/>
                      <a:pt x="10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81;p124">
                <a:extLst>
                  <a:ext uri="{FF2B5EF4-FFF2-40B4-BE49-F238E27FC236}">
                    <a16:creationId xmlns:a16="http://schemas.microsoft.com/office/drawing/2014/main" id="{B66058B8-AD08-4605-8499-CF8B7A124F7C}"/>
                  </a:ext>
                </a:extLst>
              </p:cNvPr>
              <p:cNvSpPr/>
              <p:nvPr/>
            </p:nvSpPr>
            <p:spPr>
              <a:xfrm>
                <a:off x="2411325" y="1763233"/>
                <a:ext cx="191864" cy="257267"/>
              </a:xfrm>
              <a:custGeom>
                <a:avLst/>
                <a:gdLst/>
                <a:ahLst/>
                <a:cxnLst/>
                <a:rect l="l" t="t" r="r" b="b"/>
                <a:pathLst>
                  <a:path w="9804" h="13146" extrusionOk="0">
                    <a:moveTo>
                      <a:pt x="5325" y="3863"/>
                    </a:moveTo>
                    <a:cubicBezTo>
                      <a:pt x="5579" y="3863"/>
                      <a:pt x="5820" y="4063"/>
                      <a:pt x="5813" y="4362"/>
                    </a:cubicBezTo>
                    <a:cubicBezTo>
                      <a:pt x="5813" y="4627"/>
                      <a:pt x="5598" y="4843"/>
                      <a:pt x="5323" y="4843"/>
                    </a:cubicBezTo>
                    <a:cubicBezTo>
                      <a:pt x="4892" y="4843"/>
                      <a:pt x="4666" y="4313"/>
                      <a:pt x="4980" y="4009"/>
                    </a:cubicBezTo>
                    <a:cubicBezTo>
                      <a:pt x="5081" y="3908"/>
                      <a:pt x="5204" y="3863"/>
                      <a:pt x="5325" y="3863"/>
                    </a:cubicBezTo>
                    <a:close/>
                    <a:moveTo>
                      <a:pt x="5333" y="0"/>
                    </a:moveTo>
                    <a:cubicBezTo>
                      <a:pt x="4166" y="0"/>
                      <a:pt x="3167" y="823"/>
                      <a:pt x="2951" y="1970"/>
                    </a:cubicBezTo>
                    <a:cubicBezTo>
                      <a:pt x="1255" y="2186"/>
                      <a:pt x="0" y="3627"/>
                      <a:pt x="0" y="5333"/>
                    </a:cubicBezTo>
                    <a:lnTo>
                      <a:pt x="0" y="13146"/>
                    </a:lnTo>
                    <a:lnTo>
                      <a:pt x="8558" y="13146"/>
                    </a:lnTo>
                    <a:cubicBezTo>
                      <a:pt x="8284" y="12401"/>
                      <a:pt x="7745" y="11764"/>
                      <a:pt x="7039" y="11381"/>
                    </a:cubicBezTo>
                    <a:cubicBezTo>
                      <a:pt x="6284" y="10950"/>
                      <a:pt x="5813" y="10146"/>
                      <a:pt x="5813" y="9274"/>
                    </a:cubicBezTo>
                    <a:lnTo>
                      <a:pt x="5813" y="8725"/>
                    </a:lnTo>
                    <a:lnTo>
                      <a:pt x="5323" y="8725"/>
                    </a:lnTo>
                    <a:cubicBezTo>
                      <a:pt x="3676" y="8725"/>
                      <a:pt x="2255" y="7529"/>
                      <a:pt x="1980" y="5892"/>
                    </a:cubicBezTo>
                    <a:cubicBezTo>
                      <a:pt x="1892" y="5607"/>
                      <a:pt x="2078" y="5313"/>
                      <a:pt x="2372" y="5264"/>
                    </a:cubicBezTo>
                    <a:cubicBezTo>
                      <a:pt x="2400" y="5260"/>
                      <a:pt x="2427" y="5258"/>
                      <a:pt x="2453" y="5258"/>
                    </a:cubicBezTo>
                    <a:cubicBezTo>
                      <a:pt x="2713" y="5258"/>
                      <a:pt x="2932" y="5468"/>
                      <a:pt x="2941" y="5735"/>
                    </a:cubicBezTo>
                    <a:cubicBezTo>
                      <a:pt x="3137" y="6901"/>
                      <a:pt x="4147" y="7754"/>
                      <a:pt x="5323" y="7754"/>
                    </a:cubicBezTo>
                    <a:lnTo>
                      <a:pt x="6186" y="7754"/>
                    </a:lnTo>
                    <a:lnTo>
                      <a:pt x="7215" y="8274"/>
                    </a:lnTo>
                    <a:cubicBezTo>
                      <a:pt x="7425" y="8376"/>
                      <a:pt x="7647" y="8425"/>
                      <a:pt x="7866" y="8425"/>
                    </a:cubicBezTo>
                    <a:cubicBezTo>
                      <a:pt x="8361" y="8425"/>
                      <a:pt x="8838" y="8174"/>
                      <a:pt x="9117" y="7725"/>
                    </a:cubicBezTo>
                    <a:cubicBezTo>
                      <a:pt x="9803" y="6568"/>
                      <a:pt x="9529" y="5078"/>
                      <a:pt x="8460" y="4255"/>
                    </a:cubicBezTo>
                    <a:lnTo>
                      <a:pt x="5813" y="2186"/>
                    </a:lnTo>
                    <a:lnTo>
                      <a:pt x="5813" y="490"/>
                    </a:lnTo>
                    <a:cubicBezTo>
                      <a:pt x="5813" y="225"/>
                      <a:pt x="5598" y="0"/>
                      <a:pt x="5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486308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328"/>
                                        </p:tgtEl>
                                        <p:attrNameLst>
                                          <p:attrName>style.visibility</p:attrName>
                                        </p:attrNameLst>
                                      </p:cBhvr>
                                      <p:to>
                                        <p:strVal val="visible"/>
                                      </p:to>
                                    </p:set>
                                    <p:anim calcmode="lin" valueType="num">
                                      <p:cBhvr additive="base">
                                        <p:cTn id="7" dur="1000"/>
                                        <p:tgtEl>
                                          <p:spTgt spid="1328"/>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1331"/>
                                        </p:tgtEl>
                                        <p:attrNameLst>
                                          <p:attrName>style.visibility</p:attrName>
                                        </p:attrNameLst>
                                      </p:cBhvr>
                                      <p:to>
                                        <p:strVal val="visible"/>
                                      </p:to>
                                    </p:set>
                                    <p:animEffect transition="in" filter="fade">
                                      <p:cBhvr>
                                        <p:cTn id="10" dur="1000"/>
                                        <p:tgtEl>
                                          <p:spTgt spid="1331"/>
                                        </p:tgtEl>
                                      </p:cBhvr>
                                    </p:animEffect>
                                  </p:childTnLst>
                                </p:cTn>
                              </p:par>
                              <p:par>
                                <p:cTn id="11" presetID="10" presetClass="entr" presetSubtype="0" fill="hold" nodeType="withEffect">
                                  <p:stCondLst>
                                    <p:cond delay="0"/>
                                  </p:stCondLst>
                                  <p:childTnLst>
                                    <p:set>
                                      <p:cBhvr>
                                        <p:cTn id="12" dur="1" fill="hold">
                                          <p:stCondLst>
                                            <p:cond delay="0"/>
                                          </p:stCondLst>
                                        </p:cTn>
                                        <p:tgtEl>
                                          <p:spTgt spid="1335"/>
                                        </p:tgtEl>
                                        <p:attrNameLst>
                                          <p:attrName>style.visibility</p:attrName>
                                        </p:attrNameLst>
                                      </p:cBhvr>
                                      <p:to>
                                        <p:strVal val="visible"/>
                                      </p:to>
                                    </p:set>
                                    <p:animEffect transition="in" filter="fade">
                                      <p:cBhvr>
                                        <p:cTn id="13" dur="1000"/>
                                        <p:tgtEl>
                                          <p:spTgt spid="1335"/>
                                        </p:tgtEl>
                                      </p:cBhvr>
                                    </p:animEffect>
                                  </p:childTnLst>
                                </p:cTn>
                              </p:par>
                              <p:par>
                                <p:cTn id="14" presetID="10" presetClass="entr" presetSubtype="0" fill="hold" nodeType="withEffect">
                                  <p:stCondLst>
                                    <p:cond delay="0"/>
                                  </p:stCondLst>
                                  <p:childTnLst>
                                    <p:set>
                                      <p:cBhvr>
                                        <p:cTn id="15" dur="1" fill="hold">
                                          <p:stCondLst>
                                            <p:cond delay="0"/>
                                          </p:stCondLst>
                                        </p:cTn>
                                        <p:tgtEl>
                                          <p:spTgt spid="1333"/>
                                        </p:tgtEl>
                                        <p:attrNameLst>
                                          <p:attrName>style.visibility</p:attrName>
                                        </p:attrNameLst>
                                      </p:cBhvr>
                                      <p:to>
                                        <p:strVal val="visible"/>
                                      </p:to>
                                    </p:set>
                                    <p:animEffect transition="in" filter="fade">
                                      <p:cBhvr>
                                        <p:cTn id="16" dur="1000"/>
                                        <p:tgtEl>
                                          <p:spTgt spid="1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106"/>
          <p:cNvSpPr txBox="1">
            <a:spLocks noGrp="1"/>
          </p:cNvSpPr>
          <p:nvPr>
            <p:ph type="title"/>
          </p:nvPr>
        </p:nvSpPr>
        <p:spPr>
          <a:xfrm>
            <a:off x="300942" y="428256"/>
            <a:ext cx="8542115" cy="572700"/>
          </a:xfrm>
          <a:prstGeom prst="rect">
            <a:avLst/>
          </a:prstGeom>
        </p:spPr>
        <p:txBody>
          <a:bodyPr spcFirstLastPara="1" wrap="square" lIns="91425" tIns="91425" rIns="91425" bIns="91425" anchor="t" anchorCtr="0">
            <a:noAutofit/>
          </a:bodyPr>
          <a:lstStyle/>
          <a:p>
            <a:pPr lvl="0" algn="ctr">
              <a:buSzPts val="1100"/>
            </a:pPr>
            <a:r>
              <a:rPr lang="en-US" altLang="zh-TW" sz="2800" dirty="0">
                <a:latin typeface="+mj-lt"/>
              </a:rPr>
              <a:t>Limitations and Future Research</a:t>
            </a:r>
            <a:endParaRPr sz="2800" dirty="0">
              <a:latin typeface="+mj-lt"/>
            </a:endParaRPr>
          </a:p>
        </p:txBody>
      </p:sp>
      <p:sp>
        <p:nvSpPr>
          <p:cNvPr id="1331" name="Google Shape;1331;p106"/>
          <p:cNvSpPr txBox="1">
            <a:spLocks noGrp="1"/>
          </p:cNvSpPr>
          <p:nvPr>
            <p:ph type="subTitle" idx="4294967295"/>
          </p:nvPr>
        </p:nvSpPr>
        <p:spPr>
          <a:xfrm>
            <a:off x="3259458" y="1397577"/>
            <a:ext cx="5296842" cy="1031810"/>
          </a:xfrm>
          <a:prstGeom prst="rect">
            <a:avLst/>
          </a:prstGeom>
        </p:spPr>
        <p:txBody>
          <a:bodyPr spcFirstLastPara="1" wrap="square" lIns="91425" tIns="91425" rIns="91425" bIns="91425" anchor="t" anchorCtr="0">
            <a:noAutofit/>
          </a:bodyPr>
          <a:lstStyle/>
          <a:p>
            <a:pPr marL="285750" indent="-285750">
              <a:lnSpc>
                <a:spcPct val="200000"/>
              </a:lnSpc>
              <a:spcAft>
                <a:spcPts val="1200"/>
              </a:spcAft>
            </a:pPr>
            <a:r>
              <a:rPr lang="en-US" sz="1400" dirty="0">
                <a:solidFill>
                  <a:schemeClr val="dk1"/>
                </a:solidFill>
                <a:latin typeface="+mn-lt"/>
              </a:rPr>
              <a:t>Reliance on annual reports instead of contract details.</a:t>
            </a:r>
          </a:p>
          <a:p>
            <a:pPr marL="285750" indent="-285750">
              <a:lnSpc>
                <a:spcPct val="200000"/>
              </a:lnSpc>
              <a:spcAft>
                <a:spcPts val="1200"/>
              </a:spcAft>
            </a:pPr>
            <a:r>
              <a:rPr lang="en-US" altLang="zh-TW" sz="1400" dirty="0">
                <a:solidFill>
                  <a:schemeClr val="dk1"/>
                </a:solidFill>
                <a:latin typeface="+mn-lt"/>
              </a:rPr>
              <a:t>Use Taiwanese data rather than USA’s data.</a:t>
            </a:r>
            <a:endParaRPr lang="en-US" sz="1400" dirty="0">
              <a:solidFill>
                <a:schemeClr val="dk1"/>
              </a:solidFill>
              <a:latin typeface="+mn-lt"/>
            </a:endParaRPr>
          </a:p>
        </p:txBody>
      </p:sp>
      <p:sp>
        <p:nvSpPr>
          <p:cNvPr id="1335" name="Google Shape;1335;p106"/>
          <p:cNvSpPr txBox="1">
            <a:spLocks noGrp="1"/>
          </p:cNvSpPr>
          <p:nvPr>
            <p:ph type="subTitle" idx="4294967295"/>
          </p:nvPr>
        </p:nvSpPr>
        <p:spPr>
          <a:xfrm>
            <a:off x="694824" y="2845903"/>
            <a:ext cx="5783201" cy="1743080"/>
          </a:xfrm>
          <a:prstGeom prst="rect">
            <a:avLst/>
          </a:prstGeom>
        </p:spPr>
        <p:txBody>
          <a:bodyPr spcFirstLastPara="1" wrap="square" lIns="91425" tIns="91425" rIns="91425" bIns="91425" anchor="t" anchorCtr="0">
            <a:noAutofit/>
          </a:bodyPr>
          <a:lstStyle/>
          <a:p>
            <a:pPr marL="285750" indent="-285750">
              <a:lnSpc>
                <a:spcPct val="200000"/>
              </a:lnSpc>
              <a:spcAft>
                <a:spcPts val="1200"/>
              </a:spcAft>
            </a:pPr>
            <a:r>
              <a:rPr lang="en-US" sz="1400" dirty="0">
                <a:latin typeface="+mn-lt"/>
              </a:rPr>
              <a:t>Investigate</a:t>
            </a:r>
            <a:r>
              <a:rPr lang="en-US" sz="1400" dirty="0">
                <a:solidFill>
                  <a:schemeClr val="dk1"/>
                </a:solidFill>
                <a:latin typeface="+mn-lt"/>
              </a:rPr>
              <a:t> relation between internal control weaknesses and RPA.</a:t>
            </a:r>
          </a:p>
          <a:p>
            <a:pPr marL="285750" indent="-285750">
              <a:lnSpc>
                <a:spcPct val="200000"/>
              </a:lnSpc>
              <a:spcAft>
                <a:spcPts val="1200"/>
              </a:spcAft>
            </a:pPr>
            <a:r>
              <a:rPr lang="en-US" sz="1400" dirty="0">
                <a:solidFill>
                  <a:schemeClr val="dk1"/>
                </a:solidFill>
                <a:latin typeface="+mn-lt"/>
              </a:rPr>
              <a:t>Evaluate the </a:t>
            </a:r>
            <a:r>
              <a:rPr lang="en-US" sz="1400" b="1" dirty="0">
                <a:solidFill>
                  <a:schemeClr val="dk1"/>
                </a:solidFill>
                <a:latin typeface="+mn-lt"/>
              </a:rPr>
              <a:t>degree of RPA utilization </a:t>
            </a:r>
            <a:r>
              <a:rPr lang="en-US" sz="1400" dirty="0">
                <a:solidFill>
                  <a:schemeClr val="dk1"/>
                </a:solidFill>
                <a:latin typeface="+mn-lt"/>
              </a:rPr>
              <a:t>based on the quantity of attended and unattended licenses for a direct measure of operational engagement.</a:t>
            </a:r>
            <a:endParaRPr sz="1400" dirty="0">
              <a:solidFill>
                <a:schemeClr val="dk1"/>
              </a:solidFill>
              <a:latin typeface="+mn-lt"/>
            </a:endParaRPr>
          </a:p>
        </p:txBody>
      </p:sp>
      <p:grpSp>
        <p:nvGrpSpPr>
          <p:cNvPr id="7" name="群組 6">
            <a:extLst>
              <a:ext uri="{FF2B5EF4-FFF2-40B4-BE49-F238E27FC236}">
                <a16:creationId xmlns:a16="http://schemas.microsoft.com/office/drawing/2014/main" id="{72FC97DE-B99C-4B7B-AF0F-008F6B3D68CC}"/>
              </a:ext>
            </a:extLst>
          </p:cNvPr>
          <p:cNvGrpSpPr/>
          <p:nvPr/>
        </p:nvGrpSpPr>
        <p:grpSpPr>
          <a:xfrm>
            <a:off x="688846" y="1538080"/>
            <a:ext cx="2037365" cy="540224"/>
            <a:chOff x="593157" y="1432790"/>
            <a:chExt cx="2037365" cy="540224"/>
          </a:xfrm>
        </p:grpSpPr>
        <p:grpSp>
          <p:nvGrpSpPr>
            <p:cNvPr id="3" name="群組 2">
              <a:extLst>
                <a:ext uri="{FF2B5EF4-FFF2-40B4-BE49-F238E27FC236}">
                  <a16:creationId xmlns:a16="http://schemas.microsoft.com/office/drawing/2014/main" id="{9144D4D9-5481-4834-AD81-69E73E5FFCA9}"/>
                </a:ext>
              </a:extLst>
            </p:cNvPr>
            <p:cNvGrpSpPr/>
            <p:nvPr/>
          </p:nvGrpSpPr>
          <p:grpSpPr>
            <a:xfrm>
              <a:off x="593157" y="1432790"/>
              <a:ext cx="2037365" cy="540224"/>
              <a:chOff x="189720" y="1213616"/>
              <a:chExt cx="2037365" cy="540224"/>
            </a:xfrm>
          </p:grpSpPr>
          <p:grpSp>
            <p:nvGrpSpPr>
              <p:cNvPr id="25" name="Google Shape;1817;p125">
                <a:extLst>
                  <a:ext uri="{FF2B5EF4-FFF2-40B4-BE49-F238E27FC236}">
                    <a16:creationId xmlns:a16="http://schemas.microsoft.com/office/drawing/2014/main" id="{271FA6C1-BB76-497D-BFDC-F41F2564D6D8}"/>
                  </a:ext>
                </a:extLst>
              </p:cNvPr>
              <p:cNvGrpSpPr/>
              <p:nvPr/>
            </p:nvGrpSpPr>
            <p:grpSpPr>
              <a:xfrm>
                <a:off x="189720" y="1213616"/>
                <a:ext cx="2037365" cy="540224"/>
                <a:chOff x="713227" y="2721092"/>
                <a:chExt cx="2037365" cy="540224"/>
              </a:xfrm>
            </p:grpSpPr>
            <p:sp>
              <p:nvSpPr>
                <p:cNvPr id="26" name="Google Shape;1818;p125">
                  <a:extLst>
                    <a:ext uri="{FF2B5EF4-FFF2-40B4-BE49-F238E27FC236}">
                      <a16:creationId xmlns:a16="http://schemas.microsoft.com/office/drawing/2014/main" id="{92B15439-14B1-4CD0-813E-737B0589EC32}"/>
                    </a:ext>
                  </a:extLst>
                </p:cNvPr>
                <p:cNvSpPr/>
                <p:nvPr/>
              </p:nvSpPr>
              <p:spPr>
                <a:xfrm>
                  <a:off x="1194960" y="2843778"/>
                  <a:ext cx="1555632" cy="409777"/>
                </a:xfrm>
                <a:custGeom>
                  <a:avLst/>
                  <a:gdLst/>
                  <a:ahLst/>
                  <a:cxnLst/>
                  <a:rect l="l" t="t" r="r" b="b"/>
                  <a:pathLst>
                    <a:path w="71970" h="18958" fill="none" extrusionOk="0">
                      <a:moveTo>
                        <a:pt x="1" y="18957"/>
                      </a:moveTo>
                      <a:lnTo>
                        <a:pt x="62481" y="18957"/>
                      </a:lnTo>
                      <a:cubicBezTo>
                        <a:pt x="67718" y="18957"/>
                        <a:pt x="71970" y="14706"/>
                        <a:pt x="71970" y="9490"/>
                      </a:cubicBezTo>
                      <a:lnTo>
                        <a:pt x="71970" y="9490"/>
                      </a:lnTo>
                      <a:cubicBezTo>
                        <a:pt x="71970" y="4252"/>
                        <a:pt x="67718" y="1"/>
                        <a:pt x="62481" y="1"/>
                      </a:cubicBezTo>
                      <a:lnTo>
                        <a:pt x="8110"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19;p125">
                  <a:extLst>
                    <a:ext uri="{FF2B5EF4-FFF2-40B4-BE49-F238E27FC236}">
                      <a16:creationId xmlns:a16="http://schemas.microsoft.com/office/drawing/2014/main" id="{4DF8EAC1-A0C2-4C2C-9952-F52CB1D053D8}"/>
                    </a:ext>
                  </a:extLst>
                </p:cNvPr>
                <p:cNvSpPr/>
                <p:nvPr/>
              </p:nvSpPr>
              <p:spPr>
                <a:xfrm>
                  <a:off x="1194960" y="2843778"/>
                  <a:ext cx="1555632" cy="409777"/>
                </a:xfrm>
                <a:custGeom>
                  <a:avLst/>
                  <a:gdLst/>
                  <a:ahLst/>
                  <a:cxnLst/>
                  <a:rect l="l" t="t" r="r" b="b"/>
                  <a:pathLst>
                    <a:path w="71970" h="18958" fill="none" extrusionOk="0">
                      <a:moveTo>
                        <a:pt x="1" y="18957"/>
                      </a:moveTo>
                      <a:lnTo>
                        <a:pt x="62481" y="18957"/>
                      </a:lnTo>
                      <a:cubicBezTo>
                        <a:pt x="67718" y="18957"/>
                        <a:pt x="71970" y="14706"/>
                        <a:pt x="71970" y="9490"/>
                      </a:cubicBezTo>
                      <a:cubicBezTo>
                        <a:pt x="71970" y="4252"/>
                        <a:pt x="67718" y="1"/>
                        <a:pt x="62481" y="1"/>
                      </a:cubicBezTo>
                      <a:lnTo>
                        <a:pt x="8110"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20;p125">
                  <a:extLst>
                    <a:ext uri="{FF2B5EF4-FFF2-40B4-BE49-F238E27FC236}">
                      <a16:creationId xmlns:a16="http://schemas.microsoft.com/office/drawing/2014/main" id="{4367DDA7-3910-4F71-9404-728CEDF6B1AB}"/>
                    </a:ext>
                  </a:extLst>
                </p:cNvPr>
                <p:cNvSpPr/>
                <p:nvPr/>
              </p:nvSpPr>
              <p:spPr>
                <a:xfrm>
                  <a:off x="808916" y="2836213"/>
                  <a:ext cx="444340" cy="425102"/>
                </a:xfrm>
                <a:custGeom>
                  <a:avLst/>
                  <a:gdLst/>
                  <a:ahLst/>
                  <a:cxnLst/>
                  <a:rect l="l" t="t" r="r" b="b"/>
                  <a:pathLst>
                    <a:path w="20557" h="19667" extrusionOk="0">
                      <a:moveTo>
                        <a:pt x="10673" y="1791"/>
                      </a:moveTo>
                      <a:cubicBezTo>
                        <a:pt x="14789" y="1791"/>
                        <a:pt x="18738" y="4994"/>
                        <a:pt x="18738" y="9840"/>
                      </a:cubicBezTo>
                      <a:cubicBezTo>
                        <a:pt x="18738" y="14245"/>
                        <a:pt x="15144" y="17839"/>
                        <a:pt x="10739" y="17839"/>
                      </a:cubicBezTo>
                      <a:lnTo>
                        <a:pt x="10739" y="17861"/>
                      </a:lnTo>
                      <a:cubicBezTo>
                        <a:pt x="3572" y="17861"/>
                        <a:pt x="0" y="9204"/>
                        <a:pt x="5063" y="4164"/>
                      </a:cubicBezTo>
                      <a:cubicBezTo>
                        <a:pt x="6694" y="2525"/>
                        <a:pt x="8703" y="1791"/>
                        <a:pt x="10673" y="1791"/>
                      </a:cubicBezTo>
                      <a:close/>
                      <a:moveTo>
                        <a:pt x="10739" y="0"/>
                      </a:moveTo>
                      <a:cubicBezTo>
                        <a:pt x="6750" y="0"/>
                        <a:pt x="3156" y="2389"/>
                        <a:pt x="1644" y="6070"/>
                      </a:cubicBezTo>
                      <a:cubicBezTo>
                        <a:pt x="110" y="9730"/>
                        <a:pt x="965" y="13982"/>
                        <a:pt x="3770" y="16787"/>
                      </a:cubicBezTo>
                      <a:cubicBezTo>
                        <a:pt x="5646" y="18663"/>
                        <a:pt x="8169" y="19667"/>
                        <a:pt x="10729" y="19667"/>
                      </a:cubicBezTo>
                      <a:cubicBezTo>
                        <a:pt x="11997" y="19667"/>
                        <a:pt x="13274" y="19421"/>
                        <a:pt x="14486" y="18913"/>
                      </a:cubicBezTo>
                      <a:cubicBezTo>
                        <a:pt x="18168" y="17400"/>
                        <a:pt x="20557" y="13806"/>
                        <a:pt x="20557" y="9840"/>
                      </a:cubicBezTo>
                      <a:cubicBezTo>
                        <a:pt x="20557" y="4405"/>
                        <a:pt x="16152" y="0"/>
                        <a:pt x="10739" y="0"/>
                      </a:cubicBezTo>
                      <a:close/>
                    </a:path>
                  </a:pathLst>
                </a:custGeom>
                <a:solidFill>
                  <a:srgbClr val="FFFFFF"/>
                </a:solid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21;p125">
                  <a:extLst>
                    <a:ext uri="{FF2B5EF4-FFF2-40B4-BE49-F238E27FC236}">
                      <a16:creationId xmlns:a16="http://schemas.microsoft.com/office/drawing/2014/main" id="{10AE8E88-FE6B-4A0C-936E-84DA509DBB7F}"/>
                    </a:ext>
                  </a:extLst>
                </p:cNvPr>
                <p:cNvSpPr/>
                <p:nvPr/>
              </p:nvSpPr>
              <p:spPr>
                <a:xfrm>
                  <a:off x="713227" y="2721092"/>
                  <a:ext cx="538603" cy="538603"/>
                </a:xfrm>
                <a:custGeom>
                  <a:avLst/>
                  <a:gdLst/>
                  <a:ahLst/>
                  <a:cxnLst/>
                  <a:rect l="l" t="t" r="r" b="b"/>
                  <a:pathLst>
                    <a:path w="24918" h="24918" fill="none" extrusionOk="0">
                      <a:moveTo>
                        <a:pt x="5392" y="24918"/>
                      </a:moveTo>
                      <a:cubicBezTo>
                        <a:pt x="0" y="19527"/>
                        <a:pt x="0" y="10783"/>
                        <a:pt x="5392" y="5392"/>
                      </a:cubicBezTo>
                      <a:cubicBezTo>
                        <a:pt x="10783" y="1"/>
                        <a:pt x="19527" y="1"/>
                        <a:pt x="24918" y="5392"/>
                      </a:cubicBez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文字方塊 1">
                <a:extLst>
                  <a:ext uri="{FF2B5EF4-FFF2-40B4-BE49-F238E27FC236}">
                    <a16:creationId xmlns:a16="http://schemas.microsoft.com/office/drawing/2014/main" id="{E7755723-E206-4896-B41B-9F3A642D8DAE}"/>
                  </a:ext>
                </a:extLst>
              </p:cNvPr>
              <p:cNvSpPr txBox="1"/>
              <p:nvPr/>
            </p:nvSpPr>
            <p:spPr>
              <a:xfrm>
                <a:off x="728323" y="1385455"/>
                <a:ext cx="1219533" cy="307777"/>
              </a:xfrm>
              <a:prstGeom prst="rect">
                <a:avLst/>
              </a:prstGeom>
              <a:noFill/>
            </p:spPr>
            <p:txBody>
              <a:bodyPr wrap="square" rtlCol="0">
                <a:spAutoFit/>
              </a:bodyPr>
              <a:lstStyle/>
              <a:p>
                <a:pPr algn="ctr"/>
                <a:r>
                  <a:rPr lang="en-US" altLang="zh-TW" dirty="0">
                    <a:latin typeface="+mn-lt"/>
                  </a:rPr>
                  <a:t>Limitation</a:t>
                </a:r>
                <a:endParaRPr lang="zh-TW" altLang="en-US" dirty="0">
                  <a:latin typeface="+mn-lt"/>
                </a:endParaRPr>
              </a:p>
            </p:txBody>
          </p:sp>
        </p:grpSp>
        <p:grpSp>
          <p:nvGrpSpPr>
            <p:cNvPr id="64" name="Google Shape;1619;p124">
              <a:extLst>
                <a:ext uri="{FF2B5EF4-FFF2-40B4-BE49-F238E27FC236}">
                  <a16:creationId xmlns:a16="http://schemas.microsoft.com/office/drawing/2014/main" id="{F2516A3B-EE2E-4DDE-AE96-B3C822F23CB9}"/>
                </a:ext>
              </a:extLst>
            </p:cNvPr>
            <p:cNvGrpSpPr>
              <a:grpSpLocks noChangeAspect="1"/>
            </p:cNvGrpSpPr>
            <p:nvPr/>
          </p:nvGrpSpPr>
          <p:grpSpPr>
            <a:xfrm>
              <a:off x="803016" y="1665410"/>
              <a:ext cx="216000" cy="186214"/>
              <a:chOff x="6440671" y="1782489"/>
              <a:chExt cx="330381" cy="284822"/>
            </a:xfrm>
          </p:grpSpPr>
          <p:sp>
            <p:nvSpPr>
              <p:cNvPr id="65" name="Google Shape;1620;p124">
                <a:extLst>
                  <a:ext uri="{FF2B5EF4-FFF2-40B4-BE49-F238E27FC236}">
                    <a16:creationId xmlns:a16="http://schemas.microsoft.com/office/drawing/2014/main" id="{61F665B0-AD37-473E-BEC7-A30164122764}"/>
                  </a:ext>
                </a:extLst>
              </p:cNvPr>
              <p:cNvSpPr/>
              <p:nvPr/>
            </p:nvSpPr>
            <p:spPr>
              <a:xfrm>
                <a:off x="6440671" y="1934450"/>
                <a:ext cx="326545" cy="132861"/>
              </a:xfrm>
              <a:custGeom>
                <a:avLst/>
                <a:gdLst/>
                <a:ahLst/>
                <a:cxnLst/>
                <a:rect l="l" t="t" r="r" b="b"/>
                <a:pathLst>
                  <a:path w="16686" h="6789" extrusionOk="0">
                    <a:moveTo>
                      <a:pt x="492" y="1"/>
                    </a:moveTo>
                    <a:cubicBezTo>
                      <a:pt x="226" y="1"/>
                      <a:pt x="0" y="215"/>
                      <a:pt x="0" y="495"/>
                    </a:cubicBezTo>
                    <a:cubicBezTo>
                      <a:pt x="0" y="763"/>
                      <a:pt x="220" y="982"/>
                      <a:pt x="481" y="982"/>
                    </a:cubicBezTo>
                    <a:cubicBezTo>
                      <a:pt x="507" y="982"/>
                      <a:pt x="533" y="980"/>
                      <a:pt x="559" y="976"/>
                    </a:cubicBezTo>
                    <a:lnTo>
                      <a:pt x="7441" y="976"/>
                    </a:lnTo>
                    <a:lnTo>
                      <a:pt x="4069" y="6044"/>
                    </a:lnTo>
                    <a:cubicBezTo>
                      <a:pt x="3863" y="6357"/>
                      <a:pt x="4088" y="6789"/>
                      <a:pt x="4470" y="6789"/>
                    </a:cubicBezTo>
                    <a:lnTo>
                      <a:pt x="12225" y="6789"/>
                    </a:lnTo>
                    <a:cubicBezTo>
                      <a:pt x="12607" y="6789"/>
                      <a:pt x="12832" y="6357"/>
                      <a:pt x="12627" y="6044"/>
                    </a:cubicBezTo>
                    <a:lnTo>
                      <a:pt x="9254" y="976"/>
                    </a:lnTo>
                    <a:lnTo>
                      <a:pt x="16126" y="976"/>
                    </a:lnTo>
                    <a:cubicBezTo>
                      <a:pt x="16153" y="980"/>
                      <a:pt x="16179" y="982"/>
                      <a:pt x="16204" y="982"/>
                    </a:cubicBezTo>
                    <a:cubicBezTo>
                      <a:pt x="16466" y="982"/>
                      <a:pt x="16685" y="763"/>
                      <a:pt x="16685" y="495"/>
                    </a:cubicBezTo>
                    <a:cubicBezTo>
                      <a:pt x="16685" y="215"/>
                      <a:pt x="16459" y="1"/>
                      <a:pt x="16193" y="1"/>
                    </a:cubicBezTo>
                    <a:cubicBezTo>
                      <a:pt x="16171" y="1"/>
                      <a:pt x="16149" y="2"/>
                      <a:pt x="16126" y="5"/>
                    </a:cubicBezTo>
                    <a:lnTo>
                      <a:pt x="559" y="5"/>
                    </a:lnTo>
                    <a:cubicBezTo>
                      <a:pt x="537" y="2"/>
                      <a:pt x="514" y="1"/>
                      <a:pt x="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621;p124">
                <a:extLst>
                  <a:ext uri="{FF2B5EF4-FFF2-40B4-BE49-F238E27FC236}">
                    <a16:creationId xmlns:a16="http://schemas.microsoft.com/office/drawing/2014/main" id="{8423581C-9520-42D8-89D2-8D24E3FDBCC2}"/>
                  </a:ext>
                </a:extLst>
              </p:cNvPr>
              <p:cNvSpPr/>
              <p:nvPr/>
            </p:nvSpPr>
            <p:spPr>
              <a:xfrm>
                <a:off x="6632887" y="1782607"/>
                <a:ext cx="138164" cy="132959"/>
              </a:xfrm>
              <a:custGeom>
                <a:avLst/>
                <a:gdLst/>
                <a:ahLst/>
                <a:cxnLst/>
                <a:rect l="l" t="t" r="r" b="b"/>
                <a:pathLst>
                  <a:path w="7060" h="6794" extrusionOk="0">
                    <a:moveTo>
                      <a:pt x="3393" y="1872"/>
                    </a:moveTo>
                    <a:cubicBezTo>
                      <a:pt x="3687" y="1872"/>
                      <a:pt x="3922" y="2137"/>
                      <a:pt x="3873" y="2431"/>
                    </a:cubicBezTo>
                    <a:lnTo>
                      <a:pt x="3873" y="2921"/>
                    </a:lnTo>
                    <a:lnTo>
                      <a:pt x="4363" y="2921"/>
                    </a:lnTo>
                    <a:cubicBezTo>
                      <a:pt x="4390" y="2917"/>
                      <a:pt x="4416" y="2915"/>
                      <a:pt x="4441" y="2915"/>
                    </a:cubicBezTo>
                    <a:cubicBezTo>
                      <a:pt x="4703" y="2915"/>
                      <a:pt x="4922" y="3134"/>
                      <a:pt x="4922" y="3402"/>
                    </a:cubicBezTo>
                    <a:cubicBezTo>
                      <a:pt x="4922" y="3683"/>
                      <a:pt x="4696" y="3896"/>
                      <a:pt x="4430" y="3896"/>
                    </a:cubicBezTo>
                    <a:cubicBezTo>
                      <a:pt x="4408" y="3896"/>
                      <a:pt x="4386" y="3895"/>
                      <a:pt x="4363" y="3892"/>
                    </a:cubicBezTo>
                    <a:lnTo>
                      <a:pt x="3393" y="3892"/>
                    </a:lnTo>
                    <a:cubicBezTo>
                      <a:pt x="3118" y="3892"/>
                      <a:pt x="2903" y="3666"/>
                      <a:pt x="2903" y="3402"/>
                    </a:cubicBezTo>
                    <a:lnTo>
                      <a:pt x="2903" y="2431"/>
                    </a:lnTo>
                    <a:cubicBezTo>
                      <a:pt x="2863" y="2137"/>
                      <a:pt x="3089" y="1872"/>
                      <a:pt x="3393" y="1872"/>
                    </a:cubicBezTo>
                    <a:close/>
                    <a:moveTo>
                      <a:pt x="3423" y="1"/>
                    </a:moveTo>
                    <a:cubicBezTo>
                      <a:pt x="1677" y="1"/>
                      <a:pt x="1" y="1358"/>
                      <a:pt x="1" y="3402"/>
                    </a:cubicBezTo>
                    <a:cubicBezTo>
                      <a:pt x="11" y="5274"/>
                      <a:pt x="1520" y="6794"/>
                      <a:pt x="3393" y="6794"/>
                    </a:cubicBezTo>
                    <a:cubicBezTo>
                      <a:pt x="4765" y="6794"/>
                      <a:pt x="6010" y="5970"/>
                      <a:pt x="6530" y="4706"/>
                    </a:cubicBezTo>
                    <a:cubicBezTo>
                      <a:pt x="7059" y="3431"/>
                      <a:pt x="6765" y="1971"/>
                      <a:pt x="5795" y="1000"/>
                    </a:cubicBezTo>
                    <a:cubicBezTo>
                      <a:pt x="5104" y="310"/>
                      <a:pt x="4256" y="1"/>
                      <a:pt x="3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622;p124">
                <a:extLst>
                  <a:ext uri="{FF2B5EF4-FFF2-40B4-BE49-F238E27FC236}">
                    <a16:creationId xmlns:a16="http://schemas.microsoft.com/office/drawing/2014/main" id="{A57DE3FE-8D30-4AB8-9957-2310A0D5FE97}"/>
                  </a:ext>
                </a:extLst>
              </p:cNvPr>
              <p:cNvSpPr/>
              <p:nvPr/>
            </p:nvSpPr>
            <p:spPr>
              <a:xfrm>
                <a:off x="6473999" y="1782489"/>
                <a:ext cx="63563" cy="57105"/>
              </a:xfrm>
              <a:custGeom>
                <a:avLst/>
                <a:gdLst/>
                <a:ahLst/>
                <a:cxnLst/>
                <a:rect l="l" t="t" r="r" b="b"/>
                <a:pathLst>
                  <a:path w="3248" h="2918" extrusionOk="0">
                    <a:moveTo>
                      <a:pt x="1809" y="1"/>
                    </a:moveTo>
                    <a:cubicBezTo>
                      <a:pt x="871" y="1"/>
                      <a:pt x="1" y="953"/>
                      <a:pt x="444" y="2026"/>
                    </a:cubicBezTo>
                    <a:cubicBezTo>
                      <a:pt x="671" y="2572"/>
                      <a:pt x="1209" y="2917"/>
                      <a:pt x="1784" y="2917"/>
                    </a:cubicBezTo>
                    <a:cubicBezTo>
                      <a:pt x="1879" y="2917"/>
                      <a:pt x="1976" y="2908"/>
                      <a:pt x="2071" y="2888"/>
                    </a:cubicBezTo>
                    <a:cubicBezTo>
                      <a:pt x="2758" y="2761"/>
                      <a:pt x="3248" y="2163"/>
                      <a:pt x="3248" y="1467"/>
                    </a:cubicBezTo>
                    <a:cubicBezTo>
                      <a:pt x="3248" y="1084"/>
                      <a:pt x="3091" y="712"/>
                      <a:pt x="2816" y="437"/>
                    </a:cubicBezTo>
                    <a:cubicBezTo>
                      <a:pt x="2514" y="132"/>
                      <a:pt x="2157" y="1"/>
                      <a:pt x="18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623;p124">
                <a:extLst>
                  <a:ext uri="{FF2B5EF4-FFF2-40B4-BE49-F238E27FC236}">
                    <a16:creationId xmlns:a16="http://schemas.microsoft.com/office/drawing/2014/main" id="{789E0DA0-3EE5-4E04-9594-9A21C2CF1E60}"/>
                  </a:ext>
                </a:extLst>
              </p:cNvPr>
              <p:cNvSpPr/>
              <p:nvPr/>
            </p:nvSpPr>
            <p:spPr>
              <a:xfrm>
                <a:off x="6461200" y="1838616"/>
                <a:ext cx="95932" cy="76949"/>
              </a:xfrm>
              <a:custGeom>
                <a:avLst/>
                <a:gdLst/>
                <a:ahLst/>
                <a:cxnLst/>
                <a:rect l="l" t="t" r="r" b="b"/>
                <a:pathLst>
                  <a:path w="4902" h="3932" extrusionOk="0">
                    <a:moveTo>
                      <a:pt x="2451" y="1"/>
                    </a:moveTo>
                    <a:cubicBezTo>
                      <a:pt x="1088" y="1"/>
                      <a:pt x="0" y="1118"/>
                      <a:pt x="30" y="2481"/>
                    </a:cubicBezTo>
                    <a:lnTo>
                      <a:pt x="30" y="3451"/>
                    </a:lnTo>
                    <a:cubicBezTo>
                      <a:pt x="30" y="3716"/>
                      <a:pt x="245" y="3932"/>
                      <a:pt x="520" y="3932"/>
                    </a:cubicBezTo>
                    <a:lnTo>
                      <a:pt x="4382" y="3932"/>
                    </a:lnTo>
                    <a:cubicBezTo>
                      <a:pt x="4647" y="3932"/>
                      <a:pt x="4872" y="3716"/>
                      <a:pt x="4872" y="3451"/>
                    </a:cubicBezTo>
                    <a:lnTo>
                      <a:pt x="4872" y="2481"/>
                    </a:lnTo>
                    <a:cubicBezTo>
                      <a:pt x="4902" y="1118"/>
                      <a:pt x="3814" y="1"/>
                      <a:pt x="24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 name="群組 7">
            <a:extLst>
              <a:ext uri="{FF2B5EF4-FFF2-40B4-BE49-F238E27FC236}">
                <a16:creationId xmlns:a16="http://schemas.microsoft.com/office/drawing/2014/main" id="{78C649D8-9199-4360-BD4A-8E8EC05CEDE9}"/>
              </a:ext>
            </a:extLst>
          </p:cNvPr>
          <p:cNvGrpSpPr/>
          <p:nvPr/>
        </p:nvGrpSpPr>
        <p:grpSpPr>
          <a:xfrm>
            <a:off x="6518935" y="3375868"/>
            <a:ext cx="2037365" cy="540224"/>
            <a:chOff x="6513478" y="3474142"/>
            <a:chExt cx="2037365" cy="540224"/>
          </a:xfrm>
        </p:grpSpPr>
        <p:grpSp>
          <p:nvGrpSpPr>
            <p:cNvPr id="23" name="群組 22">
              <a:extLst>
                <a:ext uri="{FF2B5EF4-FFF2-40B4-BE49-F238E27FC236}">
                  <a16:creationId xmlns:a16="http://schemas.microsoft.com/office/drawing/2014/main" id="{20813D1C-FA9E-4004-BB36-061DCA9594D2}"/>
                </a:ext>
              </a:extLst>
            </p:cNvPr>
            <p:cNvGrpSpPr/>
            <p:nvPr/>
          </p:nvGrpSpPr>
          <p:grpSpPr>
            <a:xfrm>
              <a:off x="6513478" y="3474142"/>
              <a:ext cx="2037365" cy="540224"/>
              <a:chOff x="189720" y="1213616"/>
              <a:chExt cx="2037365" cy="540224"/>
            </a:xfrm>
          </p:grpSpPr>
          <p:grpSp>
            <p:nvGrpSpPr>
              <p:cNvPr id="24" name="Google Shape;1817;p125">
                <a:extLst>
                  <a:ext uri="{FF2B5EF4-FFF2-40B4-BE49-F238E27FC236}">
                    <a16:creationId xmlns:a16="http://schemas.microsoft.com/office/drawing/2014/main" id="{A1D15D63-0C3C-44E8-BB58-FEF5F6BCD43A}"/>
                  </a:ext>
                </a:extLst>
              </p:cNvPr>
              <p:cNvGrpSpPr/>
              <p:nvPr/>
            </p:nvGrpSpPr>
            <p:grpSpPr>
              <a:xfrm>
                <a:off x="189720" y="1213616"/>
                <a:ext cx="2037365" cy="540224"/>
                <a:chOff x="713227" y="2721092"/>
                <a:chExt cx="2037365" cy="540224"/>
              </a:xfrm>
            </p:grpSpPr>
            <p:sp>
              <p:nvSpPr>
                <p:cNvPr id="41" name="Google Shape;1818;p125">
                  <a:extLst>
                    <a:ext uri="{FF2B5EF4-FFF2-40B4-BE49-F238E27FC236}">
                      <a16:creationId xmlns:a16="http://schemas.microsoft.com/office/drawing/2014/main" id="{65CFB67A-707B-4CAC-9118-0743763BCCD9}"/>
                    </a:ext>
                  </a:extLst>
                </p:cNvPr>
                <p:cNvSpPr/>
                <p:nvPr/>
              </p:nvSpPr>
              <p:spPr>
                <a:xfrm>
                  <a:off x="1194960" y="2843778"/>
                  <a:ext cx="1555632" cy="409777"/>
                </a:xfrm>
                <a:custGeom>
                  <a:avLst/>
                  <a:gdLst/>
                  <a:ahLst/>
                  <a:cxnLst/>
                  <a:rect l="l" t="t" r="r" b="b"/>
                  <a:pathLst>
                    <a:path w="71970" h="18958" fill="none" extrusionOk="0">
                      <a:moveTo>
                        <a:pt x="1" y="18957"/>
                      </a:moveTo>
                      <a:lnTo>
                        <a:pt x="62481" y="18957"/>
                      </a:lnTo>
                      <a:cubicBezTo>
                        <a:pt x="67718" y="18957"/>
                        <a:pt x="71970" y="14706"/>
                        <a:pt x="71970" y="9490"/>
                      </a:cubicBezTo>
                      <a:lnTo>
                        <a:pt x="71970" y="9490"/>
                      </a:lnTo>
                      <a:cubicBezTo>
                        <a:pt x="71970" y="4252"/>
                        <a:pt x="67718" y="1"/>
                        <a:pt x="62481" y="1"/>
                      </a:cubicBezTo>
                      <a:lnTo>
                        <a:pt x="8110"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19;p125">
                  <a:extLst>
                    <a:ext uri="{FF2B5EF4-FFF2-40B4-BE49-F238E27FC236}">
                      <a16:creationId xmlns:a16="http://schemas.microsoft.com/office/drawing/2014/main" id="{0CE34BED-8955-49CB-BDAE-7353E7739AAD}"/>
                    </a:ext>
                  </a:extLst>
                </p:cNvPr>
                <p:cNvSpPr/>
                <p:nvPr/>
              </p:nvSpPr>
              <p:spPr>
                <a:xfrm>
                  <a:off x="1194960" y="2843778"/>
                  <a:ext cx="1555632" cy="409777"/>
                </a:xfrm>
                <a:custGeom>
                  <a:avLst/>
                  <a:gdLst/>
                  <a:ahLst/>
                  <a:cxnLst/>
                  <a:rect l="l" t="t" r="r" b="b"/>
                  <a:pathLst>
                    <a:path w="71970" h="18958" fill="none" extrusionOk="0">
                      <a:moveTo>
                        <a:pt x="1" y="18957"/>
                      </a:moveTo>
                      <a:lnTo>
                        <a:pt x="62481" y="18957"/>
                      </a:lnTo>
                      <a:cubicBezTo>
                        <a:pt x="67718" y="18957"/>
                        <a:pt x="71970" y="14706"/>
                        <a:pt x="71970" y="9490"/>
                      </a:cubicBezTo>
                      <a:cubicBezTo>
                        <a:pt x="71970" y="4252"/>
                        <a:pt x="67718" y="1"/>
                        <a:pt x="62481" y="1"/>
                      </a:cubicBezTo>
                      <a:lnTo>
                        <a:pt x="8110"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20;p125">
                  <a:extLst>
                    <a:ext uri="{FF2B5EF4-FFF2-40B4-BE49-F238E27FC236}">
                      <a16:creationId xmlns:a16="http://schemas.microsoft.com/office/drawing/2014/main" id="{17CDC248-279F-43AE-9F6C-080175FB328A}"/>
                    </a:ext>
                  </a:extLst>
                </p:cNvPr>
                <p:cNvSpPr/>
                <p:nvPr/>
              </p:nvSpPr>
              <p:spPr>
                <a:xfrm>
                  <a:off x="808916" y="2836213"/>
                  <a:ext cx="444340" cy="425102"/>
                </a:xfrm>
                <a:custGeom>
                  <a:avLst/>
                  <a:gdLst/>
                  <a:ahLst/>
                  <a:cxnLst/>
                  <a:rect l="l" t="t" r="r" b="b"/>
                  <a:pathLst>
                    <a:path w="20557" h="19667" extrusionOk="0">
                      <a:moveTo>
                        <a:pt x="10673" y="1791"/>
                      </a:moveTo>
                      <a:cubicBezTo>
                        <a:pt x="14789" y="1791"/>
                        <a:pt x="18738" y="4994"/>
                        <a:pt x="18738" y="9840"/>
                      </a:cubicBezTo>
                      <a:cubicBezTo>
                        <a:pt x="18738" y="14245"/>
                        <a:pt x="15144" y="17839"/>
                        <a:pt x="10739" y="17839"/>
                      </a:cubicBezTo>
                      <a:lnTo>
                        <a:pt x="10739" y="17861"/>
                      </a:lnTo>
                      <a:cubicBezTo>
                        <a:pt x="3572" y="17861"/>
                        <a:pt x="0" y="9204"/>
                        <a:pt x="5063" y="4164"/>
                      </a:cubicBezTo>
                      <a:cubicBezTo>
                        <a:pt x="6694" y="2525"/>
                        <a:pt x="8703" y="1791"/>
                        <a:pt x="10673" y="1791"/>
                      </a:cubicBezTo>
                      <a:close/>
                      <a:moveTo>
                        <a:pt x="10739" y="0"/>
                      </a:moveTo>
                      <a:cubicBezTo>
                        <a:pt x="6750" y="0"/>
                        <a:pt x="3156" y="2389"/>
                        <a:pt x="1644" y="6070"/>
                      </a:cubicBezTo>
                      <a:cubicBezTo>
                        <a:pt x="110" y="9730"/>
                        <a:pt x="965" y="13982"/>
                        <a:pt x="3770" y="16787"/>
                      </a:cubicBezTo>
                      <a:cubicBezTo>
                        <a:pt x="5646" y="18663"/>
                        <a:pt x="8169" y="19667"/>
                        <a:pt x="10729" y="19667"/>
                      </a:cubicBezTo>
                      <a:cubicBezTo>
                        <a:pt x="11997" y="19667"/>
                        <a:pt x="13274" y="19421"/>
                        <a:pt x="14486" y="18913"/>
                      </a:cubicBezTo>
                      <a:cubicBezTo>
                        <a:pt x="18168" y="17400"/>
                        <a:pt x="20557" y="13806"/>
                        <a:pt x="20557" y="9840"/>
                      </a:cubicBezTo>
                      <a:cubicBezTo>
                        <a:pt x="20557" y="4405"/>
                        <a:pt x="16152" y="0"/>
                        <a:pt x="10739" y="0"/>
                      </a:cubicBezTo>
                      <a:close/>
                    </a:path>
                  </a:pathLst>
                </a:custGeom>
                <a:solidFill>
                  <a:srgbClr val="FFFFFF"/>
                </a:solid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21;p125">
                  <a:extLst>
                    <a:ext uri="{FF2B5EF4-FFF2-40B4-BE49-F238E27FC236}">
                      <a16:creationId xmlns:a16="http://schemas.microsoft.com/office/drawing/2014/main" id="{B0B158A5-2B09-437B-A0F9-B423E601DAD5}"/>
                    </a:ext>
                  </a:extLst>
                </p:cNvPr>
                <p:cNvSpPr/>
                <p:nvPr/>
              </p:nvSpPr>
              <p:spPr>
                <a:xfrm>
                  <a:off x="713227" y="2721092"/>
                  <a:ext cx="538603" cy="538603"/>
                </a:xfrm>
                <a:custGeom>
                  <a:avLst/>
                  <a:gdLst/>
                  <a:ahLst/>
                  <a:cxnLst/>
                  <a:rect l="l" t="t" r="r" b="b"/>
                  <a:pathLst>
                    <a:path w="24918" h="24918" fill="none" extrusionOk="0">
                      <a:moveTo>
                        <a:pt x="5392" y="24918"/>
                      </a:moveTo>
                      <a:cubicBezTo>
                        <a:pt x="0" y="19527"/>
                        <a:pt x="0" y="10783"/>
                        <a:pt x="5392" y="5392"/>
                      </a:cubicBezTo>
                      <a:cubicBezTo>
                        <a:pt x="10783" y="1"/>
                        <a:pt x="19527" y="1"/>
                        <a:pt x="24918" y="5392"/>
                      </a:cubicBez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文字方塊 39">
                <a:extLst>
                  <a:ext uri="{FF2B5EF4-FFF2-40B4-BE49-F238E27FC236}">
                    <a16:creationId xmlns:a16="http://schemas.microsoft.com/office/drawing/2014/main" id="{D4CB7474-63BD-45FE-B49B-BF47617D080A}"/>
                  </a:ext>
                </a:extLst>
              </p:cNvPr>
              <p:cNvSpPr txBox="1"/>
              <p:nvPr/>
            </p:nvSpPr>
            <p:spPr>
              <a:xfrm>
                <a:off x="728323" y="1385455"/>
                <a:ext cx="1403073" cy="307777"/>
              </a:xfrm>
              <a:prstGeom prst="rect">
                <a:avLst/>
              </a:prstGeom>
              <a:noFill/>
            </p:spPr>
            <p:txBody>
              <a:bodyPr wrap="square" rtlCol="0">
                <a:spAutoFit/>
              </a:bodyPr>
              <a:lstStyle/>
              <a:p>
                <a:pPr algn="ctr"/>
                <a:r>
                  <a:rPr lang="en-US" altLang="zh-TW" dirty="0">
                    <a:latin typeface="+mn-lt"/>
                  </a:rPr>
                  <a:t>Future Research</a:t>
                </a:r>
                <a:endParaRPr lang="zh-TW" altLang="en-US" dirty="0">
                  <a:latin typeface="+mn-lt"/>
                </a:endParaRPr>
              </a:p>
            </p:txBody>
          </p:sp>
        </p:grpSp>
        <p:grpSp>
          <p:nvGrpSpPr>
            <p:cNvPr id="69" name="Google Shape;1674;p124">
              <a:extLst>
                <a:ext uri="{FF2B5EF4-FFF2-40B4-BE49-F238E27FC236}">
                  <a16:creationId xmlns:a16="http://schemas.microsoft.com/office/drawing/2014/main" id="{3E5D3173-7FEB-479E-A1E6-F76E99EE78D3}"/>
                </a:ext>
              </a:extLst>
            </p:cNvPr>
            <p:cNvGrpSpPr>
              <a:grpSpLocks noChangeAspect="1"/>
            </p:cNvGrpSpPr>
            <p:nvPr/>
          </p:nvGrpSpPr>
          <p:grpSpPr>
            <a:xfrm>
              <a:off x="6728794" y="3699476"/>
              <a:ext cx="216000" cy="200785"/>
              <a:chOff x="4705614" y="2763886"/>
              <a:chExt cx="326721" cy="303707"/>
            </a:xfrm>
          </p:grpSpPr>
          <p:sp>
            <p:nvSpPr>
              <p:cNvPr id="70" name="Google Shape;1675;p124">
                <a:extLst>
                  <a:ext uri="{FF2B5EF4-FFF2-40B4-BE49-F238E27FC236}">
                    <a16:creationId xmlns:a16="http://schemas.microsoft.com/office/drawing/2014/main" id="{780C169C-5598-4A4D-AD09-CCEDAA84F026}"/>
                  </a:ext>
                </a:extLst>
              </p:cNvPr>
              <p:cNvSpPr/>
              <p:nvPr/>
            </p:nvSpPr>
            <p:spPr>
              <a:xfrm>
                <a:off x="4991454" y="2858722"/>
                <a:ext cx="40882" cy="19237"/>
              </a:xfrm>
              <a:custGeom>
                <a:avLst/>
                <a:gdLst/>
                <a:ahLst/>
                <a:cxnLst/>
                <a:rect l="l" t="t" r="r" b="b"/>
                <a:pathLst>
                  <a:path w="2089" h="983" extrusionOk="0">
                    <a:moveTo>
                      <a:pt x="482" y="1"/>
                    </a:moveTo>
                    <a:cubicBezTo>
                      <a:pt x="220" y="1"/>
                      <a:pt x="1" y="220"/>
                      <a:pt x="1" y="488"/>
                    </a:cubicBezTo>
                    <a:cubicBezTo>
                      <a:pt x="1" y="768"/>
                      <a:pt x="227" y="982"/>
                      <a:pt x="493" y="982"/>
                    </a:cubicBezTo>
                    <a:cubicBezTo>
                      <a:pt x="515" y="982"/>
                      <a:pt x="537" y="981"/>
                      <a:pt x="560" y="978"/>
                    </a:cubicBezTo>
                    <a:lnTo>
                      <a:pt x="1530" y="978"/>
                    </a:lnTo>
                    <a:cubicBezTo>
                      <a:pt x="2089" y="889"/>
                      <a:pt x="2089" y="95"/>
                      <a:pt x="1530" y="7"/>
                    </a:cubicBezTo>
                    <a:lnTo>
                      <a:pt x="560" y="7"/>
                    </a:lnTo>
                    <a:cubicBezTo>
                      <a:pt x="533" y="3"/>
                      <a:pt x="507" y="1"/>
                      <a:pt x="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676;p124">
                <a:extLst>
                  <a:ext uri="{FF2B5EF4-FFF2-40B4-BE49-F238E27FC236}">
                    <a16:creationId xmlns:a16="http://schemas.microsoft.com/office/drawing/2014/main" id="{95EF1EAB-233D-4F66-A78C-AFCD64876A77}"/>
                  </a:ext>
                </a:extLst>
              </p:cNvPr>
              <p:cNvSpPr/>
              <p:nvPr/>
            </p:nvSpPr>
            <p:spPr>
              <a:xfrm>
                <a:off x="4705614" y="2858722"/>
                <a:ext cx="40882" cy="19237"/>
              </a:xfrm>
              <a:custGeom>
                <a:avLst/>
                <a:gdLst/>
                <a:ahLst/>
                <a:cxnLst/>
                <a:rect l="l" t="t" r="r" b="b"/>
                <a:pathLst>
                  <a:path w="2089" h="983" extrusionOk="0">
                    <a:moveTo>
                      <a:pt x="488" y="1"/>
                    </a:moveTo>
                    <a:cubicBezTo>
                      <a:pt x="220" y="1"/>
                      <a:pt x="0" y="220"/>
                      <a:pt x="0" y="488"/>
                    </a:cubicBezTo>
                    <a:cubicBezTo>
                      <a:pt x="0" y="768"/>
                      <a:pt x="226" y="982"/>
                      <a:pt x="500" y="982"/>
                    </a:cubicBezTo>
                    <a:cubicBezTo>
                      <a:pt x="523" y="982"/>
                      <a:pt x="546" y="981"/>
                      <a:pt x="569" y="978"/>
                    </a:cubicBezTo>
                    <a:lnTo>
                      <a:pt x="1529" y="978"/>
                    </a:lnTo>
                    <a:cubicBezTo>
                      <a:pt x="2088" y="889"/>
                      <a:pt x="2088" y="95"/>
                      <a:pt x="1529" y="7"/>
                    </a:cubicBezTo>
                    <a:lnTo>
                      <a:pt x="569" y="7"/>
                    </a:lnTo>
                    <a:cubicBezTo>
                      <a:pt x="542" y="3"/>
                      <a:pt x="515" y="1"/>
                      <a:pt x="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677;p124">
                <a:extLst>
                  <a:ext uri="{FF2B5EF4-FFF2-40B4-BE49-F238E27FC236}">
                    <a16:creationId xmlns:a16="http://schemas.microsoft.com/office/drawing/2014/main" id="{13FCFFF8-A2CD-470C-B613-763CEC37E4D9}"/>
                  </a:ext>
                </a:extLst>
              </p:cNvPr>
              <p:cNvSpPr/>
              <p:nvPr/>
            </p:nvSpPr>
            <p:spPr>
              <a:xfrm>
                <a:off x="4973234" y="2783495"/>
                <a:ext cx="39434" cy="27966"/>
              </a:xfrm>
              <a:custGeom>
                <a:avLst/>
                <a:gdLst/>
                <a:ahLst/>
                <a:cxnLst/>
                <a:rect l="l" t="t" r="r" b="b"/>
                <a:pathLst>
                  <a:path w="2015" h="1429" extrusionOk="0">
                    <a:moveTo>
                      <a:pt x="1337" y="0"/>
                    </a:moveTo>
                    <a:cubicBezTo>
                      <a:pt x="1277" y="0"/>
                      <a:pt x="1213" y="12"/>
                      <a:pt x="1147" y="38"/>
                    </a:cubicBezTo>
                    <a:lnTo>
                      <a:pt x="314" y="528"/>
                    </a:lnTo>
                    <a:cubicBezTo>
                      <a:pt x="79" y="655"/>
                      <a:pt x="0" y="949"/>
                      <a:pt x="128" y="1185"/>
                    </a:cubicBezTo>
                    <a:cubicBezTo>
                      <a:pt x="219" y="1342"/>
                      <a:pt x="381" y="1429"/>
                      <a:pt x="548" y="1429"/>
                    </a:cubicBezTo>
                    <a:cubicBezTo>
                      <a:pt x="631" y="1429"/>
                      <a:pt x="716" y="1407"/>
                      <a:pt x="795" y="1361"/>
                    </a:cubicBezTo>
                    <a:lnTo>
                      <a:pt x="1638" y="871"/>
                    </a:lnTo>
                    <a:cubicBezTo>
                      <a:pt x="2014" y="563"/>
                      <a:pt x="1755" y="0"/>
                      <a:pt x="1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678;p124">
                <a:extLst>
                  <a:ext uri="{FF2B5EF4-FFF2-40B4-BE49-F238E27FC236}">
                    <a16:creationId xmlns:a16="http://schemas.microsoft.com/office/drawing/2014/main" id="{3A8BCE96-1F7C-4DDA-A8DE-F7D36DBEB941}"/>
                  </a:ext>
                </a:extLst>
              </p:cNvPr>
              <p:cNvSpPr/>
              <p:nvPr/>
            </p:nvSpPr>
            <p:spPr>
              <a:xfrm>
                <a:off x="4726711" y="2925730"/>
                <a:ext cx="39903" cy="27966"/>
              </a:xfrm>
              <a:custGeom>
                <a:avLst/>
                <a:gdLst/>
                <a:ahLst/>
                <a:cxnLst/>
                <a:rect l="l" t="t" r="r" b="b"/>
                <a:pathLst>
                  <a:path w="2039" h="1429" extrusionOk="0">
                    <a:moveTo>
                      <a:pt x="1359" y="1"/>
                    </a:moveTo>
                    <a:cubicBezTo>
                      <a:pt x="1295" y="1"/>
                      <a:pt x="1227" y="14"/>
                      <a:pt x="1157" y="44"/>
                    </a:cubicBezTo>
                    <a:lnTo>
                      <a:pt x="314" y="524"/>
                    </a:lnTo>
                    <a:cubicBezTo>
                      <a:pt x="89" y="661"/>
                      <a:pt x="1" y="955"/>
                      <a:pt x="138" y="1191"/>
                    </a:cubicBezTo>
                    <a:cubicBezTo>
                      <a:pt x="230" y="1343"/>
                      <a:pt x="395" y="1428"/>
                      <a:pt x="564" y="1428"/>
                    </a:cubicBezTo>
                    <a:cubicBezTo>
                      <a:pt x="645" y="1428"/>
                      <a:pt x="728" y="1408"/>
                      <a:pt x="804" y="1367"/>
                    </a:cubicBezTo>
                    <a:lnTo>
                      <a:pt x="1647" y="877"/>
                    </a:lnTo>
                    <a:cubicBezTo>
                      <a:pt x="2039" y="579"/>
                      <a:pt x="1780" y="1"/>
                      <a:pt x="1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679;p124">
                <a:extLst>
                  <a:ext uri="{FF2B5EF4-FFF2-40B4-BE49-F238E27FC236}">
                    <a16:creationId xmlns:a16="http://schemas.microsoft.com/office/drawing/2014/main" id="{988078C7-D87E-420A-AB22-587F7CE128F6}"/>
                  </a:ext>
                </a:extLst>
              </p:cNvPr>
              <p:cNvSpPr/>
              <p:nvPr/>
            </p:nvSpPr>
            <p:spPr>
              <a:xfrm>
                <a:off x="4971492" y="2925788"/>
                <a:ext cx="41469" cy="28905"/>
              </a:xfrm>
              <a:custGeom>
                <a:avLst/>
                <a:gdLst/>
                <a:ahLst/>
                <a:cxnLst/>
                <a:rect l="l" t="t" r="r" b="b"/>
                <a:pathLst>
                  <a:path w="2119" h="1477" extrusionOk="0">
                    <a:moveTo>
                      <a:pt x="687" y="0"/>
                    </a:moveTo>
                    <a:cubicBezTo>
                      <a:pt x="263" y="0"/>
                      <a:pt x="0" y="576"/>
                      <a:pt x="393" y="884"/>
                    </a:cubicBezTo>
                    <a:lnTo>
                      <a:pt x="1236" y="1364"/>
                    </a:lnTo>
                    <a:cubicBezTo>
                      <a:pt x="1328" y="1441"/>
                      <a:pt x="1438" y="1477"/>
                      <a:pt x="1546" y="1477"/>
                    </a:cubicBezTo>
                    <a:cubicBezTo>
                      <a:pt x="1716" y="1477"/>
                      <a:pt x="1882" y="1388"/>
                      <a:pt x="1972" y="1227"/>
                    </a:cubicBezTo>
                    <a:cubicBezTo>
                      <a:pt x="2119" y="972"/>
                      <a:pt x="2001" y="639"/>
                      <a:pt x="1727" y="531"/>
                    </a:cubicBezTo>
                    <a:lnTo>
                      <a:pt x="884" y="41"/>
                    </a:lnTo>
                    <a:cubicBezTo>
                      <a:pt x="816" y="13"/>
                      <a:pt x="750" y="0"/>
                      <a:pt x="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680;p124">
                <a:extLst>
                  <a:ext uri="{FF2B5EF4-FFF2-40B4-BE49-F238E27FC236}">
                    <a16:creationId xmlns:a16="http://schemas.microsoft.com/office/drawing/2014/main" id="{DCDE2C12-3B2B-41E5-B6DA-C995492A3B89}"/>
                  </a:ext>
                </a:extLst>
              </p:cNvPr>
              <p:cNvSpPr/>
              <p:nvPr/>
            </p:nvSpPr>
            <p:spPr>
              <a:xfrm>
                <a:off x="4725360" y="2782164"/>
                <a:ext cx="41254" cy="28827"/>
              </a:xfrm>
              <a:custGeom>
                <a:avLst/>
                <a:gdLst/>
                <a:ahLst/>
                <a:cxnLst/>
                <a:rect l="l" t="t" r="r" b="b"/>
                <a:pathLst>
                  <a:path w="2108" h="1473" extrusionOk="0">
                    <a:moveTo>
                      <a:pt x="571" y="0"/>
                    </a:moveTo>
                    <a:cubicBezTo>
                      <a:pt x="403" y="0"/>
                      <a:pt x="238" y="86"/>
                      <a:pt x="148" y="243"/>
                    </a:cubicBezTo>
                    <a:cubicBezTo>
                      <a:pt x="1" y="498"/>
                      <a:pt x="109" y="831"/>
                      <a:pt x="383" y="939"/>
                    </a:cubicBezTo>
                    <a:lnTo>
                      <a:pt x="1226" y="1429"/>
                    </a:lnTo>
                    <a:cubicBezTo>
                      <a:pt x="1296" y="1459"/>
                      <a:pt x="1364" y="1472"/>
                      <a:pt x="1428" y="1472"/>
                    </a:cubicBezTo>
                    <a:cubicBezTo>
                      <a:pt x="1849" y="1472"/>
                      <a:pt x="2108" y="894"/>
                      <a:pt x="1716" y="596"/>
                    </a:cubicBezTo>
                    <a:lnTo>
                      <a:pt x="873" y="106"/>
                    </a:lnTo>
                    <a:cubicBezTo>
                      <a:pt x="783" y="34"/>
                      <a:pt x="676" y="0"/>
                      <a:pt x="5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681;p124">
                <a:extLst>
                  <a:ext uri="{FF2B5EF4-FFF2-40B4-BE49-F238E27FC236}">
                    <a16:creationId xmlns:a16="http://schemas.microsoft.com/office/drawing/2014/main" id="{528E32AE-2594-4AAB-8AC9-449859AD560E}"/>
                  </a:ext>
                </a:extLst>
              </p:cNvPr>
              <p:cNvSpPr/>
              <p:nvPr/>
            </p:nvSpPr>
            <p:spPr>
              <a:xfrm>
                <a:off x="4801155" y="3010468"/>
                <a:ext cx="135835" cy="57125"/>
              </a:xfrm>
              <a:custGeom>
                <a:avLst/>
                <a:gdLst/>
                <a:ahLst/>
                <a:cxnLst/>
                <a:rect l="l" t="t" r="r" b="b"/>
                <a:pathLst>
                  <a:path w="6941" h="2919" extrusionOk="0">
                    <a:moveTo>
                      <a:pt x="488" y="1"/>
                    </a:moveTo>
                    <a:cubicBezTo>
                      <a:pt x="220" y="1"/>
                      <a:pt x="0" y="220"/>
                      <a:pt x="0" y="488"/>
                    </a:cubicBezTo>
                    <a:cubicBezTo>
                      <a:pt x="0" y="768"/>
                      <a:pt x="226" y="982"/>
                      <a:pt x="500" y="982"/>
                    </a:cubicBezTo>
                    <a:cubicBezTo>
                      <a:pt x="523" y="982"/>
                      <a:pt x="546" y="981"/>
                      <a:pt x="569" y="978"/>
                    </a:cubicBezTo>
                    <a:lnTo>
                      <a:pt x="1088" y="978"/>
                    </a:lnTo>
                    <a:cubicBezTo>
                      <a:pt x="1324" y="2105"/>
                      <a:pt x="2314" y="2919"/>
                      <a:pt x="3470" y="2919"/>
                    </a:cubicBezTo>
                    <a:cubicBezTo>
                      <a:pt x="4617" y="2919"/>
                      <a:pt x="5607" y="2105"/>
                      <a:pt x="5843" y="978"/>
                    </a:cubicBezTo>
                    <a:lnTo>
                      <a:pt x="6372" y="978"/>
                    </a:lnTo>
                    <a:cubicBezTo>
                      <a:pt x="6395" y="981"/>
                      <a:pt x="6418" y="982"/>
                      <a:pt x="6441" y="982"/>
                    </a:cubicBezTo>
                    <a:cubicBezTo>
                      <a:pt x="6715" y="982"/>
                      <a:pt x="6941" y="768"/>
                      <a:pt x="6941" y="488"/>
                    </a:cubicBezTo>
                    <a:cubicBezTo>
                      <a:pt x="6941" y="220"/>
                      <a:pt x="6721" y="1"/>
                      <a:pt x="6453" y="1"/>
                    </a:cubicBezTo>
                    <a:cubicBezTo>
                      <a:pt x="6426" y="1"/>
                      <a:pt x="6399" y="3"/>
                      <a:pt x="6372" y="7"/>
                    </a:cubicBezTo>
                    <a:lnTo>
                      <a:pt x="569" y="7"/>
                    </a:lnTo>
                    <a:cubicBezTo>
                      <a:pt x="542" y="3"/>
                      <a:pt x="515" y="1"/>
                      <a:pt x="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682;p124">
                <a:extLst>
                  <a:ext uri="{FF2B5EF4-FFF2-40B4-BE49-F238E27FC236}">
                    <a16:creationId xmlns:a16="http://schemas.microsoft.com/office/drawing/2014/main" id="{1F25ADAA-7BBC-4E31-9E56-5DC4F606A631}"/>
                  </a:ext>
                </a:extLst>
              </p:cNvPr>
              <p:cNvSpPr/>
              <p:nvPr/>
            </p:nvSpPr>
            <p:spPr>
              <a:xfrm>
                <a:off x="4755870" y="2763886"/>
                <a:ext cx="226405" cy="227736"/>
              </a:xfrm>
              <a:custGeom>
                <a:avLst/>
                <a:gdLst/>
                <a:ahLst/>
                <a:cxnLst/>
                <a:rect l="l" t="t" r="r" b="b"/>
                <a:pathLst>
                  <a:path w="11569" h="11637" extrusionOk="0">
                    <a:moveTo>
                      <a:pt x="7770" y="4806"/>
                    </a:moveTo>
                    <a:cubicBezTo>
                      <a:pt x="7894" y="4806"/>
                      <a:pt x="8020" y="4854"/>
                      <a:pt x="8118" y="4951"/>
                    </a:cubicBezTo>
                    <a:cubicBezTo>
                      <a:pt x="8323" y="5157"/>
                      <a:pt x="8304" y="5510"/>
                      <a:pt x="8059" y="5686"/>
                    </a:cubicBezTo>
                    <a:lnTo>
                      <a:pt x="6118" y="7627"/>
                    </a:lnTo>
                    <a:cubicBezTo>
                      <a:pt x="6025" y="7721"/>
                      <a:pt x="5902" y="7767"/>
                      <a:pt x="5778" y="7767"/>
                    </a:cubicBezTo>
                    <a:cubicBezTo>
                      <a:pt x="5655" y="7767"/>
                      <a:pt x="5530" y="7721"/>
                      <a:pt x="5431" y="7627"/>
                    </a:cubicBezTo>
                    <a:lnTo>
                      <a:pt x="4471" y="6657"/>
                    </a:lnTo>
                    <a:cubicBezTo>
                      <a:pt x="4285" y="6471"/>
                      <a:pt x="4285" y="6167"/>
                      <a:pt x="4471" y="5971"/>
                    </a:cubicBezTo>
                    <a:cubicBezTo>
                      <a:pt x="4564" y="5878"/>
                      <a:pt x="4686" y="5831"/>
                      <a:pt x="4810" y="5831"/>
                    </a:cubicBezTo>
                    <a:cubicBezTo>
                      <a:pt x="4934" y="5831"/>
                      <a:pt x="5059" y="5878"/>
                      <a:pt x="5157" y="5971"/>
                    </a:cubicBezTo>
                    <a:lnTo>
                      <a:pt x="5784" y="6598"/>
                    </a:lnTo>
                    <a:lnTo>
                      <a:pt x="7373" y="5010"/>
                    </a:lnTo>
                    <a:cubicBezTo>
                      <a:pt x="7469" y="4876"/>
                      <a:pt x="7619" y="4806"/>
                      <a:pt x="7770" y="4806"/>
                    </a:cubicBezTo>
                    <a:close/>
                    <a:moveTo>
                      <a:pt x="5787" y="1"/>
                    </a:moveTo>
                    <a:cubicBezTo>
                      <a:pt x="5780" y="1"/>
                      <a:pt x="5772" y="1"/>
                      <a:pt x="5765" y="1"/>
                    </a:cubicBezTo>
                    <a:cubicBezTo>
                      <a:pt x="3441" y="10"/>
                      <a:pt x="1393" y="1520"/>
                      <a:pt x="697" y="3736"/>
                    </a:cubicBezTo>
                    <a:cubicBezTo>
                      <a:pt x="1" y="5951"/>
                      <a:pt x="814" y="8363"/>
                      <a:pt x="2726" y="9696"/>
                    </a:cubicBezTo>
                    <a:cubicBezTo>
                      <a:pt x="3059" y="9921"/>
                      <a:pt x="3285" y="10274"/>
                      <a:pt x="3343" y="10666"/>
                    </a:cubicBezTo>
                    <a:lnTo>
                      <a:pt x="2647" y="10666"/>
                    </a:lnTo>
                    <a:cubicBezTo>
                      <a:pt x="2089" y="10755"/>
                      <a:pt x="2089" y="11558"/>
                      <a:pt x="2647" y="11637"/>
                    </a:cubicBezTo>
                    <a:lnTo>
                      <a:pt x="8902" y="11637"/>
                    </a:lnTo>
                    <a:cubicBezTo>
                      <a:pt x="9461" y="11558"/>
                      <a:pt x="9461" y="10755"/>
                      <a:pt x="8902" y="10666"/>
                    </a:cubicBezTo>
                    <a:lnTo>
                      <a:pt x="8225" y="10666"/>
                    </a:lnTo>
                    <a:cubicBezTo>
                      <a:pt x="8304" y="10264"/>
                      <a:pt x="8539" y="9902"/>
                      <a:pt x="8872" y="9676"/>
                    </a:cubicBezTo>
                    <a:cubicBezTo>
                      <a:pt x="10764" y="8323"/>
                      <a:pt x="11568" y="5912"/>
                      <a:pt x="10862" y="3696"/>
                    </a:cubicBezTo>
                    <a:cubicBezTo>
                      <a:pt x="10149" y="1498"/>
                      <a:pt x="8101" y="1"/>
                      <a:pt x="57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80709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328"/>
                                        </p:tgtEl>
                                        <p:attrNameLst>
                                          <p:attrName>style.visibility</p:attrName>
                                        </p:attrNameLst>
                                      </p:cBhvr>
                                      <p:to>
                                        <p:strVal val="visible"/>
                                      </p:to>
                                    </p:set>
                                    <p:anim calcmode="lin" valueType="num">
                                      <p:cBhvr additive="base">
                                        <p:cTn id="7" dur="1000"/>
                                        <p:tgtEl>
                                          <p:spTgt spid="1328"/>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1331"/>
                                        </p:tgtEl>
                                        <p:attrNameLst>
                                          <p:attrName>style.visibility</p:attrName>
                                        </p:attrNameLst>
                                      </p:cBhvr>
                                      <p:to>
                                        <p:strVal val="visible"/>
                                      </p:to>
                                    </p:set>
                                    <p:animEffect transition="in" filter="fade">
                                      <p:cBhvr>
                                        <p:cTn id="10" dur="1000"/>
                                        <p:tgtEl>
                                          <p:spTgt spid="1331"/>
                                        </p:tgtEl>
                                      </p:cBhvr>
                                    </p:animEffect>
                                  </p:childTnLst>
                                </p:cTn>
                              </p:par>
                              <p:par>
                                <p:cTn id="11" presetID="10" presetClass="entr" presetSubtype="0" fill="hold" nodeType="withEffect">
                                  <p:stCondLst>
                                    <p:cond delay="0"/>
                                  </p:stCondLst>
                                  <p:childTnLst>
                                    <p:set>
                                      <p:cBhvr>
                                        <p:cTn id="12" dur="1" fill="hold">
                                          <p:stCondLst>
                                            <p:cond delay="0"/>
                                          </p:stCondLst>
                                        </p:cTn>
                                        <p:tgtEl>
                                          <p:spTgt spid="1335"/>
                                        </p:tgtEl>
                                        <p:attrNameLst>
                                          <p:attrName>style.visibility</p:attrName>
                                        </p:attrNameLst>
                                      </p:cBhvr>
                                      <p:to>
                                        <p:strVal val="visible"/>
                                      </p:to>
                                    </p:set>
                                    <p:animEffect transition="in" filter="fade">
                                      <p:cBhvr>
                                        <p:cTn id="13" dur="1000"/>
                                        <p:tgtEl>
                                          <p:spTgt spid="1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8" name="Google Shape;1568;p123">
            <a:extLst>
              <a:ext uri="{FF2B5EF4-FFF2-40B4-BE49-F238E27FC236}">
                <a16:creationId xmlns:a16="http://schemas.microsoft.com/office/drawing/2014/main" id="{2A729BF8-FA78-4D75-8F2B-AF9A323E628B}"/>
              </a:ext>
            </a:extLst>
          </p:cNvPr>
          <p:cNvSpPr txBox="1">
            <a:spLocks noGrp="1"/>
          </p:cNvSpPr>
          <p:nvPr>
            <p:ph type="title"/>
          </p:nvPr>
        </p:nvSpPr>
        <p:spPr>
          <a:xfrm>
            <a:off x="2832900" y="2110350"/>
            <a:ext cx="3478200" cy="92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800" dirty="0">
                <a:latin typeface="+mj-lt"/>
              </a:rPr>
              <a:t>Thanks</a:t>
            </a:r>
            <a:endParaRPr sz="8800" dirty="0">
              <a:latin typeface="+mj-lt"/>
            </a:endParaRPr>
          </a:p>
        </p:txBody>
      </p:sp>
    </p:spTree>
    <p:extLst>
      <p:ext uri="{BB962C8B-B14F-4D97-AF65-F5344CB8AC3E}">
        <p14:creationId xmlns:p14="http://schemas.microsoft.com/office/powerpoint/2010/main" val="33480064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3">
            <a:extLst>
              <a:ext uri="{FF2B5EF4-FFF2-40B4-BE49-F238E27FC236}">
                <a16:creationId xmlns:a16="http://schemas.microsoft.com/office/drawing/2014/main" id="{F73A1DA5-DDA9-4378-A19E-2472724324C1}"/>
              </a:ext>
            </a:extLst>
          </p:cNvPr>
          <p:cNvSpPr>
            <a:spLocks noGrp="1"/>
          </p:cNvSpPr>
          <p:nvPr>
            <p:ph type="subTitle" idx="1"/>
          </p:nvPr>
        </p:nvSpPr>
        <p:spPr>
          <a:xfrm>
            <a:off x="641194" y="583506"/>
            <a:ext cx="4561200" cy="393000"/>
          </a:xfrm>
        </p:spPr>
        <p:txBody>
          <a:bodyPr/>
          <a:lstStyle/>
          <a:p>
            <a:r>
              <a:rPr lang="en-US" altLang="zh-TW" dirty="0"/>
              <a:t>Endogeneity issues</a:t>
            </a:r>
            <a:endParaRPr lang="zh-TW" altLang="en-US" dirty="0"/>
          </a:p>
        </p:txBody>
      </p:sp>
    </p:spTree>
    <p:extLst>
      <p:ext uri="{BB962C8B-B14F-4D97-AF65-F5344CB8AC3E}">
        <p14:creationId xmlns:p14="http://schemas.microsoft.com/office/powerpoint/2010/main" val="2482648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88636" y="389659"/>
            <a:ext cx="2738582" cy="81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latin typeface="+mn-lt"/>
              </a:rPr>
              <a:t>Motivation</a:t>
            </a:r>
            <a:endParaRPr sz="4400" dirty="0">
              <a:latin typeface="+mn-lt"/>
            </a:endParaRPr>
          </a:p>
        </p:txBody>
      </p:sp>
      <p:sp>
        <p:nvSpPr>
          <p:cNvPr id="4" name="文字方塊 3">
            <a:extLst>
              <a:ext uri="{FF2B5EF4-FFF2-40B4-BE49-F238E27FC236}">
                <a16:creationId xmlns:a16="http://schemas.microsoft.com/office/drawing/2014/main" id="{A4DA719E-369C-4CC0-B509-3D8757CC51C6}"/>
              </a:ext>
            </a:extLst>
          </p:cNvPr>
          <p:cNvSpPr txBox="1"/>
          <p:nvPr/>
        </p:nvSpPr>
        <p:spPr>
          <a:xfrm>
            <a:off x="595745" y="1208059"/>
            <a:ext cx="6877951" cy="88851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TW" dirty="0">
                <a:latin typeface="+mn-lt"/>
              </a:rPr>
              <a:t>One of the instance, revolution in financial operations through ERPs with abundant empirical evidences on ERP benefits</a:t>
            </a:r>
          </a:p>
        </p:txBody>
      </p:sp>
      <p:pic>
        <p:nvPicPr>
          <p:cNvPr id="11266" name="Picture 2" descr="Accelerator 365 by Reply - Stock Price">
            <a:extLst>
              <a:ext uri="{FF2B5EF4-FFF2-40B4-BE49-F238E27FC236}">
                <a16:creationId xmlns:a16="http://schemas.microsoft.com/office/drawing/2014/main" id="{CB2F8654-1EEB-4E34-8A5A-ADA2A0B61A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589" t="25840" r="34709" b="25455"/>
          <a:stretch/>
        </p:blipFill>
        <p:spPr bwMode="auto">
          <a:xfrm>
            <a:off x="1913416" y="3132704"/>
            <a:ext cx="1440000" cy="1290341"/>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igh quality - Free computer icons">
            <a:extLst>
              <a:ext uri="{FF2B5EF4-FFF2-40B4-BE49-F238E27FC236}">
                <a16:creationId xmlns:a16="http://schemas.microsoft.com/office/drawing/2014/main" id="{A048C26D-0325-447F-90F6-57A46AEF7C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7744" y="3132704"/>
            <a:ext cx="1440000" cy="144000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群組 8">
            <a:extLst>
              <a:ext uri="{FF2B5EF4-FFF2-40B4-BE49-F238E27FC236}">
                <a16:creationId xmlns:a16="http://schemas.microsoft.com/office/drawing/2014/main" id="{33455589-AE1A-4588-9F23-A16069DFB6A4}"/>
              </a:ext>
            </a:extLst>
          </p:cNvPr>
          <p:cNvGrpSpPr/>
          <p:nvPr/>
        </p:nvGrpSpPr>
        <p:grpSpPr>
          <a:xfrm>
            <a:off x="903980" y="2301638"/>
            <a:ext cx="3061245" cy="540223"/>
            <a:chOff x="425248" y="1620339"/>
            <a:chExt cx="3061245" cy="540223"/>
          </a:xfrm>
        </p:grpSpPr>
        <p:grpSp>
          <p:nvGrpSpPr>
            <p:cNvPr id="10" name="Google Shape;1817;p125">
              <a:extLst>
                <a:ext uri="{FF2B5EF4-FFF2-40B4-BE49-F238E27FC236}">
                  <a16:creationId xmlns:a16="http://schemas.microsoft.com/office/drawing/2014/main" id="{83BB0C26-F9E8-4A55-BF78-D57A3C756A90}"/>
                </a:ext>
              </a:extLst>
            </p:cNvPr>
            <p:cNvGrpSpPr/>
            <p:nvPr/>
          </p:nvGrpSpPr>
          <p:grpSpPr>
            <a:xfrm>
              <a:off x="425248" y="1620339"/>
              <a:ext cx="2977139" cy="540223"/>
              <a:chOff x="713227" y="2721092"/>
              <a:chExt cx="2977139" cy="540223"/>
            </a:xfrm>
          </p:grpSpPr>
          <p:sp>
            <p:nvSpPr>
              <p:cNvPr id="12" name="Google Shape;1819;p125">
                <a:extLst>
                  <a:ext uri="{FF2B5EF4-FFF2-40B4-BE49-F238E27FC236}">
                    <a16:creationId xmlns:a16="http://schemas.microsoft.com/office/drawing/2014/main" id="{D1B39F72-B80B-476E-B764-F9B4B58C9489}"/>
                  </a:ext>
                </a:extLst>
              </p:cNvPr>
              <p:cNvSpPr/>
              <p:nvPr/>
            </p:nvSpPr>
            <p:spPr>
              <a:xfrm>
                <a:off x="1194960" y="2843778"/>
                <a:ext cx="2495406" cy="409777"/>
              </a:xfrm>
              <a:custGeom>
                <a:avLst/>
                <a:gdLst/>
                <a:ahLst/>
                <a:cxnLst/>
                <a:rect l="l" t="t" r="r" b="b"/>
                <a:pathLst>
                  <a:path w="71970" h="18958" fill="none" extrusionOk="0">
                    <a:moveTo>
                      <a:pt x="1" y="18957"/>
                    </a:moveTo>
                    <a:lnTo>
                      <a:pt x="62481" y="18957"/>
                    </a:lnTo>
                    <a:cubicBezTo>
                      <a:pt x="67718" y="18957"/>
                      <a:pt x="71970" y="14706"/>
                      <a:pt x="71970" y="9490"/>
                    </a:cubicBezTo>
                    <a:cubicBezTo>
                      <a:pt x="71970" y="4252"/>
                      <a:pt x="67718" y="1"/>
                      <a:pt x="62481" y="1"/>
                    </a:cubicBezTo>
                    <a:lnTo>
                      <a:pt x="8110"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20;p125">
                <a:extLst>
                  <a:ext uri="{FF2B5EF4-FFF2-40B4-BE49-F238E27FC236}">
                    <a16:creationId xmlns:a16="http://schemas.microsoft.com/office/drawing/2014/main" id="{5F1BB85A-FE71-416A-81CE-2F7F85DA852F}"/>
                  </a:ext>
                </a:extLst>
              </p:cNvPr>
              <p:cNvSpPr/>
              <p:nvPr/>
            </p:nvSpPr>
            <p:spPr>
              <a:xfrm>
                <a:off x="808916" y="2836213"/>
                <a:ext cx="444340" cy="425102"/>
              </a:xfrm>
              <a:custGeom>
                <a:avLst/>
                <a:gdLst/>
                <a:ahLst/>
                <a:cxnLst/>
                <a:rect l="l" t="t" r="r" b="b"/>
                <a:pathLst>
                  <a:path w="20557" h="19667" extrusionOk="0">
                    <a:moveTo>
                      <a:pt x="10673" y="1791"/>
                    </a:moveTo>
                    <a:cubicBezTo>
                      <a:pt x="14789" y="1791"/>
                      <a:pt x="18738" y="4994"/>
                      <a:pt x="18738" y="9840"/>
                    </a:cubicBezTo>
                    <a:cubicBezTo>
                      <a:pt x="18738" y="14245"/>
                      <a:pt x="15144" y="17839"/>
                      <a:pt x="10739" y="17839"/>
                    </a:cubicBezTo>
                    <a:lnTo>
                      <a:pt x="10739" y="17861"/>
                    </a:lnTo>
                    <a:cubicBezTo>
                      <a:pt x="3572" y="17861"/>
                      <a:pt x="0" y="9204"/>
                      <a:pt x="5063" y="4164"/>
                    </a:cubicBezTo>
                    <a:cubicBezTo>
                      <a:pt x="6694" y="2525"/>
                      <a:pt x="8703" y="1791"/>
                      <a:pt x="10673" y="1791"/>
                    </a:cubicBezTo>
                    <a:close/>
                    <a:moveTo>
                      <a:pt x="10739" y="0"/>
                    </a:moveTo>
                    <a:cubicBezTo>
                      <a:pt x="6750" y="0"/>
                      <a:pt x="3156" y="2389"/>
                      <a:pt x="1644" y="6070"/>
                    </a:cubicBezTo>
                    <a:cubicBezTo>
                      <a:pt x="110" y="9730"/>
                      <a:pt x="965" y="13982"/>
                      <a:pt x="3770" y="16787"/>
                    </a:cubicBezTo>
                    <a:cubicBezTo>
                      <a:pt x="5646" y="18663"/>
                      <a:pt x="8169" y="19667"/>
                      <a:pt x="10729" y="19667"/>
                    </a:cubicBezTo>
                    <a:cubicBezTo>
                      <a:pt x="11997" y="19667"/>
                      <a:pt x="13274" y="19421"/>
                      <a:pt x="14486" y="18913"/>
                    </a:cubicBezTo>
                    <a:cubicBezTo>
                      <a:pt x="18168" y="17400"/>
                      <a:pt x="20557" y="13806"/>
                      <a:pt x="20557" y="9840"/>
                    </a:cubicBezTo>
                    <a:cubicBezTo>
                      <a:pt x="20557" y="4405"/>
                      <a:pt x="16152" y="0"/>
                      <a:pt x="10739" y="0"/>
                    </a:cubicBezTo>
                    <a:close/>
                  </a:path>
                </a:pathLst>
              </a:custGeom>
              <a:solidFill>
                <a:srgbClr val="FFFFFF"/>
              </a:solid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21;p125">
                <a:extLst>
                  <a:ext uri="{FF2B5EF4-FFF2-40B4-BE49-F238E27FC236}">
                    <a16:creationId xmlns:a16="http://schemas.microsoft.com/office/drawing/2014/main" id="{8EC0B8C8-0B16-4AF3-ACD6-6C2F8912391B}"/>
                  </a:ext>
                </a:extLst>
              </p:cNvPr>
              <p:cNvSpPr/>
              <p:nvPr/>
            </p:nvSpPr>
            <p:spPr>
              <a:xfrm>
                <a:off x="713227" y="2721092"/>
                <a:ext cx="538603" cy="538603"/>
              </a:xfrm>
              <a:custGeom>
                <a:avLst/>
                <a:gdLst/>
                <a:ahLst/>
                <a:cxnLst/>
                <a:rect l="l" t="t" r="r" b="b"/>
                <a:pathLst>
                  <a:path w="24918" h="24918" fill="none" extrusionOk="0">
                    <a:moveTo>
                      <a:pt x="5392" y="24918"/>
                    </a:moveTo>
                    <a:cubicBezTo>
                      <a:pt x="0" y="19527"/>
                      <a:pt x="0" y="10783"/>
                      <a:pt x="5392" y="5392"/>
                    </a:cubicBezTo>
                    <a:cubicBezTo>
                      <a:pt x="10783" y="1"/>
                      <a:pt x="19527" y="1"/>
                      <a:pt x="24918" y="5392"/>
                    </a:cubicBez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文字方塊 10">
              <a:extLst>
                <a:ext uri="{FF2B5EF4-FFF2-40B4-BE49-F238E27FC236}">
                  <a16:creationId xmlns:a16="http://schemas.microsoft.com/office/drawing/2014/main" id="{1AB5A179-6B7E-4B1E-909E-85DB5C04F972}"/>
                </a:ext>
              </a:extLst>
            </p:cNvPr>
            <p:cNvSpPr txBox="1"/>
            <p:nvPr/>
          </p:nvSpPr>
          <p:spPr>
            <a:xfrm>
              <a:off x="991087" y="1794024"/>
              <a:ext cx="2495406" cy="307777"/>
            </a:xfrm>
            <a:prstGeom prst="rect">
              <a:avLst/>
            </a:prstGeom>
            <a:noFill/>
          </p:spPr>
          <p:txBody>
            <a:bodyPr wrap="square" rtlCol="0">
              <a:spAutoFit/>
            </a:bodyPr>
            <a:lstStyle/>
            <a:p>
              <a:pPr algn="ctr"/>
              <a:r>
                <a:rPr lang="en-US" altLang="zh-TW" i="1" dirty="0">
                  <a:latin typeface="+mn-lt"/>
                </a:rPr>
                <a:t>Hayes et al. (2001)</a:t>
              </a:r>
              <a:endParaRPr lang="zh-TW" altLang="en-US" i="1" dirty="0">
                <a:latin typeface="+mn-lt"/>
              </a:endParaRPr>
            </a:p>
          </p:txBody>
        </p:sp>
      </p:grpSp>
      <p:grpSp>
        <p:nvGrpSpPr>
          <p:cNvPr id="15" name="群組 14">
            <a:extLst>
              <a:ext uri="{FF2B5EF4-FFF2-40B4-BE49-F238E27FC236}">
                <a16:creationId xmlns:a16="http://schemas.microsoft.com/office/drawing/2014/main" id="{53CB140E-0F26-4294-88CE-D37B34B6240A}"/>
              </a:ext>
            </a:extLst>
          </p:cNvPr>
          <p:cNvGrpSpPr/>
          <p:nvPr/>
        </p:nvGrpSpPr>
        <p:grpSpPr>
          <a:xfrm>
            <a:off x="4834202" y="2300827"/>
            <a:ext cx="3061245" cy="540223"/>
            <a:chOff x="425248" y="1620339"/>
            <a:chExt cx="3061245" cy="540223"/>
          </a:xfrm>
        </p:grpSpPr>
        <p:grpSp>
          <p:nvGrpSpPr>
            <p:cNvPr id="16" name="Google Shape;1817;p125">
              <a:extLst>
                <a:ext uri="{FF2B5EF4-FFF2-40B4-BE49-F238E27FC236}">
                  <a16:creationId xmlns:a16="http://schemas.microsoft.com/office/drawing/2014/main" id="{4156A6D7-624F-4190-8EAE-FED023505BB3}"/>
                </a:ext>
              </a:extLst>
            </p:cNvPr>
            <p:cNvGrpSpPr/>
            <p:nvPr/>
          </p:nvGrpSpPr>
          <p:grpSpPr>
            <a:xfrm>
              <a:off x="425248" y="1620339"/>
              <a:ext cx="2977139" cy="540223"/>
              <a:chOff x="713227" y="2721092"/>
              <a:chExt cx="2977139" cy="540223"/>
            </a:xfrm>
          </p:grpSpPr>
          <p:sp>
            <p:nvSpPr>
              <p:cNvPr id="18" name="Google Shape;1819;p125">
                <a:extLst>
                  <a:ext uri="{FF2B5EF4-FFF2-40B4-BE49-F238E27FC236}">
                    <a16:creationId xmlns:a16="http://schemas.microsoft.com/office/drawing/2014/main" id="{2CBB45B0-69A5-4FB2-A79D-1B46A9A72668}"/>
                  </a:ext>
                </a:extLst>
              </p:cNvPr>
              <p:cNvSpPr/>
              <p:nvPr/>
            </p:nvSpPr>
            <p:spPr>
              <a:xfrm>
                <a:off x="1194960" y="2843778"/>
                <a:ext cx="2495406" cy="409777"/>
              </a:xfrm>
              <a:custGeom>
                <a:avLst/>
                <a:gdLst/>
                <a:ahLst/>
                <a:cxnLst/>
                <a:rect l="l" t="t" r="r" b="b"/>
                <a:pathLst>
                  <a:path w="71970" h="18958" fill="none" extrusionOk="0">
                    <a:moveTo>
                      <a:pt x="1" y="18957"/>
                    </a:moveTo>
                    <a:lnTo>
                      <a:pt x="62481" y="18957"/>
                    </a:lnTo>
                    <a:cubicBezTo>
                      <a:pt x="67718" y="18957"/>
                      <a:pt x="71970" y="14706"/>
                      <a:pt x="71970" y="9490"/>
                    </a:cubicBezTo>
                    <a:cubicBezTo>
                      <a:pt x="71970" y="4252"/>
                      <a:pt x="67718" y="1"/>
                      <a:pt x="62481" y="1"/>
                    </a:cubicBezTo>
                    <a:lnTo>
                      <a:pt x="8110"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20;p125">
                <a:extLst>
                  <a:ext uri="{FF2B5EF4-FFF2-40B4-BE49-F238E27FC236}">
                    <a16:creationId xmlns:a16="http://schemas.microsoft.com/office/drawing/2014/main" id="{6F264AAD-5E33-42C4-ABF7-9A175471108B}"/>
                  </a:ext>
                </a:extLst>
              </p:cNvPr>
              <p:cNvSpPr/>
              <p:nvPr/>
            </p:nvSpPr>
            <p:spPr>
              <a:xfrm>
                <a:off x="808916" y="2836213"/>
                <a:ext cx="444340" cy="425102"/>
              </a:xfrm>
              <a:custGeom>
                <a:avLst/>
                <a:gdLst/>
                <a:ahLst/>
                <a:cxnLst/>
                <a:rect l="l" t="t" r="r" b="b"/>
                <a:pathLst>
                  <a:path w="20557" h="19667" extrusionOk="0">
                    <a:moveTo>
                      <a:pt x="10673" y="1791"/>
                    </a:moveTo>
                    <a:cubicBezTo>
                      <a:pt x="14789" y="1791"/>
                      <a:pt x="18738" y="4994"/>
                      <a:pt x="18738" y="9840"/>
                    </a:cubicBezTo>
                    <a:cubicBezTo>
                      <a:pt x="18738" y="14245"/>
                      <a:pt x="15144" y="17839"/>
                      <a:pt x="10739" y="17839"/>
                    </a:cubicBezTo>
                    <a:lnTo>
                      <a:pt x="10739" y="17861"/>
                    </a:lnTo>
                    <a:cubicBezTo>
                      <a:pt x="3572" y="17861"/>
                      <a:pt x="0" y="9204"/>
                      <a:pt x="5063" y="4164"/>
                    </a:cubicBezTo>
                    <a:cubicBezTo>
                      <a:pt x="6694" y="2525"/>
                      <a:pt x="8703" y="1791"/>
                      <a:pt x="10673" y="1791"/>
                    </a:cubicBezTo>
                    <a:close/>
                    <a:moveTo>
                      <a:pt x="10739" y="0"/>
                    </a:moveTo>
                    <a:cubicBezTo>
                      <a:pt x="6750" y="0"/>
                      <a:pt x="3156" y="2389"/>
                      <a:pt x="1644" y="6070"/>
                    </a:cubicBezTo>
                    <a:cubicBezTo>
                      <a:pt x="110" y="9730"/>
                      <a:pt x="965" y="13982"/>
                      <a:pt x="3770" y="16787"/>
                    </a:cubicBezTo>
                    <a:cubicBezTo>
                      <a:pt x="5646" y="18663"/>
                      <a:pt x="8169" y="19667"/>
                      <a:pt x="10729" y="19667"/>
                    </a:cubicBezTo>
                    <a:cubicBezTo>
                      <a:pt x="11997" y="19667"/>
                      <a:pt x="13274" y="19421"/>
                      <a:pt x="14486" y="18913"/>
                    </a:cubicBezTo>
                    <a:cubicBezTo>
                      <a:pt x="18168" y="17400"/>
                      <a:pt x="20557" y="13806"/>
                      <a:pt x="20557" y="9840"/>
                    </a:cubicBezTo>
                    <a:cubicBezTo>
                      <a:pt x="20557" y="4405"/>
                      <a:pt x="16152" y="0"/>
                      <a:pt x="10739" y="0"/>
                    </a:cubicBezTo>
                    <a:close/>
                  </a:path>
                </a:pathLst>
              </a:custGeom>
              <a:solidFill>
                <a:srgbClr val="FFFFFF"/>
              </a:solid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21;p125">
                <a:extLst>
                  <a:ext uri="{FF2B5EF4-FFF2-40B4-BE49-F238E27FC236}">
                    <a16:creationId xmlns:a16="http://schemas.microsoft.com/office/drawing/2014/main" id="{905A048B-205A-44AB-9825-1BA78A68DC99}"/>
                  </a:ext>
                </a:extLst>
              </p:cNvPr>
              <p:cNvSpPr/>
              <p:nvPr/>
            </p:nvSpPr>
            <p:spPr>
              <a:xfrm>
                <a:off x="713227" y="2721092"/>
                <a:ext cx="538603" cy="538603"/>
              </a:xfrm>
              <a:custGeom>
                <a:avLst/>
                <a:gdLst/>
                <a:ahLst/>
                <a:cxnLst/>
                <a:rect l="l" t="t" r="r" b="b"/>
                <a:pathLst>
                  <a:path w="24918" h="24918" fill="none" extrusionOk="0">
                    <a:moveTo>
                      <a:pt x="5392" y="24918"/>
                    </a:moveTo>
                    <a:cubicBezTo>
                      <a:pt x="0" y="19527"/>
                      <a:pt x="0" y="10783"/>
                      <a:pt x="5392" y="5392"/>
                    </a:cubicBezTo>
                    <a:cubicBezTo>
                      <a:pt x="10783" y="1"/>
                      <a:pt x="19527" y="1"/>
                      <a:pt x="24918" y="5392"/>
                    </a:cubicBez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文字方塊 16">
              <a:extLst>
                <a:ext uri="{FF2B5EF4-FFF2-40B4-BE49-F238E27FC236}">
                  <a16:creationId xmlns:a16="http://schemas.microsoft.com/office/drawing/2014/main" id="{5053881E-E8BD-414D-8996-D76ED0BA704D}"/>
                </a:ext>
              </a:extLst>
            </p:cNvPr>
            <p:cNvSpPr txBox="1"/>
            <p:nvPr/>
          </p:nvSpPr>
          <p:spPr>
            <a:xfrm>
              <a:off x="991087" y="1794024"/>
              <a:ext cx="2495406" cy="307777"/>
            </a:xfrm>
            <a:prstGeom prst="rect">
              <a:avLst/>
            </a:prstGeom>
            <a:noFill/>
          </p:spPr>
          <p:txBody>
            <a:bodyPr wrap="square" rtlCol="0">
              <a:spAutoFit/>
            </a:bodyPr>
            <a:lstStyle/>
            <a:p>
              <a:pPr algn="ctr"/>
              <a:r>
                <a:rPr lang="en-US" altLang="zh-TW" i="1" dirty="0">
                  <a:latin typeface="+mn-lt"/>
                </a:rPr>
                <a:t>Morris and </a:t>
              </a:r>
              <a:r>
                <a:rPr lang="en-US" altLang="zh-TW" i="1" dirty="0" err="1">
                  <a:latin typeface="+mn-lt"/>
                </a:rPr>
                <a:t>Laksmana</a:t>
              </a:r>
              <a:r>
                <a:rPr lang="en-US" altLang="zh-TW" i="1" dirty="0">
                  <a:latin typeface="+mn-lt"/>
                </a:rPr>
                <a:t> (2010)</a:t>
              </a:r>
              <a:endParaRPr lang="zh-TW" altLang="en-US" i="1" dirty="0">
                <a:latin typeface="+mn-lt"/>
              </a:endParaRPr>
            </a:p>
          </p:txBody>
        </p:sp>
      </p:grpSp>
    </p:spTree>
    <p:extLst>
      <p:ext uri="{BB962C8B-B14F-4D97-AF65-F5344CB8AC3E}">
        <p14:creationId xmlns:p14="http://schemas.microsoft.com/office/powerpoint/2010/main" val="51993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88636" y="389659"/>
            <a:ext cx="2738582" cy="81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latin typeface="+mn-lt"/>
              </a:rPr>
              <a:t>Motivation</a:t>
            </a:r>
            <a:endParaRPr sz="4400" dirty="0">
              <a:latin typeface="+mn-lt"/>
            </a:endParaRPr>
          </a:p>
        </p:txBody>
      </p:sp>
      <p:sp>
        <p:nvSpPr>
          <p:cNvPr id="4" name="文字方塊 3">
            <a:extLst>
              <a:ext uri="{FF2B5EF4-FFF2-40B4-BE49-F238E27FC236}">
                <a16:creationId xmlns:a16="http://schemas.microsoft.com/office/drawing/2014/main" id="{A4DA719E-369C-4CC0-B509-3D8757CC51C6}"/>
              </a:ext>
            </a:extLst>
          </p:cNvPr>
          <p:cNvSpPr txBox="1"/>
          <p:nvPr/>
        </p:nvSpPr>
        <p:spPr>
          <a:xfrm>
            <a:off x="5122025" y="1696606"/>
            <a:ext cx="4021975" cy="175028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TW" dirty="0">
                <a:latin typeface="+mn-lt"/>
              </a:rPr>
              <a:t>Rapid growth of RPA after Covid-19 pandemic.</a:t>
            </a:r>
          </a:p>
          <a:p>
            <a:pPr marL="285750" indent="-285750">
              <a:lnSpc>
                <a:spcPct val="200000"/>
              </a:lnSpc>
              <a:buFont typeface="Arial" panose="020B0604020202020204" pitchFamily="34" charset="0"/>
              <a:buChar char="•"/>
            </a:pPr>
            <a:r>
              <a:rPr lang="en-US" altLang="zh-TW" dirty="0">
                <a:latin typeface="+mn-lt"/>
              </a:rPr>
              <a:t>Theoretical and qualitative insights on RPA adoption while empirical studies on RPA’s impact on the accounting profession are rare. </a:t>
            </a:r>
          </a:p>
        </p:txBody>
      </p:sp>
      <p:pic>
        <p:nvPicPr>
          <p:cNvPr id="12292" name="Picture 4" descr="Robotic process automation (RPA) market 2030 | Statista">
            <a:extLst>
              <a:ext uri="{FF2B5EF4-FFF2-40B4-BE49-F238E27FC236}">
                <a16:creationId xmlns:a16="http://schemas.microsoft.com/office/drawing/2014/main" id="{04DC20B7-04D4-4B43-9634-369AC95B5F7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62" t="3112" r="3640" b="5184"/>
          <a:stretch/>
        </p:blipFill>
        <p:spPr bwMode="auto">
          <a:xfrm>
            <a:off x="288636" y="1289257"/>
            <a:ext cx="4573164" cy="3318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733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88636" y="389659"/>
            <a:ext cx="2738582" cy="81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latin typeface="+mn-lt"/>
              </a:rPr>
              <a:t>Motivation</a:t>
            </a:r>
            <a:endParaRPr sz="4400" dirty="0">
              <a:latin typeface="+mn-lt"/>
            </a:endParaRPr>
          </a:p>
        </p:txBody>
      </p:sp>
      <p:sp>
        <p:nvSpPr>
          <p:cNvPr id="4" name="文字方塊 3">
            <a:extLst>
              <a:ext uri="{FF2B5EF4-FFF2-40B4-BE49-F238E27FC236}">
                <a16:creationId xmlns:a16="http://schemas.microsoft.com/office/drawing/2014/main" id="{A4DA719E-369C-4CC0-B509-3D8757CC51C6}"/>
              </a:ext>
            </a:extLst>
          </p:cNvPr>
          <p:cNvSpPr txBox="1"/>
          <p:nvPr/>
        </p:nvSpPr>
        <p:spPr>
          <a:xfrm>
            <a:off x="288636" y="1208059"/>
            <a:ext cx="9500755" cy="45762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TW" dirty="0">
                <a:latin typeface="+mn-lt"/>
              </a:rPr>
              <a:t>There are ample of empirical studies exploring technology and earnings management. </a:t>
            </a:r>
          </a:p>
        </p:txBody>
      </p:sp>
      <p:grpSp>
        <p:nvGrpSpPr>
          <p:cNvPr id="5" name="群組 4">
            <a:extLst>
              <a:ext uri="{FF2B5EF4-FFF2-40B4-BE49-F238E27FC236}">
                <a16:creationId xmlns:a16="http://schemas.microsoft.com/office/drawing/2014/main" id="{30AFB289-EE1D-464F-A552-F4BAE7415631}"/>
              </a:ext>
            </a:extLst>
          </p:cNvPr>
          <p:cNvGrpSpPr/>
          <p:nvPr/>
        </p:nvGrpSpPr>
        <p:grpSpPr>
          <a:xfrm>
            <a:off x="2594262" y="2117899"/>
            <a:ext cx="3955475" cy="2323028"/>
            <a:chOff x="2594262" y="2026459"/>
            <a:chExt cx="3955475" cy="2323028"/>
          </a:xfrm>
        </p:grpSpPr>
        <p:grpSp>
          <p:nvGrpSpPr>
            <p:cNvPr id="6" name="群組 5">
              <a:extLst>
                <a:ext uri="{FF2B5EF4-FFF2-40B4-BE49-F238E27FC236}">
                  <a16:creationId xmlns:a16="http://schemas.microsoft.com/office/drawing/2014/main" id="{AADBA0D9-7356-43EC-B643-910446CD574C}"/>
                </a:ext>
              </a:extLst>
            </p:cNvPr>
            <p:cNvGrpSpPr/>
            <p:nvPr/>
          </p:nvGrpSpPr>
          <p:grpSpPr>
            <a:xfrm>
              <a:off x="2594262" y="2026459"/>
              <a:ext cx="3955475" cy="2323028"/>
              <a:chOff x="3369952" y="2797350"/>
              <a:chExt cx="1902361" cy="1783475"/>
            </a:xfrm>
          </p:grpSpPr>
          <p:sp>
            <p:nvSpPr>
              <p:cNvPr id="7" name="Google Shape;1803;p125">
                <a:extLst>
                  <a:ext uri="{FF2B5EF4-FFF2-40B4-BE49-F238E27FC236}">
                    <a16:creationId xmlns:a16="http://schemas.microsoft.com/office/drawing/2014/main" id="{86F5D91F-28C1-4F52-92DE-8660AD2129CC}"/>
                  </a:ext>
                </a:extLst>
              </p:cNvPr>
              <p:cNvSpPr>
                <a:spLocks noChangeAspect="1"/>
              </p:cNvSpPr>
              <p:nvPr/>
            </p:nvSpPr>
            <p:spPr>
              <a:xfrm>
                <a:off x="4099162" y="2797350"/>
                <a:ext cx="70622" cy="428339"/>
              </a:xfrm>
              <a:custGeom>
                <a:avLst/>
                <a:gdLst/>
                <a:ahLst/>
                <a:cxnLst/>
                <a:rect l="l" t="t" r="r" b="b"/>
                <a:pathLst>
                  <a:path w="3617" h="21938" fill="none" extrusionOk="0">
                    <a:moveTo>
                      <a:pt x="0" y="1"/>
                    </a:moveTo>
                    <a:lnTo>
                      <a:pt x="0" y="8570"/>
                    </a:lnTo>
                    <a:lnTo>
                      <a:pt x="3616" y="10980"/>
                    </a:lnTo>
                    <a:lnTo>
                      <a:pt x="0" y="13829"/>
                    </a:lnTo>
                    <a:lnTo>
                      <a:pt x="0" y="21938"/>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04;p125">
                <a:extLst>
                  <a:ext uri="{FF2B5EF4-FFF2-40B4-BE49-F238E27FC236}">
                    <a16:creationId xmlns:a16="http://schemas.microsoft.com/office/drawing/2014/main" id="{E5B28DC9-33F1-4A35-8187-3496B5FB187B}"/>
                  </a:ext>
                </a:extLst>
              </p:cNvPr>
              <p:cNvSpPr>
                <a:spLocks noChangeAspect="1"/>
              </p:cNvSpPr>
              <p:nvPr/>
            </p:nvSpPr>
            <p:spPr>
              <a:xfrm>
                <a:off x="4609068" y="3225671"/>
                <a:ext cx="70622" cy="427910"/>
              </a:xfrm>
              <a:custGeom>
                <a:avLst/>
                <a:gdLst/>
                <a:ahLst/>
                <a:cxnLst/>
                <a:rect l="l" t="t" r="r" b="b"/>
                <a:pathLst>
                  <a:path w="3617" h="21916" fill="none" extrusionOk="0">
                    <a:moveTo>
                      <a:pt x="3616" y="1"/>
                    </a:moveTo>
                    <a:lnTo>
                      <a:pt x="3616" y="8570"/>
                    </a:lnTo>
                    <a:lnTo>
                      <a:pt x="0" y="10958"/>
                    </a:lnTo>
                    <a:lnTo>
                      <a:pt x="3616" y="13829"/>
                    </a:lnTo>
                    <a:lnTo>
                      <a:pt x="3616" y="21916"/>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05;p125">
                <a:extLst>
                  <a:ext uri="{FF2B5EF4-FFF2-40B4-BE49-F238E27FC236}">
                    <a16:creationId xmlns:a16="http://schemas.microsoft.com/office/drawing/2014/main" id="{BD5C6071-F758-4914-BC23-243729260264}"/>
                  </a:ext>
                </a:extLst>
              </p:cNvPr>
              <p:cNvSpPr>
                <a:spLocks noChangeAspect="1"/>
              </p:cNvSpPr>
              <p:nvPr/>
            </p:nvSpPr>
            <p:spPr>
              <a:xfrm>
                <a:off x="3979641" y="3653562"/>
                <a:ext cx="70622" cy="428339"/>
              </a:xfrm>
              <a:custGeom>
                <a:avLst/>
                <a:gdLst/>
                <a:ahLst/>
                <a:cxnLst/>
                <a:rect l="l" t="t" r="r" b="b"/>
                <a:pathLst>
                  <a:path w="3617" h="21938" fill="none" extrusionOk="0">
                    <a:moveTo>
                      <a:pt x="0" y="1"/>
                    </a:moveTo>
                    <a:lnTo>
                      <a:pt x="0" y="8569"/>
                    </a:lnTo>
                    <a:lnTo>
                      <a:pt x="3616" y="10980"/>
                    </a:lnTo>
                    <a:lnTo>
                      <a:pt x="0" y="13829"/>
                    </a:lnTo>
                    <a:lnTo>
                      <a:pt x="0" y="21938"/>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06;p125">
                <a:extLst>
                  <a:ext uri="{FF2B5EF4-FFF2-40B4-BE49-F238E27FC236}">
                    <a16:creationId xmlns:a16="http://schemas.microsoft.com/office/drawing/2014/main" id="{D2EE0434-B754-4E6A-BE6B-8AA46FE0A71B}"/>
                  </a:ext>
                </a:extLst>
              </p:cNvPr>
              <p:cNvSpPr>
                <a:spLocks noChangeAspect="1"/>
              </p:cNvSpPr>
              <p:nvPr/>
            </p:nvSpPr>
            <p:spPr>
              <a:xfrm>
                <a:off x="4609068" y="4081883"/>
                <a:ext cx="70622" cy="427910"/>
              </a:xfrm>
              <a:custGeom>
                <a:avLst/>
                <a:gdLst/>
                <a:ahLst/>
                <a:cxnLst/>
                <a:rect l="l" t="t" r="r" b="b"/>
                <a:pathLst>
                  <a:path w="3617" h="21916" fill="none" extrusionOk="0">
                    <a:moveTo>
                      <a:pt x="3616" y="1"/>
                    </a:moveTo>
                    <a:lnTo>
                      <a:pt x="3616" y="8569"/>
                    </a:lnTo>
                    <a:lnTo>
                      <a:pt x="0" y="10958"/>
                    </a:lnTo>
                    <a:lnTo>
                      <a:pt x="3616" y="13829"/>
                    </a:lnTo>
                    <a:lnTo>
                      <a:pt x="3616" y="21915"/>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07;p125">
                <a:extLst>
                  <a:ext uri="{FF2B5EF4-FFF2-40B4-BE49-F238E27FC236}">
                    <a16:creationId xmlns:a16="http://schemas.microsoft.com/office/drawing/2014/main" id="{E68B05D5-7092-43D5-963C-5CF602D896C6}"/>
                  </a:ext>
                </a:extLst>
              </p:cNvPr>
              <p:cNvSpPr>
                <a:spLocks noChangeAspect="1"/>
              </p:cNvSpPr>
              <p:nvPr/>
            </p:nvSpPr>
            <p:spPr>
              <a:xfrm>
                <a:off x="3387428" y="2797350"/>
                <a:ext cx="1884885" cy="428339"/>
              </a:xfrm>
              <a:custGeom>
                <a:avLst/>
                <a:gdLst/>
                <a:ahLst/>
                <a:cxnLst/>
                <a:rect l="l" t="t" r="r" b="b"/>
                <a:pathLst>
                  <a:path w="96537" h="21938" fill="none" extrusionOk="0">
                    <a:moveTo>
                      <a:pt x="1" y="18607"/>
                    </a:moveTo>
                    <a:lnTo>
                      <a:pt x="1" y="6181"/>
                    </a:lnTo>
                    <a:cubicBezTo>
                      <a:pt x="1" y="2762"/>
                      <a:pt x="2762" y="1"/>
                      <a:pt x="6159" y="1"/>
                    </a:cubicBezTo>
                    <a:lnTo>
                      <a:pt x="90356" y="1"/>
                    </a:lnTo>
                    <a:cubicBezTo>
                      <a:pt x="93753" y="1"/>
                      <a:pt x="96515" y="2762"/>
                      <a:pt x="96515" y="6181"/>
                    </a:cubicBezTo>
                    <a:lnTo>
                      <a:pt x="96515" y="15780"/>
                    </a:lnTo>
                    <a:cubicBezTo>
                      <a:pt x="96536" y="19177"/>
                      <a:pt x="93753" y="21938"/>
                      <a:pt x="90356" y="21938"/>
                    </a:cubicBez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08;p125">
                <a:extLst>
                  <a:ext uri="{FF2B5EF4-FFF2-40B4-BE49-F238E27FC236}">
                    <a16:creationId xmlns:a16="http://schemas.microsoft.com/office/drawing/2014/main" id="{C821BAEB-4231-418B-99CE-DA791FEA26F0}"/>
                  </a:ext>
                </a:extLst>
              </p:cNvPr>
              <p:cNvSpPr>
                <a:spLocks noChangeAspect="1"/>
              </p:cNvSpPr>
              <p:nvPr/>
            </p:nvSpPr>
            <p:spPr>
              <a:xfrm>
                <a:off x="3801202" y="3653562"/>
                <a:ext cx="1350447" cy="20"/>
              </a:xfrm>
              <a:custGeom>
                <a:avLst/>
                <a:gdLst/>
                <a:ahLst/>
                <a:cxnLst/>
                <a:rect l="l" t="t" r="r" b="b"/>
                <a:pathLst>
                  <a:path w="69165" h="1" fill="none" extrusionOk="0">
                    <a:moveTo>
                      <a:pt x="1" y="1"/>
                    </a:moveTo>
                    <a:lnTo>
                      <a:pt x="69164"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09;p125">
                <a:extLst>
                  <a:ext uri="{FF2B5EF4-FFF2-40B4-BE49-F238E27FC236}">
                    <a16:creationId xmlns:a16="http://schemas.microsoft.com/office/drawing/2014/main" id="{65F01E32-C11B-4B34-A8D6-1F699A71195E}"/>
                  </a:ext>
                </a:extLst>
              </p:cNvPr>
              <p:cNvSpPr>
                <a:spLocks noChangeAspect="1"/>
              </p:cNvSpPr>
              <p:nvPr/>
            </p:nvSpPr>
            <p:spPr>
              <a:xfrm>
                <a:off x="3387428" y="3225671"/>
                <a:ext cx="1764220" cy="428339"/>
              </a:xfrm>
              <a:custGeom>
                <a:avLst/>
                <a:gdLst/>
                <a:ahLst/>
                <a:cxnLst/>
                <a:rect l="l" t="t" r="r" b="b"/>
                <a:pathLst>
                  <a:path w="90357" h="21938" fill="none" extrusionOk="0">
                    <a:moveTo>
                      <a:pt x="90356" y="1"/>
                    </a:moveTo>
                    <a:lnTo>
                      <a:pt x="80582" y="1"/>
                    </a:lnTo>
                    <a:lnTo>
                      <a:pt x="78194" y="3617"/>
                    </a:lnTo>
                    <a:lnTo>
                      <a:pt x="75323" y="1"/>
                    </a:lnTo>
                    <a:lnTo>
                      <a:pt x="6159" y="1"/>
                    </a:lnTo>
                    <a:cubicBezTo>
                      <a:pt x="2762" y="1"/>
                      <a:pt x="1" y="2762"/>
                      <a:pt x="1" y="6181"/>
                    </a:cubicBezTo>
                    <a:lnTo>
                      <a:pt x="1" y="15758"/>
                    </a:lnTo>
                    <a:cubicBezTo>
                      <a:pt x="1" y="19176"/>
                      <a:pt x="2762" y="21938"/>
                      <a:pt x="6159" y="21938"/>
                    </a:cubicBezTo>
                    <a:lnTo>
                      <a:pt x="15933" y="21938"/>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10;p125">
                <a:extLst>
                  <a:ext uri="{FF2B5EF4-FFF2-40B4-BE49-F238E27FC236}">
                    <a16:creationId xmlns:a16="http://schemas.microsoft.com/office/drawing/2014/main" id="{CFEE7273-4C71-4621-949A-ABE8E46EBAB3}"/>
                  </a:ext>
                </a:extLst>
              </p:cNvPr>
              <p:cNvSpPr>
                <a:spLocks noChangeAspect="1"/>
              </p:cNvSpPr>
              <p:nvPr/>
            </p:nvSpPr>
            <p:spPr>
              <a:xfrm>
                <a:off x="3698500" y="3653562"/>
                <a:ext cx="102721" cy="71051"/>
              </a:xfrm>
              <a:custGeom>
                <a:avLst/>
                <a:gdLst/>
                <a:ahLst/>
                <a:cxnLst/>
                <a:rect l="l" t="t" r="r" b="b"/>
                <a:pathLst>
                  <a:path w="5261" h="3639" fill="none" extrusionOk="0">
                    <a:moveTo>
                      <a:pt x="1" y="1"/>
                    </a:moveTo>
                    <a:lnTo>
                      <a:pt x="2390" y="3639"/>
                    </a:lnTo>
                    <a:lnTo>
                      <a:pt x="5261"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11;p125">
                <a:extLst>
                  <a:ext uri="{FF2B5EF4-FFF2-40B4-BE49-F238E27FC236}">
                    <a16:creationId xmlns:a16="http://schemas.microsoft.com/office/drawing/2014/main" id="{9AB223C0-3EDD-4293-AF8B-49503896A63E}"/>
                  </a:ext>
                </a:extLst>
              </p:cNvPr>
              <p:cNvSpPr>
                <a:spLocks noChangeAspect="1"/>
              </p:cNvSpPr>
              <p:nvPr/>
            </p:nvSpPr>
            <p:spPr>
              <a:xfrm>
                <a:off x="5151629" y="3653562"/>
                <a:ext cx="120684" cy="428339"/>
              </a:xfrm>
              <a:custGeom>
                <a:avLst/>
                <a:gdLst/>
                <a:ahLst/>
                <a:cxnLst/>
                <a:rect l="l" t="t" r="r" b="b"/>
                <a:pathLst>
                  <a:path w="6181" h="21938" fill="none" extrusionOk="0">
                    <a:moveTo>
                      <a:pt x="0" y="1"/>
                    </a:moveTo>
                    <a:cubicBezTo>
                      <a:pt x="3397" y="1"/>
                      <a:pt x="6180" y="2762"/>
                      <a:pt x="6180" y="6181"/>
                    </a:cubicBezTo>
                    <a:lnTo>
                      <a:pt x="6180" y="15779"/>
                    </a:lnTo>
                    <a:cubicBezTo>
                      <a:pt x="6180" y="19176"/>
                      <a:pt x="3397" y="21938"/>
                      <a:pt x="0" y="21938"/>
                    </a:cubicBez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12;p125">
                <a:extLst>
                  <a:ext uri="{FF2B5EF4-FFF2-40B4-BE49-F238E27FC236}">
                    <a16:creationId xmlns:a16="http://schemas.microsoft.com/office/drawing/2014/main" id="{5F67730D-8F75-4223-A6DB-EFF2FCA90130}"/>
                  </a:ext>
                </a:extLst>
              </p:cNvPr>
              <p:cNvSpPr>
                <a:spLocks noChangeAspect="1"/>
              </p:cNvSpPr>
              <p:nvPr/>
            </p:nvSpPr>
            <p:spPr>
              <a:xfrm>
                <a:off x="4858090" y="4081883"/>
                <a:ext cx="293558" cy="70622"/>
              </a:xfrm>
              <a:custGeom>
                <a:avLst/>
                <a:gdLst/>
                <a:ahLst/>
                <a:cxnLst/>
                <a:rect l="l" t="t" r="r" b="b"/>
                <a:pathLst>
                  <a:path w="15035" h="3617" fill="none" extrusionOk="0">
                    <a:moveTo>
                      <a:pt x="15034" y="1"/>
                    </a:moveTo>
                    <a:lnTo>
                      <a:pt x="5260" y="1"/>
                    </a:lnTo>
                    <a:lnTo>
                      <a:pt x="2872" y="3617"/>
                    </a:lnTo>
                    <a:lnTo>
                      <a:pt x="1"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13;p125">
                <a:extLst>
                  <a:ext uri="{FF2B5EF4-FFF2-40B4-BE49-F238E27FC236}">
                    <a16:creationId xmlns:a16="http://schemas.microsoft.com/office/drawing/2014/main" id="{40EC2E19-1711-44E4-AA61-299D62825035}"/>
                  </a:ext>
                </a:extLst>
              </p:cNvPr>
              <p:cNvSpPr>
                <a:spLocks noChangeAspect="1"/>
              </p:cNvSpPr>
              <p:nvPr/>
            </p:nvSpPr>
            <p:spPr>
              <a:xfrm>
                <a:off x="3472653" y="4509774"/>
                <a:ext cx="1350447" cy="20"/>
              </a:xfrm>
              <a:custGeom>
                <a:avLst/>
                <a:gdLst/>
                <a:ahLst/>
                <a:cxnLst/>
                <a:rect l="l" t="t" r="r" b="b"/>
                <a:pathLst>
                  <a:path w="69165" h="1" fill="none" extrusionOk="0">
                    <a:moveTo>
                      <a:pt x="1" y="0"/>
                    </a:moveTo>
                    <a:lnTo>
                      <a:pt x="69164" y="0"/>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14;p125">
                <a:extLst>
                  <a:ext uri="{FF2B5EF4-FFF2-40B4-BE49-F238E27FC236}">
                    <a16:creationId xmlns:a16="http://schemas.microsoft.com/office/drawing/2014/main" id="{0E2AAE5E-B57F-4B26-A903-CF95F1DAE763}"/>
                  </a:ext>
                </a:extLst>
              </p:cNvPr>
              <p:cNvSpPr>
                <a:spLocks noChangeAspect="1"/>
              </p:cNvSpPr>
              <p:nvPr/>
            </p:nvSpPr>
            <p:spPr>
              <a:xfrm>
                <a:off x="3387428" y="4081883"/>
                <a:ext cx="1470682" cy="428339"/>
              </a:xfrm>
              <a:custGeom>
                <a:avLst/>
                <a:gdLst/>
                <a:ahLst/>
                <a:cxnLst/>
                <a:rect l="l" t="t" r="r" b="b"/>
                <a:pathLst>
                  <a:path w="75323" h="21938" fill="none" extrusionOk="0">
                    <a:moveTo>
                      <a:pt x="75323" y="1"/>
                    </a:moveTo>
                    <a:lnTo>
                      <a:pt x="6159" y="1"/>
                    </a:lnTo>
                    <a:cubicBezTo>
                      <a:pt x="2762" y="1"/>
                      <a:pt x="1" y="2762"/>
                      <a:pt x="1" y="6159"/>
                    </a:cubicBezTo>
                    <a:lnTo>
                      <a:pt x="1" y="15757"/>
                    </a:lnTo>
                    <a:cubicBezTo>
                      <a:pt x="1" y="19176"/>
                      <a:pt x="2762" y="21937"/>
                      <a:pt x="6159" y="21937"/>
                    </a:cubicBezTo>
                    <a:lnTo>
                      <a:pt x="15933" y="21937"/>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15;p125">
                <a:extLst>
                  <a:ext uri="{FF2B5EF4-FFF2-40B4-BE49-F238E27FC236}">
                    <a16:creationId xmlns:a16="http://schemas.microsoft.com/office/drawing/2014/main" id="{84A3CEBB-670E-42BD-BAFE-AFFABA95C0C6}"/>
                  </a:ext>
                </a:extLst>
              </p:cNvPr>
              <p:cNvSpPr>
                <a:spLocks noChangeAspect="1"/>
              </p:cNvSpPr>
              <p:nvPr/>
            </p:nvSpPr>
            <p:spPr>
              <a:xfrm>
                <a:off x="3369952" y="4509774"/>
                <a:ext cx="102721" cy="71051"/>
              </a:xfrm>
              <a:custGeom>
                <a:avLst/>
                <a:gdLst/>
                <a:ahLst/>
                <a:cxnLst/>
                <a:rect l="l" t="t" r="r" b="b"/>
                <a:pathLst>
                  <a:path w="5261" h="3639" fill="none" extrusionOk="0">
                    <a:moveTo>
                      <a:pt x="1" y="0"/>
                    </a:moveTo>
                    <a:lnTo>
                      <a:pt x="2390" y="3638"/>
                    </a:lnTo>
                    <a:lnTo>
                      <a:pt x="5261" y="0"/>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16;p125">
                <a:extLst>
                  <a:ext uri="{FF2B5EF4-FFF2-40B4-BE49-F238E27FC236}">
                    <a16:creationId xmlns:a16="http://schemas.microsoft.com/office/drawing/2014/main" id="{0FDD0BA7-BAF1-4772-B97A-8C493C4549F9}"/>
                  </a:ext>
                </a:extLst>
              </p:cNvPr>
              <p:cNvSpPr>
                <a:spLocks noChangeAspect="1"/>
              </p:cNvSpPr>
              <p:nvPr/>
            </p:nvSpPr>
            <p:spPr>
              <a:xfrm>
                <a:off x="3370324" y="3143529"/>
                <a:ext cx="34247" cy="34247"/>
              </a:xfrm>
              <a:custGeom>
                <a:avLst/>
                <a:gdLst/>
                <a:ahLst/>
                <a:cxnLst/>
                <a:rect l="l" t="t" r="r" b="b"/>
                <a:pathLst>
                  <a:path w="1754" h="1754" extrusionOk="0">
                    <a:moveTo>
                      <a:pt x="877" y="0"/>
                    </a:moveTo>
                    <a:cubicBezTo>
                      <a:pt x="373" y="0"/>
                      <a:pt x="0" y="395"/>
                      <a:pt x="0" y="877"/>
                    </a:cubicBezTo>
                    <a:cubicBezTo>
                      <a:pt x="0" y="1359"/>
                      <a:pt x="373" y="1753"/>
                      <a:pt x="877" y="1753"/>
                    </a:cubicBezTo>
                    <a:cubicBezTo>
                      <a:pt x="1359" y="1753"/>
                      <a:pt x="1753" y="1359"/>
                      <a:pt x="1753" y="877"/>
                    </a:cubicBezTo>
                    <a:cubicBezTo>
                      <a:pt x="1753" y="395"/>
                      <a:pt x="1359" y="0"/>
                      <a:pt x="877" y="0"/>
                    </a:cubicBezTo>
                    <a:close/>
                  </a:path>
                </a:pathLst>
              </a:custGeom>
              <a:solidFill>
                <a:srgbClr val="4D4D4D"/>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文字方塊 2">
              <a:extLst>
                <a:ext uri="{FF2B5EF4-FFF2-40B4-BE49-F238E27FC236}">
                  <a16:creationId xmlns:a16="http://schemas.microsoft.com/office/drawing/2014/main" id="{14C2E341-4A2D-4A9E-A58C-6DD05B45ECFC}"/>
                </a:ext>
              </a:extLst>
            </p:cNvPr>
            <p:cNvSpPr txBox="1"/>
            <p:nvPr/>
          </p:nvSpPr>
          <p:spPr>
            <a:xfrm>
              <a:off x="2903409" y="2707905"/>
              <a:ext cx="2210767" cy="307777"/>
            </a:xfrm>
            <a:prstGeom prst="rect">
              <a:avLst/>
            </a:prstGeom>
            <a:noFill/>
          </p:spPr>
          <p:txBody>
            <a:bodyPr wrap="square" rtlCol="0">
              <a:spAutoFit/>
            </a:bodyPr>
            <a:lstStyle/>
            <a:p>
              <a:pPr algn="ctr"/>
              <a:r>
                <a:rPr lang="en-US" altLang="zh-TW" dirty="0" err="1">
                  <a:latin typeface="+mn-lt"/>
                </a:rPr>
                <a:t>Brazel</a:t>
              </a:r>
              <a:r>
                <a:rPr lang="en-US" altLang="zh-TW" dirty="0">
                  <a:latin typeface="+mn-lt"/>
                </a:rPr>
                <a:t> and Dang (2008)</a:t>
              </a:r>
              <a:endParaRPr lang="zh-TW" altLang="en-US" dirty="0">
                <a:latin typeface="+mn-lt"/>
              </a:endParaRPr>
            </a:p>
          </p:txBody>
        </p:sp>
        <p:sp>
          <p:nvSpPr>
            <p:cNvPr id="22" name="文字方塊 21">
              <a:extLst>
                <a:ext uri="{FF2B5EF4-FFF2-40B4-BE49-F238E27FC236}">
                  <a16:creationId xmlns:a16="http://schemas.microsoft.com/office/drawing/2014/main" id="{34366FF8-554A-4C60-B0CE-4AF54497DE4C}"/>
                </a:ext>
              </a:extLst>
            </p:cNvPr>
            <p:cNvSpPr txBox="1"/>
            <p:nvPr/>
          </p:nvSpPr>
          <p:spPr>
            <a:xfrm>
              <a:off x="4110468" y="3270425"/>
              <a:ext cx="2210767" cy="307777"/>
            </a:xfrm>
            <a:prstGeom prst="rect">
              <a:avLst/>
            </a:prstGeom>
            <a:noFill/>
          </p:spPr>
          <p:txBody>
            <a:bodyPr wrap="square" rtlCol="0">
              <a:spAutoFit/>
            </a:bodyPr>
            <a:lstStyle/>
            <a:p>
              <a:pPr algn="ctr"/>
              <a:r>
                <a:rPr lang="en-US" altLang="zh-TW" dirty="0">
                  <a:latin typeface="+mn-lt"/>
                </a:rPr>
                <a:t>Morris and </a:t>
              </a:r>
              <a:r>
                <a:rPr lang="en-US" altLang="zh-TW" dirty="0" err="1">
                  <a:latin typeface="+mn-lt"/>
                </a:rPr>
                <a:t>Laksmana</a:t>
              </a:r>
              <a:r>
                <a:rPr lang="en-US" altLang="zh-TW" dirty="0">
                  <a:latin typeface="+mn-lt"/>
                </a:rPr>
                <a:t> (2010)</a:t>
              </a:r>
            </a:p>
          </p:txBody>
        </p:sp>
        <p:sp>
          <p:nvSpPr>
            <p:cNvPr id="23" name="文字方塊 22">
              <a:extLst>
                <a:ext uri="{FF2B5EF4-FFF2-40B4-BE49-F238E27FC236}">
                  <a16:creationId xmlns:a16="http://schemas.microsoft.com/office/drawing/2014/main" id="{61661867-0E91-4BE4-A569-D7B08061D38D}"/>
                </a:ext>
              </a:extLst>
            </p:cNvPr>
            <p:cNvSpPr txBox="1"/>
            <p:nvPr/>
          </p:nvSpPr>
          <p:spPr>
            <a:xfrm>
              <a:off x="2801735" y="3824394"/>
              <a:ext cx="2414117" cy="307777"/>
            </a:xfrm>
            <a:prstGeom prst="rect">
              <a:avLst/>
            </a:prstGeom>
            <a:noFill/>
          </p:spPr>
          <p:txBody>
            <a:bodyPr wrap="square" rtlCol="0">
              <a:spAutoFit/>
            </a:bodyPr>
            <a:lstStyle/>
            <a:p>
              <a:pPr algn="ctr"/>
              <a:r>
                <a:rPr lang="en-US" altLang="zh-TW" dirty="0">
                  <a:latin typeface="+mn-lt"/>
                </a:rPr>
                <a:t>Paredes and Wheatley (2017) </a:t>
              </a:r>
            </a:p>
          </p:txBody>
        </p:sp>
        <p:sp>
          <p:nvSpPr>
            <p:cNvPr id="24" name="文字方塊 23">
              <a:extLst>
                <a:ext uri="{FF2B5EF4-FFF2-40B4-BE49-F238E27FC236}">
                  <a16:creationId xmlns:a16="http://schemas.microsoft.com/office/drawing/2014/main" id="{52C6C35F-90C8-4E81-9077-6015C7334744}"/>
                </a:ext>
              </a:extLst>
            </p:cNvPr>
            <p:cNvSpPr txBox="1"/>
            <p:nvPr/>
          </p:nvSpPr>
          <p:spPr>
            <a:xfrm>
              <a:off x="4254355" y="2147884"/>
              <a:ext cx="2210767" cy="307777"/>
            </a:xfrm>
            <a:prstGeom prst="rect">
              <a:avLst/>
            </a:prstGeom>
            <a:noFill/>
          </p:spPr>
          <p:txBody>
            <a:bodyPr wrap="square" rtlCol="0">
              <a:spAutoFit/>
            </a:bodyPr>
            <a:lstStyle/>
            <a:p>
              <a:pPr algn="ctr"/>
              <a:r>
                <a:rPr lang="en-US" altLang="zh-TW" b="1" i="1" dirty="0">
                  <a:latin typeface="+mn-lt"/>
                </a:rPr>
                <a:t>Earnings Management</a:t>
              </a:r>
              <a:endParaRPr lang="zh-TW" altLang="en-US" b="1" i="1" dirty="0">
                <a:latin typeface="+mn-lt"/>
              </a:endParaRPr>
            </a:p>
          </p:txBody>
        </p:sp>
        <p:sp>
          <p:nvSpPr>
            <p:cNvPr id="25" name="文字方塊 24">
              <a:extLst>
                <a:ext uri="{FF2B5EF4-FFF2-40B4-BE49-F238E27FC236}">
                  <a16:creationId xmlns:a16="http://schemas.microsoft.com/office/drawing/2014/main" id="{A7486665-0769-4AE4-9258-69C47DB29E4E}"/>
                </a:ext>
              </a:extLst>
            </p:cNvPr>
            <p:cNvSpPr txBox="1"/>
            <p:nvPr/>
          </p:nvSpPr>
          <p:spPr>
            <a:xfrm>
              <a:off x="2795260" y="2151531"/>
              <a:ext cx="1150547" cy="307777"/>
            </a:xfrm>
            <a:prstGeom prst="rect">
              <a:avLst/>
            </a:prstGeom>
            <a:noFill/>
          </p:spPr>
          <p:txBody>
            <a:bodyPr wrap="square" rtlCol="0">
              <a:spAutoFit/>
            </a:bodyPr>
            <a:lstStyle/>
            <a:p>
              <a:pPr algn="ctr"/>
              <a:r>
                <a:rPr lang="en-US" altLang="zh-TW" b="1" i="1" dirty="0">
                  <a:latin typeface="+mn-lt"/>
                </a:rPr>
                <a:t>Technology</a:t>
              </a:r>
              <a:endParaRPr lang="zh-TW" altLang="en-US" b="1" i="1" dirty="0">
                <a:latin typeface="+mn-lt"/>
              </a:endParaRPr>
            </a:p>
          </p:txBody>
        </p:sp>
      </p:grpSp>
    </p:spTree>
    <p:extLst>
      <p:ext uri="{BB962C8B-B14F-4D97-AF65-F5344CB8AC3E}">
        <p14:creationId xmlns:p14="http://schemas.microsoft.com/office/powerpoint/2010/main" val="686201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1870042" y="1346240"/>
            <a:ext cx="5541908" cy="2451019"/>
          </a:xfrm>
          <a:prstGeom prst="rect">
            <a:avLst/>
          </a:prstGeom>
        </p:spPr>
        <p:txBody>
          <a:bodyPr spcFirstLastPara="1" wrap="square" lIns="91425" tIns="91425" rIns="91425" bIns="91425" anchor="t" anchorCtr="0">
            <a:noAutofit/>
          </a:bodyPr>
          <a:lstStyle/>
          <a:p>
            <a:pPr marL="285750" indent="-285750">
              <a:lnSpc>
                <a:spcPct val="200000"/>
              </a:lnSpc>
              <a:buClr>
                <a:schemeClr val="dk1"/>
              </a:buClr>
              <a:buSzPts val="1100"/>
            </a:pPr>
            <a:r>
              <a:rPr lang="en-US" sz="1600" dirty="0">
                <a:latin typeface="+mn-lt"/>
              </a:rPr>
              <a:t>Earnings Management</a:t>
            </a:r>
          </a:p>
          <a:p>
            <a:pPr marL="285750" indent="-285750">
              <a:lnSpc>
                <a:spcPct val="200000"/>
              </a:lnSpc>
              <a:buClr>
                <a:schemeClr val="dk1"/>
              </a:buClr>
              <a:buSzPts val="1100"/>
            </a:pPr>
            <a:r>
              <a:rPr lang="en-US" sz="1600" dirty="0">
                <a:latin typeface="+mn-lt"/>
              </a:rPr>
              <a:t>Automation Tools: from ERP to RPA</a:t>
            </a:r>
          </a:p>
          <a:p>
            <a:pPr marL="285750" indent="-285750">
              <a:lnSpc>
                <a:spcPct val="200000"/>
              </a:lnSpc>
              <a:buClr>
                <a:schemeClr val="dk1"/>
              </a:buClr>
              <a:buSzPts val="1100"/>
            </a:pPr>
            <a:r>
              <a:rPr lang="en-US" sz="1600" dirty="0">
                <a:latin typeface="+mn-lt"/>
              </a:rPr>
              <a:t>Earnings Management with Automation Tools</a:t>
            </a:r>
          </a:p>
          <a:p>
            <a:pPr marL="742950" lvl="1" indent="-285750" algn="l">
              <a:lnSpc>
                <a:spcPct val="200000"/>
              </a:lnSpc>
              <a:buSzPts val="1100"/>
            </a:pPr>
            <a:r>
              <a:rPr lang="en-US" sz="1600" dirty="0">
                <a:latin typeface="+mn-lt"/>
              </a:rPr>
              <a:t>Accrual-Based Earnings </a:t>
            </a:r>
            <a:r>
              <a:rPr lang="en-US" altLang="zh-TW" sz="1600" dirty="0">
                <a:latin typeface="+mn-lt"/>
              </a:rPr>
              <a:t>Management &amp; Hypothesis 1</a:t>
            </a:r>
          </a:p>
          <a:p>
            <a:pPr marL="742950" lvl="1" indent="-285750" algn="l">
              <a:lnSpc>
                <a:spcPct val="200000"/>
              </a:lnSpc>
              <a:buSzPts val="1100"/>
            </a:pPr>
            <a:r>
              <a:rPr lang="en-US" sz="1600" dirty="0">
                <a:latin typeface="+mn-lt"/>
              </a:rPr>
              <a:t>Real Activities Manipulation &amp; Hypothesis 2</a:t>
            </a:r>
            <a:endParaRPr sz="1600" dirty="0">
              <a:latin typeface="+mn-lt"/>
            </a:endParaRPr>
          </a:p>
        </p:txBody>
      </p:sp>
      <p:sp>
        <p:nvSpPr>
          <p:cNvPr id="554" name="Google Shape;554;p66"/>
          <p:cNvSpPr txBox="1">
            <a:spLocks noGrp="1"/>
          </p:cNvSpPr>
          <p:nvPr>
            <p:ph type="title"/>
          </p:nvPr>
        </p:nvSpPr>
        <p:spPr>
          <a:xfrm>
            <a:off x="1336040" y="511065"/>
            <a:ext cx="647192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latin typeface="+mj-lt"/>
              </a:rPr>
              <a:t>02 Literature Review &amp; Hypothesis Development</a:t>
            </a:r>
            <a:endParaRPr sz="24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 calcmode="lin" valueType="num">
                                      <p:cBhvr additive="base">
                                        <p:cTn id="7" dur="1000"/>
                                        <p:tgtEl>
                                          <p:spTgt spid="55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54"/>
                                        </p:tgtEl>
                                        <p:attrNameLst>
                                          <p:attrName>style.visibility</p:attrName>
                                        </p:attrNameLst>
                                      </p:cBhvr>
                                      <p:to>
                                        <p:strVal val="visible"/>
                                      </p:to>
                                    </p:set>
                                    <p:anim calcmode="lin" valueType="num">
                                      <p:cBhvr additive="base">
                                        <p:cTn id="10" dur="1000"/>
                                        <p:tgtEl>
                                          <p:spTgt spid="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a:extLst>
              <a:ext uri="{FF2B5EF4-FFF2-40B4-BE49-F238E27FC236}">
                <a16:creationId xmlns:a16="http://schemas.microsoft.com/office/drawing/2014/main" id="{9AEB0B3B-71FE-4031-837D-022D3E8A4C01}"/>
              </a:ext>
            </a:extLst>
          </p:cNvPr>
          <p:cNvSpPr>
            <a:spLocks noGrp="1"/>
          </p:cNvSpPr>
          <p:nvPr>
            <p:ph type="subTitle" idx="1"/>
          </p:nvPr>
        </p:nvSpPr>
        <p:spPr>
          <a:xfrm>
            <a:off x="-1035343" y="484505"/>
            <a:ext cx="5458200" cy="437770"/>
          </a:xfrm>
        </p:spPr>
        <p:txBody>
          <a:bodyPr/>
          <a:lstStyle/>
          <a:p>
            <a:r>
              <a:rPr lang="en-US" altLang="zh-TW" dirty="0">
                <a:latin typeface="+mj-lt"/>
              </a:rPr>
              <a:t>Earnings Management</a:t>
            </a:r>
            <a:endParaRPr lang="zh-TW" altLang="en-US" dirty="0">
              <a:latin typeface="+mj-lt"/>
            </a:endParaRPr>
          </a:p>
        </p:txBody>
      </p:sp>
      <p:graphicFrame>
        <p:nvGraphicFramePr>
          <p:cNvPr id="6" name="表格 5">
            <a:extLst>
              <a:ext uri="{FF2B5EF4-FFF2-40B4-BE49-F238E27FC236}">
                <a16:creationId xmlns:a16="http://schemas.microsoft.com/office/drawing/2014/main" id="{D147350A-CA4F-4F2A-B48C-2A38AF2D1D98}"/>
              </a:ext>
            </a:extLst>
          </p:cNvPr>
          <p:cNvGraphicFramePr>
            <a:graphicFrameLocks noGrp="1"/>
          </p:cNvGraphicFramePr>
          <p:nvPr>
            <p:extLst>
              <p:ext uri="{D42A27DB-BD31-4B8C-83A1-F6EECF244321}">
                <p14:modId xmlns:p14="http://schemas.microsoft.com/office/powerpoint/2010/main" val="3989426905"/>
              </p:ext>
            </p:extLst>
          </p:nvPr>
        </p:nvGraphicFramePr>
        <p:xfrm>
          <a:off x="1104053" y="1338511"/>
          <a:ext cx="6935894" cy="3017710"/>
        </p:xfrm>
        <a:graphic>
          <a:graphicData uri="http://schemas.openxmlformats.org/drawingml/2006/table">
            <a:tbl>
              <a:tblPr firstRow="1" bandRow="1">
                <a:tableStyleId>{F5AB1C69-6EDB-4FF4-983F-18BD219EF322}</a:tableStyleId>
              </a:tblPr>
              <a:tblGrid>
                <a:gridCol w="1649201">
                  <a:extLst>
                    <a:ext uri="{9D8B030D-6E8A-4147-A177-3AD203B41FA5}">
                      <a16:colId xmlns:a16="http://schemas.microsoft.com/office/drawing/2014/main" val="2532925567"/>
                    </a:ext>
                  </a:extLst>
                </a:gridCol>
                <a:gridCol w="2627934">
                  <a:extLst>
                    <a:ext uri="{9D8B030D-6E8A-4147-A177-3AD203B41FA5}">
                      <a16:colId xmlns:a16="http://schemas.microsoft.com/office/drawing/2014/main" val="4287797035"/>
                    </a:ext>
                  </a:extLst>
                </a:gridCol>
                <a:gridCol w="2658759">
                  <a:extLst>
                    <a:ext uri="{9D8B030D-6E8A-4147-A177-3AD203B41FA5}">
                      <a16:colId xmlns:a16="http://schemas.microsoft.com/office/drawing/2014/main" val="4168776588"/>
                    </a:ext>
                  </a:extLst>
                </a:gridCol>
              </a:tblGrid>
              <a:tr h="373189">
                <a:tc gridSpan="3">
                  <a:txBody>
                    <a:bodyPr/>
                    <a:lstStyle/>
                    <a:p>
                      <a:pPr algn="ctr">
                        <a:lnSpc>
                          <a:spcPct val="150000"/>
                        </a:lnSpc>
                      </a:pPr>
                      <a:r>
                        <a:rPr lang="en-US" altLang="zh-TW" sz="1200" dirty="0">
                          <a:latin typeface="+mn-lt"/>
                        </a:rPr>
                        <a:t>Earnings Management (EM)</a:t>
                      </a:r>
                      <a:endParaRPr lang="zh-TW" altLang="en-US" sz="1200" dirty="0">
                        <a:latin typeface="+mn-lt"/>
                      </a:endParaRPr>
                    </a:p>
                  </a:txBody>
                  <a:tcPr/>
                </a:tc>
                <a:tc hMerge="1">
                  <a:txBody>
                    <a:bodyPr/>
                    <a:lstStyle/>
                    <a:p>
                      <a:pPr algn="ctr">
                        <a:lnSpc>
                          <a:spcPct val="150000"/>
                        </a:lnSpc>
                      </a:pPr>
                      <a:endParaRPr lang="zh-TW" altLang="en-US" sz="1200" dirty="0">
                        <a:latin typeface="+mn-lt"/>
                      </a:endParaRPr>
                    </a:p>
                  </a:txBody>
                  <a:tcPr/>
                </a:tc>
                <a:tc hMerge="1">
                  <a:txBody>
                    <a:bodyPr/>
                    <a:lstStyle/>
                    <a:p>
                      <a:pPr algn="ctr">
                        <a:lnSpc>
                          <a:spcPct val="150000"/>
                        </a:lnSpc>
                      </a:pPr>
                      <a:endParaRPr lang="zh-TW" altLang="en-US" sz="1200" dirty="0">
                        <a:latin typeface="+mn-lt"/>
                      </a:endParaRPr>
                    </a:p>
                  </a:txBody>
                  <a:tcPr/>
                </a:tc>
                <a:extLst>
                  <a:ext uri="{0D108BD9-81ED-4DB2-BD59-A6C34878D82A}">
                    <a16:rowId xmlns:a16="http://schemas.microsoft.com/office/drawing/2014/main" val="1956993019"/>
                  </a:ext>
                </a:extLst>
              </a:tr>
              <a:tr h="370840">
                <a:tc>
                  <a:txBody>
                    <a:bodyPr/>
                    <a:lstStyle/>
                    <a:p>
                      <a:pPr algn="ctr">
                        <a:lnSpc>
                          <a:spcPct val="150000"/>
                        </a:lnSpc>
                      </a:pPr>
                      <a:r>
                        <a:rPr lang="en-US" altLang="zh-TW" sz="1200" i="1" dirty="0">
                          <a:latin typeface="+mn-lt"/>
                        </a:rPr>
                        <a:t>Healy and </a:t>
                      </a:r>
                      <a:r>
                        <a:rPr lang="en-US" altLang="zh-TW" sz="1200" i="1" dirty="0" err="1">
                          <a:latin typeface="+mn-lt"/>
                        </a:rPr>
                        <a:t>Wahlen</a:t>
                      </a:r>
                      <a:r>
                        <a:rPr lang="en-US" altLang="zh-TW" sz="1200" i="1" dirty="0">
                          <a:latin typeface="+mn-lt"/>
                        </a:rPr>
                        <a:t> (1999)</a:t>
                      </a:r>
                      <a:endParaRPr lang="zh-TW" altLang="en-US" sz="1200" i="1" dirty="0">
                        <a:latin typeface="+mn-lt"/>
                      </a:endParaRPr>
                    </a:p>
                  </a:txBody>
                  <a:tcPr/>
                </a:tc>
                <a:tc>
                  <a:txBody>
                    <a:bodyPr/>
                    <a:lstStyle/>
                    <a:p>
                      <a:pPr algn="ctr">
                        <a:lnSpc>
                          <a:spcPct val="150000"/>
                        </a:lnSpc>
                      </a:pPr>
                      <a:r>
                        <a:rPr lang="en-US" altLang="zh-TW" sz="1200" b="1" dirty="0">
                          <a:latin typeface="+mn-lt"/>
                        </a:rPr>
                        <a:t>Accrual based earnings management (AM)</a:t>
                      </a:r>
                      <a:endParaRPr lang="zh-TW" altLang="en-US" sz="1200" b="1" dirty="0">
                        <a:latin typeface="+mn-lt"/>
                      </a:endParaRPr>
                    </a:p>
                  </a:txBody>
                  <a:tcPr/>
                </a:tc>
                <a:tc>
                  <a:txBody>
                    <a:bodyPr/>
                    <a:lstStyle/>
                    <a:p>
                      <a:pPr algn="ctr">
                        <a:lnSpc>
                          <a:spcPct val="150000"/>
                        </a:lnSpc>
                      </a:pPr>
                      <a:r>
                        <a:rPr lang="en-US" altLang="zh-TW" sz="1200" b="1" dirty="0">
                          <a:latin typeface="+mn-lt"/>
                        </a:rPr>
                        <a:t>Real activities manipulation</a:t>
                      </a:r>
                    </a:p>
                    <a:p>
                      <a:pPr algn="ctr">
                        <a:lnSpc>
                          <a:spcPct val="150000"/>
                        </a:lnSpc>
                      </a:pPr>
                      <a:r>
                        <a:rPr lang="en-US" altLang="zh-TW" sz="1200" b="1" dirty="0">
                          <a:latin typeface="+mn-lt"/>
                        </a:rPr>
                        <a:t>(RM)</a:t>
                      </a:r>
                      <a:endParaRPr lang="zh-TW" altLang="en-US" sz="1200" b="1" dirty="0">
                        <a:latin typeface="+mn-lt"/>
                      </a:endParaRPr>
                    </a:p>
                  </a:txBody>
                  <a:tcPr/>
                </a:tc>
                <a:extLst>
                  <a:ext uri="{0D108BD9-81ED-4DB2-BD59-A6C34878D82A}">
                    <a16:rowId xmlns:a16="http://schemas.microsoft.com/office/drawing/2014/main" val="1365537089"/>
                  </a:ext>
                </a:extLst>
              </a:tr>
              <a:tr h="370840">
                <a:tc>
                  <a:txBody>
                    <a:bodyPr/>
                    <a:lstStyle/>
                    <a:p>
                      <a:pPr algn="ctr">
                        <a:lnSpc>
                          <a:spcPct val="150000"/>
                        </a:lnSpc>
                      </a:pPr>
                      <a:r>
                        <a:rPr lang="en-US" altLang="zh-TW" sz="1200" b="1" dirty="0">
                          <a:latin typeface="+mn-lt"/>
                        </a:rPr>
                        <a:t>Definition </a:t>
                      </a:r>
                      <a:endParaRPr lang="zh-TW" altLang="en-US" sz="1200" b="1" dirty="0">
                        <a:latin typeface="+mn-lt"/>
                      </a:endParaRPr>
                    </a:p>
                  </a:txBody>
                  <a:tcPr/>
                </a:tc>
                <a:tc>
                  <a:txBody>
                    <a:bodyPr/>
                    <a:lstStyle/>
                    <a:p>
                      <a:pPr algn="l">
                        <a:lnSpc>
                          <a:spcPct val="150000"/>
                        </a:lnSpc>
                      </a:pPr>
                      <a:r>
                        <a:rPr lang="en-US" altLang="zh-TW" sz="1200" dirty="0">
                          <a:latin typeface="+mn-lt"/>
                        </a:rPr>
                        <a:t>Altering financial statements through accounting choices</a:t>
                      </a:r>
                      <a:endParaRPr lang="zh-TW" altLang="en-US" sz="1200" dirty="0">
                        <a:latin typeface="+mn-lt"/>
                      </a:endParaRPr>
                    </a:p>
                  </a:txBody>
                  <a:tcPr/>
                </a:tc>
                <a:tc>
                  <a:txBody>
                    <a:bodyPr/>
                    <a:lstStyle/>
                    <a:p>
                      <a:pPr algn="l">
                        <a:lnSpc>
                          <a:spcPct val="150000"/>
                        </a:lnSpc>
                      </a:pPr>
                      <a:r>
                        <a:rPr lang="en-US" altLang="zh-TW" sz="1200" dirty="0"/>
                        <a:t>Deviating from usual business operations to influence reported earnings</a:t>
                      </a:r>
                      <a:endParaRPr lang="zh-TW" altLang="en-US" sz="1200" dirty="0">
                        <a:latin typeface="+mn-lt"/>
                      </a:endParaRPr>
                    </a:p>
                  </a:txBody>
                  <a:tcPr/>
                </a:tc>
                <a:extLst>
                  <a:ext uri="{0D108BD9-81ED-4DB2-BD59-A6C34878D82A}">
                    <a16:rowId xmlns:a16="http://schemas.microsoft.com/office/drawing/2014/main" val="492699746"/>
                  </a:ext>
                </a:extLst>
              </a:tr>
              <a:tr h="370840">
                <a:tc>
                  <a:txBody>
                    <a:bodyPr/>
                    <a:lstStyle/>
                    <a:p>
                      <a:pPr algn="ctr">
                        <a:lnSpc>
                          <a:spcPct val="150000"/>
                        </a:lnSpc>
                      </a:pPr>
                      <a:r>
                        <a:rPr lang="en-US" altLang="zh-TW" sz="1200" b="1" dirty="0">
                          <a:latin typeface="+mn-lt"/>
                        </a:rPr>
                        <a:t>Techniques</a:t>
                      </a:r>
                      <a:endParaRPr lang="zh-TW" altLang="en-US" sz="1200" b="1" dirty="0">
                        <a:latin typeface="+mn-lt"/>
                      </a:endParaRPr>
                    </a:p>
                  </a:txBody>
                  <a:tcPr/>
                </a:tc>
                <a:tc>
                  <a:txBody>
                    <a:bodyPr/>
                    <a:lstStyle/>
                    <a:p>
                      <a:pPr algn="l">
                        <a:lnSpc>
                          <a:spcPct val="150000"/>
                        </a:lnSpc>
                      </a:pPr>
                      <a:r>
                        <a:rPr lang="en-US" altLang="zh-TW" sz="1200" dirty="0">
                          <a:latin typeface="+mn-lt"/>
                        </a:rPr>
                        <a:t>e.g., Depreciation methods, and bad debt estimations</a:t>
                      </a:r>
                      <a:endParaRPr lang="zh-TW" altLang="en-US" sz="1200" dirty="0">
                        <a:latin typeface="+mn-lt"/>
                      </a:endParaRPr>
                    </a:p>
                  </a:txBody>
                  <a:tcPr/>
                </a:tc>
                <a:tc>
                  <a:txBody>
                    <a:bodyPr/>
                    <a:lstStyle/>
                    <a:p>
                      <a:pPr marL="0" indent="0" algn="l">
                        <a:lnSpc>
                          <a:spcPct val="150000"/>
                        </a:lnSpc>
                        <a:buFont typeface="Arial" panose="020B0604020202020204" pitchFamily="34" charset="0"/>
                        <a:buNone/>
                      </a:pPr>
                      <a:r>
                        <a:rPr lang="en-US" altLang="zh-TW" sz="1200" dirty="0">
                          <a:latin typeface="+mn-lt"/>
                        </a:rPr>
                        <a:t>For instance:</a:t>
                      </a:r>
                    </a:p>
                    <a:p>
                      <a:pPr marL="171450" indent="-171450" algn="l">
                        <a:lnSpc>
                          <a:spcPct val="150000"/>
                        </a:lnSpc>
                        <a:buFont typeface="Arial" panose="020B0604020202020204" pitchFamily="34" charset="0"/>
                        <a:buChar char="•"/>
                      </a:pPr>
                      <a:r>
                        <a:rPr lang="en-US" altLang="zh-TW" sz="1200" dirty="0">
                          <a:latin typeface="+mn-lt"/>
                        </a:rPr>
                        <a:t>Excessive price discounts and overproduction</a:t>
                      </a:r>
                    </a:p>
                    <a:p>
                      <a:pPr marL="171450" indent="-171450" algn="l">
                        <a:lnSpc>
                          <a:spcPct val="150000"/>
                        </a:lnSpc>
                        <a:buFont typeface="Arial" panose="020B0604020202020204" pitchFamily="34" charset="0"/>
                        <a:buChar char="•"/>
                      </a:pPr>
                      <a:r>
                        <a:rPr lang="en-US" altLang="zh-TW" sz="1200" dirty="0">
                          <a:latin typeface="+mn-lt"/>
                        </a:rPr>
                        <a:t>Reduction of discretionary expenses</a:t>
                      </a:r>
                    </a:p>
                  </a:txBody>
                  <a:tcPr/>
                </a:tc>
                <a:extLst>
                  <a:ext uri="{0D108BD9-81ED-4DB2-BD59-A6C34878D82A}">
                    <a16:rowId xmlns:a16="http://schemas.microsoft.com/office/drawing/2014/main" val="3089536062"/>
                  </a:ext>
                </a:extLst>
              </a:tr>
            </a:tbl>
          </a:graphicData>
        </a:graphic>
      </p:graphicFrame>
    </p:spTree>
    <p:extLst>
      <p:ext uri="{BB962C8B-B14F-4D97-AF65-F5344CB8AC3E}">
        <p14:creationId xmlns:p14="http://schemas.microsoft.com/office/powerpoint/2010/main" val="2102405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 name="標題 4">
            <a:extLst>
              <a:ext uri="{FF2B5EF4-FFF2-40B4-BE49-F238E27FC236}">
                <a16:creationId xmlns:a16="http://schemas.microsoft.com/office/drawing/2014/main" id="{0B993C00-8B6E-DED7-E925-BE3B7EEAE0EB}"/>
              </a:ext>
            </a:extLst>
          </p:cNvPr>
          <p:cNvSpPr>
            <a:spLocks noGrp="1"/>
          </p:cNvSpPr>
          <p:nvPr>
            <p:ph type="title"/>
          </p:nvPr>
        </p:nvSpPr>
        <p:spPr>
          <a:xfrm>
            <a:off x="-385200" y="424172"/>
            <a:ext cx="6431786" cy="497700"/>
          </a:xfrm>
        </p:spPr>
        <p:txBody>
          <a:bodyPr/>
          <a:lstStyle/>
          <a:p>
            <a:r>
              <a:rPr lang="en-US" altLang="zh-TW" sz="2400" dirty="0">
                <a:latin typeface="+mn-lt"/>
              </a:rPr>
              <a:t>Automation Tools: from ERP to RPA</a:t>
            </a:r>
            <a:br>
              <a:rPr lang="en-US" altLang="zh-TW" sz="3200" dirty="0">
                <a:latin typeface="+mn-lt"/>
              </a:rPr>
            </a:br>
            <a:endParaRPr lang="zh-TW" altLang="en-US" dirty="0"/>
          </a:p>
        </p:txBody>
      </p:sp>
      <p:pic>
        <p:nvPicPr>
          <p:cNvPr id="4" name="Picture 2" descr="5 ways to Use RPA In Finance | Benefits and Use Cases">
            <a:extLst>
              <a:ext uri="{FF2B5EF4-FFF2-40B4-BE49-F238E27FC236}">
                <a16:creationId xmlns:a16="http://schemas.microsoft.com/office/drawing/2014/main" id="{DF9105DC-5ED7-43BC-B6AE-7DE675572A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9120" y="142075"/>
            <a:ext cx="2287482" cy="12015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表格 6">
            <a:extLst>
              <a:ext uri="{FF2B5EF4-FFF2-40B4-BE49-F238E27FC236}">
                <a16:creationId xmlns:a16="http://schemas.microsoft.com/office/drawing/2014/main" id="{CE4A13E3-4717-4376-B18A-6F7D62A9A93D}"/>
              </a:ext>
            </a:extLst>
          </p:cNvPr>
          <p:cNvGraphicFramePr>
            <a:graphicFrameLocks noGrp="1"/>
          </p:cNvGraphicFramePr>
          <p:nvPr>
            <p:extLst>
              <p:ext uri="{D42A27DB-BD31-4B8C-83A1-F6EECF244321}">
                <p14:modId xmlns:p14="http://schemas.microsoft.com/office/powerpoint/2010/main" val="174264875"/>
              </p:ext>
            </p:extLst>
          </p:nvPr>
        </p:nvGraphicFramePr>
        <p:xfrm>
          <a:off x="1524000" y="1424940"/>
          <a:ext cx="6096000" cy="3111881"/>
        </p:xfrm>
        <a:graphic>
          <a:graphicData uri="http://schemas.openxmlformats.org/drawingml/2006/table">
            <a:tbl>
              <a:tblPr firstRow="1" bandRow="1">
                <a:tableStyleId>{F5AB1C69-6EDB-4FF4-983F-18BD219EF322}</a:tableStyleId>
              </a:tblPr>
              <a:tblGrid>
                <a:gridCol w="1449493">
                  <a:extLst>
                    <a:ext uri="{9D8B030D-6E8A-4147-A177-3AD203B41FA5}">
                      <a16:colId xmlns:a16="http://schemas.microsoft.com/office/drawing/2014/main" val="2532925567"/>
                    </a:ext>
                  </a:extLst>
                </a:gridCol>
                <a:gridCol w="2309707">
                  <a:extLst>
                    <a:ext uri="{9D8B030D-6E8A-4147-A177-3AD203B41FA5}">
                      <a16:colId xmlns:a16="http://schemas.microsoft.com/office/drawing/2014/main" val="4287797035"/>
                    </a:ext>
                  </a:extLst>
                </a:gridCol>
                <a:gridCol w="2336800">
                  <a:extLst>
                    <a:ext uri="{9D8B030D-6E8A-4147-A177-3AD203B41FA5}">
                      <a16:colId xmlns:a16="http://schemas.microsoft.com/office/drawing/2014/main" val="4168776588"/>
                    </a:ext>
                  </a:extLst>
                </a:gridCol>
              </a:tblGrid>
              <a:tr h="370840">
                <a:tc>
                  <a:txBody>
                    <a:bodyPr/>
                    <a:lstStyle/>
                    <a:p>
                      <a:pPr algn="l">
                        <a:lnSpc>
                          <a:spcPct val="150000"/>
                        </a:lnSpc>
                      </a:pPr>
                      <a:endParaRPr lang="zh-TW" altLang="en-US" sz="1200" dirty="0">
                        <a:latin typeface="+mn-lt"/>
                      </a:endParaRPr>
                    </a:p>
                  </a:txBody>
                  <a:tcPr/>
                </a:tc>
                <a:tc>
                  <a:txBody>
                    <a:bodyPr/>
                    <a:lstStyle/>
                    <a:p>
                      <a:pPr algn="ctr">
                        <a:lnSpc>
                          <a:spcPct val="150000"/>
                        </a:lnSpc>
                      </a:pPr>
                      <a:r>
                        <a:rPr lang="en-US" altLang="zh-TW" sz="1200" dirty="0"/>
                        <a:t>ERP</a:t>
                      </a:r>
                      <a:endParaRPr lang="zh-TW" altLang="en-US" sz="1200" dirty="0">
                        <a:latin typeface="+mn-lt"/>
                      </a:endParaRPr>
                    </a:p>
                  </a:txBody>
                  <a:tcPr/>
                </a:tc>
                <a:tc>
                  <a:txBody>
                    <a:bodyPr/>
                    <a:lstStyle/>
                    <a:p>
                      <a:pPr algn="ctr">
                        <a:lnSpc>
                          <a:spcPct val="150000"/>
                        </a:lnSpc>
                      </a:pPr>
                      <a:r>
                        <a:rPr lang="en-US" altLang="zh-TW" sz="1200" dirty="0"/>
                        <a:t>RPA</a:t>
                      </a:r>
                      <a:endParaRPr lang="zh-TW" altLang="en-US" sz="1200" dirty="0">
                        <a:latin typeface="+mn-lt"/>
                      </a:endParaRPr>
                    </a:p>
                  </a:txBody>
                  <a:tcPr/>
                </a:tc>
                <a:extLst>
                  <a:ext uri="{0D108BD9-81ED-4DB2-BD59-A6C34878D82A}">
                    <a16:rowId xmlns:a16="http://schemas.microsoft.com/office/drawing/2014/main" val="1365537089"/>
                  </a:ext>
                </a:extLst>
              </a:tr>
              <a:tr h="370840">
                <a:tc>
                  <a:txBody>
                    <a:bodyPr/>
                    <a:lstStyle/>
                    <a:p>
                      <a:pPr algn="ctr">
                        <a:lnSpc>
                          <a:spcPct val="150000"/>
                        </a:lnSpc>
                      </a:pPr>
                      <a:r>
                        <a:rPr lang="en-US" altLang="zh-TW" sz="1200" dirty="0"/>
                        <a:t>Purpose</a:t>
                      </a:r>
                      <a:endParaRPr lang="zh-TW" altLang="en-US" sz="1200" dirty="0">
                        <a:latin typeface="+mn-lt"/>
                      </a:endParaRPr>
                    </a:p>
                  </a:txBody>
                  <a:tcPr/>
                </a:tc>
                <a:tc>
                  <a:txBody>
                    <a:bodyPr/>
                    <a:lstStyle/>
                    <a:p>
                      <a:pPr algn="l">
                        <a:lnSpc>
                          <a:spcPct val="150000"/>
                        </a:lnSpc>
                      </a:pPr>
                      <a:r>
                        <a:rPr lang="en-US" altLang="zh-TW" sz="1200" dirty="0"/>
                        <a:t>Integrate various functions and centralize system control</a:t>
                      </a:r>
                      <a:endParaRPr lang="zh-TW" altLang="en-US" sz="1200" dirty="0">
                        <a:latin typeface="+mn-lt"/>
                      </a:endParaRPr>
                    </a:p>
                  </a:txBody>
                  <a:tcPr/>
                </a:tc>
                <a:tc>
                  <a:txBody>
                    <a:bodyPr/>
                    <a:lstStyle/>
                    <a:p>
                      <a:pPr algn="l">
                        <a:lnSpc>
                          <a:spcPct val="150000"/>
                        </a:lnSpc>
                      </a:pPr>
                      <a:r>
                        <a:rPr lang="en-US" altLang="zh-TW" sz="1200" dirty="0"/>
                        <a:t>Mimic human actions to automate repetitive tasks</a:t>
                      </a:r>
                      <a:endParaRPr lang="zh-TW" altLang="en-US" sz="1200" dirty="0">
                        <a:latin typeface="+mn-lt"/>
                      </a:endParaRPr>
                    </a:p>
                  </a:txBody>
                  <a:tcPr/>
                </a:tc>
                <a:extLst>
                  <a:ext uri="{0D108BD9-81ED-4DB2-BD59-A6C34878D82A}">
                    <a16:rowId xmlns:a16="http://schemas.microsoft.com/office/drawing/2014/main" val="492699746"/>
                  </a:ext>
                </a:extLst>
              </a:tr>
              <a:tr h="370840">
                <a:tc>
                  <a:txBody>
                    <a:bodyPr/>
                    <a:lstStyle/>
                    <a:p>
                      <a:pPr algn="ctr">
                        <a:lnSpc>
                          <a:spcPct val="150000"/>
                        </a:lnSpc>
                      </a:pPr>
                      <a:r>
                        <a:rPr lang="en-US" altLang="zh-TW" sz="1200" dirty="0"/>
                        <a:t>Inter-company</a:t>
                      </a:r>
                      <a:endParaRPr lang="zh-TW" altLang="en-US" sz="1200" dirty="0">
                        <a:latin typeface="+mn-lt"/>
                      </a:endParaRPr>
                    </a:p>
                  </a:txBody>
                  <a:tcPr/>
                </a:tc>
                <a:tc>
                  <a:txBody>
                    <a:bodyPr/>
                    <a:lstStyle/>
                    <a:p>
                      <a:pPr algn="l">
                        <a:lnSpc>
                          <a:spcPct val="150000"/>
                        </a:lnSpc>
                      </a:pPr>
                      <a:r>
                        <a:rPr lang="en-US" altLang="zh-TW" sz="1200" dirty="0"/>
                        <a:t>Capital intensive industry </a:t>
                      </a:r>
                      <a:br>
                        <a:rPr lang="en-US" altLang="zh-TW" sz="1200" dirty="0"/>
                      </a:br>
                      <a:r>
                        <a:rPr lang="en-US" altLang="zh-TW" sz="1200" dirty="0"/>
                        <a:t>(e.g. manufacturing)</a:t>
                      </a:r>
                      <a:endParaRPr lang="zh-TW" altLang="en-US" sz="1200" dirty="0">
                        <a:latin typeface="+mn-lt"/>
                      </a:endParaRPr>
                    </a:p>
                  </a:txBody>
                  <a:tcPr/>
                </a:tc>
                <a:tc>
                  <a:txBody>
                    <a:bodyPr/>
                    <a:lstStyle/>
                    <a:p>
                      <a:pPr algn="l">
                        <a:lnSpc>
                          <a:spcPct val="150000"/>
                        </a:lnSpc>
                      </a:pPr>
                      <a:r>
                        <a:rPr lang="en-US" altLang="zh-TW" sz="1200" dirty="0"/>
                        <a:t>Banking (financial industry)</a:t>
                      </a:r>
                      <a:endParaRPr lang="zh-TW" altLang="en-US" sz="1200" dirty="0">
                        <a:latin typeface="+mn-lt"/>
                      </a:endParaRPr>
                    </a:p>
                  </a:txBody>
                  <a:tcPr/>
                </a:tc>
                <a:extLst>
                  <a:ext uri="{0D108BD9-81ED-4DB2-BD59-A6C34878D82A}">
                    <a16:rowId xmlns:a16="http://schemas.microsoft.com/office/drawing/2014/main" val="3089536062"/>
                  </a:ext>
                </a:extLst>
              </a:tr>
              <a:tr h="370840">
                <a:tc>
                  <a:txBody>
                    <a:bodyPr/>
                    <a:lstStyle/>
                    <a:p>
                      <a:pPr algn="ctr">
                        <a:lnSpc>
                          <a:spcPct val="150000"/>
                        </a:lnSpc>
                      </a:pPr>
                      <a:r>
                        <a:rPr lang="en-US" altLang="zh-TW" sz="1200" dirty="0"/>
                        <a:t>Intra-company</a:t>
                      </a:r>
                      <a:endParaRPr lang="zh-TW" altLang="en-US" sz="1200" dirty="0">
                        <a:latin typeface="+mn-lt"/>
                      </a:endParaRPr>
                    </a:p>
                  </a:txBody>
                  <a:tcPr/>
                </a:tc>
                <a:tc>
                  <a:txBody>
                    <a:bodyPr/>
                    <a:lstStyle/>
                    <a:p>
                      <a:pPr algn="l">
                        <a:lnSpc>
                          <a:spcPct val="150000"/>
                        </a:lnSpc>
                      </a:pPr>
                      <a:r>
                        <a:rPr lang="en-US" altLang="zh-TW" sz="1200" dirty="0"/>
                        <a:t>Accounting </a:t>
                      </a:r>
                      <a:endParaRPr lang="zh-TW" altLang="en-US" sz="1200" dirty="0">
                        <a:latin typeface="+mn-lt"/>
                      </a:endParaRPr>
                    </a:p>
                  </a:txBody>
                  <a:tcPr/>
                </a:tc>
                <a:tc>
                  <a:txBody>
                    <a:bodyPr/>
                    <a:lstStyle/>
                    <a:p>
                      <a:pPr algn="l">
                        <a:lnSpc>
                          <a:spcPct val="150000"/>
                        </a:lnSpc>
                      </a:pPr>
                      <a:r>
                        <a:rPr lang="en-US" altLang="zh-TW" sz="1200" dirty="0"/>
                        <a:t>Accounting</a:t>
                      </a:r>
                      <a:endParaRPr lang="zh-TW" altLang="en-US" sz="1200" dirty="0">
                        <a:latin typeface="+mn-lt"/>
                      </a:endParaRPr>
                    </a:p>
                  </a:txBody>
                  <a:tcPr/>
                </a:tc>
                <a:extLst>
                  <a:ext uri="{0D108BD9-81ED-4DB2-BD59-A6C34878D82A}">
                    <a16:rowId xmlns:a16="http://schemas.microsoft.com/office/drawing/2014/main" val="1893376944"/>
                  </a:ext>
                </a:extLst>
              </a:tr>
              <a:tr h="1112520">
                <a:tc>
                  <a:txBody>
                    <a:bodyPr/>
                    <a:lstStyle/>
                    <a:p>
                      <a:pPr algn="ctr">
                        <a:lnSpc>
                          <a:spcPct val="150000"/>
                        </a:lnSpc>
                      </a:pPr>
                      <a:r>
                        <a:rPr lang="en-US" altLang="zh-TW" sz="1200" dirty="0"/>
                        <a:t>Properties</a:t>
                      </a:r>
                      <a:endParaRPr lang="zh-TW" altLang="en-US" sz="1200" dirty="0">
                        <a:latin typeface="+mn-lt"/>
                      </a:endParaRPr>
                    </a:p>
                  </a:txBody>
                  <a:tcPr/>
                </a:tc>
                <a:tc>
                  <a:txBody>
                    <a:bodyPr/>
                    <a:lstStyle/>
                    <a:p>
                      <a:pPr marL="171450" indent="-171450" algn="l">
                        <a:lnSpc>
                          <a:spcPct val="150000"/>
                        </a:lnSpc>
                        <a:buFont typeface="Arial" panose="020B0604020202020204" pitchFamily="34" charset="0"/>
                        <a:buChar char="•"/>
                      </a:pPr>
                      <a:r>
                        <a:rPr lang="en-US" altLang="zh-TW" sz="1200" dirty="0"/>
                        <a:t>Centralized data processing</a:t>
                      </a:r>
                    </a:p>
                    <a:p>
                      <a:pPr marL="171450" indent="-171450" algn="l">
                        <a:lnSpc>
                          <a:spcPct val="150000"/>
                        </a:lnSpc>
                        <a:buFont typeface="Arial" panose="020B0604020202020204" pitchFamily="34" charset="0"/>
                        <a:buChar char="•"/>
                      </a:pPr>
                      <a:r>
                        <a:rPr lang="en-US" altLang="zh-TW" sz="1200" dirty="0"/>
                        <a:t>Track of accounting transactions </a:t>
                      </a:r>
                    </a:p>
                    <a:p>
                      <a:pPr marL="171450" indent="-171450" algn="l">
                        <a:lnSpc>
                          <a:spcPct val="150000"/>
                        </a:lnSpc>
                        <a:buFont typeface="Arial" panose="020B0604020202020204" pitchFamily="34" charset="0"/>
                        <a:buChar char="•"/>
                      </a:pPr>
                      <a:endParaRPr lang="zh-TW" altLang="en-US" sz="1200" dirty="0">
                        <a:latin typeface="+mn-lt"/>
                      </a:endParaRPr>
                    </a:p>
                  </a:txBody>
                  <a:tcPr/>
                </a:tc>
                <a:tc>
                  <a:txBody>
                    <a:bodyPr/>
                    <a:lstStyle/>
                    <a:p>
                      <a:pPr marL="171450" indent="-171450" algn="l">
                        <a:lnSpc>
                          <a:spcPct val="150000"/>
                        </a:lnSpc>
                        <a:buFont typeface="Arial" panose="020B0604020202020204" pitchFamily="34" charset="0"/>
                        <a:buChar char="•"/>
                      </a:pPr>
                      <a:r>
                        <a:rPr lang="en-US" altLang="zh-TW" sz="1200" b="1" dirty="0"/>
                        <a:t>Bridge the gap between different applications</a:t>
                      </a:r>
                    </a:p>
                    <a:p>
                      <a:pPr marL="171450" indent="-171450" algn="l">
                        <a:lnSpc>
                          <a:spcPct val="150000"/>
                        </a:lnSpc>
                        <a:buFont typeface="Arial" panose="020B0604020202020204" pitchFamily="34" charset="0"/>
                        <a:buChar char="•"/>
                      </a:pPr>
                      <a:r>
                        <a:rPr lang="en-US" altLang="zh-TW" sz="1200" dirty="0"/>
                        <a:t>High adaptability</a:t>
                      </a:r>
                      <a:endParaRPr lang="zh-TW" altLang="en-US" sz="1200" dirty="0">
                        <a:latin typeface="+mn-lt"/>
                      </a:endParaRPr>
                    </a:p>
                  </a:txBody>
                  <a:tcPr/>
                </a:tc>
                <a:extLst>
                  <a:ext uri="{0D108BD9-81ED-4DB2-BD59-A6C34878D82A}">
                    <a16:rowId xmlns:a16="http://schemas.microsoft.com/office/drawing/2014/main" val="1725686427"/>
                  </a:ext>
                </a:extLst>
              </a:tr>
            </a:tbl>
          </a:graphicData>
        </a:graphic>
      </p:graphicFrame>
    </p:spTree>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自訂 1">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11217</TotalTime>
  <Words>4546</Words>
  <Application>Microsoft Office PowerPoint</Application>
  <PresentationFormat>如螢幕大小 (16:9)</PresentationFormat>
  <Paragraphs>683</Paragraphs>
  <Slides>39</Slides>
  <Notes>38</Notes>
  <HiddenSlides>4</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39</vt:i4>
      </vt:variant>
    </vt:vector>
  </HeadingPairs>
  <TitlesOfParts>
    <vt:vector size="50" baseType="lpstr">
      <vt:lpstr>Cambria Math</vt:lpstr>
      <vt:lpstr>Arial</vt:lpstr>
      <vt:lpstr>Calibri</vt:lpstr>
      <vt:lpstr>標楷體</vt:lpstr>
      <vt:lpstr>Merriweather Light</vt:lpstr>
      <vt:lpstr>Times New Roman</vt:lpstr>
      <vt:lpstr>Montserrat</vt:lpstr>
      <vt:lpstr>Crimson Text</vt:lpstr>
      <vt:lpstr>Vidaloka</vt:lpstr>
      <vt:lpstr>新細明體</vt:lpstr>
      <vt:lpstr>Minimalist Business Slides XL by Slidesgo</vt:lpstr>
      <vt:lpstr>Evaluating the Impact of Robotic Process Automation on Earnings Management </vt:lpstr>
      <vt:lpstr>Introduction (Motivation)</vt:lpstr>
      <vt:lpstr>Motivation</vt:lpstr>
      <vt:lpstr>Motivation</vt:lpstr>
      <vt:lpstr>Motivation</vt:lpstr>
      <vt:lpstr>Motivation</vt:lpstr>
      <vt:lpstr>02 Literature Review &amp; Hypothesis Development</vt:lpstr>
      <vt:lpstr>PowerPoint 簡報</vt:lpstr>
      <vt:lpstr>Automation Tools: from ERP to RPA </vt:lpstr>
      <vt:lpstr>PowerPoint 簡報</vt:lpstr>
      <vt:lpstr>AM with Automation Tools </vt:lpstr>
      <vt:lpstr>AM with Automation Tools </vt:lpstr>
      <vt:lpstr>RM with Automation Tools </vt:lpstr>
      <vt:lpstr>RM with Automation Tools </vt:lpstr>
      <vt:lpstr>03 Sample Selection &amp; Research Design</vt:lpstr>
      <vt:lpstr>Main Interest Variable: RPA Implementation Indicator</vt:lpstr>
      <vt:lpstr>Sample Selection</vt:lpstr>
      <vt:lpstr>PowerPoint 簡報</vt:lpstr>
      <vt:lpstr>Sample Selection</vt:lpstr>
      <vt:lpstr>Proxies for Accrual-based Earnings Management &amp; Real Activities Manipulation</vt:lpstr>
      <vt:lpstr>Proxies for Accrual-based Earnings Management &amp; Real Activities Manipulation</vt:lpstr>
      <vt:lpstr>Main Interest Variables</vt:lpstr>
      <vt:lpstr>Empirical Models-Within Treatment Group</vt:lpstr>
      <vt:lpstr>Empirical Models-Matched Control Group</vt:lpstr>
      <vt:lpstr>Potential Endogeneity Problem between AM and RM</vt:lpstr>
      <vt:lpstr>PowerPoint 簡報</vt:lpstr>
      <vt:lpstr>Hausman Auxiliary Regressions Test (Hill et al. 2018)</vt:lpstr>
      <vt:lpstr>04 Results </vt:lpstr>
      <vt:lpstr>Testing for Endogeneity </vt:lpstr>
      <vt:lpstr>Within Treatment Group Analysis </vt:lpstr>
      <vt:lpstr>Matched Results Analysis </vt:lpstr>
      <vt:lpstr>Within Treatment Group Additional Analysis </vt:lpstr>
      <vt:lpstr>Matched Results Additional Analysis </vt:lpstr>
      <vt:lpstr>05 Conclusion </vt:lpstr>
      <vt:lpstr>Key Findings</vt:lpstr>
      <vt:lpstr>Contribution</vt:lpstr>
      <vt:lpstr>Limitations and Future Research</vt:lpstr>
      <vt:lpstr>Thanks</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the Impact of Robotic Process Automation on Earnings Management</dc:title>
  <dc:creator>賴星光 Joseph.Lai</dc:creator>
  <cp:lastModifiedBy>賴星光星光</cp:lastModifiedBy>
  <cp:revision>183</cp:revision>
  <cp:lastPrinted>2024-06-13T07:25:38Z</cp:lastPrinted>
  <dcterms:modified xsi:type="dcterms:W3CDTF">2024-06-17T08:55:52Z</dcterms:modified>
</cp:coreProperties>
</file>