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7" r:id="rId2"/>
    <p:sldId id="266" r:id="rId3"/>
    <p:sldId id="270" r:id="rId4"/>
    <p:sldId id="267" r:id="rId5"/>
    <p:sldId id="258" r:id="rId6"/>
    <p:sldId id="268" r:id="rId7"/>
    <p:sldId id="269" r:id="rId8"/>
    <p:sldId id="271" r:id="rId9"/>
  </p:sldIdLst>
  <p:sldSz cx="12192000" cy="6858000"/>
  <p:notesSz cx="6858000" cy="9144000"/>
  <p:embeddedFontLst>
    <p:embeddedFont>
      <p:font typeface="나눔스퀘어라운드 ExtraBold" pitchFamily="50" charset="-127"/>
      <p:bold r:id="rId10"/>
    </p:embeddedFont>
    <p:embeddedFont>
      <p:font typeface="맑은 고딕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1717"/>
    <a:srgbClr val="6284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 autoAdjust="0"/>
    <p:restoredTop sz="94660"/>
  </p:normalViewPr>
  <p:slideViewPr>
    <p:cSldViewPr snapToGrid="0">
      <p:cViewPr>
        <p:scale>
          <a:sx n="100" d="100"/>
          <a:sy n="100" d="100"/>
        </p:scale>
        <p:origin x="-348" y="-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42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90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19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69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178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511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450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49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93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272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02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522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jpe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284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: 도형 20">
            <a:extLst>
              <a:ext uri="{FF2B5EF4-FFF2-40B4-BE49-F238E27FC236}">
                <a16:creationId xmlns:a16="http://schemas.microsoft.com/office/drawing/2014/main" xmlns="" id="{EC0CD02B-8B65-4A63-B5A7-B9993707D6CE}"/>
              </a:ext>
            </a:extLst>
          </p:cNvPr>
          <p:cNvSpPr/>
          <p:nvPr/>
        </p:nvSpPr>
        <p:spPr>
          <a:xfrm>
            <a:off x="3990018" y="1944367"/>
            <a:ext cx="4292453" cy="2657662"/>
          </a:xfrm>
          <a:custGeom>
            <a:avLst/>
            <a:gdLst>
              <a:gd name="connsiteX0" fmla="*/ 0 w 3692175"/>
              <a:gd name="connsiteY0" fmla="*/ 0 h 2286001"/>
              <a:gd name="connsiteX1" fmla="*/ 1677006 w 3692175"/>
              <a:gd name="connsiteY1" fmla="*/ 0 h 2286001"/>
              <a:gd name="connsiteX2" fmla="*/ 1880460 w 3692175"/>
              <a:gd name="connsiteY2" fmla="*/ 203454 h 2286001"/>
              <a:gd name="connsiteX3" fmla="*/ 1880460 w 3692175"/>
              <a:gd name="connsiteY3" fmla="*/ 1859714 h 2286001"/>
              <a:gd name="connsiteX4" fmla="*/ 1879260 w 3692175"/>
              <a:gd name="connsiteY4" fmla="*/ 1859714 h 2286001"/>
              <a:gd name="connsiteX5" fmla="*/ 1879260 w 3692175"/>
              <a:gd name="connsiteY5" fmla="*/ 1889078 h 2286001"/>
              <a:gd name="connsiteX6" fmla="*/ 1880178 w 3692175"/>
              <a:gd name="connsiteY6" fmla="*/ 1889078 h 2286001"/>
              <a:gd name="connsiteX7" fmla="*/ 1880178 w 3692175"/>
              <a:gd name="connsiteY7" fmla="*/ 2062381 h 2286001"/>
              <a:gd name="connsiteX8" fmla="*/ 2056080 w 3692175"/>
              <a:gd name="connsiteY8" fmla="*/ 2238283 h 2286001"/>
              <a:gd name="connsiteX9" fmla="*/ 3692175 w 3692175"/>
              <a:gd name="connsiteY9" fmla="*/ 2238283 h 2286001"/>
              <a:gd name="connsiteX10" fmla="*/ 3692175 w 3692175"/>
              <a:gd name="connsiteY10" fmla="*/ 2286001 h 2286001"/>
              <a:gd name="connsiteX11" fmla="*/ 2035915 w 3692175"/>
              <a:gd name="connsiteY11" fmla="*/ 2286001 h 2286001"/>
              <a:gd name="connsiteX12" fmla="*/ 1832461 w 3692175"/>
              <a:gd name="connsiteY12" fmla="*/ 2082547 h 2286001"/>
              <a:gd name="connsiteX13" fmla="*/ 1832461 w 3692175"/>
              <a:gd name="connsiteY13" fmla="*/ 1933252 h 2286001"/>
              <a:gd name="connsiteX14" fmla="*/ 1832460 w 3692175"/>
              <a:gd name="connsiteY14" fmla="*/ 1933252 h 2286001"/>
              <a:gd name="connsiteX15" fmla="*/ 1832460 w 3692175"/>
              <a:gd name="connsiteY15" fmla="*/ 1594852 h 2286001"/>
              <a:gd name="connsiteX16" fmla="*/ 1832742 w 3692175"/>
              <a:gd name="connsiteY16" fmla="*/ 1594852 h 2286001"/>
              <a:gd name="connsiteX17" fmla="*/ 1832742 w 3692175"/>
              <a:gd name="connsiteY17" fmla="*/ 223619 h 2286001"/>
              <a:gd name="connsiteX18" fmla="*/ 1656840 w 3692175"/>
              <a:gd name="connsiteY18" fmla="*/ 47717 h 2286001"/>
              <a:gd name="connsiteX19" fmla="*/ 0 w 3692175"/>
              <a:gd name="connsiteY19" fmla="*/ 47717 h 228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92175" h="2286001">
                <a:moveTo>
                  <a:pt x="0" y="0"/>
                </a:moveTo>
                <a:lnTo>
                  <a:pt x="1677006" y="0"/>
                </a:lnTo>
                <a:cubicBezTo>
                  <a:pt x="1789371" y="0"/>
                  <a:pt x="1880460" y="91089"/>
                  <a:pt x="1880460" y="203454"/>
                </a:cubicBezTo>
                <a:lnTo>
                  <a:pt x="1880460" y="1859714"/>
                </a:lnTo>
                <a:lnTo>
                  <a:pt x="1879260" y="1859714"/>
                </a:lnTo>
                <a:lnTo>
                  <a:pt x="1879260" y="1889078"/>
                </a:lnTo>
                <a:lnTo>
                  <a:pt x="1880178" y="1889078"/>
                </a:lnTo>
                <a:lnTo>
                  <a:pt x="1880178" y="2062381"/>
                </a:lnTo>
                <a:cubicBezTo>
                  <a:pt x="1880178" y="2159529"/>
                  <a:pt x="1958932" y="2238283"/>
                  <a:pt x="2056080" y="2238283"/>
                </a:cubicBezTo>
                <a:lnTo>
                  <a:pt x="3692175" y="2238283"/>
                </a:lnTo>
                <a:lnTo>
                  <a:pt x="3692175" y="2286001"/>
                </a:lnTo>
                <a:lnTo>
                  <a:pt x="2035915" y="2286001"/>
                </a:lnTo>
                <a:cubicBezTo>
                  <a:pt x="1923550" y="2286001"/>
                  <a:pt x="1832461" y="2194912"/>
                  <a:pt x="1832461" y="2082547"/>
                </a:cubicBezTo>
                <a:lnTo>
                  <a:pt x="1832461" y="1933252"/>
                </a:lnTo>
                <a:lnTo>
                  <a:pt x="1832460" y="1933252"/>
                </a:lnTo>
                <a:lnTo>
                  <a:pt x="1832460" y="1594852"/>
                </a:lnTo>
                <a:lnTo>
                  <a:pt x="1832742" y="1594852"/>
                </a:lnTo>
                <a:lnTo>
                  <a:pt x="1832742" y="223619"/>
                </a:lnTo>
                <a:cubicBezTo>
                  <a:pt x="1832742" y="126471"/>
                  <a:pt x="1753988" y="47717"/>
                  <a:pt x="1656840" y="47717"/>
                </a:cubicBezTo>
                <a:lnTo>
                  <a:pt x="0" y="47717"/>
                </a:lnTo>
                <a:close/>
              </a:path>
            </a:pathLst>
          </a:cu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0B90948B-2050-4A94-9D35-1AC023CA7BE9}"/>
              </a:ext>
            </a:extLst>
          </p:cNvPr>
          <p:cNvSpPr/>
          <p:nvPr/>
        </p:nvSpPr>
        <p:spPr>
          <a:xfrm>
            <a:off x="3909529" y="1896379"/>
            <a:ext cx="155030" cy="15503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sx="200000" sy="200000" algn="ctr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048000" y="2774074"/>
            <a:ext cx="6096000" cy="1387660"/>
          </a:xfrm>
          <a:prstGeom prst="rect">
            <a:avLst/>
          </a:prstGeom>
          <a:solidFill>
            <a:srgbClr val="62847D"/>
          </a:solidFill>
        </p:spPr>
        <p:txBody>
          <a:bodyPr tIns="108000" bIns="108000">
            <a:spAutoFit/>
          </a:bodyPr>
          <a:lstStyle/>
          <a:p>
            <a:pPr algn="ctr" latinLnBrk="0">
              <a:defRPr/>
            </a:pPr>
            <a:r>
              <a:rPr lang="en-US" altLang="ko-KR" sz="4000" b="1" kern="0" dirty="0" smtClean="0">
                <a:solidFill>
                  <a:prstClr val="white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3</a:t>
            </a:r>
            <a:r>
              <a:rPr lang="ko-KR" altLang="en-US" sz="4000" b="1" kern="0" dirty="0" smtClean="0">
                <a:solidFill>
                  <a:prstClr val="white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차 프로젝트 </a:t>
            </a:r>
            <a:r>
              <a:rPr lang="ko-KR" altLang="en-US" sz="4000" b="1" kern="0" dirty="0" err="1" smtClean="0">
                <a:solidFill>
                  <a:prstClr val="white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기획안</a:t>
            </a:r>
            <a:endParaRPr lang="ko-KR" altLang="en-US" sz="4000" b="1" kern="0" dirty="0" smtClean="0">
              <a:solidFill>
                <a:prstClr val="white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400" kern="0" dirty="0" smtClean="0">
                <a:solidFill>
                  <a:prstClr val="white">
                    <a:lumMod val="95000"/>
                  </a:prst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KF99</a:t>
            </a:r>
            <a:endParaRPr lang="ko-KR" altLang="en-US" sz="13800" kern="0" dirty="0">
              <a:solidFill>
                <a:prstClr val="white">
                  <a:lumMod val="95000"/>
                </a:prst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752518" y="4847183"/>
            <a:ext cx="10599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1200" b="1" kern="0" dirty="0" err="1" smtClean="0">
                <a:solidFill>
                  <a:prstClr val="white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벗지마스크</a:t>
            </a:r>
            <a:r>
              <a:rPr lang="ko-KR" altLang="en-US" sz="1200" b="1" kern="0" dirty="0" smtClean="0">
                <a:solidFill>
                  <a:prstClr val="white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팀</a:t>
            </a:r>
            <a:endParaRPr lang="en-US" altLang="ko-KR" sz="1400" b="1" kern="0" dirty="0" smtClean="0">
              <a:solidFill>
                <a:prstClr val="white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567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48148E-6 L 0.16068 -1.48148E-6 C 0.19167 -1.48148E-6 0.17279 0.19005 0.17539 0.32963 C 0.17448 0.40301 0.18789 0.38333 0.35209 0.38009 " pathEditMode="relative" rAng="0" ptsTypes="AAAA">
                                      <p:cBhvr>
                                        <p:cTn id="6" dur="2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04" y="19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75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1270001"/>
          </a:xfrm>
          <a:prstGeom prst="rect">
            <a:avLst/>
          </a:prstGeom>
          <a:solidFill>
            <a:srgbClr val="62847D"/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1000" kern="0" dirty="0">
              <a:solidFill>
                <a:prstClr val="white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2362" y="2761507"/>
            <a:ext cx="45672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코로나</a:t>
            </a:r>
            <a:r>
              <a:rPr lang="en-US" altLang="ko-KR" sz="2000" dirty="0" smtClean="0">
                <a:solidFill>
                  <a:schemeClr val="bg2">
                    <a:lumMod val="2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19 </a:t>
            </a:r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안면인식 기반 출입 통제 시스템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2562225" y="2437285"/>
            <a:ext cx="7067550" cy="1048553"/>
          </a:xfrm>
          <a:prstGeom prst="roundRect">
            <a:avLst/>
          </a:prstGeom>
          <a:noFill/>
          <a:ln w="38100">
            <a:solidFill>
              <a:srgbClr val="6284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25" name="직사각형 24"/>
          <p:cNvSpPr/>
          <p:nvPr/>
        </p:nvSpPr>
        <p:spPr>
          <a:xfrm>
            <a:off x="4681111" y="2164023"/>
            <a:ext cx="2781300" cy="5429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4843362" y="2260969"/>
            <a:ext cx="2389998" cy="400110"/>
            <a:chOff x="1211853" y="2624739"/>
            <a:chExt cx="2389998" cy="400110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xmlns="" id="{0B90948B-2050-4A94-9D35-1AC023CA7BE9}"/>
                </a:ext>
              </a:extLst>
            </p:cNvPr>
            <p:cNvSpPr/>
            <p:nvPr/>
          </p:nvSpPr>
          <p:spPr>
            <a:xfrm>
              <a:off x="1211853" y="2747279"/>
              <a:ext cx="155030" cy="155030"/>
            </a:xfrm>
            <a:prstGeom prst="ellipse">
              <a:avLst/>
            </a:prstGeom>
            <a:solidFill>
              <a:srgbClr val="62847D"/>
            </a:solidFill>
            <a:ln>
              <a:noFill/>
            </a:ln>
            <a:effectLst>
              <a:outerShdw sx="200000" sy="200000" algn="ctr" rotWithShape="0">
                <a:srgbClr val="FFC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xmlns="" id="{B261EDFB-3339-4325-92BB-D8EC5328400A}"/>
                </a:ext>
              </a:extLst>
            </p:cNvPr>
            <p:cNvSpPr/>
            <p:nvPr/>
          </p:nvSpPr>
          <p:spPr>
            <a:xfrm>
              <a:off x="3446821" y="2748482"/>
              <a:ext cx="155030" cy="155030"/>
            </a:xfrm>
            <a:prstGeom prst="ellipse">
              <a:avLst/>
            </a:prstGeom>
            <a:solidFill>
              <a:srgbClr val="62847D"/>
            </a:solidFill>
            <a:ln>
              <a:noFill/>
            </a:ln>
            <a:effectLst>
              <a:outerShdw sx="200000" sy="200000" algn="ctr" rotWithShape="0">
                <a:srgbClr val="FFC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613744" y="2624739"/>
              <a:ext cx="16530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프로젝트 주제</a:t>
              </a:r>
              <a:endParaRPr lang="ko-KR" altLang="en-US" sz="2000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2736747" y="4824590"/>
            <a:ext cx="67185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 smtClean="0">
                <a:solidFill>
                  <a:schemeClr val="bg2">
                    <a:lumMod val="2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AI, </a:t>
            </a:r>
            <a:r>
              <a:rPr lang="en-US" altLang="ko-KR" sz="2000" dirty="0" err="1" smtClean="0">
                <a:solidFill>
                  <a:schemeClr val="bg2">
                    <a:lumMod val="2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Bigdata</a:t>
            </a:r>
            <a:r>
              <a:rPr lang="en-US" altLang="ko-KR" sz="2000" dirty="0" smtClean="0">
                <a:solidFill>
                  <a:schemeClr val="bg2">
                    <a:lumMod val="2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, </a:t>
            </a:r>
            <a:r>
              <a:rPr lang="en-US" altLang="ko-KR" sz="2000" dirty="0" err="1" smtClean="0">
                <a:solidFill>
                  <a:schemeClr val="bg2">
                    <a:lumMod val="2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IoT</a:t>
            </a:r>
            <a:r>
              <a:rPr lang="en-US" altLang="ko-KR" sz="2000" dirty="0" smtClean="0">
                <a:solidFill>
                  <a:schemeClr val="bg2">
                    <a:lumMod val="2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, Cloud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기술을 적절히 융합해 </a:t>
            </a:r>
            <a:endParaRPr lang="en-US" altLang="ko-KR" sz="2000" dirty="0" smtClean="0">
              <a:solidFill>
                <a:schemeClr val="bg2">
                  <a:lumMod val="25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마스크 착용 여부를 검사하고 출입문을 통제하는 시스템을 개발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690688" y="4529169"/>
            <a:ext cx="8810624" cy="1338231"/>
          </a:xfrm>
          <a:prstGeom prst="roundRect">
            <a:avLst/>
          </a:prstGeom>
          <a:noFill/>
          <a:ln w="38100">
            <a:solidFill>
              <a:srgbClr val="6284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43" name="직사각형 42"/>
          <p:cNvSpPr/>
          <p:nvPr/>
        </p:nvSpPr>
        <p:spPr>
          <a:xfrm>
            <a:off x="4681111" y="4257706"/>
            <a:ext cx="2781300" cy="5429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/>
          <p:cNvGrpSpPr/>
          <p:nvPr/>
        </p:nvGrpSpPr>
        <p:grpSpPr>
          <a:xfrm>
            <a:off x="4843362" y="4354652"/>
            <a:ext cx="2389998" cy="400110"/>
            <a:chOff x="1211853" y="2624739"/>
            <a:chExt cx="2389998" cy="400110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xmlns="" id="{0B90948B-2050-4A94-9D35-1AC023CA7BE9}"/>
                </a:ext>
              </a:extLst>
            </p:cNvPr>
            <p:cNvSpPr/>
            <p:nvPr/>
          </p:nvSpPr>
          <p:spPr>
            <a:xfrm>
              <a:off x="1211853" y="2747279"/>
              <a:ext cx="155030" cy="155030"/>
            </a:xfrm>
            <a:prstGeom prst="ellipse">
              <a:avLst/>
            </a:prstGeom>
            <a:solidFill>
              <a:srgbClr val="62847D"/>
            </a:solidFill>
            <a:ln>
              <a:noFill/>
            </a:ln>
            <a:effectLst>
              <a:outerShdw sx="200000" sy="200000" algn="ctr" rotWithShape="0">
                <a:srgbClr val="FFC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xmlns="" id="{B261EDFB-3339-4325-92BB-D8EC5328400A}"/>
                </a:ext>
              </a:extLst>
            </p:cNvPr>
            <p:cNvSpPr/>
            <p:nvPr/>
          </p:nvSpPr>
          <p:spPr>
            <a:xfrm>
              <a:off x="3446821" y="2748482"/>
              <a:ext cx="155030" cy="155030"/>
            </a:xfrm>
            <a:prstGeom prst="ellipse">
              <a:avLst/>
            </a:prstGeom>
            <a:solidFill>
              <a:srgbClr val="62847D"/>
            </a:solidFill>
            <a:ln>
              <a:noFill/>
            </a:ln>
            <a:effectLst>
              <a:outerShdw sx="200000" sy="200000" algn="ctr" rotWithShape="0">
                <a:srgbClr val="FFC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613744" y="2624739"/>
              <a:ext cx="16530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프로젝트 목표</a:t>
              </a:r>
              <a:endParaRPr lang="ko-KR" altLang="en-US" sz="2000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998392" y="342611"/>
            <a:ext cx="2528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프로젝트 주제</a:t>
            </a:r>
            <a:endParaRPr lang="ko-KR" altLang="en-US" sz="3200" dirty="0">
              <a:solidFill>
                <a:schemeClr val="bg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705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1270001"/>
          </a:xfrm>
          <a:prstGeom prst="rect">
            <a:avLst/>
          </a:prstGeom>
          <a:solidFill>
            <a:srgbClr val="62847D"/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4800" kern="0" dirty="0">
              <a:solidFill>
                <a:prstClr val="white">
                  <a:lumMod val="95000"/>
                </a:prst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68"/>
          <a:stretch/>
        </p:blipFill>
        <p:spPr bwMode="auto">
          <a:xfrm>
            <a:off x="709614" y="1855785"/>
            <a:ext cx="5072062" cy="2771775"/>
          </a:xfrm>
          <a:prstGeom prst="rect">
            <a:avLst/>
          </a:prstGeom>
          <a:noFill/>
          <a:ln w="1587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6" r="20030" b="8598"/>
          <a:stretch/>
        </p:blipFill>
        <p:spPr bwMode="auto">
          <a:xfrm>
            <a:off x="7396164" y="2057400"/>
            <a:ext cx="4089076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150" b="23462"/>
          <a:stretch/>
        </p:blipFill>
        <p:spPr bwMode="auto">
          <a:xfrm>
            <a:off x="2166938" y="3027360"/>
            <a:ext cx="5043487" cy="2449515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86577" y="6010275"/>
            <a:ext cx="5618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계속되는 코로나 사태로 마스크 착용 의무화</a:t>
            </a:r>
            <a:endParaRPr lang="ko-KR" altLang="en-US" sz="24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98392" y="342611"/>
            <a:ext cx="2528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프로젝트 배경</a:t>
            </a:r>
            <a:endParaRPr lang="ko-KR" altLang="en-US" sz="3200" dirty="0">
              <a:solidFill>
                <a:schemeClr val="bg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072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1270001"/>
          </a:xfrm>
          <a:prstGeom prst="rect">
            <a:avLst/>
          </a:prstGeom>
          <a:solidFill>
            <a:srgbClr val="62847D"/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4800" kern="0" dirty="0">
              <a:solidFill>
                <a:prstClr val="white">
                  <a:lumMod val="95000"/>
                </a:prst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pic>
        <p:nvPicPr>
          <p:cNvPr id="3076" name="Picture 4" descr="뉴스핌 - 신종 코로나 예방을 위한 체온측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49" y="2325221"/>
            <a:ext cx="4469859" cy="3077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4998392" y="342611"/>
            <a:ext cx="2528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프로젝트 배경</a:t>
            </a:r>
            <a:endParaRPr lang="ko-KR" altLang="en-US" sz="3200" dirty="0">
              <a:solidFill>
                <a:schemeClr val="bg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48532" y="3038475"/>
            <a:ext cx="38587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err="1" smtClean="0">
                <a:latin typeface="나눔스퀘어라운드 ExtraBold" pitchFamily="50" charset="-127"/>
                <a:ea typeface="나눔스퀘어라운드 ExtraBold" pitchFamily="50" charset="-127"/>
              </a:rPr>
              <a:t>비접촉</a:t>
            </a:r>
            <a:r>
              <a:rPr lang="ko-KR" altLang="en-US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 및 자원 효용성을 위해</a:t>
            </a:r>
            <a:endParaRPr lang="en-US" altLang="ko-KR" sz="2400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마스크</a:t>
            </a:r>
            <a:r>
              <a:rPr lang="en-US" altLang="ko-KR" sz="2400" dirty="0"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ko-KR" altLang="en-US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및 체온 체크</a:t>
            </a:r>
            <a:endParaRPr lang="en-US" altLang="ko-KR" sz="2400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자동화 시스템을 만들어보자</a:t>
            </a:r>
            <a:r>
              <a:rPr lang="en-US" altLang="ko-KR" sz="2400" dirty="0">
                <a:latin typeface="나눔스퀘어라운드 ExtraBold" pitchFamily="50" charset="-127"/>
                <a:ea typeface="나눔스퀘어라운드 ExtraBold" pitchFamily="50" charset="-127"/>
              </a:rPr>
              <a:t>!</a:t>
            </a:r>
            <a:endParaRPr lang="ko-KR" altLang="en-US" sz="24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3714750" y="2143125"/>
            <a:ext cx="1840958" cy="1790700"/>
          </a:xfrm>
          <a:prstGeom prst="ellipse">
            <a:avLst/>
          </a:prstGeom>
          <a:noFill/>
          <a:ln w="34925">
            <a:solidFill>
              <a:srgbClr val="C7171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>
            <a:stCxn id="3" idx="6"/>
          </p:cNvCxnSpPr>
          <p:nvPr/>
        </p:nvCxnSpPr>
        <p:spPr>
          <a:xfrm>
            <a:off x="5555708" y="3038475"/>
            <a:ext cx="1264192" cy="219075"/>
          </a:xfrm>
          <a:prstGeom prst="straightConnector1">
            <a:avLst/>
          </a:prstGeom>
          <a:ln w="38100">
            <a:solidFill>
              <a:srgbClr val="C71717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85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1270001"/>
          </a:xfrm>
          <a:prstGeom prst="rect">
            <a:avLst/>
          </a:prstGeom>
          <a:solidFill>
            <a:srgbClr val="62847D"/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4800" kern="0" dirty="0">
              <a:solidFill>
                <a:prstClr val="white">
                  <a:lumMod val="95000"/>
                </a:prst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378815" y="3593369"/>
            <a:ext cx="1650703" cy="936104"/>
            <a:chOff x="362745" y="2664078"/>
            <a:chExt cx="1650703" cy="936104"/>
          </a:xfrm>
        </p:grpSpPr>
        <p:pic>
          <p:nvPicPr>
            <p:cNvPr id="25" name="Picture 2" descr="C:\Users\admin\Downloads\free-icon-woman-3090774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1360" y="2736086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3" descr="C:\Users\admin\Downloads\free-icon-door-35534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745" y="2664078"/>
              <a:ext cx="936104" cy="936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952" y="2897582"/>
            <a:ext cx="720310" cy="735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6" descr="C:\Users\admin\Downloads\free-icon-illustration-93694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252" y="4520229"/>
            <a:ext cx="601710" cy="60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그룹 28"/>
          <p:cNvGrpSpPr/>
          <p:nvPr/>
        </p:nvGrpSpPr>
        <p:grpSpPr>
          <a:xfrm>
            <a:off x="8450992" y="5041441"/>
            <a:ext cx="1391510" cy="1766359"/>
            <a:chOff x="6689094" y="3011580"/>
            <a:chExt cx="950902" cy="1216336"/>
          </a:xfrm>
        </p:grpSpPr>
        <p:pic>
          <p:nvPicPr>
            <p:cNvPr id="30" name="Picture 11" descr="Hopsworks For SageMaker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69" r="33506" b="36800"/>
            <a:stretch/>
          </p:blipFill>
          <p:spPr bwMode="auto">
            <a:xfrm>
              <a:off x="6767218" y="3011580"/>
              <a:ext cx="794656" cy="774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6689094" y="3797029"/>
              <a:ext cx="9509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Amazon </a:t>
              </a:r>
            </a:p>
            <a:p>
              <a:pPr algn="ctr"/>
              <a:r>
                <a:rPr lang="en-US" altLang="ko-KR" sz="1100" dirty="0" err="1" smtClean="0">
                  <a:latin typeface="나눔스퀘어라운드 ExtraBold" pitchFamily="50" charset="-127"/>
                  <a:ea typeface="나눔스퀘어라운드 ExtraBold" pitchFamily="50" charset="-127"/>
                </a:rPr>
                <a:t>SageMaker</a:t>
              </a:r>
              <a:endParaRPr lang="ko-KR" altLang="en-US" sz="1100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5368101" y="4996624"/>
            <a:ext cx="1268401" cy="1723482"/>
            <a:chOff x="6378047" y="4934063"/>
            <a:chExt cx="968535" cy="1292414"/>
          </a:xfrm>
        </p:grpSpPr>
        <p:pic>
          <p:nvPicPr>
            <p:cNvPr id="33" name="Picture 13" descr="ESPRESSObin Wiki | AWS Greengrass on ESPRESSObin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5171" y="4934063"/>
              <a:ext cx="774284" cy="8615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6378047" y="5795590"/>
              <a:ext cx="96853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AWS</a:t>
              </a:r>
            </a:p>
            <a:p>
              <a:pPr algn="ctr"/>
              <a:r>
                <a:rPr lang="en-US" altLang="ko-KR" sz="1100" dirty="0" err="1" smtClean="0">
                  <a:latin typeface="나눔스퀘어라운드 ExtraBold" pitchFamily="50" charset="-127"/>
                  <a:ea typeface="나눔스퀘어라운드 ExtraBold" pitchFamily="50" charset="-127"/>
                </a:rPr>
                <a:t>Greengrass</a:t>
              </a:r>
              <a:endParaRPr lang="ko-KR" altLang="en-US" sz="1100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6419680" y="3186824"/>
            <a:ext cx="949299" cy="1287885"/>
            <a:chOff x="4573751" y="2083287"/>
            <a:chExt cx="721975" cy="1050722"/>
          </a:xfrm>
        </p:grpSpPr>
        <p:pic>
          <p:nvPicPr>
            <p:cNvPr id="36" name="Picture 9" descr="AWS S3 비용 절감하기 (feat. 크로미움 favicon cache 버그)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32" r="26059" b="22245"/>
            <a:stretch/>
          </p:blipFill>
          <p:spPr bwMode="auto">
            <a:xfrm>
              <a:off x="4577599" y="2083287"/>
              <a:ext cx="714276" cy="815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TextBox 36"/>
            <p:cNvSpPr txBox="1"/>
            <p:nvPr/>
          </p:nvSpPr>
          <p:spPr>
            <a:xfrm>
              <a:off x="4573751" y="2920574"/>
              <a:ext cx="721975" cy="2134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Amazon S3</a:t>
              </a:r>
              <a:endParaRPr lang="ko-KR" altLang="en-US" sz="1100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9061070" y="3186877"/>
            <a:ext cx="1040670" cy="1217471"/>
            <a:chOff x="6908009" y="764704"/>
            <a:chExt cx="881804" cy="1064068"/>
          </a:xfrm>
        </p:grpSpPr>
        <p:pic>
          <p:nvPicPr>
            <p:cNvPr id="39" name="Picture 15" descr="AWS health checks - overview of our experience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84" t="15710" r="30410" b="19376"/>
            <a:stretch/>
          </p:blipFill>
          <p:spPr bwMode="auto">
            <a:xfrm>
              <a:off x="6980607" y="764704"/>
              <a:ext cx="761746" cy="8315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6908009" y="1600125"/>
              <a:ext cx="881804" cy="2286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Amazon EC2</a:t>
              </a:r>
              <a:endParaRPr lang="ko-KR" altLang="en-US" sz="1100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pic>
        <p:nvPicPr>
          <p:cNvPr id="41" name="Picture 2" descr="Amazon RDS | Cloud Relational Database | Amazon Web Services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6" r="10695"/>
          <a:stretch/>
        </p:blipFill>
        <p:spPr bwMode="auto">
          <a:xfrm>
            <a:off x="5249519" y="1606515"/>
            <a:ext cx="597514" cy="730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5068205" y="2275635"/>
            <a:ext cx="960142" cy="299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>
                <a:latin typeface="나눔스퀘어라운드 ExtraBold" pitchFamily="50" charset="-127"/>
                <a:ea typeface="나눔스퀘어라운드 ExtraBold" pitchFamily="50" charset="-127"/>
              </a:rPr>
              <a:t>AWS RDS</a:t>
            </a:r>
            <a:endParaRPr lang="ko-KR" altLang="en-US" sz="11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3659312" y="4016055"/>
            <a:ext cx="0" cy="35366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V="1">
            <a:off x="3872050" y="4008361"/>
            <a:ext cx="7605" cy="386895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878915" y="4559656"/>
            <a:ext cx="649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나눔스퀘어라운드 ExtraBold" pitchFamily="50" charset="-127"/>
                <a:ea typeface="나눔스퀘어라운드 ExtraBold" pitchFamily="50" charset="-127"/>
              </a:rPr>
              <a:t>USER</a:t>
            </a:r>
            <a:endParaRPr lang="ko-KR" altLang="en-US" sz="14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218613" y="2695913"/>
            <a:ext cx="1203095" cy="259848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4812107" y="3859811"/>
            <a:ext cx="1268114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5" descr="C:\Users\admin\Downloads\free-icon-image-1829055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280" y="3138691"/>
            <a:ext cx="643768" cy="64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직선 화살표 연결선 49"/>
          <p:cNvCxnSpPr/>
          <p:nvPr/>
        </p:nvCxnSpPr>
        <p:spPr>
          <a:xfrm flipH="1">
            <a:off x="7859995" y="3588513"/>
            <a:ext cx="875864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816684" y="3130816"/>
            <a:ext cx="10583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>
                <a:latin typeface="나눔스퀘어라운드 ExtraBold" pitchFamily="50" charset="-127"/>
                <a:ea typeface="나눔스퀘어라운드 ExtraBold" pitchFamily="50" charset="-127"/>
              </a:rPr>
              <a:t>1. Download </a:t>
            </a:r>
          </a:p>
          <a:p>
            <a:pPr algn="ctr"/>
            <a:r>
              <a:rPr lang="en-US" altLang="ko-KR" sz="1100" dirty="0" smtClean="0">
                <a:latin typeface="나눔스퀘어라운드 ExtraBold" pitchFamily="50" charset="-127"/>
                <a:ea typeface="나눔스퀘어라운드 ExtraBold" pitchFamily="50" charset="-127"/>
              </a:rPr>
              <a:t>Data</a:t>
            </a:r>
            <a:endParaRPr lang="ko-KR" altLang="en-US" sz="11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 flipH="1">
            <a:off x="7861183" y="3951127"/>
            <a:ext cx="875864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680431" y="4094399"/>
            <a:ext cx="1330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>
                <a:latin typeface="나눔스퀘어라운드 ExtraBold" pitchFamily="50" charset="-127"/>
                <a:ea typeface="나눔스퀘어라운드 ExtraBold" pitchFamily="50" charset="-127"/>
              </a:rPr>
              <a:t>2. Preprocessing</a:t>
            </a:r>
            <a:endParaRPr lang="ko-KR" altLang="en-US" sz="11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 flipH="1" flipV="1">
            <a:off x="7353184" y="4605529"/>
            <a:ext cx="897287" cy="56228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624242" y="4534427"/>
            <a:ext cx="1045892" cy="411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>
                <a:latin typeface="나눔스퀘어라운드 ExtraBold" pitchFamily="50" charset="-127"/>
                <a:ea typeface="나눔스퀘어라운드 ExtraBold" pitchFamily="50" charset="-127"/>
              </a:rPr>
              <a:t>Upload</a:t>
            </a:r>
          </a:p>
          <a:p>
            <a:pPr algn="ctr"/>
            <a:r>
              <a:rPr lang="en-US" altLang="ko-KR" sz="1100" dirty="0" smtClean="0">
                <a:latin typeface="나눔스퀘어라운드 ExtraBold" pitchFamily="50" charset="-127"/>
                <a:ea typeface="나눔스퀘어라운드 ExtraBold" pitchFamily="50" charset="-127"/>
              </a:rPr>
              <a:t>Model</a:t>
            </a:r>
            <a:endParaRPr lang="ko-KR" altLang="en-US" sz="11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 flipH="1">
            <a:off x="7089603" y="5763457"/>
            <a:ext cx="1151061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V="1">
            <a:off x="3841720" y="5452857"/>
            <a:ext cx="0" cy="471764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3822595" y="5938346"/>
            <a:ext cx="1064674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220318" y="5793816"/>
            <a:ext cx="9028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>
                <a:latin typeface="나눔스퀘어라운드 ExtraBold" pitchFamily="50" charset="-127"/>
                <a:ea typeface="나눔스퀘어라운드 ExtraBold" pitchFamily="50" charset="-127"/>
              </a:rPr>
              <a:t>Connector</a:t>
            </a:r>
            <a:endParaRPr lang="ko-KR" altLang="en-US" sz="11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025740" y="6077021"/>
            <a:ext cx="6559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>
                <a:latin typeface="나눔스퀘어라운드 ExtraBold" pitchFamily="50" charset="-127"/>
                <a:ea typeface="나눔스퀘어라운드 ExtraBold" pitchFamily="50" charset="-127"/>
              </a:rPr>
              <a:t>Deploy</a:t>
            </a:r>
            <a:endParaRPr lang="ko-KR" altLang="en-US" sz="11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98920" y="3657214"/>
            <a:ext cx="10534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>
                <a:latin typeface="나눔스퀘어라운드 ExtraBold" pitchFamily="50" charset="-127"/>
                <a:ea typeface="나눔스퀘어라운드 ExtraBold" pitchFamily="50" charset="-127"/>
              </a:rPr>
              <a:t>Raspberry Pi</a:t>
            </a:r>
            <a:endParaRPr lang="ko-KR" altLang="en-US" sz="11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 flipV="1">
            <a:off x="3819524" y="2051312"/>
            <a:ext cx="0" cy="47691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3804107" y="2024356"/>
            <a:ext cx="1008000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7" descr="NUGU 스피커와 AWS Lambda 사용하기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72" t="9600" r="35437" b="29967"/>
          <a:stretch/>
        </p:blipFill>
        <p:spPr bwMode="auto">
          <a:xfrm>
            <a:off x="6133760" y="1657028"/>
            <a:ext cx="557766" cy="59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5876102" y="2275635"/>
            <a:ext cx="10871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>
                <a:latin typeface="나눔스퀘어라운드 ExtraBold" pitchFamily="50" charset="-127"/>
                <a:ea typeface="나눔스퀘어라운드 ExtraBold" pitchFamily="50" charset="-127"/>
              </a:rPr>
              <a:t>AWS Lambda</a:t>
            </a:r>
            <a:endParaRPr lang="ko-KR" altLang="en-US" sz="11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5041346" y="1493362"/>
            <a:ext cx="1921913" cy="1188463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7177381" y="2122628"/>
            <a:ext cx="893723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8" descr="C:\Users\admin\Downloads\free-icon-check-list-3003148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807" y="1782463"/>
            <a:ext cx="566766" cy="72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9" descr="C:\Users\admin\Downloads\free-icon-analytics-3003040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573" y="1822226"/>
            <a:ext cx="766496" cy="76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/>
          <p:cNvSpPr txBox="1"/>
          <p:nvPr/>
        </p:nvSpPr>
        <p:spPr>
          <a:xfrm>
            <a:off x="8161718" y="2541204"/>
            <a:ext cx="1314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>
                <a:latin typeface="나눔스퀘어라운드 ExtraBold" pitchFamily="50" charset="-127"/>
                <a:ea typeface="나눔스퀘어라운드 ExtraBold" pitchFamily="50" charset="-127"/>
              </a:rPr>
              <a:t>Admin App, Web</a:t>
            </a:r>
            <a:endParaRPr lang="ko-KR" altLang="en-US" sz="11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998392" y="351847"/>
            <a:ext cx="2528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>
                <a:solidFill>
                  <a:schemeClr val="bg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시스템 구성도</a:t>
            </a:r>
            <a:endParaRPr lang="ko-KR" altLang="en-US" sz="3200" dirty="0">
              <a:solidFill>
                <a:schemeClr val="bg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885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1270001"/>
          </a:xfrm>
          <a:prstGeom prst="rect">
            <a:avLst/>
          </a:prstGeom>
          <a:solidFill>
            <a:srgbClr val="62847D"/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3200" kern="0" dirty="0" smtClean="0">
              <a:solidFill>
                <a:prstClr val="white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42529" y="342611"/>
            <a:ext cx="31069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팀원 구성 및 역</a:t>
            </a:r>
            <a:r>
              <a:rPr lang="ko-KR" altLang="en-US" sz="3200" dirty="0">
                <a:solidFill>
                  <a:schemeClr val="bg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할</a:t>
            </a:r>
          </a:p>
        </p:txBody>
      </p:sp>
      <p:sp>
        <p:nvSpPr>
          <p:cNvPr id="72" name="육각형 71"/>
          <p:cNvSpPr/>
          <p:nvPr/>
        </p:nvSpPr>
        <p:spPr>
          <a:xfrm rot="16200000">
            <a:off x="3746221" y="2027075"/>
            <a:ext cx="2105895" cy="1826409"/>
          </a:xfrm>
          <a:prstGeom prst="hexagon">
            <a:avLst>
              <a:gd name="adj" fmla="val 30139"/>
              <a:gd name="vf" fmla="val 11547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육각형 72"/>
          <p:cNvSpPr/>
          <p:nvPr/>
        </p:nvSpPr>
        <p:spPr>
          <a:xfrm rot="16200000">
            <a:off x="6378735" y="2498463"/>
            <a:ext cx="2105895" cy="1826409"/>
          </a:xfrm>
          <a:prstGeom prst="hexagon">
            <a:avLst>
              <a:gd name="adj" fmla="val 30139"/>
              <a:gd name="vf" fmla="val 11547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4" name="육각형 73"/>
          <p:cNvSpPr/>
          <p:nvPr/>
        </p:nvSpPr>
        <p:spPr>
          <a:xfrm rot="16200000">
            <a:off x="1113707" y="2498464"/>
            <a:ext cx="2105895" cy="1826409"/>
          </a:xfrm>
          <a:prstGeom prst="hexagon">
            <a:avLst>
              <a:gd name="adj" fmla="val 30139"/>
              <a:gd name="vf" fmla="val 11547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5" name="직선 연결선 74"/>
          <p:cNvCxnSpPr>
            <a:stCxn id="72" idx="4"/>
            <a:endCxn id="74" idx="2"/>
          </p:cNvCxnSpPr>
          <p:nvPr/>
        </p:nvCxnSpPr>
        <p:spPr>
          <a:xfrm flipH="1">
            <a:off x="3079859" y="3442766"/>
            <a:ext cx="806106" cy="47138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72" idx="2"/>
            <a:endCxn id="73" idx="4"/>
          </p:cNvCxnSpPr>
          <p:nvPr/>
        </p:nvCxnSpPr>
        <p:spPr>
          <a:xfrm>
            <a:off x="5712372" y="3442766"/>
            <a:ext cx="806106" cy="4713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육각형 76"/>
          <p:cNvSpPr/>
          <p:nvPr/>
        </p:nvSpPr>
        <p:spPr>
          <a:xfrm rot="16200000">
            <a:off x="9011250" y="2027073"/>
            <a:ext cx="2105895" cy="1826409"/>
          </a:xfrm>
          <a:prstGeom prst="hexagon">
            <a:avLst>
              <a:gd name="adj" fmla="val 30139"/>
              <a:gd name="vf" fmla="val 11547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8" name="직선 연결선 77"/>
          <p:cNvCxnSpPr/>
          <p:nvPr/>
        </p:nvCxnSpPr>
        <p:spPr>
          <a:xfrm flipH="1">
            <a:off x="8344887" y="3442764"/>
            <a:ext cx="806106" cy="47138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9" name="Picture 9" descr="C:\Users\admin\Downloads\free-icon-internet-of-things-190982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910" y="2901769"/>
            <a:ext cx="1019797" cy="1019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C:\Users\admin\Downloads\free-icon-cloud-72807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968" y="248307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13495" y="4464616"/>
            <a:ext cx="187262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err="1" smtClean="0">
                <a:latin typeface="나눔스퀘어라운드 ExtraBold" pitchFamily="50" charset="-127"/>
                <a:ea typeface="나눔스퀘어라운드 ExtraBold" pitchFamily="50" charset="-127"/>
              </a:rPr>
              <a:t>IoT</a:t>
            </a:r>
            <a:endParaRPr lang="en-US" altLang="ko-KR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나눔스퀘어라운드 ExtraBold" pitchFamily="50" charset="-127"/>
                <a:ea typeface="나눔스퀘어라운드 ExtraBold" pitchFamily="50" charset="-127"/>
              </a:rPr>
              <a:t>팀장 노기현</a:t>
            </a:r>
            <a:endParaRPr lang="en-US" altLang="ko-KR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latin typeface="나눔스퀘어라운드 ExtraBold" pitchFamily="50" charset="-127"/>
                <a:ea typeface="나눔스퀘어라운드 ExtraBold" pitchFamily="50" charset="-127"/>
              </a:rPr>
              <a:t>카메라 및 적외선 센서 활용</a:t>
            </a:r>
            <a:endParaRPr lang="en-US" altLang="ko-KR" sz="1200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latin typeface="나눔스퀘어라운드 ExtraBold" pitchFamily="50" charset="-127"/>
                <a:ea typeface="나눔스퀘어라운드 ExtraBold" pitchFamily="50" charset="-127"/>
              </a:rPr>
              <a:t>이미지와 체온 데이터 수집</a:t>
            </a:r>
            <a:endParaRPr lang="en-US" altLang="ko-KR" sz="1200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latin typeface="나눔스퀘어라운드 ExtraBold" pitchFamily="50" charset="-127"/>
                <a:ea typeface="나눔스퀘어라운드 ExtraBold" pitchFamily="50" charset="-127"/>
              </a:rPr>
              <a:t>출입시스템 제어</a:t>
            </a:r>
            <a:endParaRPr lang="en-US" altLang="ko-KR" sz="1200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latin typeface="나눔스퀘어라운드 ExtraBold" pitchFamily="50" charset="-127"/>
                <a:ea typeface="나눔스퀘어라운드 ExtraBold" pitchFamily="50" charset="-127"/>
              </a:rPr>
              <a:t>관리자 </a:t>
            </a:r>
            <a:r>
              <a:rPr lang="ko-KR" altLang="en-US" sz="1200" dirty="0" err="1" smtClean="0">
                <a:latin typeface="나눔스퀘어라운드 ExtraBold" pitchFamily="50" charset="-127"/>
                <a:ea typeface="나눔스퀘어라운드 ExtraBold" pitchFamily="50" charset="-127"/>
              </a:rPr>
              <a:t>앱</a:t>
            </a:r>
            <a:r>
              <a:rPr lang="ko-KR" altLang="en-US" sz="1200" dirty="0" smtClean="0">
                <a:latin typeface="나눔스퀘어라운드 ExtraBold" pitchFamily="50" charset="-127"/>
                <a:ea typeface="나눔스퀘어라운드 ExtraBold" pitchFamily="50" charset="-127"/>
              </a:rPr>
              <a:t> 구현</a:t>
            </a:r>
            <a:endParaRPr lang="ko-KR" altLang="en-US" sz="12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917484" y="4090532"/>
            <a:ext cx="176336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latin typeface="나눔스퀘어라운드 ExtraBold" pitchFamily="50" charset="-127"/>
                <a:ea typeface="나눔스퀘어라운드 ExtraBold" pitchFamily="50" charset="-127"/>
              </a:rPr>
              <a:t>Cloud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나눔스퀘어라운드 ExtraBold" pitchFamily="50" charset="-127"/>
                <a:ea typeface="나눔스퀘어라운드 ExtraBold" pitchFamily="50" charset="-127"/>
              </a:rPr>
              <a:t>김윤영</a:t>
            </a:r>
            <a:endParaRPr lang="en-US" altLang="ko-KR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latin typeface="나눔스퀘어라운드 ExtraBold" pitchFamily="50" charset="-127"/>
                <a:ea typeface="나눔스퀘어라운드 ExtraBold" pitchFamily="50" charset="-127"/>
              </a:rPr>
              <a:t>데이터베이스 구축</a:t>
            </a:r>
            <a:endParaRPr lang="en-US" altLang="ko-KR" sz="1200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latin typeface="나눔스퀘어라운드 ExtraBold" pitchFamily="50" charset="-127"/>
                <a:ea typeface="나눔스퀘어라운드 ExtraBold" pitchFamily="50" charset="-127"/>
              </a:rPr>
              <a:t>AWS Cloud </a:t>
            </a:r>
            <a:r>
              <a:rPr lang="ko-KR" altLang="en-US" sz="1200" dirty="0" smtClean="0">
                <a:latin typeface="나눔스퀘어라운드 ExtraBold" pitchFamily="50" charset="-127"/>
                <a:ea typeface="나눔스퀘어라운드 ExtraBold" pitchFamily="50" charset="-127"/>
              </a:rPr>
              <a:t>인프라 구축</a:t>
            </a:r>
            <a:endParaRPr lang="en-US" altLang="ko-KR" sz="1200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latin typeface="나눔스퀘어라운드 ExtraBold" pitchFamily="50" charset="-127"/>
                <a:ea typeface="나눔스퀘어라운드 ExtraBold" pitchFamily="50" charset="-127"/>
              </a:rPr>
              <a:t>모니터링 관리자 웹 구현</a:t>
            </a:r>
            <a:endParaRPr lang="ko-KR" altLang="en-US" sz="12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pic>
        <p:nvPicPr>
          <p:cNvPr id="5133" name="Picture 13" descr="C:\Users\admin\Downloads\free-icon-ai-169405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469" y="2981455"/>
            <a:ext cx="860425" cy="86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C:\Users\admin\Downloads\free-icon-magnifying-glass-361654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197" y="2559280"/>
            <a:ext cx="828672" cy="82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TextBox 86"/>
          <p:cNvSpPr txBox="1"/>
          <p:nvPr/>
        </p:nvSpPr>
        <p:spPr>
          <a:xfrm>
            <a:off x="6355907" y="4464616"/>
            <a:ext cx="21515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latin typeface="나눔스퀘어라운드 ExtraBold" pitchFamily="50" charset="-127"/>
                <a:ea typeface="나눔스퀘어라운드 ExtraBold" pitchFamily="50" charset="-127"/>
              </a:rPr>
              <a:t>AI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나눔스퀘어라운드 ExtraBold" pitchFamily="50" charset="-127"/>
                <a:ea typeface="나눔스퀘어라운드 ExtraBold" pitchFamily="50" charset="-127"/>
              </a:rPr>
              <a:t>양진상</a:t>
            </a:r>
            <a:r>
              <a:rPr lang="en-US" altLang="ko-KR" dirty="0" smtClean="0">
                <a:latin typeface="나눔스퀘어라운드 ExtraBold" pitchFamily="50" charset="-127"/>
                <a:ea typeface="나눔스퀘어라운드 ExtraBold" pitchFamily="50" charset="-127"/>
              </a:rPr>
              <a:t>, </a:t>
            </a:r>
            <a:r>
              <a:rPr lang="ko-KR" altLang="en-US" dirty="0" smtClean="0">
                <a:latin typeface="나눔스퀘어라운드 ExtraBold" pitchFamily="50" charset="-127"/>
                <a:ea typeface="나눔스퀘어라운드 ExtraBold" pitchFamily="50" charset="-127"/>
              </a:rPr>
              <a:t>장범희</a:t>
            </a:r>
            <a:endParaRPr lang="en-US" altLang="ko-KR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latin typeface="나눔스퀘어라운드 ExtraBold" pitchFamily="50" charset="-127"/>
                <a:ea typeface="나눔스퀘어라운드 ExtraBold" pitchFamily="50" charset="-127"/>
              </a:rPr>
              <a:t>마스크 착용 유무 판단 알고리즘</a:t>
            </a:r>
            <a:endParaRPr lang="en-US" altLang="ko-KR" sz="1200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latin typeface="나눔스퀘어라운드 ExtraBold" pitchFamily="50" charset="-127"/>
                <a:ea typeface="나눔스퀘어라운드 ExtraBold" pitchFamily="50" charset="-127"/>
              </a:rPr>
              <a:t>분류기 모델 학습 및 최적화</a:t>
            </a:r>
            <a:endParaRPr lang="ko-KR" altLang="en-US" sz="12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937664" y="3993228"/>
            <a:ext cx="21900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err="1" smtClean="0">
                <a:latin typeface="나눔스퀘어라운드 ExtraBold" pitchFamily="50" charset="-127"/>
                <a:ea typeface="나눔스퀘어라운드 ExtraBold" pitchFamily="50" charset="-127"/>
              </a:rPr>
              <a:t>BigData</a:t>
            </a:r>
            <a:endParaRPr lang="en-US" altLang="ko-KR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err="1" smtClean="0">
                <a:latin typeface="나눔스퀘어라운드 ExtraBold" pitchFamily="50" charset="-127"/>
                <a:ea typeface="나눔스퀘어라운드 ExtraBold" pitchFamily="50" charset="-127"/>
              </a:rPr>
              <a:t>임마리솔</a:t>
            </a:r>
            <a:r>
              <a:rPr lang="en-US" altLang="ko-KR" dirty="0" smtClean="0">
                <a:latin typeface="나눔스퀘어라운드 ExtraBold" pitchFamily="50" charset="-127"/>
                <a:ea typeface="나눔스퀘어라운드 ExtraBold" pitchFamily="50" charset="-127"/>
              </a:rPr>
              <a:t>, </a:t>
            </a:r>
            <a:r>
              <a:rPr lang="ko-KR" altLang="en-US" dirty="0" smtClean="0">
                <a:latin typeface="나눔스퀘어라운드 ExtraBold" pitchFamily="50" charset="-127"/>
                <a:ea typeface="나눔스퀘어라운드 ExtraBold" pitchFamily="50" charset="-127"/>
              </a:rPr>
              <a:t>최현호</a:t>
            </a:r>
            <a:endParaRPr lang="en-US" altLang="ko-KR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latin typeface="나눔스퀘어라운드 ExtraBold" pitchFamily="50" charset="-127"/>
                <a:ea typeface="나눔스퀘어라운드 ExtraBold" pitchFamily="50" charset="-127"/>
              </a:rPr>
              <a:t>마스크 이미지 수집 </a:t>
            </a:r>
            <a:r>
              <a:rPr lang="ko-KR" altLang="en-US" sz="1200" dirty="0">
                <a:latin typeface="나눔스퀘어라운드 ExtraBold" pitchFamily="50" charset="-127"/>
                <a:ea typeface="나눔스퀘어라운드 ExtraBold" pitchFamily="50" charset="-127"/>
              </a:rPr>
              <a:t>및 전처리 </a:t>
            </a:r>
            <a:endParaRPr lang="en-US" altLang="ko-KR" sz="1200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latin typeface="나눔스퀘어라운드 ExtraBold" pitchFamily="50" charset="-127"/>
                <a:ea typeface="나눔스퀘어라운드 ExtraBold" pitchFamily="50" charset="-127"/>
              </a:rPr>
              <a:t>코로나 현황 관련 </a:t>
            </a:r>
            <a:r>
              <a:rPr lang="ko-KR" altLang="en-US" sz="1200" dirty="0">
                <a:latin typeface="나눔스퀘어라운드 ExtraBold" pitchFamily="50" charset="-127"/>
                <a:ea typeface="나눔스퀘어라운드 ExtraBold" pitchFamily="50" charset="-127"/>
              </a:rPr>
              <a:t>통계 및 시각화</a:t>
            </a:r>
          </a:p>
        </p:txBody>
      </p:sp>
    </p:spTree>
    <p:extLst>
      <p:ext uri="{BB962C8B-B14F-4D97-AF65-F5344CB8AC3E}">
        <p14:creationId xmlns:p14="http://schemas.microsoft.com/office/powerpoint/2010/main" val="54002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1270001"/>
          </a:xfrm>
          <a:prstGeom prst="rect">
            <a:avLst/>
          </a:prstGeom>
          <a:solidFill>
            <a:srgbClr val="62847D"/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4800" kern="0" dirty="0">
              <a:solidFill>
                <a:prstClr val="white">
                  <a:lumMod val="95000"/>
                </a:prst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73839" y="342611"/>
            <a:ext cx="3844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프로젝트 일정 </a:t>
            </a:r>
            <a:r>
              <a:rPr lang="en-US" altLang="ko-KR" sz="3200" dirty="0" smtClean="0">
                <a:solidFill>
                  <a:schemeClr val="bg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- WBS</a:t>
            </a:r>
            <a:endParaRPr lang="ko-KR" altLang="en-US" sz="3200" dirty="0">
              <a:solidFill>
                <a:schemeClr val="bg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pic>
        <p:nvPicPr>
          <p:cNvPr id="4098" name="Picture 2" descr="https://lh4.googleusercontent.com/_pkCuis4e8WIT7GNqUCz460mdmrPUdw0iExzkK298h0rtBpMLyvyIrf9Uo900J4LDZsB0kvCoSdmxZKeilT5SKTSMQg2c8l2D2QlP2Kis2h0zuqFqrRkIY-dWlijS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1" y="1509711"/>
            <a:ext cx="5017184" cy="2881313"/>
          </a:xfrm>
          <a:prstGeom prst="rect">
            <a:avLst/>
          </a:prstGeom>
          <a:noFill/>
          <a:ln w="15875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lh3.googleusercontent.com/XwcVfoFLy-k_BkgWR3dn5y0fI_ZfR7lQ5uszzv2CAM1oBZ-4eeqXXftydjRojVCSwwNcfIezhtCh7r2ZzE4rk7vU3FpZOe_fSJooKR37EiLfn143x5mPTEnWu7lwQ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75"/>
          <a:stretch/>
        </p:blipFill>
        <p:spPr bwMode="auto">
          <a:xfrm>
            <a:off x="6162675" y="1509711"/>
            <a:ext cx="5057775" cy="2881313"/>
          </a:xfrm>
          <a:prstGeom prst="rect">
            <a:avLst/>
          </a:prstGeom>
          <a:noFill/>
          <a:ln w="15875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lh3.googleusercontent.com/neGW-96oaLb9RcCfiMRBYlj9t5imXUZF8dxOFfHuT_h1QQ82YP4aCKhzBllf_8s5XuzkEiYkgiwaOa_GxjTXLn62EGHTKh3DmlX92Ud3W6Fn_l2as4tnLXE4RKU5iw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17"/>
          <a:stretch/>
        </p:blipFill>
        <p:spPr bwMode="auto">
          <a:xfrm>
            <a:off x="3170229" y="4593429"/>
            <a:ext cx="5851541" cy="2093119"/>
          </a:xfrm>
          <a:prstGeom prst="rect">
            <a:avLst/>
          </a:prstGeom>
          <a:noFill/>
          <a:ln w="15875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5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1270001"/>
          </a:xfrm>
          <a:prstGeom prst="rect">
            <a:avLst/>
          </a:prstGeom>
          <a:solidFill>
            <a:srgbClr val="62847D"/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4800" kern="0" dirty="0">
              <a:solidFill>
                <a:prstClr val="white">
                  <a:lumMod val="95000"/>
                </a:prst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93110" y="342609"/>
            <a:ext cx="1205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KF99</a:t>
            </a:r>
            <a:endParaRPr lang="ko-KR" altLang="en-US" sz="3200" dirty="0">
              <a:solidFill>
                <a:schemeClr val="bg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8045" y="5539115"/>
            <a:ext cx="1915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스퀘어라운드 ExtraBold" pitchFamily="50" charset="-127"/>
                <a:ea typeface="나눔스퀘어라운드 ExtraBold" pitchFamily="50" charset="-127"/>
              </a:rPr>
              <a:t>감사합니다</a:t>
            </a:r>
            <a:r>
              <a:rPr lang="en-US" altLang="ko-KR" sz="2800" dirty="0" smtClean="0">
                <a:latin typeface="나눔스퀘어라운드 ExtraBold" pitchFamily="50" charset="-127"/>
                <a:ea typeface="나눔스퀘어라운드 ExtraBold" pitchFamily="50" charset="-127"/>
              </a:rPr>
              <a:t>.</a:t>
            </a:r>
            <a:endParaRPr lang="ko-KR" altLang="en-US" sz="28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pic>
        <p:nvPicPr>
          <p:cNvPr id="8196" name="Picture 4" descr="C:\Users\admin\Downloads\free-icon-thank-you-3158981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1885950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04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162</Words>
  <Application>Microsoft Office PowerPoint</Application>
  <PresentationFormat>사용자 지정</PresentationFormat>
  <Paragraphs>57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굴림</vt:lpstr>
      <vt:lpstr>Arial</vt:lpstr>
      <vt:lpstr>나눔스퀘어라운드 ExtraBold</vt:lpstr>
      <vt:lpstr>맑은 고딕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admin</cp:lastModifiedBy>
  <cp:revision>18</cp:revision>
  <dcterms:created xsi:type="dcterms:W3CDTF">2020-07-24T02:29:32Z</dcterms:created>
  <dcterms:modified xsi:type="dcterms:W3CDTF">2020-11-25T09:26:24Z</dcterms:modified>
</cp:coreProperties>
</file>