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3" r:id="rId2"/>
  </p:sldMasterIdLst>
  <p:notesMasterIdLst>
    <p:notesMasterId r:id="rId10"/>
  </p:notesMasterIdLst>
  <p:sldIdLst>
    <p:sldId id="265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409"/>
    <a:srgbClr val="7030A0"/>
    <a:srgbClr val="D883FF"/>
    <a:srgbClr val="00B0F0"/>
    <a:srgbClr val="00CC99"/>
    <a:srgbClr val="CFAC40"/>
    <a:srgbClr val="FF6060"/>
    <a:srgbClr val="FFC000"/>
    <a:srgbClr val="FFD860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8" autoAdjust="0"/>
    <p:restoredTop sz="93364" autoAdjust="0"/>
  </p:normalViewPr>
  <p:slideViewPr>
    <p:cSldViewPr snapToGrid="0">
      <p:cViewPr varScale="1">
        <p:scale>
          <a:sx n="104" d="100"/>
          <a:sy n="104" d="100"/>
        </p:scale>
        <p:origin x="49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4D535-D69B-46D3-8909-DF2E69AA2B22}" type="datetimeFigureOut">
              <a:rPr lang="zh-CN" altLang="en-US" smtClean="0"/>
              <a:t>17/3/16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F8529-DF3C-477F-88E4-283D4002F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814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5424488" y="0"/>
            <a:ext cx="10958513" cy="6165850"/>
          </a:xfrm>
        </p:spPr>
      </p:sp>
      <p:sp>
        <p:nvSpPr>
          <p:cNvPr id="9219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598863" y="2708275"/>
            <a:ext cx="4752975" cy="50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6324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A56F-715F-4616-91CC-0CD38383BF6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935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A56F-715F-4616-91CC-0CD38383BF6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469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itchFamily="2" charset="2"/>
              <a:buNone/>
            </a:pP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A56F-715F-4616-91CC-0CD38383BF6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758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itchFamily="2" charset="2"/>
              <a:buNone/>
            </a:pPr>
            <a:r>
              <a:rPr lang="zh-CN" altLang="en-US" sz="1200" dirty="0" smtClean="0">
                <a:latin typeface="Arial" charset="0"/>
                <a:ea typeface="+mn-ea"/>
              </a:rPr>
              <a:t>事件陈述（证据说明、关键事件），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A56F-715F-4616-91CC-0CD38383BF6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98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zh-CN" altLang="en-US" sz="12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评价标准：</a:t>
            </a:r>
            <a:endParaRPr kumimoji="0" lang="en-US" altLang="zh-CN" sz="12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r>
              <a:rPr kumimoji="0" lang="en-US" altLang="zh-CN" sz="12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kumimoji="0" lang="zh-CN" altLang="en-US" sz="12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分：总结粗糙，没有中心思想，没有实质性的总结，大部分是空话、套话。</a:t>
            </a:r>
            <a:endParaRPr kumimoji="0" lang="en-US" altLang="zh-CN" sz="12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r>
              <a:rPr kumimoji="0" lang="en-US" altLang="zh-CN" sz="12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kumimoji="0" lang="zh-CN" altLang="en-US" sz="12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分：总结缺乏数据及案例支持，走流水帐，浮于表面，未能呈现具体的工作情况。</a:t>
            </a:r>
            <a:endParaRPr kumimoji="0" lang="en-US" altLang="zh-CN" sz="12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r>
              <a:rPr kumimoji="0" lang="en-US" altLang="zh-CN" sz="12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kumimoji="0" lang="zh-CN" altLang="en-US" sz="12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分：1、工作总结案例、数据兼有，真实、具体地呈现出成功事例的情况；2、缺乏提炼性的经验总结</a:t>
            </a:r>
            <a:endParaRPr kumimoji="0" lang="en-US" altLang="zh-CN" sz="12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r>
              <a:rPr kumimoji="0" lang="en-US" altLang="zh-CN" sz="12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kumimoji="0" lang="zh-CN" altLang="en-US" sz="12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分：1、工作总结案例、数据兼有，真实具体地呈现出成功事例的情况；2、经验总结调理清晰，对他人工作有一定的启发性。</a:t>
            </a:r>
            <a:endParaRPr kumimoji="0" lang="en-US" altLang="zh-CN" sz="12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r>
              <a:rPr kumimoji="0" lang="en-US" altLang="zh-CN" sz="12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5</a:t>
            </a:r>
            <a:r>
              <a:rPr kumimoji="0" lang="zh-CN" altLang="en-US" sz="12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分：1、工作总结案例、数据兼有，真实、具体地呈现出成功事例的情况；2、经验总结深刻，可全面推广，为组织的工作创新提供有价值的思路。</a:t>
            </a:r>
          </a:p>
          <a:p>
            <a:pPr>
              <a:buSzPct val="80000"/>
              <a:buFont typeface="Wingdings" pitchFamily="2" charset="2"/>
              <a:buNone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A56F-715F-4616-91CC-0CD38383BF6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8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FCF6-952C-4388-BF6C-14717C97E47F}" type="datetimeFigureOut">
              <a:rPr lang="zh-CN" altLang="en-US" smtClean="0"/>
              <a:t>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56C-0445-4999-9D16-522A710E7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FCF6-952C-4388-BF6C-14717C97E47F}" type="datetimeFigureOut">
              <a:rPr lang="zh-CN" altLang="en-US" smtClean="0"/>
              <a:t>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56C-0445-4999-9D16-522A710E7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9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FCF6-952C-4388-BF6C-14717C97E47F}" type="datetimeFigureOut">
              <a:rPr lang="zh-CN" altLang="en-US" smtClean="0"/>
              <a:t>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56C-0445-4999-9D16-522A710E7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9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27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1.png" descr="back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"/>
            <a:ext cx="12195360" cy="6864723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-1" y="6506236"/>
            <a:ext cx="3696721" cy="381174"/>
          </a:xfrm>
          <a:prstGeom prst="rect">
            <a:avLst/>
          </a:prstGeom>
          <a:solidFill>
            <a:srgbClr val="90CC3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sz="1428"/>
          </a:p>
        </p:txBody>
      </p:sp>
      <p:sp>
        <p:nvSpPr>
          <p:cNvPr id="89" name="Shape 89"/>
          <p:cNvSpPr/>
          <p:nvPr/>
        </p:nvSpPr>
        <p:spPr>
          <a:xfrm>
            <a:off x="3679780" y="6506236"/>
            <a:ext cx="8515581" cy="381174"/>
          </a:xfrm>
          <a:prstGeom prst="rect">
            <a:avLst/>
          </a:prstGeom>
          <a:solidFill>
            <a:srgbClr val="18A2E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sz="1428"/>
          </a:p>
        </p:txBody>
      </p:sp>
      <p:pic>
        <p:nvPicPr>
          <p:cNvPr id="92" name="image5.png" descr="标识20150225.png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" y="6442462"/>
            <a:ext cx="480433" cy="45209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0825386" y="6529028"/>
            <a:ext cx="1339189" cy="2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370" tIns="45685" rIns="91370" bIns="45685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302B9D90-8EE6-4C93-BB99-CC678C81326E}" type="slidenum">
              <a:rPr lang="en-US" altLang="zh-CN" sz="127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952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068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26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FCF6-952C-4388-BF6C-14717C97E47F}" type="datetimeFigureOut">
              <a:rPr lang="zh-CN" altLang="en-US" smtClean="0"/>
              <a:t>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56C-0445-4999-9D16-522A710E7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4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FCF6-952C-4388-BF6C-14717C97E47F}" type="datetimeFigureOut">
              <a:rPr lang="zh-CN" altLang="en-US" smtClean="0"/>
              <a:t>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56C-0445-4999-9D16-522A710E7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70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FCF6-952C-4388-BF6C-14717C97E47F}" type="datetimeFigureOut">
              <a:rPr lang="zh-CN" altLang="en-US" smtClean="0"/>
              <a:t>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56C-0445-4999-9D16-522A710E7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11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FCF6-952C-4388-BF6C-14717C97E47F}" type="datetimeFigureOut">
              <a:rPr lang="zh-CN" altLang="en-US" smtClean="0"/>
              <a:t>17/3/16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56C-0445-4999-9D16-522A710E7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31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FCF6-952C-4388-BF6C-14717C97E47F}" type="datetimeFigureOut">
              <a:rPr lang="zh-CN" altLang="en-US" smtClean="0"/>
              <a:t>17/3/16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56C-0445-4999-9D16-522A710E7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8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FCF6-952C-4388-BF6C-14717C97E47F}" type="datetimeFigureOut">
              <a:rPr lang="zh-CN" altLang="en-US" smtClean="0"/>
              <a:t>17/3/16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56C-0445-4999-9D16-522A710E7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7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FCF6-952C-4388-BF6C-14717C97E47F}" type="datetimeFigureOut">
              <a:rPr lang="zh-CN" altLang="en-US" smtClean="0"/>
              <a:t>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56C-0445-4999-9D16-522A710E7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3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FCF6-952C-4388-BF6C-14717C97E47F}" type="datetimeFigureOut">
              <a:rPr lang="zh-CN" altLang="en-US" smtClean="0"/>
              <a:t>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56C-0445-4999-9D16-522A710E7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2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8FCF6-952C-4388-BF6C-14717C97E47F}" type="datetimeFigureOut">
              <a:rPr lang="zh-CN" altLang="en-US" smtClean="0"/>
              <a:t>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4B56C-0445-4999-9D16-522A710E7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6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39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ctr" defTabSz="483596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698" indent="-362698" algn="l" defTabSz="483596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845" indent="-302248" algn="l" defTabSz="483596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992" indent="-241798" algn="l" defTabSz="483596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2588" indent="-241798" algn="l" defTabSz="483596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185" indent="-241798" algn="l" defTabSz="483596" rtl="0" eaLnBrk="1" latinLnBrk="0" hangingPunct="1">
        <a:spcBef>
          <a:spcPct val="20000"/>
        </a:spcBef>
        <a:buFont typeface="Arial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9782" indent="-241798" algn="l" defTabSz="48359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3378" indent="-241798" algn="l" defTabSz="48359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6975" indent="-241798" algn="l" defTabSz="48359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10572" indent="-241798" algn="l" defTabSz="48359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835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596" algn="l" defTabSz="4835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7193" algn="l" defTabSz="4835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0790" algn="l" defTabSz="4835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4387" algn="l" defTabSz="4835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7983" algn="l" defTabSz="4835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1580" algn="l" defTabSz="4835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5177" algn="l" defTabSz="4835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8773" algn="l" defTabSz="4835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3"/>
          <p:cNvSpPr>
            <a:spLocks noChangeArrowheads="1"/>
          </p:cNvSpPr>
          <p:nvPr/>
        </p:nvSpPr>
        <p:spPr bwMode="auto">
          <a:xfrm>
            <a:off x="243419" y="6328761"/>
            <a:ext cx="3259667" cy="30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05" tIns="49303" rIns="98605" bIns="4930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sz="1333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杭州数梦工场科技有限公司</a:t>
            </a:r>
          </a:p>
        </p:txBody>
      </p:sp>
      <p:sp>
        <p:nvSpPr>
          <p:cNvPr id="8207" name="TextBox 6"/>
          <p:cNvSpPr>
            <a:spLocks noChangeArrowheads="1"/>
          </p:cNvSpPr>
          <p:nvPr/>
        </p:nvSpPr>
        <p:spPr bwMode="auto">
          <a:xfrm>
            <a:off x="243421" y="5876928"/>
            <a:ext cx="355176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21" tIns="49311" rIns="98621" bIns="4931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 sz="2400" dirty="0">
              <a:solidFill>
                <a:prstClr val="black"/>
              </a:solidFill>
              <a:latin typeface="华文细黑"/>
              <a:ea typeface="华文细黑"/>
              <a:cs typeface="华文细黑"/>
            </a:endParaRPr>
          </a:p>
        </p:txBody>
      </p:sp>
      <p:sp>
        <p:nvSpPr>
          <p:cNvPr id="17" name="标题 20"/>
          <p:cNvSpPr txBox="1">
            <a:spLocks noChangeArrowheads="1"/>
          </p:cNvSpPr>
          <p:nvPr/>
        </p:nvSpPr>
        <p:spPr bwMode="auto">
          <a:xfrm>
            <a:off x="1759531" y="2095138"/>
            <a:ext cx="10210800" cy="79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21" tIns="49311" rIns="98621" bIns="4931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XX</a:t>
            </a:r>
            <a:r>
              <a:rPr lang="zh-CN" altLang="en-US" dirty="0"/>
              <a:t>岗位</a:t>
            </a:r>
            <a:r>
              <a:rPr lang="en-US" altLang="zh-CN" dirty="0"/>
              <a:t>X</a:t>
            </a:r>
            <a:r>
              <a:rPr lang="zh-CN" altLang="en-US" dirty="0"/>
              <a:t>级 （能力级）工作总结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zh-CN" altLang="en-US" dirty="0"/>
              <a:t>（可作答辩用）</a:t>
            </a:r>
            <a:endParaRPr lang="en-US" altLang="zh-CN" dirty="0"/>
          </a:p>
          <a:p>
            <a:r>
              <a:rPr lang="en-US" altLang="zh-CN" sz="5400" dirty="0"/>
              <a:t>   </a:t>
            </a:r>
            <a:r>
              <a:rPr lang="zh-CN" altLang="en-US" sz="5400" dirty="0"/>
              <a:t>		</a:t>
            </a:r>
            <a:r>
              <a:rPr lang="en-US" altLang="zh-CN" sz="5400" dirty="0"/>
              <a:t>	</a:t>
            </a:r>
          </a:p>
          <a:p>
            <a:r>
              <a:rPr lang="en-US" altLang="zh-CN" sz="5400" dirty="0"/>
              <a:t>			</a:t>
            </a:r>
            <a:r>
              <a:rPr lang="en-US" altLang="zh-CN" sz="3600" dirty="0"/>
              <a:t>XXX</a:t>
            </a:r>
            <a:r>
              <a:rPr lang="zh-CN" altLang="en-US" sz="3600" dirty="0"/>
              <a:t>部门  </a:t>
            </a:r>
          </a:p>
          <a:p>
            <a:r>
              <a:rPr lang="zh-CN" altLang="en-US" sz="3600" dirty="0"/>
              <a:t>		</a:t>
            </a:r>
            <a:r>
              <a:rPr lang="en-US" altLang="zh-CN" sz="3600" dirty="0"/>
              <a:t>	XXX</a:t>
            </a:r>
            <a:r>
              <a:rPr lang="zh-CN" altLang="en-US" sz="3600" dirty="0"/>
              <a:t>花名</a:t>
            </a:r>
            <a:endParaRPr lang="en-US" altLang="zh-CN" sz="3600" dirty="0"/>
          </a:p>
          <a:p>
            <a:r>
              <a:rPr lang="en-US" altLang="zh-CN" sz="3600" dirty="0"/>
              <a:t>			XXX</a:t>
            </a:r>
            <a:r>
              <a:rPr lang="zh-CN" altLang="en-US" sz="3600" dirty="0"/>
              <a:t>时间</a:t>
            </a:r>
          </a:p>
          <a:p>
            <a:endParaRPr kumimoji="1" lang="zh-CN" altLang="en-US" sz="5400" dirty="0">
              <a:solidFill>
                <a:srgbClr val="18A2E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4" name="图片 23" descr="logo中文为主(彩色)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394" y="404669"/>
            <a:ext cx="2337788" cy="115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8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65604" y="457129"/>
            <a:ext cx="6851650" cy="542925"/>
          </a:xfrm>
        </p:spPr>
        <p:txBody>
          <a:bodyPr>
            <a:noAutofit/>
          </a:bodyPr>
          <a:lstStyle/>
          <a:p>
            <a:r>
              <a:rPr lang="zh-CN" altLang="en-US" sz="3500" b="1" dirty="0" smtClean="0"/>
              <a:t>答辩说明</a:t>
            </a:r>
            <a:endParaRPr lang="zh-CN" altLang="en-US" sz="35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29491" y="1177636"/>
            <a:ext cx="11457709" cy="5419716"/>
          </a:xfrm>
        </p:spPr>
        <p:txBody>
          <a:bodyPr>
            <a:normAutofit/>
          </a:bodyPr>
          <a:lstStyle/>
          <a:p>
            <a:pPr>
              <a:buSzPct val="80000"/>
              <a:buFont typeface="Wingdings" pitchFamily="2" charset="2"/>
              <a:buChar char="p"/>
            </a:pPr>
            <a:r>
              <a:rPr lang="zh-CN" altLang="en-US" sz="1800" dirty="0"/>
              <a:t>工作总结的目的是说明自己符合申报级别的能力要求。所以请深入了解本岗位的任职资格标准，他们有助于您更全面的理解各级的要求。</a:t>
            </a:r>
            <a:endParaRPr lang="en-US" altLang="zh-CN" sz="1800" dirty="0"/>
          </a:p>
          <a:p>
            <a:pPr>
              <a:buSzPct val="80000"/>
              <a:buFont typeface="Wingdings" pitchFamily="2" charset="2"/>
              <a:buChar char="p"/>
            </a:pPr>
            <a:endParaRPr lang="en-US" altLang="zh-CN" sz="1800" dirty="0" smtClean="0"/>
          </a:p>
          <a:p>
            <a:pPr>
              <a:buSzPct val="80000"/>
              <a:buFont typeface="Wingdings" pitchFamily="2" charset="2"/>
              <a:buChar char="p"/>
            </a:pPr>
            <a:r>
              <a:rPr lang="zh-CN" altLang="en-US" sz="1800" dirty="0" smtClean="0"/>
              <a:t>答辩</a:t>
            </a:r>
            <a:r>
              <a:rPr lang="zh-CN" altLang="en-US" sz="1800" dirty="0" smtClean="0"/>
              <a:t>总计</a:t>
            </a:r>
            <a:r>
              <a:rPr lang="en-US" altLang="zh-CN" sz="1800" dirty="0" smtClean="0"/>
              <a:t>20</a:t>
            </a:r>
            <a:r>
              <a:rPr lang="zh-CN" altLang="en-US" sz="1800" dirty="0" smtClean="0"/>
              <a:t>分钟，其中自我述职为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分钟，答辩互动为</a:t>
            </a:r>
            <a:r>
              <a:rPr lang="en-US" altLang="zh-CN" sz="1800" dirty="0" smtClean="0"/>
              <a:t>15</a:t>
            </a:r>
            <a:r>
              <a:rPr lang="zh-CN" altLang="en-US" sz="1800" dirty="0" smtClean="0"/>
              <a:t>分钟。请</a:t>
            </a:r>
            <a:r>
              <a:rPr lang="zh-CN" altLang="en-US" sz="1800" dirty="0"/>
              <a:t>注意时间进程，建议不要在此与评委讨论过多与答辩无关的话题。</a:t>
            </a:r>
            <a:endParaRPr lang="en-US" altLang="zh-CN" sz="1800" dirty="0"/>
          </a:p>
          <a:p>
            <a:pPr marL="0" indent="0">
              <a:buSzPct val="80000"/>
              <a:buNone/>
            </a:pPr>
            <a:endParaRPr lang="en-US" altLang="zh-CN" sz="1800" dirty="0" smtClean="0"/>
          </a:p>
          <a:p>
            <a:pPr>
              <a:buSzPct val="80000"/>
              <a:buFont typeface="Wingdings" pitchFamily="2" charset="2"/>
              <a:buChar char="p"/>
            </a:pPr>
            <a:r>
              <a:rPr lang="zh-CN" altLang="en-US" sz="1800" dirty="0" smtClean="0"/>
              <a:t>自我述职的目的是说明自己符合申报级别的能力要求，所以请深入了解本岗位的任职资格标准，他们有助于您更全面的理解各级的要求。</a:t>
            </a:r>
            <a:endParaRPr lang="en-US" altLang="zh-CN" sz="1800" dirty="0"/>
          </a:p>
          <a:p>
            <a:pPr>
              <a:buSzPct val="80000"/>
              <a:buFont typeface="Wingdings" pitchFamily="2" charset="2"/>
              <a:buChar char="p"/>
            </a:pPr>
            <a:endParaRPr lang="en-US" altLang="zh-CN" sz="1800" dirty="0" smtClean="0"/>
          </a:p>
          <a:p>
            <a:pPr>
              <a:buSzPct val="80000"/>
              <a:buFont typeface="Wingdings" pitchFamily="2" charset="2"/>
              <a:buChar char="p"/>
            </a:pPr>
            <a:r>
              <a:rPr lang="zh-CN" altLang="en-US" sz="1800" dirty="0" smtClean="0"/>
              <a:t>答辩</a:t>
            </a:r>
            <a:r>
              <a:rPr lang="zh-CN" altLang="en-US" sz="1800" dirty="0"/>
              <a:t>中</a:t>
            </a:r>
            <a:r>
              <a:rPr lang="zh-CN" altLang="en-US" sz="1800" dirty="0" smtClean="0"/>
              <a:t>沟通能力会影响到您的成绩，请注意放松不必过于紧张；其中，对于高级别的岗位来说，沟通表达能力是必须掌握的。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86521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21673" y="601364"/>
            <a:ext cx="6851650" cy="542925"/>
          </a:xfrm>
        </p:spPr>
        <p:txBody>
          <a:bodyPr>
            <a:noAutofit/>
          </a:bodyPr>
          <a:lstStyle/>
          <a:p>
            <a:r>
              <a:rPr lang="zh-CN" altLang="en-US" sz="3500" b="1" dirty="0" smtClean="0"/>
              <a:t>工作经历回顾</a:t>
            </a:r>
            <a:endParaRPr lang="zh-CN" altLang="en-US" sz="3500" b="1" dirty="0"/>
          </a:p>
        </p:txBody>
      </p:sp>
      <p:sp>
        <p:nvSpPr>
          <p:cNvPr id="3" name="矩形 2"/>
          <p:cNvSpPr/>
          <p:nvPr/>
        </p:nvSpPr>
        <p:spPr>
          <a:xfrm>
            <a:off x="221673" y="1551708"/>
            <a:ext cx="101227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入司前的工作</a:t>
            </a:r>
            <a:r>
              <a:rPr lang="zh-CN" altLang="en-US" dirty="0"/>
              <a:t>重点与亮点</a:t>
            </a:r>
            <a:r>
              <a:rPr lang="zh-CN" altLang="zh-CN" dirty="0"/>
              <a:t>阐述</a:t>
            </a:r>
            <a:endParaRPr lang="en-US" altLang="zh-CN" dirty="0"/>
          </a:p>
          <a:p>
            <a:r>
              <a:rPr lang="zh-CN" altLang="en-US" dirty="0">
                <a:latin typeface="Arial" charset="0"/>
              </a:rPr>
              <a:t>获奖、证书等</a:t>
            </a:r>
            <a:endParaRPr lang="en-US" altLang="zh-CN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培训课程</a:t>
            </a:r>
            <a:endParaRPr lang="en-US" altLang="zh-CN" dirty="0">
              <a:latin typeface="Arial" charset="0"/>
            </a:endParaRPr>
          </a:p>
          <a:p>
            <a:endParaRPr lang="en-US" altLang="zh-CN" dirty="0">
              <a:latin typeface="Arial" charset="0"/>
            </a:endParaRPr>
          </a:p>
          <a:p>
            <a:endParaRPr lang="en-US" altLang="zh-CN" dirty="0">
              <a:latin typeface="Arial" charset="0"/>
            </a:endParaRPr>
          </a:p>
          <a:p>
            <a:r>
              <a:rPr lang="en-US" altLang="zh-CN" dirty="0">
                <a:latin typeface="Arial" charset="0"/>
              </a:rPr>
              <a:t>2</a:t>
            </a:r>
            <a:r>
              <a:rPr lang="zh-CN" altLang="en-US" dirty="0">
                <a:latin typeface="Arial" charset="0"/>
              </a:rPr>
              <a:t>、现任岗位的过程情况</a:t>
            </a:r>
            <a:endParaRPr lang="en-US" altLang="zh-CN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获奖、证书等</a:t>
            </a:r>
            <a:endParaRPr lang="en-US" altLang="zh-CN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培训</a:t>
            </a:r>
            <a:endParaRPr lang="en-US" altLang="zh-CN" dirty="0">
              <a:latin typeface="Arial" charset="0"/>
            </a:endParaRPr>
          </a:p>
          <a:p>
            <a:endParaRPr lang="en-US" altLang="zh-CN" dirty="0">
              <a:latin typeface="Arial" charset="0"/>
            </a:endParaRPr>
          </a:p>
          <a:p>
            <a:endParaRPr lang="en-US" altLang="zh-CN" dirty="0">
              <a:latin typeface="Arial" charset="0"/>
            </a:endParaRPr>
          </a:p>
          <a:p>
            <a:r>
              <a:rPr lang="en-US" altLang="zh-CN" dirty="0">
                <a:latin typeface="Arial" charset="0"/>
              </a:rPr>
              <a:t>3</a:t>
            </a:r>
            <a:r>
              <a:rPr lang="zh-CN" altLang="en-US" dirty="0">
                <a:latin typeface="Arial" charset="0"/>
              </a:rPr>
              <a:t>、未来发展方向</a:t>
            </a:r>
            <a:endParaRPr lang="en-US" altLang="zh-CN" dirty="0">
              <a:latin typeface="Arial" charset="0"/>
            </a:endParaRPr>
          </a:p>
          <a:p>
            <a:r>
              <a:rPr lang="en-US" altLang="zh-CN" dirty="0">
                <a:latin typeface="Arial" charset="0"/>
              </a:rPr>
              <a:t>2-5</a:t>
            </a:r>
            <a:r>
              <a:rPr lang="zh-CN" altLang="en-US" dirty="0">
                <a:latin typeface="Arial" charset="0"/>
              </a:rPr>
              <a:t>年内发展为</a:t>
            </a:r>
            <a:r>
              <a:rPr lang="en-US" altLang="zh-CN" dirty="0">
                <a:latin typeface="Arial" charset="0"/>
              </a:rPr>
              <a:t>XXX</a:t>
            </a:r>
          </a:p>
          <a:p>
            <a:r>
              <a:rPr lang="zh-CN" altLang="en-US" dirty="0">
                <a:latin typeface="Arial" charset="0"/>
              </a:rPr>
              <a:t>待发展区域，短板项，如问题解决能力、用户为本的体验感</a:t>
            </a:r>
            <a:endParaRPr lang="en-US" altLang="zh-CN" dirty="0">
              <a:latin typeface="Arial" charset="0"/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96534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90578" y="598410"/>
            <a:ext cx="6851650" cy="542925"/>
          </a:xfrm>
        </p:spPr>
        <p:txBody>
          <a:bodyPr>
            <a:noAutofit/>
          </a:bodyPr>
          <a:lstStyle/>
          <a:p>
            <a:r>
              <a:rPr lang="zh-CN" altLang="en-US" sz="3500" dirty="0" smtClean="0"/>
              <a:t>员工整体自评</a:t>
            </a:r>
            <a:endParaRPr lang="zh-CN" altLang="en-US" sz="35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17390"/>
              </p:ext>
            </p:extLst>
          </p:nvPr>
        </p:nvGraphicFramePr>
        <p:xfrm>
          <a:off x="445483" y="1584502"/>
          <a:ext cx="8246720" cy="3496781"/>
        </p:xfrm>
        <a:graphic>
          <a:graphicData uri="http://schemas.openxmlformats.org/drawingml/2006/table">
            <a:tbl>
              <a:tblPr/>
              <a:tblGrid>
                <a:gridCol w="2344012"/>
                <a:gridCol w="2116728"/>
                <a:gridCol w="3785980"/>
              </a:tblGrid>
              <a:tr h="5000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Times New Roman"/>
                          <a:ea typeface="宋体"/>
                        </a:rPr>
                        <a:t>评价为度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39769" marR="3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rPr>
                        <a:t>自评描述</a:t>
                      </a:r>
                    </a:p>
                  </a:txBody>
                  <a:tcPr marL="39769" marR="3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rPr>
                        <a:t>主要依据</a:t>
                      </a:r>
                    </a:p>
                  </a:txBody>
                  <a:tcPr marL="39769" marR="3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rPr>
                        <a:t>关键技能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39769" marR="3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/>
                        <a:t>做到</a:t>
                      </a:r>
                      <a:r>
                        <a:rPr lang="en-US" altLang="zh-CN" sz="1800" b="1" dirty="0" smtClean="0"/>
                        <a:t>/</a:t>
                      </a:r>
                      <a:r>
                        <a:rPr lang="zh-CN" altLang="en-US" sz="1800" b="1" dirty="0" smtClean="0"/>
                        <a:t>未做到</a:t>
                      </a:r>
                      <a:endParaRPr lang="en-US" altLang="zh-CN" sz="1800" b="1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39769" marR="3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/>
                        <a:t>请用一句话简单概括或列出项目名称说明你曾经做到过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39769" marR="3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rPr>
                        <a:t>综合能力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39769" marR="3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/>
                        <a:t>优秀</a:t>
                      </a:r>
                      <a:endParaRPr lang="en-US" altLang="zh-CN" sz="1800" b="1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39769" marR="3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39769" marR="3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rPr>
                        <a:t>责任贡献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39769" marR="3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/>
                        <a:t>有重大复制意义</a:t>
                      </a:r>
                      <a:endParaRPr lang="en-US" altLang="zh-CN" sz="1800" b="1" dirty="0" smtClean="0"/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769" marR="3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39769" marR="3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rPr>
                        <a:t>专业反馈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39769" marR="3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769" marR="3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39769" marR="3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202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6473" y="476671"/>
            <a:ext cx="7849177" cy="410019"/>
          </a:xfrm>
        </p:spPr>
        <p:txBody>
          <a:bodyPr>
            <a:noAutofit/>
          </a:bodyPr>
          <a:lstStyle/>
          <a:p>
            <a:r>
              <a:rPr lang="zh-CN" altLang="en-US" sz="3500" b="1" dirty="0" smtClean="0"/>
              <a:t>维度</a:t>
            </a:r>
            <a:r>
              <a:rPr lang="en-US" altLang="zh-CN" sz="3500" b="1" dirty="0" smtClean="0"/>
              <a:t>1</a:t>
            </a:r>
            <a:r>
              <a:rPr lang="zh-CN" altLang="en-US" sz="3500" b="1" dirty="0" smtClean="0"/>
              <a:t>：关键能力</a:t>
            </a:r>
            <a:endParaRPr lang="zh-CN" altLang="en-US" sz="3500" b="1" dirty="0"/>
          </a:p>
        </p:txBody>
      </p:sp>
      <p:sp>
        <p:nvSpPr>
          <p:cNvPr id="3" name="矩形 2"/>
          <p:cNvSpPr/>
          <p:nvPr/>
        </p:nvSpPr>
        <p:spPr>
          <a:xfrm>
            <a:off x="665018" y="1302327"/>
            <a:ext cx="93914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80000"/>
            </a:pPr>
            <a:r>
              <a:rPr lang="en-US" altLang="zh-CN" b="1" dirty="0">
                <a:latin typeface="微软雅黑" pitchFamily="34" charset="-122"/>
              </a:rPr>
              <a:t>1</a:t>
            </a:r>
            <a:r>
              <a:rPr lang="zh-CN" altLang="en-US" b="1" dirty="0">
                <a:latin typeface="微软雅黑" pitchFamily="34" charset="-122"/>
              </a:rPr>
              <a:t>、专业技能</a:t>
            </a:r>
            <a:r>
              <a:rPr lang="zh-CN" altLang="en-US" b="1" dirty="0">
                <a:latin typeface="微软雅黑" pitchFamily="34" charset="-122"/>
                <a:sym typeface="Wingdings"/>
              </a:rPr>
              <a:t>：</a:t>
            </a:r>
            <a:endParaRPr lang="en-US" altLang="zh-CN" b="1" dirty="0">
              <a:latin typeface="微软雅黑" pitchFamily="34" charset="-122"/>
              <a:sym typeface="Wingdings"/>
            </a:endParaRPr>
          </a:p>
          <a:p>
            <a:pPr>
              <a:buSzPct val="80000"/>
            </a:pPr>
            <a:r>
              <a:rPr lang="zh-CN" altLang="en-US" b="1" dirty="0">
                <a:latin typeface="微软雅黑" pitchFamily="34" charset="-122"/>
                <a:sym typeface="Wingdings"/>
              </a:rPr>
              <a:t>举例</a:t>
            </a:r>
            <a:endParaRPr lang="en-US" altLang="zh-CN" b="1" dirty="0">
              <a:latin typeface="微软雅黑" pitchFamily="34" charset="-122"/>
            </a:endParaRPr>
          </a:p>
          <a:p>
            <a:pPr>
              <a:buSzPct val="80000"/>
            </a:pPr>
            <a:r>
              <a:rPr lang="zh-CN" altLang="en-US" dirty="0">
                <a:latin typeface="微软雅黑" pitchFamily="34" charset="-122"/>
              </a:rPr>
              <a:t>关键事件流</a:t>
            </a:r>
            <a:r>
              <a:rPr lang="zh-CN" altLang="en-US" dirty="0">
                <a:latin typeface="Arial" charset="0"/>
                <a:ea typeface="宋体" charset="-122"/>
              </a:rPr>
              <a:t>用到的核心能力有哪些</a:t>
            </a:r>
            <a:endParaRPr lang="zh-CN" altLang="en-US" dirty="0">
              <a:latin typeface="微软雅黑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r>
              <a:rPr lang="zh-CN" altLang="en-US" dirty="0">
                <a:latin typeface="微软雅黑" pitchFamily="34" charset="-122"/>
              </a:rPr>
              <a:t>核心竞争力如何</a:t>
            </a:r>
            <a:endParaRPr lang="en-US" altLang="zh-CN" dirty="0">
              <a:latin typeface="微软雅黑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r>
              <a:rPr lang="zh-CN" altLang="en-US" dirty="0">
                <a:latin typeface="微软雅黑" pitchFamily="34" charset="-122"/>
              </a:rPr>
              <a:t>单兵作战能力如何</a:t>
            </a:r>
            <a:endParaRPr lang="en-US" altLang="zh-CN" dirty="0">
              <a:latin typeface="微软雅黑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r>
              <a:rPr lang="zh-CN" altLang="en-US" dirty="0">
                <a:latin typeface="微软雅黑" pitchFamily="34" charset="-122"/>
              </a:rPr>
              <a:t>敏捷开发</a:t>
            </a:r>
            <a:endParaRPr lang="en-US" altLang="zh-CN" dirty="0">
              <a:latin typeface="微软雅黑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endParaRPr lang="zh-CN" altLang="en-US" dirty="0">
              <a:latin typeface="微软雅黑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r>
              <a:rPr lang="en-US" altLang="zh-CN" b="1" dirty="0">
                <a:latin typeface="微软雅黑" pitchFamily="34" charset="-122"/>
              </a:rPr>
              <a:t>2</a:t>
            </a:r>
            <a:r>
              <a:rPr lang="zh-CN" altLang="en-US" b="1" dirty="0">
                <a:latin typeface="微软雅黑" pitchFamily="34" charset="-122"/>
              </a:rPr>
              <a:t>、综合能力：</a:t>
            </a:r>
            <a:endParaRPr lang="en-US" altLang="zh-CN" b="1" dirty="0">
              <a:latin typeface="微软雅黑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r>
              <a:rPr lang="zh-CN" altLang="en-US" b="1" dirty="0">
                <a:latin typeface="微软雅黑" pitchFamily="34" charset="-122"/>
              </a:rPr>
              <a:t>举例</a:t>
            </a:r>
            <a:endParaRPr lang="en-US" altLang="zh-CN" b="1" dirty="0">
              <a:latin typeface="微软雅黑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r>
              <a:rPr lang="zh-CN" altLang="en-US" dirty="0">
                <a:latin typeface="微软雅黑" pitchFamily="34" charset="-122"/>
              </a:rPr>
              <a:t>融合创新</a:t>
            </a:r>
            <a:endParaRPr lang="en-US" altLang="zh-CN" dirty="0">
              <a:latin typeface="微软雅黑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r>
              <a:rPr lang="zh-CN" altLang="en-US" dirty="0">
                <a:latin typeface="微软雅黑" pitchFamily="34" charset="-122"/>
              </a:rPr>
              <a:t>互联网思维</a:t>
            </a:r>
            <a:endParaRPr lang="en-US" altLang="zh-CN" dirty="0">
              <a:latin typeface="微软雅黑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r>
              <a:rPr lang="zh-CN" altLang="en-US" dirty="0">
                <a:latin typeface="微软雅黑" pitchFamily="34" charset="-122"/>
              </a:rPr>
              <a:t>协同机制</a:t>
            </a:r>
            <a:endParaRPr lang="en-US" altLang="zh-CN" dirty="0">
              <a:latin typeface="微软雅黑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r>
              <a:rPr lang="zh-CN" altLang="en-US" dirty="0">
                <a:latin typeface="微软雅黑" pitchFamily="34" charset="-122"/>
              </a:rPr>
              <a:t>连接贴近用户</a:t>
            </a:r>
            <a:endParaRPr lang="en-US" altLang="zh-CN" dirty="0">
              <a:latin typeface="微软雅黑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r>
              <a:rPr lang="zh-CN" altLang="en-US" dirty="0">
                <a:latin typeface="微软雅黑" pitchFamily="34" charset="-122"/>
              </a:rPr>
              <a:t>主动性</a:t>
            </a:r>
            <a:endParaRPr lang="en-US" altLang="zh-CN" dirty="0">
              <a:latin typeface="微软雅黑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r>
              <a:rPr lang="zh-CN" altLang="en-US" dirty="0">
                <a:latin typeface="微软雅黑" pitchFamily="34" charset="-122"/>
              </a:rPr>
              <a:t>用户为本</a:t>
            </a:r>
            <a:endParaRPr lang="en-US" altLang="zh-CN" dirty="0">
              <a:latin typeface="微软雅黑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endParaRPr lang="en-US" altLang="zh-CN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3994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2873" y="343777"/>
            <a:ext cx="6851650" cy="542925"/>
          </a:xfrm>
        </p:spPr>
        <p:txBody>
          <a:bodyPr>
            <a:noAutofit/>
          </a:bodyPr>
          <a:lstStyle/>
          <a:p>
            <a:r>
              <a:rPr lang="zh-CN" altLang="en-US" sz="3500" b="1" dirty="0" smtClean="0"/>
              <a:t>维度</a:t>
            </a:r>
            <a:r>
              <a:rPr lang="en-US" altLang="zh-CN" sz="3500" b="1" dirty="0" smtClean="0"/>
              <a:t>2</a:t>
            </a:r>
            <a:r>
              <a:rPr lang="zh-CN" altLang="en-US" sz="3500" b="1" dirty="0" smtClean="0"/>
              <a:t>：绩效贡献</a:t>
            </a:r>
            <a:endParaRPr lang="zh-CN" altLang="en-US" sz="3500" b="1" dirty="0"/>
          </a:p>
        </p:txBody>
      </p:sp>
      <p:sp>
        <p:nvSpPr>
          <p:cNvPr id="3" name="矩形 2"/>
          <p:cNvSpPr/>
          <p:nvPr/>
        </p:nvSpPr>
        <p:spPr>
          <a:xfrm>
            <a:off x="533768" y="1143188"/>
            <a:ext cx="9443567" cy="5523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80000"/>
              <a:buFont typeface="Wingdings" pitchFamily="2" charset="2"/>
              <a:buNone/>
            </a:pPr>
            <a:r>
              <a:rPr lang="en-US" altLang="zh-CN" b="1" dirty="0">
                <a:latin typeface="微软雅黑" pitchFamily="34" charset="-122"/>
              </a:rPr>
              <a:t>1</a:t>
            </a:r>
            <a:r>
              <a:rPr lang="zh-CN" altLang="en-US" b="1" dirty="0">
                <a:latin typeface="微软雅黑" pitchFamily="34" charset="-122"/>
              </a:rPr>
              <a:t>、责任贡献：</a:t>
            </a:r>
            <a:endParaRPr lang="en-US" altLang="zh-CN" b="1" dirty="0">
              <a:latin typeface="微软雅黑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r>
              <a:rPr lang="zh-CN" altLang="en-US" dirty="0">
                <a:latin typeface="微软雅黑" pitchFamily="34" charset="-122"/>
              </a:rPr>
              <a:t>在当前的职责要求</a:t>
            </a:r>
          </a:p>
          <a:p>
            <a:pPr>
              <a:buSzPct val="80000"/>
              <a:buFont typeface="Wingdings" pitchFamily="2" charset="2"/>
              <a:buNone/>
            </a:pPr>
            <a:r>
              <a:rPr lang="zh-CN" altLang="en-US" dirty="0">
                <a:latin typeface="微软雅黑" pitchFamily="34" charset="-122"/>
              </a:rPr>
              <a:t>简明扼要列举近一段实践从事过主要</a:t>
            </a:r>
            <a:r>
              <a:rPr lang="en-US" altLang="zh-CN" dirty="0">
                <a:latin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</a:rPr>
              <a:t>重要工作</a:t>
            </a:r>
            <a:endParaRPr lang="en-US" altLang="zh-CN" dirty="0">
              <a:latin typeface="微软雅黑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r>
              <a:rPr lang="zh-CN" altLang="en-US" dirty="0">
                <a:latin typeface="微软雅黑" pitchFamily="34" charset="-122"/>
              </a:rPr>
              <a:t>市场拓展能力如何</a:t>
            </a:r>
            <a:endParaRPr lang="en-US" altLang="zh-CN" dirty="0">
              <a:latin typeface="微软雅黑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r>
              <a:rPr lang="zh-CN" altLang="en-US" dirty="0">
                <a:latin typeface="微软雅黑" pitchFamily="34" charset="-122"/>
              </a:rPr>
              <a:t>研发交付能力</a:t>
            </a:r>
            <a:endParaRPr lang="en-US" altLang="zh-CN" dirty="0">
              <a:latin typeface="微软雅黑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endParaRPr lang="en-US" altLang="zh-CN" dirty="0">
              <a:latin typeface="微软雅黑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r>
              <a:rPr lang="en-US" altLang="zh-CN" dirty="0">
                <a:latin typeface="微软雅黑" pitchFamily="34" charset="-122"/>
              </a:rPr>
              <a:t>XX</a:t>
            </a:r>
            <a:r>
              <a:rPr lang="zh-CN" altLang="en-US" dirty="0">
                <a:latin typeface="微软雅黑" pitchFamily="34" charset="-122"/>
              </a:rPr>
              <a:t>时间段  </a:t>
            </a:r>
            <a:r>
              <a:rPr lang="en-US" altLang="zh-CN" dirty="0">
                <a:latin typeface="微软雅黑" pitchFamily="34" charset="-122"/>
              </a:rPr>
              <a:t>XX</a:t>
            </a:r>
            <a:r>
              <a:rPr lang="zh-CN" altLang="en-US" dirty="0">
                <a:latin typeface="微软雅黑" pitchFamily="34" charset="-122"/>
              </a:rPr>
              <a:t>项目 </a:t>
            </a:r>
            <a:r>
              <a:rPr lang="en-US" altLang="zh-CN" dirty="0">
                <a:latin typeface="微软雅黑" pitchFamily="34" charset="-122"/>
              </a:rPr>
              <a:t>XX</a:t>
            </a:r>
            <a:r>
              <a:rPr lang="zh-CN" altLang="en-US" dirty="0">
                <a:latin typeface="微软雅黑" pitchFamily="34" charset="-122"/>
              </a:rPr>
              <a:t>角色 </a:t>
            </a:r>
            <a:r>
              <a:rPr lang="en-US" altLang="zh-CN" dirty="0">
                <a:latin typeface="微软雅黑" pitchFamily="34" charset="-122"/>
              </a:rPr>
              <a:t>XX</a:t>
            </a:r>
            <a:r>
              <a:rPr lang="zh-CN" altLang="en-US" dirty="0">
                <a:latin typeface="微软雅黑" pitchFamily="34" charset="-122"/>
              </a:rPr>
              <a:t>万金额   实现什么功能</a:t>
            </a:r>
            <a:r>
              <a:rPr lang="en-US" altLang="zh-CN" dirty="0">
                <a:latin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</a:rPr>
              <a:t>带来什么价值</a:t>
            </a:r>
            <a:r>
              <a:rPr lang="en-US" altLang="zh-CN" dirty="0">
                <a:latin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</a:rPr>
              <a:t>完成情况</a:t>
            </a:r>
            <a:r>
              <a:rPr lang="en-US" altLang="zh-CN" dirty="0">
                <a:latin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</a:rPr>
              <a:t>程度如何</a:t>
            </a:r>
            <a:r>
              <a:rPr lang="en-US" altLang="zh-CN" dirty="0">
                <a:latin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</a:rPr>
              <a:t>可复制拓展；</a:t>
            </a:r>
            <a:endParaRPr lang="en-US" altLang="zh-CN" dirty="0">
              <a:latin typeface="微软雅黑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r>
              <a:rPr lang="zh-CN" altLang="en-US" dirty="0">
                <a:latin typeface="微软雅黑" pitchFamily="34" charset="-122"/>
              </a:rPr>
              <a:t>整合业绩最优资源的场景；</a:t>
            </a:r>
          </a:p>
          <a:p>
            <a:pPr>
              <a:buSzPct val="80000"/>
              <a:buFont typeface="Wingdings" pitchFamily="2" charset="2"/>
              <a:buNone/>
            </a:pPr>
            <a:endParaRPr lang="en-US" altLang="zh-CN" dirty="0">
              <a:latin typeface="微软雅黑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endParaRPr lang="zh-CN" altLang="en-US" dirty="0">
              <a:latin typeface="微软雅黑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r>
              <a:rPr lang="en-US" altLang="zh-CN" b="1" dirty="0">
                <a:latin typeface="微软雅黑" pitchFamily="34" charset="-122"/>
              </a:rPr>
              <a:t>2</a:t>
            </a:r>
            <a:r>
              <a:rPr lang="zh-CN" altLang="en-US" b="1" dirty="0">
                <a:latin typeface="微软雅黑" pitchFamily="34" charset="-122"/>
              </a:rPr>
              <a:t>、专业回馈：</a:t>
            </a:r>
            <a:endParaRPr lang="en-US" altLang="zh-CN" b="1" dirty="0">
              <a:latin typeface="微软雅黑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r>
              <a:rPr lang="zh-CN" altLang="en-US" dirty="0">
                <a:latin typeface="微软雅黑" pitchFamily="34" charset="-122"/>
              </a:rPr>
              <a:t>对组织团队的贡献；</a:t>
            </a:r>
            <a:endParaRPr lang="en-US" altLang="zh-CN" dirty="0">
              <a:latin typeface="微软雅黑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r>
              <a:rPr lang="zh-CN" altLang="en-US" dirty="0">
                <a:latin typeface="微软雅黑" pitchFamily="34" charset="-122"/>
              </a:rPr>
              <a:t>团队影响力如何；</a:t>
            </a:r>
          </a:p>
          <a:p>
            <a:pPr>
              <a:buSzPct val="80000"/>
              <a:buFont typeface="Wingdings" pitchFamily="2" charset="2"/>
              <a:buNone/>
            </a:pPr>
            <a:r>
              <a:rPr lang="zh-CN" altLang="en-US" dirty="0">
                <a:latin typeface="微软雅黑" pitchFamily="34" charset="-122"/>
              </a:rPr>
              <a:t>如经验分享</a:t>
            </a:r>
            <a:r>
              <a:rPr lang="en-US" altLang="zh-CN" dirty="0">
                <a:latin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</a:rPr>
              <a:t>文档输出、培养辅导</a:t>
            </a:r>
            <a:r>
              <a:rPr lang="zh-CN" altLang="en-US" dirty="0" smtClean="0">
                <a:latin typeface="微软雅黑" pitchFamily="34" charset="-122"/>
              </a:rPr>
              <a:t>他人； </a:t>
            </a:r>
            <a:endParaRPr lang="en-US" altLang="zh-CN" dirty="0">
              <a:latin typeface="微软雅黑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r>
              <a:rPr lang="zh-CN" altLang="en-US" dirty="0">
                <a:latin typeface="微软雅黑" pitchFamily="34" charset="-122"/>
              </a:rPr>
              <a:t>能力传递；</a:t>
            </a:r>
          </a:p>
          <a:p>
            <a:pPr>
              <a:buSzPct val="80000"/>
              <a:buFont typeface="Wingdings" pitchFamily="2" charset="2"/>
              <a:buNone/>
            </a:pPr>
            <a:endParaRPr lang="en-US" altLang="zh-CN" dirty="0">
              <a:latin typeface="微软雅黑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endParaRPr lang="en-US" altLang="zh-CN" dirty="0">
              <a:latin typeface="微软雅黑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endParaRPr lang="en-US" altLang="zh-CN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3418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7818" y="374073"/>
            <a:ext cx="8347344" cy="750671"/>
          </a:xfrm>
        </p:spPr>
        <p:txBody>
          <a:bodyPr>
            <a:normAutofit/>
          </a:bodyPr>
          <a:lstStyle/>
          <a:p>
            <a:r>
              <a:rPr lang="zh-CN" altLang="en-US" sz="3500" b="1" dirty="0" smtClean="0"/>
              <a:t>维度</a:t>
            </a:r>
            <a:r>
              <a:rPr lang="en-US" altLang="zh-CN" sz="3500" b="1" dirty="0" smtClean="0"/>
              <a:t>3</a:t>
            </a:r>
            <a:r>
              <a:rPr lang="zh-CN" altLang="en-US" sz="3500" b="1" dirty="0" smtClean="0"/>
              <a:t>：成功案例呈现</a:t>
            </a:r>
            <a:endParaRPr lang="zh-CN" altLang="en-US" sz="3500" b="1" dirty="0"/>
          </a:p>
        </p:txBody>
      </p:sp>
      <p:sp>
        <p:nvSpPr>
          <p:cNvPr id="3" name="矩形 2"/>
          <p:cNvSpPr/>
          <p:nvPr/>
        </p:nvSpPr>
        <p:spPr>
          <a:xfrm>
            <a:off x="207818" y="1288473"/>
            <a:ext cx="101366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80000"/>
              <a:buFont typeface="Wingdings" pitchFamily="2" charset="2"/>
              <a:buNone/>
            </a:pPr>
            <a:r>
              <a:rPr lang="zh-CN" altLang="en-US" b="1" dirty="0">
                <a:latin typeface="微软雅黑" pitchFamily="34" charset="-122"/>
              </a:rPr>
              <a:t>通过</a:t>
            </a:r>
            <a:r>
              <a:rPr lang="en-US" altLang="zh-CN" b="1" dirty="0">
                <a:latin typeface="微软雅黑" pitchFamily="34" charset="-122"/>
              </a:rPr>
              <a:t>1-2</a:t>
            </a:r>
            <a:r>
              <a:rPr lang="zh-CN" altLang="en-US" b="1" dirty="0">
                <a:latin typeface="微软雅黑" pitchFamily="34" charset="-122"/>
              </a:rPr>
              <a:t>个案例展现与申请级别的能力要求的匹配，突显自己发挥的</a:t>
            </a:r>
            <a:r>
              <a:rPr lang="zh-CN" altLang="en-US" b="1" dirty="0" smtClean="0">
                <a:latin typeface="微软雅黑" pitchFamily="34" charset="-122"/>
              </a:rPr>
              <a:t>作用。</a:t>
            </a:r>
            <a:endParaRPr lang="en-US" altLang="zh-CN" b="1" dirty="0">
              <a:latin typeface="微软雅黑" pitchFamily="34" charset="-122"/>
            </a:endParaRPr>
          </a:p>
          <a:p>
            <a:r>
              <a:rPr lang="zh-CN" altLang="zh-CN" dirty="0"/>
              <a:t> </a:t>
            </a:r>
            <a:endParaRPr lang="zh-CN" altLang="en-US" dirty="0"/>
          </a:p>
          <a:p>
            <a:r>
              <a:rPr lang="zh-CN" altLang="zh-CN" dirty="0"/>
              <a:t>指在</a:t>
            </a:r>
            <a:r>
              <a:rPr lang="zh-CN" altLang="en-US" dirty="0"/>
              <a:t>上周期的</a:t>
            </a:r>
            <a:r>
              <a:rPr lang="zh-CN" altLang="zh-CN" dirty="0"/>
              <a:t>工作中，</a:t>
            </a:r>
            <a:r>
              <a:rPr lang="zh-CN" altLang="en-US" dirty="0"/>
              <a:t>您认为哪些做的比较出色，有那些成功的心得和经验？</a:t>
            </a:r>
            <a:r>
              <a:rPr lang="zh-CN" altLang="zh-CN" dirty="0"/>
              <a:t>对业绩具备重大影响的行为，或能体现自己能力水平的行为，描述时需要说明具体措施，产生的业绩结果，业绩能够量化的采用数据说明，输出是什么？</a:t>
            </a:r>
            <a:endParaRPr lang="en-US" altLang="zh-CN" dirty="0"/>
          </a:p>
          <a:p>
            <a:r>
              <a:rPr lang="zh-CN" altLang="zh-CN" dirty="0"/>
              <a:t>综合来说就是有态度、有能力、有结果。</a:t>
            </a:r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endParaRPr lang="en-US" altLang="zh-CN" dirty="0"/>
          </a:p>
          <a:p>
            <a:pPr>
              <a:buSzPct val="80000"/>
              <a:buFont typeface="Wingdings" pitchFamily="2" charset="2"/>
              <a:buNone/>
            </a:pPr>
            <a:endParaRPr lang="en-US" altLang="zh-CN" dirty="0">
              <a:solidFill>
                <a:srgbClr val="FF0000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0554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5">
              <a:lumMod val="75000"/>
            </a:schemeClr>
          </a:solidFill>
          <a:prstDash val="dash"/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36042</TotalTime>
  <Words>685</Words>
  <Application>Microsoft Macintosh PowerPoint</Application>
  <PresentationFormat>宽屏</PresentationFormat>
  <Paragraphs>93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Calibri</vt:lpstr>
      <vt:lpstr>Calibri Light</vt:lpstr>
      <vt:lpstr>Times New Roman</vt:lpstr>
      <vt:lpstr>Wingdings</vt:lpstr>
      <vt:lpstr>华文细黑</vt:lpstr>
      <vt:lpstr>宋体</vt:lpstr>
      <vt:lpstr>微软雅黑</vt:lpstr>
      <vt:lpstr>Arial</vt:lpstr>
      <vt:lpstr>Office 主题</vt:lpstr>
      <vt:lpstr>自定义设计</vt:lpstr>
      <vt:lpstr>PowerPoint 演示文稿</vt:lpstr>
      <vt:lpstr>答辩说明</vt:lpstr>
      <vt:lpstr>工作经历回顾</vt:lpstr>
      <vt:lpstr>员工整体自评</vt:lpstr>
      <vt:lpstr>维度1：关键能力</vt:lpstr>
      <vt:lpstr>维度2：绩效贡献</vt:lpstr>
      <vt:lpstr>维度3：成功案例呈现</vt:lpstr>
    </vt:vector>
  </TitlesOfParts>
  <Company>dtdream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dean</dc:creator>
  <cp:lastModifiedBy>王Jodie</cp:lastModifiedBy>
  <cp:revision>616</cp:revision>
  <dcterms:created xsi:type="dcterms:W3CDTF">2016-01-31T03:22:33Z</dcterms:created>
  <dcterms:modified xsi:type="dcterms:W3CDTF">2017-03-16T05:31:58Z</dcterms:modified>
</cp:coreProperties>
</file>