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57" r:id="rId3"/>
    <p:sldId id="258" r:id="rId4"/>
    <p:sldId id="276" r:id="rId5"/>
    <p:sldId id="260" r:id="rId6"/>
    <p:sldId id="261" r:id="rId7"/>
    <p:sldId id="270" r:id="rId8"/>
    <p:sldId id="271" r:id="rId9"/>
    <p:sldId id="277" r:id="rId10"/>
    <p:sldId id="264" r:id="rId11"/>
    <p:sldId id="266" r:id="rId12"/>
    <p:sldId id="272" r:id="rId13"/>
    <p:sldId id="279" r:id="rId14"/>
    <p:sldId id="278" r:id="rId15"/>
    <p:sldId id="262" r:id="rId16"/>
    <p:sldId id="273" r:id="rId17"/>
    <p:sldId id="27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846"/>
  </p:normalViewPr>
  <p:slideViewPr>
    <p:cSldViewPr snapToGrid="0" snapToObjects="1">
      <p:cViewPr>
        <p:scale>
          <a:sx n="100" d="100"/>
          <a:sy n="100" d="100"/>
        </p:scale>
        <p:origin x="4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0148-9622-A84A-882C-30357B6AAA5B}" type="datetimeFigureOut">
              <a:rPr kumimoji="1" lang="zh-CN" altLang="en-US" smtClean="0"/>
              <a:t>17/2/28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528D7-AE37-8244-9AE4-04DC0233D2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a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a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 txBox="1">
            <a:spLocks/>
          </p:cNvSpPr>
          <p:nvPr/>
        </p:nvSpPr>
        <p:spPr>
          <a:xfrm>
            <a:off x="469900" y="152400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项目管理总框架</a:t>
            </a:r>
            <a:endParaRPr lang="zh-CN" altLang="en-US" sz="2800" dirty="0"/>
          </a:p>
        </p:txBody>
      </p:sp>
      <p:grpSp>
        <p:nvGrpSpPr>
          <p:cNvPr id="4" name="组 3"/>
          <p:cNvGrpSpPr/>
          <p:nvPr/>
        </p:nvGrpSpPr>
        <p:grpSpPr>
          <a:xfrm>
            <a:off x="292100" y="1536700"/>
            <a:ext cx="11531600" cy="4245928"/>
            <a:chOff x="292100" y="1536700"/>
            <a:chExt cx="11531600" cy="4245928"/>
          </a:xfrm>
        </p:grpSpPr>
        <p:sp>
          <p:nvSpPr>
            <p:cNvPr id="2" name="燕尾形 1"/>
            <p:cNvSpPr/>
            <p:nvPr/>
          </p:nvSpPr>
          <p:spPr>
            <a:xfrm>
              <a:off x="1052425" y="1536700"/>
              <a:ext cx="2318992" cy="584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项目立项</a:t>
              </a:r>
            </a:p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（启动）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燕尾形 61"/>
            <p:cNvSpPr/>
            <p:nvPr/>
          </p:nvSpPr>
          <p:spPr>
            <a:xfrm>
              <a:off x="3155992" y="1536700"/>
              <a:ext cx="2318992" cy="584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项目策划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20198" y="4305300"/>
              <a:ext cx="1058119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500" dirty="0" smtClean="0">
                  <a:latin typeface="Microsoft YaHei" charset="0"/>
                  <a:ea typeface="Microsoft YaHei" charset="0"/>
                  <a:cs typeface="Microsoft YaHei" charset="0"/>
                </a:rPr>
                <a:t>说明：</a:t>
              </a:r>
            </a:p>
            <a:p>
              <a:r>
                <a:rPr kumimoji="1" lang="en-US" altLang="zh-CN" sz="1500" dirty="0" smtClean="0">
                  <a:latin typeface="Microsoft YaHei" charset="0"/>
                  <a:ea typeface="Microsoft YaHei" charset="0"/>
                  <a:cs typeface="Microsoft YaHei" charset="0"/>
                </a:rPr>
                <a:t>1</a:t>
              </a:r>
              <a:r>
                <a:rPr kumimoji="1" lang="zh-CN" altLang="en-US" sz="1500" dirty="0" smtClean="0">
                  <a:latin typeface="Microsoft YaHei" charset="0"/>
                  <a:ea typeface="Microsoft YaHei" charset="0"/>
                  <a:cs typeface="Microsoft YaHei" charset="0"/>
                </a:rPr>
                <a:t>、销管的项目立项、产品的定价暂不考虑。</a:t>
              </a:r>
            </a:p>
            <a:p>
              <a:r>
                <a:rPr kumimoji="1" lang="en-US" altLang="zh-CN" sz="1500" dirty="0" smtClean="0">
                  <a:latin typeface="Microsoft YaHei" charset="0"/>
                  <a:ea typeface="Microsoft YaHei" charset="0"/>
                  <a:cs typeface="Microsoft YaHei" charset="0"/>
                </a:rPr>
                <a:t>2</a:t>
              </a:r>
              <a:r>
                <a:rPr kumimoji="1" lang="zh-CN" altLang="en-US" sz="1500" dirty="0" smtClean="0">
                  <a:latin typeface="Microsoft YaHei" charset="0"/>
                  <a:ea typeface="Microsoft YaHei" charset="0"/>
                  <a:cs typeface="Microsoft YaHei" charset="0"/>
                </a:rPr>
                <a:t>、项目从接收到项目订单需求后开始，整体按照启动、策划、交付、运维、运维、结项五个阶段，状态分别为：项目启动、项目策划、项目交付、项目运维、项目结项、已结项。附加项目暂停和变更状态。</a:t>
              </a:r>
            </a:p>
            <a:p>
              <a:r>
                <a:rPr kumimoji="1" lang="en-US" altLang="zh-CN" sz="1500" dirty="0" smtClean="0">
                  <a:latin typeface="Microsoft YaHei" charset="0"/>
                  <a:ea typeface="Microsoft YaHei" charset="0"/>
                  <a:cs typeface="Microsoft YaHei" charset="0"/>
                </a:rPr>
                <a:t>3</a:t>
              </a:r>
              <a:r>
                <a:rPr kumimoji="1" lang="zh-CN" altLang="en-US" sz="1500" dirty="0" smtClean="0">
                  <a:latin typeface="Microsoft YaHei" charset="0"/>
                  <a:ea typeface="Microsoft YaHei" charset="0"/>
                  <a:cs typeface="Microsoft YaHei" charset="0"/>
                </a:rPr>
                <a:t>、项目立项（启动）结束后，项目即可进行报工，直到项目运维结束。</a:t>
              </a:r>
            </a:p>
            <a:p>
              <a:r>
                <a:rPr kumimoji="1" lang="en-US" altLang="zh-CN" sz="1500" dirty="0" smtClean="0">
                  <a:latin typeface="Microsoft YaHei" charset="0"/>
                  <a:ea typeface="Microsoft YaHei" charset="0"/>
                  <a:cs typeface="Microsoft YaHei" charset="0"/>
                </a:rPr>
                <a:t>4</a:t>
              </a:r>
              <a:r>
                <a:rPr kumimoji="1" lang="zh-CN" altLang="en-US" sz="1500" dirty="0" smtClean="0">
                  <a:latin typeface="Microsoft YaHei" charset="0"/>
                  <a:ea typeface="Microsoft YaHei" charset="0"/>
                  <a:cs typeface="Microsoft YaHei" charset="0"/>
                </a:rPr>
                <a:t>、项目交付完成后，在项目运维状态下的项目进行项目验收流程。</a:t>
              </a:r>
              <a:endParaRPr kumimoji="1" lang="zh-CN" altLang="en-US" sz="15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5" name="燕尾形 64"/>
            <p:cNvSpPr/>
            <p:nvPr/>
          </p:nvSpPr>
          <p:spPr>
            <a:xfrm>
              <a:off x="5259558" y="1536700"/>
              <a:ext cx="2318992" cy="584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solidFill>
                    <a:schemeClr val="tx1"/>
                  </a:solidFill>
                </a:rPr>
                <a:t>项目交付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燕尾形 65"/>
            <p:cNvSpPr/>
            <p:nvPr/>
          </p:nvSpPr>
          <p:spPr>
            <a:xfrm>
              <a:off x="7363125" y="1536700"/>
              <a:ext cx="2318992" cy="584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项目运维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燕尾形 67"/>
            <p:cNvSpPr/>
            <p:nvPr/>
          </p:nvSpPr>
          <p:spPr>
            <a:xfrm>
              <a:off x="9466692" y="1536700"/>
              <a:ext cx="2318992" cy="584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项目结项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77769" y="3378200"/>
              <a:ext cx="92506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solidFill>
                    <a:schemeClr val="accent1"/>
                  </a:solidFill>
                </a:rPr>
                <a:t>项目启动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3029271" y="3365500"/>
              <a:ext cx="92506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solidFill>
                    <a:schemeClr val="accent1"/>
                  </a:solidFill>
                </a:rPr>
                <a:t>项目策划</a:t>
              </a:r>
              <a:endParaRPr kumimoji="1" lang="zh-CN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50" name="直线箭头连接符 49"/>
            <p:cNvCxnSpPr>
              <a:stCxn id="44" idx="3"/>
              <a:endCxn id="198" idx="1"/>
            </p:cNvCxnSpPr>
            <p:nvPr/>
          </p:nvCxnSpPr>
          <p:spPr>
            <a:xfrm flipV="1">
              <a:off x="2002832" y="3519389"/>
              <a:ext cx="1026439" cy="1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091536" y="3543300"/>
              <a:ext cx="1203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启动结束</a:t>
              </a:r>
              <a:endParaRPr kumimoji="1" lang="zh-CN" altLang="en-US" sz="1200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5145510" y="3352800"/>
              <a:ext cx="92506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solidFill>
                    <a:schemeClr val="accent1"/>
                  </a:solidFill>
                </a:rPr>
                <a:t>项目交付</a:t>
              </a:r>
              <a:endParaRPr kumimoji="1" lang="zh-CN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00" name="直线箭头连接符 199"/>
            <p:cNvCxnSpPr>
              <a:stCxn id="198" idx="3"/>
              <a:endCxn id="199" idx="1"/>
            </p:cNvCxnSpPr>
            <p:nvPr/>
          </p:nvCxnSpPr>
          <p:spPr>
            <a:xfrm flipV="1">
              <a:off x="3954333" y="3506689"/>
              <a:ext cx="1191176" cy="1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4144415" y="3543300"/>
              <a:ext cx="1203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策划结束</a:t>
              </a:r>
              <a:endParaRPr kumimoji="1" lang="zh-CN" altLang="en-US" sz="1200" dirty="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7413813" y="3340100"/>
              <a:ext cx="92506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accent1"/>
                  </a:solidFill>
                </a:rPr>
                <a:t>项目运维</a:t>
              </a:r>
              <a:endParaRPr kumimoji="1" lang="zh-CN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03" name="直线箭头连接符 202"/>
            <p:cNvCxnSpPr>
              <a:stCxn id="199" idx="3"/>
              <a:endCxn id="202" idx="1"/>
            </p:cNvCxnSpPr>
            <p:nvPr/>
          </p:nvCxnSpPr>
          <p:spPr>
            <a:xfrm flipV="1">
              <a:off x="6070572" y="3493989"/>
              <a:ext cx="1343241" cy="1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本框 203"/>
            <p:cNvSpPr txBox="1"/>
            <p:nvPr/>
          </p:nvSpPr>
          <p:spPr>
            <a:xfrm>
              <a:off x="6362030" y="3517901"/>
              <a:ext cx="1026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smtClean="0"/>
                <a:t>交付结束</a:t>
              </a:r>
              <a:endParaRPr kumimoji="1" lang="zh-CN" altLang="en-US" sz="1200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8528957" y="3492500"/>
              <a:ext cx="1558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smtClean="0"/>
                <a:t>运维结束</a:t>
              </a:r>
              <a:endParaRPr kumimoji="1" lang="zh-CN" altLang="en-US" sz="1200" dirty="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9568068" y="3327400"/>
              <a:ext cx="92506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chemeClr val="accent1"/>
                  </a:solidFill>
                </a:rPr>
                <a:t>项目结项</a:t>
              </a:r>
              <a:endParaRPr kumimoji="1" lang="zh-CN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07" name="直线箭头连接符 206"/>
            <p:cNvCxnSpPr>
              <a:stCxn id="202" idx="3"/>
              <a:endCxn id="206" idx="1"/>
            </p:cNvCxnSpPr>
            <p:nvPr/>
          </p:nvCxnSpPr>
          <p:spPr>
            <a:xfrm flipV="1">
              <a:off x="8338876" y="3481289"/>
              <a:ext cx="1229193" cy="1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/>
            <p:cNvSpPr txBox="1"/>
            <p:nvPr/>
          </p:nvSpPr>
          <p:spPr>
            <a:xfrm>
              <a:off x="11278800" y="3327400"/>
              <a:ext cx="544900" cy="3077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solidFill>
                    <a:schemeClr val="accent1"/>
                  </a:solidFill>
                </a:rPr>
                <a:t>结束</a:t>
              </a:r>
              <a:endParaRPr kumimoji="1" lang="zh-CN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09" name="直线箭头连接符 208"/>
            <p:cNvCxnSpPr>
              <a:stCxn id="206" idx="3"/>
              <a:endCxn id="208" idx="1"/>
            </p:cNvCxnSpPr>
            <p:nvPr/>
          </p:nvCxnSpPr>
          <p:spPr>
            <a:xfrm>
              <a:off x="10493131" y="3481289"/>
              <a:ext cx="7856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文本框 212"/>
            <p:cNvSpPr txBox="1"/>
            <p:nvPr/>
          </p:nvSpPr>
          <p:spPr>
            <a:xfrm>
              <a:off x="292100" y="3378200"/>
              <a:ext cx="570244" cy="3077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solidFill>
                    <a:schemeClr val="accent1"/>
                  </a:solidFill>
                </a:rPr>
                <a:t>开始</a:t>
              </a:r>
              <a:endParaRPr kumimoji="1" lang="zh-CN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15" name="直线箭头连接符 214"/>
            <p:cNvCxnSpPr>
              <a:stCxn id="213" idx="3"/>
              <a:endCxn id="44" idx="1"/>
            </p:cNvCxnSpPr>
            <p:nvPr/>
          </p:nvCxnSpPr>
          <p:spPr>
            <a:xfrm>
              <a:off x="862344" y="3532089"/>
              <a:ext cx="2154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燕尾形 217"/>
            <p:cNvSpPr/>
            <p:nvPr/>
          </p:nvSpPr>
          <p:spPr>
            <a:xfrm>
              <a:off x="7375797" y="2489200"/>
              <a:ext cx="2242960" cy="1905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solidFill>
                    <a:schemeClr val="tx1"/>
                  </a:solidFill>
                </a:rPr>
                <a:t>项目验收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9" name="燕尾形 218"/>
            <p:cNvSpPr/>
            <p:nvPr/>
          </p:nvSpPr>
          <p:spPr>
            <a:xfrm>
              <a:off x="3105304" y="2222500"/>
              <a:ext cx="6500781" cy="215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solidFill>
                    <a:schemeClr val="tx1"/>
                  </a:solidFill>
                </a:rPr>
                <a:t>项目报工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59396" y="2692400"/>
              <a:ext cx="4168503" cy="2159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solidFill>
                    <a:schemeClr val="tx1"/>
                  </a:solidFill>
                </a:rPr>
                <a:t>项目变更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3159396" y="2959100"/>
              <a:ext cx="4168503" cy="2032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>
                  <a:solidFill>
                    <a:schemeClr val="tx1"/>
                  </a:solidFill>
                </a:rPr>
                <a:t>项目暂停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16309" y="0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项目策划－项目规划</a:t>
            </a:r>
            <a:endParaRPr lang="zh-CN" altLang="en-US" sz="2800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3747465" y="203200"/>
            <a:ext cx="9642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项目规划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4750765" y="203200"/>
            <a:ext cx="98963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smtClean="0">
                <a:latin typeface="Arial" charset="0"/>
              </a:rPr>
              <a:t>输出物规划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86984" y="1810603"/>
            <a:ext cx="1451016" cy="32316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说明</a:t>
            </a:r>
            <a:r>
              <a:rPr kumimoji="1" lang="zh-CN" altLang="en-US" sz="1200" dirty="0" smtClean="0"/>
              <a:t>：</a:t>
            </a:r>
            <a:r>
              <a:rPr kumimoji="1" lang="zh-CN" altLang="en-US" sz="1200" dirty="0" smtClean="0"/>
              <a:t/>
            </a:r>
            <a:br>
              <a:rPr kumimoji="1" lang="zh-CN" altLang="en-US" sz="1200" dirty="0" smtClean="0"/>
            </a:b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</a:t>
            </a:r>
            <a:r>
              <a:rPr kumimoji="1" lang="zh-CN" altLang="en-US" sz="1200" dirty="0" smtClean="0"/>
              <a:t>系统支持该计划默认值</a:t>
            </a:r>
            <a:r>
              <a:rPr kumimoji="1" lang="zh-CN" altLang="en-US" sz="1200" dirty="0" smtClean="0"/>
              <a:t>，</a:t>
            </a:r>
            <a:r>
              <a:rPr kumimoji="1" lang="zh-CN" altLang="en-US" sz="1200" dirty="0" smtClean="0"/>
              <a:t>项目经理</a:t>
            </a:r>
            <a:r>
              <a:rPr kumimoji="1" lang="zh-CN" altLang="en-US" sz="1200" dirty="0" smtClean="0"/>
              <a:t>只</a:t>
            </a:r>
            <a:r>
              <a:rPr kumimoji="1" lang="zh-CN" altLang="en-US" sz="1200" dirty="0" smtClean="0"/>
              <a:t>需填写修改相应工时估算和人员</a:t>
            </a:r>
            <a:r>
              <a:rPr kumimoji="1" lang="zh-CN" altLang="en-US" sz="1200" dirty="0" smtClean="0"/>
              <a:t>。</a:t>
            </a:r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</a:t>
            </a:r>
            <a:r>
              <a:rPr kumimoji="1" lang="zh-CN" altLang="en-US" sz="1200" dirty="0" smtClean="0"/>
              <a:t>黄色</a:t>
            </a:r>
            <a:r>
              <a:rPr kumimoji="1" lang="en-US" altLang="zh-CN" sz="1200" dirty="0" smtClean="0"/>
              <a:t>I </a:t>
            </a:r>
            <a:r>
              <a:rPr kumimoji="1" lang="zh-CN" altLang="en-US" sz="1200" dirty="0" smtClean="0"/>
              <a:t>底纹的时间作为后续项目绩效考核的标准时间，项目变更、项目暂停均是对该时间进行调整。</a:t>
            </a:r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、项目计划的任务行可支持增加、删除功能，带黄色底纹（里程碑任务行不可删除）</a:t>
            </a:r>
          </a:p>
          <a:p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、支持导出</a:t>
            </a:r>
            <a:endParaRPr kumimoji="1" lang="zh-CN" altLang="en-US" sz="1200" dirty="0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15965" y="202050"/>
            <a:ext cx="98963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风险和问题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744665" y="202050"/>
            <a:ext cx="98963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项目沟通</a:t>
            </a:r>
            <a:endParaRPr lang="zh-CN" altLang="en-US" sz="1200" dirty="0">
              <a:latin typeface="Arial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33938"/>
              </p:ext>
            </p:extLst>
          </p:nvPr>
        </p:nvGraphicFramePr>
        <p:xfrm>
          <a:off x="312738" y="644802"/>
          <a:ext cx="10075861" cy="6060798"/>
        </p:xfrm>
        <a:graphic>
          <a:graphicData uri="http://schemas.openxmlformats.org/drawingml/2006/table">
            <a:tbl>
              <a:tblPr/>
              <a:tblGrid>
                <a:gridCol w="1013975"/>
                <a:gridCol w="1501000"/>
                <a:gridCol w="694611"/>
                <a:gridCol w="4402062"/>
                <a:gridCol w="546514"/>
                <a:gridCol w="528477"/>
                <a:gridCol w="694611"/>
                <a:gridCol w="694611"/>
              </a:tblGrid>
              <a:tr h="15109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项目阶段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工作事项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责任人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项目经理的工作说明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开始时间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结束时间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责任人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预计人天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项目策划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外部项目启动会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项目经理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确认项目联合组织的工作职责，接口人，建设目标，日常沟通机制。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项目策划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项目策划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项目经理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召集项目主要人员针对已明确的项目范围和建设目标，制定详细的项目计划，识别项目风险和问题并制定解决办法，后续进行跟踪。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机房工勘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协调交付经理安排人员进行机房工勘，不符合建设要求的事项要提出改造需求，并进行跟进。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项目实施方案设计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总部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协调交付经理进行实施方案设计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内部方案评审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协调组织项目实施方案（</a:t>
                      </a:r>
                      <a:r>
                        <a:rPr lang="en-US" altLang="zh-CN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word</a:t>
                      </a:r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版）评审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方案</a:t>
                      </a:r>
                      <a:r>
                        <a:rPr lang="en-US" altLang="zh-CN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PPT</a:t>
                      </a:r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汇报材料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协调输出项目实施方案汇报材料（</a:t>
                      </a:r>
                      <a:r>
                        <a:rPr lang="en-US" altLang="zh-CN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PPT</a:t>
                      </a:r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版）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外部方案评审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协调组织项目实施方案外部评审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下单订货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项目经理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协调销售尽快下单订货，跟进采购的到货周期，和客户明确到货签收地址和签收人。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3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设备到货签收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项目经理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协调完成设备到货签收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设备部署设计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协调完成设备部署设计方案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线材订货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项目经理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根据输出方案协调市场发出线材订货申请，跟进采购或市场线材的到货进度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IP</a:t>
                      </a:r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地址规划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需要项目经理协调</a:t>
                      </a:r>
                      <a:r>
                        <a:rPr lang="en-US" altLang="zh-CN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IP</a:t>
                      </a:r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地址、域名和</a:t>
                      </a:r>
                      <a:r>
                        <a:rPr lang="en-US" altLang="zh-CN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NTP</a:t>
                      </a:r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服务器地址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设备上架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协调总部输出上架表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综合布线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协调总部输出布线表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设备加电及硬件检测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协调硬件供货商和机房人员进行加电和硬件检测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OS</a:t>
                      </a:r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部署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协调总部进行技术支持，办事处做好远程，供总部技术支持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云产品部署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总部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协调总部远程部署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云平台联调功能测试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协调总部技术支持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测试系统用例准备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协调总部输出测试用例集合，办事处根据项目筛选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项目交付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系统测试、资源开通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协调完成系统端到端测试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交付转运维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平台转运维测试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项目经理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交付完成后协调安排交付转运维测试工作，驻场开始正式运维后一个月内协调客户签订驻场任务确认单，有困难协调市场协助。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项目运维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项目培训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总部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核对培训订单和客户培训需求，与公司培训组（接口人林夕）联系制定培训计划，协调总部培训人员进行相关培训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项目运维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平台运维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驻场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核对驻场订单，跟进驻场人员的招聘进度和培养，总部二线支持。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项目运维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安全运维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驻场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核对驻场订单，跟进驻场人员的招聘进度和培养，总部二线支持。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项目运维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阶段服务报告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驻场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核对驻场订单，跟进驻场人员的招聘进度和培养，总部二线支持。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试运行及验收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启动等级保护测评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根据客户等保的要求协调（一般是第三方）开展相关安全的测评。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试运行及验收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编写运行服务报告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协调完成运行服务报告。同时对项目交付清单进行内部签收（项目经理／服务经理进行签字确认）。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3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试运行及验收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项目验收工作，签署报告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办事处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宋体" charset="0"/>
                        </a:rPr>
                        <a:t>协调客户开展验收工作，总部支持，与客户签署正式的验收报告，有困难可协调市场进行协助。</a:t>
                      </a:r>
                    </a:p>
                  </a:txBody>
                  <a:tcPr marL="7723" marR="7723" marT="77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　</a:t>
                      </a:r>
                    </a:p>
                  </a:txBody>
                  <a:tcPr marL="7723" marR="7723" marT="77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52400" y="0"/>
            <a:ext cx="50292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项目策划－输出物规划（项目经理）</a:t>
            </a:r>
            <a:endParaRPr lang="zh-CN" altLang="en-US" sz="2800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6020765" y="215900"/>
            <a:ext cx="9642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输出物规划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119065" y="215900"/>
            <a:ext cx="83723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项目规划</a:t>
            </a:r>
            <a:endParaRPr lang="zh-CN" altLang="en-US" sz="1200" dirty="0">
              <a:latin typeface="Arial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94731"/>
              </p:ext>
            </p:extLst>
          </p:nvPr>
        </p:nvGraphicFramePr>
        <p:xfrm>
          <a:off x="327624" y="607790"/>
          <a:ext cx="10772175" cy="492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435"/>
                <a:gridCol w="2154435"/>
                <a:gridCol w="2154435"/>
                <a:gridCol w="2154435"/>
                <a:gridCol w="2154435"/>
              </a:tblGrid>
              <a:tr h="272146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项目阶段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输出物名称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是否必须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计划完成时间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项目启动阶段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项目章程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默认勾选，不可取消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项目策划阶段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项目实施方案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默认勾选，不可取消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项目计划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默认勾选，不可取消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项目风险和问题列表</a:t>
                      </a:r>
                      <a:endParaRPr lang="zh-CN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默认勾选，不可取消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项目交付阶段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发货通知单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默认勾选，可取消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项目交付阶段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交付测试报告（客户）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默认勾选，可取消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项目交付清单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默认勾选，可取消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项目交付转运维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交付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验收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测试报告（内部）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默认勾选，不可取消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项目资产清单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默认勾选，可取消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项目设计方案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默认勾选，可取消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76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项目实施记录（日报／周报）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默认勾选，可取消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项目实施总结报告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默认勾选，可取消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1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项目初验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项目验收报告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默认勾选，不可取消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运维阶段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用户手册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默认勾选，不可取消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维护手册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默认勾选，不可取消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06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项目实施确认函（驻场）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☑️   默认勾选，不可取消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26984" y="5734903"/>
            <a:ext cx="902021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注：</a:t>
            </a:r>
            <a:br>
              <a:rPr kumimoji="1" lang="zh-CN" altLang="en-US" sz="1200" dirty="0" smtClean="0"/>
            </a:b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、此处规划好后，后续</a:t>
            </a:r>
            <a:r>
              <a:rPr kumimoji="1" lang="zh-CN" altLang="en-US" sz="1200" dirty="0" smtClean="0"/>
              <a:t>在项目</a:t>
            </a:r>
            <a:r>
              <a:rPr kumimoji="1" lang="zh-CN" altLang="en-US" sz="1200" dirty="0" smtClean="0"/>
              <a:t>交付，交付转运维、项目验收等流程进行时内容内容自动带入。</a:t>
            </a:r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、输出物交付的清单按照</a:t>
            </a:r>
            <a:r>
              <a:rPr kumimoji="1" lang="en-US" altLang="zh-CN" sz="1200" dirty="0" smtClean="0"/>
              <a:t>PMO</a:t>
            </a:r>
            <a:r>
              <a:rPr kumimoji="1" lang="zh-CN" altLang="en-US" sz="1200" dirty="0" smtClean="0"/>
              <a:t>规范要求进行，不同种类的项目输出物可进行裁剪</a:t>
            </a:r>
            <a:r>
              <a:rPr kumimoji="1" lang="zh-CN" altLang="en-US" sz="1200" dirty="0" smtClean="0"/>
              <a:t>。</a:t>
            </a:r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</a:t>
            </a:r>
            <a:r>
              <a:rPr kumimoji="1" lang="zh-CN" altLang="en-US" sz="1200" dirty="0" smtClean="0"/>
              <a:t>交付物规划分为项目经理、交付经理二个角色，交付经理主要规划项目交付阶段的详细输出物。</a:t>
            </a:r>
            <a:endParaRPr kumimoji="1" lang="zh-CN" altLang="en-US" sz="1200" dirty="0" smtClean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062165" y="214750"/>
            <a:ext cx="98963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风险和问题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8090865" y="214750"/>
            <a:ext cx="98963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项目沟通</a:t>
            </a:r>
            <a:endParaRPr lang="zh-CN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16309" y="0"/>
            <a:ext cx="5839991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</a:t>
            </a:r>
            <a:r>
              <a:rPr lang="zh-CN" altLang="en-US" sz="2800" dirty="0" smtClean="0"/>
              <a:t>策划－</a:t>
            </a:r>
            <a:r>
              <a:rPr lang="zh-CN" altLang="en-US" sz="2800" dirty="0" smtClean="0"/>
              <a:t>交付</a:t>
            </a:r>
            <a:r>
              <a:rPr lang="zh-CN" altLang="en-US" sz="2800" dirty="0" smtClean="0"/>
              <a:t>输出物规划（交付经理）</a:t>
            </a:r>
            <a:endParaRPr lang="zh-CN" altLang="en-US" sz="280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44901"/>
              </p:ext>
            </p:extLst>
          </p:nvPr>
        </p:nvGraphicFramePr>
        <p:xfrm>
          <a:off x="441924" y="642372"/>
          <a:ext cx="8321077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012"/>
                <a:gridCol w="1722364"/>
                <a:gridCol w="2352280"/>
                <a:gridCol w="1312530"/>
                <a:gridCol w="1681891"/>
              </a:tblGrid>
              <a:tr h="23593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交付大类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交付资料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是否必须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责任人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计划完成</a:t>
                      </a:r>
                      <a:r>
                        <a:rPr lang="zh-CN" altLang="en-US" sz="1200" dirty="0" smtClean="0"/>
                        <a:t>时间</a:t>
                      </a:r>
                      <a:endParaRPr lang="zh-CN" altLang="en-US" sz="1200" dirty="0"/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产品资料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设备清单／采购清单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服务器配置说明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方案规划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工勘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机房规划图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机房勘察报告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设备清单汇总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IDC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施工材料清单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服务器上架表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网络设备上架表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带内布线规划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带外布线规划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网络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地址规划表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网络配置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云平台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交付测试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云网络测试、云测试报告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网段介绍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实施手册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☑️   默认勾选，不可取消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0552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16309" y="0"/>
            <a:ext cx="4760491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</a:t>
            </a:r>
            <a:r>
              <a:rPr lang="zh-CN" altLang="en-US" sz="2800" dirty="0" smtClean="0"/>
              <a:t>执行</a:t>
            </a:r>
            <a:r>
              <a:rPr lang="zh-CN" altLang="en-US" sz="2800" smtClean="0"/>
              <a:t>－项目经理经理</a:t>
            </a:r>
            <a:r>
              <a:rPr lang="zh-CN" altLang="en-US" sz="2800" dirty="0" smtClean="0"/>
              <a:t>输出物</a:t>
            </a:r>
            <a:endParaRPr lang="zh-CN" altLang="en-US" sz="280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68146"/>
              </p:ext>
            </p:extLst>
          </p:nvPr>
        </p:nvGraphicFramePr>
        <p:xfrm>
          <a:off x="162524" y="1620272"/>
          <a:ext cx="11559575" cy="5046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864"/>
                <a:gridCol w="1754178"/>
                <a:gridCol w="641111"/>
                <a:gridCol w="1190744"/>
                <a:gridCol w="1225378"/>
                <a:gridCol w="1047743"/>
                <a:gridCol w="914780"/>
                <a:gridCol w="914780"/>
                <a:gridCol w="914780"/>
                <a:gridCol w="1764217"/>
              </a:tblGrid>
              <a:tr h="29153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项目阶段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交付资料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责任人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计划完成</a:t>
                      </a:r>
                      <a:r>
                        <a:rPr lang="zh-CN" altLang="en-US" sz="1200" dirty="0" smtClean="0"/>
                        <a:t>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提交审核时间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审核时间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审核</a:t>
                      </a:r>
                      <a:r>
                        <a:rPr lang="zh-CN" altLang="en-US" sz="1200" dirty="0" smtClean="0"/>
                        <a:t>状态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评审次数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审核人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相关</a:t>
                      </a:r>
                      <a:r>
                        <a:rPr lang="zh-CN" altLang="en-US" sz="1200" dirty="0" smtClean="0"/>
                        <a:t>附件（</a:t>
                      </a:r>
                      <a:r>
                        <a:rPr lang="zh-CN" altLang="en-US" sz="1200" dirty="0" smtClean="0"/>
                        <a:t>链接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项目启动阶段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项目章程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张三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20170227</a:t>
                      </a: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20170227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审核通过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云河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附件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，附件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，，，，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7492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项目策划阶段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项目计划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李四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7492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项目风险和问题列表</a:t>
                      </a:r>
                      <a:endParaRPr lang="zh-CN" sz="12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张三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74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项目交付阶段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项目实施方案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发货通知单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交付测试报告（客户）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项目交付清单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项目交付转运维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交付验收测试报告（内部）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项目资产清单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项目设计方案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项目实施记录（日报／周报）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项目实施总结报告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项目初验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项目验收报告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运维阶段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用户手册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维护手册</a:t>
                      </a:r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492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项目实施确认函（驻场）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02500" y="2209800"/>
            <a:ext cx="762000" cy="254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发起审核</a:t>
            </a:r>
            <a:endParaRPr kumimoji="1"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10004384" y="3410803"/>
            <a:ext cx="1527216" cy="30469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注：</a:t>
            </a:r>
            <a:br>
              <a:rPr kumimoji="1" lang="zh-CN" altLang="en-US" sz="1200" dirty="0" smtClean="0"/>
            </a:b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</a:t>
            </a:r>
            <a:r>
              <a:rPr kumimoji="1" lang="zh-CN" altLang="en-US" sz="1200" dirty="0" smtClean="0"/>
              <a:t>项目阶段，交付资料，责任人、计划完成时间按规划的</a:t>
            </a:r>
            <a:r>
              <a:rPr kumimoji="1" lang="zh-CN" altLang="en-US" sz="1200" dirty="0" smtClean="0"/>
              <a:t>内容</a:t>
            </a:r>
            <a:r>
              <a:rPr kumimoji="1" lang="zh-CN" altLang="en-US" sz="1200" dirty="0" smtClean="0"/>
              <a:t>自动带入。</a:t>
            </a:r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</a:t>
            </a:r>
            <a:r>
              <a:rPr kumimoji="1" lang="zh-CN" altLang="en-US" sz="1200" dirty="0" smtClean="0"/>
              <a:t>相关输出物提交之后，点击发起审核，该时间作为提交审核的时间，审核完成后该输出物状态通过</a:t>
            </a:r>
            <a:r>
              <a:rPr kumimoji="1" lang="zh-CN" altLang="en-US" sz="1200" dirty="0" smtClean="0"/>
              <a:t>。</a:t>
            </a:r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</a:t>
            </a:r>
            <a:r>
              <a:rPr kumimoji="1" lang="zh-CN" altLang="en-US" sz="1200" dirty="0" smtClean="0"/>
              <a:t>相关附件支持上传、下载。</a:t>
            </a:r>
          </a:p>
          <a:p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、点击发起审核后，可选择相关的审核人。</a:t>
            </a:r>
            <a:endParaRPr kumimoji="1" lang="zh-CN" altLang="en-US" sz="12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302500" y="2489200"/>
            <a:ext cx="762000" cy="254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发起审核</a:t>
            </a:r>
            <a:endParaRPr kumimoji="1"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7302500" y="2768600"/>
            <a:ext cx="762000" cy="254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发起审核</a:t>
            </a:r>
            <a:endParaRPr kumimoji="1" lang="zh-CN" altLang="en-US" sz="1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04212"/>
              </p:ext>
            </p:extLst>
          </p:nvPr>
        </p:nvGraphicFramePr>
        <p:xfrm>
          <a:off x="952500" y="694266"/>
          <a:ext cx="4114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</a:tblGrid>
              <a:tr h="25117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总计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按时提交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延期提交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待提交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按时率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1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50%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2400" y="673100"/>
            <a:ext cx="787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 smtClean="0"/>
              <a:t>输出物及时率：</a:t>
            </a:r>
            <a:endParaRPr kumimoji="1" lang="zh-CN" altLang="en-US" sz="15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334000" y="571500"/>
            <a:ext cx="787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 smtClean="0"/>
              <a:t>输出物评审质量：</a:t>
            </a:r>
            <a:endParaRPr kumimoji="1" lang="zh-CN" altLang="en-US" sz="15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55563"/>
              </p:ext>
            </p:extLst>
          </p:nvPr>
        </p:nvGraphicFramePr>
        <p:xfrm>
          <a:off x="6197602" y="630766"/>
          <a:ext cx="553719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866"/>
                <a:gridCol w="922866"/>
                <a:gridCol w="922866"/>
                <a:gridCol w="922866"/>
                <a:gridCol w="753534"/>
                <a:gridCol w="1092198"/>
              </a:tblGrid>
              <a:tr h="25117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总计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发起评审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评审通过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一次通过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评审率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一次通过率</a:t>
                      </a:r>
                      <a:endParaRPr lang="zh-CN" altLang="en-US" sz="1200" dirty="0"/>
                    </a:p>
                  </a:txBody>
                  <a:tcPr/>
                </a:tc>
              </a:tr>
              <a:tr h="25117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25%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16309" y="0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</a:t>
            </a:r>
            <a:r>
              <a:rPr lang="zh-CN" altLang="en-US" sz="2800" dirty="0" smtClean="0"/>
              <a:t>执行－</a:t>
            </a:r>
            <a:r>
              <a:rPr lang="zh-CN" altLang="en-US" sz="2800" dirty="0" smtClean="0"/>
              <a:t>交付</a:t>
            </a:r>
            <a:r>
              <a:rPr lang="zh-CN" altLang="en-US" sz="2800" dirty="0" smtClean="0"/>
              <a:t>经理输出物</a:t>
            </a:r>
            <a:endParaRPr lang="zh-CN" altLang="en-US" sz="280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72223"/>
              </p:ext>
            </p:extLst>
          </p:nvPr>
        </p:nvGraphicFramePr>
        <p:xfrm>
          <a:off x="441925" y="642373"/>
          <a:ext cx="9044976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575"/>
                <a:gridCol w="1574800"/>
                <a:gridCol w="673100"/>
                <a:gridCol w="762000"/>
                <a:gridCol w="1168400"/>
                <a:gridCol w="1041400"/>
                <a:gridCol w="876300"/>
                <a:gridCol w="1930401"/>
              </a:tblGrid>
              <a:tr h="33477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交付大类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交付资料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责任人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计划完成</a:t>
                      </a:r>
                      <a:r>
                        <a:rPr lang="zh-CN" altLang="en-US" sz="1200" dirty="0" smtClean="0"/>
                        <a:t>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提交审核时间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审核</a:t>
                      </a:r>
                      <a:r>
                        <a:rPr lang="zh-CN" altLang="en-US" sz="1200" dirty="0" smtClean="0"/>
                        <a:t>状态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审核人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相关附件</a:t>
                      </a:r>
                      <a:endParaRPr lang="zh-CN" altLang="en-US" sz="1200" dirty="0"/>
                    </a:p>
                  </a:txBody>
                  <a:tcPr/>
                </a:tc>
              </a:tr>
              <a:tr h="200999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产品资料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设备清单／采购清单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附件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，附件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，，，，</a:t>
                      </a: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服务器配置说明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方案规划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工勘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机房规划图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机房勘察报告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设备清单汇总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IDC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施工材料清单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服务器上架表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网络设备上架表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带内布线规划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带外布线规划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网络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地址规划表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网络配置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云平台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477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交付测试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云网络测试、云测试报告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网段介绍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086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实施手册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40400" y="1104901"/>
            <a:ext cx="8128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发起审核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10121900" y="2819400"/>
            <a:ext cx="8509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执行情况同项目经理输出物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15556" y="1185272"/>
            <a:ext cx="500894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P301</a:t>
            </a:r>
            <a:r>
              <a:rPr kumimoji="1" lang="zh-CN" altLang="en-US" sz="1400" dirty="0" smtClean="0"/>
              <a:t>广东政务云平台项目</a:t>
            </a:r>
          </a:p>
          <a:p>
            <a:r>
              <a:rPr kumimoji="1" lang="en-US" altLang="zh-CN" sz="1400" dirty="0" smtClean="0"/>
              <a:t>P302</a:t>
            </a:r>
            <a:r>
              <a:rPr kumimoji="1" lang="zh-CN" altLang="en-US" sz="1400" dirty="0" smtClean="0"/>
              <a:t>杭州城市大脑项目</a:t>
            </a:r>
          </a:p>
          <a:p>
            <a:r>
              <a:rPr kumimoji="1" lang="en-US" altLang="zh-CN" sz="1400" dirty="0" smtClean="0"/>
              <a:t>P402.</a:t>
            </a:r>
            <a:r>
              <a:rPr kumimoji="1" lang="zh-CN" altLang="en-US" sz="1400" dirty="0" smtClean="0"/>
              <a:t>。。。。。。。项目</a:t>
            </a:r>
          </a:p>
        </p:txBody>
      </p:sp>
      <p:sp>
        <p:nvSpPr>
          <p:cNvPr id="15" name="矩形 14"/>
          <p:cNvSpPr/>
          <p:nvPr/>
        </p:nvSpPr>
        <p:spPr>
          <a:xfrm>
            <a:off x="587637" y="1242292"/>
            <a:ext cx="2801074" cy="208345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6309" y="0"/>
            <a:ext cx="8430791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项目报工（一阶段只要先选中项目后填报到服务</a:t>
            </a:r>
            <a:r>
              <a:rPr lang="zh-CN" altLang="en-US" sz="2800" smtClean="0"/>
              <a:t>类型一级即可）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61739" y="773289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项目选择：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28439" y="3689736"/>
            <a:ext cx="495396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此处填写工作内容。。。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</p:txBody>
      </p:sp>
      <p:sp>
        <p:nvSpPr>
          <p:cNvPr id="30" name="Oval 38"/>
          <p:cNvSpPr>
            <a:spLocks noChangeArrowheads="1"/>
          </p:cNvSpPr>
          <p:nvPr/>
        </p:nvSpPr>
        <p:spPr bwMode="auto">
          <a:xfrm>
            <a:off x="780226" y="3739663"/>
            <a:ext cx="73025" cy="730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15390" y="3317245"/>
            <a:ext cx="8406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工作时间：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1232573" y="3327400"/>
            <a:ext cx="1721719" cy="304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latin typeface="Arial" charset="0"/>
              </a:rPr>
              <a:t>2016-6-26</a:t>
            </a:r>
            <a:r>
              <a:rPr lang="zh-CN" altLang="en-US" sz="1200" dirty="0" smtClean="0">
                <a:latin typeface="Arial" charset="0"/>
              </a:rPr>
              <a:t> </a:t>
            </a:r>
            <a:r>
              <a:rPr lang="en-US" altLang="zh-CN" sz="1200" dirty="0" smtClean="0">
                <a:latin typeface="Arial" charset="0"/>
              </a:rPr>
              <a:t>9:00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2654862" y="3321620"/>
            <a:ext cx="30719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061923" y="3324771"/>
            <a:ext cx="4145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smtClean="0">
                <a:latin typeface="Arial" charset="0"/>
              </a:rPr>
              <a:t> 至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3495304" y="3324771"/>
            <a:ext cx="1758430" cy="2744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latin typeface="Arial" charset="0"/>
              </a:rPr>
              <a:t>2016-6-26</a:t>
            </a:r>
            <a:r>
              <a:rPr lang="zh-CN" altLang="en-US" sz="1200" dirty="0" smtClean="0">
                <a:latin typeface="Arial" charset="0"/>
              </a:rPr>
              <a:t>  </a:t>
            </a:r>
            <a:r>
              <a:rPr lang="en-US" altLang="zh-CN" sz="1200" dirty="0" smtClean="0">
                <a:latin typeface="Arial" charset="0"/>
              </a:rPr>
              <a:t>17:30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4929539" y="3340100"/>
            <a:ext cx="3155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 dirty="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37" name="Rectangle 201"/>
          <p:cNvSpPr>
            <a:spLocks noChangeArrowheads="1"/>
          </p:cNvSpPr>
          <p:nvPr/>
        </p:nvSpPr>
        <p:spPr bwMode="auto">
          <a:xfrm>
            <a:off x="5482457" y="4320827"/>
            <a:ext cx="1079500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保存</a:t>
            </a:r>
            <a:endParaRPr lang="zh-CN" altLang="en-US" sz="1400" dirty="0">
              <a:latin typeface="Arial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3694"/>
              </p:ext>
            </p:extLst>
          </p:nvPr>
        </p:nvGraphicFramePr>
        <p:xfrm>
          <a:off x="354127" y="4860832"/>
          <a:ext cx="645307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512"/>
                <a:gridCol w="1075512"/>
                <a:gridCol w="1075512"/>
                <a:gridCol w="1075512"/>
                <a:gridCol w="1075512"/>
                <a:gridCol w="1075512"/>
              </a:tblGrid>
              <a:tr h="3156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项目名称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服务类型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开始时间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结束时间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工作内容</a:t>
                      </a:r>
                      <a:endParaRPr lang="zh-CN" altLang="en-US" sz="1200" dirty="0"/>
                    </a:p>
                  </a:txBody>
                  <a:tcPr/>
                </a:tc>
              </a:tr>
              <a:tr h="32000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广东政务云平台项目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实施服务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CDU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2016-6-26</a:t>
                      </a:r>
                      <a:r>
                        <a:rPr lang="zh-CN" altLang="en-US" sz="1200" dirty="0" smtClean="0"/>
                        <a:t>  </a:t>
                      </a:r>
                      <a:r>
                        <a:rPr lang="en-US" altLang="zh-CN" sz="1200" dirty="0" smtClean="0"/>
                        <a:t>9:00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2016-6-26</a:t>
                      </a:r>
                      <a:r>
                        <a:rPr lang="zh-CN" altLang="en-US" sz="1200" dirty="0" smtClean="0"/>
                        <a:t>  </a:t>
                      </a:r>
                      <a:r>
                        <a:rPr lang="en-US" altLang="zh-CN" sz="1200" dirty="0" smtClean="0"/>
                        <a:t>12:00</a:t>
                      </a:r>
                      <a:endParaRPr lang="zh-CN" altLang="en-US" sz="1200" dirty="0" smtClean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网络方案调整</a:t>
                      </a:r>
                      <a:endParaRPr lang="zh-CN" altLang="en-US" sz="1200" dirty="0"/>
                    </a:p>
                  </a:txBody>
                  <a:tcPr/>
                </a:tc>
              </a:tr>
              <a:tr h="3200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杭州市城市大脑项目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数据库服务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RDS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2016-6-26</a:t>
                      </a:r>
                      <a:r>
                        <a:rPr lang="zh-CN" altLang="en-US" sz="1200" dirty="0" smtClean="0"/>
                        <a:t>  </a:t>
                      </a:r>
                      <a:r>
                        <a:rPr lang="en-US" altLang="zh-CN" sz="1200" dirty="0" smtClean="0"/>
                        <a:t>13:00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2016-6-26</a:t>
                      </a:r>
                      <a:r>
                        <a:rPr lang="zh-CN" altLang="en-US" sz="1200" dirty="0" smtClean="0"/>
                        <a:t>  </a:t>
                      </a:r>
                      <a:r>
                        <a:rPr lang="en-US" altLang="zh-CN" sz="1200" dirty="0" smtClean="0"/>
                        <a:t>18:00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停车场数据导入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ectangle 201"/>
          <p:cNvSpPr>
            <a:spLocks noChangeArrowheads="1"/>
          </p:cNvSpPr>
          <p:nvPr/>
        </p:nvSpPr>
        <p:spPr bwMode="auto">
          <a:xfrm>
            <a:off x="6839031" y="5499466"/>
            <a:ext cx="500766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编辑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40" name="Rectangle 201"/>
          <p:cNvSpPr>
            <a:spLocks noChangeArrowheads="1"/>
          </p:cNvSpPr>
          <p:nvPr/>
        </p:nvSpPr>
        <p:spPr bwMode="auto">
          <a:xfrm>
            <a:off x="7406190" y="5499466"/>
            <a:ext cx="500766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删除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41" name="Rectangle 201"/>
          <p:cNvSpPr>
            <a:spLocks noChangeArrowheads="1"/>
          </p:cNvSpPr>
          <p:nvPr/>
        </p:nvSpPr>
        <p:spPr bwMode="auto">
          <a:xfrm>
            <a:off x="6864108" y="5941233"/>
            <a:ext cx="500766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编辑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42" name="Rectangle 201"/>
          <p:cNvSpPr>
            <a:spLocks noChangeArrowheads="1"/>
          </p:cNvSpPr>
          <p:nvPr/>
        </p:nvSpPr>
        <p:spPr bwMode="auto">
          <a:xfrm>
            <a:off x="7431267" y="5941233"/>
            <a:ext cx="500766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删除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09000" y="635000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项目配置界面</a:t>
            </a:r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934200" y="1020172"/>
            <a:ext cx="22860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P301</a:t>
            </a:r>
            <a:r>
              <a:rPr kumimoji="1" lang="zh-CN" altLang="en-US" sz="1400" dirty="0" smtClean="0"/>
              <a:t>广东政务云平台项目</a:t>
            </a:r>
          </a:p>
          <a:p>
            <a:r>
              <a:rPr kumimoji="1" lang="en-US" altLang="zh-CN" sz="1400" dirty="0" smtClean="0"/>
              <a:t>P302</a:t>
            </a:r>
            <a:r>
              <a:rPr kumimoji="1" lang="zh-CN" altLang="en-US" sz="1400" dirty="0" smtClean="0"/>
              <a:t>杭州城市大脑项目</a:t>
            </a:r>
          </a:p>
          <a:p>
            <a:r>
              <a:rPr kumimoji="1" lang="en-US" altLang="zh-CN" sz="1400" dirty="0" smtClean="0"/>
              <a:t>P402.</a:t>
            </a:r>
            <a:r>
              <a:rPr kumimoji="1" lang="zh-CN" altLang="en-US" sz="1400" dirty="0" smtClean="0"/>
              <a:t>。。。。。。。项目</a:t>
            </a:r>
          </a:p>
          <a:p>
            <a:endParaRPr kumimoji="1" lang="zh-CN" altLang="en-US" sz="1400" dirty="0"/>
          </a:p>
          <a:p>
            <a:endParaRPr kumimoji="1" lang="zh-CN" altLang="en-US" sz="1400" dirty="0" smtClean="0"/>
          </a:p>
          <a:p>
            <a:endParaRPr kumimoji="1" lang="zh-CN" altLang="en-US" sz="1400" dirty="0"/>
          </a:p>
          <a:p>
            <a:endParaRPr kumimoji="1" lang="zh-CN" altLang="en-US" sz="1400" dirty="0" smtClean="0"/>
          </a:p>
          <a:p>
            <a:endParaRPr kumimoji="1" lang="zh-CN" altLang="en-US" sz="1400" dirty="0"/>
          </a:p>
          <a:p>
            <a:endParaRPr kumimoji="1" lang="zh-CN" altLang="en-US" sz="1400" dirty="0" smtClean="0"/>
          </a:p>
          <a:p>
            <a:endParaRPr kumimoji="1" lang="zh-CN" altLang="en-US" sz="1400" dirty="0" smtClean="0"/>
          </a:p>
        </p:txBody>
      </p:sp>
      <p:sp>
        <p:nvSpPr>
          <p:cNvPr id="50" name="文本框 49"/>
          <p:cNvSpPr txBox="1"/>
          <p:nvPr/>
        </p:nvSpPr>
        <p:spPr>
          <a:xfrm>
            <a:off x="9532556" y="1020172"/>
            <a:ext cx="221494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P301</a:t>
            </a:r>
            <a:r>
              <a:rPr kumimoji="1" lang="zh-CN" altLang="en-US" sz="1400" dirty="0" smtClean="0"/>
              <a:t>广东政务云平台项目</a:t>
            </a:r>
          </a:p>
          <a:p>
            <a:r>
              <a:rPr kumimoji="1" lang="en-US" altLang="zh-CN" sz="1400" dirty="0" smtClean="0"/>
              <a:t>P302</a:t>
            </a:r>
            <a:r>
              <a:rPr kumimoji="1" lang="zh-CN" altLang="en-US" sz="1400" dirty="0" smtClean="0"/>
              <a:t>杭州城市大脑项目</a:t>
            </a:r>
          </a:p>
          <a:p>
            <a:r>
              <a:rPr kumimoji="1" lang="en-US" altLang="zh-CN" sz="1400" dirty="0" smtClean="0"/>
              <a:t>P402.</a:t>
            </a:r>
            <a:r>
              <a:rPr kumimoji="1" lang="zh-CN" altLang="en-US" sz="1400" dirty="0" smtClean="0"/>
              <a:t>。。。。。项目</a:t>
            </a:r>
          </a:p>
          <a:p>
            <a:endParaRPr kumimoji="1" lang="zh-CN" altLang="en-US" sz="1400" dirty="0"/>
          </a:p>
          <a:p>
            <a:endParaRPr kumimoji="1" lang="zh-CN" altLang="en-US" sz="1400" dirty="0" smtClean="0"/>
          </a:p>
          <a:p>
            <a:r>
              <a:rPr kumimoji="1" lang="zh-CN" altLang="en-US" sz="1400" dirty="0" smtClean="0"/>
              <a:t>所有项目</a:t>
            </a:r>
          </a:p>
          <a:p>
            <a:endParaRPr kumimoji="1" lang="zh-CN" altLang="en-US" sz="1400" dirty="0"/>
          </a:p>
          <a:p>
            <a:endParaRPr kumimoji="1" lang="zh-CN" altLang="en-US" sz="1400" dirty="0" smtClean="0"/>
          </a:p>
          <a:p>
            <a:endParaRPr kumimoji="1" lang="zh-CN" altLang="en-US" sz="1400" dirty="0" smtClean="0"/>
          </a:p>
          <a:p>
            <a:endParaRPr kumimoji="1"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9169400" y="1485900"/>
            <a:ext cx="53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》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9055100" y="2044700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《</a:t>
            </a:r>
            <a:endParaRPr kumimoji="1" lang="zh-CN" altLang="en-US" dirty="0" smtClean="0"/>
          </a:p>
        </p:txBody>
      </p:sp>
      <p:sp>
        <p:nvSpPr>
          <p:cNvPr id="5" name="框架 4"/>
          <p:cNvSpPr/>
          <p:nvPr/>
        </p:nvSpPr>
        <p:spPr>
          <a:xfrm>
            <a:off x="254000" y="22860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100" y="2235200"/>
            <a:ext cx="96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实施服务</a:t>
            </a:r>
            <a:endParaRPr kumimoji="1" lang="zh-CN" altLang="en-US" sz="1400" dirty="0"/>
          </a:p>
        </p:txBody>
      </p:sp>
      <p:sp>
        <p:nvSpPr>
          <p:cNvPr id="56" name="框架 55"/>
          <p:cNvSpPr/>
          <p:nvPr/>
        </p:nvSpPr>
        <p:spPr>
          <a:xfrm>
            <a:off x="1320800" y="22860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485900" y="2235200"/>
            <a:ext cx="96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运维服务</a:t>
            </a:r>
            <a:endParaRPr kumimoji="1" lang="zh-CN" altLang="en-US" sz="1400" dirty="0"/>
          </a:p>
        </p:txBody>
      </p:sp>
      <p:sp>
        <p:nvSpPr>
          <p:cNvPr id="60" name="框架 59"/>
          <p:cNvSpPr/>
          <p:nvPr/>
        </p:nvSpPr>
        <p:spPr>
          <a:xfrm>
            <a:off x="2374900" y="22987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540000" y="2247900"/>
            <a:ext cx="96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驻场服务</a:t>
            </a:r>
            <a:endParaRPr kumimoji="1" lang="zh-CN" altLang="en-US" sz="1400" dirty="0"/>
          </a:p>
        </p:txBody>
      </p:sp>
      <p:sp>
        <p:nvSpPr>
          <p:cNvPr id="62" name="框架 61"/>
          <p:cNvSpPr/>
          <p:nvPr/>
        </p:nvSpPr>
        <p:spPr>
          <a:xfrm>
            <a:off x="3429000" y="22987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594100" y="2247900"/>
            <a:ext cx="96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上云服务</a:t>
            </a:r>
            <a:endParaRPr kumimoji="1" lang="zh-CN" altLang="en-US" sz="1400" dirty="0"/>
          </a:p>
        </p:txBody>
      </p:sp>
      <p:sp>
        <p:nvSpPr>
          <p:cNvPr id="64" name="框架 63"/>
          <p:cNvSpPr/>
          <p:nvPr/>
        </p:nvSpPr>
        <p:spPr>
          <a:xfrm>
            <a:off x="4508500" y="22860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673600" y="223520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数据库服务</a:t>
            </a:r>
            <a:endParaRPr kumimoji="1" lang="zh-CN" altLang="en-US" sz="1400" dirty="0"/>
          </a:p>
        </p:txBody>
      </p:sp>
      <p:sp>
        <p:nvSpPr>
          <p:cNvPr id="66" name="框架 65"/>
          <p:cNvSpPr/>
          <p:nvPr/>
        </p:nvSpPr>
        <p:spPr>
          <a:xfrm>
            <a:off x="5727700" y="22860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880100" y="224790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培训服务</a:t>
            </a:r>
            <a:endParaRPr kumimoji="1" lang="zh-CN" altLang="en-US" sz="14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99839" y="1903589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服务类型选择</a:t>
            </a:r>
            <a:r>
              <a:rPr kumimoji="1" lang="zh-CN" altLang="en-US" dirty="0"/>
              <a:t>：</a:t>
            </a:r>
          </a:p>
        </p:txBody>
      </p:sp>
      <p:sp>
        <p:nvSpPr>
          <p:cNvPr id="78" name="框架 77"/>
          <p:cNvSpPr/>
          <p:nvPr/>
        </p:nvSpPr>
        <p:spPr>
          <a:xfrm>
            <a:off x="254000" y="29591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19100" y="2908300"/>
            <a:ext cx="96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RDS</a:t>
            </a:r>
            <a:endParaRPr kumimoji="1" lang="zh-CN" altLang="en-US" sz="1400" dirty="0"/>
          </a:p>
        </p:txBody>
      </p:sp>
      <p:sp>
        <p:nvSpPr>
          <p:cNvPr id="80" name="框架 79"/>
          <p:cNvSpPr/>
          <p:nvPr/>
        </p:nvSpPr>
        <p:spPr>
          <a:xfrm>
            <a:off x="1320800" y="29591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485900" y="2908300"/>
            <a:ext cx="96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SLB</a:t>
            </a:r>
            <a:endParaRPr kumimoji="1" lang="zh-CN" altLang="en-US" sz="1400" dirty="0"/>
          </a:p>
        </p:txBody>
      </p:sp>
      <p:sp>
        <p:nvSpPr>
          <p:cNvPr id="82" name="框架 81"/>
          <p:cNvSpPr/>
          <p:nvPr/>
        </p:nvSpPr>
        <p:spPr>
          <a:xfrm>
            <a:off x="2374900" y="29718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540000" y="2921000"/>
            <a:ext cx="96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ECS</a:t>
            </a:r>
            <a:endParaRPr kumimoji="1" lang="zh-CN" altLang="en-US" sz="1400" dirty="0"/>
          </a:p>
        </p:txBody>
      </p:sp>
      <p:sp>
        <p:nvSpPr>
          <p:cNvPr id="84" name="框架 83"/>
          <p:cNvSpPr/>
          <p:nvPr/>
        </p:nvSpPr>
        <p:spPr>
          <a:xfrm>
            <a:off x="3429000" y="29718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594100" y="2921000"/>
            <a:ext cx="96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DTCenter</a:t>
            </a:r>
            <a:endParaRPr kumimoji="1" lang="zh-CN" altLang="en-US" sz="1400" dirty="0"/>
          </a:p>
        </p:txBody>
      </p:sp>
      <p:sp>
        <p:nvSpPr>
          <p:cNvPr id="86" name="框架 85"/>
          <p:cNvSpPr/>
          <p:nvPr/>
        </p:nvSpPr>
        <p:spPr>
          <a:xfrm>
            <a:off x="4508500" y="29591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673600" y="290830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云盾</a:t>
            </a:r>
            <a:endParaRPr kumimoji="1" lang="zh-CN" altLang="en-US" sz="1400" dirty="0"/>
          </a:p>
        </p:txBody>
      </p:sp>
      <p:sp>
        <p:nvSpPr>
          <p:cNvPr id="88" name="框架 87"/>
          <p:cNvSpPr/>
          <p:nvPr/>
        </p:nvSpPr>
        <p:spPr>
          <a:xfrm>
            <a:off x="5727700" y="2959100"/>
            <a:ext cx="177800" cy="1905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880100" y="292100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产品</a:t>
            </a:r>
            <a:r>
              <a:rPr kumimoji="1" lang="en-US" altLang="zh-CN" sz="1400" dirty="0" smtClean="0"/>
              <a:t>n</a:t>
            </a:r>
            <a:endParaRPr kumimoji="1" lang="zh-CN" altLang="en-US" sz="1400" dirty="0"/>
          </a:p>
        </p:txBody>
      </p:sp>
      <p:sp>
        <p:nvSpPr>
          <p:cNvPr id="90" name="文本框 89"/>
          <p:cNvSpPr txBox="1"/>
          <p:nvPr/>
        </p:nvSpPr>
        <p:spPr>
          <a:xfrm>
            <a:off x="199839" y="2576689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产品选择</a:t>
            </a:r>
            <a:r>
              <a:rPr kumimoji="1" lang="zh-CN" altLang="en-US" dirty="0"/>
              <a:t>：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8251784" y="3804503"/>
            <a:ext cx="3584616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注意点：</a:t>
            </a:r>
            <a:br>
              <a:rPr kumimoji="1" lang="zh-CN" altLang="en-US" sz="1200" smtClean="0"/>
            </a:b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、选择项目后，自动带出项目所包含的服务类型和产品，如果没有相关产品，则无法选择报工，向项目经理提出后，协调销售补发相关订单。</a:t>
            </a:r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、每个员工在报工前先进行项目配置，这样报工选择项目只需要选择自己负责的项目即可，如果项目参与结束，可从配置界面删除。</a:t>
            </a:r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、考虑外协人员和正式员工之间的报工差异设计。</a:t>
            </a:r>
          </a:p>
          <a:p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、工作时间，员工按照实际时间填报，系统后台自动记录成本工时（</a:t>
            </a:r>
            <a:r>
              <a:rPr kumimoji="1" lang="en-US" altLang="zh-CN" sz="1200" dirty="0" smtClean="0"/>
              <a:t>8</a:t>
            </a:r>
            <a:r>
              <a:rPr kumimoji="1" lang="zh-CN" altLang="en-US" sz="1200" dirty="0" smtClean="0"/>
              <a:t>小时）和超出的工时。</a:t>
            </a:r>
          </a:p>
        </p:txBody>
      </p:sp>
    </p:spTree>
    <p:extLst>
      <p:ext uri="{BB962C8B-B14F-4D97-AF65-F5344CB8AC3E}">
        <p14:creationId xmlns:p14="http://schemas.microsoft.com/office/powerpoint/2010/main" val="6317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16309" y="0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项目绩效评分</a:t>
            </a:r>
            <a:endParaRPr lang="zh-CN" altLang="en-US" sz="2800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860"/>
              </p:ext>
            </p:extLst>
          </p:nvPr>
        </p:nvGraphicFramePr>
        <p:xfrm>
          <a:off x="238724" y="1358900"/>
          <a:ext cx="11508776" cy="1556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041"/>
                <a:gridCol w="869694"/>
                <a:gridCol w="856106"/>
                <a:gridCol w="883283"/>
                <a:gridCol w="896873"/>
                <a:gridCol w="1073529"/>
                <a:gridCol w="1345309"/>
                <a:gridCol w="924051"/>
                <a:gridCol w="885322"/>
                <a:gridCol w="885322"/>
                <a:gridCol w="1048390"/>
                <a:gridCol w="954856"/>
              </a:tblGrid>
              <a:tr h="19279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项目名称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项目阶段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项目经理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KPI1</a:t>
                      </a:r>
                      <a:r>
                        <a:rPr lang="zh-CN" altLang="en-US" sz="1200" dirty="0" smtClean="0"/>
                        <a:t>计划（</a:t>
                      </a:r>
                      <a:r>
                        <a:rPr lang="en-US" altLang="zh-CN" sz="1200" dirty="0" smtClean="0"/>
                        <a:t>15</a:t>
                      </a:r>
                      <a:r>
                        <a:rPr lang="zh-CN" altLang="en-US" sz="1200" dirty="0" smtClean="0"/>
                        <a:t>分）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KPI2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15</a:t>
                      </a:r>
                      <a:r>
                        <a:rPr lang="zh-CN" altLang="en-US" sz="1200" dirty="0" smtClean="0"/>
                        <a:t>分）执行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KPI3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70</a:t>
                      </a:r>
                      <a:r>
                        <a:rPr lang="zh-CN" altLang="en-US" sz="1200" dirty="0" smtClean="0"/>
                        <a:t>）交付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4113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KPI11</a:t>
                      </a:r>
                      <a:endParaRPr lang="zh-CN" altLang="en-US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项目启动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KPI12</a:t>
                      </a:r>
                      <a:endParaRPr lang="zh-CN" altLang="en-US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项目策划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KPI21</a:t>
                      </a:r>
                      <a:endParaRPr lang="zh-CN" altLang="en-US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风险和问题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KPI22</a:t>
                      </a:r>
                      <a:endParaRPr lang="zh-CN" altLang="en-US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项目日报／周报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KPI31</a:t>
                      </a:r>
                      <a:endParaRPr lang="zh-CN" altLang="en-US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进度管理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20</a:t>
                      </a:r>
                      <a:r>
                        <a:rPr lang="zh-CN" altLang="en-US" sz="1200" dirty="0" smtClean="0"/>
                        <a:t>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KPI32</a:t>
                      </a:r>
                      <a:endParaRPr lang="zh-CN" altLang="en-US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成本管理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r>
                        <a:rPr lang="zh-CN" altLang="en-US" sz="1200" dirty="0" smtClean="0"/>
                        <a:t>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KPI33</a:t>
                      </a:r>
                      <a:endParaRPr lang="zh-CN" altLang="en-US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质量管理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30</a:t>
                      </a:r>
                      <a:r>
                        <a:rPr lang="zh-CN" altLang="en-US" sz="1200" dirty="0" smtClean="0"/>
                        <a:t>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KPI34</a:t>
                      </a:r>
                      <a:endParaRPr lang="zh-CN" altLang="en-US" sz="1200" dirty="0" smtClean="0"/>
                    </a:p>
                    <a:p>
                      <a:pPr algn="ctr"/>
                      <a:r>
                        <a:rPr lang="zh-CN" altLang="en-US" sz="1200" dirty="0" smtClean="0"/>
                        <a:t>干系人管理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r>
                        <a:rPr lang="zh-CN" altLang="en-US" sz="1200" dirty="0" smtClean="0"/>
                        <a:t>分</a:t>
                      </a:r>
                      <a:endParaRPr lang="zh-CN" altLang="en-US" sz="1200" dirty="0"/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</a:tr>
              <a:tr h="321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hlinkClick r:id="rId2" action="ppaction://hlinkfile"/>
                        </a:rPr>
                        <a:t>XX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hlinkClick r:id="rId2" action="ppaction://hlinkfile"/>
                        </a:rPr>
                        <a:t>项目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sng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zh-CN" altLang="en-US" sz="1200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105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0500" y="8890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项目管理员</a:t>
            </a:r>
            <a:r>
              <a:rPr kumimoji="1" lang="zh-CN" altLang="en-US" dirty="0" smtClean="0"/>
              <a:t>使用：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22500" y="3048000"/>
            <a:ext cx="5461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修改</a:t>
            </a:r>
            <a:endParaRPr kumimoji="1" lang="zh-CN" altLang="en-US" sz="1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895600" y="3048000"/>
            <a:ext cx="5461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确定</a:t>
            </a:r>
            <a:endParaRPr kumimoji="1" lang="zh-CN" altLang="en-US" sz="1400"/>
          </a:p>
        </p:txBody>
      </p:sp>
      <p:sp>
        <p:nvSpPr>
          <p:cNvPr id="57" name="文本框 56"/>
          <p:cNvSpPr txBox="1"/>
          <p:nvPr/>
        </p:nvSpPr>
        <p:spPr>
          <a:xfrm>
            <a:off x="3543300" y="3060701"/>
            <a:ext cx="9906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扣分项设置</a:t>
            </a:r>
            <a:endParaRPr kumimoji="1" lang="zh-CN" altLang="en-US" sz="1200" dirty="0"/>
          </a:p>
        </p:txBody>
      </p:sp>
      <p:sp>
        <p:nvSpPr>
          <p:cNvPr id="58" name="框架 57"/>
          <p:cNvSpPr/>
          <p:nvPr/>
        </p:nvSpPr>
        <p:spPr>
          <a:xfrm>
            <a:off x="25400" y="2311400"/>
            <a:ext cx="177800" cy="2032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框架 67"/>
          <p:cNvSpPr/>
          <p:nvPr/>
        </p:nvSpPr>
        <p:spPr>
          <a:xfrm>
            <a:off x="25400" y="2654300"/>
            <a:ext cx="177800" cy="203200"/>
          </a:xfrm>
          <a:prstGeom prst="fra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5613400" y="2933700"/>
            <a:ext cx="1422400" cy="1066800"/>
          </a:xfrm>
          <a:prstGeom prst="cloudCallout">
            <a:avLst>
              <a:gd name="adj1" fmla="val -71190"/>
              <a:gd name="adj2" fmla="val -95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点击进入可</a:t>
            </a:r>
            <a:r>
              <a:rPr kumimoji="1" lang="zh-CN" altLang="en-US" sz="1200" smtClean="0"/>
              <a:t>查看扣分项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460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16309" y="0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查询统计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42900" y="673100"/>
            <a:ext cx="1014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经营：</a:t>
            </a:r>
            <a:endParaRPr kumimoji="1" lang="zh-CN" altLang="en-US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、服务部订单收入统计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、服务部项目工时统计</a:t>
            </a:r>
            <a:endParaRPr kumimoji="1" lang="zh-CN" altLang="en-US" dirty="0"/>
          </a:p>
          <a:p>
            <a:r>
              <a:rPr kumimoji="1" lang="zh-CN" altLang="en-US" dirty="0" smtClean="0"/>
              <a:t>项目：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、服务部项目执行情况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、服务部项目绩效情况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23502"/>
              </p:ext>
            </p:extLst>
          </p:nvPr>
        </p:nvGraphicFramePr>
        <p:xfrm>
          <a:off x="527050" y="2906713"/>
          <a:ext cx="8293099" cy="1173480"/>
        </p:xfrm>
        <a:graphic>
          <a:graphicData uri="http://schemas.openxmlformats.org/drawingml/2006/table">
            <a:tbl>
              <a:tblPr/>
              <a:tblGrid>
                <a:gridCol w="826460"/>
                <a:gridCol w="826460"/>
                <a:gridCol w="826460"/>
                <a:gridCol w="826460"/>
                <a:gridCol w="826460"/>
                <a:gridCol w="921456"/>
                <a:gridCol w="759963"/>
                <a:gridCol w="826460"/>
                <a:gridCol w="826460"/>
                <a:gridCol w="82646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项目名称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地区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项目级别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项目阶段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客户经理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订单号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…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服务订单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实收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应收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实施服务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运维服务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上云服务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46868"/>
              </p:ext>
            </p:extLst>
          </p:nvPr>
        </p:nvGraphicFramePr>
        <p:xfrm>
          <a:off x="508000" y="4348163"/>
          <a:ext cx="11326453" cy="1501475"/>
        </p:xfrm>
        <a:graphic>
          <a:graphicData uri="http://schemas.openxmlformats.org/drawingml/2006/table">
            <a:tbl>
              <a:tblPr/>
              <a:tblGrid>
                <a:gridCol w="499922"/>
                <a:gridCol w="499922"/>
                <a:gridCol w="499922"/>
                <a:gridCol w="499922"/>
                <a:gridCol w="499922"/>
                <a:gridCol w="557384"/>
                <a:gridCol w="459699"/>
                <a:gridCol w="499922"/>
                <a:gridCol w="499922"/>
                <a:gridCol w="626963"/>
                <a:gridCol w="660400"/>
                <a:gridCol w="711200"/>
                <a:gridCol w="635000"/>
                <a:gridCol w="676899"/>
                <a:gridCol w="499922"/>
                <a:gridCol w="499922"/>
                <a:gridCol w="499922"/>
                <a:gridCol w="499922"/>
                <a:gridCol w="499922"/>
                <a:gridCol w="499922"/>
                <a:gridCol w="499922"/>
              </a:tblGrid>
              <a:tr h="118377">
                <a:tc gridSpan="5"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暂不考虑按订单拆分情况，只考虑项目的整体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情况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6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项目名称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地区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项目级别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项目阶段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项目经理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…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计划工时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成本工时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实际工时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交接计划完成时间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交接实际完成时间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策划计划完成时间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策划实际完成时间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交付计划完成时间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交付实际完成时间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转运维计划完成时间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转运维实际完成时间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验收计划完成时间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验收实际完成时间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计划输出物数量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实际输出物数量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项目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A</a:t>
                      </a: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77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77"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7687" marR="7687" marT="76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8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395709" y="127000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开发计划时间</a:t>
            </a:r>
            <a:endParaRPr lang="zh-CN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82568"/>
              </p:ext>
            </p:extLst>
          </p:nvPr>
        </p:nvGraphicFramePr>
        <p:xfrm>
          <a:off x="495300" y="872066"/>
          <a:ext cx="9829800" cy="573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  <a:gridCol w="16383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开发模块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开发内容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DEMO</a:t>
                      </a:r>
                      <a:r>
                        <a:rPr lang="zh-CN" altLang="en-US" sz="1200" dirty="0" smtClean="0"/>
                        <a:t>界面完成时间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开发</a:t>
                      </a:r>
                      <a:r>
                        <a:rPr lang="zh-CN" altLang="en-US" sz="1200" dirty="0" smtClean="0"/>
                        <a:t>完成</a:t>
                      </a:r>
                      <a:r>
                        <a:rPr lang="zh-CN" altLang="en-US" sz="1200" dirty="0" smtClean="0"/>
                        <a:t>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详细</a:t>
                      </a:r>
                      <a:r>
                        <a:rPr lang="zh-CN" altLang="en-US" sz="1200" dirty="0" smtClean="0"/>
                        <a:t>测试</a:t>
                      </a:r>
                      <a:r>
                        <a:rPr lang="zh-CN" altLang="en-US" sz="1200" dirty="0" smtClean="0"/>
                        <a:t>、修改时间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上线时间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项目信息录入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项目增、删、改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项目信息查看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项目启动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项目章程输入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项目启动流程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项目策划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项目策划页面（项目规划、输出物规划）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项目策划流程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项目交付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输出物执行页面（项目经理、交付经理）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交付物审核流程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项目交付转运维流程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查询统计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项目变更、暂停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项目变更、暂停流程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项目绩效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项目绩效评定功能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项目验收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项目验收流程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项目结项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项目结项流程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98800" y="177800"/>
            <a:ext cx="3225800" cy="205740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3853249" y="263664"/>
            <a:ext cx="556053" cy="2718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开始</a:t>
            </a:r>
            <a:endParaRPr kumimoji="1" lang="zh-CN" altLang="en-US" sz="1200" dirty="0"/>
          </a:p>
        </p:txBody>
      </p:sp>
      <p:sp>
        <p:nvSpPr>
          <p:cNvPr id="5" name="进程 4"/>
          <p:cNvSpPr/>
          <p:nvPr/>
        </p:nvSpPr>
        <p:spPr>
          <a:xfrm>
            <a:off x="3581397" y="1072891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发起项目交接申请</a:t>
            </a:r>
            <a:endParaRPr kumimoji="1" lang="zh-CN" altLang="en-US" sz="1200" dirty="0"/>
          </a:p>
        </p:txBody>
      </p:sp>
      <p:sp>
        <p:nvSpPr>
          <p:cNvPr id="6" name="进程 5"/>
          <p:cNvSpPr/>
          <p:nvPr/>
        </p:nvSpPr>
        <p:spPr>
          <a:xfrm>
            <a:off x="3562526" y="1735370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销管订单生成</a:t>
            </a:r>
            <a:endParaRPr kumimoji="1" lang="zh-CN" altLang="en-US" sz="1200" dirty="0"/>
          </a:p>
        </p:txBody>
      </p:sp>
      <p:sp>
        <p:nvSpPr>
          <p:cNvPr id="7" name="进程 6"/>
          <p:cNvSpPr/>
          <p:nvPr/>
        </p:nvSpPr>
        <p:spPr>
          <a:xfrm>
            <a:off x="4982548" y="2447950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服务部接收项目订单立项</a:t>
            </a:r>
            <a:endParaRPr kumimoji="1" lang="zh-CN" altLang="en-US" sz="1200" dirty="0"/>
          </a:p>
        </p:txBody>
      </p:sp>
      <p:sp>
        <p:nvSpPr>
          <p:cNvPr id="8" name="进程 7"/>
          <p:cNvSpPr/>
          <p:nvPr/>
        </p:nvSpPr>
        <p:spPr>
          <a:xfrm>
            <a:off x="3309499" y="3774180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平台交付经理接收项目信息</a:t>
            </a:r>
            <a:endParaRPr kumimoji="1" lang="zh-CN" altLang="en-US" sz="1200" dirty="0"/>
          </a:p>
        </p:txBody>
      </p:sp>
      <p:sp>
        <p:nvSpPr>
          <p:cNvPr id="13" name="可选流程 12"/>
          <p:cNvSpPr/>
          <p:nvPr/>
        </p:nvSpPr>
        <p:spPr>
          <a:xfrm>
            <a:off x="5269246" y="5416180"/>
            <a:ext cx="556053" cy="2718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结束</a:t>
            </a:r>
            <a:endParaRPr kumimoji="1" lang="zh-CN" altLang="en-US" sz="1200" dirty="0"/>
          </a:p>
        </p:txBody>
      </p:sp>
      <p:cxnSp>
        <p:nvCxnSpPr>
          <p:cNvPr id="17" name="肘形连接符 16"/>
          <p:cNvCxnSpPr>
            <a:stCxn id="4" idx="2"/>
            <a:endCxn id="5" idx="0"/>
          </p:cNvCxnSpPr>
          <p:nvPr/>
        </p:nvCxnSpPr>
        <p:spPr>
          <a:xfrm rot="5400000">
            <a:off x="3862585" y="804199"/>
            <a:ext cx="537379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37134" y="517414"/>
            <a:ext cx="102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客户经理发起交接申请</a:t>
            </a:r>
            <a:endParaRPr kumimoji="1"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566745" y="1431807"/>
            <a:ext cx="53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退回</a:t>
            </a:r>
            <a:endParaRPr kumimoji="1" lang="zh-CN" altLang="en-US" sz="1200" dirty="0"/>
          </a:p>
        </p:txBody>
      </p:sp>
      <p:cxnSp>
        <p:nvCxnSpPr>
          <p:cNvPr id="63" name="肘形连接符 62"/>
          <p:cNvCxnSpPr/>
          <p:nvPr/>
        </p:nvCxnSpPr>
        <p:spPr>
          <a:xfrm rot="16200000" flipH="1">
            <a:off x="3944557" y="1524129"/>
            <a:ext cx="486324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/>
          <p:nvPr/>
        </p:nvCxnSpPr>
        <p:spPr>
          <a:xfrm rot="5400000" flipH="1" flipV="1">
            <a:off x="3756843" y="1637419"/>
            <a:ext cx="542259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16200000" flipH="1">
            <a:off x="5469696" y="2264822"/>
            <a:ext cx="360000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5400000" flipH="1" flipV="1">
            <a:off x="5299317" y="2234454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进程 88"/>
          <p:cNvSpPr/>
          <p:nvPr/>
        </p:nvSpPr>
        <p:spPr>
          <a:xfrm>
            <a:off x="4986092" y="3163875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服务部</a:t>
            </a:r>
            <a:r>
              <a:rPr kumimoji="1" lang="en-US" altLang="zh-CN" sz="1200" dirty="0" smtClean="0"/>
              <a:t>PMO</a:t>
            </a:r>
            <a:r>
              <a:rPr kumimoji="1" lang="zh-CN" altLang="en-US" sz="1200" dirty="0" smtClean="0"/>
              <a:t>指派项目经理</a:t>
            </a:r>
            <a:endParaRPr kumimoji="1" lang="zh-CN" altLang="en-US" sz="1200" dirty="0"/>
          </a:p>
        </p:txBody>
      </p:sp>
      <p:sp>
        <p:nvSpPr>
          <p:cNvPr id="90" name="进程 89"/>
          <p:cNvSpPr/>
          <p:nvPr/>
        </p:nvSpPr>
        <p:spPr>
          <a:xfrm>
            <a:off x="3313043" y="4373152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应用服务经理接收项目信息</a:t>
            </a:r>
            <a:endParaRPr kumimoji="1" lang="zh-CN" altLang="en-US" sz="1200" dirty="0"/>
          </a:p>
        </p:txBody>
      </p:sp>
      <p:sp>
        <p:nvSpPr>
          <p:cNvPr id="92" name="进程 91"/>
          <p:cNvSpPr/>
          <p:nvPr/>
        </p:nvSpPr>
        <p:spPr>
          <a:xfrm>
            <a:off x="4938648" y="3975314"/>
            <a:ext cx="1271652" cy="507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项目经理同步</a:t>
            </a:r>
            <a:r>
              <a:rPr kumimoji="1" lang="zh-CN" altLang="en-US" sz="1200" smtClean="0"/>
              <a:t>项目和订单信息</a:t>
            </a:r>
            <a:endParaRPr kumimoji="1" lang="zh-CN" altLang="en-US" sz="1200" dirty="0"/>
          </a:p>
        </p:txBody>
      </p:sp>
      <p:sp>
        <p:nvSpPr>
          <p:cNvPr id="93" name="进程 92"/>
          <p:cNvSpPr/>
          <p:nvPr/>
        </p:nvSpPr>
        <p:spPr>
          <a:xfrm>
            <a:off x="7001073" y="3594903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培训服务经理接收项目信息</a:t>
            </a:r>
            <a:endParaRPr kumimoji="1" lang="zh-CN" altLang="en-US" sz="1200" dirty="0"/>
          </a:p>
        </p:txBody>
      </p:sp>
      <p:sp>
        <p:nvSpPr>
          <p:cNvPr id="94" name="进程 93"/>
          <p:cNvSpPr/>
          <p:nvPr/>
        </p:nvSpPr>
        <p:spPr>
          <a:xfrm>
            <a:off x="6983351" y="4066280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运维服务经理接收项目信息</a:t>
            </a:r>
            <a:endParaRPr kumimoji="1" lang="zh-CN" altLang="en-US" sz="1200" dirty="0"/>
          </a:p>
        </p:txBody>
      </p:sp>
      <p:sp>
        <p:nvSpPr>
          <p:cNvPr id="95" name="进程 94"/>
          <p:cNvSpPr/>
          <p:nvPr/>
        </p:nvSpPr>
        <p:spPr>
          <a:xfrm>
            <a:off x="6986897" y="4548289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驻场服务经理接收项目信息</a:t>
            </a:r>
            <a:endParaRPr kumimoji="1" lang="zh-CN" altLang="en-US" sz="1200" dirty="0"/>
          </a:p>
        </p:txBody>
      </p:sp>
      <p:sp>
        <p:nvSpPr>
          <p:cNvPr id="96" name="进程 95"/>
          <p:cNvSpPr/>
          <p:nvPr/>
        </p:nvSpPr>
        <p:spPr>
          <a:xfrm>
            <a:off x="5000079" y="4872283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项目经理发布项目章程</a:t>
            </a:r>
            <a:endParaRPr kumimoji="1"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144445" y="1424726"/>
            <a:ext cx="1276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订单送销管审核</a:t>
            </a:r>
            <a:endParaRPr kumimoji="1" lang="zh-CN" altLang="en-US" sz="1200" dirty="0"/>
          </a:p>
        </p:txBody>
      </p:sp>
      <p:cxnSp>
        <p:nvCxnSpPr>
          <p:cNvPr id="99" name="肘形连接符 98"/>
          <p:cNvCxnSpPr/>
          <p:nvPr/>
        </p:nvCxnSpPr>
        <p:spPr>
          <a:xfrm rot="16200000" flipH="1">
            <a:off x="5420712" y="2938852"/>
            <a:ext cx="486324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5609966" y="2818182"/>
            <a:ext cx="213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项目信息送服务部</a:t>
            </a:r>
            <a:r>
              <a:rPr kumimoji="1" lang="en-US" altLang="zh-CN" sz="1200" dirty="0" smtClean="0"/>
              <a:t>PMO</a:t>
            </a:r>
            <a:r>
              <a:rPr kumimoji="1" lang="zh-CN" altLang="en-US" sz="1200" dirty="0" smtClean="0"/>
              <a:t>主管</a:t>
            </a:r>
            <a:endParaRPr kumimoji="1" lang="zh-CN" altLang="en-US" sz="1200" dirty="0"/>
          </a:p>
        </p:txBody>
      </p:sp>
      <p:cxnSp>
        <p:nvCxnSpPr>
          <p:cNvPr id="110" name="肘形连接符 109"/>
          <p:cNvCxnSpPr/>
          <p:nvPr/>
        </p:nvCxnSpPr>
        <p:spPr>
          <a:xfrm rot="5400000" flipH="1" flipV="1">
            <a:off x="5208189" y="3006066"/>
            <a:ext cx="542259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/>
          <p:nvPr/>
        </p:nvCxnSpPr>
        <p:spPr>
          <a:xfrm rot="16200000" flipH="1">
            <a:off x="5413623" y="3739838"/>
            <a:ext cx="486324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/>
          <p:nvPr/>
        </p:nvCxnSpPr>
        <p:spPr>
          <a:xfrm rot="5400000" flipH="1" flipV="1">
            <a:off x="5201100" y="3753889"/>
            <a:ext cx="542259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5613510" y="3491578"/>
            <a:ext cx="102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项目信息送项目经理</a:t>
            </a:r>
            <a:endParaRPr kumimoji="1" lang="zh-CN" altLang="en-US" sz="1200" dirty="0"/>
          </a:p>
        </p:txBody>
      </p:sp>
      <p:cxnSp>
        <p:nvCxnSpPr>
          <p:cNvPr id="136" name="直线箭头连接符 135"/>
          <p:cNvCxnSpPr>
            <a:endCxn id="94" idx="1"/>
          </p:cNvCxnSpPr>
          <p:nvPr/>
        </p:nvCxnSpPr>
        <p:spPr>
          <a:xfrm flipV="1">
            <a:off x="6331984" y="4220740"/>
            <a:ext cx="651367" cy="15750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>
            <a:off x="6321351" y="4332181"/>
            <a:ext cx="633648" cy="349303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/>
          <p:cNvCxnSpPr>
            <a:endCxn id="93" idx="1"/>
          </p:cNvCxnSpPr>
          <p:nvPr/>
        </p:nvCxnSpPr>
        <p:spPr>
          <a:xfrm flipV="1">
            <a:off x="6314263" y="3749363"/>
            <a:ext cx="686810" cy="373711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8" idx="3"/>
          </p:cNvCxnSpPr>
          <p:nvPr/>
        </p:nvCxnSpPr>
        <p:spPr>
          <a:xfrm>
            <a:off x="4409248" y="3928640"/>
            <a:ext cx="478600" cy="300567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90" idx="3"/>
          </p:cNvCxnSpPr>
          <p:nvPr/>
        </p:nvCxnSpPr>
        <p:spPr>
          <a:xfrm flipV="1">
            <a:off x="4412792" y="4229207"/>
            <a:ext cx="475056" cy="298405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/>
          <p:nvPr/>
        </p:nvCxnSpPr>
        <p:spPr>
          <a:xfrm rot="16200000" flipH="1">
            <a:off x="5469697" y="4690819"/>
            <a:ext cx="360000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/>
          <p:nvPr/>
        </p:nvCxnSpPr>
        <p:spPr>
          <a:xfrm rot="5400000" flipH="1" flipV="1">
            <a:off x="5285141" y="4677579"/>
            <a:ext cx="3600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/>
          <p:nvPr/>
        </p:nvCxnSpPr>
        <p:spPr>
          <a:xfrm rot="16200000" flipH="1">
            <a:off x="5314386" y="5175530"/>
            <a:ext cx="486324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60400" y="342900"/>
            <a:ext cx="74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项目立项流程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2578100" y="2222500"/>
            <a:ext cx="6743700" cy="25400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线形标注 1 (带边框和强调线) 13"/>
          <p:cNvSpPr/>
          <p:nvPr/>
        </p:nvSpPr>
        <p:spPr>
          <a:xfrm>
            <a:off x="6908800" y="254000"/>
            <a:ext cx="2298700" cy="533400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本次暂不考虑此部分</a:t>
            </a:r>
            <a:endParaRPr kumimoji="1" lang="zh-CN" altLang="en-US" dirty="0"/>
          </a:p>
        </p:txBody>
      </p:sp>
      <p:sp>
        <p:nvSpPr>
          <p:cNvPr id="51" name="进程 50"/>
          <p:cNvSpPr/>
          <p:nvPr/>
        </p:nvSpPr>
        <p:spPr>
          <a:xfrm>
            <a:off x="5048426" y="1748070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服务部审核订单</a:t>
            </a:r>
            <a:endParaRPr kumimoji="1" lang="zh-CN" altLang="en-US" sz="1200" dirty="0"/>
          </a:p>
        </p:txBody>
      </p:sp>
      <p:cxnSp>
        <p:nvCxnSpPr>
          <p:cNvPr id="16" name="直线箭头连接符 15"/>
          <p:cNvCxnSpPr>
            <a:endCxn id="51" idx="1"/>
          </p:cNvCxnSpPr>
          <p:nvPr/>
        </p:nvCxnSpPr>
        <p:spPr>
          <a:xfrm flipV="1">
            <a:off x="4648200" y="1902530"/>
            <a:ext cx="400226" cy="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6600" y="8255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项目策划流程</a:t>
            </a:r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37000" y="7874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交付转运维流程</a:t>
            </a:r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988300" y="7747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项目结项流程</a:t>
            </a:r>
            <a:endParaRPr kumimoji="1" lang="zh-CN" altLang="en-US" dirty="0"/>
          </a:p>
        </p:txBody>
      </p:sp>
      <p:grpSp>
        <p:nvGrpSpPr>
          <p:cNvPr id="55" name="组 54"/>
          <p:cNvGrpSpPr/>
          <p:nvPr/>
        </p:nvGrpSpPr>
        <p:grpSpPr>
          <a:xfrm>
            <a:off x="178798" y="2235570"/>
            <a:ext cx="1824839" cy="2390681"/>
            <a:chOff x="4509498" y="2172070"/>
            <a:chExt cx="1824839" cy="2390681"/>
          </a:xfrm>
        </p:grpSpPr>
        <p:sp>
          <p:nvSpPr>
            <p:cNvPr id="56" name="可选流程 55"/>
            <p:cNvSpPr/>
            <p:nvPr/>
          </p:nvSpPr>
          <p:spPr>
            <a:xfrm>
              <a:off x="5527972" y="4290903"/>
              <a:ext cx="556053" cy="2718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结束</a:t>
              </a:r>
              <a:endParaRPr kumimoji="1" lang="zh-CN" altLang="en-US" sz="1200" dirty="0"/>
            </a:p>
          </p:txBody>
        </p:sp>
        <p:sp>
          <p:nvSpPr>
            <p:cNvPr id="59" name="进程 58"/>
            <p:cNvSpPr/>
            <p:nvPr/>
          </p:nvSpPr>
          <p:spPr>
            <a:xfrm>
              <a:off x="5163892" y="2780217"/>
              <a:ext cx="1099749" cy="3089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项目经理发起项目策划</a:t>
              </a:r>
              <a:endParaRPr kumimoji="1" lang="zh-CN" altLang="en-US" sz="1200" dirty="0"/>
            </a:p>
          </p:txBody>
        </p:sp>
        <p:sp>
          <p:nvSpPr>
            <p:cNvPr id="60" name="可选流程 59"/>
            <p:cNvSpPr/>
            <p:nvPr/>
          </p:nvSpPr>
          <p:spPr>
            <a:xfrm>
              <a:off x="5450589" y="2172070"/>
              <a:ext cx="556053" cy="2718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开始</a:t>
              </a:r>
              <a:endParaRPr kumimoji="1" lang="zh-CN" altLang="en-US" sz="1200" dirty="0"/>
            </a:p>
          </p:txBody>
        </p:sp>
        <p:cxnSp>
          <p:nvCxnSpPr>
            <p:cNvPr id="61" name="肘形连接符 60"/>
            <p:cNvCxnSpPr/>
            <p:nvPr/>
          </p:nvCxnSpPr>
          <p:spPr>
            <a:xfrm rot="16200000" flipH="1">
              <a:off x="5495730" y="2537476"/>
              <a:ext cx="486324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进程 62"/>
            <p:cNvSpPr/>
            <p:nvPr/>
          </p:nvSpPr>
          <p:spPr>
            <a:xfrm>
              <a:off x="5234588" y="3617642"/>
              <a:ext cx="1099749" cy="3089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服务部</a:t>
              </a:r>
              <a:r>
                <a:rPr kumimoji="1" lang="en-US" altLang="zh-CN" sz="1200" dirty="0" smtClean="0"/>
                <a:t>PMO</a:t>
              </a:r>
              <a:r>
                <a:rPr kumimoji="1" lang="zh-CN" altLang="en-US" sz="1200" dirty="0" smtClean="0"/>
                <a:t>审核策划</a:t>
              </a:r>
              <a:endParaRPr kumimoji="1" lang="zh-CN" altLang="en-US" sz="1200" dirty="0"/>
            </a:p>
          </p:txBody>
        </p:sp>
        <p:cxnSp>
          <p:nvCxnSpPr>
            <p:cNvPr id="64" name="肘形连接符 63"/>
            <p:cNvCxnSpPr/>
            <p:nvPr/>
          </p:nvCxnSpPr>
          <p:spPr>
            <a:xfrm rot="16200000" flipH="1">
              <a:off x="5514930" y="3355297"/>
              <a:ext cx="486324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16200000" flipH="1">
              <a:off x="5541806" y="4041392"/>
              <a:ext cx="486324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10800000">
              <a:off x="5163892" y="2934678"/>
              <a:ext cx="70696" cy="837425"/>
            </a:xfrm>
            <a:prstGeom prst="bentConnector3">
              <a:avLst>
                <a:gd name="adj1" fmla="val 4233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4509498" y="3199765"/>
              <a:ext cx="535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smtClean="0">
                  <a:solidFill>
                    <a:schemeClr val="accent1"/>
                  </a:solidFill>
                </a:rPr>
                <a:t>退回</a:t>
              </a:r>
              <a:endParaRPr kumimoji="1" lang="zh-CN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3975100" y="2133970"/>
            <a:ext cx="1930400" cy="3089181"/>
            <a:chOff x="5334000" y="2337170"/>
            <a:chExt cx="1930400" cy="3089181"/>
          </a:xfrm>
        </p:grpSpPr>
        <p:sp>
          <p:nvSpPr>
            <p:cNvPr id="71" name="可选流程 70"/>
            <p:cNvSpPr/>
            <p:nvPr/>
          </p:nvSpPr>
          <p:spPr>
            <a:xfrm>
              <a:off x="6328072" y="5154503"/>
              <a:ext cx="556053" cy="2718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结束</a:t>
              </a:r>
              <a:endParaRPr kumimoji="1" lang="zh-CN" altLang="en-US" sz="1200" dirty="0"/>
            </a:p>
          </p:txBody>
        </p:sp>
        <p:sp>
          <p:nvSpPr>
            <p:cNvPr id="72" name="进程 71"/>
            <p:cNvSpPr/>
            <p:nvPr/>
          </p:nvSpPr>
          <p:spPr>
            <a:xfrm>
              <a:off x="6002092" y="2805617"/>
              <a:ext cx="1099749" cy="3089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交付负责人发起转运维测试</a:t>
              </a:r>
              <a:endParaRPr kumimoji="1" lang="zh-CN" altLang="en-US" sz="1200" dirty="0"/>
            </a:p>
          </p:txBody>
        </p:sp>
        <p:sp>
          <p:nvSpPr>
            <p:cNvPr id="73" name="进程 72"/>
            <p:cNvSpPr/>
            <p:nvPr/>
          </p:nvSpPr>
          <p:spPr>
            <a:xfrm>
              <a:off x="6026417" y="3335913"/>
              <a:ext cx="1072883" cy="39788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运维管控安排开始测试</a:t>
              </a:r>
              <a:endParaRPr kumimoji="1" lang="zh-CN" altLang="en-US" sz="1200" dirty="0"/>
            </a:p>
          </p:txBody>
        </p:sp>
        <p:sp>
          <p:nvSpPr>
            <p:cNvPr id="74" name="进程 73"/>
            <p:cNvSpPr/>
            <p:nvPr/>
          </p:nvSpPr>
          <p:spPr>
            <a:xfrm>
              <a:off x="5993044" y="3929826"/>
              <a:ext cx="1271356" cy="50247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交付负责人记录结果并处理问题</a:t>
              </a:r>
              <a:endParaRPr kumimoji="1" lang="zh-CN" altLang="en-US" sz="1200" dirty="0"/>
            </a:p>
          </p:txBody>
        </p:sp>
        <p:cxnSp>
          <p:nvCxnSpPr>
            <p:cNvPr id="76" name="肘形连接符 75"/>
            <p:cNvCxnSpPr/>
            <p:nvPr/>
          </p:nvCxnSpPr>
          <p:spPr>
            <a:xfrm rot="16200000" flipH="1">
              <a:off x="6497724" y="3225263"/>
              <a:ext cx="180000" cy="4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/>
            <p:nvPr/>
          </p:nvCxnSpPr>
          <p:spPr>
            <a:xfrm rot="16200000" flipH="1">
              <a:off x="6522535" y="3838362"/>
              <a:ext cx="180000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可选流程 77"/>
            <p:cNvSpPr/>
            <p:nvPr/>
          </p:nvSpPr>
          <p:spPr>
            <a:xfrm>
              <a:off x="6288789" y="2337170"/>
              <a:ext cx="556053" cy="2718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开始</a:t>
              </a:r>
              <a:endParaRPr kumimoji="1" lang="zh-CN" altLang="en-US" sz="1200" dirty="0"/>
            </a:p>
          </p:txBody>
        </p:sp>
        <p:cxnSp>
          <p:nvCxnSpPr>
            <p:cNvPr id="79" name="肘形连接符 78"/>
            <p:cNvCxnSpPr/>
            <p:nvPr/>
          </p:nvCxnSpPr>
          <p:spPr>
            <a:xfrm rot="16200000" flipH="1">
              <a:off x="6487092" y="2716038"/>
              <a:ext cx="180000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进程 79"/>
            <p:cNvSpPr/>
            <p:nvPr/>
          </p:nvSpPr>
          <p:spPr>
            <a:xfrm>
              <a:off x="6060088" y="4633642"/>
              <a:ext cx="1099749" cy="3089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运维负责人审核</a:t>
              </a:r>
              <a:endParaRPr kumimoji="1" lang="zh-CN" altLang="en-US" sz="1200" dirty="0"/>
            </a:p>
          </p:txBody>
        </p:sp>
        <p:cxnSp>
          <p:nvCxnSpPr>
            <p:cNvPr id="81" name="肘形连接符 80"/>
            <p:cNvCxnSpPr/>
            <p:nvPr/>
          </p:nvCxnSpPr>
          <p:spPr>
            <a:xfrm rot="16200000" flipH="1">
              <a:off x="6518992" y="4549859"/>
              <a:ext cx="180000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/>
            <p:nvPr/>
          </p:nvCxnSpPr>
          <p:spPr>
            <a:xfrm rot="16200000" flipH="1">
              <a:off x="6533168" y="5058154"/>
              <a:ext cx="180000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/>
            <p:nvPr/>
          </p:nvCxnSpPr>
          <p:spPr>
            <a:xfrm rot="10800000">
              <a:off x="5993044" y="4181064"/>
              <a:ext cx="67044" cy="607039"/>
            </a:xfrm>
            <a:prstGeom prst="bentConnector3">
              <a:avLst>
                <a:gd name="adj1" fmla="val 4409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5334000" y="4343400"/>
              <a:ext cx="622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smtClean="0">
                  <a:solidFill>
                    <a:schemeClr val="accent1"/>
                  </a:solidFill>
                </a:rPr>
                <a:t>退回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8418744" y="1968870"/>
            <a:ext cx="1271356" cy="3508281"/>
            <a:chOff x="10120544" y="2222870"/>
            <a:chExt cx="1271356" cy="3508281"/>
          </a:xfrm>
        </p:grpSpPr>
        <p:sp>
          <p:nvSpPr>
            <p:cNvPr id="86" name="可选流程 85"/>
            <p:cNvSpPr/>
            <p:nvPr/>
          </p:nvSpPr>
          <p:spPr>
            <a:xfrm>
              <a:off x="10480972" y="5459303"/>
              <a:ext cx="556053" cy="2718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结束</a:t>
              </a:r>
              <a:endParaRPr kumimoji="1" lang="zh-CN" altLang="en-US" sz="1200" dirty="0"/>
            </a:p>
          </p:txBody>
        </p:sp>
        <p:sp>
          <p:nvSpPr>
            <p:cNvPr id="87" name="进程 86"/>
            <p:cNvSpPr/>
            <p:nvPr/>
          </p:nvSpPr>
          <p:spPr>
            <a:xfrm>
              <a:off x="10129592" y="2691317"/>
              <a:ext cx="1099749" cy="3089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项目经理发起结项申请</a:t>
              </a:r>
              <a:endParaRPr kumimoji="1" lang="zh-CN" altLang="en-US" sz="1200" dirty="0"/>
            </a:p>
          </p:txBody>
        </p:sp>
        <p:sp>
          <p:nvSpPr>
            <p:cNvPr id="88" name="进程 87"/>
            <p:cNvSpPr/>
            <p:nvPr/>
          </p:nvSpPr>
          <p:spPr>
            <a:xfrm>
              <a:off x="10153917" y="3221613"/>
              <a:ext cx="1072883" cy="39788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各服务订单经理审核</a:t>
              </a:r>
              <a:endParaRPr kumimoji="1" lang="zh-CN" altLang="en-US" sz="1200" dirty="0"/>
            </a:p>
          </p:txBody>
        </p:sp>
        <p:sp>
          <p:nvSpPr>
            <p:cNvPr id="90" name="进程 89"/>
            <p:cNvSpPr/>
            <p:nvPr/>
          </p:nvSpPr>
          <p:spPr>
            <a:xfrm>
              <a:off x="10120544" y="3815526"/>
              <a:ext cx="1271356" cy="50247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销管审核订单是否已结转</a:t>
              </a:r>
              <a:endParaRPr kumimoji="1" lang="zh-CN" altLang="en-US" sz="1200" dirty="0"/>
            </a:p>
          </p:txBody>
        </p:sp>
        <p:cxnSp>
          <p:nvCxnSpPr>
            <p:cNvPr id="91" name="肘形连接符 90"/>
            <p:cNvCxnSpPr/>
            <p:nvPr/>
          </p:nvCxnSpPr>
          <p:spPr>
            <a:xfrm rot="16200000" flipH="1">
              <a:off x="10625224" y="3110963"/>
              <a:ext cx="180000" cy="4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/>
            <p:nvPr/>
          </p:nvCxnSpPr>
          <p:spPr>
            <a:xfrm rot="16200000" flipH="1">
              <a:off x="10650035" y="3724062"/>
              <a:ext cx="180000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可选流程 92"/>
            <p:cNvSpPr/>
            <p:nvPr/>
          </p:nvSpPr>
          <p:spPr>
            <a:xfrm>
              <a:off x="10416289" y="2222870"/>
              <a:ext cx="556053" cy="2718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开始</a:t>
              </a:r>
              <a:endParaRPr kumimoji="1" lang="zh-CN" altLang="en-US" sz="1200" dirty="0"/>
            </a:p>
          </p:txBody>
        </p:sp>
        <p:cxnSp>
          <p:nvCxnSpPr>
            <p:cNvPr id="94" name="肘形连接符 93"/>
            <p:cNvCxnSpPr/>
            <p:nvPr/>
          </p:nvCxnSpPr>
          <p:spPr>
            <a:xfrm rot="16200000" flipH="1">
              <a:off x="10614592" y="2601738"/>
              <a:ext cx="180000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进程 94"/>
            <p:cNvSpPr/>
            <p:nvPr/>
          </p:nvSpPr>
          <p:spPr>
            <a:xfrm>
              <a:off x="10187588" y="5015983"/>
              <a:ext cx="1099749" cy="28083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客户经理审核</a:t>
              </a:r>
              <a:endParaRPr kumimoji="1" lang="zh-CN" altLang="en-US" sz="1200" dirty="0"/>
            </a:p>
          </p:txBody>
        </p:sp>
        <p:cxnSp>
          <p:nvCxnSpPr>
            <p:cNvPr id="96" name="肘形连接符 95"/>
            <p:cNvCxnSpPr/>
            <p:nvPr/>
          </p:nvCxnSpPr>
          <p:spPr>
            <a:xfrm rot="16200000" flipH="1">
              <a:off x="10646492" y="4435559"/>
              <a:ext cx="180000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肘形连接符 96"/>
            <p:cNvCxnSpPr/>
            <p:nvPr/>
          </p:nvCxnSpPr>
          <p:spPr>
            <a:xfrm rot="16200000" flipH="1">
              <a:off x="10660668" y="5375678"/>
              <a:ext cx="180000" cy="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进程 97"/>
            <p:cNvSpPr/>
            <p:nvPr/>
          </p:nvSpPr>
          <p:spPr>
            <a:xfrm>
              <a:off x="10200288" y="4519342"/>
              <a:ext cx="1099749" cy="3089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财务审核验收回款</a:t>
              </a:r>
              <a:endParaRPr kumimoji="1" lang="zh-CN" altLang="en-US" sz="1200" dirty="0"/>
            </a:p>
          </p:txBody>
        </p:sp>
        <p:cxnSp>
          <p:nvCxnSpPr>
            <p:cNvPr id="99" name="肘形连接符 98"/>
            <p:cNvCxnSpPr/>
            <p:nvPr/>
          </p:nvCxnSpPr>
          <p:spPr>
            <a:xfrm rot="16200000" flipH="1">
              <a:off x="10673368" y="4943854"/>
              <a:ext cx="180000" cy="5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线形标注 1 2"/>
          <p:cNvSpPr/>
          <p:nvPr/>
        </p:nvSpPr>
        <p:spPr>
          <a:xfrm>
            <a:off x="10668000" y="3048000"/>
            <a:ext cx="1282700" cy="5334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该流程待讨论</a:t>
            </a:r>
            <a:endParaRPr kumimoji="1" lang="zh-CN" altLang="en-US" sz="1400" dirty="0"/>
          </a:p>
        </p:txBody>
      </p:sp>
      <p:sp>
        <p:nvSpPr>
          <p:cNvPr id="100" name="线形标注 1 99"/>
          <p:cNvSpPr/>
          <p:nvPr/>
        </p:nvSpPr>
        <p:spPr>
          <a:xfrm>
            <a:off x="2324100" y="5257800"/>
            <a:ext cx="1689100" cy="863600"/>
          </a:xfrm>
          <a:prstGeom prst="borderCallout1">
            <a:avLst>
              <a:gd name="adj1" fmla="val 18750"/>
              <a:gd name="adj2" fmla="val -8333"/>
              <a:gd name="adj3" fmla="val -117682"/>
              <a:gd name="adj4" fmla="val -34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前期该流程简化，后续</a:t>
            </a:r>
            <a:r>
              <a:rPr kumimoji="1" lang="zh-CN" altLang="en-US" sz="1400" smtClean="0"/>
              <a:t>增加策划结果的审核人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3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1100" y="6604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项目验收流程</a:t>
            </a:r>
            <a:endParaRPr kumimoji="1" lang="zh-CN" altLang="en-US" dirty="0"/>
          </a:p>
        </p:txBody>
      </p:sp>
      <p:sp>
        <p:nvSpPr>
          <p:cNvPr id="25" name="可选流程 24"/>
          <p:cNvSpPr/>
          <p:nvPr/>
        </p:nvSpPr>
        <p:spPr>
          <a:xfrm>
            <a:off x="1324272" y="6043503"/>
            <a:ext cx="556053" cy="2718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结束</a:t>
            </a:r>
            <a:endParaRPr kumimoji="1" lang="zh-CN" altLang="en-US" sz="1200" dirty="0"/>
          </a:p>
        </p:txBody>
      </p:sp>
      <p:sp>
        <p:nvSpPr>
          <p:cNvPr id="26" name="进程 25"/>
          <p:cNvSpPr/>
          <p:nvPr/>
        </p:nvSpPr>
        <p:spPr>
          <a:xfrm>
            <a:off x="960192" y="1751517"/>
            <a:ext cx="1099749" cy="3820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项目经理组织验收交付件</a:t>
            </a:r>
            <a:endParaRPr kumimoji="1" lang="zh-CN" altLang="en-US" sz="1200" dirty="0"/>
          </a:p>
        </p:txBody>
      </p:sp>
      <p:sp>
        <p:nvSpPr>
          <p:cNvPr id="27" name="进程 26"/>
          <p:cNvSpPr/>
          <p:nvPr/>
        </p:nvSpPr>
        <p:spPr>
          <a:xfrm>
            <a:off x="921017" y="2387600"/>
            <a:ext cx="1136384" cy="55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PMO</a:t>
            </a:r>
            <a:r>
              <a:rPr kumimoji="1" lang="zh-CN" altLang="en-US" sz="1200" dirty="0" smtClean="0"/>
              <a:t>专员接收验收申请，验收证书盖章</a:t>
            </a:r>
            <a:endParaRPr kumimoji="1" lang="zh-CN" altLang="en-US" sz="1200" dirty="0"/>
          </a:p>
        </p:txBody>
      </p:sp>
      <p:sp>
        <p:nvSpPr>
          <p:cNvPr id="28" name="进程 27"/>
          <p:cNvSpPr/>
          <p:nvPr/>
        </p:nvSpPr>
        <p:spPr>
          <a:xfrm>
            <a:off x="938444" y="3205926"/>
            <a:ext cx="1144356" cy="5532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项目经理组织客户验收会，提交验收证书</a:t>
            </a:r>
            <a:endParaRPr kumimoji="1" lang="zh-CN" altLang="en-US" sz="1200" dirty="0"/>
          </a:p>
        </p:txBody>
      </p:sp>
      <p:cxnSp>
        <p:nvCxnSpPr>
          <p:cNvPr id="29" name="肘形连接符 28"/>
          <p:cNvCxnSpPr/>
          <p:nvPr/>
        </p:nvCxnSpPr>
        <p:spPr>
          <a:xfrm rot="16200000" flipH="1">
            <a:off x="1419824" y="2274817"/>
            <a:ext cx="252000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6200000" flipH="1">
            <a:off x="1444635" y="3078462"/>
            <a:ext cx="252000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可选流程 31"/>
          <p:cNvSpPr/>
          <p:nvPr/>
        </p:nvSpPr>
        <p:spPr>
          <a:xfrm>
            <a:off x="1221489" y="1219570"/>
            <a:ext cx="556053" cy="2718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开始</a:t>
            </a:r>
            <a:endParaRPr kumimoji="1" lang="zh-CN" altLang="en-US" sz="1200" dirty="0"/>
          </a:p>
        </p:txBody>
      </p:sp>
      <p:cxnSp>
        <p:nvCxnSpPr>
          <p:cNvPr id="33" name="肘形连接符 32"/>
          <p:cNvCxnSpPr/>
          <p:nvPr/>
        </p:nvCxnSpPr>
        <p:spPr>
          <a:xfrm rot="16200000" flipH="1">
            <a:off x="1409192" y="1625938"/>
            <a:ext cx="252000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进程 33"/>
          <p:cNvSpPr/>
          <p:nvPr/>
        </p:nvSpPr>
        <p:spPr>
          <a:xfrm>
            <a:off x="980088" y="3985942"/>
            <a:ext cx="1099749" cy="4209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PMO</a:t>
            </a:r>
            <a:r>
              <a:rPr kumimoji="1" lang="zh-CN" altLang="en-US" sz="1200" dirty="0" smtClean="0"/>
              <a:t>专员审核验收证书</a:t>
            </a:r>
            <a:endParaRPr kumimoji="1" lang="zh-CN" altLang="en-US" sz="1200" dirty="0"/>
          </a:p>
        </p:txBody>
      </p:sp>
      <p:cxnSp>
        <p:nvCxnSpPr>
          <p:cNvPr id="35" name="肘形连接符 34"/>
          <p:cNvCxnSpPr/>
          <p:nvPr/>
        </p:nvCxnSpPr>
        <p:spPr>
          <a:xfrm rot="16200000" flipH="1">
            <a:off x="1428392" y="3878859"/>
            <a:ext cx="252000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可选流程 39"/>
          <p:cNvSpPr/>
          <p:nvPr/>
        </p:nvSpPr>
        <p:spPr>
          <a:xfrm>
            <a:off x="8332014" y="3875642"/>
            <a:ext cx="556053" cy="2718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结束</a:t>
            </a:r>
            <a:endParaRPr kumimoji="1" lang="zh-CN" altLang="en-US" sz="1200" dirty="0"/>
          </a:p>
        </p:txBody>
      </p:sp>
      <p:sp>
        <p:nvSpPr>
          <p:cNvPr id="41" name="进程 40"/>
          <p:cNvSpPr/>
          <p:nvPr/>
        </p:nvSpPr>
        <p:spPr>
          <a:xfrm>
            <a:off x="8059492" y="2424617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报工人员发起项目报工</a:t>
            </a:r>
            <a:endParaRPr kumimoji="1" lang="zh-CN" altLang="en-US" sz="1200" dirty="0"/>
          </a:p>
        </p:txBody>
      </p:sp>
      <p:sp>
        <p:nvSpPr>
          <p:cNvPr id="42" name="可选流程 41"/>
          <p:cNvSpPr/>
          <p:nvPr/>
        </p:nvSpPr>
        <p:spPr>
          <a:xfrm>
            <a:off x="8346189" y="1816470"/>
            <a:ext cx="556053" cy="2718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开始</a:t>
            </a:r>
            <a:endParaRPr kumimoji="1" lang="zh-CN" altLang="en-US" sz="1200" dirty="0"/>
          </a:p>
        </p:txBody>
      </p:sp>
      <p:cxnSp>
        <p:nvCxnSpPr>
          <p:cNvPr id="43" name="肘形连接符 42"/>
          <p:cNvCxnSpPr/>
          <p:nvPr/>
        </p:nvCxnSpPr>
        <p:spPr>
          <a:xfrm rot="16200000" flipH="1">
            <a:off x="8391330" y="2181876"/>
            <a:ext cx="486324" cy="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5400000">
            <a:off x="8019548" y="2561355"/>
            <a:ext cx="417639" cy="76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003423" y="2621176"/>
            <a:ext cx="53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退回</a:t>
            </a:r>
            <a:endParaRPr kumimoji="1" lang="zh-CN" altLang="en-US" sz="1200" dirty="0"/>
          </a:p>
        </p:txBody>
      </p:sp>
      <p:sp>
        <p:nvSpPr>
          <p:cNvPr id="46" name="进程 45"/>
          <p:cNvSpPr/>
          <p:nvPr/>
        </p:nvSpPr>
        <p:spPr>
          <a:xfrm>
            <a:off x="7297492" y="3151175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二级</a:t>
            </a:r>
            <a:r>
              <a:rPr kumimoji="1" lang="zh-CN" altLang="en-US" sz="1200" smtClean="0"/>
              <a:t>部门主管审批</a:t>
            </a:r>
            <a:endParaRPr kumimoji="1" lang="zh-CN" altLang="en-US" sz="1200" dirty="0"/>
          </a:p>
        </p:txBody>
      </p:sp>
      <p:sp>
        <p:nvSpPr>
          <p:cNvPr id="47" name="进程 46"/>
          <p:cNvSpPr/>
          <p:nvPr/>
        </p:nvSpPr>
        <p:spPr>
          <a:xfrm>
            <a:off x="8800226" y="3144086"/>
            <a:ext cx="1099749" cy="308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项目经理审批</a:t>
            </a:r>
            <a:endParaRPr kumimoji="1" lang="zh-CN" altLang="en-US" sz="1200" dirty="0"/>
          </a:p>
        </p:txBody>
      </p:sp>
      <p:cxnSp>
        <p:nvCxnSpPr>
          <p:cNvPr id="48" name="肘形连接符 47"/>
          <p:cNvCxnSpPr/>
          <p:nvPr/>
        </p:nvCxnSpPr>
        <p:spPr>
          <a:xfrm rot="16200000" flipH="1">
            <a:off x="8774459" y="2568444"/>
            <a:ext cx="410550" cy="740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rot="10800000" flipH="1">
            <a:off x="7297492" y="2579077"/>
            <a:ext cx="762000" cy="726558"/>
          </a:xfrm>
          <a:prstGeom prst="bentConnector3">
            <a:avLst>
              <a:gd name="adj1" fmla="val -3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flipH="1" flipV="1">
            <a:off x="9159241" y="2579077"/>
            <a:ext cx="740734" cy="719469"/>
          </a:xfrm>
          <a:prstGeom prst="bentConnector3">
            <a:avLst>
              <a:gd name="adj1" fmla="val -30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718270" y="2645985"/>
            <a:ext cx="53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/>
              <a:t>退回</a:t>
            </a:r>
            <a:endParaRPr kumimoji="1" lang="zh-CN" altLang="en-US" sz="1200" dirty="0"/>
          </a:p>
        </p:txBody>
      </p:sp>
      <p:cxnSp>
        <p:nvCxnSpPr>
          <p:cNvPr id="52" name="肘形连接符 51"/>
          <p:cNvCxnSpPr>
            <a:endCxn id="51" idx="0"/>
          </p:cNvCxnSpPr>
          <p:nvPr/>
        </p:nvCxnSpPr>
        <p:spPr>
          <a:xfrm rot="16200000" flipH="1">
            <a:off x="8020930" y="3286531"/>
            <a:ext cx="415548" cy="762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endCxn id="51" idx="0"/>
          </p:cNvCxnSpPr>
          <p:nvPr/>
        </p:nvCxnSpPr>
        <p:spPr>
          <a:xfrm rot="5400000">
            <a:off x="8768753" y="3294293"/>
            <a:ext cx="422637" cy="740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718300" y="71120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项目报工流程</a:t>
            </a:r>
            <a:endParaRPr kumimoji="1" lang="zh-CN" altLang="en-US" dirty="0"/>
          </a:p>
        </p:txBody>
      </p:sp>
      <p:sp>
        <p:nvSpPr>
          <p:cNvPr id="55" name="进程 54"/>
          <p:cNvSpPr/>
          <p:nvPr/>
        </p:nvSpPr>
        <p:spPr>
          <a:xfrm>
            <a:off x="1018188" y="4633642"/>
            <a:ext cx="1099749" cy="4209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财务</a:t>
            </a:r>
            <a:r>
              <a:rPr kumimoji="1" lang="zh-CN" altLang="en-US" sz="1200" smtClean="0"/>
              <a:t>审核验收证书</a:t>
            </a:r>
            <a:endParaRPr kumimoji="1" lang="zh-CN" altLang="en-US" sz="1200" dirty="0"/>
          </a:p>
        </p:txBody>
      </p:sp>
      <p:cxnSp>
        <p:nvCxnSpPr>
          <p:cNvPr id="59" name="肘形连接符 58"/>
          <p:cNvCxnSpPr/>
          <p:nvPr/>
        </p:nvCxnSpPr>
        <p:spPr>
          <a:xfrm rot="5400000">
            <a:off x="1435478" y="4506878"/>
            <a:ext cx="252000" cy="1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进程 60"/>
          <p:cNvSpPr/>
          <p:nvPr/>
        </p:nvSpPr>
        <p:spPr>
          <a:xfrm>
            <a:off x="2605688" y="4633642"/>
            <a:ext cx="1099749" cy="4209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通知销管回款</a:t>
            </a:r>
            <a:endParaRPr kumimoji="1" lang="zh-CN" altLang="en-US" sz="1200" dirty="0"/>
          </a:p>
        </p:txBody>
      </p:sp>
      <p:cxnSp>
        <p:nvCxnSpPr>
          <p:cNvPr id="63" name="肘形连接符 62"/>
          <p:cNvCxnSpPr/>
          <p:nvPr/>
        </p:nvCxnSpPr>
        <p:spPr>
          <a:xfrm rot="5400000">
            <a:off x="3022978" y="5179978"/>
            <a:ext cx="252000" cy="1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进程 63"/>
          <p:cNvSpPr/>
          <p:nvPr/>
        </p:nvSpPr>
        <p:spPr>
          <a:xfrm>
            <a:off x="2605688" y="5294042"/>
            <a:ext cx="1099749" cy="4209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客户经理回款</a:t>
            </a:r>
            <a:endParaRPr kumimoji="1" lang="zh-CN" altLang="en-US" sz="1200" dirty="0"/>
          </a:p>
        </p:txBody>
      </p:sp>
      <p:cxnSp>
        <p:nvCxnSpPr>
          <p:cNvPr id="10" name="直线箭头连接符 9"/>
          <p:cNvCxnSpPr>
            <a:stCxn id="55" idx="3"/>
          </p:cNvCxnSpPr>
          <p:nvPr/>
        </p:nvCxnSpPr>
        <p:spPr>
          <a:xfrm flipV="1">
            <a:off x="2117937" y="4838700"/>
            <a:ext cx="472863" cy="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进程 66"/>
          <p:cNvSpPr/>
          <p:nvPr/>
        </p:nvSpPr>
        <p:spPr>
          <a:xfrm>
            <a:off x="2592988" y="5967142"/>
            <a:ext cx="1099749" cy="4209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财务审核回款</a:t>
            </a:r>
            <a:endParaRPr kumimoji="1" lang="zh-CN" altLang="en-US" sz="1200" dirty="0"/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3035678" y="5814978"/>
            <a:ext cx="252000" cy="1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7" idx="1"/>
            <a:endCxn id="25" idx="3"/>
          </p:cNvCxnSpPr>
          <p:nvPr/>
        </p:nvCxnSpPr>
        <p:spPr>
          <a:xfrm flipH="1">
            <a:off x="1880325" y="6177621"/>
            <a:ext cx="712663" cy="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/>
          <p:cNvSpPr/>
          <p:nvPr/>
        </p:nvSpPr>
        <p:spPr>
          <a:xfrm>
            <a:off x="2675267" y="1854199"/>
            <a:ext cx="410833" cy="2222501"/>
          </a:xfrm>
          <a:prstGeom prst="rightBrace">
            <a:avLst>
              <a:gd name="adj1" fmla="val 361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11500" y="2362200"/>
            <a:ext cx="40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项目经理为主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7181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/>
        </p:nvSpPr>
        <p:spPr>
          <a:xfrm>
            <a:off x="281409" y="174352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项目列表</a:t>
            </a:r>
            <a:endParaRPr lang="zh-CN" altLang="en-US" sz="2800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594328" y="787262"/>
            <a:ext cx="10695972" cy="50323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21303" y="858699"/>
            <a:ext cx="784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latin typeface="Arial" charset="0"/>
              </a:rPr>
              <a:t>项目列表列表</a:t>
            </a:r>
            <a:r>
              <a:rPr lang="zh-CN" altLang="en-US" sz="1400" dirty="0">
                <a:latin typeface="Arial" charset="0"/>
              </a:rPr>
              <a:t>：共 </a:t>
            </a:r>
            <a:r>
              <a:rPr lang="en-US" altLang="zh-CN" sz="1400" dirty="0">
                <a:latin typeface="Arial" charset="0"/>
              </a:rPr>
              <a:t>xx </a:t>
            </a:r>
            <a:r>
              <a:rPr lang="zh-CN" altLang="en-US" sz="1400" dirty="0">
                <a:latin typeface="Arial" charset="0"/>
              </a:rPr>
              <a:t>条记录，每页  </a:t>
            </a:r>
            <a:r>
              <a:rPr lang="en-US" altLang="zh-CN" sz="1400" dirty="0">
                <a:latin typeface="Arial" charset="0"/>
              </a:rPr>
              <a:t>20   </a:t>
            </a:r>
            <a:r>
              <a:rPr lang="zh-CN" altLang="en-US" sz="1400" dirty="0">
                <a:latin typeface="Arial" charset="0"/>
              </a:rPr>
              <a:t>条，共 </a:t>
            </a:r>
            <a:r>
              <a:rPr lang="en-US" altLang="zh-CN" sz="1400" dirty="0">
                <a:latin typeface="Arial" charset="0"/>
              </a:rPr>
              <a:t>x </a:t>
            </a:r>
            <a:r>
              <a:rPr lang="zh-CN" altLang="en-US" sz="1400" dirty="0">
                <a:latin typeface="Arial" charset="0"/>
              </a:rPr>
              <a:t>页，当前为第  </a:t>
            </a:r>
            <a:r>
              <a:rPr lang="en-US" altLang="zh-CN" sz="1400" dirty="0">
                <a:latin typeface="Arial" charset="0"/>
              </a:rPr>
              <a:t>1  </a:t>
            </a:r>
            <a:r>
              <a:rPr lang="zh-CN" altLang="en-US" sz="1400" dirty="0">
                <a:latin typeface="Arial" charset="0"/>
              </a:rPr>
              <a:t>页。          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9504965" y="914262"/>
            <a:ext cx="158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u="sng">
                <a:latin typeface="Arial" charset="0"/>
              </a:rPr>
              <a:t>前一页</a:t>
            </a:r>
            <a:r>
              <a:rPr lang="zh-CN" altLang="en-US" sz="1400">
                <a:latin typeface="Arial" charset="0"/>
              </a:rPr>
              <a:t>      </a:t>
            </a:r>
            <a:r>
              <a:rPr lang="zh-CN" altLang="en-US" sz="1400" u="sng">
                <a:latin typeface="Arial" charset="0"/>
              </a:rPr>
              <a:t>后一页</a:t>
            </a:r>
          </a:p>
        </p:txBody>
      </p:sp>
      <p:graphicFrame>
        <p:nvGraphicFramePr>
          <p:cNvPr id="25" name="Group 3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127179"/>
              </p:ext>
            </p:extLst>
          </p:nvPr>
        </p:nvGraphicFramePr>
        <p:xfrm>
          <a:off x="658858" y="2497864"/>
          <a:ext cx="9602742" cy="3171367"/>
        </p:xfrm>
        <a:graphic>
          <a:graphicData uri="http://schemas.openxmlformats.org/drawingml/2006/table">
            <a:tbl>
              <a:tblPr/>
              <a:tblGrid>
                <a:gridCol w="588525"/>
                <a:gridCol w="539735"/>
                <a:gridCol w="1007102"/>
                <a:gridCol w="991644"/>
                <a:gridCol w="1036719"/>
                <a:gridCol w="796320"/>
                <a:gridCol w="896629"/>
                <a:gridCol w="936517"/>
                <a:gridCol w="936517"/>
                <a:gridCol w="1136814"/>
                <a:gridCol w="736220"/>
              </a:tblGrid>
              <a:tr h="121199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选择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地区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项目编号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项目名称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项目等级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客户经理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项目经理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交付经理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合同签订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转运维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6571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hlinkClick r:id="rId2" action="ppaction://hlinkfile"/>
                        </a:rPr>
                        <a:t>XX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hlinkClick r:id="rId2" action="ppaction://hlinkfile"/>
                        </a:rPr>
                        <a:t>项目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重大级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已签</a:t>
                      </a:r>
                      <a:endParaRPr lang="zh-CN" altLang="en-US" sz="1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项目启动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公司级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未签</a:t>
                      </a:r>
                      <a:endParaRPr lang="zh-CN" altLang="en-US" sz="1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项目策划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+mn-cs"/>
                        </a:rPr>
                        <a:t>部门级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未签</a:t>
                      </a:r>
                      <a:endParaRPr lang="zh-CN" altLang="en-US" sz="1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项目策划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未签</a:t>
                      </a:r>
                      <a:endParaRPr lang="zh-CN" altLang="en-US" sz="1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项目交付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已签</a:t>
                      </a:r>
                      <a:endParaRPr lang="zh-CN" altLang="en-US" sz="1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项目交付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转运维中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已签</a:t>
                      </a:r>
                      <a:endParaRPr lang="zh-CN" altLang="en-US" sz="1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运维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完成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已签</a:t>
                      </a:r>
                      <a:endParaRPr lang="zh-CN" altLang="en-US" sz="120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结项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完成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868100" y="2867975"/>
            <a:ext cx="200025" cy="204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>
              <a:latin typeface="Arial" charset="0"/>
            </a:endParaRP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868100" y="3238086"/>
            <a:ext cx="200025" cy="204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>
              <a:latin typeface="Arial" charset="0"/>
            </a:endParaRPr>
          </a:p>
        </p:txBody>
      </p:sp>
      <p:sp>
        <p:nvSpPr>
          <p:cNvPr id="30" name="Text Box 62"/>
          <p:cNvSpPr txBox="1">
            <a:spLocks noChangeArrowheads="1"/>
          </p:cNvSpPr>
          <p:nvPr/>
        </p:nvSpPr>
        <p:spPr bwMode="auto">
          <a:xfrm>
            <a:off x="868099" y="3619492"/>
            <a:ext cx="200025" cy="204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>
              <a:latin typeface="Arial" charset="0"/>
            </a:endParaRPr>
          </a:p>
        </p:txBody>
      </p:sp>
      <p:sp>
        <p:nvSpPr>
          <p:cNvPr id="31" name="Rectangle 200"/>
          <p:cNvSpPr>
            <a:spLocks noChangeArrowheads="1"/>
          </p:cNvSpPr>
          <p:nvPr/>
        </p:nvSpPr>
        <p:spPr bwMode="auto">
          <a:xfrm>
            <a:off x="583216" y="1376771"/>
            <a:ext cx="1079500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新建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33" name="Rectangle 201"/>
          <p:cNvSpPr>
            <a:spLocks noChangeArrowheads="1"/>
          </p:cNvSpPr>
          <p:nvPr/>
        </p:nvSpPr>
        <p:spPr bwMode="auto">
          <a:xfrm>
            <a:off x="1973866" y="1376771"/>
            <a:ext cx="1079500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>
                <a:latin typeface="Arial" charset="0"/>
              </a:rPr>
              <a:t>修改</a:t>
            </a:r>
          </a:p>
        </p:txBody>
      </p:sp>
      <p:sp>
        <p:nvSpPr>
          <p:cNvPr id="34" name="Rectangle 202"/>
          <p:cNvSpPr>
            <a:spLocks noChangeArrowheads="1"/>
          </p:cNvSpPr>
          <p:nvPr/>
        </p:nvSpPr>
        <p:spPr bwMode="auto">
          <a:xfrm>
            <a:off x="3342291" y="1376771"/>
            <a:ext cx="1079500" cy="2873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>
                <a:latin typeface="Arial" charset="0"/>
              </a:rPr>
              <a:t>删除</a:t>
            </a:r>
          </a:p>
        </p:txBody>
      </p:sp>
      <p:sp>
        <p:nvSpPr>
          <p:cNvPr id="37" name="Text Box 242"/>
          <p:cNvSpPr txBox="1">
            <a:spLocks noChangeArrowheads="1"/>
          </p:cNvSpPr>
          <p:nvPr/>
        </p:nvSpPr>
        <p:spPr bwMode="auto">
          <a:xfrm>
            <a:off x="868099" y="4065989"/>
            <a:ext cx="200025" cy="204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>
              <a:latin typeface="Arial" charset="0"/>
            </a:endParaRPr>
          </a:p>
        </p:txBody>
      </p:sp>
      <p:sp>
        <p:nvSpPr>
          <p:cNvPr id="38" name="Text Box 327"/>
          <p:cNvSpPr txBox="1">
            <a:spLocks noChangeArrowheads="1"/>
          </p:cNvSpPr>
          <p:nvPr/>
        </p:nvSpPr>
        <p:spPr bwMode="auto">
          <a:xfrm>
            <a:off x="868099" y="4485572"/>
            <a:ext cx="200025" cy="204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>
              <a:latin typeface="Arial" charset="0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582350" y="1941969"/>
            <a:ext cx="13668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地区：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1157025" y="1941969"/>
            <a:ext cx="830263" cy="2351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1200" dirty="0" smtClean="0">
                <a:latin typeface="Arial" charset="0"/>
              </a:rPr>
              <a:t>杭办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989814" y="1884674"/>
            <a:ext cx="113347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1200" dirty="0" smtClean="0">
                <a:latin typeface="Arial" charset="0"/>
              </a:rPr>
              <a:t>交付中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4184469" y="1884949"/>
            <a:ext cx="1079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项目状态：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45" name="Oval 38"/>
          <p:cNvSpPr>
            <a:spLocks noChangeArrowheads="1"/>
          </p:cNvSpPr>
          <p:nvPr/>
        </p:nvSpPr>
        <p:spPr bwMode="auto">
          <a:xfrm>
            <a:off x="5000927" y="1787837"/>
            <a:ext cx="73025" cy="730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4536091" y="1365419"/>
            <a:ext cx="8406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交接时间：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427874" y="1384263"/>
            <a:ext cx="1231939" cy="2497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latin typeface="Arial" charset="0"/>
              </a:rPr>
              <a:t>2016-1-1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340878" y="1382494"/>
            <a:ext cx="30719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 dirty="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6828965" y="1362495"/>
            <a:ext cx="4145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smtClean="0">
                <a:latin typeface="Arial" charset="0"/>
              </a:rPr>
              <a:t> 至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7395295" y="1409915"/>
            <a:ext cx="1231939" cy="2502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1200" dirty="0" smtClean="0">
                <a:latin typeface="Arial" charset="0"/>
              </a:rPr>
              <a:t>2016-12-31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8366540" y="1394452"/>
            <a:ext cx="220539" cy="2773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52" name="Rectangle 63"/>
          <p:cNvSpPr>
            <a:spLocks noChangeArrowheads="1"/>
          </p:cNvSpPr>
          <p:nvPr/>
        </p:nvSpPr>
        <p:spPr bwMode="auto">
          <a:xfrm>
            <a:off x="1717212" y="1918494"/>
            <a:ext cx="26670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 flipH="1">
            <a:off x="5835952" y="1884674"/>
            <a:ext cx="29686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 dirty="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54" name="Text Box 104"/>
          <p:cNvSpPr txBox="1">
            <a:spLocks noChangeArrowheads="1"/>
          </p:cNvSpPr>
          <p:nvPr/>
        </p:nvSpPr>
        <p:spPr bwMode="auto">
          <a:xfrm>
            <a:off x="2038131" y="1894615"/>
            <a:ext cx="9570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项目类型：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55" name="Rectangle 105"/>
          <p:cNvSpPr>
            <a:spLocks noChangeArrowheads="1"/>
          </p:cNvSpPr>
          <p:nvPr/>
        </p:nvSpPr>
        <p:spPr bwMode="auto">
          <a:xfrm>
            <a:off x="3006725" y="1882360"/>
            <a:ext cx="936626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1200" dirty="0" smtClean="0">
                <a:latin typeface="Arial" charset="0"/>
              </a:rPr>
              <a:t>所有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56" name="Rectangle 107"/>
          <p:cNvSpPr>
            <a:spLocks noChangeArrowheads="1"/>
          </p:cNvSpPr>
          <p:nvPr/>
        </p:nvSpPr>
        <p:spPr bwMode="auto">
          <a:xfrm flipH="1">
            <a:off x="3650607" y="1882360"/>
            <a:ext cx="29686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 dirty="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59" name="Text Box 108"/>
          <p:cNvSpPr txBox="1">
            <a:spLocks noChangeArrowheads="1"/>
          </p:cNvSpPr>
          <p:nvPr/>
        </p:nvSpPr>
        <p:spPr bwMode="auto">
          <a:xfrm>
            <a:off x="8395303" y="1941642"/>
            <a:ext cx="5907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查询：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60" name="Rectangle 109"/>
          <p:cNvSpPr>
            <a:spLocks noChangeArrowheads="1"/>
          </p:cNvSpPr>
          <p:nvPr/>
        </p:nvSpPr>
        <p:spPr bwMode="auto">
          <a:xfrm>
            <a:off x="8881056" y="1896187"/>
            <a:ext cx="2114571" cy="3083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1200" dirty="0" smtClean="0">
                <a:latin typeface="Arial" charset="0"/>
              </a:rPr>
              <a:t>项目编号、项目名称模糊查找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9084" y="5738165"/>
            <a:ext cx="9528216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注意点：</a:t>
            </a:r>
          </a:p>
          <a:p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、点击项目名称进入单个项目详细页面</a:t>
            </a:r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、查询支持按项目编号，按客户经理、项目经理、交付经理查询，按项目名称查询支持模糊查询</a:t>
            </a:r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、项目信息更改需要进行权限控制</a:t>
            </a:r>
          </a:p>
          <a:p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、项目策划状态的项目，后面操作按钮是发起策划，点击后进入策划页面。不同的状态对应的操作按钮不同。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870030" y="4929918"/>
            <a:ext cx="200025" cy="204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>
              <a:latin typeface="Arial" charset="0"/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871959" y="5336961"/>
            <a:ext cx="200025" cy="204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>
              <a:latin typeface="Arial" charset="0"/>
            </a:endParaRPr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7059914" y="1897374"/>
            <a:ext cx="113347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1200" dirty="0" smtClean="0">
                <a:latin typeface="Arial" charset="0"/>
              </a:rPr>
              <a:t>已发起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6254569" y="1897649"/>
            <a:ext cx="1079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转运维：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66" name="Oval 38"/>
          <p:cNvSpPr>
            <a:spLocks noChangeArrowheads="1"/>
          </p:cNvSpPr>
          <p:nvPr/>
        </p:nvSpPr>
        <p:spPr bwMode="auto">
          <a:xfrm>
            <a:off x="7071027" y="1800537"/>
            <a:ext cx="73025" cy="730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67" name="Rectangle 88"/>
          <p:cNvSpPr>
            <a:spLocks noChangeArrowheads="1"/>
          </p:cNvSpPr>
          <p:nvPr/>
        </p:nvSpPr>
        <p:spPr bwMode="auto">
          <a:xfrm flipH="1">
            <a:off x="7893352" y="1910074"/>
            <a:ext cx="29686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 dirty="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363200" y="28067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流程查看</a:t>
            </a:r>
            <a:endParaRPr kumimoji="1" lang="zh-CN" altLang="en-US" sz="1200" dirty="0"/>
          </a:p>
        </p:txBody>
      </p:sp>
      <p:sp>
        <p:nvSpPr>
          <p:cNvPr id="71" name="文本框 70"/>
          <p:cNvSpPr txBox="1"/>
          <p:nvPr/>
        </p:nvSpPr>
        <p:spPr>
          <a:xfrm>
            <a:off x="9410700" y="3987801"/>
            <a:ext cx="9652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发起转运维</a:t>
            </a:r>
            <a:endParaRPr kumimoji="1"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0375900" y="31877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流程查看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401300" y="35814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流程查看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375900" y="39878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流程查看</a:t>
            </a:r>
            <a:endParaRPr kumimoji="1" lang="zh-CN" altLang="en-US" sz="1200" dirty="0"/>
          </a:p>
        </p:txBody>
      </p:sp>
      <p:sp>
        <p:nvSpPr>
          <p:cNvPr id="70" name="文本框 69"/>
          <p:cNvSpPr txBox="1"/>
          <p:nvPr/>
        </p:nvSpPr>
        <p:spPr>
          <a:xfrm>
            <a:off x="10401300" y="44196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流程查看</a:t>
            </a:r>
            <a:endParaRPr kumimoji="1" lang="zh-CN" altLang="en-US" sz="12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0426700" y="48768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流程查看</a:t>
            </a:r>
            <a:endParaRPr kumimoji="1" lang="zh-CN" altLang="en-US" sz="12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0426700" y="530860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流程查看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 txBox="1">
            <a:spLocks/>
          </p:cNvSpPr>
          <p:nvPr/>
        </p:nvSpPr>
        <p:spPr>
          <a:xfrm>
            <a:off x="281409" y="174352"/>
            <a:ext cx="9230891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项目详情</a:t>
            </a:r>
            <a:endParaRPr lang="zh-CN" altLang="en-US" sz="2800" dirty="0"/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594328" y="723900"/>
            <a:ext cx="10327672" cy="261779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47065" y="708680"/>
            <a:ext cx="7848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项目基本信息（点击可展开）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600961" y="3591139"/>
            <a:ext cx="10524239" cy="31271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553698" y="3626857"/>
            <a:ext cx="7848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</a:t>
            </a:r>
            <a:r>
              <a:rPr lang="zh-CN" altLang="en-US" sz="1200" dirty="0">
                <a:latin typeface="Arial" charset="0"/>
              </a:rPr>
              <a:t>阶段点（点击可展开</a:t>
            </a:r>
            <a:r>
              <a:rPr lang="zh-CN" altLang="en-US" sz="1200" dirty="0" smtClean="0">
                <a:latin typeface="Arial" charset="0"/>
              </a:rPr>
              <a:t>）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00961" y="2376737"/>
            <a:ext cx="10448039" cy="31271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553698" y="2412455"/>
            <a:ext cx="7848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项目订单信息</a:t>
            </a:r>
            <a:r>
              <a:rPr lang="zh-CN" altLang="en-US" sz="1200" dirty="0">
                <a:latin typeface="Arial" charset="0"/>
              </a:rPr>
              <a:t>（点击可展开</a:t>
            </a:r>
            <a:r>
              <a:rPr lang="zh-CN" altLang="en-US" sz="1200" dirty="0" smtClean="0">
                <a:latin typeface="Arial" charset="0"/>
              </a:rPr>
              <a:t>）</a:t>
            </a:r>
            <a:endParaRPr lang="zh-CN" altLang="en-US" sz="1200" dirty="0">
              <a:latin typeface="Arial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36923"/>
              </p:ext>
            </p:extLst>
          </p:nvPr>
        </p:nvGraphicFramePr>
        <p:xfrm>
          <a:off x="619724" y="1052290"/>
          <a:ext cx="10238776" cy="1283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847"/>
                <a:gridCol w="1279847"/>
                <a:gridCol w="1279847"/>
                <a:gridCol w="1279847"/>
                <a:gridCol w="1279847"/>
                <a:gridCol w="1279847"/>
                <a:gridCol w="1279847"/>
                <a:gridCol w="1279847"/>
              </a:tblGrid>
              <a:tr h="24311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客户名称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付款方式</a:t>
                      </a:r>
                      <a:endParaRPr lang="zh-CN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3654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客户经理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产品经理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办事处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系统部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</a:tr>
              <a:tr h="33654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项目经理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平台交付负责人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应用交付负责人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运维负责人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3654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培训负责人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驻场负责人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项目状态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6956"/>
              </p:ext>
            </p:extLst>
          </p:nvPr>
        </p:nvGraphicFramePr>
        <p:xfrm>
          <a:off x="581624" y="2712472"/>
          <a:ext cx="10467378" cy="91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042"/>
                <a:gridCol w="1163042"/>
                <a:gridCol w="1163042"/>
                <a:gridCol w="1163042"/>
                <a:gridCol w="1163042"/>
                <a:gridCol w="1163042"/>
                <a:gridCol w="1163042"/>
                <a:gridCol w="1163042"/>
                <a:gridCol w="1163042"/>
              </a:tblGrid>
              <a:tr h="21411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订单号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订单类型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bom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型号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产品类别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产品描述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单位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生产厂家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32105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F2002390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销售</a:t>
                      </a:r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</a:tr>
              <a:tr h="32105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D489898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销售</a:t>
                      </a:r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14286"/>
              </p:ext>
            </p:extLst>
          </p:nvPr>
        </p:nvGraphicFramePr>
        <p:xfrm>
          <a:off x="594324" y="3917219"/>
          <a:ext cx="10581675" cy="192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335"/>
                <a:gridCol w="2116335"/>
                <a:gridCol w="2116335"/>
                <a:gridCol w="2116335"/>
                <a:gridCol w="2116335"/>
              </a:tblGrid>
              <a:tr h="277791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项目阶段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计划开始时间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计划结束时间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实际开始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实际结束时间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2763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项目交接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20160512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20160512</a:t>
                      </a:r>
                      <a:endParaRPr lang="zh-CN" altLang="en-US" sz="1200" dirty="0"/>
                    </a:p>
                  </a:txBody>
                  <a:tcPr/>
                </a:tc>
              </a:tr>
              <a:tr h="22763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项目策划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20160516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20160516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20160516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20160516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63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项目交付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20160517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20160623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2763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项目初验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20160624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20160810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2763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项目终验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20160811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20161211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2763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项目结项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20161212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20171211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201"/>
          <p:cNvSpPr>
            <a:spLocks noChangeArrowheads="1"/>
          </p:cNvSpPr>
          <p:nvPr/>
        </p:nvSpPr>
        <p:spPr bwMode="auto">
          <a:xfrm>
            <a:off x="844630" y="6070600"/>
            <a:ext cx="1339769" cy="28770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查看项目订单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16" name="Rectangle 201"/>
          <p:cNvSpPr>
            <a:spLocks noChangeArrowheads="1"/>
          </p:cNvSpPr>
          <p:nvPr/>
        </p:nvSpPr>
        <p:spPr bwMode="auto">
          <a:xfrm>
            <a:off x="3943430" y="6083300"/>
            <a:ext cx="1339769" cy="28770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查看项目策划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17" name="Rectangle 201"/>
          <p:cNvSpPr>
            <a:spLocks noChangeArrowheads="1"/>
          </p:cNvSpPr>
          <p:nvPr/>
        </p:nvSpPr>
        <p:spPr bwMode="auto">
          <a:xfrm>
            <a:off x="7080330" y="6083300"/>
            <a:ext cx="1339769" cy="28770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查看项目绩效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18" name="Rectangle 201"/>
          <p:cNvSpPr>
            <a:spLocks noChangeArrowheads="1"/>
          </p:cNvSpPr>
          <p:nvPr/>
        </p:nvSpPr>
        <p:spPr bwMode="auto">
          <a:xfrm>
            <a:off x="5492830" y="6083300"/>
            <a:ext cx="1339769" cy="28770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dirty="0" smtClean="0">
                <a:latin typeface="Arial" charset="0"/>
              </a:rPr>
              <a:t>查看项目交付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19" name="Rectangle 201"/>
          <p:cNvSpPr>
            <a:spLocks noChangeArrowheads="1"/>
          </p:cNvSpPr>
          <p:nvPr/>
        </p:nvSpPr>
        <p:spPr bwMode="auto">
          <a:xfrm>
            <a:off x="2432130" y="6083300"/>
            <a:ext cx="1339769" cy="28770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400" smtClean="0">
                <a:latin typeface="Arial" charset="0"/>
              </a:rPr>
              <a:t>查看项目章程</a:t>
            </a:r>
            <a:endParaRPr lang="zh-CN" alt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52400" y="0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项目交接流程查看界面</a:t>
            </a:r>
            <a:endParaRPr lang="zh-CN" altLang="en-US" sz="2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3953"/>
              </p:ext>
            </p:extLst>
          </p:nvPr>
        </p:nvGraphicFramePr>
        <p:xfrm>
          <a:off x="530824" y="772891"/>
          <a:ext cx="10111776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944"/>
                <a:gridCol w="1703732"/>
                <a:gridCol w="3352156"/>
                <a:gridCol w="2527944"/>
              </a:tblGrid>
              <a:tr h="21331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流程环节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处理角色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处理状态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处理时间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1331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发起项目交接－指派项目经理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云河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处理完成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13:55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指派项目经理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甘宁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处理完成。</a:t>
                      </a:r>
                      <a:b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审批意见：项目经理丹臣，重大级项目。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15:25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项目经理信息同步－实施服务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丹臣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同意，交付日期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16:21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项目经理信息同步－运维服务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丹臣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同意，交付日期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16:21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项目经理信息同步－上云服务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丹臣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同意，交付日期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16:21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项目经理信息同步－数据库服务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丹臣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同意，交付日期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16:21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项目经理信息同步－培训服务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丹臣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同意，交付日期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16:21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实施负责人接收订单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小明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不同意，实施负责人金刚。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22:08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上云负责人接收订单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流云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待处理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运维负责人接收订单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三藏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待处理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培训负责人接收订单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林夕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同意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1:18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项目经理发起交接－实施服务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丹臣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调整交付负责人金刚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23:23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实施负责人接收订单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金刚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同意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 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10:10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项目经理发布项目章程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丹臣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待处理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52400" y="0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项目交接流程审批界面</a:t>
            </a:r>
            <a:endParaRPr lang="zh-CN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4328" y="723900"/>
            <a:ext cx="10327672" cy="261779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7065" y="708680"/>
            <a:ext cx="7848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项目基本信息（点击可展开）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0961" y="1652837"/>
            <a:ext cx="10448039" cy="312717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3698" y="1688555"/>
            <a:ext cx="7848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项目订单信息</a:t>
            </a:r>
            <a:r>
              <a:rPr lang="zh-CN" altLang="en-US" sz="1200" dirty="0">
                <a:latin typeface="Arial" charset="0"/>
              </a:rPr>
              <a:t>（点击可展开</a:t>
            </a:r>
            <a:r>
              <a:rPr lang="zh-CN" altLang="en-US" sz="1200" dirty="0" smtClean="0">
                <a:latin typeface="Arial" charset="0"/>
              </a:rPr>
              <a:t>）</a:t>
            </a:r>
            <a:endParaRPr lang="zh-CN" altLang="en-US" sz="1200" dirty="0">
              <a:latin typeface="Arial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19724" y="1052290"/>
          <a:ext cx="10238776" cy="610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847"/>
                <a:gridCol w="1279847"/>
                <a:gridCol w="1279847"/>
                <a:gridCol w="1279847"/>
                <a:gridCol w="1279847"/>
                <a:gridCol w="1279847"/>
                <a:gridCol w="1279847"/>
                <a:gridCol w="1279847"/>
              </a:tblGrid>
              <a:tr h="24311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客户名称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付款方式</a:t>
                      </a:r>
                      <a:endParaRPr lang="zh-CN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3654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客户经理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产品经理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办事处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系统部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5672"/>
              </p:ext>
            </p:extLst>
          </p:nvPr>
        </p:nvGraphicFramePr>
        <p:xfrm>
          <a:off x="581624" y="1988572"/>
          <a:ext cx="10492776" cy="91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4"/>
                <a:gridCol w="1165864"/>
                <a:gridCol w="1165864"/>
                <a:gridCol w="1165864"/>
                <a:gridCol w="1165864"/>
                <a:gridCol w="1165864"/>
                <a:gridCol w="1165864"/>
                <a:gridCol w="1165864"/>
                <a:gridCol w="1165864"/>
              </a:tblGrid>
              <a:tr h="21411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订单号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订单类型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bom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型号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产品类别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产品描述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单位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生产厂家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数量</a:t>
                      </a:r>
                      <a:endParaRPr lang="zh-CN" altLang="en-US" sz="1200" dirty="0"/>
                    </a:p>
                  </a:txBody>
                  <a:tcPr/>
                </a:tc>
              </a:tr>
              <a:tr h="32105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F2002390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销售</a:t>
                      </a:r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</a:tr>
              <a:tr h="32105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D489898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销售</a:t>
                      </a:r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来源订单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84900" y="3251200"/>
            <a:ext cx="3416300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审批意见：同意。</a:t>
            </a:r>
          </a:p>
          <a:p>
            <a:endParaRPr kumimoji="1" lang="zh-CN" alt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64700" y="3683000"/>
            <a:ext cx="88900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同意</a:t>
            </a:r>
          </a:p>
          <a:p>
            <a:r>
              <a:rPr kumimoji="1" lang="zh-CN" altLang="en-US" sz="1400" dirty="0" smtClean="0"/>
              <a:t>不同意</a:t>
            </a:r>
            <a:endParaRPr kumimoji="1" lang="zh-CN" altLang="en-US" sz="1400" dirty="0"/>
          </a:p>
        </p:txBody>
      </p:sp>
      <p:sp>
        <p:nvSpPr>
          <p:cNvPr id="13" name="Rectangle 47"/>
          <p:cNvSpPr>
            <a:spLocks noChangeArrowheads="1"/>
          </p:cNvSpPr>
          <p:nvPr/>
        </p:nvSpPr>
        <p:spPr bwMode="auto">
          <a:xfrm>
            <a:off x="10250839" y="3683000"/>
            <a:ext cx="3155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 dirty="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89800" y="4038600"/>
            <a:ext cx="558800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提交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485900" y="3276600"/>
            <a:ext cx="1066800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重大级</a:t>
            </a:r>
            <a:endParaRPr kumimoji="1" lang="zh-CN" altLang="en-US" sz="1400" dirty="0" smtClean="0"/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2199039" y="3289300"/>
            <a:ext cx="35769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 dirty="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73200" y="3568700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公司</a:t>
            </a:r>
            <a:r>
              <a:rPr kumimoji="1" lang="zh-CN" altLang="en-US" sz="1400" dirty="0" smtClean="0"/>
              <a:t>级</a:t>
            </a:r>
          </a:p>
          <a:p>
            <a:r>
              <a:rPr kumimoji="1" lang="zh-CN" altLang="en-US" sz="1400" dirty="0" smtClean="0"/>
              <a:t>部门级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54500" y="3251200"/>
            <a:ext cx="1168400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云河</a:t>
            </a:r>
            <a:endParaRPr kumimoji="1" lang="zh-CN" altLang="en-US" sz="1400" dirty="0" smtClean="0"/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4967639" y="3263900"/>
            <a:ext cx="3917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1200" dirty="0">
                <a:latin typeface="Arial" charset="0"/>
              </a:rPr>
              <a:t>▼</a:t>
            </a:r>
            <a:endParaRPr lang="en-US" altLang="zh-CN" sz="1200" dirty="0">
              <a:latin typeface="Arial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1800" y="3543300"/>
            <a:ext cx="11684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丹臣</a:t>
            </a:r>
          </a:p>
          <a:p>
            <a:r>
              <a:rPr kumimoji="1" lang="zh-CN" altLang="en-US" sz="1400" dirty="0" smtClean="0"/>
              <a:t>子柳</a:t>
            </a:r>
          </a:p>
          <a:p>
            <a:r>
              <a:rPr kumimoji="1" lang="zh-CN" altLang="en-US" sz="1400" dirty="0" smtClean="0"/>
              <a:t>小明</a:t>
            </a:r>
          </a:p>
          <a:p>
            <a:r>
              <a:rPr kumimoji="1" lang="zh-CN" altLang="en-US" sz="1400" dirty="0" smtClean="0"/>
              <a:t>无疆</a:t>
            </a:r>
          </a:p>
          <a:p>
            <a:r>
              <a:rPr kumimoji="1" lang="zh-CN" altLang="en-US" sz="1400" dirty="0" smtClean="0"/>
              <a:t>铁手</a:t>
            </a:r>
          </a:p>
          <a:p>
            <a:r>
              <a:rPr kumimoji="1" lang="zh-CN" altLang="en-US" sz="1400" dirty="0" smtClean="0"/>
              <a:t>。。。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8000" y="3136900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定义项目级别</a:t>
            </a:r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02000" y="3175000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指派项目经理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>
            <a:spLocks/>
          </p:cNvSpPr>
          <p:nvPr/>
        </p:nvSpPr>
        <p:spPr>
          <a:xfrm>
            <a:off x="116309" y="0"/>
            <a:ext cx="3877037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800" dirty="0" smtClean="0"/>
              <a:t>项目章程</a:t>
            </a:r>
            <a:endParaRPr lang="zh-CN" altLang="en-US" sz="2800" dirty="0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/>
          </p:nvPr>
        </p:nvGraphicFramePr>
        <p:xfrm>
          <a:off x="467324" y="2280672"/>
          <a:ext cx="7940076" cy="595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346"/>
                <a:gridCol w="1323346"/>
                <a:gridCol w="1323346"/>
                <a:gridCol w="1323346"/>
                <a:gridCol w="1323346"/>
                <a:gridCol w="1323346"/>
              </a:tblGrid>
              <a:tr h="21411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项目计划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实施方案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平台交付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运维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初验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终验</a:t>
                      </a:r>
                      <a:endParaRPr lang="zh-CN" altLang="en-US" sz="1200" dirty="0"/>
                    </a:p>
                  </a:txBody>
                  <a:tcPr/>
                </a:tc>
              </a:tr>
              <a:tr h="321058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2017.1.8</a:t>
                      </a:r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2017.1.15</a:t>
                      </a:r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2017.3.15</a:t>
                      </a:r>
                      <a:endParaRPr lang="zh-CN" altLang="en-US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2017.3.20</a:t>
                      </a:r>
                      <a:endParaRPr lang="zh-CN" altLang="en-US" sz="1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2017.3.31</a:t>
                      </a:r>
                      <a:endParaRPr lang="zh-CN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2018.3.20</a:t>
                      </a:r>
                      <a:endParaRPr lang="zh-CN" alt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445465" y="1066800"/>
            <a:ext cx="3910636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一、项目描述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4445965" y="1079500"/>
            <a:ext cx="3910636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二、项目范围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371600"/>
            <a:ext cx="3886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项目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背景与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目标描述</a:t>
            </a:r>
          </a:p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445000" y="1384300"/>
            <a:ext cx="3886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结合项目订单，描述主要交付的内容</a:t>
            </a:r>
          </a:p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458164" y="1943100"/>
            <a:ext cx="7974635" cy="279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三、项目初始计划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458164" y="2819400"/>
            <a:ext cx="7974635" cy="279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四、评价标准（说明项目成果在何种情况下将被接受）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69900" y="3162300"/>
            <a:ext cx="79756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1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X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月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X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日前完成平台交付验收测试，客户正式使用，与计划进度小于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10%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的偏差。</a:t>
            </a: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、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X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月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X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日前完成至少一项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ISV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的迁云案例。</a:t>
            </a: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、项目交付（或验收）实际发生的成本与预算成本偏差不超过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10%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。</a:t>
            </a: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4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、交付的输出物文档质量达到部门内质量要求。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483564" y="4165600"/>
            <a:ext cx="7974635" cy="279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五、项目假定与约束条件（说明项目的主要假设条件和限制性条件）</a:t>
            </a:r>
            <a:endParaRPr lang="zh-CN" altLang="en-US" sz="1200" dirty="0">
              <a:latin typeface="Arial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82600" y="4483100"/>
            <a:ext cx="79756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1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、</a:t>
            </a: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、</a:t>
            </a:r>
          </a:p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3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、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483564" y="5295900"/>
            <a:ext cx="7974635" cy="279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dirty="0" smtClean="0">
                <a:latin typeface="Arial" charset="0"/>
              </a:rPr>
              <a:t>六、项目</a:t>
            </a:r>
            <a:r>
              <a:rPr lang="zh-CN" altLang="en-US" sz="1200" dirty="0">
                <a:latin typeface="Arial" charset="0"/>
              </a:rPr>
              <a:t>组织结构（包括高管、客户、职能部门主管</a:t>
            </a:r>
            <a:r>
              <a:rPr lang="zh-CN" altLang="en-US" sz="1200" dirty="0" smtClean="0">
                <a:latin typeface="Arial" charset="0"/>
              </a:rPr>
              <a:t>、合作伙伴、</a:t>
            </a:r>
            <a:r>
              <a:rPr lang="zh-CN" altLang="en-US" sz="1200" dirty="0">
                <a:latin typeface="Arial" charset="0"/>
              </a:rPr>
              <a:t>项目经理、项目组成员等）</a:t>
            </a:r>
          </a:p>
        </p:txBody>
      </p:sp>
      <p:graphicFrame>
        <p:nvGraphicFramePr>
          <p:cNvPr id="95" name="表格 94"/>
          <p:cNvGraphicFramePr>
            <a:graphicFrameLocks noGrp="1"/>
          </p:cNvGraphicFramePr>
          <p:nvPr>
            <p:extLst/>
          </p:nvPr>
        </p:nvGraphicFramePr>
        <p:xfrm>
          <a:off x="492724" y="5611591"/>
          <a:ext cx="807977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76"/>
                <a:gridCol w="1587500"/>
                <a:gridCol w="1765300"/>
                <a:gridCol w="3873500"/>
              </a:tblGrid>
              <a:tr h="19575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姓名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角色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公司／部门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职责</a:t>
                      </a:r>
                    </a:p>
                  </a:txBody>
                  <a:tcPr/>
                </a:tc>
              </a:tr>
              <a:tr h="2401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客户项目经理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某省／科信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客户项目第一责任人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01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李四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项目经理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数梦工场／服务部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1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王五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交付经理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数梦工场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5838</TotalTime>
  <Words>3247</Words>
  <Application>Microsoft Macintosh PowerPoint</Application>
  <PresentationFormat>宽屏</PresentationFormat>
  <Paragraphs>1055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Microsoft YaHei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149</cp:revision>
  <dcterms:created xsi:type="dcterms:W3CDTF">2017-02-04T21:44:35Z</dcterms:created>
  <dcterms:modified xsi:type="dcterms:W3CDTF">2017-03-01T01:17:01Z</dcterms:modified>
</cp:coreProperties>
</file>