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DFKai-SB" panose="03000509000000000000" pitchFamily="65" charset="-120"/>
      <p:regular r:id="rId35"/>
    </p:embeddedFont>
    <p:embeddedFont>
      <p:font typeface="Roboto Mono" panose="00000009000000000000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661B8D-A895-4C09-A758-0E2B605AFD82}">
  <a:tblStyle styleId="{1E661B8D-A895-4C09-A758-0E2B605AFD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buzz.com.tw/article/article?atype=community&amp;id=185" TargetMode="External"/><Relationship Id="rId7" Type="http://schemas.openxmlformats.org/officeDocument/2006/relationships/hyperlink" Target="https://marketing.pxpayplus.com/pxplus_marketing_page/event?EventId=1000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easney.com/" TargetMode="External"/><Relationship Id="rId5" Type="http://schemas.openxmlformats.org/officeDocument/2006/relationships/hyperlink" Target="https://online.visual-paradigm.com/tw/infoart/templates/logos/simple-logo-generated-for-planting-related-store/" TargetMode="External"/><Relationship Id="rId4" Type="http://schemas.openxmlformats.org/officeDocument/2006/relationships/hyperlink" Target="https://softwarecenter.pixnet.net/blog/post/47689718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13組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a6432f89f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a6432f89f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74585d92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74585d92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在統計每個item出現次數時, 序列作法很花時間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建樹時, 需要一筆一筆資料去做處理很花時間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這兩階段很適合做平行化處理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772706cb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772706cb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72706cb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72706cb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72706c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772706c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OpenMP 利用 map reduce 加速，平行化分成兩部分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掃過所有資料建立 frequency item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|- map: 每個 thread 計數分配到的部分資料的各自計算 item 出現次數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|- </a:t>
            </a:r>
            <a:r>
              <a:rPr lang="zh-TW"/>
              <a:t>reduce:在將所有 thread </a:t>
            </a:r>
            <a:r>
              <a:rPr lang="zh-TW">
                <a:solidFill>
                  <a:schemeClr val="dk1"/>
                </a:solidFill>
              </a:rPr>
              <a:t>計數</a:t>
            </a:r>
            <a:r>
              <a:rPr lang="zh-TW"/>
              <a:t>好的 local item 數量 merge 在一起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根據建好的</a:t>
            </a:r>
            <a:r>
              <a:rPr lang="zh-TW">
                <a:solidFill>
                  <a:schemeClr val="dk1"/>
                </a:solidFill>
              </a:rPr>
              <a:t> frequency item，去建立 fp-tree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|- map: 每個 thread 建立分配 fp-tree 子樹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|- reduce: 獎每個 thread 建立的子樹 merge 成一 global fp-tree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eeb7bc6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eeb7bc6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item: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每個處理器負責的交易數 local_transaction_count 根據 total_transactions / world_size 計算，餘數由排名靠前的處理器處理。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每個處理器只處理自己分配的交易範圍，計算各自的 item frequency，儲存在 local_frequency_by_item 計算完後把結果 send 到 Master(global item frequency)。master 會再將 frequency &lt; threshold 的 item 移除掉，並 broadcast 至所有 processors。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tree: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每個處理器皆初始化一個 local root ，接著根據自己負責的交易依序檢查 item，沿著 local root 插入 node。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建構完各自的sub-fptree 後，sned 至 Master 作 merge fptree。所有處理器使用 MPI_Barrier 保證完成所有步驟後同步。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a37562c4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a37562c4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Item Mapping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產生點陣圖來編碼事務和頻繁項之間的關係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平行化目標：對多個交易的位編碼進行並行處理。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每個 CUDA 線程負責一個事務，通過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threadIdx.x</a:t>
            </a:r>
            <a:r>
              <a:rPr lang="zh-TW">
                <a:solidFill>
                  <a:schemeClr val="dk1"/>
                </a:solidFill>
              </a:rPr>
              <a:t> 計算該事務的位向量。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Raidx Tree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利用共同前綴壓縮每個交易的編碼插入到樹中。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平行化目標：多個交易同時插入到樹結構中。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Item: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這邊用一筆一筆交易來看，每個id代表一筆交易，根據這個交易圖建成右邊這個bitmap。右圖要用直的來看，有購買就1沒買就0。所以有多少種item，block size就得多大。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FPtree: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要分成兩個部分來看，內節點跟葉節點，內節點會統計關聯數，葉節點是統計真正的交易數。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內節點是做分類並統計以下葉節點的交易數。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為什麼要這要做呢?原始的資料是一筆一筆的交易，這種的資料無法直接被cuda處理，所以要先做這個事前處理（16頁右上角）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另外，原本的樹是有多個degree的，這個樹只會有兩個分支，所以可能會建的比較深，時間也會稍微多一點，因為一個node只能分支兩次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84da5ab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84da5ab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a27cc52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a27cc52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a6432f89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a6432f89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4585d9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4585d9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a37562c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a37562c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https://www.i-buzz.com.tw/article/article?atype=community&amp;id=185</a:t>
            </a:r>
            <a:br>
              <a:rPr lang="zh-TW"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https://softwarecenter.pixnet.net/blog/post/47689718</a:t>
            </a:r>
            <a:endParaRPr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https://online.visual-paradigm.com/tw/infoart/templates/logos/simple-logo-generated-for-planting-related-store/</a:t>
            </a:r>
            <a:endParaRPr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https://www.teasney.com/</a:t>
            </a:r>
            <a:endParaRPr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https://marketing.pxpayplus.com/pxplus_marketing_page/event?EventId=1000</a:t>
            </a:r>
            <a:endParaRPr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a6432f89f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a6432f89f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a6432f89f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a6432f89f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a27cc52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a27cc52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772706c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772706c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a6432f89f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a6432f89f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4ba14b1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4ba14b1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a27cc52f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a27cc52f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5dfbbec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5dfbbecf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a57b559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a57b559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772706cb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772706cb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a57b559f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a57b559f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a6432f8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a6432f8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4ba14b14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4ba14b14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772706cb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772706cb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發現頻繁項集和發現關聯規則</a:t>
            </a:r>
            <a:br>
              <a:rPr lang="zh-TW"/>
            </a:br>
            <a:r>
              <a:rPr lang="zh-TW"/>
              <a:t>看似沒有關聯的兩項商品, 其實之間是有購買規則的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bfa8fa40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bfa8fa403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6432f89f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6432f89f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a6432f89f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a6432f89f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a6432f89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a6432f89f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6432f89f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6432f89f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6160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00" b="1">
                <a:latin typeface="Times New Roman"/>
                <a:ea typeface="Times New Roman"/>
                <a:cs typeface="Times New Roman"/>
                <a:sym typeface="Times New Roman"/>
              </a:rPr>
              <a:t>Parallel Acceleration of FP-Growth construction 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49750"/>
            <a:ext cx="85206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312554052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徐劭廷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312551152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楊鎮綸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312581010 </a:t>
            </a: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孟羽真</a:t>
            </a:r>
            <a:endParaRPr sz="16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Step 5 - Build FP-tree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root node and attach the items of the row 1 one by one respectively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their occurrences in front of it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0988"/>
            <a:ext cx="30099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625" y="2016272"/>
            <a:ext cx="4635018" cy="30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sequential scan of all transaction datas to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the frequency of each item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global FP-tree and update the information on all the trees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=&gt; Very slow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phases are highly suitable for parallel processing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FP-Growth Algorithm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FP-Growth algorithm uses an FP tree to compress data, share common item set parts, and recursively extract frequent item sets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821332" y="2381384"/>
            <a:ext cx="48906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FP-Growth Algorithm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1058"/>
          <a:stretch/>
        </p:blipFill>
        <p:spPr>
          <a:xfrm>
            <a:off x="1589550" y="2261250"/>
            <a:ext cx="6322925" cy="2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Introduction/motivation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OpenMP - Map Reduce 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Compression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mapper scans a portion of the dataset and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local frequent itemset , which are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merged into global list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Construction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creates a sub-FP-Tree by inserting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 into the tree, which are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merged into a complete FP-Tree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763" y="1017725"/>
            <a:ext cx="3201876" cy="176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r="259"/>
          <a:stretch/>
        </p:blipFill>
        <p:spPr>
          <a:xfrm>
            <a:off x="5535063" y="3145549"/>
            <a:ext cx="3141300" cy="16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MPI - Map Reduce 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125" y="1017725"/>
            <a:ext cx="3201876" cy="176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frequency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processor processes its own local item frequency, </a:t>
            </a:r>
            <a:b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sent to the Master and accumulated into the </a:t>
            </a:r>
            <a:b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item frequency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Master removes items smaller than the threshold </a:t>
            </a:r>
            <a:b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broadcasts them to all processors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Construction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processor sorts the transactions it processes, and then checks the items in order to insert nodes along the local root. Send sub-fptree to Master to merge into a complete FP-tree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CUDA - Bitmap method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88000" cy="3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Mapping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bitmap is generated to encode the relations between the transactions and frequent items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Parallelization Objective: Perform parallel processing of the bit encoding for multiple transactions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alt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shared prefixes to compress each transaction's encoding and insert it into the tree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Parallelization Objective: Simultaneously insert multiple transactions into the tree structure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875" y="165625"/>
            <a:ext cx="37909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450" y="2900900"/>
            <a:ext cx="3743379" cy="21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Introduction/motivation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Evaluation platform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Debian 12.6.0 with Intel(R) Core(TM) i5-10500 CPU @ 3.10GHz and Intel(R) Core(TM) i5-7500 CPU @ 3.40GHz processors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GeForce GTX 1060 6GB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g++-12, clang++-11, and CUDA 12.5.1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Datasets Setting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60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Customers: 2000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purchase quantity: 10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Setting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1: commodity category 50 items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Scenario 2: commodity category 100 items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Distribution Setting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Case1: Evenly distributed over all quantities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Case2: 20% High-purchasing-power、10%  Moderate-purchasing-power、70% Low-purchasing-power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Case3: 70% High-purchasing-power、10%  Moderate-purchasing-power、20% Low-purchasing-power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Introduction/motivation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311700" y="4420200"/>
            <a:ext cx="485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2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263" y="3364350"/>
            <a:ext cx="1996275" cy="11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475" y="1826694"/>
            <a:ext cx="2790778" cy="7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1534025" y="1153038"/>
            <a:ext cx="2728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種類少、買數少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5768550" y="2862150"/>
            <a:ext cx="2728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種類多、買數多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1534025" y="2859763"/>
            <a:ext cx="2728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種類少、買數多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5768550" y="1155425"/>
            <a:ext cx="2728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種類多、買數少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325" y="1534176"/>
            <a:ext cx="1328713" cy="132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363" y="3373838"/>
            <a:ext cx="1454101" cy="8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163" y="3413937"/>
            <a:ext cx="866200" cy="8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Evaluation Scenario 50 items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1028"/>
            <a:ext cx="9143999" cy="299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Evaluation Scenario 100 items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203675" y="1177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5953"/>
            <a:ext cx="9143999" cy="299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Introduction/motivation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500" b="1"/>
          </a:p>
        </p:txBody>
      </p:sp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FP tree structure is suitable for parallelization using OpenMP and MPI, but not suitable for CUDA with specific templates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and shape of the FP tree also affect the effectiveness of parallelization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製作流程圖的順序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 u="sng">
                <a:solidFill>
                  <a:srgbClr val="333333"/>
                </a:solidFill>
                <a:highlight>
                  <a:srgbClr val="FFFFFF"/>
                </a:highlight>
              </a:rPr>
              <a:t>Step 1 - Calculate Minimum support</a:t>
            </a:r>
            <a:endParaRPr sz="1500" b="1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333333"/>
                </a:solidFill>
                <a:highlight>
                  <a:srgbClr val="FFFFFF"/>
                </a:highlight>
              </a:rPr>
              <a:t>計算Minimum support數量</a:t>
            </a:r>
            <a:endParaRPr sz="15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 u="sng">
                <a:solidFill>
                  <a:srgbClr val="333333"/>
                </a:solidFill>
                <a:highlight>
                  <a:srgbClr val="FFFFFF"/>
                </a:highlight>
              </a:rPr>
              <a:t>Step 2 - Find frequency of occurrence</a:t>
            </a:r>
            <a:endParaRPr sz="1500" b="1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333333"/>
                </a:solidFill>
                <a:highlight>
                  <a:srgbClr val="FFFFFF"/>
                </a:highlight>
              </a:rPr>
              <a:t>統計各項Item的各項頻率</a:t>
            </a:r>
            <a:endParaRPr sz="15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 u="sng">
                <a:solidFill>
                  <a:srgbClr val="333333"/>
                </a:solidFill>
                <a:highlight>
                  <a:srgbClr val="FFFFFF"/>
                </a:highlight>
              </a:rPr>
              <a:t>Step 3 - Prioritize the items</a:t>
            </a:r>
            <a:endParaRPr sz="1500" b="1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333333"/>
                </a:solidFill>
                <a:highlight>
                  <a:srgbClr val="FFFFFF"/>
                </a:highlight>
              </a:rPr>
              <a:t>根據頻率排序各項Item的優先順位, 刪除不滿足最低支援要求的項目</a:t>
            </a:r>
            <a:endParaRPr sz="15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 u="sng">
                <a:solidFill>
                  <a:srgbClr val="333333"/>
                </a:solidFill>
                <a:highlight>
                  <a:srgbClr val="FFFFFF"/>
                </a:highlight>
              </a:rPr>
              <a:t>Step 4 -Order the items according to priority</a:t>
            </a:r>
            <a:endParaRPr sz="1500" b="1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333333"/>
                </a:solidFill>
                <a:highlight>
                  <a:srgbClr val="FFFFFF"/>
                </a:highlight>
              </a:rPr>
              <a:t>根據step3 對每一筆交易的item排序, 刪除不滿足最低支援要求的項目</a:t>
            </a:r>
            <a:endParaRPr sz="15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 b="1" u="sng">
                <a:solidFill>
                  <a:srgbClr val="333333"/>
                </a:solidFill>
                <a:highlight>
                  <a:srgbClr val="FFFFFF"/>
                </a:highlight>
              </a:rPr>
              <a:t>Step 5 - Build Fp-tree</a:t>
            </a:r>
            <a:endParaRPr sz="1500" b="1" u="sng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 b="1" u="sng">
                <a:solidFill>
                  <a:srgbClr val="333333"/>
                </a:solidFill>
                <a:highlight>
                  <a:srgbClr val="FFFFFF"/>
                </a:highlight>
              </a:rPr>
              <a:t>依序加入每筆交易資料建樹</a:t>
            </a:r>
            <a:endParaRPr sz="1500" b="1" u="sng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52" name="Google Shape;25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Apriori algorithm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Apriori uses a "bottom up" approach, where frequent subsets are extended one item at a time , and groups of candidates are tested against the data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At each step, candidate sets have to be built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build the candidate sets, the algorithm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has to repeatedly scan the database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175" y="2296528"/>
            <a:ext cx="3537125" cy="251929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OpenMP - Build frequency item set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7" name="Google Shape;267;p39"/>
          <p:cNvGraphicFramePr/>
          <p:nvPr/>
        </p:nvGraphicFramePr>
        <p:xfrm>
          <a:off x="1043025" y="199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10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Uni_50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0.3717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0.7803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0.6784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1.2187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0.4719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0.9007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0.2852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0.6396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0.5491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0.7981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0.3821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0.7953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0.2916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0.5105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0.5135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0.6739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0.3257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0.5783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8" name="Google Shape;26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OpenMP - Build fptree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5" name="Google Shape;275;p40"/>
          <p:cNvGraphicFramePr/>
          <p:nvPr/>
        </p:nvGraphicFramePr>
        <p:xfrm>
          <a:off x="1044800" y="20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10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Uni_50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6.1855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18.2161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12.6569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38.3971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7.2423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22.8133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5.1155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14.3115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10.6069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31.6209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6.8525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21.2867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4.1711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11.6468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9.5774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26.8144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5.4596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15.6145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" name="Google Shape;27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 - Build frequency item set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3" name="Google Shape;283;p41"/>
          <p:cNvGraphicFramePr/>
          <p:nvPr/>
        </p:nvGraphicFramePr>
        <p:xfrm>
          <a:off x="1044800" y="20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10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Processors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Uni_50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0.3998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1.1745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0.4491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0.2947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0.4936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0.3767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0.7386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0.3709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0.6535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0.2796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0.6663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0.3424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0.5514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0.2401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0.3355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4" name="Google Shape;28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Introduction/motivation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MPI - Build fptree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1" name="Google Shape;291;p42"/>
          <p:cNvGraphicFramePr/>
          <p:nvPr/>
        </p:nvGraphicFramePr>
        <p:xfrm>
          <a:off x="1044800" y="20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10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Processors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Uni_50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3.6489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11.4413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8.1908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24.0895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4.7729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14.608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3.708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11.5622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8.355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25.0723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4.8563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15.0433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3.8069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11.8783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8.5183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27.238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4.9789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17.021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2" name="Google Shape;29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cuda - Build frequency item set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9" name="Google Shape;299;p43"/>
          <p:cNvGraphicFramePr/>
          <p:nvPr/>
        </p:nvGraphicFramePr>
        <p:xfrm>
          <a:off x="1044800" y="20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10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Processors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Uni_50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Uni_100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0.3998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1.1745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0.4491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0.2947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0.4936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0.3767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0.7386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0.3709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0.6535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0.2796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0.6663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0.3424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0.5514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0.2401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0.3355</a:t>
                      </a:r>
                      <a:endParaRPr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0" name="Google Shape;30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Contributions of each member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307" name="Google Shape;307;p44"/>
          <p:cNvGraphicFramePr/>
          <p:nvPr/>
        </p:nvGraphicFramePr>
        <p:xfrm>
          <a:off x="347150" y="19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{1E661B8D-A895-4C09-A758-0E2B605AFD82}</a:tableStyleId>
              </a:tblPr>
              <a:tblGrid>
                <a:gridCol w="8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7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產生測試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資料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 code I/O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改寫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OpenMP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平行化加速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MPI</a:t>
                      </a: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 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平行化加速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CUDA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平行化加速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楊鎮綸</a:t>
                      </a:r>
                      <a:endParaRPr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孟羽真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徐劭廷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Google Shape;30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Discovering the frequent itemsets and association rules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99" y="1771925"/>
            <a:ext cx="2940200" cy="25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l="3666" t="2723" r="1842"/>
          <a:stretch/>
        </p:blipFill>
        <p:spPr>
          <a:xfrm>
            <a:off x="4197975" y="1602948"/>
            <a:ext cx="2785000" cy="2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>
                <a:latin typeface="Times New Roman"/>
                <a:ea typeface="Times New Roman"/>
                <a:cs typeface="Times New Roman"/>
                <a:sym typeface="Times New Roman"/>
              </a:rPr>
              <a:t>Overview of FP-Tree algorithm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1 - Calculate Minimum support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2 - Find frequency of occurrence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3 - Prioritize the items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4 - Order the items according to priority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Step 5 - Build Fp-tree</a:t>
            </a:r>
            <a:endParaRPr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Step 1 - Calculate minimum support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should calculate the minimum support count.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minimum support should be 30%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support count is ceiling (30/100 * 8) = 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13" y="2835325"/>
            <a:ext cx="27336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Step 2 - Find frequency of occurrence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frequency of occurrence of each item in the Database table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788" y="2311350"/>
            <a:ext cx="16287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613" y="2058950"/>
            <a:ext cx="27336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Step 3 - Prioritize the items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are the priority of each item according to it's frequency of occurrence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375" y="2227250"/>
            <a:ext cx="17526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5713" y="2170088"/>
            <a:ext cx="16287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Step 4 - Order the items according to priority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items in each transaction according to Step 3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items that do not meet the minimum support requirement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925" y="2504813"/>
            <a:ext cx="30099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525" y="2843725"/>
            <a:ext cx="17526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2754</Words>
  <Application>Microsoft Office PowerPoint</Application>
  <PresentationFormat>如螢幕大小 (16:9)</PresentationFormat>
  <Paragraphs>453</Paragraphs>
  <Slides>32</Slides>
  <Notes>32</Notes>
  <HiddenSlides>8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Arial</vt:lpstr>
      <vt:lpstr>DFKai-SB</vt:lpstr>
      <vt:lpstr>Roboto Mono</vt:lpstr>
      <vt:lpstr>Times New Roman</vt:lpstr>
      <vt:lpstr>Simple Light</vt:lpstr>
      <vt:lpstr>Parallel Acceleration of FP-Growth construction </vt:lpstr>
      <vt:lpstr>Outline</vt:lpstr>
      <vt:lpstr>Outline</vt:lpstr>
      <vt:lpstr>Introduction</vt:lpstr>
      <vt:lpstr>Overview of FP-Tree algorithm</vt:lpstr>
      <vt:lpstr>Step 1 - Calculate minimum support</vt:lpstr>
      <vt:lpstr>Step 2 - Find frequency of occurrence</vt:lpstr>
      <vt:lpstr>Step 3 - Prioritize the items</vt:lpstr>
      <vt:lpstr>Step 4 - Order the items according to priority</vt:lpstr>
      <vt:lpstr>Step 5 - Build FP-tree</vt:lpstr>
      <vt:lpstr>Motivation</vt:lpstr>
      <vt:lpstr>FP-Growth Algorithm</vt:lpstr>
      <vt:lpstr>Outline</vt:lpstr>
      <vt:lpstr>OpenMP - Map Reduce method</vt:lpstr>
      <vt:lpstr>MPI - Map Reduce method</vt:lpstr>
      <vt:lpstr>CUDA - Bitmap method</vt:lpstr>
      <vt:lpstr>Outline</vt:lpstr>
      <vt:lpstr>Evaluation platform</vt:lpstr>
      <vt:lpstr>Datasets Setting</vt:lpstr>
      <vt:lpstr>Datasets</vt:lpstr>
      <vt:lpstr>Evaluation Scenario 50 items</vt:lpstr>
      <vt:lpstr>Evaluation Scenario 100 items</vt:lpstr>
      <vt:lpstr>Outline</vt:lpstr>
      <vt:lpstr>Conclusion</vt:lpstr>
      <vt:lpstr>製作流程圖的順序</vt:lpstr>
      <vt:lpstr>Apriori algorithm</vt:lpstr>
      <vt:lpstr>Evaluation</vt:lpstr>
      <vt:lpstr>Evaluation</vt:lpstr>
      <vt:lpstr>Evaluation</vt:lpstr>
      <vt:lpstr>Evaluation</vt:lpstr>
      <vt:lpstr>Evaluation</vt:lpstr>
      <vt:lpstr>Contributions of each member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徐劭廷</cp:lastModifiedBy>
  <cp:revision>1</cp:revision>
  <dcterms:modified xsi:type="dcterms:W3CDTF">2024-12-11T13:16:05Z</dcterms:modified>
</cp:coreProperties>
</file>