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3EB4EC-1BDF-42D4-8335-C8E52721E51D}">
  <a:tblStyle styleId="{933EB4EC-1BDF-42D4-8335-C8E52721E51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tcBdr/>
        <a:fill>
          <a:solidFill>
            <a:srgbClr val="FFE2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2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b0c1d1a0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9b0c1d1a0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0c1d1a0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9b0c1d1a0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b0c1d1a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9b0c1d1a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l.dask.org/modules/generated/dask_ml.model_selection.SuccessiveHalvingSearchCV.html#dask_ml.model_selection.SuccessiveHalvingSearchCV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ml.cmu.edu/2018/12/12/massively-parallel-hyperparameter-optimizati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l.dask.org/modules/generated/dask_ml.model_selection.SuccessiveHalvingSearchCV.html#dask_ml.model_selection.SuccessiveHalvingSearchCV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.ml.cmu.edu/2018/12/12/massively-parallel-hyperparameter-optimization/" TargetMode="External"/><Relationship Id="rId4" Type="http://schemas.openxmlformats.org/officeDocument/2006/relationships/hyperlink" Target="https://ml.dask.org/modules/api.html#module-dask_ml.model_selec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l.dask.org/modules/generated/dask_ml.model_selection.HyperbandSearchCV.html#hyperband-not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x67K9FiPFBQ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l.dask.org/modules/generated/dask_ml.model_selection.InverseDecaySearchCV.html#dask_ml.model_selection.InverseDecaySearchCV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s.dask.org/machine-learning/hyperparam-opt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s.dask.org/machine-learning/hyperparam-opt.html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numer.ai/tournament/lear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hena-ghonia-0876aa129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stellar/wids_mysuru_202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sk/dask-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67K9FiPFB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nference.scipy.org/proceedings/scipy2019/pdfs/scott_siever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l.dask.org/hyper-parameter-search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l.dask.org/hyper-parameter-search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l.dask.org/hyper-parameter-search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About me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Hena Ghonia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Associate Data scientist at Ecolab.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Work around Python, Sql.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500" b="1"/>
              <a:t>Successive Halving</a:t>
            </a:r>
            <a:r>
              <a:rPr lang="en-US" sz="900" u="sng">
                <a:solidFill>
                  <a:schemeClr val="hlink"/>
                </a:solidFill>
                <a:hlinkClick r:id="rId3"/>
              </a:rPr>
              <a:t>3]</a:t>
            </a:r>
            <a:endParaRPr sz="900"/>
          </a:p>
        </p:txBody>
      </p:sp>
      <p:graphicFrame>
        <p:nvGraphicFramePr>
          <p:cNvPr id="144" name="Google Shape;144;p22"/>
          <p:cNvGraphicFramePr/>
          <p:nvPr/>
        </p:nvGraphicFramePr>
        <p:xfrm>
          <a:off x="311700" y="3651783"/>
          <a:ext cx="4876800" cy="370850"/>
        </p:xfrm>
        <a:graphic>
          <a:graphicData uri="http://schemas.openxmlformats.org/drawingml/2006/table">
            <a:tbl>
              <a:tblPr firstRow="1" bandRow="1">
                <a:noFill/>
                <a:tableStyleId>{933EB4EC-1BDF-42D4-8335-C8E52721E51D}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" name="Google Shape;145;p22"/>
          <p:cNvSpPr txBox="1"/>
          <p:nvPr/>
        </p:nvSpPr>
        <p:spPr>
          <a:xfrm>
            <a:off x="1252497" y="4095590"/>
            <a:ext cx="3634548" cy="31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Hyperparameter configurations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5294299" y="3729893"/>
            <a:ext cx="30044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set of estimators for a certain number partial_fit calls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" name="Google Shape;147;p22"/>
          <p:cNvGraphicFramePr/>
          <p:nvPr/>
        </p:nvGraphicFramePr>
        <p:xfrm>
          <a:off x="1383125" y="2097741"/>
          <a:ext cx="2320600" cy="656650"/>
        </p:xfrm>
        <a:graphic>
          <a:graphicData uri="http://schemas.openxmlformats.org/drawingml/2006/table">
            <a:tbl>
              <a:tblPr firstRow="1" bandRow="1">
                <a:noFill/>
                <a:tableStyleId>{933EB4EC-1BDF-42D4-8335-C8E52721E51D}</a:tableStyleId>
              </a:tblPr>
              <a:tblGrid>
                <a:gridCol w="5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6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Google Shape;148;p22"/>
          <p:cNvSpPr/>
          <p:nvPr/>
        </p:nvSpPr>
        <p:spPr>
          <a:xfrm>
            <a:off x="311700" y="3135086"/>
            <a:ext cx="4775130" cy="25931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Evaluate the performance of all set of estimators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 rot="10800000">
            <a:off x="2698481" y="3394399"/>
            <a:ext cx="0" cy="266998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0" name="Google Shape;150;p22"/>
          <p:cNvCxnSpPr/>
          <p:nvPr/>
        </p:nvCxnSpPr>
        <p:spPr>
          <a:xfrm rot="10800000">
            <a:off x="2628044" y="2754380"/>
            <a:ext cx="0" cy="266998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1" name="Google Shape;151;p22"/>
          <p:cNvSpPr txBox="1"/>
          <p:nvPr/>
        </p:nvSpPr>
        <p:spPr>
          <a:xfrm>
            <a:off x="5223470" y="3086622"/>
            <a:ext cx="30044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Promote top half performing 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5223470" y="2131772"/>
            <a:ext cx="34073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/>
              <a:t>Train the surviving estimators for twice as long</a:t>
            </a:r>
            <a:endParaRPr sz="1400" i="0" u="none" strike="noStrike" cap="none"/>
          </a:p>
        </p:txBody>
      </p:sp>
      <p:sp>
        <p:nvSpPr>
          <p:cNvPr id="153" name="Google Shape;153;p22"/>
          <p:cNvSpPr txBox="1"/>
          <p:nvPr/>
        </p:nvSpPr>
        <p:spPr>
          <a:xfrm>
            <a:off x="2432049" y="1337741"/>
            <a:ext cx="39199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2358215" y="1178767"/>
            <a:ext cx="391990" cy="34462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s5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22"/>
          <p:cNvCxnSpPr>
            <a:endCxn id="154" idx="2"/>
          </p:cNvCxnSpPr>
          <p:nvPr/>
        </p:nvCxnSpPr>
        <p:spPr>
          <a:xfrm rot="10800000" flipH="1">
            <a:off x="2543410" y="1523389"/>
            <a:ext cx="10800" cy="12240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6;p22"/>
          <p:cNvSpPr txBox="1"/>
          <p:nvPr/>
        </p:nvSpPr>
        <p:spPr>
          <a:xfrm>
            <a:off x="5223470" y="1601322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/>
              <a:t>Repeats this until one estimator survives.</a:t>
            </a:r>
            <a:endParaRPr sz="1400" i="0" u="none" strike="noStrike" cap="none"/>
          </a:p>
        </p:txBody>
      </p:sp>
      <p:sp>
        <p:nvSpPr>
          <p:cNvPr id="157" name="Google Shape;157;p22"/>
          <p:cNvSpPr txBox="1"/>
          <p:nvPr/>
        </p:nvSpPr>
        <p:spPr>
          <a:xfrm>
            <a:off x="4394484" y="4866692"/>
            <a:ext cx="865990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https://blog.ml.cmu.edu/2018/12/12/massively-parallel-hyperparameter-optimization/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500" b="1"/>
              <a:t>Successive Halving</a:t>
            </a:r>
            <a:r>
              <a:rPr lang="en-US" sz="900" u="sng">
                <a:solidFill>
                  <a:schemeClr val="hlink"/>
                </a:solidFill>
                <a:hlinkClick r:id="rId3"/>
              </a:rPr>
              <a:t>[3]</a:t>
            </a:r>
            <a:endParaRPr sz="900"/>
          </a:p>
        </p:txBody>
      </p:sp>
      <p:sp>
        <p:nvSpPr>
          <p:cNvPr id="163" name="Google Shape;163;p23"/>
          <p:cNvSpPr txBox="1"/>
          <p:nvPr/>
        </p:nvSpPr>
        <p:spPr>
          <a:xfrm>
            <a:off x="462276" y="1155118"/>
            <a:ext cx="852060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dask_ml.model_selection</a:t>
            </a:r>
            <a:r>
              <a:rPr lang="en-US" sz="1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.SuccessiveHalvingSearchCV generalizes by parameter – </a:t>
            </a:r>
            <a:r>
              <a:rPr lang="en-US" sz="1400" b="0" i="1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aggressiveness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Promotes 1//aggressiveness fraction of estimators to next iteration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Trains set of estimators for aggressiveness times longer.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aggressiveness=4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" name="Google Shape;164;p23"/>
          <p:cNvGraphicFramePr/>
          <p:nvPr/>
        </p:nvGraphicFramePr>
        <p:xfrm>
          <a:off x="342436" y="4251138"/>
          <a:ext cx="4614800" cy="362675"/>
        </p:xfrm>
        <a:graphic>
          <a:graphicData uri="http://schemas.openxmlformats.org/drawingml/2006/table">
            <a:tbl>
              <a:tblPr firstRow="1" bandRow="1">
                <a:noFill/>
                <a:tableStyleId>{933EB4EC-1BDF-42D4-8335-C8E52721E51D}</a:tableStyleId>
              </a:tblPr>
              <a:tblGrid>
                <a:gridCol w="5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2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….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/>
          <p:nvPr/>
        </p:nvSpPr>
        <p:spPr>
          <a:xfrm>
            <a:off x="1283233" y="4694945"/>
            <a:ext cx="3439343" cy="30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Hyperparameter configurations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4993237" y="4162711"/>
            <a:ext cx="2843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set of estimators for a certain number partial_fit calls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7" name="Google Shape;167;p23"/>
          <p:cNvGraphicFramePr/>
          <p:nvPr/>
        </p:nvGraphicFramePr>
        <p:xfrm>
          <a:off x="1367758" y="3081364"/>
          <a:ext cx="2112300" cy="642175"/>
        </p:xfrm>
        <a:graphic>
          <a:graphicData uri="http://schemas.openxmlformats.org/drawingml/2006/table">
            <a:tbl>
              <a:tblPr firstRow="1" bandRow="1">
                <a:noFill/>
                <a:tableStyleId>{933EB4EC-1BDF-42D4-8335-C8E52721E51D}</a:tableStyleId>
              </a:tblPr>
              <a:tblGrid>
                <a:gridCol w="52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p23"/>
          <p:cNvSpPr/>
          <p:nvPr/>
        </p:nvSpPr>
        <p:spPr>
          <a:xfrm>
            <a:off x="356118" y="3917186"/>
            <a:ext cx="4518666" cy="24552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Evaluate the performance of all set of estimators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3"/>
          <p:cNvCxnSpPr/>
          <p:nvPr/>
        </p:nvCxnSpPr>
        <p:spPr>
          <a:xfrm rot="10800000">
            <a:off x="2729217" y="4254870"/>
            <a:ext cx="0" cy="5882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23"/>
          <p:cNvSpPr txBox="1"/>
          <p:nvPr/>
        </p:nvSpPr>
        <p:spPr>
          <a:xfrm>
            <a:off x="4993237" y="3829213"/>
            <a:ext cx="28430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Promote top 4 performing 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4957237" y="3248574"/>
            <a:ext cx="402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/>
              <a:t>Train the surviving estimators for 4 times as long</a:t>
            </a:r>
            <a:endParaRPr sz="1400" i="0" u="none" strike="noStrike" cap="none"/>
          </a:p>
        </p:txBody>
      </p:sp>
      <p:sp>
        <p:nvSpPr>
          <p:cNvPr id="172" name="Google Shape;172;p23"/>
          <p:cNvSpPr txBox="1"/>
          <p:nvPr/>
        </p:nvSpPr>
        <p:spPr>
          <a:xfrm>
            <a:off x="2308122" y="2800818"/>
            <a:ext cx="6146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2257964" y="2484743"/>
            <a:ext cx="370937" cy="33703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s5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3"/>
          <p:cNvCxnSpPr>
            <a:endCxn id="173" idx="2"/>
          </p:cNvCxnSpPr>
          <p:nvPr/>
        </p:nvCxnSpPr>
        <p:spPr>
          <a:xfrm rot="10800000" flipH="1">
            <a:off x="2443133" y="2821773"/>
            <a:ext cx="300" cy="12990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5" name="Google Shape;175;p23"/>
          <p:cNvCxnSpPr/>
          <p:nvPr/>
        </p:nvCxnSpPr>
        <p:spPr>
          <a:xfrm rot="10800000" flipH="1">
            <a:off x="2473043" y="3723538"/>
            <a:ext cx="269" cy="12995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23"/>
          <p:cNvSpPr txBox="1"/>
          <p:nvPr/>
        </p:nvSpPr>
        <p:spPr>
          <a:xfrm>
            <a:off x="4394484" y="4866692"/>
            <a:ext cx="865990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https://blog.ml.cmu.edu/2018/12/12/massively-parallel-hyperparameter-optimization/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500" b="1"/>
              <a:t>Hyperband Search</a:t>
            </a:r>
            <a:r>
              <a:rPr lang="en-US" sz="900" u="sng">
                <a:solidFill>
                  <a:schemeClr val="hlink"/>
                </a:solidFill>
                <a:hlinkClick r:id="rId3"/>
              </a:rPr>
              <a:t>[4]</a:t>
            </a:r>
            <a:endParaRPr sz="900"/>
          </a:p>
        </p:txBody>
      </p:sp>
      <p:sp>
        <p:nvSpPr>
          <p:cNvPr id="182" name="Google Shape;18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Speeding up random search through adaptive resource allocation and early stopping.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When to stop training of models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how training data affects the score.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Two extreme: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Hyperband balances between these 2 conditions to frequently stop training.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Finds best model with minimal </a:t>
            </a:r>
            <a:r>
              <a:rPr lang="en-US" dirty="0" err="1"/>
              <a:t>partial_fit</a:t>
            </a:r>
            <a:r>
              <a:rPr lang="en-US" dirty="0"/>
              <a:t> calls.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graphicFrame>
        <p:nvGraphicFramePr>
          <p:cNvPr id="183" name="Google Shape;183;p24"/>
          <p:cNvGraphicFramePr/>
          <p:nvPr/>
        </p:nvGraphicFramePr>
        <p:xfrm>
          <a:off x="2607448" y="2255702"/>
          <a:ext cx="6096000" cy="370850"/>
        </p:xfrm>
        <a:graphic>
          <a:graphicData uri="http://schemas.openxmlformats.org/drawingml/2006/table">
            <a:tbl>
              <a:tblPr firstRow="1" bandRow="1">
                <a:noFill/>
                <a:tableStyleId>{933EB4EC-1BDF-42D4-8335-C8E52721E51D}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only training data matter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Only hyperparameters matter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" name="Google Shape;184;p24"/>
          <p:cNvSpPr txBox="1"/>
          <p:nvPr/>
        </p:nvSpPr>
        <p:spPr>
          <a:xfrm>
            <a:off x="5421525" y="4703625"/>
            <a:ext cx="30051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hlink"/>
                </a:solidFill>
                <a:hlinkClick r:id="rId4"/>
              </a:rPr>
              <a:t>https://www.youtube.com/watch?v=x67K9FiPFBQ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b="1"/>
              <a:t>Inverse decay search</a:t>
            </a:r>
            <a:r>
              <a:rPr lang="en-US" sz="900" u="sng">
                <a:solidFill>
                  <a:schemeClr val="hlink"/>
                </a:solidFill>
                <a:hlinkClick r:id="rId3"/>
              </a:rPr>
              <a:t>[5]</a:t>
            </a:r>
            <a:endParaRPr sz="900"/>
          </a:p>
        </p:txBody>
      </p:sp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Starts training on small amount of data with set of estimators.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At time k, will retain 1/(k+1) fraction of highest performing set of estimators.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Parameter decay_rate determines how quickly decrease in future partial_fit calls will occur.</a:t>
            </a:r>
            <a:endParaRPr/>
          </a:p>
          <a:p>
            <a:pPr marL="59690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500" b="1"/>
              <a:t>Example</a:t>
            </a:r>
            <a:endParaRPr sz="2500" b="1"/>
          </a:p>
        </p:txBody>
      </p:sp>
      <p:sp>
        <p:nvSpPr>
          <p:cNvPr id="196" name="Google Shape;196;p26"/>
          <p:cNvSpPr txBox="1"/>
          <p:nvPr/>
        </p:nvSpPr>
        <p:spPr>
          <a:xfrm>
            <a:off x="484100" y="1160329"/>
            <a:ext cx="8291100" cy="3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Create dask cluster on local machine: 4 cores, 4 workers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Create data synthetically(shape: 30000x6) and split into train (25000) &amp; test(5000)</a:t>
            </a:r>
            <a:endParaRPr sz="180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737207" y="4837658"/>
            <a:ext cx="4572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https://examples.dask.org/machine-learning/hyperparam-opt.html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375" y="1580525"/>
            <a:ext cx="4571999" cy="528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5350" y="2990125"/>
            <a:ext cx="1630426" cy="8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5825" y="3042300"/>
            <a:ext cx="3942051" cy="7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500" b="1"/>
              <a:t>Example continued...</a:t>
            </a:r>
            <a:endParaRPr sz="2500" b="1"/>
          </a:p>
        </p:txBody>
      </p:sp>
      <p:sp>
        <p:nvSpPr>
          <p:cNvPr id="207" name="Google Shape;207;p27"/>
          <p:cNvSpPr txBox="1"/>
          <p:nvPr/>
        </p:nvSpPr>
        <p:spPr>
          <a:xfrm>
            <a:off x="4737207" y="4837658"/>
            <a:ext cx="4572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https://examples.dask.org/machine-learning/hyperparam-opt.html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6737E2D-09A5-4F6E-BCB8-2C8BA9238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25287"/>
              </p:ext>
            </p:extLst>
          </p:nvPr>
        </p:nvGraphicFramePr>
        <p:xfrm>
          <a:off x="465376" y="2398496"/>
          <a:ext cx="6757615" cy="1981404"/>
        </p:xfrm>
        <a:graphic>
          <a:graphicData uri="http://schemas.openxmlformats.org/drawingml/2006/table">
            <a:tbl>
              <a:tblPr firstRow="1" bandRow="1">
                <a:tableStyleId>{933EB4EC-1BDF-42D4-8335-C8E52721E51D}</a:tableStyleId>
              </a:tblPr>
              <a:tblGrid>
                <a:gridCol w="4444721">
                  <a:extLst>
                    <a:ext uri="{9D8B030D-6E8A-4147-A177-3AD203B41FA5}">
                      <a16:colId xmlns:a16="http://schemas.microsoft.com/office/drawing/2014/main" val="310759458"/>
                    </a:ext>
                  </a:extLst>
                </a:gridCol>
                <a:gridCol w="1006609">
                  <a:extLst>
                    <a:ext uri="{9D8B030D-6E8A-4147-A177-3AD203B41FA5}">
                      <a16:colId xmlns:a16="http://schemas.microsoft.com/office/drawing/2014/main" val="4020432913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429038063"/>
                    </a:ext>
                  </a:extLst>
                </a:gridCol>
              </a:tblGrid>
              <a:tr h="398493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Best_score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63800"/>
                  </a:ext>
                </a:extLst>
              </a:tr>
              <a:tr h="53019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3min 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4437"/>
                  </a:ext>
                </a:extLst>
              </a:tr>
              <a:tr h="51483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min 58s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338294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10.1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02874"/>
                  </a:ext>
                </a:extLst>
              </a:tr>
            </a:tbl>
          </a:graphicData>
        </a:graphic>
      </p:graphicFrame>
      <p:pic>
        <p:nvPicPr>
          <p:cNvPr id="3" name="Google Shape;209;p27">
            <a:extLst>
              <a:ext uri="{FF2B5EF4-FFF2-40B4-BE49-F238E27FC236}">
                <a16:creationId xmlns:a16="http://schemas.microsoft.com/office/drawing/2014/main" id="{5D87C2B5-2FB2-4F2F-9629-CF988943089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64" y="2838310"/>
            <a:ext cx="4129324" cy="4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10;p27">
            <a:extLst>
              <a:ext uri="{FF2B5EF4-FFF2-40B4-BE49-F238E27FC236}">
                <a16:creationId xmlns:a16="http://schemas.microsoft.com/office/drawing/2014/main" id="{A10B55D2-8CF8-465D-B6FA-3AD6E75139B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810" y="3382714"/>
            <a:ext cx="4165495" cy="4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11;p27">
            <a:extLst>
              <a:ext uri="{FF2B5EF4-FFF2-40B4-BE49-F238E27FC236}">
                <a16:creationId xmlns:a16="http://schemas.microsoft.com/office/drawing/2014/main" id="{45F99B0D-5624-4C5B-B8BE-A3A673F293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887" y="3927118"/>
            <a:ext cx="4147418" cy="33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17C2F1-D213-4137-9313-E5F5EC6DB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152" y="1232767"/>
            <a:ext cx="2004252" cy="109442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500" b="1"/>
              <a:t>Successive Halving</a:t>
            </a:r>
            <a:endParaRPr sz="2500" b="1"/>
          </a:p>
        </p:txBody>
      </p:sp>
      <p:pic>
        <p:nvPicPr>
          <p:cNvPr id="217" name="Google Shape;217;p28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089" y="1996445"/>
            <a:ext cx="7144004" cy="27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484094" y="1160289"/>
            <a:ext cx="8291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Dask cluster: 16 cores, 16 workers, memory: 67.27GB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 Numerai tournament</a:t>
            </a:r>
            <a:r>
              <a:rPr lang="en-US" sz="9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[6]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 : 1.2 GB, Features: 310, No. of rows: 501808, 288 set of combinations </a:t>
            </a:r>
            <a:endParaRPr/>
          </a:p>
          <a:p>
            <a:pPr marL="28575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4737207" y="4837658"/>
            <a:ext cx="4572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[6] https://docs.numer.ai/tournament/learn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b="1"/>
              <a:t>Summary</a:t>
            </a:r>
            <a:endParaRPr sz="2500" b="1"/>
          </a:p>
        </p:txBody>
      </p: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Returns best hyperparameter more quickly with less passes through data and certainty.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Pytorch implementation using skorch.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Successive halving, Hyperband, InverseDecay search supports model that implement partial_fit.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26894" y="2083575"/>
            <a:ext cx="90902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Thank you!</a:t>
            </a:r>
            <a:endParaRPr b="1" dirty="0"/>
          </a:p>
        </p:txBody>
      </p:sp>
      <p:sp>
        <p:nvSpPr>
          <p:cNvPr id="231" name="Google Shape;231;p30"/>
          <p:cNvSpPr txBox="1"/>
          <p:nvPr/>
        </p:nvSpPr>
        <p:spPr>
          <a:xfrm>
            <a:off x="315044" y="3726756"/>
            <a:ext cx="869832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 in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: https://www.linkedin.com/in/hena-ghonia-0876aa129/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link: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https://github.com/Hstellar/wids_mysuru_2020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Gmail : hena.g.btechi15@ahduni.edu.in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13861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900"/>
              <a:t>Hyperparameter-tuning using Dask</a:t>
            </a:r>
            <a:endParaRPr sz="4900"/>
          </a:p>
        </p:txBody>
      </p:sp>
      <p:sp>
        <p:nvSpPr>
          <p:cNvPr id="61" name="Google Shape;61;p14"/>
          <p:cNvSpPr txBox="1"/>
          <p:nvPr/>
        </p:nvSpPr>
        <p:spPr>
          <a:xfrm>
            <a:off x="418625" y="4764825"/>
            <a:ext cx="8350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https://github.com/dask/dask-ml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500" b="1"/>
              <a:t>Agenda</a:t>
            </a:r>
            <a:endParaRPr sz="2500"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What’s hyperparameter tuning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new paradigm in hyperparameter optimization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Scaling hyperparamter searches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Adaptive Hyperparameter optimization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-US" sz="2500" b="1">
                <a:solidFill>
                  <a:schemeClr val="dk2"/>
                </a:solidFill>
              </a:rPr>
              <a:t>What’s hyperparameter tuning </a:t>
            </a:r>
            <a:endParaRPr sz="2500" b="1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free parameter not learned from data.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Defines how well model trains.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311700" y="2727525"/>
            <a:ext cx="1988700" cy="82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1259725" y="2862889"/>
            <a:ext cx="1005000" cy="25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1259725" y="3206957"/>
            <a:ext cx="1005000" cy="25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2601475" y="2737875"/>
            <a:ext cx="1777800" cy="80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Hyperparameter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716025" y="2737875"/>
            <a:ext cx="1711500" cy="80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 model -&gt; Validation 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6811925" y="2674025"/>
            <a:ext cx="2150400" cy="87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Best hyperparameter to train on complete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6"/>
          <p:cNvCxnSpPr>
            <a:stCxn id="74" idx="3"/>
            <a:endCxn id="77" idx="1"/>
          </p:cNvCxnSpPr>
          <p:nvPr/>
        </p:nvCxnSpPr>
        <p:spPr>
          <a:xfrm>
            <a:off x="2300400" y="3139275"/>
            <a:ext cx="301200" cy="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" name="Google Shape;81;p16"/>
          <p:cNvCxnSpPr/>
          <p:nvPr/>
        </p:nvCxnSpPr>
        <p:spPr>
          <a:xfrm>
            <a:off x="6427525" y="3112475"/>
            <a:ext cx="301075" cy="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" name="Google Shape;82;p16"/>
          <p:cNvCxnSpPr/>
          <p:nvPr/>
        </p:nvCxnSpPr>
        <p:spPr>
          <a:xfrm>
            <a:off x="4414950" y="3148587"/>
            <a:ext cx="301075" cy="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3" name="Google Shape;83;p16"/>
          <p:cNvSpPr txBox="1"/>
          <p:nvPr/>
        </p:nvSpPr>
        <p:spPr>
          <a:xfrm>
            <a:off x="5663132" y="4752263"/>
            <a:ext cx="585907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https://www.youtube.com/watch?v=x67K9FiPFBQ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258250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500" b="1"/>
              <a:t>A new paradigm in hyperparameter optimization</a:t>
            </a:r>
            <a:endParaRPr sz="2500" b="1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38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Passive algorithms (do not adapt to previous training) </a:t>
            </a:r>
            <a:r>
              <a:rPr lang="en-US" sz="900" u="sng">
                <a:solidFill>
                  <a:schemeClr val="hlink"/>
                </a:solidFill>
                <a:hlinkClick r:id="rId3"/>
              </a:rPr>
              <a:t>[1]</a:t>
            </a:r>
            <a:endParaRPr sz="90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i="1"/>
              <a:t>RandomizedSearchCV </a:t>
            </a:r>
            <a:r>
              <a:rPr lang="en-US"/>
              <a:t>and </a:t>
            </a:r>
            <a:r>
              <a:rPr lang="en-US" i="1"/>
              <a:t>GridSearchCV</a:t>
            </a:r>
            <a:endParaRPr/>
          </a:p>
          <a:p>
            <a:pPr marL="5969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Adaptive algorithms(</a:t>
            </a:r>
            <a:r>
              <a:rPr lang="en-US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-US" b="0" i="0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rPr>
              <a:t>se information from previously trained configurations to inform which hyperparameters to train next</a:t>
            </a:r>
            <a:r>
              <a:rPr lang="en-US"/>
              <a:t>)</a:t>
            </a:r>
            <a:r>
              <a:rPr lang="en-US" sz="900" u="sng">
                <a:solidFill>
                  <a:schemeClr val="hlink"/>
                </a:solidFill>
                <a:hlinkClick r:id="rId3"/>
              </a:rPr>
              <a:t>[1]</a:t>
            </a:r>
            <a:endParaRPr sz="90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Bayesian searches- Sequential model-based optimization, tree-structure Parzen estimator and Spearmint - ROBO package through AutoML.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80641" y="4621884"/>
            <a:ext cx="8832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[1] Sievert, Scott, Tom Augspurger, and Matthew Rocklin. "Better and faster hyperparameter optimization with Dask." </a:t>
            </a:r>
            <a:r>
              <a:rPr lang="en-US" sz="900" b="0" i="1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Proceedings of the 18th Python in Science Conference, Austin, TX, USA</a:t>
            </a:r>
            <a:r>
              <a:rPr lang="en-US" sz="9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 2019.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745221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 the parallel setting, practitioners default to use random/grid search</a:t>
            </a:r>
            <a:r>
              <a:rPr lang="en-US" sz="900" u="sng" dirty="0">
                <a:solidFill>
                  <a:schemeClr val="hlink"/>
                </a:solidFill>
                <a:hlinkClick r:id="rId3"/>
              </a:rPr>
              <a:t>[1]</a:t>
            </a:r>
            <a:endParaRPr sz="900"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dirty="0">
                <a:solidFill>
                  <a:srgbClr val="2D2D2D"/>
                </a:solidFill>
              </a:rPr>
              <a:t>T</a:t>
            </a:r>
            <a:r>
              <a:rPr lang="en-US" i="0" dirty="0">
                <a:solidFill>
                  <a:srgbClr val="2D2D2D"/>
                </a:solidFill>
              </a:rPr>
              <a:t>rivial to parallelize</a:t>
            </a:r>
            <a:r>
              <a:rPr lang="en-US" dirty="0"/>
              <a:t> and </a:t>
            </a:r>
            <a:r>
              <a:rPr lang="en-US" dirty="0">
                <a:solidFill>
                  <a:srgbClr val="2D2D2D"/>
                </a:solidFill>
              </a:rPr>
              <a:t>easy to scale to any number of machines.</a:t>
            </a:r>
            <a:endParaRPr lang="en-IN" dirty="0"/>
          </a:p>
          <a:p>
            <a:pPr marL="59690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-IN" dirty="0">
              <a:solidFill>
                <a:srgbClr val="2D2D2D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For adaptive search algorithm: avoid extra computation and find high-performing hyperparameters quickly.</a:t>
            </a:r>
            <a:r>
              <a:rPr lang="en-US" sz="900" u="sng" dirty="0">
                <a:solidFill>
                  <a:schemeClr val="hlink"/>
                </a:solidFill>
                <a:hlinkClick r:id="rId3"/>
              </a:rPr>
              <a:t>[1]</a:t>
            </a:r>
            <a:endParaRPr sz="900"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Difficult to parallelize and scale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p18"/>
          <p:cNvSpPr txBox="1"/>
          <p:nvPr/>
        </p:nvSpPr>
        <p:spPr>
          <a:xfrm>
            <a:off x="488433" y="4652620"/>
            <a:ext cx="8832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[1] Sievert, Scott, Tom Augspurger, and Matthew Rocklin. "Better and faster hyperparameter optimization with Dask." </a:t>
            </a:r>
            <a:r>
              <a:rPr lang="en-US" sz="900" b="0" i="1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Proceedings of the 18th Python in Science Conference, Austin, TX, USA</a:t>
            </a:r>
            <a:r>
              <a:rPr lang="en-US" sz="9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 2019.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81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500" b="1"/>
              <a:t>Scaling hyperparameter search</a:t>
            </a:r>
            <a:r>
              <a:rPr lang="en-US" sz="900" u="sng">
                <a:solidFill>
                  <a:schemeClr val="hlink"/>
                </a:solidFill>
                <a:hlinkClick r:id="rId3"/>
              </a:rPr>
              <a:t>[2]</a:t>
            </a:r>
            <a:endParaRPr sz="90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i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emory constrained : Datasize too large to fit in memory.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Compute constrained : Computation takes long time even with data that fit in memory.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4 combinations: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9"/>
          <p:cNvCxnSpPr/>
          <p:nvPr/>
        </p:nvCxnSpPr>
        <p:spPr>
          <a:xfrm rot="10800000">
            <a:off x="2835843" y="2500752"/>
            <a:ext cx="0" cy="1917943"/>
          </a:xfrm>
          <a:prstGeom prst="straightConnector1">
            <a:avLst/>
          </a:prstGeom>
          <a:noFill/>
          <a:ln w="9525" cap="flat" cmpd="sng">
            <a:solidFill>
              <a:srgbClr val="20202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" name="Google Shape;104;p19"/>
          <p:cNvCxnSpPr/>
          <p:nvPr/>
        </p:nvCxnSpPr>
        <p:spPr>
          <a:xfrm>
            <a:off x="2828159" y="4418694"/>
            <a:ext cx="2351314" cy="0"/>
          </a:xfrm>
          <a:prstGeom prst="straightConnector1">
            <a:avLst/>
          </a:prstGeom>
          <a:noFill/>
          <a:ln w="9525" cap="flat" cmpd="sng">
            <a:solidFill>
              <a:srgbClr val="20202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" name="Google Shape;105;p19"/>
          <p:cNvCxnSpPr/>
          <p:nvPr/>
        </p:nvCxnSpPr>
        <p:spPr>
          <a:xfrm>
            <a:off x="3888555" y="2718121"/>
            <a:ext cx="0" cy="1700573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9"/>
          <p:cNvCxnSpPr/>
          <p:nvPr/>
        </p:nvCxnSpPr>
        <p:spPr>
          <a:xfrm>
            <a:off x="2835843" y="3519662"/>
            <a:ext cx="2259106" cy="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19"/>
          <p:cNvSpPr txBox="1"/>
          <p:nvPr/>
        </p:nvSpPr>
        <p:spPr>
          <a:xfrm>
            <a:off x="3888555" y="4461507"/>
            <a:ext cx="10527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constrained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2912684" y="4461507"/>
            <a:ext cx="10527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 rot="-5400000">
            <a:off x="2251200" y="3872401"/>
            <a:ext cx="846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 rot="-5400000">
            <a:off x="2071013" y="2827054"/>
            <a:ext cx="10527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constrained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835843" y="3519662"/>
            <a:ext cx="1045028" cy="89902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Neither memory nor compute constrained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3888555" y="3519662"/>
            <a:ext cx="1045027" cy="89902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Memory constrained, but not compute constrained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2835843" y="2620121"/>
            <a:ext cx="1045028" cy="89902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 constrained, but not memory constrained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3880870" y="2619607"/>
            <a:ext cx="1052711" cy="89902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Memory &amp; compute constrained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112" y="3963300"/>
            <a:ext cx="2147199" cy="422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9"/>
          <p:cNvCxnSpPr>
            <a:endCxn id="115" idx="3"/>
          </p:cNvCxnSpPr>
          <p:nvPr/>
        </p:nvCxnSpPr>
        <p:spPr>
          <a:xfrm flipH="1">
            <a:off x="2305311" y="3679020"/>
            <a:ext cx="492000" cy="49560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7" name="Google Shape;11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49593" y="3518684"/>
            <a:ext cx="2295268" cy="422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6049593" y="3135086"/>
            <a:ext cx="21617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repeated 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962810" y="3035193"/>
            <a:ext cx="2489614" cy="928102"/>
          </a:xfrm>
          <a:prstGeom prst="rect">
            <a:avLst/>
          </a:prstGeom>
          <a:noFill/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917138" y="4859367"/>
            <a:ext cx="4572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https://ml.dask.org/hyper-parameter-search.html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11700" y="481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500" b="1"/>
              <a:t>Avoid repeated work</a:t>
            </a:r>
            <a:r>
              <a:rPr lang="en-US" sz="900" b="1" u="sng">
                <a:solidFill>
                  <a:schemeClr val="hlink"/>
                </a:solidFill>
                <a:hlinkClick r:id="rId3"/>
              </a:rPr>
              <a:t>[</a:t>
            </a:r>
            <a:r>
              <a:rPr lang="en-US" sz="900" u="sng">
                <a:solidFill>
                  <a:schemeClr val="hlink"/>
                </a:solidFill>
                <a:hlinkClick r:id="rId3"/>
              </a:rPr>
              <a:t>2]</a:t>
            </a:r>
            <a:endParaRPr sz="900"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959" y="1361086"/>
            <a:ext cx="3400585" cy="1157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1700" y="3076164"/>
            <a:ext cx="4114996" cy="1836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83694" y="3121965"/>
            <a:ext cx="4069031" cy="1577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311700" y="2643511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Scikit-Learn grid-search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945044" y="2601111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Dask-ml grid-search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855666" y="4912668"/>
            <a:ext cx="4572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https://ml.dask.org/hyper-parameter-search.html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500" b="1"/>
              <a:t>Adaptive hyperparameter optimization</a:t>
            </a:r>
            <a:r>
              <a:rPr lang="en-US" sz="900" u="sng">
                <a:solidFill>
                  <a:schemeClr val="hlink"/>
                </a:solidFill>
                <a:hlinkClick r:id="rId3"/>
              </a:rPr>
              <a:t>[2]</a:t>
            </a:r>
            <a:endParaRPr sz="900"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Dask-ml: using Principled-early stopping scheme in its adaptive search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Hyperband search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Successive halving search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Inverse decay search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5824930" y="4858880"/>
            <a:ext cx="4572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https://ml.dask.org/hyper-parameter-search.html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946</Words>
  <Application>Microsoft Office PowerPoint</Application>
  <PresentationFormat>On-screen Show (16:9)</PresentationFormat>
  <Paragraphs>165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Lato</vt:lpstr>
      <vt:lpstr>Simple Light</vt:lpstr>
      <vt:lpstr>About me</vt:lpstr>
      <vt:lpstr>Hyperparameter-tuning using Dask</vt:lpstr>
      <vt:lpstr>Agenda</vt:lpstr>
      <vt:lpstr>What’s hyperparameter tuning </vt:lpstr>
      <vt:lpstr>A new paradigm in hyperparameter optimization</vt:lpstr>
      <vt:lpstr>PowerPoint Presentation</vt:lpstr>
      <vt:lpstr>Scaling hyperparameter search[2]</vt:lpstr>
      <vt:lpstr>Avoid repeated work[2]</vt:lpstr>
      <vt:lpstr>Adaptive hyperparameter optimization[2]</vt:lpstr>
      <vt:lpstr>Successive Halving3]</vt:lpstr>
      <vt:lpstr>Successive Halving[3]</vt:lpstr>
      <vt:lpstr>Hyperband Search[4]</vt:lpstr>
      <vt:lpstr>Inverse decay search[5]</vt:lpstr>
      <vt:lpstr>Example</vt:lpstr>
      <vt:lpstr>Example continued...</vt:lpstr>
      <vt:lpstr>Successive Halving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cp:lastModifiedBy>Ghonia, Hena</cp:lastModifiedBy>
  <cp:revision>4</cp:revision>
  <dcterms:modified xsi:type="dcterms:W3CDTF">2020-09-25T12:57:22Z</dcterms:modified>
</cp:coreProperties>
</file>