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77" r:id="rId4"/>
    <p:sldId id="283" r:id="rId5"/>
    <p:sldId id="278" r:id="rId6"/>
    <p:sldId id="279" r:id="rId7"/>
    <p:sldId id="280" r:id="rId8"/>
    <p:sldId id="281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8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EE6F9-1251-484B-BAE4-D6E4ED493781}" type="datetimeFigureOut">
              <a:rPr lang="zh-TW" altLang="en-US" smtClean="0"/>
              <a:t>2017/12/3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4FBFA-C86B-4154-ACDA-330FF5D89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528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1546548" y="1282477"/>
            <a:ext cx="9144000" cy="1143000"/>
          </a:xfrm>
        </p:spPr>
        <p:txBody>
          <a:bodyPr anchor="ctr" anchorCtr="0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kumimoji="0" lang="en-US" dirty="0" smtClean="0"/>
              <a:t>Paper Title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 hasCustomPrompt="1"/>
          </p:nvPr>
        </p:nvSpPr>
        <p:spPr>
          <a:xfrm>
            <a:off x="1544232" y="3080785"/>
            <a:ext cx="9144000" cy="1128328"/>
          </a:xfrm>
        </p:spPr>
        <p:txBody>
          <a:bodyPr anchor="ctr" anchorCtr="0"/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TW" dirty="0" smtClean="0"/>
              <a:t>Author, Conference, time, citation count</a:t>
            </a:r>
            <a:endParaRPr kumimoji="0" lang="en-US" altLang="zh-TW" dirty="0"/>
          </a:p>
        </p:txBody>
      </p:sp>
      <p:sp>
        <p:nvSpPr>
          <p:cNvPr id="21" name="Rectangle 20"/>
          <p:cNvSpPr/>
          <p:nvPr/>
        </p:nvSpPr>
        <p:spPr>
          <a:xfrm>
            <a:off x="1127448" y="1196752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27448" y="1196752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11" name="Rectangle 32"/>
          <p:cNvSpPr/>
          <p:nvPr/>
        </p:nvSpPr>
        <p:spPr>
          <a:xfrm>
            <a:off x="1127448" y="2996952"/>
            <a:ext cx="9753600" cy="1295995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12" name="Rectangle 31"/>
          <p:cNvSpPr/>
          <p:nvPr/>
        </p:nvSpPr>
        <p:spPr>
          <a:xfrm>
            <a:off x="1127448" y="2996952"/>
            <a:ext cx="311324" cy="1295995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25791" y="6390853"/>
            <a:ext cx="15808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dirty="0" smtClean="0"/>
              <a:t>KDD Lab@NCHU</a:t>
            </a:r>
            <a:endParaRPr lang="zh-TW" altLang="en-US" sz="14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 hasCustomPrompt="1"/>
          </p:nvPr>
        </p:nvSpPr>
        <p:spPr>
          <a:xfrm>
            <a:off x="3215680" y="4565293"/>
            <a:ext cx="5615880" cy="129574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/>
            </a:lvl1pPr>
            <a:lvl2pPr marL="274320" indent="0">
              <a:buNone/>
              <a:defRPr/>
            </a:lvl2pPr>
            <a:lvl3pPr marL="594360" indent="0">
              <a:buNone/>
              <a:defRPr/>
            </a:lvl3pPr>
            <a:lvl4pPr marL="868680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altLang="zh-TW" sz="1800" dirty="0" smtClean="0"/>
              <a:t>Speaker, Professor, Date</a:t>
            </a:r>
            <a:endParaRPr lang="zh-TW" altLang="en-US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 smtClean="0"/>
              <a:t>Title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</a:lstStyle>
          <a:p>
            <a:pPr lvl="0" eaLnBrk="1" latinLnBrk="0" hangingPunct="1"/>
            <a:r>
              <a:rPr lang="en-US" altLang="zh-TW" dirty="0" smtClean="0"/>
              <a:t>Content</a:t>
            </a:r>
            <a:endParaRPr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 hasCustomPrompt="1"/>
          </p:nvPr>
        </p:nvSpPr>
        <p:spPr>
          <a:xfrm>
            <a:off x="609600" y="1219200"/>
            <a:ext cx="10972800" cy="4937760"/>
          </a:xfrm>
        </p:spPr>
        <p:txBody>
          <a:bodyPr/>
          <a:lstStyle>
            <a:lvl1pPr eaLnBrk="1" latinLnBrk="0" hangingPunct="1">
              <a:defRPr/>
            </a:lvl1pPr>
            <a:lvl3pPr>
              <a:defRPr sz="2000"/>
            </a:lvl3pPr>
          </a:lstStyle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 hasCustomPrompt="1"/>
          </p:nvPr>
        </p:nvSpPr>
        <p:spPr>
          <a:xfrm>
            <a:off x="609600" y="1219200"/>
            <a:ext cx="5388864" cy="4937760"/>
          </a:xfrm>
        </p:spPr>
        <p:txBody>
          <a:bodyPr/>
          <a:lstStyle>
            <a:lvl1pPr eaLnBrk="1" latinLnBrk="0" hangingPunct="1">
              <a:defRPr/>
            </a:lvl1pPr>
          </a:lstStyle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 hasCustomPrompt="1"/>
          </p:nvPr>
        </p:nvSpPr>
        <p:spPr>
          <a:xfrm>
            <a:off x="6176264" y="1216152"/>
            <a:ext cx="5388864" cy="4937760"/>
          </a:xfrm>
        </p:spPr>
        <p:txBody>
          <a:bodyPr/>
          <a:lstStyle>
            <a:lvl1pPr eaLnBrk="1" latinLnBrk="0" hangingPunct="1">
              <a:defRPr/>
            </a:lvl1pPr>
          </a:lstStyle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TW" dirty="0" smtClean="0"/>
              <a:t>Subtitle</a:t>
            </a:r>
            <a:endParaRPr kumimoji="0" lang="zh-TW" alt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 hasCustomPrompt="1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TW" dirty="0" smtClean="0"/>
              <a:t>Subtitle</a:t>
            </a:r>
            <a:endParaRPr kumimoji="0" lang="zh-TW" alt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 hasCustomPrompt="1"/>
          </p:nvPr>
        </p:nvSpPr>
        <p:spPr>
          <a:xfrm>
            <a:off x="609600" y="2133600"/>
            <a:ext cx="5384800" cy="4038600"/>
          </a:xfrm>
        </p:spPr>
        <p:txBody>
          <a:bodyPr/>
          <a:lstStyle>
            <a:lvl1pPr eaLnBrk="1" latinLnBrk="0" hangingPunct="1">
              <a:defRPr/>
            </a:lvl1pPr>
          </a:lstStyle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 hasCustomPrompt="1"/>
          </p:nvPr>
        </p:nvSpPr>
        <p:spPr>
          <a:xfrm>
            <a:off x="6197600" y="2133600"/>
            <a:ext cx="5384800" cy="4038600"/>
          </a:xfrm>
        </p:spPr>
        <p:txBody>
          <a:bodyPr/>
          <a:lstStyle>
            <a:lvl1pPr eaLnBrk="1" latinLnBrk="0" hangingPunct="1">
              <a:defRPr/>
            </a:lvl1pPr>
          </a:lstStyle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 hasCustomPrompt="1"/>
          </p:nvPr>
        </p:nvSpPr>
        <p:spPr>
          <a:xfrm>
            <a:off x="406400" y="304800"/>
            <a:ext cx="7620000" cy="5715000"/>
          </a:xfrm>
        </p:spPr>
        <p:txBody>
          <a:bodyPr/>
          <a:lstStyle>
            <a:lvl1pPr>
              <a:defRPr/>
            </a:lvl1pPr>
          </a:lstStyle>
          <a:p>
            <a:pPr lvl="0" eaLnBrk="1" latinLnBrk="0" hangingPunct="1"/>
            <a:r>
              <a:rPr lang="en-US" altLang="zh-TW" dirty="0" smtClean="0"/>
              <a:t>Content</a:t>
            </a:r>
            <a:endParaRPr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l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</a:lstStyle>
          <a:p>
            <a:pPr lvl="0" eaLnBrk="1" latinLnBrk="0" hangingPunct="1"/>
            <a:r>
              <a:rPr lang="en-US" altLang="zh-TW" dirty="0" smtClean="0"/>
              <a:t>Content</a:t>
            </a:r>
            <a:endParaRPr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  <a:p>
            <a:pPr lvl="1" eaLnBrk="1" latinLnBrk="0" hangingPunct="1"/>
            <a:r>
              <a:rPr kumimoji="0" lang="en-US" altLang="zh-TW" dirty="0" smtClean="0"/>
              <a:t>2</a:t>
            </a:r>
            <a:endParaRPr kumimoji="0" lang="zh-TW" altLang="en-US" dirty="0" smtClean="0"/>
          </a:p>
          <a:p>
            <a:pPr lvl="2" eaLnBrk="1" latinLnBrk="0" hangingPunct="1"/>
            <a:r>
              <a:rPr kumimoji="0" lang="en-US" altLang="zh-TW" dirty="0" smtClean="0"/>
              <a:t>3</a:t>
            </a:r>
            <a:endParaRPr kumimoji="0" lang="zh-TW" altLang="en-US" dirty="0" smtClean="0"/>
          </a:p>
          <a:p>
            <a:pPr lvl="3" eaLnBrk="1" latinLnBrk="0" hangingPunct="1"/>
            <a:r>
              <a:rPr kumimoji="0" lang="en-US" altLang="zh-TW" dirty="0" smtClean="0"/>
              <a:t>4</a:t>
            </a:r>
            <a:endParaRPr kumimoji="0" lang="zh-TW" altLang="en-US" dirty="0" smtClean="0"/>
          </a:p>
          <a:p>
            <a:pPr lvl="4" eaLnBrk="1" latinLnBrk="0" hangingPunct="1"/>
            <a:r>
              <a:rPr kumimoji="0" lang="en-US" dirty="0" smtClean="0"/>
              <a:t>5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432208"/>
            <a:ext cx="3052064" cy="289902"/>
          </a:xfrm>
          <a:prstGeom prst="rect">
            <a:avLst/>
          </a:prstGeom>
          <a:solidFill>
            <a:srgbClr val="ECF2F4"/>
          </a:solidFill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zh-TW" smtClean="0"/>
              <a:t>2015/11/20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458464" y="6432208"/>
            <a:ext cx="5080000" cy="289902"/>
          </a:xfrm>
          <a:prstGeom prst="rect">
            <a:avLst/>
          </a:prstGeom>
          <a:solidFill>
            <a:srgbClr val="ECF2F4"/>
          </a:solidFill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KDD Lab@NCHU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432208"/>
            <a:ext cx="2641600" cy="289902"/>
          </a:xfrm>
          <a:prstGeom prst="rect">
            <a:avLst/>
          </a:prstGeom>
          <a:solidFill>
            <a:srgbClr val="ECF2F4"/>
          </a:solidFill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fld id="{4024F9E6-8BD1-4849-86DE-3CD23B63DC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600" kern="12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" panose="05000000000000000000" pitchFamily="2" charset="2"/>
        <a:buChar char="l"/>
        <a:defRPr kumimoji="0" sz="2400" kern="1200">
          <a:solidFill>
            <a:schemeClr val="tx2"/>
          </a:solidFill>
          <a:latin typeface="Calibri" panose="020F0502020204030204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" panose="05000000000000000000" pitchFamily="2" charset="2"/>
        <a:buChar char="ü"/>
        <a:defRPr kumimoji="0" sz="2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udica.com/blog/program-embedded-systems-raspberry-pi" TargetMode="External"/><Relationship Id="rId2" Type="http://schemas.openxmlformats.org/officeDocument/2006/relationships/hyperlink" Target="https://www.google.com.tw/search?q=RPI+3+GPIO&amp;source=lnms&amp;tbm=isch&amp;sa=X&amp;ved=0ahUKEwj_rcm2t-3XAhXIjLwKHa2eCaIQ_AUICigB&amp;biw=1536&amp;bih=759#imgrc=uzJLoQO8mMNq7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l.cam.ac.uk/projects/raspberrypi/tutorials/os/ok01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rm.flatassembler.ne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studica/tutorials/blob/master/Blogs/Embedded-1/EmbeddedProgrammingBlinkingLEDs.zi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Rasberry</a:t>
            </a:r>
            <a:r>
              <a:rPr lang="en-US" altLang="zh-TW" dirty="0" smtClean="0"/>
              <a:t> pi 3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Build </a:t>
            </a:r>
            <a:r>
              <a:rPr lang="en-US" altLang="zh-TW" dirty="0" smtClean="0"/>
              <a:t>kernel </a:t>
            </a:r>
            <a:r>
              <a:rPr lang="en-US" altLang="zh-TW" dirty="0" smtClean="0"/>
              <a:t>Assembly</a:t>
            </a:r>
          </a:p>
          <a:p>
            <a:r>
              <a:rPr lang="en-US" altLang="zh-TW" dirty="0" smtClean="0"/>
              <a:t>GPIO</a:t>
            </a:r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TA</a:t>
            </a:r>
            <a:r>
              <a:rPr lang="en-US" altLang="zh-TW" dirty="0" smtClean="0"/>
              <a:t>: Hsu-</a:t>
            </a:r>
            <a:r>
              <a:rPr lang="en-US" altLang="zh-TW" dirty="0" err="1" smtClean="0"/>
              <a:t>Heng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chou</a:t>
            </a:r>
            <a:endParaRPr lang="en-US" altLang="zh-TW" dirty="0"/>
          </a:p>
          <a:p>
            <a:r>
              <a:rPr lang="en-US" altLang="zh-TW" dirty="0"/>
              <a:t>Professor: Hsiao-Ping Tsai</a:t>
            </a:r>
          </a:p>
          <a:p>
            <a:r>
              <a:rPr lang="en-US" altLang="zh-TW" dirty="0" smtClean="0"/>
              <a:t>Date:2017/12/3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40777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 work 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The </a:t>
            </a:r>
            <a:r>
              <a:rPr lang="en-US" altLang="zh-TW" dirty="0" err="1" smtClean="0"/>
              <a:t>gpio</a:t>
            </a:r>
            <a:r>
              <a:rPr lang="en-US" altLang="zh-TW" dirty="0" smtClean="0"/>
              <a:t> controller control 54 pin, and the manual say that there is a set of 24 bytes in the GPIO controller. So it control 10 pin by 4 byte, first and second bit </a:t>
            </a:r>
            <a:r>
              <a:rPr lang="en-US" altLang="zh-TW" dirty="0" err="1" smtClean="0"/>
              <a:t>don’t’t</a:t>
            </a:r>
            <a:r>
              <a:rPr lang="en-US" altLang="zh-TW" dirty="0" smtClean="0"/>
              <a:t> use, and </a:t>
            </a:r>
            <a:r>
              <a:rPr lang="en-US" altLang="zh-TW" dirty="0"/>
              <a:t>u</a:t>
            </a:r>
            <a:r>
              <a:rPr lang="en-US" altLang="zh-TW" dirty="0" smtClean="0"/>
              <a:t>se three bit to control one pin</a:t>
            </a:r>
            <a:endParaRPr lang="zh-TW" altLang="en-US" dirty="0" smtClean="0"/>
          </a:p>
          <a:p>
            <a:r>
              <a:rPr lang="en-US" altLang="zh-TW" dirty="0" smtClean="0"/>
              <a:t>In this example will set the gpio17 output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The </a:t>
            </a:r>
            <a:r>
              <a:rPr lang="en-US" altLang="zh-TW" dirty="0" err="1" smtClean="0"/>
              <a:t>mov</a:t>
            </a:r>
            <a:r>
              <a:rPr lang="en-US" altLang="zh-TW" dirty="0" smtClean="0"/>
              <a:t> instruction just can control 8 bit, this is why we use </a:t>
            </a:r>
            <a:r>
              <a:rPr lang="en-US" altLang="zh-TW" dirty="0" err="1" smtClean="0"/>
              <a:t>lsl</a:t>
            </a:r>
            <a:endParaRPr lang="en-US" altLang="zh-TW" dirty="0" smtClean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4145444"/>
            <a:ext cx="7815072" cy="651873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5" y="3298404"/>
            <a:ext cx="7677150" cy="428625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3314" y="3512716"/>
            <a:ext cx="246697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761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 work 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Control select</a:t>
            </a:r>
          </a:p>
          <a:p>
            <a:r>
              <a:rPr lang="en-US" altLang="zh-TW" dirty="0"/>
              <a:t>Pins 0 – 9 are part of memory address 0x0, 10 – 19 are at 0x4, 20 – 29 are at 0x8, 30- 39 are at </a:t>
            </a:r>
            <a:r>
              <a:rPr lang="en-US" altLang="zh-TW" dirty="0" smtClean="0"/>
              <a:t>0xC. </a:t>
            </a:r>
            <a:r>
              <a:rPr lang="en-US" altLang="zh-TW" dirty="0"/>
              <a:t>If we were to store our left-shifted R1 value into memory 0x0, for instance, we would instead be using GPIO pin 7, not 17.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0" y="3666946"/>
            <a:ext cx="6972300" cy="20002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864" y="4201001"/>
            <a:ext cx="6086475" cy="154305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9491" y="4100988"/>
            <a:ext cx="41624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284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 work 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Turning LEDs </a:t>
            </a:r>
            <a:r>
              <a:rPr lang="en-US" altLang="zh-TW" dirty="0" smtClean="0"/>
              <a:t>On and Off</a:t>
            </a:r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211" y="2170974"/>
            <a:ext cx="5393245" cy="115269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211" y="3688080"/>
            <a:ext cx="5530787" cy="23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309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 work 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Turning LEDs </a:t>
            </a:r>
            <a:r>
              <a:rPr lang="en-US" altLang="zh-TW" dirty="0" smtClean="0"/>
              <a:t>On by follow</a:t>
            </a:r>
          </a:p>
          <a:p>
            <a:pPr lvl="1"/>
            <a:r>
              <a:rPr lang="en-US" altLang="zh-TW" dirty="0"/>
              <a:t>Move the memory address of </a:t>
            </a:r>
            <a:r>
              <a:rPr lang="en-US" altLang="zh-TW" dirty="0" err="1" smtClean="0"/>
              <a:t>GPIO_pin</a:t>
            </a:r>
            <a:r>
              <a:rPr lang="en-US" altLang="zh-TW" dirty="0" smtClean="0"/>
              <a:t> </a:t>
            </a:r>
            <a:r>
              <a:rPr lang="en-US" altLang="zh-TW" dirty="0"/>
              <a:t>into Register 1</a:t>
            </a:r>
          </a:p>
          <a:p>
            <a:pPr lvl="1"/>
            <a:r>
              <a:rPr lang="en-US" altLang="zh-TW" dirty="0"/>
              <a:t>Store </a:t>
            </a:r>
            <a:r>
              <a:rPr lang="en-US" altLang="zh-TW" dirty="0" err="1"/>
              <a:t>GPIO_pin</a:t>
            </a:r>
            <a:r>
              <a:rPr lang="en-US" altLang="zh-TW" dirty="0"/>
              <a:t> </a:t>
            </a:r>
            <a:r>
              <a:rPr lang="en-US" altLang="zh-TW" dirty="0" smtClean="0"/>
              <a:t>memory </a:t>
            </a:r>
            <a:r>
              <a:rPr lang="en-US" altLang="zh-TW" dirty="0"/>
              <a:t>address into R0 at the offset of GPIO_GPSET0 (0x20). This memory address tells the Pi to turn on the GPIO pin, which we set up as an output earlier.</a:t>
            </a:r>
          </a:p>
          <a:p>
            <a:pPr lvl="1"/>
            <a:r>
              <a:rPr lang="en-US" altLang="zh-TW" dirty="0"/>
              <a:t>Delay execution for </a:t>
            </a:r>
            <a:r>
              <a:rPr lang="en-US" altLang="zh-TW" dirty="0" smtClean="0"/>
              <a:t>200 </a:t>
            </a:r>
            <a:r>
              <a:rPr lang="en-US" altLang="zh-TW" dirty="0" err="1"/>
              <a:t>ms.</a:t>
            </a:r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051" y="4103564"/>
            <a:ext cx="9815894" cy="55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691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 work 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Turning LEDs o</a:t>
            </a:r>
            <a:r>
              <a:rPr lang="en-US" altLang="zh-TW" dirty="0" smtClean="0"/>
              <a:t>ff </a:t>
            </a:r>
            <a:r>
              <a:rPr lang="en-US" altLang="zh-TW" dirty="0"/>
              <a:t>by </a:t>
            </a:r>
            <a:r>
              <a:rPr lang="en-US" altLang="zh-TW" dirty="0" smtClean="0"/>
              <a:t>follow</a:t>
            </a:r>
          </a:p>
          <a:p>
            <a:pPr lvl="1"/>
            <a:r>
              <a:rPr lang="en-US" altLang="zh-TW" dirty="0"/>
              <a:t>Put </a:t>
            </a:r>
            <a:r>
              <a:rPr lang="en-US" altLang="zh-TW" dirty="0" err="1"/>
              <a:t>GPIO_pin</a:t>
            </a:r>
            <a:r>
              <a:rPr lang="en-US" altLang="zh-TW" dirty="0"/>
              <a:t> </a:t>
            </a:r>
            <a:r>
              <a:rPr lang="en-US" altLang="zh-TW" dirty="0" smtClean="0"/>
              <a:t>into </a:t>
            </a:r>
            <a:r>
              <a:rPr lang="en-US" altLang="zh-TW" dirty="0"/>
              <a:t>R1 again.</a:t>
            </a:r>
          </a:p>
          <a:p>
            <a:pPr lvl="1"/>
            <a:r>
              <a:rPr lang="en-US" altLang="zh-TW" dirty="0"/>
              <a:t>Store GPIO </a:t>
            </a:r>
            <a:r>
              <a:rPr lang="en-US" altLang="zh-TW" dirty="0" err="1"/>
              <a:t>GPIO_pin</a:t>
            </a:r>
            <a:r>
              <a:rPr lang="en-US" altLang="zh-TW" dirty="0"/>
              <a:t> </a:t>
            </a:r>
            <a:r>
              <a:rPr lang="en-US" altLang="zh-TW" dirty="0" smtClean="0"/>
              <a:t>memory </a:t>
            </a:r>
            <a:r>
              <a:rPr lang="en-US" altLang="zh-TW" dirty="0"/>
              <a:t>address into R0 at offset GPIO_GPCLR0 (0x28). This address tells the Pi to turn off the GPIO pin.</a:t>
            </a:r>
          </a:p>
          <a:p>
            <a:pPr lvl="1"/>
            <a:r>
              <a:rPr lang="en-US" altLang="zh-TW" dirty="0"/>
              <a:t>Everything after this point is the same code except it’s using a different GPIO pin.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64" y="4106608"/>
            <a:ext cx="95916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0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 work 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Delay </a:t>
            </a:r>
            <a:r>
              <a:rPr lang="en-US" altLang="zh-TW" dirty="0" smtClean="0"/>
              <a:t>Function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The details on next page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788" y="1876615"/>
            <a:ext cx="940117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368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 work 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First, let’s talk about what macro means. The </a:t>
            </a:r>
            <a:r>
              <a:rPr lang="en-US" altLang="zh-TW" b="1" dirty="0" smtClean="0"/>
              <a:t>macro</a:t>
            </a:r>
            <a:r>
              <a:rPr lang="en-US" altLang="zh-TW" dirty="0" smtClean="0"/>
              <a:t> declaration is similar to creating macros in C or C++. </a:t>
            </a:r>
          </a:p>
          <a:p>
            <a:r>
              <a:rPr lang="en-US" altLang="zh-TW" dirty="0" smtClean="0"/>
              <a:t> The macro declaration allows us to give a syntax for calling the macro, and a functionality to execute when the macro is called.</a:t>
            </a:r>
          </a:p>
          <a:p>
            <a:pPr lvl="1"/>
            <a:r>
              <a:rPr lang="en-US" altLang="zh-TW" dirty="0"/>
              <a:t> </a:t>
            </a:r>
            <a:r>
              <a:rPr lang="en-US" altLang="zh-TW" dirty="0" smtClean="0"/>
              <a:t>we </a:t>
            </a:r>
            <a:r>
              <a:rPr lang="en-US" altLang="zh-TW" dirty="0"/>
              <a:t>are using 250 MHz as the clock speed because that is the default core frequency that the Pi 3 runs in an embedded systems environment. We get the number of cycles per milliseconds by </a:t>
            </a:r>
            <a:r>
              <a:rPr lang="en-US" altLang="zh-TW" b="1" dirty="0"/>
              <a:t>dividing 250 MHz by 1000</a:t>
            </a:r>
            <a:r>
              <a:rPr lang="en-US" altLang="zh-TW" dirty="0"/>
              <a:t>. We divide by 1000 because there are 1000 </a:t>
            </a:r>
            <a:r>
              <a:rPr lang="en-US" altLang="zh-TW" dirty="0" err="1"/>
              <a:t>ms</a:t>
            </a:r>
            <a:r>
              <a:rPr lang="en-US" altLang="zh-TW" dirty="0"/>
              <a:t> in 1 second.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542" y="4794397"/>
            <a:ext cx="98202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659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 work 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Next, note that the function takes a variable named “time” as a parameter. We store this value into R5 and multiply time by the </a:t>
            </a:r>
            <a:r>
              <a:rPr lang="en-US" altLang="zh-TW" b="1" dirty="0"/>
              <a:t>clock speed of the CPU in milliseconds </a:t>
            </a:r>
            <a:r>
              <a:rPr lang="en-US" altLang="zh-TW" dirty="0"/>
              <a:t>to get a </a:t>
            </a:r>
            <a:r>
              <a:rPr lang="en-US" altLang="zh-TW" b="1" dirty="0"/>
              <a:t>total number of cycles</a:t>
            </a:r>
            <a:r>
              <a:rPr lang="en-US" altLang="zh-TW" dirty="0"/>
              <a:t> needed to compute for the time specified. Note that this code seeks to delay by </a:t>
            </a:r>
            <a:r>
              <a:rPr lang="en-US" altLang="zh-TW" b="1" dirty="0"/>
              <a:t>milliseconds not seconds.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622" y="4006977"/>
            <a:ext cx="50673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142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 work 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Now, we divide the total number of cycles by the number of cycles per loop iteration. We know we have 3 cycles per loop iteration because of the ARM Instruction Set Summary. Using this document as a reference, we can look at each line of code in our loop and determine that we are executing 3 cycles per loop. We divide by this value because we need an iterator to control the execution of our loop. Since our loop has 3 cycles per loop,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084" y="4645044"/>
            <a:ext cx="574357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276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 work 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We then use the iterator value as our loop counter. We will continuously subtract 1 from the loop counter every iteration. Once the number hits 0, we leave the loop. This creates a delay that lasts for as many milliseconds as you passed into the function.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53" y="3430417"/>
            <a:ext cx="80867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10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8538464" y="6432208"/>
            <a:ext cx="3052064" cy="289902"/>
          </a:xfrm>
        </p:spPr>
        <p:txBody>
          <a:bodyPr/>
          <a:lstStyle/>
          <a:p>
            <a:r>
              <a:rPr lang="en-US" altLang="zh-TW" dirty="0" smtClean="0"/>
              <a:t>2016/8/11</a:t>
            </a:r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Read me</a:t>
            </a:r>
          </a:p>
          <a:p>
            <a:r>
              <a:rPr lang="en-US" altLang="zh-TW" dirty="0"/>
              <a:t>Development </a:t>
            </a:r>
            <a:r>
              <a:rPr lang="en-US" altLang="zh-TW" dirty="0" smtClean="0"/>
              <a:t>environment</a:t>
            </a:r>
          </a:p>
          <a:p>
            <a:r>
              <a:rPr lang="en-US" altLang="zh-TW" dirty="0" smtClean="0"/>
              <a:t>See code work 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221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Referance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https://www.google.com.tw/search?q=RPI+3+GPIO&amp;source=lnms&amp;tbm=isch&amp;sa=X&amp;ved=0ahUKEwj_rcm2t-3XAhXIjLwKHa2eCaIQ_AUICigB&amp;biw=1536&amp;bih=759#imgrc=uzJLoQO8mMNq7M</a:t>
            </a:r>
            <a:r>
              <a:rPr lang="en-US" altLang="zh-TW" dirty="0" smtClean="0"/>
              <a:t>:</a:t>
            </a:r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www.studica.com/blog/program-embedded-systems-raspberry-pi</a:t>
            </a:r>
            <a:endParaRPr lang="en-US" altLang="zh-TW" dirty="0" smtClean="0"/>
          </a:p>
          <a:p>
            <a:r>
              <a:rPr lang="en-US" altLang="zh-TW" dirty="0">
                <a:hlinkClick r:id="rId4"/>
              </a:rPr>
              <a:t>http://</a:t>
            </a:r>
            <a:r>
              <a:rPr lang="en-US" altLang="zh-TW" dirty="0" smtClean="0">
                <a:hlinkClick r:id="rId4"/>
              </a:rPr>
              <a:t>www.cl.cam.ac.uk/projects/raspberrypi/tutorials/os/ok01.html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5565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Read </a:t>
            </a:r>
            <a:r>
              <a:rPr lang="en-US" altLang="zh-TW" dirty="0" smtClean="0"/>
              <a:t>me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這份</a:t>
            </a:r>
            <a:r>
              <a:rPr lang="en-US" altLang="zh-TW" dirty="0" err="1" smtClean="0"/>
              <a:t>ppt</a:t>
            </a:r>
            <a:r>
              <a:rPr lang="zh-TW" altLang="en-US" dirty="0" smtClean="0"/>
              <a:t>將能學到如何使用</a:t>
            </a:r>
            <a:r>
              <a:rPr lang="en-US" altLang="zh-TW" dirty="0" smtClean="0"/>
              <a:t>assembly</a:t>
            </a:r>
            <a:r>
              <a:rPr lang="zh-TW" altLang="en-US" dirty="0" smtClean="0"/>
              <a:t>控制</a:t>
            </a:r>
            <a:r>
              <a:rPr lang="en-US" altLang="zh-TW" dirty="0" err="1" smtClean="0"/>
              <a:t>gpio</a:t>
            </a:r>
            <a:endParaRPr lang="en-US" altLang="zh-TW" dirty="0" smtClean="0"/>
          </a:p>
          <a:p>
            <a:r>
              <a:rPr lang="zh-TW" altLang="en-US" dirty="0" smtClean="0"/>
              <a:t>完成自行定義的</a:t>
            </a:r>
            <a:r>
              <a:rPr lang="en-US" altLang="zh-TW" dirty="0" smtClean="0"/>
              <a:t>kernel</a:t>
            </a:r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raspberry pi3</a:t>
            </a:r>
            <a:r>
              <a:rPr lang="zh-TW" altLang="en-US" dirty="0" smtClean="0"/>
              <a:t> 完成開發</a:t>
            </a:r>
            <a:endParaRPr lang="en-US" altLang="zh-TW" dirty="0" smtClean="0"/>
          </a:p>
          <a:p>
            <a:r>
              <a:rPr lang="zh-TW" altLang="en-US" dirty="0" smtClean="0"/>
              <a:t>本教程將會使用</a:t>
            </a:r>
            <a:r>
              <a:rPr lang="en-US" altLang="zh-TW" dirty="0" smtClean="0"/>
              <a:t>win</a:t>
            </a:r>
            <a:r>
              <a:rPr lang="zh-TW" altLang="en-US" dirty="0" smtClean="0"/>
              <a:t>作為開發的電腦系統，助教使用的是</a:t>
            </a:r>
            <a:r>
              <a:rPr lang="en-US" altLang="zh-TW" dirty="0" smtClean="0"/>
              <a:t>win10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8096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Read me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rpi3 GPIO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809" y="1638452"/>
            <a:ext cx="7505319" cy="451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874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Development </a:t>
            </a:r>
            <a:r>
              <a:rPr lang="en-US" altLang="zh-TW" dirty="0" smtClean="0"/>
              <a:t>environment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ARM Flat Assembler </a:t>
            </a:r>
            <a:r>
              <a:rPr lang="en-US" altLang="zh-TW" dirty="0" smtClean="0"/>
              <a:t>Compiler</a:t>
            </a:r>
          </a:p>
          <a:p>
            <a:r>
              <a:rPr lang="en-US" altLang="zh-TW" dirty="0">
                <a:hlinkClick r:id="rId2"/>
              </a:rPr>
              <a:t>https://arm.flatassembler.net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en-US" altLang="zh-TW" dirty="0" smtClean="0"/>
              <a:t>Use 7-zip to exact it.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029712"/>
            <a:ext cx="72580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911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Development environment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Open the directory and open the FASMWARM.exe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64" y="2037778"/>
            <a:ext cx="5353050" cy="258127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094" y="2113978"/>
            <a:ext cx="40481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846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Development environment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Download example and use 7-zip to exact it</a:t>
            </a:r>
          </a:p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github.com/studica/tutorials/blob/master/Blogs/Embedded-1/EmbeddedProgrammingBlinkingLEDs.zip</a:t>
            </a:r>
            <a:endParaRPr lang="en-US" altLang="zh-TW" dirty="0" smtClean="0"/>
          </a:p>
          <a:p>
            <a:r>
              <a:rPr lang="en-US" altLang="zh-TW" dirty="0" smtClean="0"/>
              <a:t>Use SD card formatter format the </a:t>
            </a:r>
            <a:r>
              <a:rPr lang="en-US" altLang="zh-TW" dirty="0" err="1" smtClean="0"/>
              <a:t>sd</a:t>
            </a:r>
            <a:r>
              <a:rPr lang="en-US" altLang="zh-TW" dirty="0" smtClean="0"/>
              <a:t> card </a:t>
            </a:r>
          </a:p>
          <a:p>
            <a:r>
              <a:rPr lang="en-US" altLang="zh-TW" dirty="0" smtClean="0"/>
              <a:t>Put all file on </a:t>
            </a:r>
            <a:r>
              <a:rPr lang="en-US" altLang="zh-TW" dirty="0" err="1" smtClean="0"/>
              <a:t>sdcard</a:t>
            </a:r>
            <a:r>
              <a:rPr lang="en-US" altLang="zh-TW" dirty="0" smtClean="0"/>
              <a:t> which you exact before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0785" y="2889504"/>
            <a:ext cx="3940383" cy="265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741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Development environment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err="1" smtClean="0"/>
              <a:t>Umount</a:t>
            </a:r>
            <a:r>
              <a:rPr lang="en-US" altLang="zh-TW" dirty="0" smtClean="0"/>
              <a:t> the </a:t>
            </a:r>
            <a:r>
              <a:rPr lang="en-US" altLang="zh-TW" dirty="0" err="1" smtClean="0"/>
              <a:t>sd</a:t>
            </a:r>
            <a:r>
              <a:rPr lang="en-US" altLang="zh-TW" dirty="0" smtClean="0"/>
              <a:t> card and put it in </a:t>
            </a:r>
            <a:r>
              <a:rPr lang="en-US" altLang="zh-TW" dirty="0" err="1" smtClean="0"/>
              <a:t>rpi</a:t>
            </a:r>
            <a:endParaRPr lang="en-US" altLang="zh-TW" dirty="0" smtClean="0"/>
          </a:p>
          <a:p>
            <a:r>
              <a:rPr lang="en-US" altLang="zh-TW" dirty="0"/>
              <a:t>W</a:t>
            </a:r>
            <a:r>
              <a:rPr lang="en-US" altLang="zh-TW" dirty="0" smtClean="0"/>
              <a:t>ire </a:t>
            </a:r>
            <a:r>
              <a:rPr lang="en-US" altLang="zh-TW" dirty="0"/>
              <a:t>your breadboard </a:t>
            </a:r>
            <a:r>
              <a:rPr lang="en-US" altLang="zh-TW" dirty="0" smtClean="0"/>
              <a:t>and </a:t>
            </a:r>
            <a:r>
              <a:rPr lang="en-US" altLang="zh-TW" dirty="0" err="1" smtClean="0"/>
              <a:t>rpi</a:t>
            </a:r>
            <a:r>
              <a:rPr lang="en-US" altLang="zh-TW" dirty="0" smtClean="0"/>
              <a:t> like </a:t>
            </a:r>
            <a:r>
              <a:rPr lang="en-US" altLang="zh-TW" dirty="0"/>
              <a:t>in the below </a:t>
            </a:r>
            <a:r>
              <a:rPr lang="en-US" altLang="zh-TW" dirty="0" smtClean="0"/>
              <a:t>image and boot pi.</a:t>
            </a:r>
          </a:p>
          <a:p>
            <a:r>
              <a:rPr lang="en-US" altLang="zh-TW" dirty="0"/>
              <a:t>Y</a:t>
            </a:r>
            <a:r>
              <a:rPr lang="en-US" altLang="zh-TW" dirty="0" smtClean="0"/>
              <a:t>ou </a:t>
            </a:r>
            <a:r>
              <a:rPr lang="en-US" altLang="zh-TW" dirty="0"/>
              <a:t>should see your two LEDs take turns going on and off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27" y="3361564"/>
            <a:ext cx="3257446" cy="263994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736" y="4681538"/>
            <a:ext cx="2286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824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</a:t>
            </a:r>
            <a:r>
              <a:rPr lang="en-US" altLang="zh-TW" dirty="0" smtClean="0"/>
              <a:t>ode </a:t>
            </a:r>
            <a:r>
              <a:rPr lang="en-US" altLang="zh-TW" dirty="0"/>
              <a:t>work 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Defining Memory </a:t>
            </a:r>
            <a:r>
              <a:rPr lang="en-US" altLang="zh-TW" dirty="0" smtClean="0"/>
              <a:t>Addresses</a:t>
            </a:r>
          </a:p>
          <a:p>
            <a:r>
              <a:rPr lang="en-US" altLang="zh-TW" dirty="0" smtClean="0"/>
              <a:t>Open the code name kernel7.asm, suggest use Notepad++  editor</a:t>
            </a:r>
          </a:p>
          <a:p>
            <a:r>
              <a:rPr lang="en-US" altLang="zh-TW" dirty="0" smtClean="0"/>
              <a:t>BCM2837 the physical address is 0x3F00000</a:t>
            </a:r>
          </a:p>
          <a:p>
            <a:r>
              <a:rPr lang="en-US" altLang="zh-TW" dirty="0" smtClean="0"/>
              <a:t>GPIO controller address is 20000</a:t>
            </a:r>
          </a:p>
          <a:p>
            <a:r>
              <a:rPr lang="en-US" altLang="zh-TW" dirty="0" smtClean="0"/>
              <a:t>The register r0 state </a:t>
            </a:r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9219" y="2404872"/>
            <a:ext cx="4162425" cy="174307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812999"/>
            <a:ext cx="3505200" cy="81915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5152644"/>
            <a:ext cx="82677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8229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1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1" id="{6A7CFA61-96C6-4651-A278-35A2E6D91E46}" vid="{4136CD65-E7D6-40F2-96C2-3D5E82CA111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</Template>
  <TotalTime>0</TotalTime>
  <Words>730</Words>
  <Application>Microsoft Office PowerPoint</Application>
  <PresentationFormat>寬螢幕</PresentationFormat>
  <Paragraphs>148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5" baseType="lpstr">
      <vt:lpstr>新細明體</vt:lpstr>
      <vt:lpstr>Calibri</vt:lpstr>
      <vt:lpstr>Wingdings</vt:lpstr>
      <vt:lpstr>Wingdings 3</vt:lpstr>
      <vt:lpstr>佈景主題1</vt:lpstr>
      <vt:lpstr>Rasberry pi 3</vt:lpstr>
      <vt:lpstr>Outline</vt:lpstr>
      <vt:lpstr>Read me</vt:lpstr>
      <vt:lpstr>Read me</vt:lpstr>
      <vt:lpstr>Development environment</vt:lpstr>
      <vt:lpstr>Development environment</vt:lpstr>
      <vt:lpstr>Development environment</vt:lpstr>
      <vt:lpstr>Development environment</vt:lpstr>
      <vt:lpstr>Code work </vt:lpstr>
      <vt:lpstr>Code work </vt:lpstr>
      <vt:lpstr>Code work </vt:lpstr>
      <vt:lpstr>Code work </vt:lpstr>
      <vt:lpstr>Code work </vt:lpstr>
      <vt:lpstr>Code work </vt:lpstr>
      <vt:lpstr>Code work </vt:lpstr>
      <vt:lpstr>Code work </vt:lpstr>
      <vt:lpstr>Code work </vt:lpstr>
      <vt:lpstr>Code work </vt:lpstr>
      <vt:lpstr>Code work </vt:lpstr>
      <vt:lpstr>Referance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2016-08-06T04:27:06Z</dcterms:created>
  <dcterms:modified xsi:type="dcterms:W3CDTF">2017-12-03T12:49:13Z</dcterms:modified>
</cp:coreProperties>
</file>