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330" r:id="rId4"/>
    <p:sldId id="331" r:id="rId5"/>
    <p:sldId id="348" r:id="rId6"/>
    <p:sldId id="349" r:id="rId7"/>
    <p:sldId id="350" r:id="rId8"/>
    <p:sldId id="361" r:id="rId9"/>
    <p:sldId id="333" r:id="rId10"/>
    <p:sldId id="351" r:id="rId11"/>
    <p:sldId id="344" r:id="rId12"/>
    <p:sldId id="352" r:id="rId13"/>
    <p:sldId id="353" r:id="rId14"/>
    <p:sldId id="362" r:id="rId15"/>
    <p:sldId id="354" r:id="rId16"/>
    <p:sldId id="355" r:id="rId17"/>
    <p:sldId id="356" r:id="rId18"/>
    <p:sldId id="358" r:id="rId19"/>
    <p:sldId id="359" r:id="rId20"/>
    <p:sldId id="360" r:id="rId21"/>
    <p:sldId id="32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EF11F5E-1974-0217-7318-8CAA510B5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54E472-B497-BD44-41A0-45D63887D1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C65A3-BFBB-4373-9790-BB47B9EAB47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F2AD1D-2BD8-2AA3-0BAD-A58E86727C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DD30AE-A170-C1EC-43F8-DE87C48937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CE4E0-5CDC-4765-AFC0-92BC9142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53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CA3E9-28E6-48CA-8055-D0AE43BA70D2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71A5-7DA2-4866-BD55-46986F41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29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89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13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82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10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18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9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3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0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1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5061-4342-49F3-8037-3A4DD2703F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78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77F6-B1F0-4CE6-AD59-CE4DFA28CC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3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77F6-B1F0-4CE6-AD59-CE4DFA28CC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77F6-B1F0-4CE6-AD59-CE4DFA28CC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92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77F6-B1F0-4CE6-AD59-CE4DFA28CC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5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78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2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9138C-CE95-DDD2-B319-B84217B36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E34E81-29D7-0447-7EC0-5E8032C13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419AD-842F-C05D-A64D-B723AD51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6279-828A-4DE4-ABC3-3EFF31973BBE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E74FD-AE9B-C235-FEC5-5DB8556F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526BD-B664-6EDE-08ED-FB66972B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2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117AB-6895-17C6-64AC-997DE9CF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845584-8A5A-79E7-E923-74C44DA2F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30F26-FA89-2B7C-F657-077B0181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3ABD-B1F0-4B9D-A89D-69938ED0913D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5534F-8687-B960-7F07-2749DA85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D31B2-09A4-7404-A938-558D7821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5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7FEC87-2360-48A7-47B5-804C22716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C734-FB6C-CD0C-EF9E-4B3735A2F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2E4A3-12F4-1F7B-9E2F-7DA6DE6D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B75A-7774-487C-A35A-96B2CBEAF302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C20E5-59ED-AEDA-B475-E21E6C29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05F5B-9E18-4411-21D3-E265C04B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9EBC7-7586-7AA5-21ED-8A4758D20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816F98-B85C-F8AC-6344-E3E0516F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0BF3A-34C6-56C3-9F07-4D0F1540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2863-999C-4924-889A-2C697F27019F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B5182-7A5E-6618-FDCE-92253553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476A9-409E-F8B0-3279-08EBC3AC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26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97F2E-60AF-0EE5-EB86-1E80E48B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8A79B-2627-E3C7-3DD4-A7C026A37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CE21F-64EA-262B-2A50-F3A96C25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BA5F-F3F6-495E-8369-8E73160C8CA1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0F8B3-B5F4-BF71-8F0B-28A6AF14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8B1C6-818F-DA06-4F9F-1806C566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0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0CBDE-BE44-D434-C60C-6A3F1A63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AB455-1479-81DE-91AD-26FA257E3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F60A5-05C5-1F4C-578F-F6D1A729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599A-19B9-4E2A-850D-81A06CBE4DA4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FF898-8A18-BDE4-8383-F08FFE1C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DC61D-3800-E45A-5D87-E874E055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F58B2-CF18-6334-186F-2AFAF6A7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84BB1-8747-A65D-595A-2B32A7B40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83CB8A-311F-D9F9-E579-63C7287A9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C0A37-8AFC-88CF-61F2-060FC669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B46E-34BF-4A9D-85F2-86B132B1F024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E89CC-437D-5F0E-FFB8-BC1B94CA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7F9425-D2C6-0DD2-D2D4-869D0ACA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2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ECE89-9D40-405F-663E-E997FE9D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A87952-1788-1D7E-269E-A8AC2417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4B78EC-1A72-949C-9F68-66FC2134B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39898A-4F6B-EB36-BE26-902A48234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0A1C1B-1353-5A19-2C4E-55DECE6FB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9CAA0C-AC1B-1F4A-A611-C581694A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2FDC-4CAE-4008-AAED-86A5835B30D3}" type="datetime1">
              <a:rPr lang="en-US" smtClean="0"/>
              <a:t>10/26/2022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DFF52F-FB79-6324-3072-5FC4C7AD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E88FE2-020D-8CDC-852C-7F0767CB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A707D-AB75-C2BB-FD59-9ED8B80B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AAE6BD-9A98-EAC5-F1B7-C39FEC26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2F1D-6B58-4A3E-BD7C-39CE7BFCB86F}" type="datetime1">
              <a:rPr lang="en-US" smtClean="0"/>
              <a:t>10/26/2022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DA9F69-D60C-A226-92E8-7F822E1B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E91219-F709-5E97-92BD-A50B7097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29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F8C6B7-CDB2-B532-AFB3-28FEB4D9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2F69-CF3A-4DF9-83B5-915AF93D36AF}" type="datetime1">
              <a:rPr lang="en-US" smtClean="0"/>
              <a:t>10/26/2022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74F49D-762B-A9E4-51E0-B52FBB0B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D0FAA-01D6-A9B8-5DB9-98AEEF1D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04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0BCFB-48E7-B1D7-85C7-DC7B92DD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DCBF8-518E-D698-4E7D-15845136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9544B1-C006-C142-4A41-7365D3576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B56ED-88C5-A4C6-E0E8-871528C9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BEDC-FE5E-4454-BAF0-52A43BEE31CE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27EB7-C10C-D29E-2761-515BF59D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4F1D0-E5A3-64A5-2096-29962D02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E2167-E664-A14F-A265-9F40F559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034DA-E0CB-44C7-4E02-31889388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D8132-8D85-CD69-0570-ED794529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63B8-F90F-4FF5-8615-E98B8468537E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A90B0-D1CD-26ED-513C-4690D737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7308A-7F32-F464-A512-F115C270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21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5AEBE-49E9-1EE9-D9B2-F2844E42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E0768A-3BE5-69E4-C4A7-687BBA365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A269D-6A3F-A574-C951-9E733099F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6C5D6-9919-825F-132A-46ED7A7F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9615-BE2E-4135-9E5C-1477BB31DB3E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B93A4-E2CE-02DD-14F6-06E38FD4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7839D4-59A3-9120-0649-DAA15C6B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28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47A88-9F68-12BC-63FA-29E5B0BD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95596F-35DD-CF88-84C9-90E94663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20380-6043-E79B-7DA1-F582D554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A9B5-C4BA-4C2A-9D2A-AF978EC11723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1C820-20F8-7C36-645B-7AA844D5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15C7F-2915-9E43-29E1-9BFD85FC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1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22BC1C-F3D7-A625-159F-A203A4F6A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EE4D7-21B9-6044-DFB0-E2327BD35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D5D27-AB77-D12E-443F-2BF300F6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9F61-2F95-457A-BAE5-366CA0EAA93D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0A95B-0278-5B17-BBCD-13670EB9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29419-97C9-87C1-04E5-D2E90867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4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1017B-B75B-2A28-A581-762FC055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7B1D4-76BE-A95C-538E-B3876BC9F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D4532-34B5-80D7-85EB-7D1E1DDB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7F66-799E-4EA7-808C-04BAB27E777F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57D28-644E-C548-FEC5-6F8DA42F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B668F-1367-66E9-B052-46A84783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7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20783-D074-7926-FAF5-443B22C7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C0C47-974C-6101-9B5E-AC9792622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2B6CD-721A-454A-99D0-79B2C6349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526AB-C594-5B47-6058-98E285DF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1E21-41CE-4B70-90BC-50CC38406113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95909B-70B4-ABF5-AE9F-42BFBCF8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69131-A44D-88DE-20D5-8C93490B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5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F8A61-8116-F94C-4E5F-E65940E5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E18AA-EC5E-FBCE-1C11-216271D5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FD9BE8-1396-E702-0F64-D32B83783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3E5AEE-CA3C-E0FF-3F0A-089C1650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92B821-18AF-5313-C7EB-E607E00D7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2A48EA-6239-011C-2F95-49876FE7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66C6-F977-42E0-B9CB-1B7CB0C951F4}" type="datetime1">
              <a:rPr lang="en-US" smtClean="0"/>
              <a:t>10/26/2022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150623-9D9A-EE9D-0C70-722216F7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47317E-D4B9-F039-B029-CC91014A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0CFDC-54A1-BE16-4C01-7C4173CE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D05BD6-C628-E43E-D33D-CCC35B93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9EF2-AA78-47D5-AF45-24C1EC23E89E}" type="datetime1">
              <a:rPr lang="en-US" smtClean="0"/>
              <a:t>10/26/2022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F44B61-3A2D-D7F7-FD4F-8FA9BC24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944B87-4144-7800-5C85-002D50F5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9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CDDB5E-41B5-90CE-0112-A219BC4B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DF6-E603-4BAE-900B-ABF40EFF4005}" type="datetime1">
              <a:rPr lang="en-US" smtClean="0"/>
              <a:t>10/26/2022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24D033-A38C-5FEB-7C33-CCF3041C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6E5AE7-0C34-1D72-4A1E-DFDCDE6E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9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1B9AC-E735-9813-0857-89714D79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741CF-CC33-E62D-2264-80579F3A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0DC59-D654-B0E9-C735-CC9D85195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4D27B3-28BF-D863-4AD3-94CC4166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D587-F7FA-41F8-A66C-AC9BE9940397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F4BB9-2E8F-FEA8-2A6A-003FA213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28990-7200-B7DF-9F6B-DD6C1965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2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2070E-0CC8-4999-81A7-77702B17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CD4F6-90B1-C9D0-3361-DD47F853C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C57A67-11E9-1D25-D98C-2DFE61D02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28CE2-4FE3-BAFB-A06D-FDFE76D7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BA91-5E84-4337-87DC-6F10A1E75991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EAC21-C599-6ADD-FCE8-4A064FA3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498B9F-1498-7BCF-79BA-4B549E3C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51ABDC-9E57-54B9-E57D-4F57BAEF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D55942-B0D8-873F-5784-CA3021F40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BF3D9-003A-7207-675E-56677FA70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07E4-51AA-42A0-BF85-70490344E241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E4B8A-B480-9D3E-EBDF-3B56CCD14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CC564-BA19-B5D5-CFF9-03EB751D6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7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D2C6ED-CF7C-D800-2F64-9D33BDC3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AC698-127C-C88F-5760-CBAADFC18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E636C-A554-9501-85B1-A353EEFFF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319F3-6801-4648-8098-0666B0DD2DB7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CA24E-5879-964B-D385-EC565523A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03986-A987-D391-7186-FED7352D4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2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D48F543-9A8F-E3F7-1ADD-B533D265F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4069" y="4959439"/>
            <a:ext cx="4803861" cy="2607442"/>
          </a:xfrm>
        </p:spPr>
        <p:txBody>
          <a:bodyPr/>
          <a:lstStyle/>
          <a:p>
            <a:endParaRPr lang="en-GB" dirty="0"/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Haobo Xu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2022/10/26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76C9E9-A1C6-2E70-42AE-8AA7A3AA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62" y="615622"/>
            <a:ext cx="11569363" cy="452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7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47" y="1170468"/>
            <a:ext cx="6584916" cy="5687539"/>
          </a:xfrm>
        </p:spPr>
        <p:txBody>
          <a:bodyPr>
            <a:normAutofit/>
          </a:bodyPr>
          <a:lstStyle/>
          <a:p>
            <a:pPr lvl="1">
              <a:lnSpc>
                <a:spcPct val="130000"/>
              </a:lnSpc>
            </a:pPr>
            <a:r>
              <a:rPr lang="en-US" altLang="zh-CN" i="0" u="none" strike="noStrike" baseline="0" dirty="0">
                <a:solidFill>
                  <a:srgbClr val="0070C0"/>
                </a:solidFill>
                <a:latin typeface="NimbusRomNo9L-Regu"/>
              </a:rPr>
              <a:t>Graph Structure </a:t>
            </a:r>
            <a:r>
              <a:rPr lang="en-US" altLang="zh-CN" i="0" u="none" strike="noStrike" baseline="0" dirty="0">
                <a:latin typeface="NimbusRomNo9L-Regu"/>
              </a:rPr>
              <a:t>Ablation Experiment</a:t>
            </a:r>
          </a:p>
          <a:p>
            <a:pPr lvl="2">
              <a:lnSpc>
                <a:spcPct val="130000"/>
              </a:lnSpc>
            </a:pPr>
            <a:r>
              <a:rPr lang="en-US" altLang="zh-CN" sz="2200" dirty="0">
                <a:latin typeface="NimbusRomNo9L-Regu"/>
              </a:rPr>
              <a:t>Break graph structure </a:t>
            </a:r>
          </a:p>
          <a:p>
            <a:pPr lvl="2">
              <a:lnSpc>
                <a:spcPct val="130000"/>
              </a:lnSpc>
            </a:pPr>
            <a:r>
              <a:rPr lang="en-US" altLang="zh-CN" sz="2200" dirty="0">
                <a:latin typeface="NimbusRomNo9L-Regu"/>
              </a:rPr>
              <a:t>Use the random adjacency tensors in message passing</a:t>
            </a:r>
          </a:p>
          <a:p>
            <a:pPr lvl="2">
              <a:lnSpc>
                <a:spcPct val="130000"/>
              </a:lnSpc>
            </a:pPr>
            <a:endParaRPr lang="en-US" altLang="zh-CN" sz="2200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r>
              <a:rPr lang="en-US" altLang="zh-CN" i="0" u="none" strike="noStrike" baseline="0" dirty="0">
                <a:solidFill>
                  <a:srgbClr val="D6A300"/>
                </a:solidFill>
                <a:latin typeface="NimbusRomNo9L-Regu"/>
              </a:rPr>
              <a:t>Neighbor Information </a:t>
            </a:r>
            <a:r>
              <a:rPr lang="en-US" altLang="zh-CN" i="0" u="none" strike="noStrike" baseline="0" dirty="0">
                <a:latin typeface="NimbusRomNo9L-Regu"/>
              </a:rPr>
              <a:t>Ablation Experiment</a:t>
            </a:r>
          </a:p>
          <a:p>
            <a:pPr lvl="2">
              <a:lnSpc>
                <a:spcPct val="130000"/>
              </a:lnSpc>
            </a:pPr>
            <a:r>
              <a:rPr lang="en-US" altLang="zh-CN" sz="2200" dirty="0">
                <a:latin typeface="NimbusRomNo9L-Regu"/>
              </a:rPr>
              <a:t>Remove neighbor information term in aggregation function</a:t>
            </a:r>
          </a:p>
          <a:p>
            <a:pPr lvl="2">
              <a:lnSpc>
                <a:spcPct val="130000"/>
              </a:lnSpc>
            </a:pPr>
            <a:endParaRPr lang="en-US" altLang="zh-CN" sz="2400" i="0" u="none" strike="noStrike" baseline="0" dirty="0">
              <a:latin typeface="NimbusRomNo9L-Regu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Rethinking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E3BCEAA-69E4-C9DF-7C59-D0A95BF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10</a:t>
            </a:fld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E1E683-1975-D7C8-8729-095889234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805" y="1170468"/>
            <a:ext cx="5360785" cy="391073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6FC988-D5BC-A1CC-F6F4-1404E8803631}"/>
              </a:ext>
            </a:extLst>
          </p:cNvPr>
          <p:cNvSpPr/>
          <p:nvPr/>
        </p:nvSpPr>
        <p:spPr>
          <a:xfrm>
            <a:off x="7434470" y="2832652"/>
            <a:ext cx="4462669" cy="208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324D00-6A4A-C78B-8A37-03E061DC9578}"/>
              </a:ext>
            </a:extLst>
          </p:cNvPr>
          <p:cNvSpPr/>
          <p:nvPr/>
        </p:nvSpPr>
        <p:spPr>
          <a:xfrm>
            <a:off x="7434470" y="3621080"/>
            <a:ext cx="4462669" cy="208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EF6FE8-E28F-7E7C-246A-F14E125A494D}"/>
              </a:ext>
            </a:extLst>
          </p:cNvPr>
          <p:cNvSpPr/>
          <p:nvPr/>
        </p:nvSpPr>
        <p:spPr>
          <a:xfrm>
            <a:off x="7209183" y="4461628"/>
            <a:ext cx="4687956" cy="208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31E742-214F-838F-C787-D7A9F68AAB24}"/>
              </a:ext>
            </a:extLst>
          </p:cNvPr>
          <p:cNvSpPr/>
          <p:nvPr/>
        </p:nvSpPr>
        <p:spPr>
          <a:xfrm>
            <a:off x="7434470" y="3096445"/>
            <a:ext cx="4462669" cy="2087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CE706E-ADAD-DC16-8029-97D249CC7C9A}"/>
              </a:ext>
            </a:extLst>
          </p:cNvPr>
          <p:cNvSpPr/>
          <p:nvPr/>
        </p:nvSpPr>
        <p:spPr>
          <a:xfrm>
            <a:off x="7434470" y="3880485"/>
            <a:ext cx="4462669" cy="2087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48250E-FD77-24BC-9F41-D88613E0FF90}"/>
              </a:ext>
            </a:extLst>
          </p:cNvPr>
          <p:cNvSpPr/>
          <p:nvPr/>
        </p:nvSpPr>
        <p:spPr>
          <a:xfrm>
            <a:off x="7209184" y="4703558"/>
            <a:ext cx="4669878" cy="17551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36B2C8-0AEA-384D-87AA-E4D186F4F87A}"/>
              </a:ext>
            </a:extLst>
          </p:cNvPr>
          <p:cNvSpPr txBox="1"/>
          <p:nvPr/>
        </p:nvSpPr>
        <p:spPr>
          <a:xfrm>
            <a:off x="2196547" y="5875160"/>
            <a:ext cx="828989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NimbusRomNo9L-Regu"/>
              </a:rPr>
              <a:t>Conclusion: Neither graph structure nor neighbor information is critical.</a:t>
            </a:r>
            <a:endParaRPr lang="en-US" dirty="0"/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28D0CD6B-E6D6-EB98-6528-45B350D42F1E}"/>
              </a:ext>
            </a:extLst>
          </p:cNvPr>
          <p:cNvSpPr>
            <a:spLocks noGrp="1"/>
          </p:cNvSpPr>
          <p:nvPr/>
        </p:nvSpPr>
        <p:spPr>
          <a:xfrm>
            <a:off x="4399602" y="151429"/>
            <a:ext cx="1914525" cy="37782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lvl="0"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alpha val="36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 lvl="0"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  <a:endParaRPr lang="zh-CN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65AA9A0-781C-0175-3DDF-509F02A95381}"/>
              </a:ext>
            </a:extLst>
          </p:cNvPr>
          <p:cNvSpPr txBox="1"/>
          <p:nvPr/>
        </p:nvSpPr>
        <p:spPr>
          <a:xfrm>
            <a:off x="6066165" y="151429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Rethinking</a:t>
            </a:r>
            <a:endParaRPr lang="zh-CN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E20124-8BA7-D99B-D197-3CF9470B5B6F}"/>
              </a:ext>
            </a:extLst>
          </p:cNvPr>
          <p:cNvSpPr txBox="1"/>
          <p:nvPr/>
        </p:nvSpPr>
        <p:spPr>
          <a:xfrm>
            <a:off x="7421199" y="151711"/>
            <a:ext cx="150100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Framework &amp; Experiments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8FE143F-8C1A-0C60-5B88-47EADA859938}"/>
              </a:ext>
            </a:extLst>
          </p:cNvPr>
          <p:cNvSpPr txBox="1"/>
          <p:nvPr/>
        </p:nvSpPr>
        <p:spPr>
          <a:xfrm>
            <a:off x="8810676" y="14284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Conclusion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2BAB30-5528-BBD6-AE0D-D08703951FF5}"/>
              </a:ext>
            </a:extLst>
          </p:cNvPr>
          <p:cNvSpPr txBox="1"/>
          <p:nvPr/>
        </p:nvSpPr>
        <p:spPr>
          <a:xfrm>
            <a:off x="10263244" y="15519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Discussion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18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66" y="1153951"/>
            <a:ext cx="6489288" cy="5687539"/>
          </a:xfrm>
        </p:spPr>
        <p:txBody>
          <a:bodyPr>
            <a:normAutofit/>
          </a:bodyPr>
          <a:lstStyle/>
          <a:p>
            <a:pPr lvl="1">
              <a:lnSpc>
                <a:spcPct val="130000"/>
              </a:lnSpc>
            </a:pPr>
            <a:r>
              <a:rPr lang="en-US" altLang="zh-CN" i="0" u="none" strike="noStrike" baseline="0" dirty="0">
                <a:solidFill>
                  <a:schemeClr val="accent2">
                    <a:lumMod val="75000"/>
                  </a:schemeClr>
                </a:solidFill>
                <a:latin typeface="NimbusRomNo9L-Regu"/>
              </a:rPr>
              <a:t>Self Loop </a:t>
            </a:r>
            <a:r>
              <a:rPr lang="en-US" altLang="zh-CN" i="0" u="none" strike="noStrike" baseline="0" dirty="0">
                <a:latin typeface="NimbusRomNo9L-Regu"/>
              </a:rPr>
              <a:t>Ablation Experiment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latin typeface="NimbusRomNo9L-Regu"/>
              </a:rPr>
              <a:t>Remove self loop term in aggregation function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latin typeface="NimbusRomNo9L-Regu"/>
              </a:rPr>
              <a:t>Result: </a:t>
            </a:r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  <a:latin typeface="NimbusRomNo9L-Regu"/>
              </a:rPr>
              <a:t>(X+WSI) </a:t>
            </a:r>
            <a:r>
              <a:rPr lang="en-US" altLang="zh-CN" sz="2200" dirty="0">
                <a:latin typeface="NimbusRomNo9L-Regu"/>
              </a:rPr>
              <a:t>Keeping only neighbor information achieves comparative results</a:t>
            </a:r>
          </a:p>
          <a:p>
            <a:pPr lvl="1">
              <a:lnSpc>
                <a:spcPct val="130000"/>
              </a:lnSpc>
            </a:pPr>
            <a:endParaRPr lang="en-US" altLang="zh-CN" dirty="0">
              <a:solidFill>
                <a:schemeClr val="accent6"/>
              </a:solidFill>
              <a:latin typeface="NimbusRomNo9L-Regu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chemeClr val="accent6"/>
                </a:solidFill>
                <a:latin typeface="NimbusRomNo9L-Regu"/>
              </a:rPr>
              <a:t>Self Loop + Random Neighbors </a:t>
            </a:r>
            <a:r>
              <a:rPr lang="en-US" altLang="zh-CN" dirty="0">
                <a:latin typeface="NimbusRomNo9L-Regu"/>
              </a:rPr>
              <a:t>Experiment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latin typeface="NimbusRomNo9L-Regu"/>
              </a:rPr>
              <a:t>Result: </a:t>
            </a:r>
            <a:r>
              <a:rPr lang="en-US" altLang="zh-CN" sz="2200" dirty="0">
                <a:solidFill>
                  <a:schemeClr val="accent6"/>
                </a:solidFill>
                <a:latin typeface="NimbusRomNo9L-Regu"/>
              </a:rPr>
              <a:t>(X+WSI+RAT) </a:t>
            </a:r>
            <a:r>
              <a:rPr lang="en-US" altLang="zh-CN" sz="2200" dirty="0">
                <a:latin typeface="NimbusRomNo9L-Regu"/>
              </a:rPr>
              <a:t>Only aggregating randomly generated neighbor information achieve comparative results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Rethinking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E3BCEAA-69E4-C9DF-7C59-D0A95BF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11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5B4F2C-AD6B-A01C-D763-CFE06B9B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09" y="1327782"/>
            <a:ext cx="5320689" cy="36758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30DE7C-4381-768A-D0CD-6C37F69BE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018" y="4889947"/>
            <a:ext cx="4426527" cy="23982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489170D-7445-971B-B9E7-17A1E3281471}"/>
              </a:ext>
            </a:extLst>
          </p:cNvPr>
          <p:cNvSpPr/>
          <p:nvPr/>
        </p:nvSpPr>
        <p:spPr>
          <a:xfrm>
            <a:off x="7285383" y="2902226"/>
            <a:ext cx="4477670" cy="1689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D6277D-FAB1-2A6F-AD83-CB1136AD1521}"/>
              </a:ext>
            </a:extLst>
          </p:cNvPr>
          <p:cNvSpPr/>
          <p:nvPr/>
        </p:nvSpPr>
        <p:spPr>
          <a:xfrm>
            <a:off x="7285382" y="3663371"/>
            <a:ext cx="4477669" cy="1689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454FD3-6EC5-78CA-0CF6-46E4314FB019}"/>
              </a:ext>
            </a:extLst>
          </p:cNvPr>
          <p:cNvSpPr/>
          <p:nvPr/>
        </p:nvSpPr>
        <p:spPr>
          <a:xfrm>
            <a:off x="7209182" y="4420348"/>
            <a:ext cx="4553869" cy="1689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A2C80B-448E-9B64-C4B6-5F40649EB340}"/>
              </a:ext>
            </a:extLst>
          </p:cNvPr>
          <p:cNvSpPr/>
          <p:nvPr/>
        </p:nvSpPr>
        <p:spPr>
          <a:xfrm>
            <a:off x="7086602" y="3141472"/>
            <a:ext cx="4676450" cy="1689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1E6EC0-3526-76CD-4CA6-193E4A9F06CC}"/>
              </a:ext>
            </a:extLst>
          </p:cNvPr>
          <p:cNvSpPr/>
          <p:nvPr/>
        </p:nvSpPr>
        <p:spPr>
          <a:xfrm>
            <a:off x="7086601" y="3832337"/>
            <a:ext cx="4676450" cy="21832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791797C-2538-7382-02EA-59DAA301DE3F}"/>
              </a:ext>
            </a:extLst>
          </p:cNvPr>
          <p:cNvSpPr/>
          <p:nvPr/>
        </p:nvSpPr>
        <p:spPr>
          <a:xfrm>
            <a:off x="6927575" y="4613029"/>
            <a:ext cx="4835476" cy="1900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2CD90D-DC6E-8516-7730-0E1805AE5E59}"/>
              </a:ext>
            </a:extLst>
          </p:cNvPr>
          <p:cNvSpPr txBox="1"/>
          <p:nvPr/>
        </p:nvSpPr>
        <p:spPr>
          <a:xfrm>
            <a:off x="1025608" y="3782276"/>
            <a:ext cx="562711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NimbusRomNo9L-Regu"/>
              </a:rPr>
              <a:t>Conclusion: Self Loop Information is not critical.</a:t>
            </a:r>
            <a:endParaRPr lang="en-US" dirty="0"/>
          </a:p>
        </p:txBody>
      </p:sp>
      <p:sp>
        <p:nvSpPr>
          <p:cNvPr id="18" name="文本占位符 13">
            <a:extLst>
              <a:ext uri="{FF2B5EF4-FFF2-40B4-BE49-F238E27FC236}">
                <a16:creationId xmlns:a16="http://schemas.microsoft.com/office/drawing/2014/main" id="{5B43A2C2-34B0-2247-DD82-3E23EE022706}"/>
              </a:ext>
            </a:extLst>
          </p:cNvPr>
          <p:cNvSpPr>
            <a:spLocks noGrp="1"/>
          </p:cNvSpPr>
          <p:nvPr/>
        </p:nvSpPr>
        <p:spPr>
          <a:xfrm>
            <a:off x="4399602" y="151429"/>
            <a:ext cx="1914525" cy="37782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lvl="0"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alpha val="36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 lvl="0"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  <a:endParaRPr lang="zh-CN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2DE20A-0B4E-27DE-53D4-9E4A7B27C76D}"/>
              </a:ext>
            </a:extLst>
          </p:cNvPr>
          <p:cNvSpPr txBox="1"/>
          <p:nvPr/>
        </p:nvSpPr>
        <p:spPr>
          <a:xfrm>
            <a:off x="6066165" y="151429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Rethinking</a:t>
            </a:r>
            <a:endParaRPr lang="zh-CN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C2E5F9-84D8-3DFF-A5D9-B725E104720F}"/>
              </a:ext>
            </a:extLst>
          </p:cNvPr>
          <p:cNvSpPr txBox="1"/>
          <p:nvPr/>
        </p:nvSpPr>
        <p:spPr>
          <a:xfrm>
            <a:off x="7421199" y="151711"/>
            <a:ext cx="150100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Framework &amp; Experiments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0BB7E8-C65B-57E6-9D5D-CADC26956158}"/>
              </a:ext>
            </a:extLst>
          </p:cNvPr>
          <p:cNvSpPr txBox="1"/>
          <p:nvPr/>
        </p:nvSpPr>
        <p:spPr>
          <a:xfrm>
            <a:off x="8810676" y="14284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Conclusion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4F27D9C-4D61-35BD-6BF3-C54FF3545584}"/>
              </a:ext>
            </a:extLst>
          </p:cNvPr>
          <p:cNvSpPr txBox="1"/>
          <p:nvPr/>
        </p:nvSpPr>
        <p:spPr>
          <a:xfrm>
            <a:off x="10263244" y="15519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Discussion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3D521F5-4CB6-5D91-5508-9F6126E4FBFF}"/>
              </a:ext>
            </a:extLst>
          </p:cNvPr>
          <p:cNvSpPr txBox="1"/>
          <p:nvPr/>
        </p:nvSpPr>
        <p:spPr>
          <a:xfrm>
            <a:off x="984149" y="6199595"/>
            <a:ext cx="892545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NimbusRomNo9L-Regu"/>
              </a:rPr>
              <a:t>Conclusion: Keeping only randomly selected neighbor information still 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2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46" y="1170468"/>
            <a:ext cx="10845189" cy="5687539"/>
          </a:xfrm>
        </p:spPr>
        <p:txBody>
          <a:bodyPr>
            <a:normAutofit/>
          </a:bodyPr>
          <a:lstStyle/>
          <a:p>
            <a:pPr lvl="1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Guesswork: </a:t>
            </a:r>
            <a:br>
              <a:rPr lang="en-US" altLang="zh-CN" dirty="0">
                <a:latin typeface="NimbusRomNo9L-Regu"/>
              </a:rPr>
            </a:br>
            <a:r>
              <a:rPr lang="en-US" altLang="zh-CN" dirty="0">
                <a:latin typeface="NimbusRomNo9L-Regu"/>
              </a:rPr>
              <a:t>The followings contain semantical information, which can </a:t>
            </a:r>
            <a:r>
              <a:rPr lang="en-US" altLang="zh-CN" dirty="0">
                <a:solidFill>
                  <a:srgbClr val="FF0000"/>
                </a:solidFill>
                <a:latin typeface="NimbusRomNo9L-Regu"/>
              </a:rPr>
              <a:t>distinguish entities from others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1) self-loop</a:t>
            </a:r>
          </a:p>
          <a:p>
            <a:pPr lvl="3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Reason:</a:t>
            </a:r>
            <a:r>
              <a:rPr lang="zh-CN" altLang="en-US" dirty="0">
                <a:latin typeface="NimbusRomNo9L-Regu"/>
              </a:rPr>
              <a:t> </a:t>
            </a:r>
            <a:r>
              <a:rPr lang="en-US" altLang="zh-CN" dirty="0">
                <a:latin typeface="NimbusRomNo9L-Regu"/>
              </a:rPr>
              <a:t>The representation of each entity is </a:t>
            </a:r>
            <a:r>
              <a:rPr lang="en-US" altLang="zh-CN" dirty="0">
                <a:solidFill>
                  <a:srgbClr val="FF0000"/>
                </a:solidFill>
                <a:latin typeface="NimbusRomNo9L-Regu"/>
              </a:rPr>
              <a:t>independent</a:t>
            </a:r>
            <a:r>
              <a:rPr lang="en-US" altLang="zh-CN" dirty="0">
                <a:latin typeface="NimbusRomNo9L-Regu"/>
              </a:rPr>
              <a:t>.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2) neighbor information</a:t>
            </a:r>
          </a:p>
          <a:p>
            <a:pPr lvl="3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Reason: Entities with different neighbors have </a:t>
            </a:r>
            <a:r>
              <a:rPr lang="en-US" altLang="zh-CN" dirty="0">
                <a:solidFill>
                  <a:srgbClr val="FF0000"/>
                </a:solidFill>
                <a:latin typeface="NimbusRomNo9L-Regu"/>
              </a:rPr>
              <a:t>different</a:t>
            </a:r>
            <a:r>
              <a:rPr lang="en-US" altLang="zh-CN" dirty="0">
                <a:latin typeface="NimbusRomNo9L-Regu"/>
              </a:rPr>
              <a:t> semantics.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3) randomly generated neighbor</a:t>
            </a:r>
          </a:p>
          <a:p>
            <a:pPr lvl="3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Reason: Assign different neighbors </a:t>
            </a:r>
            <a:r>
              <a:rPr lang="en-US" altLang="zh-CN" sz="1800" dirty="0">
                <a:latin typeface="NimbusRomNo9L-Regu"/>
              </a:rPr>
              <a:t>for different entities with a high possibility, thus different entities have </a:t>
            </a:r>
            <a:r>
              <a:rPr lang="en-US" altLang="zh-CN" sz="1800" dirty="0">
                <a:solidFill>
                  <a:srgbClr val="FF0000"/>
                </a:solidFill>
                <a:latin typeface="NimbusRomNo9L-Regu"/>
              </a:rPr>
              <a:t>different sets of neighbors </a:t>
            </a:r>
            <a:r>
              <a:rPr lang="en-US" altLang="zh-CN" dirty="0">
                <a:latin typeface="NimbusRomNo9L-Regu"/>
              </a:rPr>
              <a:t>(just like a hash number).</a:t>
            </a:r>
          </a:p>
          <a:p>
            <a:pPr marL="1371600" lvl="3" indent="0">
              <a:lnSpc>
                <a:spcPct val="130000"/>
              </a:lnSpc>
              <a:buNone/>
            </a:pPr>
            <a:endParaRPr lang="en-US" altLang="zh-CN" dirty="0">
              <a:latin typeface="NimbusRomNo9L-Regu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Rethinking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E3BCEAA-69E4-C9DF-7C59-D0A95BF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12</a:t>
            </a:fld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88E8A0-E5E4-65FD-7B12-D833DBA295AC}"/>
              </a:ext>
            </a:extLst>
          </p:cNvPr>
          <p:cNvSpPr txBox="1"/>
          <p:nvPr/>
        </p:nvSpPr>
        <p:spPr>
          <a:xfrm>
            <a:off x="517073" y="5878197"/>
            <a:ext cx="1167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imbusRomNo9L-Regu"/>
              </a:rPr>
              <a:t>Any of the above (that can distinguish entities) has the same effect on the final performance.</a:t>
            </a:r>
          </a:p>
        </p:txBody>
      </p:sp>
      <p:sp>
        <p:nvSpPr>
          <p:cNvPr id="10" name="文本占位符 13">
            <a:extLst>
              <a:ext uri="{FF2B5EF4-FFF2-40B4-BE49-F238E27FC236}">
                <a16:creationId xmlns:a16="http://schemas.microsoft.com/office/drawing/2014/main" id="{EBCFD463-864C-49A3-17FE-EB9265B49C92}"/>
              </a:ext>
            </a:extLst>
          </p:cNvPr>
          <p:cNvSpPr>
            <a:spLocks noGrp="1"/>
          </p:cNvSpPr>
          <p:nvPr/>
        </p:nvSpPr>
        <p:spPr>
          <a:xfrm>
            <a:off x="4399602" y="151429"/>
            <a:ext cx="1914525" cy="37782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lvl="0"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alpha val="36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 lvl="0"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  <a:endParaRPr lang="zh-CN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A4B1DB-94C3-C433-5070-6C56AB57DF0D}"/>
              </a:ext>
            </a:extLst>
          </p:cNvPr>
          <p:cNvSpPr txBox="1"/>
          <p:nvPr/>
        </p:nvSpPr>
        <p:spPr>
          <a:xfrm>
            <a:off x="6066165" y="151429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Rethinking</a:t>
            </a:r>
            <a:endParaRPr lang="zh-CN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E21462-1564-CF80-2701-7EE748204DF3}"/>
              </a:ext>
            </a:extLst>
          </p:cNvPr>
          <p:cNvSpPr txBox="1"/>
          <p:nvPr/>
        </p:nvSpPr>
        <p:spPr>
          <a:xfrm>
            <a:off x="7421199" y="151711"/>
            <a:ext cx="150100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Framework &amp; Experiments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D3169F-30C8-7CDA-2FF5-30FF037EE95F}"/>
              </a:ext>
            </a:extLst>
          </p:cNvPr>
          <p:cNvSpPr txBox="1"/>
          <p:nvPr/>
        </p:nvSpPr>
        <p:spPr>
          <a:xfrm>
            <a:off x="8810676" y="14284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Conclusion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49518D-8B8F-D418-D1D4-AAC2B2D5773A}"/>
              </a:ext>
            </a:extLst>
          </p:cNvPr>
          <p:cNvSpPr txBox="1"/>
          <p:nvPr/>
        </p:nvSpPr>
        <p:spPr>
          <a:xfrm>
            <a:off x="10263244" y="15519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Discussion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30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46" y="1170468"/>
            <a:ext cx="10845189" cy="568753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>
                <a:latin typeface="NimbusRomNo9L-Regu"/>
              </a:rPr>
              <a:t>Experiment: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NimbusRomNo9L-Regu"/>
              </a:rPr>
              <a:t>Methods: Randomly sample neighbors in a given set. </a:t>
            </a:r>
          </a:p>
          <a:p>
            <a:pPr lvl="2">
              <a:lnSpc>
                <a:spcPct val="100000"/>
              </a:lnSpc>
            </a:pPr>
            <a:r>
              <a:rPr lang="en-US" altLang="zh-CN" dirty="0">
                <a:latin typeface="NimbusRomNo9L-Regu"/>
              </a:rPr>
              <a:t>Expectation: When </a:t>
            </a:r>
            <a:r>
              <a:rPr lang="en-US" altLang="zh-CN" u="sng" dirty="0">
                <a:latin typeface="NimbusRomNo9L-Regu"/>
              </a:rPr>
              <a:t>set size becomes smaller</a:t>
            </a:r>
            <a:r>
              <a:rPr lang="en-US" altLang="zh-CN" dirty="0">
                <a:latin typeface="NimbusRomNo9L-Regu"/>
              </a:rPr>
              <a:t>, entities get harder to distinguish themselves from others, thus </a:t>
            </a:r>
            <a:r>
              <a:rPr lang="en-US" altLang="zh-CN" u="sng" dirty="0">
                <a:latin typeface="NimbusRomNo9L-Regu"/>
              </a:rPr>
              <a:t>the performance get worse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Rethinking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E3BCEAA-69E4-C9DF-7C59-D0A95BF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13</a:t>
            </a:fld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75BB37-9CB6-B224-C710-C02EF771D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15" y="2959845"/>
            <a:ext cx="4086225" cy="23146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6CD9098-EC5F-1B7F-7B4A-B4A75D527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909" y="3024293"/>
            <a:ext cx="4331585" cy="225017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1344982-F058-08EC-DAF1-BDDC15780CF0}"/>
              </a:ext>
            </a:extLst>
          </p:cNvPr>
          <p:cNvSpPr txBox="1"/>
          <p:nvPr/>
        </p:nvSpPr>
        <p:spPr>
          <a:xfrm>
            <a:off x="1152412" y="5204155"/>
            <a:ext cx="5449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NimbusRomNo9L-Regu"/>
              </a:rPr>
              <a:t>Without self-loop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+ Random sampled neighbors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NimbusRomNo9L-Regu"/>
              </a:rPr>
              <a:t>agree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 with expectation)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3284DB-FC92-4729-95A0-F89DB0862976}"/>
              </a:ext>
            </a:extLst>
          </p:cNvPr>
          <p:cNvSpPr txBox="1"/>
          <p:nvPr/>
        </p:nvSpPr>
        <p:spPr>
          <a:xfrm>
            <a:off x="6921911" y="5204155"/>
            <a:ext cx="5049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NimbusRomNo9L-Regu"/>
              </a:rPr>
              <a:t>With self-loop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+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Random sampled neighbors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NimbusRomNo9L-Regu"/>
              </a:rPr>
              <a:t>disagree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 with expectation)</a:t>
            </a:r>
          </a:p>
          <a:p>
            <a:pPr algn="ctr"/>
            <a:endParaRPr lang="en-US" sz="2000" dirty="0">
              <a:solidFill>
                <a:schemeClr val="bg1">
                  <a:lumMod val="50000"/>
                </a:schemeClr>
              </a:solidFill>
              <a:latin typeface="NimbusRomNo9L-Regu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D7C68B-81B4-C76C-C5BB-C10A3BAAB89E}"/>
              </a:ext>
            </a:extLst>
          </p:cNvPr>
          <p:cNvSpPr txBox="1"/>
          <p:nvPr/>
        </p:nvSpPr>
        <p:spPr>
          <a:xfrm>
            <a:off x="413344" y="5988985"/>
            <a:ext cx="11675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imbusRomNo9L-Regu"/>
              </a:rPr>
              <a:t>Conclusion: S</a:t>
            </a:r>
            <a:r>
              <a:rPr lang="en-US" altLang="zh-CN" sz="2400" dirty="0">
                <a:latin typeface="NimbusRomNo9L-Regu"/>
              </a:rPr>
              <a:t>elf-loop /</a:t>
            </a:r>
            <a:r>
              <a:rPr lang="zh-CN" altLang="en-US" sz="2400" dirty="0">
                <a:latin typeface="NimbusRomNo9L-Regu"/>
              </a:rPr>
              <a:t> </a:t>
            </a:r>
            <a:r>
              <a:rPr lang="en-US" altLang="zh-CN" sz="2400" dirty="0">
                <a:latin typeface="NimbusRomNo9L-Regu"/>
              </a:rPr>
              <a:t>neighbor</a:t>
            </a:r>
            <a:r>
              <a:rPr lang="zh-CN" altLang="en-US" sz="2400" dirty="0">
                <a:latin typeface="NimbusRomNo9L-Regu"/>
              </a:rPr>
              <a:t> </a:t>
            </a:r>
            <a:r>
              <a:rPr lang="en-US" altLang="zh-CN" sz="2400" dirty="0">
                <a:latin typeface="NimbusRomNo9L-Regu"/>
              </a:rPr>
              <a:t>Info both can distinguish entities to bring performance gain </a:t>
            </a:r>
          </a:p>
        </p:txBody>
      </p:sp>
      <p:sp>
        <p:nvSpPr>
          <p:cNvPr id="10" name="文本占位符 13">
            <a:extLst>
              <a:ext uri="{FF2B5EF4-FFF2-40B4-BE49-F238E27FC236}">
                <a16:creationId xmlns:a16="http://schemas.microsoft.com/office/drawing/2014/main" id="{94AAB7E0-E591-4A72-5860-437F9358B191}"/>
              </a:ext>
            </a:extLst>
          </p:cNvPr>
          <p:cNvSpPr>
            <a:spLocks noGrp="1"/>
          </p:cNvSpPr>
          <p:nvPr/>
        </p:nvSpPr>
        <p:spPr>
          <a:xfrm>
            <a:off x="4399602" y="151429"/>
            <a:ext cx="1914525" cy="37782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lvl="0"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alpha val="36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 lvl="0"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  <a:endParaRPr lang="zh-CN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D582F9-AE06-FEF7-CBA7-45814BCB87E9}"/>
              </a:ext>
            </a:extLst>
          </p:cNvPr>
          <p:cNvSpPr txBox="1"/>
          <p:nvPr/>
        </p:nvSpPr>
        <p:spPr>
          <a:xfrm>
            <a:off x="6066165" y="151429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Rethinking</a:t>
            </a:r>
            <a:endParaRPr lang="zh-CN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66CA6A-285B-9638-8ED1-DF258F3E09BA}"/>
              </a:ext>
            </a:extLst>
          </p:cNvPr>
          <p:cNvSpPr txBox="1"/>
          <p:nvPr/>
        </p:nvSpPr>
        <p:spPr>
          <a:xfrm>
            <a:off x="7421199" y="151711"/>
            <a:ext cx="150100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Framework &amp; Experiments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714D4B-AE19-169B-8A6A-E220B96167A6}"/>
              </a:ext>
            </a:extLst>
          </p:cNvPr>
          <p:cNvSpPr txBox="1"/>
          <p:nvPr/>
        </p:nvSpPr>
        <p:spPr>
          <a:xfrm>
            <a:off x="8810676" y="14284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Conclusion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2C25EA-4662-9FFC-97B2-AE276EB38CF5}"/>
              </a:ext>
            </a:extLst>
          </p:cNvPr>
          <p:cNvSpPr txBox="1"/>
          <p:nvPr/>
        </p:nvSpPr>
        <p:spPr>
          <a:xfrm>
            <a:off x="10263244" y="15519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Discussion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054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47" y="1170468"/>
            <a:ext cx="6304362" cy="5687539"/>
          </a:xfrm>
        </p:spPr>
        <p:txBody>
          <a:bodyPr>
            <a:normAutofit/>
          </a:bodyPr>
          <a:lstStyle/>
          <a:p>
            <a:pPr lvl="1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Linear Transformations for Relations (</a:t>
            </a:r>
            <a:r>
              <a:rPr lang="en-US" altLang="zh-CN" dirty="0" err="1">
                <a:latin typeface="NimbusRomNo9L-Regu"/>
              </a:rPr>
              <a:t>CompGCN</a:t>
            </a:r>
            <a:r>
              <a:rPr lang="en-US" altLang="zh-CN" dirty="0">
                <a:latin typeface="NimbusRomNo9L-Regu"/>
              </a:rPr>
              <a:t>)</a:t>
            </a: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dirty="0">
              <a:latin typeface="NimbusRomNo9L-Regu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dirty="0">
              <a:latin typeface="NimbusRomNo9L-Regu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Rethinking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E3BCEAA-69E4-C9DF-7C59-D0A95BF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14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2B13A8E-AFA2-80FB-288D-5BA57B7A0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671" y="1609725"/>
            <a:ext cx="4943475" cy="18192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8B8610F-FC20-1D03-BA1D-C4338F077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427" y="2563012"/>
            <a:ext cx="1323975" cy="3619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36D5772-1C76-3676-54B3-3424FBE94C82}"/>
              </a:ext>
            </a:extLst>
          </p:cNvPr>
          <p:cNvSpPr txBox="1"/>
          <p:nvPr/>
        </p:nvSpPr>
        <p:spPr>
          <a:xfrm>
            <a:off x="2859088" y="4333985"/>
            <a:ext cx="64738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NimbusRomNo9L-Regu"/>
              </a:rPr>
              <a:t>Conclusion: Linear transformation is not necessary</a:t>
            </a:r>
          </a:p>
        </p:txBody>
      </p:sp>
      <p:sp>
        <p:nvSpPr>
          <p:cNvPr id="11" name="文本占位符 13">
            <a:extLst>
              <a:ext uri="{FF2B5EF4-FFF2-40B4-BE49-F238E27FC236}">
                <a16:creationId xmlns:a16="http://schemas.microsoft.com/office/drawing/2014/main" id="{68D1AB92-A8E0-C4FD-5272-6E470F1E9D7B}"/>
              </a:ext>
            </a:extLst>
          </p:cNvPr>
          <p:cNvSpPr>
            <a:spLocks noGrp="1"/>
          </p:cNvSpPr>
          <p:nvPr/>
        </p:nvSpPr>
        <p:spPr>
          <a:xfrm>
            <a:off x="4399602" y="151429"/>
            <a:ext cx="1914525" cy="37782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lvl="0"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alpha val="36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 lvl="0"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  <a:endParaRPr lang="zh-CN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7CBCFA4-0B8F-31FF-9B6F-01C5D6107C0B}"/>
              </a:ext>
            </a:extLst>
          </p:cNvPr>
          <p:cNvSpPr txBox="1"/>
          <p:nvPr/>
        </p:nvSpPr>
        <p:spPr>
          <a:xfrm>
            <a:off x="6066165" y="151429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Rethinking</a:t>
            </a:r>
            <a:endParaRPr lang="zh-CN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0AA8F4-0BC4-D09E-9E5B-E5F5D6BD67A0}"/>
              </a:ext>
            </a:extLst>
          </p:cNvPr>
          <p:cNvSpPr txBox="1"/>
          <p:nvPr/>
        </p:nvSpPr>
        <p:spPr>
          <a:xfrm>
            <a:off x="7421199" y="151711"/>
            <a:ext cx="150100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Framework &amp; Experiments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2F270B-392E-394C-9ADB-90ECD8A26B5A}"/>
              </a:ext>
            </a:extLst>
          </p:cNvPr>
          <p:cNvSpPr txBox="1"/>
          <p:nvPr/>
        </p:nvSpPr>
        <p:spPr>
          <a:xfrm>
            <a:off x="8810676" y="14284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Conclusion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0BAD59-0E8A-9682-9DB5-4841E95E1D55}"/>
              </a:ext>
            </a:extLst>
          </p:cNvPr>
          <p:cNvSpPr txBox="1"/>
          <p:nvPr/>
        </p:nvSpPr>
        <p:spPr>
          <a:xfrm>
            <a:off x="10263244" y="15519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Discussion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70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46" y="1170468"/>
            <a:ext cx="7613617" cy="5687539"/>
          </a:xfrm>
        </p:spPr>
        <p:txBody>
          <a:bodyPr>
            <a:normAutofit/>
          </a:bodyPr>
          <a:lstStyle/>
          <a:p>
            <a:pPr lvl="1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Summary</a:t>
            </a: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>
                <a:latin typeface="NimbusRomNo9L-Regu"/>
              </a:rPr>
              <a:t>    GCNs based methods have three main parts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1) graph structures </a:t>
            </a:r>
            <a:r>
              <a:rPr lang="en-US" altLang="zh-CN" dirty="0">
                <a:solidFill>
                  <a:srgbClr val="FF0000"/>
                </a:solidFill>
                <a:latin typeface="NimbusRomNo9L-Regu"/>
              </a:rPr>
              <a:t>-&gt; not necessary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2) transformations for relation </a:t>
            </a:r>
            <a:r>
              <a:rPr lang="en-US" altLang="zh-CN" dirty="0">
                <a:solidFill>
                  <a:srgbClr val="FF0000"/>
                </a:solidFill>
                <a:latin typeface="NimbusRomNo9L-Regu"/>
              </a:rPr>
              <a:t>-&gt; not necessary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3) aggregated entity representation   </a:t>
            </a:r>
            <a:r>
              <a:rPr lang="en-US" altLang="zh-CN" dirty="0">
                <a:solidFill>
                  <a:srgbClr val="0070C0"/>
                </a:solidFill>
                <a:latin typeface="NimbusRomNo9L-Regu"/>
              </a:rPr>
              <a:t>-&gt; necessary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Rethinking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E3BCEAA-69E4-C9DF-7C59-D0A95BF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15</a:t>
            </a:fld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9A562B-9FC9-CBA1-45A8-9C97D2B24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009" y="1731207"/>
            <a:ext cx="9621982" cy="1349305"/>
          </a:xfrm>
          <a:prstGeom prst="rect">
            <a:avLst/>
          </a:prstGeom>
        </p:spPr>
      </p:pic>
      <p:sp>
        <p:nvSpPr>
          <p:cNvPr id="10" name="左大括号 9">
            <a:extLst>
              <a:ext uri="{FF2B5EF4-FFF2-40B4-BE49-F238E27FC236}">
                <a16:creationId xmlns:a16="http://schemas.microsoft.com/office/drawing/2014/main" id="{5F110C0A-8F58-6360-6D55-E649C4219BE3}"/>
              </a:ext>
            </a:extLst>
          </p:cNvPr>
          <p:cNvSpPr/>
          <p:nvPr/>
        </p:nvSpPr>
        <p:spPr>
          <a:xfrm>
            <a:off x="6872082" y="4457176"/>
            <a:ext cx="337930" cy="11772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240A62-C404-81D4-BFCC-5B796AAE5FED}"/>
              </a:ext>
            </a:extLst>
          </p:cNvPr>
          <p:cNvSpPr txBox="1"/>
          <p:nvPr/>
        </p:nvSpPr>
        <p:spPr>
          <a:xfrm>
            <a:off x="7125454" y="4584877"/>
            <a:ext cx="2745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NimbusRomNo9L-Regu"/>
              </a:rPr>
              <a:t>Neighborhood Information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625FB3-A16B-C050-B0A0-BCD42D10D8EB}"/>
              </a:ext>
            </a:extLst>
          </p:cNvPr>
          <p:cNvSpPr txBox="1"/>
          <p:nvPr/>
        </p:nvSpPr>
        <p:spPr>
          <a:xfrm>
            <a:off x="7177371" y="5058738"/>
            <a:ext cx="2189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NimbusRomNo9L-Regu"/>
              </a:rPr>
              <a:t>Self-loop Information</a:t>
            </a:r>
            <a:endParaRPr lang="en-US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B1D0A912-1ACE-EA3F-EE29-5E4CB192EEC0}"/>
              </a:ext>
            </a:extLst>
          </p:cNvPr>
          <p:cNvSpPr/>
          <p:nvPr/>
        </p:nvSpPr>
        <p:spPr>
          <a:xfrm>
            <a:off x="9593598" y="4475867"/>
            <a:ext cx="337930" cy="1177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F4EBCC-FD4D-FB7A-1D82-9FDC07A462D2}"/>
              </a:ext>
            </a:extLst>
          </p:cNvPr>
          <p:cNvSpPr txBox="1"/>
          <p:nvPr/>
        </p:nvSpPr>
        <p:spPr>
          <a:xfrm>
            <a:off x="9931528" y="4457176"/>
            <a:ext cx="19459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RomNo9L-Regu"/>
              </a:rPr>
              <a:t>Both of them can distinguish entity to bring performance gain</a:t>
            </a:r>
            <a:endParaRPr lang="en-US" altLang="zh-CN" dirty="0">
              <a:latin typeface="NimbusRomNo9L-Regu"/>
            </a:endParaRPr>
          </a:p>
          <a:p>
            <a:endParaRPr lang="en-US" altLang="zh-CN" b="1" dirty="0">
              <a:latin typeface="NimbusRomNo9L-Regu"/>
            </a:endParaRP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76FCF52C-A3A0-C816-576F-42CF00836C4A}"/>
              </a:ext>
            </a:extLst>
          </p:cNvPr>
          <p:cNvSpPr>
            <a:spLocks noGrp="1"/>
          </p:cNvSpPr>
          <p:nvPr/>
        </p:nvSpPr>
        <p:spPr>
          <a:xfrm>
            <a:off x="4399602" y="151429"/>
            <a:ext cx="1914525" cy="37782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lvl="0"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alpha val="36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 lvl="0"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  <a:endParaRPr lang="zh-CN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04D897-5CD1-539F-F5EE-E05750A8584B}"/>
              </a:ext>
            </a:extLst>
          </p:cNvPr>
          <p:cNvSpPr txBox="1"/>
          <p:nvPr/>
        </p:nvSpPr>
        <p:spPr>
          <a:xfrm>
            <a:off x="6066165" y="151429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Rethinking</a:t>
            </a:r>
            <a:endParaRPr lang="zh-CN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3690279-8A4E-1BB7-1B94-0C7161F31785}"/>
              </a:ext>
            </a:extLst>
          </p:cNvPr>
          <p:cNvSpPr txBox="1"/>
          <p:nvPr/>
        </p:nvSpPr>
        <p:spPr>
          <a:xfrm>
            <a:off x="7421199" y="151711"/>
            <a:ext cx="150100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Framework &amp; Experiments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C31185-D120-E1F9-A03C-B4BDA53F80E8}"/>
              </a:ext>
            </a:extLst>
          </p:cNvPr>
          <p:cNvSpPr txBox="1"/>
          <p:nvPr/>
        </p:nvSpPr>
        <p:spPr>
          <a:xfrm>
            <a:off x="8810676" y="14284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Conclusion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5517EE-65B2-97A5-6222-55481EB35326}"/>
              </a:ext>
            </a:extLst>
          </p:cNvPr>
          <p:cNvSpPr txBox="1"/>
          <p:nvPr/>
        </p:nvSpPr>
        <p:spPr>
          <a:xfrm>
            <a:off x="10263244" y="15519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Discussion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802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46" y="1170468"/>
            <a:ext cx="9639845" cy="5687539"/>
          </a:xfrm>
        </p:spPr>
        <p:txBody>
          <a:bodyPr>
            <a:normAutofit/>
          </a:bodyPr>
          <a:lstStyle/>
          <a:p>
            <a:pPr lvl="1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Linear Transformed Entity(LTE) – KGE Model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Framework</a:t>
            </a:r>
          </a:p>
          <a:p>
            <a:pPr lvl="2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3">
              <a:lnSpc>
                <a:spcPct val="130000"/>
              </a:lnSpc>
            </a:pPr>
            <a:r>
              <a:rPr lang="en-US" altLang="zh-CN" dirty="0" err="1">
                <a:latin typeface="NimbusRomNo9L-Regu"/>
              </a:rPr>
              <a:t>W</a:t>
            </a:r>
            <a:r>
              <a:rPr lang="en-US" altLang="zh-CN" baseline="-25000" dirty="0" err="1">
                <a:latin typeface="NimbusRomNo9L-Regu"/>
              </a:rPr>
              <a:t>h</a:t>
            </a:r>
            <a:r>
              <a:rPr lang="en-US" altLang="zh-CN" dirty="0">
                <a:latin typeface="NimbusRomNo9L-Regu"/>
              </a:rPr>
              <a:t>, </a:t>
            </a:r>
            <a:r>
              <a:rPr lang="en-US" altLang="zh-CN" dirty="0" err="1">
                <a:latin typeface="NimbusRomNo9L-Regu"/>
              </a:rPr>
              <a:t>W</a:t>
            </a:r>
            <a:r>
              <a:rPr lang="en-US" altLang="zh-CN" baseline="-25000" dirty="0" err="1">
                <a:latin typeface="NimbusRomNo9L-Regu"/>
              </a:rPr>
              <a:t>t</a:t>
            </a:r>
            <a:r>
              <a:rPr lang="en-US" altLang="zh-CN" baseline="-25000" dirty="0">
                <a:latin typeface="NimbusRomNo9L-Regu"/>
              </a:rPr>
              <a:t> </a:t>
            </a:r>
            <a:r>
              <a:rPr lang="en-US" altLang="zh-CN" dirty="0">
                <a:latin typeface="NimbusRomNo9L-Regu"/>
              </a:rPr>
              <a:t>can share the same parameters</a:t>
            </a:r>
          </a:p>
          <a:p>
            <a:pPr lvl="3">
              <a:lnSpc>
                <a:spcPct val="130000"/>
              </a:lnSpc>
            </a:pPr>
            <a:r>
              <a:rPr lang="en-US" altLang="zh-CN" dirty="0" err="1">
                <a:latin typeface="NimbusRomNo9L-Regu"/>
              </a:rPr>
              <a:t>g</a:t>
            </a:r>
            <a:r>
              <a:rPr lang="en-US" altLang="zh-CN" baseline="-25000" dirty="0" err="1">
                <a:latin typeface="NimbusRomNo9L-Regu"/>
              </a:rPr>
              <a:t>h</a:t>
            </a:r>
            <a:r>
              <a:rPr lang="en-US" altLang="zh-CN" dirty="0">
                <a:latin typeface="NimbusRomNo9L-Regu"/>
              </a:rPr>
              <a:t>, </a:t>
            </a:r>
            <a:r>
              <a:rPr lang="en-US" altLang="zh-CN" dirty="0" err="1">
                <a:latin typeface="NimbusRomNo9L-Regu"/>
              </a:rPr>
              <a:t>g</a:t>
            </a:r>
            <a:r>
              <a:rPr lang="en-US" altLang="zh-CN" baseline="-25000" dirty="0" err="1">
                <a:latin typeface="NimbusRomNo9L-Regu"/>
              </a:rPr>
              <a:t>t</a:t>
            </a:r>
            <a:r>
              <a:rPr lang="en-US" altLang="zh-CN" dirty="0">
                <a:latin typeface="NimbusRomNo9L-Regu"/>
              </a:rPr>
              <a:t>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∈</a:t>
            </a:r>
            <a:r>
              <a:rPr lang="zh-CN" altLang="en-US" dirty="0">
                <a:latin typeface="NimbusRomNo9L-Regu"/>
              </a:rPr>
              <a:t> </a:t>
            </a:r>
            <a:r>
              <a:rPr lang="en-US" altLang="zh-CN" dirty="0">
                <a:latin typeface="NimbusRomNo9L-Regu"/>
              </a:rPr>
              <a:t>{Identity function, activation functions, </a:t>
            </a:r>
            <a:r>
              <a:rPr lang="en-US" altLang="zh-CN" b="1" dirty="0">
                <a:latin typeface="NimbusRomNo9L-Regu"/>
              </a:rPr>
              <a:t>batch normalization, dropout</a:t>
            </a:r>
            <a:r>
              <a:rPr lang="en-US" altLang="zh-CN" dirty="0">
                <a:latin typeface="NimbusRomNo9L-Regu"/>
              </a:rPr>
              <a:t>, …}</a:t>
            </a:r>
          </a:p>
          <a:p>
            <a:pPr lvl="3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Compared to </a:t>
            </a:r>
            <a:r>
              <a:rPr lang="en-US" altLang="zh-CN" dirty="0" err="1">
                <a:latin typeface="NimbusRomNo9L-Regu"/>
              </a:rPr>
              <a:t>TransR</a:t>
            </a:r>
            <a:endParaRPr lang="en-US" altLang="zh-CN" dirty="0">
              <a:latin typeface="NimbusRomNo9L-Regu"/>
            </a:endParaRPr>
          </a:p>
          <a:p>
            <a:pPr lvl="4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Memory-efficient and flexible to incorporate non-linear operations</a:t>
            </a:r>
          </a:p>
          <a:p>
            <a:pPr lvl="2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Relationship with GCNs (g = Id): The gradient of loss function </a:t>
            </a:r>
          </a:p>
          <a:p>
            <a:pPr lvl="3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LTE-</a:t>
            </a:r>
            <a:r>
              <a:rPr lang="en-US" altLang="zh-CN" dirty="0" err="1">
                <a:latin typeface="NimbusRomNo9L-Regu"/>
              </a:rPr>
              <a:t>TransE</a:t>
            </a:r>
            <a:endParaRPr lang="en-US" altLang="zh-CN" dirty="0">
              <a:latin typeface="NimbusRomNo9L-Regu"/>
            </a:endParaRPr>
          </a:p>
          <a:p>
            <a:pPr lvl="3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LTE-</a:t>
            </a:r>
            <a:r>
              <a:rPr lang="en-US" altLang="zh-CN" dirty="0" err="1">
                <a:latin typeface="NimbusRomNo9L-Regu"/>
              </a:rPr>
              <a:t>DistMult</a:t>
            </a:r>
            <a:endParaRPr lang="en-US" altLang="zh-CN" dirty="0">
              <a:latin typeface="NimbusRomNo9L-Regu"/>
            </a:endParaRPr>
          </a:p>
          <a:p>
            <a:pPr lvl="3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LTE-</a:t>
            </a:r>
            <a:r>
              <a:rPr lang="en-US" altLang="zh-CN" dirty="0" err="1">
                <a:latin typeface="NimbusRomNo9L-Regu"/>
              </a:rPr>
              <a:t>ConvE</a:t>
            </a: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340" y="456773"/>
            <a:ext cx="7082523" cy="60263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Framework &amp; Experiments</a:t>
            </a:r>
            <a:endParaRPr lang="zh-CN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E3BCEAA-69E4-C9DF-7C59-D0A95BF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16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2ABF174-B269-8F0C-4614-F7F18179F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140" y="1756928"/>
            <a:ext cx="3052651" cy="6694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67607A2-02FF-0F4B-C0D6-7AD41567A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947" y="3480528"/>
            <a:ext cx="2231535" cy="4068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1406B1C-72C9-2DE4-4FB4-6EAC79A04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918" y="5751036"/>
            <a:ext cx="2189291" cy="4572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51ECBD-4B61-7C0F-4ECD-3038D4E95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830" y="5249043"/>
            <a:ext cx="3052652" cy="43180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ADCCA0C-25B6-563A-0C19-68CE9EFEE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3918" y="6278477"/>
            <a:ext cx="2036150" cy="338295"/>
          </a:xfrm>
          <a:prstGeom prst="rect">
            <a:avLst/>
          </a:prstGeom>
        </p:spPr>
      </p:pic>
      <p:sp>
        <p:nvSpPr>
          <p:cNvPr id="19" name="右大括号 18">
            <a:extLst>
              <a:ext uri="{FF2B5EF4-FFF2-40B4-BE49-F238E27FC236}">
                <a16:creationId xmlns:a16="http://schemas.microsoft.com/office/drawing/2014/main" id="{EE9E5F0E-D974-5290-5CF1-01E16ACE43B2}"/>
              </a:ext>
            </a:extLst>
          </p:cNvPr>
          <p:cNvSpPr/>
          <p:nvPr/>
        </p:nvSpPr>
        <p:spPr>
          <a:xfrm>
            <a:off x="6961909" y="5249043"/>
            <a:ext cx="187036" cy="1234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12C0ACA-81A6-DCD0-BB43-E347D16A51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5575388"/>
            <a:ext cx="3352800" cy="62865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E61B0BC0-99E9-C59B-7D38-C3DCE46272F8}"/>
              </a:ext>
            </a:extLst>
          </p:cNvPr>
          <p:cNvSpPr txBox="1"/>
          <p:nvPr/>
        </p:nvSpPr>
        <p:spPr>
          <a:xfrm>
            <a:off x="7648824" y="6163440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imbusRomNo9L-Regu"/>
              </a:rPr>
              <a:t>Same as 1–Layer GCN aggregation function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054493A-B766-4E14-F844-585CF54C82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5859" y="4839493"/>
            <a:ext cx="2408959" cy="562090"/>
          </a:xfrm>
          <a:prstGeom prst="rect">
            <a:avLst/>
          </a:prstGeom>
        </p:spPr>
      </p:pic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F7E78747-2951-E5D4-A8CB-1400FFA8643F}"/>
              </a:ext>
            </a:extLst>
          </p:cNvPr>
          <p:cNvSpPr>
            <a:spLocks noGrp="1"/>
          </p:cNvSpPr>
          <p:nvPr/>
        </p:nvSpPr>
        <p:spPr>
          <a:xfrm>
            <a:off x="4399602" y="151429"/>
            <a:ext cx="1914525" cy="37782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lvl="0"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alpha val="36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 lvl="0"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  <a:endParaRPr lang="zh-CN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56A00E-4A85-0EAA-B0AE-D718089231A3}"/>
              </a:ext>
            </a:extLst>
          </p:cNvPr>
          <p:cNvSpPr txBox="1"/>
          <p:nvPr/>
        </p:nvSpPr>
        <p:spPr>
          <a:xfrm>
            <a:off x="6066165" y="151429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Rethinking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FF7D8D-BC99-15B1-A3A8-FE8977373660}"/>
              </a:ext>
            </a:extLst>
          </p:cNvPr>
          <p:cNvSpPr txBox="1"/>
          <p:nvPr/>
        </p:nvSpPr>
        <p:spPr>
          <a:xfrm>
            <a:off x="7421199" y="151711"/>
            <a:ext cx="150100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Framework &amp; Experiments</a:t>
            </a:r>
            <a:endParaRPr lang="zh-CN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50C9C9-7871-7D8F-D244-3D0B25FBF212}"/>
              </a:ext>
            </a:extLst>
          </p:cNvPr>
          <p:cNvSpPr txBox="1"/>
          <p:nvPr/>
        </p:nvSpPr>
        <p:spPr>
          <a:xfrm>
            <a:off x="8810676" y="14284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Conclusion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B0D89B-68BE-3994-8669-997A88A2BE3A}"/>
              </a:ext>
            </a:extLst>
          </p:cNvPr>
          <p:cNvSpPr txBox="1"/>
          <p:nvPr/>
        </p:nvSpPr>
        <p:spPr>
          <a:xfrm>
            <a:off x="10263244" y="15519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Discussion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83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55" y="1100484"/>
            <a:ext cx="9639845" cy="5687539"/>
          </a:xfrm>
        </p:spPr>
        <p:txBody>
          <a:bodyPr>
            <a:normAutofit/>
          </a:bodyPr>
          <a:lstStyle/>
          <a:p>
            <a:pPr lvl="1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Linear Transformed Entity(LTE) – KGE Model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Experiments</a:t>
            </a:r>
          </a:p>
          <a:p>
            <a:pPr lvl="2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E3BCEAA-69E4-C9DF-7C59-D0A95BF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17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02394E-C69C-1591-0298-01B929C48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978" y="1508185"/>
            <a:ext cx="6337103" cy="29170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CA911C0-B444-86C4-1D4C-C4D1B2A0F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791" y="4301653"/>
            <a:ext cx="4943475" cy="2334723"/>
          </a:xfrm>
          <a:prstGeom prst="rect">
            <a:avLst/>
          </a:prstGeom>
        </p:spPr>
      </p:pic>
      <p:sp>
        <p:nvSpPr>
          <p:cNvPr id="15" name="左大括号 14">
            <a:extLst>
              <a:ext uri="{FF2B5EF4-FFF2-40B4-BE49-F238E27FC236}">
                <a16:creationId xmlns:a16="http://schemas.microsoft.com/office/drawing/2014/main" id="{7046314F-725F-D408-7046-1ED3DF897661}"/>
              </a:ext>
            </a:extLst>
          </p:cNvPr>
          <p:cNvSpPr/>
          <p:nvPr/>
        </p:nvSpPr>
        <p:spPr>
          <a:xfrm>
            <a:off x="3212978" y="3147301"/>
            <a:ext cx="45719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861D31-003F-7FDC-4774-02E3139B8BA0}"/>
              </a:ext>
            </a:extLst>
          </p:cNvPr>
          <p:cNvSpPr txBox="1"/>
          <p:nvPr/>
        </p:nvSpPr>
        <p:spPr>
          <a:xfrm>
            <a:off x="2351076" y="3114291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 – Layer</a:t>
            </a:r>
          </a:p>
          <a:p>
            <a:pPr algn="ctr"/>
            <a:r>
              <a:rPr lang="en-US" altLang="zh-CN" sz="1400" b="1" dirty="0"/>
              <a:t>GCN</a:t>
            </a:r>
            <a:endParaRPr lang="en-US" sz="14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BD2836-E73D-0D33-150B-D2D89163BC6D}"/>
              </a:ext>
            </a:extLst>
          </p:cNvPr>
          <p:cNvSpPr/>
          <p:nvPr/>
        </p:nvSpPr>
        <p:spPr>
          <a:xfrm>
            <a:off x="3313898" y="3761325"/>
            <a:ext cx="6214881" cy="54032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占位符 13">
            <a:extLst>
              <a:ext uri="{FF2B5EF4-FFF2-40B4-BE49-F238E27FC236}">
                <a16:creationId xmlns:a16="http://schemas.microsoft.com/office/drawing/2014/main" id="{AAC372AF-9FD9-A171-D640-7FFAA0EAD982}"/>
              </a:ext>
            </a:extLst>
          </p:cNvPr>
          <p:cNvSpPr>
            <a:spLocks noGrp="1"/>
          </p:cNvSpPr>
          <p:nvPr/>
        </p:nvSpPr>
        <p:spPr>
          <a:xfrm>
            <a:off x="4399602" y="151429"/>
            <a:ext cx="1914525" cy="37782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lvl="0"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alpha val="36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 lvl="0"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  <a:endParaRPr lang="zh-CN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E6AE61-18BD-D01B-80E2-C024F1EB3AFB}"/>
              </a:ext>
            </a:extLst>
          </p:cNvPr>
          <p:cNvSpPr txBox="1"/>
          <p:nvPr/>
        </p:nvSpPr>
        <p:spPr>
          <a:xfrm>
            <a:off x="6066165" y="151429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Rethinking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24D3B3-05FE-0AAA-58BF-A1EC3DFC5DC4}"/>
              </a:ext>
            </a:extLst>
          </p:cNvPr>
          <p:cNvSpPr txBox="1"/>
          <p:nvPr/>
        </p:nvSpPr>
        <p:spPr>
          <a:xfrm>
            <a:off x="7421199" y="151711"/>
            <a:ext cx="150100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Framework &amp; Experiments</a:t>
            </a:r>
            <a:endParaRPr lang="zh-CN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804529-33AD-70C3-FF3D-BF2F4F91BE04}"/>
              </a:ext>
            </a:extLst>
          </p:cNvPr>
          <p:cNvSpPr txBox="1"/>
          <p:nvPr/>
        </p:nvSpPr>
        <p:spPr>
          <a:xfrm>
            <a:off x="8810676" y="14284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Conclusion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D51C31-5915-367E-F0EA-089326F63933}"/>
              </a:ext>
            </a:extLst>
          </p:cNvPr>
          <p:cNvSpPr txBox="1"/>
          <p:nvPr/>
        </p:nvSpPr>
        <p:spPr>
          <a:xfrm>
            <a:off x="10263244" y="15519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Discussion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43E1DCD1-86EE-BA1B-3071-488E96C886FC}"/>
              </a:ext>
            </a:extLst>
          </p:cNvPr>
          <p:cNvSpPr txBox="1">
            <a:spLocks/>
          </p:cNvSpPr>
          <p:nvPr/>
        </p:nvSpPr>
        <p:spPr>
          <a:xfrm>
            <a:off x="858340" y="456773"/>
            <a:ext cx="7082523" cy="6026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latin typeface="Times" panose="02020603050405020304" pitchFamily="18" charset="0"/>
                <a:cs typeface="Times" panose="02020603050405020304" pitchFamily="18" charset="0"/>
              </a:rPr>
              <a:t>Framework &amp; Experiments</a:t>
            </a:r>
            <a:endParaRPr lang="zh-CN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1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327" y="1979509"/>
            <a:ext cx="9639845" cy="568753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LinLibertineT"/>
              </a:rPr>
              <a:t>The</a:t>
            </a:r>
            <a:r>
              <a:rPr lang="zh-CN" altLang="en-US" sz="2400" dirty="0">
                <a:latin typeface="LinLibertineT"/>
              </a:rPr>
              <a:t> 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LinLibertineT"/>
              </a:rPr>
              <a:t>transformations for entity embeddings </a:t>
            </a:r>
            <a:r>
              <a:rPr lang="en-US" altLang="zh-CN" sz="2400" dirty="0">
                <a:latin typeface="LinLibertineT"/>
              </a:rPr>
              <a:t>which can 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LinLibertineT"/>
              </a:rPr>
              <a:t>distinguish different entities </a:t>
            </a:r>
            <a:r>
              <a:rPr lang="en-US" altLang="zh-CN" sz="2400" b="0" i="0" u="none" strike="noStrike" baseline="0" dirty="0">
                <a:latin typeface="LinLibertineT"/>
              </a:rPr>
              <a:t>account for the performance improvements for GCN-based methods.</a:t>
            </a:r>
            <a:endParaRPr lang="en-US" altLang="zh-CN" sz="3600" dirty="0">
              <a:latin typeface="NimbusRomNo9L-Regu"/>
            </a:endParaRPr>
          </a:p>
          <a:p>
            <a:pPr lvl="1">
              <a:lnSpc>
                <a:spcPct val="150000"/>
              </a:lnSpc>
            </a:pPr>
            <a:endParaRPr lang="en-US" altLang="zh-CN" sz="3200" dirty="0">
              <a:latin typeface="NimbusRomNo9L-Regu"/>
            </a:endParaRPr>
          </a:p>
          <a:p>
            <a:pPr lvl="1">
              <a:lnSpc>
                <a:spcPct val="150000"/>
              </a:lnSpc>
            </a:pPr>
            <a:endParaRPr lang="en-US" altLang="zh-CN" sz="3200" dirty="0">
              <a:latin typeface="NimbusRomNo9L-Regu"/>
            </a:endParaRPr>
          </a:p>
          <a:p>
            <a:pPr lvl="1">
              <a:lnSpc>
                <a:spcPct val="150000"/>
              </a:lnSpc>
            </a:pPr>
            <a:endParaRPr lang="en-US" altLang="zh-CN" sz="3200" dirty="0">
              <a:latin typeface="NimbusRomNo9L-Regu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680196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Conclusion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E3BCEAA-69E4-C9DF-7C59-D0A95BF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18</a:t>
            </a:fld>
            <a:endParaRPr lang="en-US"/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06B08368-8F8C-E1B1-A170-A4D80BD4EE74}"/>
              </a:ext>
            </a:extLst>
          </p:cNvPr>
          <p:cNvSpPr>
            <a:spLocks noGrp="1"/>
          </p:cNvSpPr>
          <p:nvPr/>
        </p:nvSpPr>
        <p:spPr>
          <a:xfrm>
            <a:off x="4399602" y="151429"/>
            <a:ext cx="1914525" cy="37782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lvl="0"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alpha val="36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 lvl="0"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  <a:endParaRPr lang="zh-CN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9E74B3-A342-658F-AE49-AF7B383DEDC1}"/>
              </a:ext>
            </a:extLst>
          </p:cNvPr>
          <p:cNvSpPr txBox="1"/>
          <p:nvPr/>
        </p:nvSpPr>
        <p:spPr>
          <a:xfrm>
            <a:off x="6066165" y="151429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Rethinking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452112-91E3-75E7-F3C8-6A93BA8B29EE}"/>
              </a:ext>
            </a:extLst>
          </p:cNvPr>
          <p:cNvSpPr txBox="1"/>
          <p:nvPr/>
        </p:nvSpPr>
        <p:spPr>
          <a:xfrm>
            <a:off x="7421199" y="151711"/>
            <a:ext cx="150100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Framework &amp; Experiments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26E8F1-0DD9-6247-EF18-8CA55AE78394}"/>
              </a:ext>
            </a:extLst>
          </p:cNvPr>
          <p:cNvSpPr txBox="1"/>
          <p:nvPr/>
        </p:nvSpPr>
        <p:spPr>
          <a:xfrm>
            <a:off x="8810676" y="14284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Conclusion</a:t>
            </a:r>
            <a:endParaRPr lang="zh-CN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402720-8C6E-2D90-39F3-4C00D0E04C0C}"/>
              </a:ext>
            </a:extLst>
          </p:cNvPr>
          <p:cNvSpPr txBox="1"/>
          <p:nvPr/>
        </p:nvSpPr>
        <p:spPr>
          <a:xfrm>
            <a:off x="10263244" y="15519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Discussion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8571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250" y="1327784"/>
            <a:ext cx="9639845" cy="5687539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LinLibertineT"/>
              </a:rPr>
              <a:t>RGCN/WGCN/</a:t>
            </a:r>
            <a:r>
              <a:rPr lang="en-US" altLang="zh-CN" sz="2000" dirty="0" err="1">
                <a:latin typeface="LinLibertineT"/>
              </a:rPr>
              <a:t>CompGCN</a:t>
            </a:r>
            <a:r>
              <a:rPr lang="en-US" altLang="zh-CN" sz="2000" dirty="0">
                <a:latin typeface="LinLibertineT"/>
              </a:rPr>
              <a:t> slightly outperform KGE only by transformation of entity embeddings (not by aggregating neighbor information)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>
                <a:latin typeface="LinLibertineT"/>
              </a:rPr>
              <a:t>-&gt;  Maybe the entity transformation contains global information?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LinLibertineT"/>
              </a:rPr>
              <a:t>RED-GNN </a:t>
            </a:r>
            <a:r>
              <a:rPr lang="en-US" altLang="zh-CN" sz="2400" dirty="0" err="1">
                <a:latin typeface="LinLibertineT"/>
              </a:rPr>
              <a:t>v.s</a:t>
            </a:r>
            <a:r>
              <a:rPr lang="en-US" altLang="zh-CN" sz="2400" dirty="0">
                <a:latin typeface="LinLibertineT"/>
              </a:rPr>
              <a:t>. </a:t>
            </a:r>
            <a:r>
              <a:rPr lang="en-US" altLang="zh-CN" sz="2400" dirty="0" err="1">
                <a:latin typeface="LinLibertineT"/>
              </a:rPr>
              <a:t>CompGCN</a:t>
            </a:r>
            <a:endParaRPr lang="en-US" altLang="zh-CN" sz="2400" dirty="0">
              <a:latin typeface="LinLibertineT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altLang="zh-CN" sz="2400" dirty="0">
              <a:latin typeface="LinLibertineT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LinLibertineT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LinLibertineT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LinLibertineT"/>
              </a:rPr>
              <a:t>This article mainly focus on </a:t>
            </a:r>
            <a:r>
              <a:rPr lang="en-US" altLang="zh-CN" sz="2000" dirty="0">
                <a:solidFill>
                  <a:srgbClr val="FF0000"/>
                </a:solidFill>
                <a:latin typeface="LinLibertineT"/>
              </a:rPr>
              <a:t>aggregation</a:t>
            </a:r>
            <a:r>
              <a:rPr lang="en-US" altLang="zh-CN" sz="2000" dirty="0">
                <a:latin typeface="LinLibertineT"/>
              </a:rPr>
              <a:t>-like message passing model </a:t>
            </a:r>
            <a:r>
              <a:rPr lang="en-US" altLang="zh-CN" sz="2000" dirty="0">
                <a:solidFill>
                  <a:srgbClr val="FF0000"/>
                </a:solidFill>
                <a:latin typeface="LinLibertineT"/>
              </a:rPr>
              <a:t>with entity embeddings</a:t>
            </a:r>
            <a:r>
              <a:rPr lang="en-US" altLang="zh-CN" sz="2000" dirty="0">
                <a:latin typeface="LinLibertineT"/>
              </a:rPr>
              <a:t>, while RED-GNN propagate message without entity embeddings.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LinLibertineT"/>
              </a:rPr>
              <a:t>Path (not simply aggregating neighbor information) seems important to bring performance gain.</a:t>
            </a:r>
          </a:p>
          <a:p>
            <a:pPr lvl="1">
              <a:lnSpc>
                <a:spcPct val="150000"/>
              </a:lnSpc>
            </a:pPr>
            <a:endParaRPr lang="en-US" altLang="zh-CN" sz="3200" dirty="0">
              <a:latin typeface="NimbusRomNo9L-Regu"/>
            </a:endParaRPr>
          </a:p>
          <a:p>
            <a:pPr lvl="1">
              <a:lnSpc>
                <a:spcPct val="150000"/>
              </a:lnSpc>
            </a:pPr>
            <a:endParaRPr lang="en-US" altLang="zh-CN" sz="3200" dirty="0">
              <a:latin typeface="NimbusRomNo9L-Regu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680196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Discussion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E3BCEAA-69E4-C9DF-7C59-D0A95BF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19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DA0537-CF10-DE06-0104-AB6A51246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69" y="3193238"/>
            <a:ext cx="9074426" cy="1604583"/>
          </a:xfrm>
          <a:prstGeom prst="rect">
            <a:avLst/>
          </a:prstGeom>
        </p:spPr>
      </p:pic>
      <p:sp>
        <p:nvSpPr>
          <p:cNvPr id="10" name="文本占位符 13">
            <a:extLst>
              <a:ext uri="{FF2B5EF4-FFF2-40B4-BE49-F238E27FC236}">
                <a16:creationId xmlns:a16="http://schemas.microsoft.com/office/drawing/2014/main" id="{C458E5F5-8493-A7C8-8547-E6B3966EB294}"/>
              </a:ext>
            </a:extLst>
          </p:cNvPr>
          <p:cNvSpPr>
            <a:spLocks noGrp="1"/>
          </p:cNvSpPr>
          <p:nvPr/>
        </p:nvSpPr>
        <p:spPr>
          <a:xfrm>
            <a:off x="4399602" y="151429"/>
            <a:ext cx="1914525" cy="37782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lvl="0"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alpha val="36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 lvl="0"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  <a:endParaRPr lang="zh-CN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91CF1A-D44D-13CE-32C0-F81176B7E799}"/>
              </a:ext>
            </a:extLst>
          </p:cNvPr>
          <p:cNvSpPr txBox="1"/>
          <p:nvPr/>
        </p:nvSpPr>
        <p:spPr>
          <a:xfrm>
            <a:off x="6066165" y="151429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Rethinking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501122-51F2-6941-6F0D-430E17759FBE}"/>
              </a:ext>
            </a:extLst>
          </p:cNvPr>
          <p:cNvSpPr txBox="1"/>
          <p:nvPr/>
        </p:nvSpPr>
        <p:spPr>
          <a:xfrm>
            <a:off x="7421199" y="151711"/>
            <a:ext cx="150100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Framework 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Experiments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303B47-EC28-5992-925D-0B3D7080B809}"/>
              </a:ext>
            </a:extLst>
          </p:cNvPr>
          <p:cNvSpPr txBox="1"/>
          <p:nvPr/>
        </p:nvSpPr>
        <p:spPr>
          <a:xfrm>
            <a:off x="8810676" y="14284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Conclusion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0BC7E3-C0B5-45C8-1C6F-098D80B595C1}"/>
              </a:ext>
            </a:extLst>
          </p:cNvPr>
          <p:cNvSpPr txBox="1"/>
          <p:nvPr/>
        </p:nvSpPr>
        <p:spPr>
          <a:xfrm>
            <a:off x="10263244" y="15519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Discussion</a:t>
            </a:r>
            <a:endParaRPr lang="zh-CN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10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7BBDD-EDA0-C14B-A8F0-84C28E72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89924"/>
            <a:ext cx="242278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Outlines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6CA14A3-C165-2859-3520-808F01707E9E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06DC93C-EA74-4FDC-4D66-57D460B3D2AA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A775012-68B0-E29D-8545-025DA1B5E9C0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269137D-EB5A-14F3-20F1-B2F19D9F5506}"/>
              </a:ext>
            </a:extLst>
          </p:cNvPr>
          <p:cNvSpPr txBox="1"/>
          <p:nvPr/>
        </p:nvSpPr>
        <p:spPr>
          <a:xfrm>
            <a:off x="838983" y="6147980"/>
            <a:ext cx="106799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Z., Wang, J., Ye, J., &amp; Wu, F. Rethinking Graph Convolutional Networks in Knowledge Graph Completion. WWW </a:t>
            </a:r>
            <a:r>
              <a:rPr lang="en-US" altLang="zh-CN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2022</a:t>
            </a:r>
            <a:r>
              <a:rPr lang="en-US" altLang="zh-C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zh-CN" altLang="en-US" sz="1100" dirty="0">
              <a:solidFill>
                <a:srgbClr val="22222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7447D3-89B6-B50C-0FEE-30B50EAF7032}"/>
              </a:ext>
            </a:extLst>
          </p:cNvPr>
          <p:cNvSpPr txBox="1"/>
          <p:nvPr/>
        </p:nvSpPr>
        <p:spPr>
          <a:xfrm>
            <a:off x="1178251" y="1371221"/>
            <a:ext cx="8210921" cy="440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Background</a:t>
            </a:r>
          </a:p>
          <a:p>
            <a:pPr marL="1028700" lvl="1" indent="-5715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KGC</a:t>
            </a:r>
          </a:p>
          <a:p>
            <a:pPr marL="1028700" lvl="1" indent="-5715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GCN-based KGC</a:t>
            </a:r>
          </a:p>
          <a:p>
            <a:pPr marL="571500" indent="-5715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Rethinking</a:t>
            </a:r>
          </a:p>
          <a:p>
            <a:pPr marL="1028700" lvl="1" indent="-5715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Do GCNs work in KGC?</a:t>
            </a:r>
          </a:p>
          <a:p>
            <a:pPr marL="1028700" lvl="1" indent="-5715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Which factor works?</a:t>
            </a:r>
          </a:p>
          <a:p>
            <a:pPr marL="571500" indent="-5715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Framework &amp; Experiments</a:t>
            </a:r>
          </a:p>
          <a:p>
            <a:pPr marL="571500" indent="-5715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Conclusion</a:t>
            </a:r>
          </a:p>
          <a:p>
            <a:pPr marL="571500" indent="-5715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Discussion</a:t>
            </a:r>
            <a:endParaRPr lang="en-US" sz="2800" dirty="0">
              <a:latin typeface="Times" panose="02020603050405020304" pitchFamily="18" charset="0"/>
              <a:ea typeface="+mj-ea"/>
              <a:cs typeface="Times" panose="02020603050405020304" pitchFamily="18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B78336-862B-EF96-A129-F1A87F40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3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A26D2C-1B32-4277-69C3-063F92CB90E0}"/>
              </a:ext>
            </a:extLst>
          </p:cNvPr>
          <p:cNvSpPr txBox="1"/>
          <p:nvPr/>
        </p:nvSpPr>
        <p:spPr>
          <a:xfrm>
            <a:off x="4352203" y="2561632"/>
            <a:ext cx="40609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Thanks</a:t>
            </a: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！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0E97FE-80A2-6741-4327-B952D9D2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3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514540"/>
            <a:ext cx="10177877" cy="49659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MinionPro-Regular"/>
              </a:rPr>
              <a:t>Knowledge Graph Completion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MinionPro-Regular"/>
              </a:rPr>
              <a:t>Methods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MinionPro-Regular"/>
              </a:rPr>
              <a:t>KGE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MinionPro-Regular"/>
              </a:rPr>
              <a:t>GNN for KG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MinionPro-Regular"/>
              </a:rPr>
              <a:t>PLM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MinionPro-Regular"/>
              </a:rPr>
              <a:t>…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MinionPro-Regular"/>
              </a:rPr>
              <a:t>Subtasks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MinionPro-Regular"/>
              </a:rPr>
              <a:t>Link prediction, relation prediction, triple classification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MinionPro-Regular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271880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Background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FB21AA1E-1F39-F0DA-EF46-4BC091BAA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604" y="1327784"/>
            <a:ext cx="5091497" cy="3746292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E3862B-0BDA-7210-A31C-99CE6943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3</a:t>
            </a:fld>
            <a:endParaRPr lang="en-US"/>
          </a:p>
        </p:txBody>
      </p:sp>
      <p:sp>
        <p:nvSpPr>
          <p:cNvPr id="16" name="文本占位符 13">
            <a:extLst>
              <a:ext uri="{FF2B5EF4-FFF2-40B4-BE49-F238E27FC236}">
                <a16:creationId xmlns:a16="http://schemas.microsoft.com/office/drawing/2014/main" id="{552B6952-C612-B4E9-FC95-C6991B5EB2B9}"/>
              </a:ext>
            </a:extLst>
          </p:cNvPr>
          <p:cNvSpPr>
            <a:spLocks noGrp="1"/>
          </p:cNvSpPr>
          <p:nvPr/>
        </p:nvSpPr>
        <p:spPr>
          <a:xfrm>
            <a:off x="4399602" y="151429"/>
            <a:ext cx="1914525" cy="37782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lvl="0"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alpha val="36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 lvl="0">
              <a:spcBef>
                <a:spcPts val="1000"/>
              </a:spcBef>
            </a:pPr>
            <a:r>
              <a:rPr lang="en-US" altLang="zh-CN" sz="1600" b="1" dirty="0">
                <a:solidFill>
                  <a:schemeClr val="tx1"/>
                </a:solidFill>
              </a:rPr>
              <a:t>Background</a:t>
            </a:r>
            <a:endParaRPr lang="zh-CN" sz="1600" b="1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81CCFF-B542-B505-7908-BF7DC336BAB1}"/>
              </a:ext>
            </a:extLst>
          </p:cNvPr>
          <p:cNvSpPr txBox="1"/>
          <p:nvPr/>
        </p:nvSpPr>
        <p:spPr>
          <a:xfrm>
            <a:off x="6066165" y="151429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Rethinking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72E3AF-3634-5DD2-241F-A7B9527A9614}"/>
              </a:ext>
            </a:extLst>
          </p:cNvPr>
          <p:cNvSpPr txBox="1"/>
          <p:nvPr/>
        </p:nvSpPr>
        <p:spPr>
          <a:xfrm>
            <a:off x="7421199" y="151711"/>
            <a:ext cx="150100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Framework &amp; Experiments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0A9D9A5-105E-7EC7-9957-496E8680DA0B}"/>
              </a:ext>
            </a:extLst>
          </p:cNvPr>
          <p:cNvSpPr txBox="1"/>
          <p:nvPr/>
        </p:nvSpPr>
        <p:spPr>
          <a:xfrm>
            <a:off x="8810676" y="14284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Conclusion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846758-A9FE-474B-5281-9B2E5FFB3744}"/>
              </a:ext>
            </a:extLst>
          </p:cNvPr>
          <p:cNvSpPr txBox="1"/>
          <p:nvPr/>
        </p:nvSpPr>
        <p:spPr>
          <a:xfrm>
            <a:off x="10263244" y="15519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Discussion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98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246910"/>
            <a:ext cx="10177877" cy="5233550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dirty="0">
                <a:latin typeface="MinionPro-Regular"/>
              </a:rPr>
              <a:t>Motivation for GCN-based KGC methods</a:t>
            </a:r>
          </a:p>
          <a:p>
            <a:pPr lvl="2">
              <a:lnSpc>
                <a:spcPct val="110000"/>
              </a:lnSpc>
            </a:pPr>
            <a:r>
              <a:rPr lang="en-US" altLang="zh-CN" dirty="0">
                <a:latin typeface="MinionPro-Regular"/>
              </a:rPr>
              <a:t>Inspired by GNN message passing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MinionPro-Regular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MinionPro-Regular"/>
            </a:endParaRPr>
          </a:p>
          <a:p>
            <a:pPr lvl="2">
              <a:lnSpc>
                <a:spcPct val="150000"/>
              </a:lnSpc>
            </a:pPr>
            <a:endParaRPr lang="en-US" sz="1600" dirty="0">
              <a:latin typeface="MinionPro-Regular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latin typeface="MinionPro-Regular"/>
              </a:rPr>
              <a:t>Aggregate neighbor &amp; relation information for KGC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MinionPro-Regula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MinionPro-Regula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MinionPro-Regular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271880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Background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6AC35E34-C5F9-C824-9E48-76CF2703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979" y="2255663"/>
            <a:ext cx="4114041" cy="1556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0A01DC6-C909-F68D-62CE-270A425F5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79" y="4661671"/>
            <a:ext cx="4309563" cy="1694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BB15783-E5EF-3762-D6B8-D9B5FEA6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4</a:t>
            </a:fld>
            <a:endParaRPr lang="en-US"/>
          </a:p>
        </p:txBody>
      </p:sp>
      <p:sp>
        <p:nvSpPr>
          <p:cNvPr id="11" name="文本占位符 13">
            <a:extLst>
              <a:ext uri="{FF2B5EF4-FFF2-40B4-BE49-F238E27FC236}">
                <a16:creationId xmlns:a16="http://schemas.microsoft.com/office/drawing/2014/main" id="{1D53567A-329A-8880-3801-A5EC7E19ACA4}"/>
              </a:ext>
            </a:extLst>
          </p:cNvPr>
          <p:cNvSpPr>
            <a:spLocks noGrp="1"/>
          </p:cNvSpPr>
          <p:nvPr/>
        </p:nvSpPr>
        <p:spPr>
          <a:xfrm>
            <a:off x="4399602" y="151429"/>
            <a:ext cx="1914525" cy="37782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lvl="0"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alpha val="36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 lvl="0">
              <a:spcBef>
                <a:spcPts val="1000"/>
              </a:spcBef>
            </a:pPr>
            <a:r>
              <a:rPr lang="en-US" altLang="zh-CN" sz="1600" b="1" dirty="0">
                <a:solidFill>
                  <a:schemeClr val="tx1"/>
                </a:solidFill>
              </a:rPr>
              <a:t>Background</a:t>
            </a:r>
            <a:endParaRPr lang="zh-CN" sz="1600" b="1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0731A9-E20F-C0C8-74D0-FC8F0C04AC3A}"/>
              </a:ext>
            </a:extLst>
          </p:cNvPr>
          <p:cNvSpPr txBox="1"/>
          <p:nvPr/>
        </p:nvSpPr>
        <p:spPr>
          <a:xfrm>
            <a:off x="6066165" y="151429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Rethinking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341895-06E0-0A9B-09EC-6389E3395F09}"/>
              </a:ext>
            </a:extLst>
          </p:cNvPr>
          <p:cNvSpPr txBox="1"/>
          <p:nvPr/>
        </p:nvSpPr>
        <p:spPr>
          <a:xfrm>
            <a:off x="7421199" y="151711"/>
            <a:ext cx="150100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Framework &amp; Experiments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8049CA-0E14-D14B-C446-E0FA3E67074B}"/>
              </a:ext>
            </a:extLst>
          </p:cNvPr>
          <p:cNvSpPr txBox="1"/>
          <p:nvPr/>
        </p:nvSpPr>
        <p:spPr>
          <a:xfrm>
            <a:off x="8810676" y="14284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Conclusion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4E0777-F76A-FB7C-6857-DD1AAA8D863B}"/>
              </a:ext>
            </a:extLst>
          </p:cNvPr>
          <p:cNvSpPr txBox="1"/>
          <p:nvPr/>
        </p:nvSpPr>
        <p:spPr>
          <a:xfrm>
            <a:off x="10263244" y="15519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Discussion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68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246910"/>
            <a:ext cx="10177877" cy="52335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MinionPro-Regular"/>
              </a:rPr>
              <a:t>RGCN</a:t>
            </a:r>
            <a:endParaRPr lang="en-US" dirty="0">
              <a:latin typeface="MinionPro-Regular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MinionPro-Regular"/>
              </a:rPr>
              <a:t>Message function</a:t>
            </a:r>
          </a:p>
          <a:p>
            <a:pPr lvl="1">
              <a:lnSpc>
                <a:spcPct val="100000"/>
              </a:lnSpc>
            </a:pPr>
            <a:endParaRPr lang="en-US" sz="2000" dirty="0">
              <a:latin typeface="MinionPro-Regular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MinionPro-Regular"/>
              </a:rPr>
              <a:t>Aggregate &amp; Update function</a:t>
            </a:r>
          </a:p>
          <a:p>
            <a:pPr lvl="1">
              <a:lnSpc>
                <a:spcPct val="100000"/>
              </a:lnSpc>
            </a:pPr>
            <a:endParaRPr lang="en-US" sz="2000" dirty="0">
              <a:latin typeface="MinionPro-Regular"/>
            </a:endParaRPr>
          </a:p>
          <a:p>
            <a:pPr lvl="1">
              <a:lnSpc>
                <a:spcPct val="100000"/>
              </a:lnSpc>
            </a:pPr>
            <a:endParaRPr lang="en-US" sz="2000" dirty="0">
              <a:latin typeface="MinionPro-Regular"/>
            </a:endParaRPr>
          </a:p>
          <a:p>
            <a:pPr lvl="1">
              <a:lnSpc>
                <a:spcPct val="100000"/>
              </a:lnSpc>
            </a:pPr>
            <a:endParaRPr lang="en-US" sz="2000" dirty="0">
              <a:latin typeface="MinionPro-Regular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MinionPro-Regular"/>
              </a:rPr>
              <a:t>Including </a:t>
            </a:r>
            <a:r>
              <a:rPr lang="en-US" b="1" dirty="0">
                <a:latin typeface="MinionPro-Regular"/>
              </a:rPr>
              <a:t>inverse edges </a:t>
            </a:r>
            <a:r>
              <a:rPr lang="en-US" dirty="0">
                <a:latin typeface="MinionPro-Regular"/>
              </a:rPr>
              <a:t>and </a:t>
            </a:r>
            <a:r>
              <a:rPr lang="en-US" b="1" dirty="0">
                <a:latin typeface="MinionPro-Regular"/>
              </a:rPr>
              <a:t>self loop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b="1" dirty="0">
              <a:latin typeface="MinionPro-Regular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MinionPro-Regular"/>
              </a:rPr>
              <a:t>Subtask: link prediction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MinionPro-Regular"/>
              </a:rPr>
              <a:t>R-GCN: encoder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MinionPro-Regular"/>
              </a:rPr>
              <a:t>KGE model: decoder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MinionPro-Regula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MinionPro-Regula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MinionPro-Regula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MinionPro-Regular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271880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Background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F1C37721-0738-8682-0D15-B41CA8C09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51" y="1672337"/>
            <a:ext cx="1946149" cy="4257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222A18-9376-79BC-ABE4-8768502F8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991" y="1238039"/>
            <a:ext cx="3558312" cy="39954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0D433B-E3CC-CC86-E6FC-0C1492892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3903" y="2942115"/>
            <a:ext cx="4321752" cy="9660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426CB72-1209-D592-7B5F-CC8F88E5C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0012" y="4459537"/>
            <a:ext cx="2481691" cy="1829639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DE625D3-2F99-5F73-384A-647EF8CC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5</a:t>
            </a:fld>
            <a:endParaRPr lang="en-US"/>
          </a:p>
        </p:txBody>
      </p:sp>
      <p:sp>
        <p:nvSpPr>
          <p:cNvPr id="12" name="文本占位符 13">
            <a:extLst>
              <a:ext uri="{FF2B5EF4-FFF2-40B4-BE49-F238E27FC236}">
                <a16:creationId xmlns:a16="http://schemas.microsoft.com/office/drawing/2014/main" id="{7908047D-829B-5511-6DC4-59458371537C}"/>
              </a:ext>
            </a:extLst>
          </p:cNvPr>
          <p:cNvSpPr>
            <a:spLocks noGrp="1"/>
          </p:cNvSpPr>
          <p:nvPr/>
        </p:nvSpPr>
        <p:spPr>
          <a:xfrm>
            <a:off x="4399602" y="151429"/>
            <a:ext cx="1914525" cy="37782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lvl="0"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alpha val="36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 lvl="0">
              <a:spcBef>
                <a:spcPts val="1000"/>
              </a:spcBef>
            </a:pPr>
            <a:r>
              <a:rPr lang="en-US" altLang="zh-CN" sz="1600" b="1" dirty="0">
                <a:solidFill>
                  <a:schemeClr val="tx1"/>
                </a:solidFill>
              </a:rPr>
              <a:t>Background</a:t>
            </a:r>
            <a:endParaRPr lang="zh-CN" sz="16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4E0EA9-5AF6-CCA0-9A3A-D1ECFE03E903}"/>
              </a:ext>
            </a:extLst>
          </p:cNvPr>
          <p:cNvSpPr txBox="1"/>
          <p:nvPr/>
        </p:nvSpPr>
        <p:spPr>
          <a:xfrm>
            <a:off x="6066165" y="151429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Rethinking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740268-8C4D-6CBA-943D-8BF390400C22}"/>
              </a:ext>
            </a:extLst>
          </p:cNvPr>
          <p:cNvSpPr txBox="1"/>
          <p:nvPr/>
        </p:nvSpPr>
        <p:spPr>
          <a:xfrm>
            <a:off x="7421199" y="151711"/>
            <a:ext cx="150100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Framework &amp; Experiments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E6F36E-103E-BCAF-B004-B75F6DB55CBE}"/>
              </a:ext>
            </a:extLst>
          </p:cNvPr>
          <p:cNvSpPr txBox="1"/>
          <p:nvPr/>
        </p:nvSpPr>
        <p:spPr>
          <a:xfrm>
            <a:off x="8810676" y="14284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Conclusion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9DE1E0-825F-D9DB-23C6-F5BCCF653D3F}"/>
              </a:ext>
            </a:extLst>
          </p:cNvPr>
          <p:cNvSpPr txBox="1"/>
          <p:nvPr/>
        </p:nvSpPr>
        <p:spPr>
          <a:xfrm>
            <a:off x="10263244" y="15519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Discussion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A2EE99-A909-213E-40C5-7AD285C26E9C}"/>
              </a:ext>
            </a:extLst>
          </p:cNvPr>
          <p:cNvSpPr txBox="1"/>
          <p:nvPr/>
        </p:nvSpPr>
        <p:spPr>
          <a:xfrm>
            <a:off x="838200" y="6335641"/>
            <a:ext cx="106799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R-GCN: Modeling Relational Data with Graph Convolutional Networks. ESWC 2018.</a:t>
            </a:r>
            <a:endParaRPr lang="zh-CN" alt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95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60" y="1255159"/>
            <a:ext cx="8249930" cy="52335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MinionPro-Regular"/>
              </a:rPr>
              <a:t>WGCN</a:t>
            </a:r>
            <a:endParaRPr lang="en-US" dirty="0">
              <a:latin typeface="MinionPro-Regular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MinionPro-Regular"/>
              </a:rPr>
              <a:t>Motivation: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dirty="0">
                <a:latin typeface="MinionPro-Regular"/>
              </a:rPr>
              <a:t>RGCN over-parameterization for relation representation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MinionPro-Regular"/>
              </a:rPr>
              <a:t>Methods: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fr-FR" altLang="zh-CN" dirty="0">
                <a:latin typeface="MinionPro-Regular"/>
              </a:rPr>
              <a:t>Multi-</a:t>
            </a:r>
            <a:r>
              <a:rPr lang="fr-FR" altLang="zh-CN" dirty="0" err="1">
                <a:latin typeface="MinionPro-Regular"/>
              </a:rPr>
              <a:t>relational</a:t>
            </a:r>
            <a:r>
              <a:rPr lang="fr-FR" altLang="zh-CN" dirty="0">
                <a:latin typeface="MinionPro-Regular"/>
              </a:rPr>
              <a:t> Graph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fr-FR" altLang="zh-CN" b="0" i="0" u="none" strike="noStrike" baseline="0" dirty="0">
                <a:latin typeface="MinionPro-Regular"/>
              </a:rPr>
              <a:t>                     </a:t>
            </a:r>
            <a:r>
              <a:rPr lang="fr-FR" altLang="zh-CN" b="0" i="0" u="none" strike="noStrike" baseline="0" dirty="0">
                <a:latin typeface="Wingdings-Regular"/>
              </a:rPr>
              <a:t>à</a:t>
            </a:r>
            <a:r>
              <a:rPr lang="fr-FR" altLang="zh-CN" dirty="0">
                <a:latin typeface="MinionPro-Regular"/>
              </a:rPr>
              <a:t> </a:t>
            </a:r>
            <a:r>
              <a:rPr lang="fr-FR" altLang="zh-CN" dirty="0" err="1">
                <a:latin typeface="MinionPro-Regular"/>
              </a:rPr>
              <a:t>weighted</a:t>
            </a:r>
            <a:r>
              <a:rPr lang="fr-FR" altLang="zh-CN" dirty="0">
                <a:latin typeface="MinionPro-Regular"/>
              </a:rPr>
              <a:t> multiple single-</a:t>
            </a:r>
            <a:r>
              <a:rPr lang="fr-FR" altLang="zh-CN" dirty="0" err="1">
                <a:latin typeface="MinionPro-Regular"/>
              </a:rPr>
              <a:t>relational</a:t>
            </a:r>
            <a:r>
              <a:rPr lang="fr-FR" altLang="zh-CN" dirty="0">
                <a:latin typeface="MinionPro-Regular"/>
              </a:rPr>
              <a:t> </a:t>
            </a:r>
            <a:r>
              <a:rPr lang="fr-FR" altLang="zh-CN" dirty="0" err="1">
                <a:latin typeface="MinionPro-Regular"/>
              </a:rPr>
              <a:t>subgraphs</a:t>
            </a:r>
            <a:endParaRPr lang="en-US" dirty="0">
              <a:latin typeface="MinionPro-Regular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 err="1">
                <a:latin typeface="MinionPro-Regular"/>
              </a:rPr>
              <a:t>CompGCN</a:t>
            </a:r>
            <a:endParaRPr lang="en-US" altLang="zh-CN" sz="2400" dirty="0">
              <a:latin typeface="MinionPro-Regular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MinionPro-Regular"/>
              </a:rPr>
              <a:t>Methods: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MinionPro-Regula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MinionPro-Regula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MinionPro-Regula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MinionPro-Regular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271880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Background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33FA8423-5009-AA23-F655-762DF52E8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974" y="2656742"/>
            <a:ext cx="2916335" cy="38517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EDB026-1E4E-6656-651D-654C23152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943" y="1162850"/>
            <a:ext cx="3471761" cy="2819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1855D4B-16D0-62CB-D5B8-292040CF9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930" y="4585926"/>
            <a:ext cx="5077691" cy="17324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84351C4-A298-F635-D292-66C6C9C55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9118" y="3991120"/>
            <a:ext cx="4733308" cy="2607279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3BFAE12-3B4B-C5FE-926B-AB99EB13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6</a:t>
            </a:fld>
            <a:endParaRPr lang="en-US"/>
          </a:p>
        </p:txBody>
      </p:sp>
      <p:sp>
        <p:nvSpPr>
          <p:cNvPr id="11" name="文本占位符 13">
            <a:extLst>
              <a:ext uri="{FF2B5EF4-FFF2-40B4-BE49-F238E27FC236}">
                <a16:creationId xmlns:a16="http://schemas.microsoft.com/office/drawing/2014/main" id="{6199F750-2B9C-FBED-3AD8-64550097F3EC}"/>
              </a:ext>
            </a:extLst>
          </p:cNvPr>
          <p:cNvSpPr>
            <a:spLocks noGrp="1"/>
          </p:cNvSpPr>
          <p:nvPr/>
        </p:nvSpPr>
        <p:spPr>
          <a:xfrm>
            <a:off x="4399602" y="151429"/>
            <a:ext cx="1914525" cy="37782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lvl="0"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alpha val="36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 lvl="0">
              <a:spcBef>
                <a:spcPts val="1000"/>
              </a:spcBef>
            </a:pPr>
            <a:r>
              <a:rPr lang="en-US" altLang="zh-CN" sz="1600" b="1" dirty="0">
                <a:solidFill>
                  <a:schemeClr val="tx1"/>
                </a:solidFill>
              </a:rPr>
              <a:t>Background</a:t>
            </a:r>
            <a:endParaRPr lang="zh-CN" sz="1600" b="1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4FDD55-6653-E1B8-6235-E0EB787D912C}"/>
              </a:ext>
            </a:extLst>
          </p:cNvPr>
          <p:cNvSpPr txBox="1"/>
          <p:nvPr/>
        </p:nvSpPr>
        <p:spPr>
          <a:xfrm>
            <a:off x="6066165" y="151429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Rethinking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89CB3A-0974-E366-F6E9-68137776D7BC}"/>
              </a:ext>
            </a:extLst>
          </p:cNvPr>
          <p:cNvSpPr txBox="1"/>
          <p:nvPr/>
        </p:nvSpPr>
        <p:spPr>
          <a:xfrm>
            <a:off x="7421199" y="151711"/>
            <a:ext cx="150100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Framework &amp; Experiments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14080B-F51F-C12C-601E-86C39F5CBEFA}"/>
              </a:ext>
            </a:extLst>
          </p:cNvPr>
          <p:cNvSpPr txBox="1"/>
          <p:nvPr/>
        </p:nvSpPr>
        <p:spPr>
          <a:xfrm>
            <a:off x="8810676" y="14284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Conclusion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EC4569-0F04-DD18-74D1-2EF0FA475759}"/>
              </a:ext>
            </a:extLst>
          </p:cNvPr>
          <p:cNvSpPr txBox="1"/>
          <p:nvPr/>
        </p:nvSpPr>
        <p:spPr>
          <a:xfrm>
            <a:off x="10263244" y="15519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Discussion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8E2FD6-2723-9A42-FC41-87D4E5DC4710}"/>
              </a:ext>
            </a:extLst>
          </p:cNvPr>
          <p:cNvSpPr txBox="1"/>
          <p:nvPr/>
        </p:nvSpPr>
        <p:spPr>
          <a:xfrm>
            <a:off x="753360" y="6401352"/>
            <a:ext cx="106799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WGCN: End-to-end Structure-Aware Convolutional Networks for Knowledge Base Completion. AAAI 2019.</a:t>
            </a:r>
          </a:p>
          <a:p>
            <a:r>
              <a:rPr lang="en-US" altLang="zh-CN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CompGCN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: Composition-based Multi-Relational Graph Convolutional Networks. ICLR 2020.</a:t>
            </a:r>
            <a:endParaRPr lang="zh-CN" alt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6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27" y="1225802"/>
            <a:ext cx="12054418" cy="63112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i="0" u="none" strike="noStrike" baseline="0" dirty="0">
                <a:latin typeface="NimbusRomNo9L-Regu"/>
              </a:rPr>
              <a:t>  Overview</a:t>
            </a:r>
          </a:p>
          <a:p>
            <a:pPr lvl="1">
              <a:lnSpc>
                <a:spcPct val="130000"/>
              </a:lnSpc>
            </a:pPr>
            <a:r>
              <a:rPr lang="en-US" altLang="zh-CN" i="0" u="none" strike="noStrike" baseline="0" dirty="0">
                <a:latin typeface="NimbusRomNo9L-Regu"/>
              </a:rPr>
              <a:t>Q1: Do GCNs Really Bring Performance Gain?</a:t>
            </a:r>
            <a:endParaRPr lang="en-US" altLang="zh-CN" dirty="0">
              <a:latin typeface="NimbusRomNo9L-Regu"/>
            </a:endParaRP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Conclusion: GCNs do bring performance gain.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Q2: Which Factor of GCNs is Critical in KGC? 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Conclusion: 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>
                <a:latin typeface="NimbusRomNo9L-Regu"/>
              </a:rPr>
              <a:t>          </a:t>
            </a:r>
            <a:r>
              <a:rPr lang="en-US" altLang="zh-CN" sz="2000" dirty="0">
                <a:latin typeface="NimbusRomNo9L-Regu"/>
              </a:rPr>
              <a:t>GCNs based methods have three main parts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1) graph structures </a:t>
            </a:r>
            <a:r>
              <a:rPr lang="en-US" altLang="zh-CN" dirty="0">
                <a:solidFill>
                  <a:srgbClr val="FF0000"/>
                </a:solidFill>
                <a:latin typeface="NimbusRomNo9L-Regu"/>
              </a:rPr>
              <a:t>-&gt; not necessary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2) transformations for relation </a:t>
            </a:r>
            <a:r>
              <a:rPr lang="en-US" altLang="zh-CN" dirty="0">
                <a:solidFill>
                  <a:srgbClr val="FF0000"/>
                </a:solidFill>
                <a:latin typeface="NimbusRomNo9L-Regu"/>
              </a:rPr>
              <a:t>-&gt; not necessary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3) aggregated entity representation   </a:t>
            </a:r>
            <a:r>
              <a:rPr lang="en-US" altLang="zh-CN" dirty="0">
                <a:solidFill>
                  <a:srgbClr val="0070C0"/>
                </a:solidFill>
                <a:latin typeface="NimbusRomNo9L-Regu"/>
              </a:rPr>
              <a:t>-&gt; necessary</a:t>
            </a:r>
          </a:p>
          <a:p>
            <a:pPr>
              <a:lnSpc>
                <a:spcPct val="130000"/>
              </a:lnSpc>
            </a:pPr>
            <a:endParaRPr lang="en-US" altLang="zh-CN" i="0" u="none" strike="noStrike" baseline="0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5274504" cy="60263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Rethinking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8E7FC55-E692-1D3E-F38B-29ADBAFB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849CCCCD-9031-3F2A-57B1-67464BC52225}"/>
              </a:ext>
            </a:extLst>
          </p:cNvPr>
          <p:cNvSpPr/>
          <p:nvPr/>
        </p:nvSpPr>
        <p:spPr>
          <a:xfrm>
            <a:off x="6981411" y="5043588"/>
            <a:ext cx="337930" cy="11772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173FFD-B63D-37C8-0C04-2708A538B166}"/>
              </a:ext>
            </a:extLst>
          </p:cNvPr>
          <p:cNvSpPr txBox="1"/>
          <p:nvPr/>
        </p:nvSpPr>
        <p:spPr>
          <a:xfrm>
            <a:off x="7362937" y="5172031"/>
            <a:ext cx="2745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NimbusRomNo9L-Regu"/>
              </a:rPr>
              <a:t>Neighborhood Information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7F18D0-074E-C1BA-947B-AA462F2FF2D0}"/>
              </a:ext>
            </a:extLst>
          </p:cNvPr>
          <p:cNvSpPr txBox="1"/>
          <p:nvPr/>
        </p:nvSpPr>
        <p:spPr>
          <a:xfrm>
            <a:off x="7600122" y="5651264"/>
            <a:ext cx="2189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NimbusRomNo9L-Regu"/>
              </a:rPr>
              <a:t>Self-loop Information</a:t>
            </a:r>
            <a:endParaRPr lang="en-US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5E9B2D12-7DD7-7BA2-4626-3FE80E3FD81C}"/>
              </a:ext>
            </a:extLst>
          </p:cNvPr>
          <p:cNvSpPr/>
          <p:nvPr/>
        </p:nvSpPr>
        <p:spPr>
          <a:xfrm>
            <a:off x="9983028" y="5043588"/>
            <a:ext cx="337930" cy="1177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4606FE-ADB7-3343-EB61-C85663267592}"/>
              </a:ext>
            </a:extLst>
          </p:cNvPr>
          <p:cNvSpPr txBox="1"/>
          <p:nvPr/>
        </p:nvSpPr>
        <p:spPr>
          <a:xfrm>
            <a:off x="10440229" y="5015859"/>
            <a:ext cx="17517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RomNo9L-Regu"/>
              </a:rPr>
              <a:t>Have the same effect.</a:t>
            </a:r>
          </a:p>
          <a:p>
            <a:r>
              <a:rPr lang="en-US" altLang="zh-CN" dirty="0">
                <a:latin typeface="NimbusRomNo9L-Regu"/>
              </a:rPr>
              <a:t>Can </a:t>
            </a:r>
            <a:r>
              <a:rPr lang="fr-FR" altLang="zh-CN" dirty="0">
                <a:latin typeface="NimbusRomNo9L-Regu"/>
              </a:rPr>
              <a:t>substitute for </a:t>
            </a:r>
            <a:r>
              <a:rPr lang="fr-FR" altLang="zh-CN" dirty="0" err="1">
                <a:latin typeface="NimbusRomNo9L-Regu"/>
              </a:rPr>
              <a:t>each</a:t>
            </a:r>
            <a:r>
              <a:rPr lang="fr-FR" altLang="zh-CN" dirty="0">
                <a:latin typeface="NimbusRomNo9L-Regu"/>
              </a:rPr>
              <a:t> </a:t>
            </a:r>
            <a:r>
              <a:rPr lang="en-US" altLang="zh-CN" dirty="0">
                <a:latin typeface="NimbusRomNo9L-Regu"/>
              </a:rPr>
              <a:t>other.</a:t>
            </a:r>
          </a:p>
          <a:p>
            <a:endParaRPr lang="en-US" altLang="zh-CN" b="1" dirty="0">
              <a:latin typeface="NimbusRomNo9L-Regu"/>
            </a:endParaRPr>
          </a:p>
        </p:txBody>
      </p:sp>
      <p:sp>
        <p:nvSpPr>
          <p:cNvPr id="10" name="文本占位符 13">
            <a:extLst>
              <a:ext uri="{FF2B5EF4-FFF2-40B4-BE49-F238E27FC236}">
                <a16:creationId xmlns:a16="http://schemas.microsoft.com/office/drawing/2014/main" id="{35A25568-FAC9-016B-3396-B2B51474C43C}"/>
              </a:ext>
            </a:extLst>
          </p:cNvPr>
          <p:cNvSpPr>
            <a:spLocks noGrp="1"/>
          </p:cNvSpPr>
          <p:nvPr/>
        </p:nvSpPr>
        <p:spPr>
          <a:xfrm>
            <a:off x="4399602" y="151429"/>
            <a:ext cx="1914525" cy="37782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lvl="0"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alpha val="36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 lvl="0"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  <a:endParaRPr lang="zh-CN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6D2A42-23B9-4969-CAA2-0F5284DD64E3}"/>
              </a:ext>
            </a:extLst>
          </p:cNvPr>
          <p:cNvSpPr txBox="1"/>
          <p:nvPr/>
        </p:nvSpPr>
        <p:spPr>
          <a:xfrm>
            <a:off x="6066165" y="151429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Rethinking</a:t>
            </a:r>
            <a:endParaRPr lang="zh-CN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B73F93-6531-2755-B39B-F5C66C419BAD}"/>
              </a:ext>
            </a:extLst>
          </p:cNvPr>
          <p:cNvSpPr txBox="1"/>
          <p:nvPr/>
        </p:nvSpPr>
        <p:spPr>
          <a:xfrm>
            <a:off x="7421199" y="151711"/>
            <a:ext cx="150100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Framework &amp; Experiments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A9541F-C3E3-3856-1AD4-EC2C83E15564}"/>
              </a:ext>
            </a:extLst>
          </p:cNvPr>
          <p:cNvSpPr txBox="1"/>
          <p:nvPr/>
        </p:nvSpPr>
        <p:spPr>
          <a:xfrm>
            <a:off x="8810676" y="14284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Conclusion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C86B17-795B-342C-90F9-2BA56BA7A144}"/>
              </a:ext>
            </a:extLst>
          </p:cNvPr>
          <p:cNvSpPr txBox="1"/>
          <p:nvPr/>
        </p:nvSpPr>
        <p:spPr>
          <a:xfrm>
            <a:off x="10263244" y="15519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Discussion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74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27" y="1225802"/>
            <a:ext cx="12054418" cy="63112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i="0" u="none" strike="noStrike" baseline="0" dirty="0">
                <a:latin typeface="NimbusRomNo9L-Regu"/>
              </a:rPr>
              <a:t>  Q1: Do GCNs Really Bring Performance Gain?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Fact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>
                <a:latin typeface="NimbusRomNo9L-Regu"/>
              </a:rPr>
              <a:t>	GCNs utilize training strategies, while original KGE models not, which may be unfair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Experiment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>
                <a:latin typeface="NimbusRomNo9L-Regu"/>
              </a:rPr>
              <a:t>	                   </a:t>
            </a:r>
            <a:r>
              <a:rPr lang="en-US" altLang="zh-CN" sz="2000" dirty="0">
                <a:latin typeface="NimbusRomNo9L-Regu"/>
              </a:rPr>
              <a:t>O: original papers, R: reproduce;    T: </a:t>
            </a:r>
            <a:r>
              <a:rPr lang="en-US" altLang="zh-CN" sz="2000" dirty="0" err="1">
                <a:latin typeface="NimbusRomNo9L-Regu"/>
              </a:rPr>
              <a:t>TransE</a:t>
            </a:r>
            <a:r>
              <a:rPr lang="en-US" altLang="zh-CN" sz="2000" dirty="0">
                <a:latin typeface="NimbusRomNo9L-Regu"/>
              </a:rPr>
              <a:t>,</a:t>
            </a:r>
            <a:r>
              <a:rPr lang="zh-CN" altLang="en-US" sz="2000" dirty="0">
                <a:latin typeface="NimbusRomNo9L-Regu"/>
              </a:rPr>
              <a:t> </a:t>
            </a:r>
            <a:r>
              <a:rPr lang="en-US" altLang="zh-CN" sz="2000" dirty="0">
                <a:latin typeface="NimbusRomNo9L-Regu"/>
              </a:rPr>
              <a:t>D:</a:t>
            </a:r>
            <a:r>
              <a:rPr lang="zh-CN" altLang="en-US" sz="2000" dirty="0">
                <a:latin typeface="NimbusRomNo9L-Regu"/>
              </a:rPr>
              <a:t> </a:t>
            </a:r>
            <a:r>
              <a:rPr lang="en-US" altLang="zh-CN" sz="2000" dirty="0" err="1">
                <a:latin typeface="NimbusRomNo9L-Regu"/>
              </a:rPr>
              <a:t>DistMult</a:t>
            </a:r>
            <a:r>
              <a:rPr lang="en-US" altLang="zh-CN" sz="2000" dirty="0">
                <a:latin typeface="NimbusRomNo9L-Regu"/>
              </a:rPr>
              <a:t>, C: </a:t>
            </a:r>
            <a:r>
              <a:rPr lang="en-US" altLang="zh-CN" sz="2000" dirty="0" err="1">
                <a:latin typeface="NimbusRomNo9L-Regu"/>
              </a:rPr>
              <a:t>ConvE</a:t>
            </a:r>
            <a:endParaRPr lang="en-US" altLang="zh-CN" sz="2000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Conclusion: GCNs do bring performance gain.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5274504" cy="60263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Rethinking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8E7FC55-E692-1D3E-F38B-29ADBAFB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2201A46-B910-5A0B-67B1-831F7E909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92" y="3955037"/>
            <a:ext cx="4915326" cy="206519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F663315-C81C-3938-6FBA-A9BE665B4413}"/>
              </a:ext>
            </a:extLst>
          </p:cNvPr>
          <p:cNvSpPr/>
          <p:nvPr/>
        </p:nvSpPr>
        <p:spPr>
          <a:xfrm>
            <a:off x="4052455" y="5070764"/>
            <a:ext cx="4883727" cy="737754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A58D388F-3269-0357-15D6-D53A693FCAA4}"/>
              </a:ext>
            </a:extLst>
          </p:cNvPr>
          <p:cNvSpPr>
            <a:spLocks noGrp="1"/>
          </p:cNvSpPr>
          <p:nvPr/>
        </p:nvSpPr>
        <p:spPr>
          <a:xfrm>
            <a:off x="4399602" y="151429"/>
            <a:ext cx="1914525" cy="37782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lvl="0"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alpha val="36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 lvl="0"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  <a:endParaRPr lang="zh-CN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C52600-83B1-61BB-0764-2F4065B7EBD9}"/>
              </a:ext>
            </a:extLst>
          </p:cNvPr>
          <p:cNvSpPr txBox="1"/>
          <p:nvPr/>
        </p:nvSpPr>
        <p:spPr>
          <a:xfrm>
            <a:off x="6066165" y="151429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Rethinking</a:t>
            </a:r>
            <a:endParaRPr lang="zh-CN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4BB1CC-8832-0B05-120D-59C682EC2617}"/>
              </a:ext>
            </a:extLst>
          </p:cNvPr>
          <p:cNvSpPr txBox="1"/>
          <p:nvPr/>
        </p:nvSpPr>
        <p:spPr>
          <a:xfrm>
            <a:off x="7421199" y="151711"/>
            <a:ext cx="150100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Framework &amp; Experiments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5B4772-7F8A-B4C3-2020-794139836F27}"/>
              </a:ext>
            </a:extLst>
          </p:cNvPr>
          <p:cNvSpPr txBox="1"/>
          <p:nvPr/>
        </p:nvSpPr>
        <p:spPr>
          <a:xfrm>
            <a:off x="8810676" y="14284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Conclusion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050CA8-231A-F719-E927-163A6CCB7F59}"/>
              </a:ext>
            </a:extLst>
          </p:cNvPr>
          <p:cNvSpPr txBox="1"/>
          <p:nvPr/>
        </p:nvSpPr>
        <p:spPr>
          <a:xfrm>
            <a:off x="10263244" y="15519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Discussion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06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27" y="1225802"/>
            <a:ext cx="12054418" cy="63112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i="0" u="none" strike="noStrike" baseline="0" dirty="0">
                <a:latin typeface="NimbusRomNo9L-Regu"/>
              </a:rPr>
              <a:t>  Q2: Which Factor of GCNs is Critical in KGC?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Consensus: Main advantage of GCNs is ability to model graph structure</a:t>
            </a:r>
          </a:p>
          <a:p>
            <a:pPr lvl="1">
              <a:lnSpc>
                <a:spcPct val="130000"/>
              </a:lnSpc>
            </a:pPr>
            <a:r>
              <a:rPr lang="en-US" altLang="zh-CN" i="0" u="none" strike="noStrike" baseline="0" dirty="0">
                <a:latin typeface="NimbusRomNo9L-Regu"/>
              </a:rPr>
              <a:t>Review of GCNs for KGC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5274504" cy="60263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Rethinking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8E7FC55-E692-1D3E-F38B-29ADBAFB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DB893D-0389-3DCB-62EF-C510FED1C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18" y="3032128"/>
            <a:ext cx="9621982" cy="134930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7899B5C-34CA-D7A5-15FF-A1216722EF5C}"/>
              </a:ext>
            </a:extLst>
          </p:cNvPr>
          <p:cNvSpPr/>
          <p:nvPr/>
        </p:nvSpPr>
        <p:spPr>
          <a:xfrm>
            <a:off x="3221182" y="3429000"/>
            <a:ext cx="4436918" cy="952433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62D5C4-EB8A-AE89-A24B-CD838EC31A21}"/>
              </a:ext>
            </a:extLst>
          </p:cNvPr>
          <p:cNvSpPr/>
          <p:nvPr/>
        </p:nvSpPr>
        <p:spPr>
          <a:xfrm>
            <a:off x="9982201" y="3927764"/>
            <a:ext cx="1371600" cy="337801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F4431A-3ACD-471F-78FC-AD48C3D12D1C}"/>
              </a:ext>
            </a:extLst>
          </p:cNvPr>
          <p:cNvSpPr/>
          <p:nvPr/>
        </p:nvSpPr>
        <p:spPr>
          <a:xfrm>
            <a:off x="8137814" y="1894420"/>
            <a:ext cx="1965040" cy="498764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DC9535B-A1C2-A435-F804-2F78AD832DBC}"/>
              </a:ext>
            </a:extLst>
          </p:cNvPr>
          <p:cNvSpPr txBox="1"/>
          <p:nvPr/>
        </p:nvSpPr>
        <p:spPr>
          <a:xfrm>
            <a:off x="960400" y="5044689"/>
            <a:ext cx="10650673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NimbusRomNo9L-Regu"/>
              </a:rPr>
              <a:t>Graph Structure?                                               </a:t>
            </a:r>
            <a:r>
              <a:rPr lang="en-US" altLang="zh-CN" sz="2400" dirty="0">
                <a:latin typeface="NimbusRomNo9L-Regu"/>
              </a:rPr>
              <a:t>Self-loop Information?</a:t>
            </a:r>
            <a:endParaRPr lang="en-US" sz="2400" dirty="0">
              <a:latin typeface="NimbusRomNo9L-Regu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NimbusRomNo9L-Regu"/>
              </a:rPr>
              <a:t>                      Neighborhood Information?                                              </a:t>
            </a:r>
            <a:r>
              <a:rPr lang="en-US" altLang="zh-CN" sz="2400" dirty="0">
                <a:latin typeface="NimbusRomNo9L-Regu"/>
              </a:rPr>
              <a:t>Relations Update?</a:t>
            </a:r>
            <a:endParaRPr lang="en-US" sz="2400" dirty="0">
              <a:latin typeface="NimbusRomNo9L-Regu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9CB445-F9AE-B914-B322-57E12A62CCA9}"/>
              </a:ext>
            </a:extLst>
          </p:cNvPr>
          <p:cNvSpPr/>
          <p:nvPr/>
        </p:nvSpPr>
        <p:spPr>
          <a:xfrm>
            <a:off x="7574973" y="3337818"/>
            <a:ext cx="1125683" cy="1134796"/>
          </a:xfrm>
          <a:prstGeom prst="rect">
            <a:avLst/>
          </a:prstGeom>
          <a:noFill/>
          <a:ln w="381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C1815D-AB82-05B4-CF05-85E0DA6A3732}"/>
              </a:ext>
            </a:extLst>
          </p:cNvPr>
          <p:cNvCxnSpPr/>
          <p:nvPr/>
        </p:nvCxnSpPr>
        <p:spPr>
          <a:xfrm flipH="1">
            <a:off x="2186609" y="2394271"/>
            <a:ext cx="5951205" cy="290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53887B-3894-7361-9C85-BEBD68F36C0A}"/>
              </a:ext>
            </a:extLst>
          </p:cNvPr>
          <p:cNvCxnSpPr>
            <a:stCxn id="10" idx="2"/>
          </p:cNvCxnSpPr>
          <p:nvPr/>
        </p:nvCxnSpPr>
        <p:spPr>
          <a:xfrm flipH="1">
            <a:off x="5118652" y="4381433"/>
            <a:ext cx="320989" cy="139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AE09132-01CD-E7B7-2051-882B52157F47}"/>
              </a:ext>
            </a:extLst>
          </p:cNvPr>
          <p:cNvCxnSpPr>
            <a:stCxn id="17" idx="2"/>
          </p:cNvCxnSpPr>
          <p:nvPr/>
        </p:nvCxnSpPr>
        <p:spPr>
          <a:xfrm flipH="1">
            <a:off x="8009741" y="4472614"/>
            <a:ext cx="128074" cy="82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703F403-B6AA-A67F-550B-0BA5B8774027}"/>
              </a:ext>
            </a:extLst>
          </p:cNvPr>
          <p:cNvCxnSpPr/>
          <p:nvPr/>
        </p:nvCxnSpPr>
        <p:spPr>
          <a:xfrm flipH="1">
            <a:off x="10561174" y="4265565"/>
            <a:ext cx="222783" cy="150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文本占位符 13">
            <a:extLst>
              <a:ext uri="{FF2B5EF4-FFF2-40B4-BE49-F238E27FC236}">
                <a16:creationId xmlns:a16="http://schemas.microsoft.com/office/drawing/2014/main" id="{C5DDE597-1B86-549D-298F-618AC652D004}"/>
              </a:ext>
            </a:extLst>
          </p:cNvPr>
          <p:cNvSpPr>
            <a:spLocks noGrp="1"/>
          </p:cNvSpPr>
          <p:nvPr/>
        </p:nvSpPr>
        <p:spPr>
          <a:xfrm>
            <a:off x="4399602" y="151429"/>
            <a:ext cx="1914525" cy="37782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lvl="0"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alpha val="36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 lvl="0"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  <a:endParaRPr lang="zh-CN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560FB8-90FA-A588-640E-41857BCEFB19}"/>
              </a:ext>
            </a:extLst>
          </p:cNvPr>
          <p:cNvSpPr txBox="1"/>
          <p:nvPr/>
        </p:nvSpPr>
        <p:spPr>
          <a:xfrm>
            <a:off x="6066165" y="151429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Rethinking</a:t>
            </a:r>
            <a:endParaRPr lang="zh-CN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B060B9-CE12-C0DF-5AF9-62388BD12A55}"/>
              </a:ext>
            </a:extLst>
          </p:cNvPr>
          <p:cNvSpPr txBox="1"/>
          <p:nvPr/>
        </p:nvSpPr>
        <p:spPr>
          <a:xfrm>
            <a:off x="7421199" y="151711"/>
            <a:ext cx="150100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Framework &amp; Experiments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5384BFD-AC26-BB2B-4BD5-A10974846775}"/>
              </a:ext>
            </a:extLst>
          </p:cNvPr>
          <p:cNvSpPr txBox="1"/>
          <p:nvPr/>
        </p:nvSpPr>
        <p:spPr>
          <a:xfrm>
            <a:off x="8810676" y="14284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Conclusion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46156AC-1776-0BE8-F51E-EB9D7644D41B}"/>
              </a:ext>
            </a:extLst>
          </p:cNvPr>
          <p:cNvSpPr txBox="1"/>
          <p:nvPr/>
        </p:nvSpPr>
        <p:spPr>
          <a:xfrm>
            <a:off x="10263244" y="155191"/>
            <a:ext cx="150100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Discussion</a:t>
            </a:r>
            <a:endParaRPr lang="zh-CN" altLang="zh-CN" sz="1600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09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5196</TotalTime>
  <Words>1032</Words>
  <Application>Microsoft Office PowerPoint</Application>
  <PresentationFormat>宽屏</PresentationFormat>
  <Paragraphs>301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Adobe 宋体 Std L</vt:lpstr>
      <vt:lpstr>LinLibertineT</vt:lpstr>
      <vt:lpstr>MinionPro-Regular</vt:lpstr>
      <vt:lpstr>NimbusRomNo9L-Regu</vt:lpstr>
      <vt:lpstr>Wingdings-Regular</vt:lpstr>
      <vt:lpstr>等线</vt:lpstr>
      <vt:lpstr>等线 Light</vt:lpstr>
      <vt:lpstr>微软雅黑</vt:lpstr>
      <vt:lpstr>Arial</vt:lpstr>
      <vt:lpstr>Times</vt:lpstr>
      <vt:lpstr>Times New Roman</vt:lpstr>
      <vt:lpstr>Wingdings</vt:lpstr>
      <vt:lpstr>Office 主题​​</vt:lpstr>
      <vt:lpstr>1_Office 主题​​</vt:lpstr>
      <vt:lpstr>PowerPoint 演示文稿</vt:lpstr>
      <vt:lpstr>Outlines</vt:lpstr>
      <vt:lpstr>Background</vt:lpstr>
      <vt:lpstr>Background</vt:lpstr>
      <vt:lpstr>Background</vt:lpstr>
      <vt:lpstr>Background</vt:lpstr>
      <vt:lpstr>Rethinking</vt:lpstr>
      <vt:lpstr>Rethinking</vt:lpstr>
      <vt:lpstr>Rethinking</vt:lpstr>
      <vt:lpstr>Rethinking</vt:lpstr>
      <vt:lpstr>Rethinking</vt:lpstr>
      <vt:lpstr>Rethinking</vt:lpstr>
      <vt:lpstr>Rethinking</vt:lpstr>
      <vt:lpstr>Rethinking</vt:lpstr>
      <vt:lpstr>Rethinking</vt:lpstr>
      <vt:lpstr>Framework &amp; Experiments</vt:lpstr>
      <vt:lpstr>PowerPoint 演示文稿</vt:lpstr>
      <vt:lpstr>Conclusion</vt:lpstr>
      <vt:lpstr>Discussion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Haobo</dc:creator>
  <cp:lastModifiedBy>Haobo</cp:lastModifiedBy>
  <cp:revision>274</cp:revision>
  <dcterms:created xsi:type="dcterms:W3CDTF">2022-08-31T06:00:53Z</dcterms:created>
  <dcterms:modified xsi:type="dcterms:W3CDTF">2022-10-26T12:26:30Z</dcterms:modified>
</cp:coreProperties>
</file>