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62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8" r:id="rId20"/>
    <p:sldId id="280" r:id="rId21"/>
    <p:sldId id="281" r:id="rId22"/>
    <p:sldId id="274" r:id="rId23"/>
    <p:sldId id="275" r:id="rId24"/>
    <p:sldId id="276" r:id="rId25"/>
    <p:sldId id="277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4D244-B992-49B9-A8B2-087750F54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80A7F-988F-44C7-8685-80D677BE8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ECBDF-0C6E-402F-8B7F-143AD0C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09C1-6751-48CA-9FE0-253A8D2427D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AA4D0-4F35-4679-8995-64CA5097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C3B2F-288D-4BBF-AFE7-DD9F68DD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838-32B9-4D3D-901D-2239D45A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8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8AFF-E8FD-444E-88FC-1E0FC62A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989EB7-1878-4711-8C42-76CB938F0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71D36-9F4B-42B0-9754-3722525D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09C1-6751-48CA-9FE0-253A8D2427D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0B1BA-D47F-45A6-8C5A-0619D7ED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E1337-BC9A-441D-975E-83A57C94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838-32B9-4D3D-901D-2239D45A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3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88D76C-C665-46F1-9248-297E43724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05CC9-4311-49BE-B101-19F1ACC43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F0011-B6B0-4694-940B-EDFD80B6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09C1-6751-48CA-9FE0-253A8D2427D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A757C-663B-4ED1-BFCD-C9FC9996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BC9B-579A-4EF3-91C5-BD20A0C9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838-32B9-4D3D-901D-2239D45A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5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BC0FE-B2BB-48D0-AFBC-28557F53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EDB40-7296-4D0F-AA18-F9A4F34F0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3CEFD-6710-4D90-AB08-A8BD8220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09C1-6751-48CA-9FE0-253A8D2427D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C5320-7864-49BA-ABC6-484A3A67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C0EC3-447F-4563-855A-E4C1FE8F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838-32B9-4D3D-901D-2239D45A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2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99366-B8E7-496D-988A-291C4F39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B3CA3C-5CA9-479E-A210-55E9E486D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6DA02-C4FE-4800-A880-95BE8601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09C1-6751-48CA-9FE0-253A8D2427D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DEFFC-14AA-4051-9EC6-5CCDBEE7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B6576-97D9-40EA-AF5E-68453836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838-32B9-4D3D-901D-2239D45A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3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CA758-9223-4F4A-9477-2E39D741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DD9BF-05AD-4FDE-A083-8E3708655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768755-A119-47C4-AE11-D53E5FFE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6D53F1-5994-44CD-94AB-19EBDD11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09C1-6751-48CA-9FE0-253A8D2427D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97166-5DE4-4596-AD3C-A2BA1B42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4F477-5D99-4DF9-BF97-1D1889A9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838-32B9-4D3D-901D-2239D45A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9E414-C6C7-4DCD-B901-BC5F00D7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5506D-C1AC-4D28-A295-C35B5E8E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577DF2-3B44-45D2-A9EE-B03125B82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F586B3-86DD-408F-9A05-0AAB83676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7EEB00-578E-48E6-9777-7EAAE8DC3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6AB512-4FED-4270-8ED8-67CCE04E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09C1-6751-48CA-9FE0-253A8D2427D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1318EC-CB92-4E76-A63E-3B9E7577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E30A72-8A59-461E-B983-DFD65259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838-32B9-4D3D-901D-2239D45A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3ABE9-2D81-4CF4-B574-424408AE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12298A-6B2E-42BF-AFFC-CF72AB02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09C1-6751-48CA-9FE0-253A8D2427D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6E9AF4-54CF-44AC-8D98-3BBC5DAF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E79956-48B3-44C5-A411-265C1E01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838-32B9-4D3D-901D-2239D45A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0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11F990-33B3-44CC-889B-DA502D5B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09C1-6751-48CA-9FE0-253A8D2427D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B6BAD-1C23-4294-90BC-CDA35A53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77E89B-DEDA-4484-A97F-15E11CD3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838-32B9-4D3D-901D-2239D45A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63386-1D7F-4636-A104-BACE0B27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BB79F-6B86-4A1A-8C51-529446C4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98D86-78F4-45CA-B502-B17F111A6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C838B-E511-43D5-AEB1-D1D57885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09C1-6751-48CA-9FE0-253A8D2427D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DEC5C-6750-449C-B1F1-82491619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3C8C4-0D32-4124-A865-841734FB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838-32B9-4D3D-901D-2239D45A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12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4E59-B8CC-47B7-810E-16B7787E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1D3EDD-9699-4348-AFD4-2A64D48B9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13695-3958-42CE-B4EC-71E5EF73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B1F227-8192-49AF-93ED-A7F74D1C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09C1-6751-48CA-9FE0-253A8D2427D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24BA15-98F3-44F4-B311-4165920C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0A745-25D5-47EC-B2B9-3DAB0A56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E838-32B9-4D3D-901D-2239D45A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1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66C61A-6AC4-464D-BA64-F7735C01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0337B-34B5-4EAA-B481-01B10D81A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E0426-53EA-4251-B921-23B77AEBC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209C1-6751-48CA-9FE0-253A8D2427D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D648A-5C7D-4B97-B8E9-393F86597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D4587-6E77-4541-8D9C-2D7AC6F1D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E838-32B9-4D3D-901D-2239D45AD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38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5.xml"/><Relationship Id="rId7" Type="http://schemas.openxmlformats.org/officeDocument/2006/relationships/image" Target="../media/image3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6.png"/><Relationship Id="rId4" Type="http://schemas.openxmlformats.org/officeDocument/2006/relationships/tags" Target="../tags/tag6.xml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45A10-A56D-40CF-A0E2-B9195A238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Knowledge Graph </a:t>
            </a:r>
            <a:r>
              <a:rPr lang="zh-CN" altLang="en-US" dirty="0"/>
              <a:t>整理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B5614-33ED-446D-BAB2-DCBC5F462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49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E99F4-9423-4343-AF38-6247F6C0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461"/>
            <a:ext cx="10515600" cy="6042581"/>
          </a:xfrm>
        </p:spPr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Rule Extraction</a:t>
            </a:r>
            <a:r>
              <a:rPr lang="zh-CN" altLang="en-US" dirty="0"/>
              <a:t>的算法</a:t>
            </a:r>
            <a:endParaRPr lang="en-US" altLang="zh-CN" dirty="0"/>
          </a:p>
          <a:p>
            <a:pPr lvl="1"/>
            <a:r>
              <a:rPr lang="en-US" altLang="zh-CN" dirty="0"/>
              <a:t>                                                  </a:t>
            </a:r>
            <a:r>
              <a:rPr lang="zh-CN" altLang="en-US" dirty="0"/>
              <a:t>需要满足以下几个条件：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借助这几个条件，我们可以写出以下算法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sz="1800" dirty="0"/>
              <a:t>不足：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	1</a:t>
            </a:r>
            <a:r>
              <a:rPr lang="zh-CN" altLang="en-US" sz="1800" dirty="0"/>
              <a:t>）</a:t>
            </a:r>
            <a:r>
              <a:rPr lang="zh-CN" altLang="en-US" sz="1800" dirty="0">
                <a:effectLst/>
                <a:latin typeface="Arial" panose="020B0604020202020204" pitchFamily="34" charset="0"/>
              </a:rPr>
              <a:t>在提取更长的规则方面，完整的双线性开始显示出比</a:t>
            </a:r>
            <a:r>
              <a:rPr lang="en-US" altLang="zh-CN" sz="1800" dirty="0">
                <a:effectLst/>
                <a:latin typeface="Arial" panose="020B0604020202020204" pitchFamily="34" charset="0"/>
              </a:rPr>
              <a:t>DISTMULT</a:t>
            </a:r>
            <a:r>
              <a:rPr lang="zh-CN" altLang="en-US" sz="1800" dirty="0">
                <a:effectLst/>
                <a:latin typeface="Arial" panose="020B0604020202020204" pitchFamily="34" charset="0"/>
              </a:rPr>
              <a:t>更大的优势，这一事实证实了用对角矩阵表示关系的局限性，因为更长的规则需要对更复杂的关系语义进行建模。</a:t>
            </a:r>
            <a:endParaRPr lang="en-US" altLang="zh-CN" sz="180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	2</a:t>
            </a:r>
            <a:r>
              <a:rPr lang="zh-CN" altLang="en-US" sz="1800" dirty="0">
                <a:latin typeface="Arial" panose="020B0604020202020204" pitchFamily="34" charset="0"/>
              </a:rPr>
              <a:t>）对角矩阵具有对称性，对于不具有对称性的关系可能并不适用</a:t>
            </a:r>
            <a:endParaRPr lang="en-US" altLang="zh-CN" sz="1800" dirty="0"/>
          </a:p>
          <a:p>
            <a:pPr lvl="2"/>
            <a:endParaRPr lang="en-US" altLang="zh-CN" dirty="0"/>
          </a:p>
        </p:txBody>
      </p:sp>
      <p:pic>
        <p:nvPicPr>
          <p:cNvPr id="4" name="图片 3" descr="\documentclass{article}&#10;\usepackage{amsmath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P(x_p,y_p)\wedge Q(x_q, y_q)\rightarrow R(x_r, y_r)&#10;$$&#10;&#10;&#10;\end{document}" title="IguanaTex Bitmap Display">
            <a:extLst>
              <a:ext uri="{FF2B5EF4-FFF2-40B4-BE49-F238E27FC236}">
                <a16:creationId xmlns:a16="http://schemas.microsoft.com/office/drawing/2014/main" id="{968BE24E-7642-4B7F-9582-CFF05670C0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269" y="1107125"/>
            <a:ext cx="3794812" cy="2743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6E012C-0DB6-4DAB-9224-7F808616C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158" y="1621460"/>
            <a:ext cx="6539845" cy="3624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00F9D8F-F984-48EF-81EA-92D49E507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040" y="2800118"/>
            <a:ext cx="8569751" cy="243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4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80535-FF19-4BDD-B962-479A23A4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NeuralLP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EFE3A-3024-40E6-98DA-3CDFF90D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Structure embedding:</a:t>
            </a:r>
          </a:p>
          <a:p>
            <a:pPr lvl="1"/>
            <a:r>
              <a:rPr lang="en-US" altLang="zh-CN" dirty="0"/>
              <a:t>Learning </a:t>
            </a:r>
            <a:r>
              <a:rPr lang="en-US" altLang="zh-CN" dirty="0">
                <a:solidFill>
                  <a:srgbClr val="FF0000"/>
                </a:solidFill>
              </a:rPr>
              <a:t>representations of </a:t>
            </a:r>
            <a:r>
              <a:rPr lang="en-US" altLang="zh-CN" dirty="0"/>
              <a:t>relations and </a:t>
            </a:r>
            <a:r>
              <a:rPr lang="en-US" altLang="zh-CN" dirty="0">
                <a:solidFill>
                  <a:srgbClr val="FF0000"/>
                </a:solidFill>
              </a:rPr>
              <a:t>entities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Neural Logical programming:</a:t>
            </a:r>
          </a:p>
          <a:p>
            <a:pPr lvl="1"/>
            <a:r>
              <a:rPr lang="en-US" altLang="zh-CN" dirty="0"/>
              <a:t>Learning logical rules which can be recovered.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Applied to new entities not seen </a:t>
            </a:r>
            <a:r>
              <a:rPr lang="en-US" altLang="zh-CN" dirty="0"/>
              <a:t>at training time.</a:t>
            </a:r>
          </a:p>
        </p:txBody>
      </p:sp>
    </p:spTree>
    <p:extLst>
      <p:ext uri="{BB962C8B-B14F-4D97-AF65-F5344CB8AC3E}">
        <p14:creationId xmlns:p14="http://schemas.microsoft.com/office/powerpoint/2010/main" val="123772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4E7D0-5CB6-4488-B314-8BCCB741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20"/>
            <a:ext cx="10515600" cy="6136849"/>
          </a:xfrm>
        </p:spPr>
        <p:txBody>
          <a:bodyPr/>
          <a:lstStyle/>
          <a:p>
            <a:r>
              <a:rPr lang="en-US" altLang="zh-CN" dirty="0"/>
              <a:t>Former research: </a:t>
            </a:r>
            <a:r>
              <a:rPr lang="en-US" altLang="zh-CN" dirty="0" err="1"/>
              <a:t>TensorLog</a:t>
            </a:r>
            <a:endParaRPr lang="en-US" altLang="zh-CN" dirty="0"/>
          </a:p>
          <a:p>
            <a:pPr lvl="1"/>
            <a:r>
              <a:rPr lang="en-US" altLang="zh-CN" dirty="0"/>
              <a:t>Equipping logical rules with probability</a:t>
            </a:r>
          </a:p>
          <a:p>
            <a:pPr lvl="1"/>
            <a:r>
              <a:rPr lang="en-US" altLang="zh-CN" dirty="0"/>
              <a:t>Established connections between first-order rules and sparse matrix multiplication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Problem: give answers(i.e. heads) to each {query(i.e. relation), tail} pair</a:t>
            </a:r>
          </a:p>
          <a:p>
            <a:pPr lvl="1"/>
            <a:r>
              <a:rPr lang="en-US" altLang="zh-CN" dirty="0"/>
              <a:t>Entities be encoded as a </a:t>
            </a:r>
            <a:r>
              <a:rPr lang="en-US" altLang="zh-CN" b="1" dirty="0"/>
              <a:t>one-hot vector </a:t>
            </a:r>
            <a:r>
              <a:rPr lang="en-US" altLang="zh-CN" dirty="0"/>
              <a:t>and relations be encoded as a matrix in {0, 1} similar to </a:t>
            </a:r>
            <a:r>
              <a:rPr lang="fr-FR" altLang="zh-CN" dirty="0"/>
              <a:t>a </a:t>
            </a:r>
            <a:r>
              <a:rPr lang="fr-FR" altLang="zh-CN" b="1" dirty="0" err="1"/>
              <a:t>Adjacency</a:t>
            </a:r>
            <a:r>
              <a:rPr lang="fr-FR" altLang="zh-CN" b="1" dirty="0"/>
              <a:t> Matrix</a:t>
            </a:r>
          </a:p>
          <a:p>
            <a:pPr lvl="1"/>
            <a:r>
              <a:rPr lang="zh-CN" altLang="en-US" b="1" dirty="0"/>
              <a:t>方法：将某关系</a:t>
            </a:r>
            <a:r>
              <a:rPr lang="en-US" altLang="zh-CN" b="1" dirty="0"/>
              <a:t>r</a:t>
            </a:r>
            <a:r>
              <a:rPr lang="zh-CN" altLang="en-US" b="1" dirty="0"/>
              <a:t>表示成一系列关系矩阵乘积                          ，其中</a:t>
            </a:r>
            <a:r>
              <a:rPr lang="en-US" altLang="zh-CN" b="1" dirty="0"/>
              <a:t>β</a:t>
            </a:r>
            <a:r>
              <a:rPr lang="zh-CN" altLang="en-US" b="1" dirty="0"/>
              <a:t>是关系序列的集合，</a:t>
            </a:r>
            <a:r>
              <a:rPr lang="en-US" altLang="zh-CN" b="1" dirty="0"/>
              <a:t>α</a:t>
            </a:r>
            <a:r>
              <a:rPr lang="zh-CN" altLang="en-US" b="1" dirty="0"/>
              <a:t>是对应关系序列的加权系数</a:t>
            </a:r>
            <a:endParaRPr lang="fr-FR" altLang="zh-CN" b="1" dirty="0"/>
          </a:p>
          <a:p>
            <a:pPr lvl="2"/>
            <a:r>
              <a:rPr lang="zh-CN" altLang="en-US" b="1" dirty="0"/>
              <a:t>对于每个满足</a:t>
            </a:r>
            <a:r>
              <a:rPr lang="en-US" altLang="zh-CN" b="1" dirty="0"/>
              <a:t>r(x, y)</a:t>
            </a:r>
            <a:r>
              <a:rPr lang="zh-CN" altLang="en-US" b="1" dirty="0"/>
              <a:t>的</a:t>
            </a:r>
            <a:r>
              <a:rPr lang="en-US" altLang="zh-CN" b="1" dirty="0"/>
              <a:t>{x, y}</a:t>
            </a:r>
            <a:r>
              <a:rPr lang="zh-CN" altLang="en-US" b="1" dirty="0"/>
              <a:t>，均求出</a:t>
            </a:r>
            <a:r>
              <a:rPr lang="en-US" altLang="zh-CN" b="1" dirty="0"/>
              <a:t>s</a:t>
            </a:r>
            <a:r>
              <a:rPr lang="zh-CN" altLang="en-US" b="1" dirty="0"/>
              <a:t>≈</a:t>
            </a:r>
            <a:r>
              <a:rPr lang="en-US" altLang="zh-CN" b="1" dirty="0"/>
              <a:t>x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lvl="2"/>
            <a:r>
              <a:rPr lang="zh-CN" altLang="en-US" b="1" dirty="0"/>
              <a:t>对于关系</a:t>
            </a:r>
            <a:r>
              <a:rPr lang="en-US" altLang="zh-CN" b="1" dirty="0"/>
              <a:t>r</a:t>
            </a:r>
            <a:r>
              <a:rPr lang="zh-CN" altLang="en-US" b="1" dirty="0"/>
              <a:t>，汇总所有</a:t>
            </a:r>
            <a:r>
              <a:rPr lang="en-US" altLang="zh-CN" b="1" dirty="0"/>
              <a:t>r(x, y)</a:t>
            </a:r>
            <a:r>
              <a:rPr lang="zh-CN" altLang="en-US" b="1" dirty="0"/>
              <a:t>，更新</a:t>
            </a:r>
            <a:r>
              <a:rPr lang="en-US" altLang="zh-CN" b="1" dirty="0"/>
              <a:t>{α</a:t>
            </a:r>
            <a:r>
              <a:rPr lang="en-US" altLang="zh-CN" b="1" baseline="-25000" dirty="0"/>
              <a:t>l</a:t>
            </a:r>
            <a:r>
              <a:rPr lang="en-US" altLang="zh-CN" b="1" dirty="0"/>
              <a:t>}</a:t>
            </a:r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1"/>
            <a:r>
              <a:rPr lang="zh-CN" altLang="en-US" dirty="0"/>
              <a:t>缺陷：枚举规则是离散性的操作，不可微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8CA14E-3B94-4694-B8FA-29975E78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701" y="3556949"/>
            <a:ext cx="1479664" cy="5591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008D62-3C92-4CBA-8EF7-BD266234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47" y="4247896"/>
            <a:ext cx="4031971" cy="5143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8EC6EA-17FD-45F0-9978-D2FDB3DA9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126" y="5096449"/>
            <a:ext cx="4219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0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01FAD-3B8F-4920-AECA-FF82F78F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46"/>
            <a:ext cx="10515600" cy="622169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NeuralLP</a:t>
            </a:r>
            <a:r>
              <a:rPr lang="zh-CN" altLang="en-US" dirty="0"/>
              <a:t>改进</a:t>
            </a:r>
            <a:r>
              <a:rPr lang="en-US" altLang="zh-CN" dirty="0" err="1"/>
              <a:t>TensorLog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将离散的枚举关系序列 改为 在时间序列上依据每个关系</a:t>
            </a:r>
            <a:r>
              <a:rPr lang="en-US" altLang="zh-CN" dirty="0"/>
              <a:t>k</a:t>
            </a:r>
            <a:r>
              <a:rPr lang="zh-CN" altLang="en-US" dirty="0"/>
              <a:t>的系数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tk</a:t>
            </a:r>
            <a:r>
              <a:rPr lang="zh-CN" altLang="en-US" dirty="0"/>
              <a:t>更新关系序列长为</a:t>
            </a:r>
            <a:r>
              <a:rPr lang="en-US" altLang="zh-CN" dirty="0"/>
              <a:t>{t-1}</a:t>
            </a:r>
            <a:r>
              <a:rPr lang="zh-CN" altLang="en-US" dirty="0"/>
              <a:t>时的状态 </a:t>
            </a:r>
            <a:r>
              <a:rPr lang="zh-CN" altLang="en-US" dirty="0">
                <a:solidFill>
                  <a:srgbClr val="FF0000"/>
                </a:solidFill>
              </a:rPr>
              <a:t>以使关系序列的枚举可微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                                         </a:t>
            </a:r>
            <a:r>
              <a:rPr lang="zh-CN" altLang="en-US" dirty="0"/>
              <a:t>→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/>
            <a:r>
              <a:rPr lang="zh-CN" altLang="en-US" dirty="0"/>
              <a:t>为了充分表达                的参数，使得关系序列的长度不被预设为</a:t>
            </a:r>
            <a:r>
              <a:rPr lang="en-US" altLang="zh-CN" dirty="0"/>
              <a:t>T</a:t>
            </a:r>
            <a:r>
              <a:rPr lang="zh-CN" altLang="en-US" dirty="0"/>
              <a:t>，可以引入一个循环机制，用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i</a:t>
            </a:r>
            <a:r>
              <a:rPr lang="zh-CN" altLang="en-US" dirty="0"/>
              <a:t>记录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x</a:t>
            </a:r>
            <a:r>
              <a:rPr lang="zh-CN" altLang="en-US" dirty="0"/>
              <a:t>被关系矩阵第</a:t>
            </a:r>
            <a:r>
              <a:rPr lang="en-US" altLang="zh-CN" dirty="0" err="1"/>
              <a:t>i</a:t>
            </a:r>
            <a:r>
              <a:rPr lang="zh-CN" altLang="en-US" dirty="0"/>
              <a:t>次操作这一前序状态，更新</a:t>
            </a:r>
            <a:r>
              <a:rPr lang="en-US" altLang="zh-CN" dirty="0" err="1"/>
              <a:t>u</a:t>
            </a:r>
            <a:r>
              <a:rPr lang="en-US" altLang="zh-CN" baseline="-25000" dirty="0" err="1"/>
              <a:t>t</a:t>
            </a:r>
            <a:r>
              <a:rPr lang="zh-CN" altLang="en-US" dirty="0"/>
              <a:t>时，用所有</a:t>
            </a:r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en-US" altLang="zh-CN" baseline="-25000" dirty="0"/>
              <a:t>t-1</a:t>
            </a:r>
            <a:r>
              <a:rPr lang="zh-CN" altLang="en-US" dirty="0"/>
              <a:t>的前序状态外加一个新的关系操作</a:t>
            </a:r>
            <a:r>
              <a:rPr lang="en-US" altLang="zh-CN" dirty="0"/>
              <a:t>M</a:t>
            </a:r>
            <a:r>
              <a:rPr lang="zh-CN" altLang="en-US" dirty="0"/>
              <a:t>去更新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其中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operator attention, b</a:t>
            </a:r>
            <a:r>
              <a:rPr lang="zh-CN" altLang="en-US" dirty="0"/>
              <a:t>为</a:t>
            </a:r>
            <a:r>
              <a:rPr lang="en-US" altLang="zh-CN" dirty="0"/>
              <a:t>memory attention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5345A8-879E-4846-ADFA-9F0A9A5F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076" y="1652734"/>
            <a:ext cx="1698751" cy="641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973E69-65AA-414E-8EDB-4604C4EC9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23" y="1642480"/>
            <a:ext cx="1279245" cy="635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AFF905-5A10-4FC2-A0E5-4CEF4B038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908" y="2417049"/>
            <a:ext cx="1279245" cy="6357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16FFEE-638F-44B8-A368-74A5310EE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716" y="3805160"/>
            <a:ext cx="4867275" cy="20478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17D195-3E96-4B3E-82A8-5D4B6E633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25" y="3714029"/>
            <a:ext cx="4294449" cy="23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1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01FAD-3B8F-4920-AECA-FF82F78F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46"/>
            <a:ext cx="10515600" cy="6221692"/>
          </a:xfrm>
        </p:spPr>
        <p:txBody>
          <a:bodyPr>
            <a:normAutofit/>
          </a:bodyPr>
          <a:lstStyle/>
          <a:p>
            <a:r>
              <a:rPr lang="zh-CN" altLang="en-US" dirty="0"/>
              <a:t>进而，考虑到循环方式类似于</a:t>
            </a:r>
            <a:r>
              <a:rPr lang="en-US" altLang="zh-CN" dirty="0"/>
              <a:t>RNN</a:t>
            </a:r>
            <a:r>
              <a:rPr lang="zh-CN" altLang="en-US" dirty="0"/>
              <a:t>，同时每个时刻</a:t>
            </a:r>
            <a:r>
              <a:rPr lang="en-US" altLang="zh-CN" dirty="0"/>
              <a:t>t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  <a:r>
              <a:rPr lang="zh-CN" altLang="en-US" dirty="0"/>
              <a:t>系数显然会被前序干预，于是利用</a:t>
            </a:r>
            <a:r>
              <a:rPr lang="en-US" altLang="zh-CN" dirty="0"/>
              <a:t>RNN</a:t>
            </a:r>
            <a:r>
              <a:rPr lang="zh-CN" altLang="en-US" dirty="0"/>
              <a:t>架构计算</a:t>
            </a:r>
            <a:r>
              <a:rPr lang="en-US" altLang="zh-CN" dirty="0"/>
              <a:t>a, 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zh-CN" altLang="en-US" dirty="0"/>
              <a:t>  最后</a:t>
            </a:r>
            <a:r>
              <a:rPr lang="en-US" altLang="zh-CN" dirty="0" err="1"/>
              <a:t>maxiumize</a:t>
            </a:r>
            <a:r>
              <a:rPr lang="en-US" altLang="zh-CN" dirty="0"/>
              <a:t> log(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y</a:t>
            </a:r>
            <a:r>
              <a:rPr lang="en-US" altLang="zh-CN" baseline="30000" dirty="0" err="1"/>
              <a:t>T</a:t>
            </a:r>
            <a:r>
              <a:rPr lang="en-US" altLang="zh-CN" dirty="0" err="1"/>
              <a:t>u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反推推理规则链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D99DEE-3C0E-48C6-BDD4-5CB508B2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62" y="1410142"/>
            <a:ext cx="4305300" cy="1209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08686E-8601-4BED-A98E-B652C244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862" y="3928032"/>
            <a:ext cx="5106381" cy="28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13EF8-12A5-460E-ADF2-47FF177C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388C6-306E-40EC-A4F5-5B8E1C5D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9256" cy="4942820"/>
          </a:xfrm>
        </p:spPr>
        <p:txBody>
          <a:bodyPr>
            <a:normAutofit/>
          </a:bodyPr>
          <a:lstStyle/>
          <a:p>
            <a:r>
              <a:rPr lang="zh-CN" altLang="en-US" dirty="0"/>
              <a:t>问题提出：以往神经网络过浅，特征不够丰富</a:t>
            </a:r>
            <a:endParaRPr lang="en-US" altLang="zh-CN" dirty="0"/>
          </a:p>
          <a:p>
            <a:r>
              <a:rPr lang="zh-CN" altLang="en-US" dirty="0"/>
              <a:t>改进：将</a:t>
            </a:r>
            <a:r>
              <a:rPr lang="en-US" altLang="zh-CN" dirty="0"/>
              <a:t>entities</a:t>
            </a:r>
            <a:r>
              <a:rPr lang="zh-CN" altLang="en-US" dirty="0"/>
              <a:t>和</a:t>
            </a:r>
            <a:r>
              <a:rPr lang="en-US" altLang="zh-CN" dirty="0"/>
              <a:t>relations</a:t>
            </a:r>
            <a:r>
              <a:rPr lang="zh-CN" altLang="en-US" dirty="0"/>
              <a:t>的向量从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k</a:t>
            </a:r>
            <a:r>
              <a:rPr lang="zh-CN" altLang="en-US" dirty="0"/>
              <a:t>改成</a:t>
            </a:r>
            <a:r>
              <a:rPr lang="en-US" altLang="zh-CN" dirty="0"/>
              <a:t>R</a:t>
            </a:r>
            <a:r>
              <a:rPr lang="en-US" altLang="zh-CN" baseline="30000" dirty="0"/>
              <a:t>k1×k2</a:t>
            </a:r>
            <a:r>
              <a:rPr lang="zh-CN" altLang="en-US" dirty="0"/>
              <a:t>，并采用</a:t>
            </a:r>
            <a:r>
              <a:rPr lang="en-US" altLang="zh-CN" dirty="0"/>
              <a:t>2D</a:t>
            </a:r>
            <a:r>
              <a:rPr lang="zh-CN" altLang="en-US" dirty="0"/>
              <a:t>卷积</a:t>
            </a:r>
            <a:endParaRPr lang="en-US" altLang="zh-CN" dirty="0"/>
          </a:p>
          <a:p>
            <a:r>
              <a:rPr lang="zh-CN" altLang="en-US" dirty="0"/>
              <a:t>打分函数：</a:t>
            </a:r>
            <a:endParaRPr lang="en-US" altLang="zh-CN" dirty="0"/>
          </a:p>
          <a:p>
            <a:pPr lvl="1"/>
            <a:r>
              <a:rPr lang="en-US" altLang="zh-CN" dirty="0" err="1"/>
              <a:t>vec</a:t>
            </a:r>
            <a:r>
              <a:rPr lang="en-US" altLang="zh-CN" dirty="0"/>
              <a:t>[A]</a:t>
            </a:r>
            <a:r>
              <a:rPr lang="zh-CN" altLang="en-US" dirty="0"/>
              <a:t>是将矩阵展平，</a:t>
            </a:r>
            <a:r>
              <a:rPr lang="en-US" altLang="zh-CN" dirty="0"/>
              <a:t>*</a:t>
            </a:r>
            <a:r>
              <a:rPr lang="zh-CN" altLang="en-US" dirty="0"/>
              <a:t>是卷积，其中</a:t>
            </a:r>
            <a:r>
              <a:rPr lang="en-US" altLang="zh-CN" dirty="0"/>
              <a:t>ω</a:t>
            </a:r>
            <a:r>
              <a:rPr lang="zh-CN" altLang="en-US" dirty="0"/>
              <a:t>是卷积核，</a:t>
            </a:r>
            <a:r>
              <a:rPr lang="en-US" altLang="zh-CN" dirty="0"/>
              <a:t>f</a:t>
            </a:r>
            <a:r>
              <a:rPr lang="zh-CN" altLang="en-US" dirty="0"/>
              <a:t>是非线性函数</a:t>
            </a:r>
            <a:endParaRPr lang="en-US" altLang="zh-CN" dirty="0"/>
          </a:p>
          <a:p>
            <a:pPr lvl="1"/>
            <a:r>
              <a:rPr lang="zh-CN" altLang="en-US" dirty="0"/>
              <a:t>前向传播时，卷积出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c×m×n</a:t>
            </a:r>
            <a:r>
              <a:rPr lang="zh-CN" altLang="en-US" dirty="0"/>
              <a:t>，</a:t>
            </a:r>
            <a:r>
              <a:rPr lang="en-US" altLang="zh-CN" dirty="0" err="1"/>
              <a:t>vec</a:t>
            </a:r>
            <a:r>
              <a:rPr lang="zh-CN" altLang="en-US" dirty="0"/>
              <a:t>处理后为</a:t>
            </a:r>
            <a:r>
              <a:rPr lang="en-US" altLang="zh-CN" dirty="0"/>
              <a:t>R</a:t>
            </a:r>
            <a:r>
              <a:rPr lang="en-US" altLang="zh-CN" baseline="30000" dirty="0"/>
              <a:t>1×cmn</a:t>
            </a:r>
            <a:r>
              <a:rPr lang="zh-CN" altLang="en-US" dirty="0"/>
              <a:t> ，</a:t>
            </a:r>
            <a:r>
              <a:rPr lang="en-US" altLang="zh-CN" dirty="0"/>
              <a:t>W</a:t>
            </a:r>
            <a:r>
              <a:rPr lang="zh-CN" altLang="en-US" dirty="0"/>
              <a:t>∈</a:t>
            </a:r>
            <a:r>
              <a:rPr lang="en-US" altLang="zh-CN" dirty="0"/>
              <a:t> 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cmn×k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损失函数：</a:t>
            </a:r>
            <a:r>
              <a:rPr lang="en-US" altLang="zh-CN" dirty="0"/>
              <a:t>cross-entropy</a:t>
            </a:r>
          </a:p>
          <a:p>
            <a:pPr lvl="1"/>
            <a:r>
              <a:rPr lang="en-US" altLang="zh-CN" dirty="0"/>
              <a:t>p =                    </a:t>
            </a:r>
            <a:r>
              <a:rPr lang="zh-CN" altLang="en-US" dirty="0"/>
              <a:t>，损失函数                                        </a:t>
            </a:r>
            <a:r>
              <a:rPr lang="en-US" altLang="zh-CN" dirty="0"/>
              <a:t>                                      </a:t>
            </a:r>
            <a:r>
              <a:rPr lang="en-US" altLang="zh-CN" dirty="0" err="1"/>
              <a:t>ti</a:t>
            </a:r>
            <a:r>
              <a:rPr lang="zh-CN" altLang="en-US" dirty="0"/>
              <a:t>为</a:t>
            </a:r>
            <a:r>
              <a:rPr lang="en-US" altLang="zh-CN" dirty="0"/>
              <a:t>label</a:t>
            </a:r>
          </a:p>
          <a:p>
            <a:pPr lvl="1"/>
            <a:r>
              <a:rPr lang="en-US" altLang="zh-CN" dirty="0"/>
              <a:t>Link-prediction</a:t>
            </a:r>
            <a:r>
              <a:rPr lang="zh-CN" altLang="en-US" dirty="0"/>
              <a:t>时间开销主要用在卷积上，于是固定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s</a:t>
            </a:r>
            <a:r>
              <a:rPr lang="en-US" altLang="zh-CN" dirty="0" err="1"/>
              <a:t>,r</a:t>
            </a:r>
            <a:r>
              <a:rPr lang="en-US" altLang="zh-CN" baseline="-25000" dirty="0" err="1"/>
              <a:t>r</a:t>
            </a:r>
            <a:r>
              <a:rPr lang="zh-CN" altLang="en-US" dirty="0"/>
              <a:t>，而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o</a:t>
            </a:r>
            <a:r>
              <a:rPr lang="zh-CN" altLang="en-US" dirty="0"/>
              <a:t>取遍所有</a:t>
            </a:r>
            <a:r>
              <a:rPr lang="en-US" altLang="zh-CN" dirty="0"/>
              <a:t>entities</a:t>
            </a:r>
            <a:r>
              <a:rPr lang="zh-CN" altLang="en-US" dirty="0"/>
              <a:t>，称之为</a:t>
            </a:r>
            <a:r>
              <a:rPr lang="en-US" altLang="zh-CN" dirty="0"/>
              <a:t>1-N scoring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从</a:t>
            </a:r>
            <a:r>
              <a:rPr lang="en-US" altLang="zh-CN" dirty="0"/>
              <a:t>1e5</a:t>
            </a:r>
            <a:r>
              <a:rPr lang="zh-CN" altLang="en-US" dirty="0"/>
              <a:t>到</a:t>
            </a:r>
            <a:r>
              <a:rPr lang="en-US" altLang="zh-CN" dirty="0"/>
              <a:t>1e6</a:t>
            </a:r>
            <a:r>
              <a:rPr lang="zh-CN" altLang="en-US" dirty="0"/>
              <a:t>，时间开销仅提高</a:t>
            </a:r>
            <a:r>
              <a:rPr lang="en-US" altLang="zh-CN" dirty="0"/>
              <a:t>25%</a:t>
            </a:r>
            <a:r>
              <a:rPr lang="zh-CN" altLang="en-US" dirty="0"/>
              <a:t>）     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DB0B41-3F4B-4556-8EE1-6D44670B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40" y="2801529"/>
            <a:ext cx="5372100" cy="514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FCACD0-1421-4DF8-914D-E49818E75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51" y="4714138"/>
            <a:ext cx="1609725" cy="3143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9256CB7-0AC9-4B58-A6FC-C6E145DE9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992" y="4499825"/>
            <a:ext cx="6019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388C6-306E-40EC-A4F5-5B8E1C5D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89" y="339365"/>
            <a:ext cx="10634221" cy="63442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1-0.1N scoring-</a:t>
            </a:r>
            <a:r>
              <a:rPr lang="zh-CN" altLang="en-US" dirty="0"/>
              <a:t>有类似于</a:t>
            </a:r>
            <a:r>
              <a:rPr lang="en-US" altLang="zh-CN" dirty="0"/>
              <a:t>batch-normalization</a:t>
            </a:r>
            <a:r>
              <a:rPr lang="zh-CN" altLang="en-US" dirty="0"/>
              <a:t>的效果加快收敛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结果：</a:t>
            </a:r>
            <a:r>
              <a:rPr lang="en-US" altLang="zh-CN" dirty="0" err="1"/>
              <a:t>ConvE</a:t>
            </a:r>
            <a:r>
              <a:rPr lang="zh-CN" altLang="en-US" dirty="0"/>
              <a:t>有很好的参数利用率 </a:t>
            </a:r>
            <a:r>
              <a:rPr lang="en-US" altLang="zh-CN" dirty="0"/>
              <a:t>parameter-efficiency</a:t>
            </a:r>
          </a:p>
          <a:p>
            <a:r>
              <a:rPr lang="zh-CN" altLang="en-US" dirty="0"/>
              <a:t>测试集泄露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(s, r1, o)</a:t>
            </a:r>
            <a:r>
              <a:rPr lang="zh-CN" altLang="en-US" dirty="0">
                <a:sym typeface="Wingdings" panose="05000000000000000000" pitchFamily="2" charset="2"/>
              </a:rPr>
              <a:t>与</a:t>
            </a:r>
            <a:r>
              <a:rPr lang="en-US" altLang="zh-CN" dirty="0">
                <a:sym typeface="Wingdings" panose="05000000000000000000" pitchFamily="2" charset="2"/>
              </a:rPr>
              <a:t>(o, r2, s)</a:t>
            </a:r>
            <a:r>
              <a:rPr lang="zh-CN" altLang="en-US" dirty="0">
                <a:sym typeface="Wingdings" panose="05000000000000000000" pitchFamily="2" charset="2"/>
              </a:rPr>
              <a:t>中，如果</a:t>
            </a:r>
            <a:r>
              <a:rPr lang="en-US" altLang="zh-CN" dirty="0">
                <a:sym typeface="Wingdings" panose="05000000000000000000" pitchFamily="2" charset="2"/>
              </a:rPr>
              <a:t>r1</a:t>
            </a:r>
            <a:r>
              <a:rPr lang="zh-CN" altLang="en-US" dirty="0">
                <a:sym typeface="Wingdings" panose="05000000000000000000" pitchFamily="2" charset="2"/>
              </a:rPr>
              <a:t>与</a:t>
            </a:r>
            <a:r>
              <a:rPr lang="en-US" altLang="zh-CN" dirty="0">
                <a:sym typeface="Wingdings" panose="05000000000000000000" pitchFamily="2" charset="2"/>
              </a:rPr>
              <a:t>r2</a:t>
            </a:r>
            <a:r>
              <a:rPr lang="zh-CN" altLang="en-US" dirty="0">
                <a:sym typeface="Wingdings" panose="05000000000000000000" pitchFamily="2" charset="2"/>
              </a:rPr>
              <a:t>有逆关系，那么</a:t>
            </a: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与</a:t>
            </a:r>
            <a:r>
              <a:rPr lang="en-US" altLang="zh-CN" dirty="0">
                <a:sym typeface="Wingdings" panose="05000000000000000000" pitchFamily="2" charset="2"/>
              </a:rPr>
              <a:t>o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en-US" altLang="zh-CN" dirty="0">
                <a:sym typeface="Wingdings" panose="05000000000000000000" pitchFamily="2" charset="2"/>
              </a:rPr>
              <a:t>embedding</a:t>
            </a:r>
            <a:r>
              <a:rPr lang="zh-CN" altLang="en-US" dirty="0">
                <a:sym typeface="Wingdings" panose="05000000000000000000" pitchFamily="2" charset="2"/>
              </a:rPr>
              <a:t>就显得无关紧要，结果发现</a:t>
            </a:r>
            <a:r>
              <a:rPr lang="en-US" altLang="zh-CN" dirty="0">
                <a:sym typeface="Wingdings" panose="05000000000000000000" pitchFamily="2" charset="2"/>
              </a:rPr>
              <a:t>FB-15k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WN18</a:t>
            </a:r>
            <a:r>
              <a:rPr lang="zh-CN" altLang="en-US" dirty="0">
                <a:sym typeface="Wingdings" panose="05000000000000000000" pitchFamily="2" charset="2"/>
              </a:rPr>
              <a:t>存在测试集泄露问题（可以采用</a:t>
            </a:r>
            <a:r>
              <a:rPr lang="en-US" altLang="zh-CN" dirty="0">
                <a:sym typeface="Wingdings" panose="05000000000000000000" pitchFamily="2" charset="2"/>
              </a:rPr>
              <a:t>WN18RR</a:t>
            </a:r>
            <a:r>
              <a:rPr lang="zh-CN" altLang="en-US" dirty="0">
                <a:sym typeface="Wingdings" panose="05000000000000000000" pitchFamily="2" charset="2"/>
              </a:rPr>
              <a:t>，该数据集剔除逆关系）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81331B-B6D4-47EC-9CF1-B292214B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32" y="1159497"/>
            <a:ext cx="11438135" cy="33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8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E12AD-8AF0-465D-9051-2033A0FC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RotatE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C2536-C357-48FC-9555-FC9376EF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问题提出：</a:t>
            </a:r>
            <a:r>
              <a:rPr lang="en-US" altLang="zh-CN" sz="2400" dirty="0"/>
              <a:t> symmetry/</a:t>
            </a:r>
            <a:r>
              <a:rPr lang="en-US" altLang="zh-CN" sz="2400" dirty="0" err="1"/>
              <a:t>antisymmetry</a:t>
            </a:r>
            <a:r>
              <a:rPr lang="en-US" altLang="zh-CN" sz="2400" dirty="0"/>
              <a:t>, inversion, and composition,</a:t>
            </a:r>
            <a:r>
              <a:rPr lang="zh-CN" altLang="en-US" sz="2400" dirty="0"/>
              <a:t>等关系无法表示</a:t>
            </a:r>
            <a:endParaRPr lang="en-US" altLang="zh-CN" sz="2400" dirty="0"/>
          </a:p>
          <a:p>
            <a:r>
              <a:rPr lang="zh-CN" altLang="en-US" sz="2400" dirty="0"/>
              <a:t>关系的表示</a:t>
            </a:r>
            <a:endParaRPr lang="en-US" altLang="zh-CN" sz="2400" dirty="0"/>
          </a:p>
          <a:p>
            <a:r>
              <a:rPr lang="en-US" altLang="zh-CN" sz="2400" dirty="0"/>
              <a:t>Symmetry</a:t>
            </a:r>
            <a:r>
              <a:rPr lang="zh-CN" altLang="en-US" sz="2400" dirty="0"/>
              <a:t>对称：朋友关系 </a:t>
            </a:r>
            <a:endParaRPr lang="en-US" altLang="zh-CN" sz="2400" dirty="0"/>
          </a:p>
          <a:p>
            <a:r>
              <a:rPr lang="en-US" altLang="zh-CN" sz="2400" dirty="0" err="1"/>
              <a:t>Antisymmetry</a:t>
            </a:r>
            <a:r>
              <a:rPr lang="zh-CN" altLang="en-US" sz="2400" dirty="0"/>
              <a:t>反对称：父子关系</a:t>
            </a:r>
            <a:endParaRPr lang="en-US" altLang="zh-CN" sz="2400" dirty="0">
              <a:highlight>
                <a:srgbClr val="FFFF00"/>
              </a:highlight>
            </a:endParaRPr>
          </a:p>
          <a:p>
            <a:r>
              <a:rPr lang="en-US" altLang="zh-CN" sz="2400" dirty="0"/>
              <a:t>Inversion</a:t>
            </a:r>
            <a:r>
              <a:rPr lang="zh-CN" altLang="en-US" sz="2400" dirty="0"/>
              <a:t>相反：上下位词关系</a:t>
            </a:r>
            <a:endParaRPr lang="en-US" altLang="zh-CN" sz="2400" dirty="0"/>
          </a:p>
          <a:p>
            <a:r>
              <a:rPr lang="en-US" altLang="zh-CN" sz="2400" dirty="0"/>
              <a:t>Composition</a:t>
            </a:r>
            <a:r>
              <a:rPr lang="zh-CN" altLang="en-US" sz="2400" dirty="0"/>
              <a:t>组合</a:t>
            </a:r>
          </a:p>
        </p:txBody>
      </p:sp>
      <p:pic>
        <p:nvPicPr>
          <p:cNvPr id="9" name="图片 8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mathbf{r}\in \mathbb{C}^n,\ r_i=e^{i\theta}=\cos\theta+i\sin\theta&#10;$$&#10;&#10;&#10;\end{document}" title="IguanaTex Bitmap Display">
            <a:extLst>
              <a:ext uri="{FF2B5EF4-FFF2-40B4-BE49-F238E27FC236}">
                <a16:creationId xmlns:a16="http://schemas.microsoft.com/office/drawing/2014/main" id="{1B9BD6AC-55FE-458F-9D51-C517972077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67" y="2405639"/>
            <a:ext cx="3527619" cy="277333"/>
          </a:xfrm>
          <a:prstGeom prst="rect">
            <a:avLst/>
          </a:prstGeom>
        </p:spPr>
      </p:pic>
      <p:pic>
        <p:nvPicPr>
          <p:cNvPr id="13" name="图片 12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r_i = \pm 1,\ \forall i&#10;$$&#10;&#10;&#10;\end{document}" title="IguanaTex Bitmap Display">
            <a:extLst>
              <a:ext uri="{FF2B5EF4-FFF2-40B4-BE49-F238E27FC236}">
                <a16:creationId xmlns:a16="http://schemas.microsoft.com/office/drawing/2014/main" id="{59BADDAE-7158-49F2-A9EB-ECE301E15F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21" y="2937229"/>
            <a:ext cx="1264762" cy="224000"/>
          </a:xfrm>
          <a:prstGeom prst="rect">
            <a:avLst/>
          </a:prstGeom>
        </p:spPr>
      </p:pic>
      <p:pic>
        <p:nvPicPr>
          <p:cNvPr id="19" name="图片 18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r'_i = \overline{r_i},\ \forall i&#10;$$&#10;&#10;&#10;\end{document}" title="IguanaTex Bitmap Display">
            <a:extLst>
              <a:ext uri="{FF2B5EF4-FFF2-40B4-BE49-F238E27FC236}">
                <a16:creationId xmlns:a16="http://schemas.microsoft.com/office/drawing/2014/main" id="{99D5CEB4-A323-4C92-A513-35C0D1C021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79" y="3817799"/>
            <a:ext cx="1139809" cy="266667"/>
          </a:xfrm>
          <a:prstGeom prst="rect">
            <a:avLst/>
          </a:prstGeom>
        </p:spPr>
      </p:pic>
      <p:pic>
        <p:nvPicPr>
          <p:cNvPr id="25" name="图片 24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mathbf{r'} = \mathbf{r_1}\circ \mathbf{r_2},\ where\ \circ\ denotes\ Hadamard\ multiply&#10;$$&#10;&#10;&#10;\end{document}" title="IguanaTex Bitmap Display">
            <a:extLst>
              <a:ext uri="{FF2B5EF4-FFF2-40B4-BE49-F238E27FC236}">
                <a16:creationId xmlns:a16="http://schemas.microsoft.com/office/drawing/2014/main" id="{CE1057E9-EE97-4929-8CC6-03A01A19136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52" y="4270345"/>
            <a:ext cx="5763047" cy="254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E84A46-7D49-4645-BF85-CD83F10DEB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6837" y="4596806"/>
            <a:ext cx="94583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6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C2536-C357-48FC-9555-FC9376EF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5926"/>
            <a:ext cx="10822757" cy="6066148"/>
          </a:xfrm>
        </p:spPr>
        <p:txBody>
          <a:bodyPr>
            <a:normAutofit/>
          </a:bodyPr>
          <a:lstStyle/>
          <a:p>
            <a:r>
              <a:rPr lang="zh-CN" altLang="en-US" dirty="0"/>
              <a:t>损失函数                                                                       </a:t>
            </a:r>
            <a:r>
              <a:rPr lang="en-US" altLang="zh-CN" sz="2000" dirty="0"/>
              <a:t>(d</a:t>
            </a:r>
            <a:r>
              <a:rPr lang="zh-CN" altLang="en-US" sz="2000" dirty="0"/>
              <a:t>用的是</a:t>
            </a:r>
            <a:r>
              <a:rPr lang="en-US" altLang="zh-CN" sz="2000" dirty="0"/>
              <a:t>L2-norm)</a:t>
            </a:r>
            <a:endParaRPr lang="en-US" altLang="zh-CN" dirty="0"/>
          </a:p>
          <a:p>
            <a:endParaRPr lang="en-US" altLang="zh-CN" dirty="0"/>
          </a:p>
          <a:p>
            <a:pPr algn="l"/>
            <a:r>
              <a:rPr lang="en-US" altLang="zh-CN" dirty="0"/>
              <a:t>self-adversarial</a:t>
            </a:r>
            <a:r>
              <a:rPr lang="fr-FR" altLang="zh-CN" dirty="0"/>
              <a:t> </a:t>
            </a:r>
            <a:r>
              <a:rPr lang="en-US" altLang="zh-CN" dirty="0"/>
              <a:t>negative</a:t>
            </a:r>
            <a:r>
              <a:rPr lang="fr-FR" altLang="zh-CN" dirty="0"/>
              <a:t> sampling</a:t>
            </a:r>
            <a:r>
              <a:rPr lang="zh-CN" altLang="en-US" dirty="0"/>
              <a:t>：按照一定频率采样</a:t>
            </a:r>
            <a:endParaRPr lang="en-US" altLang="zh-CN" dirty="0">
              <a:highlight>
                <a:srgbClr val="FFFF00"/>
              </a:highlight>
            </a:endParaRPr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r>
              <a:rPr lang="en-US" altLang="zh-CN" sz="1800" dirty="0">
                <a:latin typeface="NimbusRomNo9L-Regu"/>
              </a:rPr>
              <a:t>                                                                                                                                                 </a:t>
            </a:r>
            <a:r>
              <a:rPr lang="en-US" altLang="zh-CN" sz="1800" dirty="0"/>
              <a:t>(α-temperature of sampling)</a:t>
            </a:r>
          </a:p>
          <a:p>
            <a:pPr lvl="1"/>
            <a:r>
              <a:rPr lang="zh-CN" altLang="en-US" dirty="0"/>
              <a:t>损失函数考虑采样频率后可改写为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 err="1"/>
              <a:t>TransE</a:t>
            </a:r>
            <a:r>
              <a:rPr lang="zh-CN" altLang="en-US" dirty="0"/>
              <a:t>的关系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（此处                                   ）</a:t>
            </a:r>
            <a:endParaRPr lang="en-US" altLang="zh-CN" dirty="0"/>
          </a:p>
          <a:p>
            <a:pPr lvl="1"/>
            <a:r>
              <a:rPr lang="zh-CN" altLang="en-US" dirty="0"/>
              <a:t>固定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h,i</a:t>
            </a:r>
            <a:r>
              <a:rPr lang="en-US" altLang="zh-CN" dirty="0"/>
              <a:t>=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t,i</a:t>
            </a:r>
            <a:r>
              <a:rPr lang="en-US" altLang="zh-CN" dirty="0"/>
              <a:t>=C</a:t>
            </a:r>
            <a:r>
              <a:rPr lang="zh-CN" altLang="en-US" dirty="0"/>
              <a:t>，距离函数退化为                     ，和</a:t>
            </a:r>
            <a:r>
              <a:rPr lang="en-US" altLang="zh-CN" dirty="0" err="1"/>
              <a:t>TransE</a:t>
            </a:r>
            <a:r>
              <a:rPr lang="en-US" altLang="zh-CN" dirty="0"/>
              <a:t>                </a:t>
            </a:r>
            <a:r>
              <a:rPr lang="zh-CN" altLang="en-US" dirty="0"/>
              <a:t>类似，</a:t>
            </a:r>
            <a:r>
              <a:rPr lang="en-US" altLang="zh-CN" dirty="0"/>
              <a:t>           </a:t>
            </a:r>
          </a:p>
          <a:p>
            <a:pPr algn="l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DAE01E-F8CE-493C-A0BE-3AC7763E3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09" y="395926"/>
            <a:ext cx="5619750" cy="742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A0B54F-20A1-4E01-BE2E-F17D751AD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229" y="2115336"/>
            <a:ext cx="4486275" cy="647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6C2217-7074-470B-9F57-B0E4F0F93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796" y="3200549"/>
            <a:ext cx="6200775" cy="7810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D755C7-A7F8-49E7-8537-5BF191C65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873" y="4235353"/>
            <a:ext cx="6695976" cy="7712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DEFC78F-B189-4B0A-9918-F6A81B75A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386684"/>
            <a:ext cx="1952625" cy="3619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ABC90E1-AAD2-4537-80C5-BB3B6A4EE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9174" y="5386684"/>
            <a:ext cx="1209675" cy="3048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06AC0B7-FA9B-4B77-B99E-9CDC077EB0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4557" y="5010564"/>
            <a:ext cx="28098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067EB-8521-4891-AA71-7B039D08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GraIL</a:t>
            </a:r>
            <a:r>
              <a:rPr lang="en-US" dirty="0"/>
              <a:t>: based on GNN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A0B76-A3C4-41FE-B7F9-FBDC079D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Embedding-based: </a:t>
            </a:r>
            <a:r>
              <a:rPr lang="zh-CN" altLang="en-US" dirty="0"/>
              <a:t>无法处理没有见过的</a:t>
            </a:r>
            <a:r>
              <a:rPr lang="en-US" altLang="zh-CN" dirty="0"/>
              <a:t>entities</a:t>
            </a:r>
          </a:p>
          <a:p>
            <a:r>
              <a:rPr lang="en-US" dirty="0"/>
              <a:t>Rule-induction: </a:t>
            </a:r>
            <a:r>
              <a:rPr lang="zh-CN" altLang="en-US" dirty="0"/>
              <a:t>以关系为主体， 枚举存在于知识图中的统计规律和模式来归纳概率逻辑规则，</a:t>
            </a:r>
            <a:r>
              <a:rPr lang="en-US" altLang="zh-CN" dirty="0" err="1"/>
              <a:t>N</a:t>
            </a:r>
            <a:r>
              <a:rPr lang="en-US" dirty="0" err="1"/>
              <a:t>euralLP</a:t>
            </a:r>
            <a:r>
              <a:rPr lang="zh-CN" altLang="en-US" dirty="0"/>
              <a:t>即基于</a:t>
            </a:r>
            <a:r>
              <a:rPr lang="en-US" altLang="zh-CN" dirty="0"/>
              <a:t>Rule-induction</a:t>
            </a:r>
          </a:p>
          <a:p>
            <a:endParaRPr lang="en-US" dirty="0"/>
          </a:p>
          <a:p>
            <a:r>
              <a:rPr lang="en-US" altLang="zh-CN" dirty="0"/>
              <a:t>Step1  subgraph extraction. </a:t>
            </a:r>
          </a:p>
          <a:p>
            <a:pPr marL="457200" lvl="1" indent="0">
              <a:buNone/>
            </a:pPr>
            <a:r>
              <a:rPr lang="zh-CN" altLang="en-US" dirty="0"/>
              <a:t>对于某关系</a:t>
            </a:r>
            <a:r>
              <a:rPr lang="en-US" altLang="zh-CN" dirty="0"/>
              <a:t>(</a:t>
            </a:r>
            <a:r>
              <a:rPr lang="en-US" altLang="zh-CN" dirty="0" err="1"/>
              <a:t>s,r,t</a:t>
            </a:r>
            <a:r>
              <a:rPr lang="en-US" altLang="zh-CN" dirty="0"/>
              <a:t>)</a:t>
            </a:r>
            <a:r>
              <a:rPr lang="zh-CN" altLang="en-US" dirty="0"/>
              <a:t>，通过</a:t>
            </a:r>
            <a:r>
              <a:rPr lang="en-US" altLang="zh-CN" dirty="0" err="1"/>
              <a:t>s,t</a:t>
            </a:r>
            <a:r>
              <a:rPr lang="zh-CN" altLang="en-US" dirty="0"/>
              <a:t>构成的子图寻找</a:t>
            </a:r>
            <a:r>
              <a:rPr lang="en-US" altLang="zh-CN" dirty="0"/>
              <a:t>r</a:t>
            </a:r>
          </a:p>
          <a:p>
            <a:pPr marL="457200" lvl="1" indent="0">
              <a:buNone/>
            </a:pPr>
            <a:r>
              <a:rPr lang="zh-CN" altLang="en-US" dirty="0"/>
              <a:t>的信息：</a:t>
            </a:r>
            <a:r>
              <a:rPr lang="en-US" altLang="zh-CN" dirty="0"/>
              <a:t>N(s)</a:t>
            </a:r>
            <a:r>
              <a:rPr lang="zh-CN" altLang="en-US" dirty="0"/>
              <a:t>、</a:t>
            </a:r>
            <a:r>
              <a:rPr lang="en-US" altLang="zh-CN" dirty="0"/>
              <a:t>N(t)</a:t>
            </a:r>
            <a:r>
              <a:rPr lang="zh-CN" altLang="en-US" dirty="0"/>
              <a:t>为图内与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t</a:t>
            </a:r>
            <a:r>
              <a:rPr lang="zh-CN" altLang="en-US" dirty="0"/>
              <a:t>最短距离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小于</a:t>
            </a:r>
            <a:r>
              <a:rPr lang="en-US" altLang="zh-CN" dirty="0"/>
              <a:t>k</a:t>
            </a:r>
            <a:r>
              <a:rPr lang="zh-CN" altLang="en-US" dirty="0"/>
              <a:t>的点集（无向图），在                    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选出能够构成</a:t>
            </a:r>
            <a:r>
              <a:rPr lang="en-US" altLang="zh-CN" dirty="0"/>
              <a:t>s-&gt;t</a:t>
            </a:r>
            <a:r>
              <a:rPr lang="zh-CN" altLang="en-US" dirty="0"/>
              <a:t>不长于</a:t>
            </a:r>
            <a:r>
              <a:rPr lang="en-US" altLang="zh-CN" dirty="0"/>
              <a:t>k</a:t>
            </a:r>
            <a:r>
              <a:rPr lang="zh-CN" altLang="en-US" dirty="0"/>
              <a:t>有向路线的点构成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子图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2C9E0-4C23-42F4-B5FF-7766200C9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252" y="3429000"/>
            <a:ext cx="3446281" cy="3926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E106FA-40C5-4A39-9E14-69B20CED6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51" y="5024486"/>
            <a:ext cx="1696097" cy="3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1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1AFFF-DDFC-441B-A37C-65788EAD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F8477-E57B-4111-BC82-4DAD0FE7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90B0A0-3D6C-47EA-BEDB-C042B383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2" y="0"/>
            <a:ext cx="12014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61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C55F1-4F72-4A10-8F14-B2D129D26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729"/>
            <a:ext cx="10515600" cy="5967167"/>
          </a:xfrm>
        </p:spPr>
        <p:txBody>
          <a:bodyPr/>
          <a:lstStyle/>
          <a:p>
            <a:r>
              <a:rPr lang="en-US" altLang="zh-CN" dirty="0"/>
              <a:t>Step 2 Node labeling</a:t>
            </a:r>
          </a:p>
          <a:p>
            <a:pPr marL="0" indent="0">
              <a:buNone/>
            </a:pPr>
            <a:r>
              <a:rPr lang="en-US" altLang="zh-CN" dirty="0"/>
              <a:t>  	                    </a:t>
            </a:r>
            <a:r>
              <a:rPr lang="zh-CN" altLang="en-US" dirty="0"/>
              <a:t>，</a:t>
            </a:r>
            <a:r>
              <a:rPr lang="en-US" altLang="zh-CN" dirty="0"/>
              <a:t>di</a:t>
            </a:r>
            <a:r>
              <a:rPr lang="zh-CN" altLang="en-US" dirty="0"/>
              <a:t>每个点是</a:t>
            </a:r>
            <a:r>
              <a:rPr lang="en-US" altLang="zh-CN" dirty="0"/>
              <a:t>features</a:t>
            </a:r>
            <a:r>
              <a:rPr lang="zh-CN" altLang="en-US" dirty="0"/>
              <a:t>的维度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	features: </a:t>
            </a:r>
            <a:r>
              <a:rPr lang="zh-CN" altLang="en-US" dirty="0"/>
              <a:t>子图中的每个点</a:t>
            </a:r>
            <a:r>
              <a:rPr lang="en-US" altLang="zh-CN" dirty="0" err="1"/>
              <a:t>i</a:t>
            </a:r>
            <a:r>
              <a:rPr lang="zh-CN" altLang="en-US" dirty="0"/>
              <a:t>都有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其中⊕是</a:t>
            </a:r>
            <a:r>
              <a:rPr lang="en-US" altLang="zh-CN" dirty="0" err="1"/>
              <a:t>concat</a:t>
            </a:r>
            <a:r>
              <a:rPr lang="zh-CN" altLang="en-US" dirty="0"/>
              <a:t>，</a:t>
            </a:r>
            <a:r>
              <a:rPr lang="en-US" altLang="zh-CN" dirty="0"/>
              <a:t>d(</a:t>
            </a:r>
            <a:r>
              <a:rPr lang="en-US" altLang="zh-CN" dirty="0" err="1"/>
              <a:t>i,u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到</a:t>
            </a:r>
            <a:r>
              <a:rPr lang="en-US" altLang="zh-CN" dirty="0"/>
              <a:t>u</a:t>
            </a:r>
            <a:r>
              <a:rPr lang="zh-CN" altLang="en-US" dirty="0"/>
              <a:t>最短距离</a:t>
            </a:r>
            <a:r>
              <a:rPr lang="en-US" altLang="zh-CN" dirty="0"/>
              <a:t>(</a:t>
            </a:r>
            <a:r>
              <a:rPr lang="zh-CN" altLang="en-US" dirty="0"/>
              <a:t>路径不考虑</a:t>
            </a:r>
            <a:r>
              <a:rPr lang="en-US" altLang="zh-CN" dirty="0"/>
              <a:t>v).</a:t>
            </a:r>
          </a:p>
          <a:p>
            <a:pPr marL="0" indent="0">
              <a:buNone/>
            </a:pPr>
            <a:r>
              <a:rPr lang="en-US" altLang="zh-CN" dirty="0"/>
              <a:t>                     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是约束的</a:t>
            </a:r>
            <a:r>
              <a:rPr lang="en-US" altLang="zh-CN" dirty="0"/>
              <a:t>k-hop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Step 3 GNN scoring</a:t>
            </a:r>
          </a:p>
          <a:p>
            <a:pPr lvl="1"/>
            <a:r>
              <a:rPr lang="en-US" altLang="zh-CN" dirty="0" err="1"/>
              <a:t>GraIL</a:t>
            </a:r>
            <a:r>
              <a:rPr lang="zh-CN" altLang="en-US" dirty="0"/>
              <a:t>仿制</a:t>
            </a:r>
            <a:r>
              <a:rPr lang="en-US" altLang="zh-CN" dirty="0"/>
              <a:t>GCN</a:t>
            </a:r>
            <a:r>
              <a:rPr lang="zh-CN" altLang="en-US" dirty="0"/>
              <a:t>的思路</a:t>
            </a:r>
            <a:r>
              <a:rPr lang="en-US" altLang="zh-CN" dirty="0"/>
              <a:t>(</a:t>
            </a:r>
            <a:r>
              <a:rPr lang="zh-CN" altLang="en-US" dirty="0"/>
              <a:t>对每一个</a:t>
            </a:r>
            <a:r>
              <a:rPr lang="en-US" altLang="zh-CN" dirty="0"/>
              <a:t>(</a:t>
            </a:r>
            <a:r>
              <a:rPr lang="en-US" altLang="zh-CN" dirty="0" err="1"/>
              <a:t>u,v,r</a:t>
            </a:r>
            <a:r>
              <a:rPr lang="en-US" altLang="zh-CN" dirty="0"/>
              <a:t>)</a:t>
            </a:r>
            <a:r>
              <a:rPr lang="zh-CN" altLang="en-US" dirty="0"/>
              <a:t>对应的子图均进行如下操作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ak</a:t>
            </a:r>
            <a:r>
              <a:rPr lang="zh-CN" altLang="en-US" dirty="0"/>
              <a:t>聚合信息，</a:t>
            </a:r>
            <a:r>
              <a:rPr lang="en-US" altLang="zh-CN" dirty="0"/>
              <a:t>h</a:t>
            </a:r>
            <a:r>
              <a:rPr lang="zh-CN" altLang="en-US" dirty="0"/>
              <a:t>作为隐藏状态储存当前层聚合的信息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C582FA-DC21-4755-9B1E-05B8ABD62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78" y="1195552"/>
            <a:ext cx="1847850" cy="361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79F749-2C89-461F-A865-1CC68444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816" y="1725253"/>
            <a:ext cx="4667250" cy="428625"/>
          </a:xfrm>
          <a:prstGeom prst="rect">
            <a:avLst/>
          </a:prstGeom>
        </p:spPr>
      </p:pic>
      <p:pic>
        <p:nvPicPr>
          <p:cNvPr id="8" name="图片 7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feature \in \mathbb{R}^{k\times 2}&#10;$$&#10;&#10;&#10;\end{document}" title="IguanaTex Bitmap Display">
            <a:extLst>
              <a:ext uri="{FF2B5EF4-FFF2-40B4-BE49-F238E27FC236}">
                <a16:creationId xmlns:a16="http://schemas.microsoft.com/office/drawing/2014/main" id="{A24BA783-379B-4D47-A7DF-07A507583C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75" y="2817077"/>
            <a:ext cx="1717333" cy="2788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DB8D755-2ECF-4BE1-A6CF-E52A9BC95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103" y="4613144"/>
            <a:ext cx="4162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8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C55F1-4F72-4A10-8F14-B2D129D26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729"/>
            <a:ext cx="10515600" cy="5967167"/>
          </a:xfrm>
        </p:spPr>
        <p:txBody>
          <a:bodyPr/>
          <a:lstStyle/>
          <a:p>
            <a:r>
              <a:rPr lang="en-US" altLang="zh-CN" dirty="0"/>
              <a:t>AGGREGATE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α</a:t>
            </a:r>
            <a:r>
              <a:rPr lang="zh-CN" altLang="en-US" dirty="0"/>
              <a:t>是</a:t>
            </a:r>
            <a:r>
              <a:rPr lang="en-US" altLang="zh-CN" dirty="0"/>
              <a:t>attention</a:t>
            </a:r>
            <a:r>
              <a:rPr lang="zh-CN" altLang="en-US" dirty="0"/>
              <a:t>系数：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	(e</a:t>
            </a:r>
            <a:r>
              <a:rPr lang="zh-CN" altLang="en-US" dirty="0"/>
              <a:t>是学习的关系的注意力嵌入，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是系数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COMBINE</a:t>
            </a:r>
          </a:p>
          <a:p>
            <a:r>
              <a:rPr lang="en-US" altLang="zh-CN" dirty="0"/>
              <a:t>READOUT</a:t>
            </a:r>
          </a:p>
          <a:p>
            <a:endParaRPr lang="en-US" dirty="0"/>
          </a:p>
          <a:p>
            <a:r>
              <a:rPr lang="en-US" altLang="zh-CN" dirty="0"/>
              <a:t>SCORING</a:t>
            </a:r>
          </a:p>
          <a:p>
            <a:r>
              <a:rPr lang="en-US" altLang="zh-CN" dirty="0"/>
              <a:t>LOSS-FUCTION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81FB31-2096-44DA-AAD0-2E81FF8E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183" y="587408"/>
            <a:ext cx="2762250" cy="800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922C24-DCC0-476C-9B07-F39E9174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791" y="1681605"/>
            <a:ext cx="4552950" cy="6667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015FDD6-AE8A-4479-83B0-0389BA5BC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295" y="3569026"/>
            <a:ext cx="3248025" cy="4476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2EB0BC9-F51E-4EF8-BFCD-6D2F891E9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258" y="4067958"/>
            <a:ext cx="2543175" cy="7143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B4C564A-8448-4538-A99C-0FCE7BBAE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245" y="4994484"/>
            <a:ext cx="5095875" cy="4857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D14AAD8-CD51-480E-A3A2-6D85C88FD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7258" y="5403817"/>
            <a:ext cx="42957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7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01E87-F46B-4154-8748-3EC1C9F4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李宏毅老师的</a:t>
            </a:r>
            <a:r>
              <a:rPr lang="en-US" altLang="zh-CN" dirty="0"/>
              <a:t>GNN</a:t>
            </a:r>
            <a:r>
              <a:rPr lang="zh-CN" altLang="en-US" dirty="0"/>
              <a:t>讲解不完全整理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88E4B-3891-4F60-9926-491991C4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CNN</a:t>
            </a:r>
            <a:r>
              <a:rPr lang="zh-CN" altLang="en-US" dirty="0"/>
              <a:t>的</a:t>
            </a:r>
            <a:r>
              <a:rPr lang="en-US" altLang="zh-CN" dirty="0"/>
              <a:t>convolution</a:t>
            </a:r>
            <a:r>
              <a:rPr lang="zh-CN" altLang="en-US" dirty="0"/>
              <a:t>类似，</a:t>
            </a:r>
            <a:r>
              <a:rPr lang="en-US" altLang="zh-CN" dirty="0"/>
              <a:t>GNN</a:t>
            </a:r>
            <a:r>
              <a:rPr lang="zh-CN" altLang="en-US" dirty="0"/>
              <a:t>也寻求一种和周围节点的卷积</a:t>
            </a:r>
            <a:endParaRPr lang="en-US" altLang="zh-CN" dirty="0"/>
          </a:p>
          <a:p>
            <a:pPr lvl="1"/>
            <a:r>
              <a:rPr lang="en-US" altLang="zh-CN" dirty="0"/>
              <a:t>Spatial-based: GAT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Spectral-based: </a:t>
            </a:r>
            <a:r>
              <a:rPr lang="en-US" altLang="zh-CN" dirty="0" err="1">
                <a:solidFill>
                  <a:srgbClr val="FF0000"/>
                </a:solidFill>
              </a:rPr>
              <a:t>ChebNet</a:t>
            </a:r>
            <a:r>
              <a:rPr lang="en-US" altLang="zh-CN" dirty="0">
                <a:solidFill>
                  <a:srgbClr val="FF0000"/>
                </a:solidFill>
              </a:rPr>
              <a:t> -&gt; GCN -&gt; </a:t>
            </a:r>
            <a:r>
              <a:rPr lang="en-US" altLang="zh-CN" dirty="0" err="1">
                <a:solidFill>
                  <a:srgbClr val="FF0000"/>
                </a:solidFill>
              </a:rPr>
              <a:t>HyperGCN</a:t>
            </a:r>
            <a:r>
              <a:rPr lang="zh-CN" altLang="en-US" dirty="0">
                <a:solidFill>
                  <a:srgbClr val="FF0000"/>
                </a:solidFill>
              </a:rPr>
              <a:t>（有待后续整理）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dirty="0"/>
              <a:t>Tasks: </a:t>
            </a:r>
          </a:p>
          <a:p>
            <a:pPr lvl="1"/>
            <a:r>
              <a:rPr lang="en-US" altLang="zh-CN" dirty="0"/>
              <a:t>Graph 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Node classification</a:t>
            </a:r>
          </a:p>
          <a:p>
            <a:pPr lvl="1"/>
            <a:r>
              <a:rPr lang="en-US" dirty="0"/>
              <a:t>Edge classification: </a:t>
            </a:r>
            <a:r>
              <a:rPr lang="fr-FR" altLang="zh-CN" dirty="0"/>
              <a:t>Travelling </a:t>
            </a:r>
            <a:r>
              <a:rPr lang="fr-FR" altLang="zh-CN" dirty="0" err="1"/>
              <a:t>salesman</a:t>
            </a:r>
            <a:r>
              <a:rPr lang="fr-FR" altLang="zh-CN" dirty="0"/>
              <a:t> </a:t>
            </a:r>
            <a:r>
              <a:rPr lang="fr-FR" altLang="zh-CN" dirty="0" err="1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4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6C34C-AF67-4326-8A10-41F7411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Spatial-based GNN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F0A8D-04F2-4E78-BDB5-7E206BCB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Aggregate: </a:t>
            </a:r>
            <a:r>
              <a:rPr lang="zh-CN" altLang="en-US" dirty="0"/>
              <a:t>用邻居的特征</a:t>
            </a:r>
            <a:r>
              <a:rPr lang="en-US" altLang="zh-CN" dirty="0"/>
              <a:t>update</a:t>
            </a:r>
            <a:r>
              <a:rPr lang="zh-CN" altLang="en-US" dirty="0"/>
              <a:t>下一层的</a:t>
            </a:r>
            <a:r>
              <a:rPr lang="en-US" altLang="zh-CN" dirty="0"/>
              <a:t>state(</a:t>
            </a:r>
            <a:r>
              <a:rPr lang="zh-CN" altLang="en-US" dirty="0"/>
              <a:t>跟卷积类似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Readout:</a:t>
            </a:r>
            <a:r>
              <a:rPr lang="zh-CN" altLang="en-US" dirty="0"/>
              <a:t> 把所有节点的特征集合起来代表整个</a:t>
            </a:r>
            <a:r>
              <a:rPr lang="en-US" altLang="zh-CN" dirty="0"/>
              <a:t>graph</a:t>
            </a:r>
          </a:p>
          <a:p>
            <a:endParaRPr lang="en-US" altLang="zh-CN" dirty="0"/>
          </a:p>
          <a:p>
            <a:r>
              <a:rPr lang="en-US" altLang="zh-CN" dirty="0"/>
              <a:t>NN4G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A52719-B475-404C-9354-F72BCE85D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801" y="4247246"/>
            <a:ext cx="3348350" cy="17953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A0EFD6-9C9C-4AC7-B0A8-1289253FB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3" y="4197331"/>
            <a:ext cx="4056629" cy="18043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FA17DA-B85A-404B-A93A-8A862E492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88" y="4238248"/>
            <a:ext cx="3475007" cy="18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60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809B-C391-42E8-A670-489B9291D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767"/>
            <a:ext cx="10515600" cy="5696196"/>
          </a:xfrm>
        </p:spPr>
        <p:txBody>
          <a:bodyPr/>
          <a:lstStyle/>
          <a:p>
            <a:r>
              <a:rPr lang="en-US" altLang="zh-CN" dirty="0"/>
              <a:t>DCNN</a:t>
            </a:r>
          </a:p>
          <a:p>
            <a:endParaRPr lang="en-US" dirty="0"/>
          </a:p>
          <a:p>
            <a:r>
              <a:rPr lang="en-US" dirty="0"/>
              <a:t>                                             </a:t>
            </a:r>
            <a:r>
              <a:rPr lang="zh-CN" altLang="en-US" sz="1600" dirty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层寻找跟</a:t>
            </a:r>
            <a:r>
              <a:rPr lang="en-US" altLang="zh-CN" sz="1600" dirty="0" err="1"/>
              <a:t>i</a:t>
            </a:r>
            <a:r>
              <a:rPr lang="zh-CN" altLang="en-US" sz="1600" dirty="0"/>
              <a:t>节点距离为</a:t>
            </a:r>
            <a:r>
              <a:rPr lang="en-US" altLang="zh-CN" sz="1600" dirty="0"/>
              <a:t>1</a:t>
            </a:r>
            <a:r>
              <a:rPr lang="zh-CN" altLang="en-US" sz="1600" dirty="0"/>
              <a:t>的节点，将它们</a:t>
            </a:r>
            <a:r>
              <a:rPr lang="en-US" altLang="zh-CN" sz="1600" dirty="0"/>
              <a:t>(</a:t>
            </a:r>
            <a:r>
              <a:rPr lang="zh-CN" altLang="en-US" sz="1600" dirty="0"/>
              <a:t>第</a:t>
            </a:r>
            <a:r>
              <a:rPr lang="en-US" altLang="zh-CN" sz="1600" dirty="0"/>
              <a:t>0</a:t>
            </a:r>
            <a:r>
              <a:rPr lang="zh-CN" altLang="en-US" sz="1600" dirty="0"/>
              <a:t>层</a:t>
            </a:r>
            <a:r>
              <a:rPr lang="en-US" altLang="zh-CN" sz="1600" dirty="0"/>
              <a:t>)</a:t>
            </a:r>
            <a:r>
              <a:rPr lang="zh-CN" altLang="en-US" sz="1600" dirty="0"/>
              <a:t>的</a:t>
            </a:r>
            <a:r>
              <a:rPr lang="en-US" altLang="zh-CN" sz="1600" dirty="0"/>
              <a:t>feature</a:t>
            </a:r>
            <a:r>
              <a:rPr lang="zh-CN" altLang="en-US" sz="1600" dirty="0"/>
              <a:t>平均     </a:t>
            </a:r>
            <a:endParaRPr lang="en-US" altLang="zh-CN" sz="1600" dirty="0"/>
          </a:p>
          <a:p>
            <a:pPr lvl="8"/>
            <a:r>
              <a:rPr lang="en-US" altLang="zh-CN" sz="1600" dirty="0"/>
              <a:t>             </a:t>
            </a:r>
            <a:r>
              <a:rPr lang="zh-CN" altLang="en-US" sz="1600" dirty="0"/>
              <a:t>第</a:t>
            </a:r>
            <a:r>
              <a:rPr lang="en-US" altLang="zh-CN" sz="1600" dirty="0"/>
              <a:t>2</a:t>
            </a:r>
            <a:r>
              <a:rPr lang="zh-CN" altLang="en-US" sz="1600" dirty="0"/>
              <a:t>层寻找跟</a:t>
            </a:r>
            <a:r>
              <a:rPr lang="en-US" altLang="zh-CN" sz="1600" dirty="0" err="1"/>
              <a:t>i</a:t>
            </a:r>
            <a:r>
              <a:rPr lang="zh-CN" altLang="en-US" sz="1600" dirty="0"/>
              <a:t>节点距离为</a:t>
            </a:r>
            <a:r>
              <a:rPr lang="en-US" altLang="zh-CN" sz="1600" dirty="0"/>
              <a:t>2</a:t>
            </a:r>
            <a:r>
              <a:rPr lang="zh-CN" altLang="en-US" sz="1600" dirty="0"/>
              <a:t>的节点，将它们</a:t>
            </a:r>
            <a:r>
              <a:rPr lang="en-US" altLang="zh-CN" sz="1600" dirty="0"/>
              <a:t>(</a:t>
            </a:r>
            <a:r>
              <a:rPr lang="zh-CN" altLang="en-US" sz="1600" dirty="0"/>
              <a:t>第</a:t>
            </a:r>
            <a:r>
              <a:rPr lang="en-US" altLang="zh-CN" sz="1600" dirty="0"/>
              <a:t>0</a:t>
            </a:r>
            <a:r>
              <a:rPr lang="zh-CN" altLang="en-US" sz="1600" dirty="0"/>
              <a:t>层</a:t>
            </a:r>
            <a:r>
              <a:rPr lang="en-US" altLang="zh-CN" sz="1600" dirty="0"/>
              <a:t>)</a:t>
            </a:r>
            <a:r>
              <a:rPr lang="zh-CN" altLang="en-US" sz="1600" dirty="0"/>
              <a:t>的</a:t>
            </a:r>
            <a:r>
              <a:rPr lang="en-US" altLang="zh-CN" sz="1600" dirty="0"/>
              <a:t>feature</a:t>
            </a:r>
            <a:r>
              <a:rPr lang="zh-CN" altLang="en-US" sz="1600" dirty="0"/>
              <a:t>平均</a:t>
            </a:r>
            <a:endParaRPr 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DA6ED0-7320-437F-AEE5-0B712506E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6" y="1219132"/>
            <a:ext cx="4367126" cy="27269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E70581-3EF7-46A7-8955-E6DA401E5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47" y="2719509"/>
            <a:ext cx="4439230" cy="29193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0BD5A2-41F8-4880-B566-949D22A63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38" y="4711542"/>
            <a:ext cx="4767962" cy="201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07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DFBE4-278B-4ABF-AB25-B6C5DC84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1F040C-FB3D-435F-B8CD-2C7AA1FCF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6" y="0"/>
            <a:ext cx="6389111" cy="366560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71F7A7-28D6-48D8-94C6-34D7B4EC7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4857"/>
            <a:ext cx="5579324" cy="36656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C94FD6-3279-4AB8-ACFE-D6002411CC02}"/>
              </a:ext>
            </a:extLst>
          </p:cNvPr>
          <p:cNvSpPr txBox="1"/>
          <p:nvPr/>
        </p:nvSpPr>
        <p:spPr>
          <a:xfrm>
            <a:off x="590967" y="4774759"/>
            <a:ext cx="5505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理论证明：</a:t>
            </a:r>
            <a:endParaRPr lang="en-US" altLang="zh-CN" sz="2400" dirty="0"/>
          </a:p>
          <a:p>
            <a:r>
              <a:rPr lang="en-US" altLang="zh-CN" sz="2400" dirty="0"/>
              <a:t>Sum</a:t>
            </a:r>
            <a:r>
              <a:rPr lang="zh-CN" altLang="en-US" sz="2400" dirty="0"/>
              <a:t>好于</a:t>
            </a:r>
            <a:r>
              <a:rPr lang="en-US" altLang="zh-CN" sz="2400" dirty="0"/>
              <a:t>Mean pooling</a:t>
            </a:r>
            <a:r>
              <a:rPr lang="zh-CN" altLang="en-US" sz="2400" dirty="0"/>
              <a:t>和</a:t>
            </a:r>
            <a:r>
              <a:rPr lang="en-US" altLang="zh-CN" sz="2400" dirty="0"/>
              <a:t>Max pooling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因为它保留了邻居的个数等信息</a:t>
            </a:r>
            <a:endParaRPr 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D1D00A-8EC6-40BA-8832-AEDD850440C4}"/>
              </a:ext>
            </a:extLst>
          </p:cNvPr>
          <p:cNvSpPr txBox="1"/>
          <p:nvPr/>
        </p:nvSpPr>
        <p:spPr>
          <a:xfrm>
            <a:off x="6658930" y="1243326"/>
            <a:ext cx="5323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GAT</a:t>
            </a:r>
            <a:r>
              <a:rPr lang="zh-CN" altLang="en-US" sz="2400" dirty="0"/>
              <a:t>：每个节点和所有邻居做</a:t>
            </a:r>
            <a:r>
              <a:rPr lang="en-US" altLang="zh-CN" sz="2400" dirty="0"/>
              <a:t>attention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235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DFBE4-278B-4ABF-AB25-B6C5DC84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FA98729-AD8B-45B9-AB9A-9AD37A445866}"/>
              </a:ext>
            </a:extLst>
          </p:cNvPr>
          <p:cNvSpPr txBox="1">
            <a:spLocks/>
          </p:cNvSpPr>
          <p:nvPr/>
        </p:nvSpPr>
        <p:spPr>
          <a:xfrm>
            <a:off x="4832808" y="201791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谢    谢</a:t>
            </a:r>
          </a:p>
        </p:txBody>
      </p:sp>
    </p:spTree>
    <p:extLst>
      <p:ext uri="{BB962C8B-B14F-4D97-AF65-F5344CB8AC3E}">
        <p14:creationId xmlns:p14="http://schemas.microsoft.com/office/powerpoint/2010/main" val="41204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D413DA-5364-4B20-9147-E3CC8EF6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15" y="2653911"/>
            <a:ext cx="8378170" cy="20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2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C2F66-634B-4008-BCDC-9C0A9594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Link-prediction</a:t>
            </a:r>
            <a:r>
              <a:rPr lang="zh-CN" altLang="en-US" dirty="0"/>
              <a:t>的衡量指标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B822D-C114-4886-89E6-13A58082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1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MRR(</a:t>
            </a:r>
            <a:r>
              <a:rPr lang="fr-FR" altLang="zh-CN" dirty="0" err="1"/>
              <a:t>Mean</a:t>
            </a:r>
            <a:r>
              <a:rPr lang="fr-FR" altLang="zh-CN" dirty="0"/>
              <a:t> </a:t>
            </a:r>
            <a:r>
              <a:rPr lang="fr-FR" altLang="zh-CN" dirty="0" err="1"/>
              <a:t>Reciprocal</a:t>
            </a:r>
            <a:r>
              <a:rPr lang="fr-FR" altLang="zh-CN" dirty="0"/>
              <a:t> </a:t>
            </a:r>
            <a:r>
              <a:rPr lang="fr-FR" altLang="zh-CN" dirty="0" err="1"/>
              <a:t>Ranking</a:t>
            </a:r>
            <a:r>
              <a:rPr lang="en-US" altLang="zh-CN" dirty="0"/>
              <a:t>)</a:t>
            </a:r>
            <a:r>
              <a:rPr lang="zh-CN" altLang="en-US" dirty="0"/>
              <a:t>：平均倒数排名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MR(M</a:t>
            </a:r>
            <a:r>
              <a:rPr lang="fr-FR" altLang="zh-CN" dirty="0" err="1"/>
              <a:t>ean</a:t>
            </a:r>
            <a:r>
              <a:rPr lang="fr-FR" altLang="zh-CN" dirty="0"/>
              <a:t> </a:t>
            </a:r>
            <a:r>
              <a:rPr lang="fr-FR" altLang="zh-CN" dirty="0" err="1"/>
              <a:t>Ranking</a:t>
            </a:r>
            <a:r>
              <a:rPr lang="en-US" altLang="zh-CN" dirty="0"/>
              <a:t>)</a:t>
            </a:r>
            <a:r>
              <a:rPr lang="zh-CN" altLang="en-US" dirty="0"/>
              <a:t>：平均排名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HITS@n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计算</a:t>
            </a:r>
            <a:r>
              <a:rPr lang="en-US" altLang="zh-CN" sz="1800" dirty="0"/>
              <a:t>rank</a:t>
            </a:r>
            <a:r>
              <a:rPr lang="zh-CN" altLang="en-US" sz="1800" dirty="0"/>
              <a:t>小于等于</a:t>
            </a:r>
            <a:r>
              <a:rPr lang="en-US" altLang="zh-CN" sz="1800" dirty="0"/>
              <a:t>n</a:t>
            </a:r>
            <a:r>
              <a:rPr lang="zh-CN" altLang="en-US" sz="1800" dirty="0"/>
              <a:t>的频率</a:t>
            </a:r>
            <a:endParaRPr lang="en-US" altLang="zh-CN" sz="1800" dirty="0"/>
          </a:p>
          <a:p>
            <a:r>
              <a:rPr lang="zh-CN" altLang="en-US" dirty="0"/>
              <a:t>为什么不常用</a:t>
            </a:r>
            <a:r>
              <a:rPr lang="en-US" altLang="zh-CN" dirty="0"/>
              <a:t>MR</a:t>
            </a:r>
            <a:r>
              <a:rPr lang="zh-CN" altLang="en-US" dirty="0"/>
              <a:t>？（排除个别离群值的极大影响？）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D5B753-6C22-4357-BCB2-9CC8ADCAD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845" y="4031260"/>
            <a:ext cx="42767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8E77BD-55C6-4922-9CA1-306E1D234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71" y="2418957"/>
            <a:ext cx="45624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386CAFB-AA3E-4DCA-9940-22AB87B5D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69" y="5028807"/>
            <a:ext cx="24288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25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26E8E-BA48-426E-A6F2-4B63DB25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64C30-8FB0-4D99-862C-92F3DD01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tail) </a:t>
            </a:r>
            <a:r>
              <a:rPr lang="zh-CN" altLang="en-US" dirty="0"/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(h, l, t)</a:t>
            </a:r>
            <a:r>
              <a:rPr lang="zh-CN" altLang="en-US" dirty="0"/>
              <a:t>三元组，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/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是关系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zh-CN" altLang="en-US" dirty="0"/>
              <a:t>向量，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h, l, 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</a:t>
            </a:r>
            <a:r>
              <a:rPr lang="zh-CN" altLang="en-US" dirty="0"/>
              <a:t>作为欧氏空间中的向量</a:t>
            </a:r>
            <a:endParaRPr lang="en-US" altLang="zh-CN" dirty="0"/>
          </a:p>
          <a:p>
            <a:r>
              <a:rPr lang="zh-CN" altLang="en-US" dirty="0"/>
              <a:t>打分函数：  </a:t>
            </a:r>
            <a:r>
              <a:rPr lang="en-US" altLang="zh-CN" dirty="0"/>
              <a:t>d(</a:t>
            </a:r>
            <a:r>
              <a:rPr lang="en-US" altLang="zh-CN" dirty="0" err="1"/>
              <a:t>h+l</a:t>
            </a:r>
            <a:r>
              <a:rPr lang="en-US" altLang="zh-CN" dirty="0"/>
              <a:t>, t) = || </a:t>
            </a:r>
            <a:r>
              <a:rPr lang="en-US" altLang="zh-CN" dirty="0" err="1"/>
              <a:t>h+l</a:t>
            </a:r>
            <a:r>
              <a:rPr lang="en-US" altLang="zh-CN" dirty="0"/>
              <a:t>, t ||</a:t>
            </a:r>
            <a:r>
              <a:rPr lang="en-US" altLang="zh-CN" baseline="-25000" dirty="0"/>
              <a:t>2</a:t>
            </a:r>
          </a:p>
          <a:p>
            <a:r>
              <a:rPr lang="zh-CN" altLang="en-US" dirty="0"/>
              <a:t>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C7A4C1-C34D-4A34-8009-B3FD4BE3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97" y="4001294"/>
            <a:ext cx="9439275" cy="18097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09EF26D-DD9B-41A1-B20D-9B9D037E5E2B}"/>
              </a:ext>
            </a:extLst>
          </p:cNvPr>
          <p:cNvSpPr txBox="1">
            <a:spLocks/>
          </p:cNvSpPr>
          <p:nvPr/>
        </p:nvSpPr>
        <p:spPr>
          <a:xfrm>
            <a:off x="651235" y="5740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fr-FR" altLang="zh-CN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Bordes, A., </a:t>
            </a:r>
            <a:r>
              <a:rPr lang="fr-FR" altLang="zh-CN" sz="160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Usunier</a:t>
            </a:r>
            <a:r>
              <a:rPr lang="fr-FR" altLang="zh-CN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Garcia-Duran, A., Weston, J., &amp; </a:t>
            </a:r>
            <a:r>
              <a:rPr lang="fr-FR" altLang="zh-CN" sz="160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Yakhnenko</a:t>
            </a:r>
            <a:r>
              <a:rPr lang="fr-FR" altLang="zh-CN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O. (2013). </a:t>
            </a:r>
            <a:r>
              <a:rPr lang="fr-FR" altLang="zh-CN" sz="160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Translating</a:t>
            </a:r>
            <a:r>
              <a:rPr lang="fr-FR" altLang="zh-CN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160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fr-FR" altLang="zh-CN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modeling multi-</a:t>
            </a:r>
            <a:r>
              <a:rPr lang="fr-FR" altLang="zh-CN" sz="160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fr-FR" altLang="zh-CN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data. </a:t>
            </a:r>
            <a:r>
              <a:rPr lang="fr-FR" altLang="zh-CN" sz="160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Advances</a:t>
            </a:r>
            <a:r>
              <a:rPr lang="fr-FR" altLang="zh-CN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neural information </a:t>
            </a:r>
            <a:r>
              <a:rPr lang="fr-FR" altLang="zh-CN" sz="160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fr-FR" altLang="zh-CN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160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fr-FR" altLang="zh-CN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fr-FR" altLang="zh-CN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fr-FR" altLang="zh-CN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7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84F7F-AE92-432D-BE6E-EE07DBE9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487"/>
            <a:ext cx="10515600" cy="572447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随机梯度下降</a:t>
            </a:r>
            <a:r>
              <a:rPr lang="en-US" altLang="zh-CN" dirty="0"/>
              <a:t>SGD</a:t>
            </a:r>
          </a:p>
          <a:p>
            <a:r>
              <a:rPr lang="zh-CN" altLang="en-US" dirty="0"/>
              <a:t>实现细节：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每次循环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归一而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不归一，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归一为了保证避免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的模增大，使损失函数趋向减小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9C02FA-1A5C-46CD-A10D-55EA82A4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16" y="1466605"/>
            <a:ext cx="95154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4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E2A31-C1BF-4D90-AA26-2C46C693F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341"/>
            <a:ext cx="10515600" cy="573149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300" dirty="0"/>
              <a:t>与之前方法的对比</a:t>
            </a:r>
            <a:endParaRPr lang="en-US" altLang="zh-CN" sz="3300" dirty="0"/>
          </a:p>
          <a:p>
            <a:pPr>
              <a:lnSpc>
                <a:spcPct val="150000"/>
              </a:lnSpc>
            </a:pPr>
            <a:r>
              <a:rPr lang="en-US" altLang="zh-CN" dirty="0"/>
              <a:t>Structed Embedding</a:t>
            </a:r>
            <a:r>
              <a:rPr lang="zh-CN" altLang="en-US" dirty="0"/>
              <a:t>：</a:t>
            </a:r>
            <a:r>
              <a:rPr lang="fr-FR" altLang="zh-CN" dirty="0"/>
              <a:t>d(L</a:t>
            </a:r>
            <a:r>
              <a:rPr lang="fr-FR" altLang="zh-CN" baseline="-25000" dirty="0"/>
              <a:t>1</a:t>
            </a:r>
            <a:r>
              <a:rPr lang="fr-FR" altLang="zh-CN" dirty="0"/>
              <a:t>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fr-FR" altLang="zh-CN" dirty="0"/>
              <a:t>L</a:t>
            </a:r>
            <a:r>
              <a:rPr lang="fr-FR" altLang="zh-CN" baseline="-25000" dirty="0"/>
              <a:t>2</a:t>
            </a:r>
            <a:r>
              <a:rPr lang="fr-FR" altLang="zh-CN" dirty="0"/>
              <a:t>t)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可以认为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的简化版，这里可以取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的仿射变换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可以被认为是高维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空间的一种线性变换，即为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线性变换的一种特殊情况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Neural Tensor Network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可以认为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的简化版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对比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范数，可以展开为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||h||=||t||=1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||l||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h+l,t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)-d(h’+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中被消去，唯一发挥作用的是最后一项，而我们将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=-l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，则得到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的度量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综上，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实际上是对之前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其发挥优秀效果的原因可能是因为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模型过为复杂从而导致欠拟合；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模型简单，较易拟合（文中的观点，现在看来不一定正确）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45D99B-99F6-45D6-B036-894F5E65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825" y="2417387"/>
            <a:ext cx="3905250" cy="57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96E7D7-594E-475F-BC94-390A1CE9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710" y="3337089"/>
            <a:ext cx="5748730" cy="5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235C2-7649-4F8B-B81D-7290A290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DistMult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F3DFC-13B8-478B-92FB-2E9DE100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打分函数：线性</a:t>
            </a:r>
            <a:r>
              <a:rPr lang="en-US" altLang="zh-CN" dirty="0"/>
              <a:t>/</a:t>
            </a:r>
            <a:r>
              <a:rPr lang="zh-CN" altLang="en-US" dirty="0"/>
              <a:t>非线性</a:t>
            </a:r>
            <a:r>
              <a:rPr lang="en-US" altLang="zh-CN" dirty="0"/>
              <a:t>f </a:t>
            </a:r>
            <a:r>
              <a:rPr lang="en-US" altLang="zh-CN" sz="2000" dirty="0"/>
              <a:t>(W</a:t>
            </a:r>
            <a:r>
              <a:rPr lang="zh-CN" altLang="en-US" sz="2000" dirty="0"/>
              <a:t>可以预训练</a:t>
            </a:r>
            <a:r>
              <a:rPr lang="en-US" altLang="zh-CN" sz="2000" dirty="0"/>
              <a:t>)</a:t>
            </a:r>
            <a:r>
              <a:rPr lang="en-US" altLang="zh-CN" dirty="0"/>
              <a:t>+</a:t>
            </a:r>
            <a:r>
              <a:rPr lang="zh-CN" altLang="en-US" sz="2000" dirty="0"/>
              <a:t> </a:t>
            </a:r>
            <a:r>
              <a:rPr lang="zh-CN" altLang="en-US" dirty="0"/>
              <a:t>单线性</a:t>
            </a:r>
            <a:r>
              <a:rPr lang="en-US" altLang="zh-CN" dirty="0"/>
              <a:t>g</a:t>
            </a:r>
            <a:r>
              <a:rPr lang="en-US" altLang="zh-CN" baseline="30000" dirty="0"/>
              <a:t>a</a:t>
            </a:r>
            <a:r>
              <a:rPr lang="en-US" altLang="zh-CN" dirty="0"/>
              <a:t>/</a:t>
            </a:r>
            <a:r>
              <a:rPr lang="zh-CN" altLang="en-US" dirty="0"/>
              <a:t>双线性</a:t>
            </a:r>
            <a:r>
              <a:rPr lang="en-US" altLang="zh-CN" dirty="0" err="1"/>
              <a:t>g</a:t>
            </a:r>
            <a:r>
              <a:rPr lang="en-US" altLang="zh-CN" baseline="30000" dirty="0" err="1"/>
              <a:t>b</a:t>
            </a:r>
            <a:endParaRPr lang="en-US" altLang="zh-CN" baseline="30000" dirty="0"/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endParaRPr lang="en-US" altLang="zh-CN" baseline="30000" dirty="0"/>
          </a:p>
          <a:p>
            <a:endParaRPr lang="en-US" altLang="zh-CN" dirty="0"/>
          </a:p>
          <a:p>
            <a:r>
              <a:rPr lang="en-US" altLang="zh-CN" dirty="0" err="1"/>
              <a:t>DistMult</a:t>
            </a:r>
            <a:r>
              <a:rPr lang="zh-CN" altLang="en-US" dirty="0"/>
              <a:t>采用双线性函数，且对应的矩阵</a:t>
            </a:r>
            <a:r>
              <a:rPr lang="en-US" altLang="zh-CN" dirty="0"/>
              <a:t>B</a:t>
            </a:r>
            <a:r>
              <a:rPr lang="en-US" altLang="zh-CN" baseline="-25000" dirty="0"/>
              <a:t>r</a:t>
            </a:r>
            <a:r>
              <a:rPr lang="zh-CN" altLang="en-US" dirty="0"/>
              <a:t>是一个对角矩阵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0CA5BE-6F81-4CB0-A9AD-4C98245A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61" y="2759982"/>
            <a:ext cx="8667750" cy="2466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10D2FA-1D18-4129-A0BB-EF33DEC8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714" y="2378982"/>
            <a:ext cx="3581400" cy="381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8AFB36-3ABE-46D4-BF7C-F5EB80B1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71" y="6007100"/>
            <a:ext cx="34194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63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0E99F4-9423-4343-AF38-6247F6C0A3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84462"/>
                <a:ext cx="10515600" cy="5554794"/>
              </a:xfrm>
            </p:spPr>
            <p:txBody>
              <a:bodyPr/>
              <a:lstStyle/>
              <a:p>
                <a:r>
                  <a:rPr lang="en-US" altLang="zh-CN" dirty="0"/>
                  <a:t>Loss function (margin-based ranking, margin = 1)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zh-CN" altLang="en-US" dirty="0"/>
                  <a:t>最小化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同时最大化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Task I: Link prediction</a:t>
                </a:r>
              </a:p>
              <a:p>
                <a:r>
                  <a:rPr lang="en-US" altLang="zh-CN" dirty="0"/>
                  <a:t>Task II: Rule extraction ***</a:t>
                </a:r>
              </a:p>
              <a:p>
                <a:pPr lvl="1"/>
                <a:r>
                  <a:rPr lang="en-US" altLang="zh-CN" dirty="0" err="1"/>
                  <a:t>DistMult</a:t>
                </a:r>
                <a:r>
                  <a:rPr lang="zh-CN" altLang="en-US" dirty="0"/>
                  <a:t>试图找出长度为</a:t>
                </a:r>
                <a:r>
                  <a:rPr lang="en-US" altLang="zh-CN" dirty="0"/>
                  <a:t>2 or 3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Horn</a:t>
                </a:r>
                <a:r>
                  <a:rPr lang="zh-CN" altLang="en-US" dirty="0"/>
                  <a:t>规则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加性关系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TransE</a:t>
                </a:r>
                <a:r>
                  <a:rPr lang="en-US" altLang="zh-CN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乘法关系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DistMult</a:t>
                </a:r>
                <a:r>
                  <a:rPr lang="en-US" altLang="zh-CN" dirty="0"/>
                  <a:t>): </a:t>
                </a:r>
                <a:endParaRPr lang="en-US" altLang="zh-CN" sz="1800" dirty="0">
                  <a:highlight>
                    <a:srgbClr val="FFFF00"/>
                  </a:highlight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最大时可以视作</a:t>
                </a:r>
                <a:r>
                  <a:rPr lang="en-US" altLang="zh-CN" dirty="0"/>
                  <a:t>e</a:t>
                </a:r>
                <a:r>
                  <a:rPr lang="en-US" altLang="zh-CN" baseline="-25000" dirty="0"/>
                  <a:t>2</a:t>
                </a:r>
                <a:r>
                  <a:rPr lang="zh-CN" altLang="en-US" dirty="0"/>
                  <a:t>通过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投影到大约与</a:t>
                </a:r>
                <a:r>
                  <a:rPr lang="en-US" altLang="zh-CN" dirty="0"/>
                  <a:t>e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重合的位置，即</a:t>
                </a:r>
                <a:r>
                  <a:rPr lang="en-US" altLang="zh-CN" dirty="0"/>
                  <a:t>Me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=e</a:t>
                </a:r>
                <a:r>
                  <a:rPr lang="en-US" altLang="zh-CN" baseline="-25000" dirty="0"/>
                  <a:t>1</a:t>
                </a:r>
              </a:p>
              <a:p>
                <a:pPr lvl="2"/>
                <a:endParaRPr lang="en-US" altLang="zh-CN" baseline="-25000" dirty="0"/>
              </a:p>
              <a:p>
                <a:pPr lvl="2"/>
                <a:r>
                  <a:rPr lang="en-US" altLang="zh-CN" baseline="-250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0E99F4-9423-4343-AF38-6247F6C0A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84462"/>
                <a:ext cx="10515600" cy="5554794"/>
              </a:xfrm>
              <a:blipFill>
                <a:blip r:embed="rId3"/>
                <a:stretch>
                  <a:fillRect l="-1043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3C08D82-172E-4341-9620-25997C31A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347" y="1304434"/>
            <a:ext cx="5962650" cy="685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3BAA6A-50A1-4779-BA1C-8C00E1F0B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762" y="3855195"/>
            <a:ext cx="6115050" cy="419100"/>
          </a:xfrm>
          <a:prstGeom prst="rect">
            <a:avLst/>
          </a:prstGeom>
        </p:spPr>
      </p:pic>
      <p:pic>
        <p:nvPicPr>
          <p:cNvPr id="12" name="图片 11" descr="\documentclass{article}&#10;\usepackage{amsmath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y_b\approx M_1y_a,\ y_c \approx M_2y_b \Rightarrow y_c \approx M_2M_1y_a&#10;$$&#10;&#10;&#10;\end{document}" title="IguanaTex Bitmap Display">
            <a:extLst>
              <a:ext uri="{FF2B5EF4-FFF2-40B4-BE49-F238E27FC236}">
                <a16:creationId xmlns:a16="http://schemas.microsoft.com/office/drawing/2014/main" id="{689F1906-BC31-4FA3-8D80-9B05B576E7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41" y="5672465"/>
            <a:ext cx="4409905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437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170.229"/>
  <p:tag name="OUTPUTTYPE" val="PNG"/>
  <p:tag name="IGUANATEXVERSION" val="159"/>
  <p:tag name="LATEXADDIN" val="\documentclass{article}&#10;\usepackage{amsmath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y_b\approx M_1y_a,\ y_c \approx M_2y_b \Rightarrow y_c \approx M_2M_1y_a&#10;$$&#10;&#10;&#10;\end{document}"/>
  <p:tag name="IGUANATEXSIZE" val="20"/>
  <p:tag name="IGUANATEXCURSOR" val="420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794.526"/>
  <p:tag name="OUTPUTTYPE" val="PNG"/>
  <p:tag name="IGUANATEXVERSION" val="159"/>
  <p:tag name="LATEXADDIN" val="\documentclass{article}&#10;\usepackage{amsmath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P(x_p,y_p)\wedge Q(x_q, y_q)\rightarrow R(x_r, y_r)&#10;$$&#10;&#10;&#10;\end{document}"/>
  <p:tag name="IGUANATEXSIZE" val="28"/>
  <p:tag name="IGUANATEXCURSOR" val="357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736.033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mathbf{r}\in \mathbb{C}^n,\ r_i=e^{i\theta}=\cos\theta+i\sin\theta&#10;$$&#10;&#10;&#10;\end{document}"/>
  <p:tag name="IGUANATEXSIZE" val="20"/>
  <p:tag name="IGUANATEXCURSOR" val="461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22.4222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r_i = \pm 1,\ \forall i&#10;$$&#10;&#10;&#10;\end{document}"/>
  <p:tag name="IGUANATEXSIZE" val="20"/>
  <p:tag name="IGUANATEXCURSOR" val="394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560.9299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r'_i = \overline{r_i},\ \forall i&#10;$$&#10;&#10;&#10;\end{document}"/>
  <p:tag name="IGUANATEXSIZE" val="20"/>
  <p:tag name="IGUANATEXCURSOR" val="394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36.146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\mathbf{r'} = \mathbf{r_1}\circ \mathbf{r_2},\ where\ \circ\ denotes\ Hadamard\ multiply&#10;$$&#10;&#10;&#10;\end{document}"/>
  <p:tag name="IGUANATEXSIZE" val="20"/>
  <p:tag name="IGUANATEXCURSOR" val="391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845.1443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feature \in \mathbb{R}^{k\times 2}&#10;$$&#10;&#10;&#10;\end{document}"/>
  <p:tag name="IGUANATEXSIZE" val="20"/>
  <p:tag name="IGUANATEXCURSOR" val="413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6807</TotalTime>
  <Words>1692</Words>
  <Application>Microsoft Office PowerPoint</Application>
  <PresentationFormat>宽屏</PresentationFormat>
  <Paragraphs>222</Paragraphs>
  <Slides>26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NimbusRomNo9L-Regu</vt:lpstr>
      <vt:lpstr>等线</vt:lpstr>
      <vt:lpstr>等线 Light</vt:lpstr>
      <vt:lpstr>Arial</vt:lpstr>
      <vt:lpstr>Cambria Math</vt:lpstr>
      <vt:lpstr>Times New Roman</vt:lpstr>
      <vt:lpstr>Office 主题​​</vt:lpstr>
      <vt:lpstr>Knowledge Graph 整理</vt:lpstr>
      <vt:lpstr>PowerPoint 演示文稿</vt:lpstr>
      <vt:lpstr>PowerPoint 演示文稿</vt:lpstr>
      <vt:lpstr>Link-prediction的衡量指标</vt:lpstr>
      <vt:lpstr>TransE</vt:lpstr>
      <vt:lpstr>PowerPoint 演示文稿</vt:lpstr>
      <vt:lpstr>PowerPoint 演示文稿</vt:lpstr>
      <vt:lpstr>DistMult</vt:lpstr>
      <vt:lpstr>PowerPoint 演示文稿</vt:lpstr>
      <vt:lpstr>PowerPoint 演示文稿</vt:lpstr>
      <vt:lpstr>NeuralLP</vt:lpstr>
      <vt:lpstr>PowerPoint 演示文稿</vt:lpstr>
      <vt:lpstr>PowerPoint 演示文稿</vt:lpstr>
      <vt:lpstr>PowerPoint 演示文稿</vt:lpstr>
      <vt:lpstr>ConvE</vt:lpstr>
      <vt:lpstr>PowerPoint 演示文稿</vt:lpstr>
      <vt:lpstr>RotatE</vt:lpstr>
      <vt:lpstr>PowerPoint 演示文稿</vt:lpstr>
      <vt:lpstr>GraIL: based on GNN</vt:lpstr>
      <vt:lpstr>PowerPoint 演示文稿</vt:lpstr>
      <vt:lpstr>PowerPoint 演示文稿</vt:lpstr>
      <vt:lpstr>李宏毅老师的GNN讲解不完全整理</vt:lpstr>
      <vt:lpstr>Spatial-based GNN</vt:lpstr>
      <vt:lpstr>PowerPoint 演示文稿</vt:lpstr>
      <vt:lpstr>     </vt:lpstr>
      <vt:lpstr>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Haobo</dc:creator>
  <cp:lastModifiedBy>Haobo</cp:lastModifiedBy>
  <cp:revision>22</cp:revision>
  <dcterms:created xsi:type="dcterms:W3CDTF">2022-03-11T02:01:31Z</dcterms:created>
  <dcterms:modified xsi:type="dcterms:W3CDTF">2022-09-10T19:03:51Z</dcterms:modified>
</cp:coreProperties>
</file>