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30" r:id="rId3"/>
    <p:sldId id="331" r:id="rId4"/>
    <p:sldId id="343" r:id="rId5"/>
    <p:sldId id="332" r:id="rId6"/>
    <p:sldId id="333" r:id="rId7"/>
    <p:sldId id="337" r:id="rId8"/>
    <p:sldId id="336" r:id="rId9"/>
    <p:sldId id="338" r:id="rId10"/>
    <p:sldId id="339" r:id="rId11"/>
    <p:sldId id="341" r:id="rId12"/>
    <p:sldId id="342" r:id="rId13"/>
    <p:sldId id="32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bo" initials="H" lastIdx="1" clrIdx="0">
    <p:extLst>
      <p:ext uri="{19B8F6BF-5375-455C-9EA6-DF929625EA0E}">
        <p15:presenceInfo xmlns:p15="http://schemas.microsoft.com/office/powerpoint/2012/main" userId="5dae14cf4dd38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989" autoAdjust="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C3A4B-2F2B-4B85-B367-9CCEDA84974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77F6-B1F0-4CE6-AD59-CE4DFA28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2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5061-4342-49F3-8037-3A4DD2703F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78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77F6-B1F0-4CE6-AD59-CE4DFA28CC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0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77F6-B1F0-4CE6-AD59-CE4DFA28CC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91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MinionPro-Regular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77F6-B1F0-4CE6-AD59-CE4DFA28CC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3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MinionPro-Regular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77F6-B1F0-4CE6-AD59-CE4DFA28CC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4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77F6-B1F0-4CE6-AD59-CE4DFA28CC5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9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MinionPro-Regular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77F6-B1F0-4CE6-AD59-CE4DFA28CC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77F6-B1F0-4CE6-AD59-CE4DFA28CC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2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77F6-B1F0-4CE6-AD59-CE4DFA28CC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90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77F6-B1F0-4CE6-AD59-CE4DFA28CC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6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77F6-B1F0-4CE6-AD59-CE4DFA28CC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3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9EBC7-7586-7AA5-21ED-8A4758D20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816F98-B85C-F8AC-6344-E3E0516F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0BF3A-34C6-56C3-9F07-4D0F1540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B5182-7A5E-6618-FDCE-92253553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476A9-409E-F8B0-3279-08EBC3AC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47A88-9F68-12BC-63FA-29E5B0BD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95596F-35DD-CF88-84C9-90E94663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20380-6043-E79B-7DA1-F582D554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1C820-20F8-7C36-645B-7AA844D5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15C7F-2915-9E43-29E1-9BFD85FC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5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22BC1C-F3D7-A625-159F-A203A4F6A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EE4D7-21B9-6044-DFB0-E2327BD35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D5D27-AB77-D12E-443F-2BF300F6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0A95B-0278-5B17-BBCD-13670EB9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29419-97C9-87C1-04E5-D2E90867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5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97F2E-60AF-0EE5-EB86-1E80E48B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8A79B-2627-E3C7-3DD4-A7C026A37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CE21F-64EA-262B-2A50-F3A96C25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0F8B3-B5F4-BF71-8F0B-28A6AF14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8B1C6-818F-DA06-4F9F-1806C566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8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0CBDE-BE44-D434-C60C-6A3F1A63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AB455-1479-81DE-91AD-26FA257E3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F60A5-05C5-1F4C-578F-F6D1A729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FF898-8A18-BDE4-8383-F08FFE1C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DC61D-3800-E45A-5D87-E874E055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4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F58B2-CF18-6334-186F-2AFAF6A7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84BB1-8747-A65D-595A-2B32A7B40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83CB8A-311F-D9F9-E579-63C7287A9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C0A37-8AFC-88CF-61F2-060FC669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E89CC-437D-5F0E-FFB8-BC1B94CA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7F9425-D2C6-0DD2-D2D4-869D0ACA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0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ECE89-9D40-405F-663E-E997FE9D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A87952-1788-1D7E-269E-A8AC2417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4B78EC-1A72-949C-9F68-66FC2134B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39898A-4F6B-EB36-BE26-902A48234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0A1C1B-1353-5A19-2C4E-55DECE6FB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9CAA0C-AC1B-1F4A-A611-C581694A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DFF52F-FB79-6324-3072-5FC4C7AD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E88FE2-020D-8CDC-852C-7F0767CB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2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A707D-AB75-C2BB-FD59-9ED8B80B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AAE6BD-9A98-EAC5-F1B7-C39FEC26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DA9F69-D60C-A226-92E8-7F822E1B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E91219-F709-5E97-92BD-A50B7097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F8C6B7-CDB2-B532-AFB3-28FEB4D9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74F49D-762B-A9E4-51E0-B52FBB0B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D0FAA-01D6-A9B8-5DB9-98AEEF1D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5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0BCFB-48E7-B1D7-85C7-DC7B92DD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DCBF8-518E-D698-4E7D-15845136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9544B1-C006-C142-4A41-7365D3576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B56ED-88C5-A4C6-E0E8-871528C9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27EB7-C10C-D29E-2761-515BF59D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4F1D0-E5A3-64A5-2096-29962D02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5AEBE-49E9-1EE9-D9B2-F2844E42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E0768A-3BE5-69E4-C4A7-687BBA365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A269D-6A3F-A574-C951-9E733099F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6C5D6-9919-825F-132A-46ED7A7F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B93A4-E2CE-02DD-14F6-06E38FD4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7839D4-59A3-9120-0649-DAA15C6B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7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D2C6ED-CF7C-D800-2F64-9D33BDC3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AC698-127C-C88F-5760-CBAADFC18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E636C-A554-9501-85B1-A353EEFFF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913C-E731-4047-B1DE-761A9EBFB6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CA24E-5879-964B-D385-EC565523A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03986-A987-D391-7186-FED7352D4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2.png"/><Relationship Id="rId3" Type="http://schemas.openxmlformats.org/officeDocument/2006/relationships/tags" Target="../tags/tag8.xml"/><Relationship Id="rId21" Type="http://schemas.openxmlformats.org/officeDocument/2006/relationships/image" Target="../media/image25.png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image" Target="../media/image21.png"/><Relationship Id="rId2" Type="http://schemas.openxmlformats.org/officeDocument/2006/relationships/tags" Target="../tags/tag7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image" Target="../media/image19.png"/><Relationship Id="rId10" Type="http://schemas.openxmlformats.org/officeDocument/2006/relationships/tags" Target="../tags/tag15.xml"/><Relationship Id="rId19" Type="http://schemas.openxmlformats.org/officeDocument/2006/relationships/image" Target="../media/image23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B3F251-475B-29D6-6112-C7D26A04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043430"/>
            <a:ext cx="9620250" cy="37719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4A4E029-7ADC-F976-8BD3-A31B84536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4069" y="4708283"/>
            <a:ext cx="4803861" cy="2607442"/>
          </a:xfrm>
        </p:spPr>
        <p:txBody>
          <a:bodyPr/>
          <a:lstStyle/>
          <a:p>
            <a:endParaRPr lang="en-GB" dirty="0"/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Haobo Xu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2022/7/27</a:t>
            </a:r>
          </a:p>
        </p:txBody>
      </p:sp>
    </p:spTree>
    <p:extLst>
      <p:ext uri="{BB962C8B-B14F-4D97-AF65-F5344CB8AC3E}">
        <p14:creationId xmlns:p14="http://schemas.microsoft.com/office/powerpoint/2010/main" val="264512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401415"/>
            <a:ext cx="10515600" cy="5687539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latin typeface="MinionPro-Regular"/>
              </a:rPr>
              <a:t>Experiment III: compare to KGTuner</a:t>
            </a:r>
          </a:p>
          <a:p>
            <a:pPr marL="0" indent="0">
              <a:buNone/>
            </a:pPr>
            <a:r>
              <a:rPr lang="en-US" altLang="zh-CN" sz="2200" dirty="0">
                <a:latin typeface="MinionPro-Regular"/>
              </a:rPr>
              <a:t> </a:t>
            </a:r>
          </a:p>
          <a:p>
            <a:pPr marL="457200" lvl="1" indent="0">
              <a:buNone/>
            </a:pPr>
            <a:r>
              <a:rPr lang="en-US" altLang="zh-CN" sz="2000" b="0" i="0" u="none" strike="noStrike" baseline="0" dirty="0">
                <a:latin typeface="SFRM1000"/>
              </a:rPr>
              <a:t>		    On Yago3-10 with ComplEX (n=50, Epoch max.=50, dim.=1000)</a:t>
            </a:r>
          </a:p>
          <a:p>
            <a:pPr marL="457200" lvl="1" indent="0">
              <a:buNone/>
            </a:pPr>
            <a:endParaRPr lang="en-US" altLang="zh-CN" sz="1600" dirty="0">
              <a:latin typeface="MinionPro-Regular"/>
            </a:endParaRPr>
          </a:p>
          <a:p>
            <a:pPr>
              <a:lnSpc>
                <a:spcPct val="120000"/>
              </a:lnSpc>
            </a:pPr>
            <a:endParaRPr lang="en-US" altLang="zh-CN" sz="1400" b="0" i="0" u="none" strike="noStrike" baseline="0" dirty="0">
              <a:latin typeface="MinionPro-Regular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MinionPro-Regular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400" dirty="0">
              <a:latin typeface="MinionPro-Regular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SFRM100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SFRM1000"/>
              </a:rPr>
              <a:t>The high computational cost of KGTuner mainly stems from </a:t>
            </a:r>
            <a:r>
              <a:rPr lang="en-US" altLang="zh-CN" sz="2000" dirty="0">
                <a:solidFill>
                  <a:srgbClr val="FF0000"/>
                </a:solidFill>
                <a:latin typeface="SFRM1000"/>
              </a:rPr>
              <a:t>its inflexible and inefficient budget allocation</a:t>
            </a:r>
            <a:r>
              <a:rPr lang="en-US" altLang="zh-CN" sz="2000" dirty="0">
                <a:latin typeface="SFRM100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SFRM1000"/>
              </a:rPr>
              <a:t>The higher quality of GraSH stems from its </a:t>
            </a:r>
            <a:r>
              <a:rPr lang="en-US" altLang="zh-CN" sz="2000" dirty="0">
                <a:solidFill>
                  <a:srgbClr val="FF0000"/>
                </a:solidFill>
                <a:latin typeface="SFRM1000"/>
              </a:rPr>
              <a:t>use of multiple fidelities </a:t>
            </a:r>
            <a:r>
              <a:rPr lang="en-US" altLang="zh-CN" sz="2000" dirty="0">
                <a:latin typeface="SFRM1000"/>
              </a:rPr>
              <a:t>(vs. two in KGTuner) and by using a </a:t>
            </a:r>
            <a:r>
              <a:rPr lang="en-US" altLang="zh-CN" sz="2000" dirty="0">
                <a:solidFill>
                  <a:srgbClr val="FF0000"/>
                </a:solidFill>
                <a:latin typeface="SFRM1000"/>
              </a:rPr>
              <a:t>combination</a:t>
            </a:r>
            <a:r>
              <a:rPr lang="en-US" altLang="zh-CN" sz="2000" dirty="0">
                <a:latin typeface="SFRM1000"/>
              </a:rPr>
              <a:t> of k-cores and epoch reduction (vs. random walks in KGTuner).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1400" b="0" i="0" u="none" strike="noStrike" baseline="0" dirty="0">
              <a:latin typeface="MinionPro-Regular"/>
            </a:endParaRPr>
          </a:p>
          <a:p>
            <a:pPr lvl="1"/>
            <a:endParaRPr lang="en-US" altLang="zh-CN" sz="1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Experiments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8">
            <a:extLst>
              <a:ext uri="{FF2B5EF4-FFF2-40B4-BE49-F238E27FC236}">
                <a16:creationId xmlns:a16="http://schemas.microsoft.com/office/drawing/2014/main" id="{28ADF445-41B4-15DD-2A21-630DABF1A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960576"/>
              </p:ext>
            </p:extLst>
          </p:nvPr>
        </p:nvGraphicFramePr>
        <p:xfrm>
          <a:off x="2032000" y="275383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20813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182918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3144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MRR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0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KGTuner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</a:t>
                      </a:r>
                      <a:r>
                        <a:rPr lang="en-US" altLang="zh-CN" dirty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6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 </a:t>
                      </a:r>
                      <a:r>
                        <a:rPr lang="en-US" altLang="zh-CN" dirty="0"/>
                        <a:t>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43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55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401417"/>
            <a:ext cx="10515600" cy="473682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latin typeface="MinionPro-Regular"/>
              </a:rPr>
              <a:t>Experiment IV: Sensitivity with respect to the number of rounds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Experiments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20639C5-9815-742E-1F5F-3AC4BE9C0BD5}"/>
              </a:ext>
            </a:extLst>
          </p:cNvPr>
          <p:cNvSpPr txBox="1"/>
          <p:nvPr/>
        </p:nvSpPr>
        <p:spPr>
          <a:xfrm>
            <a:off x="595539" y="2196351"/>
            <a:ext cx="39301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FRM1000"/>
              </a:rPr>
              <a:t>Cases of </a:t>
            </a:r>
            <a:r>
              <a:rPr lang="en-US" sz="2000" dirty="0">
                <a:latin typeface="SFRM1000"/>
              </a:rPr>
              <a:t>multiple rounds(</a:t>
            </a:r>
            <a:r>
              <a:rPr lang="en-US" altLang="zh-CN" sz="2000" dirty="0">
                <a:latin typeface="SFRM1000"/>
              </a:rPr>
              <a:t>#</a:t>
            </a:r>
            <a:r>
              <a:rPr lang="zh-CN" altLang="en-US" sz="2000" dirty="0">
                <a:latin typeface="SFRM1000"/>
              </a:rPr>
              <a:t>≥</a:t>
            </a:r>
            <a:r>
              <a:rPr lang="en-US" altLang="zh-CN" sz="2000" dirty="0">
                <a:latin typeface="SFRM1000"/>
              </a:rPr>
              <a:t>2</a:t>
            </a:r>
            <a:r>
              <a:rPr lang="en-US" sz="2000" dirty="0">
                <a:latin typeface="SFRM1000"/>
              </a:rPr>
              <a:t>)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SFRM1000"/>
              </a:rPr>
              <a:t>show little difference</a:t>
            </a:r>
            <a:r>
              <a:rPr lang="en-US" altLang="zh-CN" sz="2000" dirty="0">
                <a:latin typeface="SFRM1000"/>
              </a:rPr>
              <a:t>. The search was robust to changes the number of rounds</a:t>
            </a:r>
          </a:p>
          <a:p>
            <a:endParaRPr lang="en-US" sz="2000" dirty="0">
              <a:latin typeface="SFRM1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FRM1000"/>
              </a:rPr>
              <a:t>Cases between multiple rounds(#</a:t>
            </a:r>
            <a:r>
              <a:rPr lang="zh-CN" altLang="en-US" sz="2000" dirty="0">
                <a:latin typeface="SFRM1000"/>
              </a:rPr>
              <a:t>≥</a:t>
            </a:r>
            <a:r>
              <a:rPr lang="en-US" altLang="zh-CN" sz="2000" dirty="0">
                <a:latin typeface="SFRM1000"/>
              </a:rPr>
              <a:t>2) and 1 round show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FRM1000"/>
              </a:rPr>
              <a:t>significant difference</a:t>
            </a:r>
            <a:r>
              <a:rPr lang="en-US" altLang="zh-CN" sz="2000" dirty="0">
                <a:latin typeface="SFRM1000"/>
              </a:rPr>
              <a:t>, which means multiple fidelity levels is essential.</a:t>
            </a:r>
            <a:endParaRPr lang="en-US" sz="2000" dirty="0">
              <a:latin typeface="SFRM100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722641-CA6B-FDBA-765E-E541CA5CA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659" y="2462571"/>
            <a:ext cx="7743214" cy="252087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3B5C63C-C067-69EF-9C5E-FDC9B544EC9E}"/>
              </a:ext>
            </a:extLst>
          </p:cNvPr>
          <p:cNvSpPr/>
          <p:nvPr/>
        </p:nvSpPr>
        <p:spPr>
          <a:xfrm>
            <a:off x="6553200" y="3200400"/>
            <a:ext cx="2721429" cy="168728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7008BA-7970-7B98-95B9-72AA3D9AF72D}"/>
              </a:ext>
            </a:extLst>
          </p:cNvPr>
          <p:cNvSpPr/>
          <p:nvPr/>
        </p:nvSpPr>
        <p:spPr>
          <a:xfrm>
            <a:off x="8479460" y="3309258"/>
            <a:ext cx="2789499" cy="1783852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D44C3C9-A065-F3FC-A80B-1A5C29E4604D}"/>
              </a:ext>
            </a:extLst>
          </p:cNvPr>
          <p:cNvCxnSpPr/>
          <p:nvPr/>
        </p:nvCxnSpPr>
        <p:spPr>
          <a:xfrm flipH="1" flipV="1">
            <a:off x="3009288" y="4635940"/>
            <a:ext cx="5540829" cy="50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F70704A-45CD-8A99-E48E-1EE320C548DD}"/>
              </a:ext>
            </a:extLst>
          </p:cNvPr>
          <p:cNvCxnSpPr/>
          <p:nvPr/>
        </p:nvCxnSpPr>
        <p:spPr>
          <a:xfrm flipH="1" flipV="1">
            <a:off x="3080657" y="2895600"/>
            <a:ext cx="3363686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72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401416"/>
            <a:ext cx="10515600" cy="507904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latin typeface="MinionPro-Regular"/>
              </a:rPr>
              <a:t>Advantages: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>
                <a:latin typeface="MinionPro-Regular"/>
              </a:rPr>
              <a:t>Quickly select at the early stage</a:t>
            </a:r>
            <a:r>
              <a:rPr lang="en-US" altLang="zh-CN" sz="1800" dirty="0">
                <a:latin typeface="MinionPro-Regular"/>
              </a:rPr>
              <a:t>, e.g. 1/64 of full-fidelity cost (GraSH) </a:t>
            </a:r>
            <a:r>
              <a:rPr lang="en-US" altLang="zh-CN" sz="1800" b="1" dirty="0">
                <a:latin typeface="MinionPro-Regular"/>
              </a:rPr>
              <a:t>vs</a:t>
            </a:r>
            <a:r>
              <a:rPr lang="en-US" altLang="zh-CN" sz="1800" dirty="0">
                <a:latin typeface="MinionPro-Regular"/>
              </a:rPr>
              <a:t>. 20% subgraph (KGTuner), making it possible to apply to </a:t>
            </a:r>
            <a:r>
              <a:rPr lang="en-US" altLang="zh-CN" sz="1800" b="1" dirty="0">
                <a:latin typeface="MinionPro-Regular"/>
              </a:rPr>
              <a:t>large-scale KG</a:t>
            </a:r>
            <a:r>
              <a:rPr lang="en-US" altLang="zh-CN" sz="1800" dirty="0">
                <a:latin typeface="MinionPro-Regular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>
                <a:latin typeface="MinionPro-Regular"/>
              </a:rPr>
              <a:t>Multiple-stages </a:t>
            </a:r>
            <a:r>
              <a:rPr lang="en-US" altLang="zh-CN" sz="1800" dirty="0">
                <a:latin typeface="MinionPro-Regular"/>
              </a:rPr>
              <a:t>method.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>
                <a:latin typeface="MinionPro-Regular"/>
              </a:rPr>
              <a:t>Combination</a:t>
            </a:r>
            <a:r>
              <a:rPr lang="en-US" altLang="zh-CN" sz="1800" dirty="0">
                <a:latin typeface="MinionPro-Regular"/>
              </a:rPr>
              <a:t> of k-core decomposition and epochs reduction.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MinionPro-Regular"/>
              </a:rPr>
              <a:t>Disadvantages /</a:t>
            </a:r>
            <a:r>
              <a:rPr lang="zh-CN" altLang="en-US" sz="2200" dirty="0">
                <a:latin typeface="MinionPro-Regular"/>
              </a:rPr>
              <a:t> </a:t>
            </a:r>
            <a:r>
              <a:rPr lang="en-US" altLang="zh-CN" sz="2200" dirty="0">
                <a:latin typeface="MinionPro-Regular"/>
              </a:rPr>
              <a:t>Questions: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MinionPro-Regular"/>
              </a:rPr>
              <a:t>k value in k-core is </a:t>
            </a:r>
            <a:r>
              <a:rPr lang="en-US" altLang="zh-CN" sz="1800" b="1" dirty="0">
                <a:latin typeface="MinionPro-Regular"/>
              </a:rPr>
              <a:t>discrete</a:t>
            </a:r>
            <a:r>
              <a:rPr lang="en-US" altLang="zh-CN" sz="1800" dirty="0">
                <a:latin typeface="MinionPro-Regular"/>
              </a:rPr>
              <a:t>, which make it hard to get subgraphs as we want.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MinionPro-Regular"/>
              </a:rPr>
              <a:t>Performance of combination method vs. epoch reduction method </a:t>
            </a:r>
            <a:r>
              <a:rPr lang="en-US" altLang="zh-CN" sz="1800" b="1" dirty="0">
                <a:latin typeface="MinionPro-Regular"/>
              </a:rPr>
              <a:t>seems similar</a:t>
            </a:r>
            <a:r>
              <a:rPr lang="en-US" altLang="zh-CN" sz="1800" dirty="0">
                <a:latin typeface="MinionPro-Regular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MinionPro-Regular"/>
              </a:rPr>
              <a:t>Comparation to KGTuner seems unfair.</a:t>
            </a:r>
          </a:p>
          <a:p>
            <a:pPr lvl="1">
              <a:lnSpc>
                <a:spcPct val="120000"/>
              </a:lnSpc>
            </a:pPr>
            <a:endParaRPr lang="en-US" altLang="zh-CN" sz="1800" dirty="0">
              <a:latin typeface="MinionPro-Regular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Discussions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4214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A26D2C-1B32-4277-69C3-063F92CB90E0}"/>
              </a:ext>
            </a:extLst>
          </p:cNvPr>
          <p:cNvSpPr txBox="1"/>
          <p:nvPr/>
        </p:nvSpPr>
        <p:spPr>
          <a:xfrm>
            <a:off x="4352203" y="2561632"/>
            <a:ext cx="40609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Thanks</a:t>
            </a:r>
            <a:r>
              <a:rPr lang="zh-CN" altLang="en-US" sz="66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98583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7BBDD-EDA0-C14B-A8F0-84C28E72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242278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Outlines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9D1DDB6-FE11-812A-87E8-F6B1043C3A55}"/>
              </a:ext>
            </a:extLst>
          </p:cNvPr>
          <p:cNvSpPr/>
          <p:nvPr/>
        </p:nvSpPr>
        <p:spPr>
          <a:xfrm>
            <a:off x="835168" y="1762997"/>
            <a:ext cx="1981606" cy="2663647"/>
          </a:xfrm>
          <a:prstGeom prst="roundRect">
            <a:avLst>
              <a:gd name="adj" fmla="val 1108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43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8AF95C6-027A-E6CD-88CD-EEF42349ED45}"/>
              </a:ext>
            </a:extLst>
          </p:cNvPr>
          <p:cNvSpPr/>
          <p:nvPr/>
        </p:nvSpPr>
        <p:spPr>
          <a:xfrm>
            <a:off x="2936248" y="1762996"/>
            <a:ext cx="1941412" cy="1168414"/>
          </a:xfrm>
          <a:prstGeom prst="roundRect">
            <a:avLst>
              <a:gd name="adj" fmla="val 122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43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6CA14A3-C165-2859-3520-808F01707E9E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06DC93C-EA74-4FDC-4D66-57D460B3D2AA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A775012-68B0-E29D-8545-025DA1B5E9C0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C1BEA10-99FE-D856-FFAD-EF53A3D6775C}"/>
              </a:ext>
            </a:extLst>
          </p:cNvPr>
          <p:cNvSpPr txBox="1"/>
          <p:nvPr/>
        </p:nvSpPr>
        <p:spPr>
          <a:xfrm>
            <a:off x="878948" y="2801423"/>
            <a:ext cx="1981606" cy="52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4" dirty="0">
                <a:latin typeface="Times" panose="02020603050405020304" pitchFamily="18" charset="0"/>
                <a:cs typeface="Times" panose="02020603050405020304" pitchFamily="18" charset="0"/>
              </a:rPr>
              <a:t>Background</a:t>
            </a:r>
            <a:endParaRPr lang="zh-CN" altLang="en-US" sz="2794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287D9A8-D583-500C-A2F6-E1A230EC6792}"/>
              </a:ext>
            </a:extLst>
          </p:cNvPr>
          <p:cNvSpPr txBox="1"/>
          <p:nvPr/>
        </p:nvSpPr>
        <p:spPr>
          <a:xfrm>
            <a:off x="3053531" y="2071594"/>
            <a:ext cx="166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i="0" u="none" strike="noStrike" baseline="0" dirty="0">
                <a:latin typeface="MinionPro-Regular"/>
              </a:rPr>
              <a:t>Multi-arm Bandit Problem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2CE7B82-E6F4-56BF-33CA-18E23ADCD24D}"/>
              </a:ext>
            </a:extLst>
          </p:cNvPr>
          <p:cNvSpPr/>
          <p:nvPr/>
        </p:nvSpPr>
        <p:spPr>
          <a:xfrm>
            <a:off x="2936249" y="3177364"/>
            <a:ext cx="1981606" cy="1267281"/>
          </a:xfrm>
          <a:prstGeom prst="roundRect">
            <a:avLst>
              <a:gd name="adj" fmla="val 1159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43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75B2D8C-D310-193D-6DFF-E03550C8402B}"/>
              </a:ext>
            </a:extLst>
          </p:cNvPr>
          <p:cNvSpPr txBox="1"/>
          <p:nvPr/>
        </p:nvSpPr>
        <p:spPr>
          <a:xfrm>
            <a:off x="3053531" y="3589178"/>
            <a:ext cx="166938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latin typeface="MinionPro-Regular"/>
              </a:rPr>
              <a:t>KGTuner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F43F1D0-B4CA-2374-2226-289FBE9583A6}"/>
              </a:ext>
            </a:extLst>
          </p:cNvPr>
          <p:cNvSpPr/>
          <p:nvPr/>
        </p:nvSpPr>
        <p:spPr>
          <a:xfrm>
            <a:off x="5005760" y="1784771"/>
            <a:ext cx="2059155" cy="2663647"/>
          </a:xfrm>
          <a:prstGeom prst="roundRect">
            <a:avLst>
              <a:gd name="adj" fmla="val 1108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43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D79732D-A6A2-E30C-5110-B6B02D96D8ED}"/>
              </a:ext>
            </a:extLst>
          </p:cNvPr>
          <p:cNvSpPr txBox="1"/>
          <p:nvPr/>
        </p:nvSpPr>
        <p:spPr>
          <a:xfrm>
            <a:off x="5003456" y="2878843"/>
            <a:ext cx="2059155" cy="52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94" dirty="0">
                <a:latin typeface="Times" panose="02020603050405020304" pitchFamily="18" charset="0"/>
                <a:cs typeface="Times" panose="02020603050405020304" pitchFamily="18" charset="0"/>
              </a:rPr>
              <a:t>Motivation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7911AF3-69DB-C9CA-51FC-C0932FA3D4FF}"/>
              </a:ext>
            </a:extLst>
          </p:cNvPr>
          <p:cNvSpPr/>
          <p:nvPr/>
        </p:nvSpPr>
        <p:spPr>
          <a:xfrm>
            <a:off x="7200287" y="1784771"/>
            <a:ext cx="1981606" cy="2663647"/>
          </a:xfrm>
          <a:prstGeom prst="roundRect">
            <a:avLst>
              <a:gd name="adj" fmla="val 1108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43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02064B-C218-4B23-0B84-9B0F9E0812F9}"/>
              </a:ext>
            </a:extLst>
          </p:cNvPr>
          <p:cNvSpPr txBox="1"/>
          <p:nvPr/>
        </p:nvSpPr>
        <p:spPr>
          <a:xfrm>
            <a:off x="7335660" y="2870562"/>
            <a:ext cx="1748521" cy="52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94" dirty="0">
                <a:latin typeface="Times" panose="02020603050405020304" pitchFamily="18" charset="0"/>
                <a:cs typeface="Times" panose="02020603050405020304" pitchFamily="18" charset="0"/>
              </a:rPr>
              <a:t>Method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018ACFD-33D7-0BC5-BA57-F21364ABB199}"/>
              </a:ext>
            </a:extLst>
          </p:cNvPr>
          <p:cNvSpPr/>
          <p:nvPr/>
        </p:nvSpPr>
        <p:spPr>
          <a:xfrm>
            <a:off x="9317266" y="1793784"/>
            <a:ext cx="1981606" cy="1137625"/>
          </a:xfrm>
          <a:prstGeom prst="roundRect">
            <a:avLst>
              <a:gd name="adj" fmla="val 1945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43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0FBAF44-2C52-4A8D-7482-33F25B9789B5}"/>
              </a:ext>
            </a:extLst>
          </p:cNvPr>
          <p:cNvSpPr txBox="1"/>
          <p:nvPr/>
        </p:nvSpPr>
        <p:spPr>
          <a:xfrm>
            <a:off x="9503688" y="2224440"/>
            <a:ext cx="1669388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32" dirty="0">
                <a:latin typeface="Times" panose="02020603050405020304" pitchFamily="18" charset="0"/>
                <a:cs typeface="Times" panose="02020603050405020304" pitchFamily="18" charset="0"/>
              </a:rPr>
              <a:t>Framework</a:t>
            </a:r>
            <a:endParaRPr lang="zh-CN" altLang="en-US" sz="2032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5C917BA-92FE-A27D-87EA-4F1CFC21D294}"/>
              </a:ext>
            </a:extLst>
          </p:cNvPr>
          <p:cNvSpPr/>
          <p:nvPr/>
        </p:nvSpPr>
        <p:spPr>
          <a:xfrm>
            <a:off x="9317265" y="3177364"/>
            <a:ext cx="1981606" cy="1267280"/>
          </a:xfrm>
          <a:prstGeom prst="roundRect">
            <a:avLst>
              <a:gd name="adj" fmla="val 1945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43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8A9AF98-4E40-5143-0B39-B2B9375C3485}"/>
              </a:ext>
            </a:extLst>
          </p:cNvPr>
          <p:cNvSpPr txBox="1"/>
          <p:nvPr/>
        </p:nvSpPr>
        <p:spPr>
          <a:xfrm>
            <a:off x="9503688" y="3714791"/>
            <a:ext cx="1669388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32" dirty="0">
                <a:latin typeface="Times" panose="02020603050405020304" pitchFamily="18" charset="0"/>
                <a:cs typeface="Times" panose="02020603050405020304" pitchFamily="18" charset="0"/>
              </a:rPr>
              <a:t>Experiments</a:t>
            </a:r>
            <a:endParaRPr lang="zh-CN" altLang="en-US" sz="2032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269137D-EB5A-14F3-20F1-B2F19D9F5506}"/>
              </a:ext>
            </a:extLst>
          </p:cNvPr>
          <p:cNvSpPr txBox="1"/>
          <p:nvPr/>
        </p:nvSpPr>
        <p:spPr>
          <a:xfrm>
            <a:off x="838983" y="6147980"/>
            <a:ext cx="10679937" cy="26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1143" dirty="0" err="1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Kochsiek</a:t>
            </a:r>
            <a:r>
              <a:rPr lang="fr-FR" altLang="zh-CN" sz="1143" dirty="0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A. et al.</a:t>
            </a:r>
            <a:r>
              <a:rPr lang="en-US" altLang="zh-CN" sz="1143" dirty="0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"Start Small, Think Big: On HPO for Large-Scale KGEs" ECML-PKDD 2022</a:t>
            </a:r>
            <a:endParaRPr lang="zh-CN" altLang="en-US" sz="1143" dirty="0">
              <a:solidFill>
                <a:srgbClr val="22222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3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365" y="1218946"/>
            <a:ext cx="10515600" cy="496591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inionPro-Regular"/>
              </a:rPr>
              <a:t>Hyperparameter (HP)</a:t>
            </a:r>
          </a:p>
          <a:p>
            <a:r>
              <a:rPr lang="en-US" altLang="zh-CN" sz="1800" dirty="0">
                <a:latin typeface="MinionPro-Regular"/>
              </a:rPr>
              <a:t>Hyperparameter Optimization (HPO)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271880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Background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98D170D-5EF5-7701-2EF3-EE153331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31" y="3357661"/>
            <a:ext cx="6178827" cy="30531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08C4F9-82B7-CED8-0509-4EE5AC3F4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641" y="2011249"/>
            <a:ext cx="3544578" cy="6106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9FDDA73-2C22-A2B3-4397-0F166B8D88D2}"/>
              </a:ext>
            </a:extLst>
          </p:cNvPr>
          <p:cNvSpPr txBox="1"/>
          <p:nvPr/>
        </p:nvSpPr>
        <p:spPr>
          <a:xfrm>
            <a:off x="6243484" y="1218946"/>
            <a:ext cx="255711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MinionPro-Regular"/>
              </a:rPr>
              <a:t>Criteria of HPO</a:t>
            </a:r>
          </a:p>
          <a:p>
            <a:pPr lvl="1"/>
            <a:r>
              <a:rPr lang="en-US" altLang="zh-CN" sz="1600" dirty="0"/>
              <a:t>Anytime performance</a:t>
            </a:r>
          </a:p>
          <a:p>
            <a:pPr lvl="1"/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inionPro-Regular"/>
              </a:rPr>
              <a:t>Search Space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E9B75C4-8CEE-E47C-6134-BEAA9D198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333" y="3357661"/>
            <a:ext cx="5315015" cy="282720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D749971-A8F4-5DB9-935E-7178A0C8C8A1}"/>
              </a:ext>
            </a:extLst>
          </p:cNvPr>
          <p:cNvSpPr/>
          <p:nvPr/>
        </p:nvSpPr>
        <p:spPr>
          <a:xfrm>
            <a:off x="1691148" y="3666496"/>
            <a:ext cx="1219200" cy="243348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1F8FC65-5ADC-CE48-D0E5-40295C513FFD}"/>
              </a:ext>
            </a:extLst>
          </p:cNvPr>
          <p:cNvSpPr/>
          <p:nvPr/>
        </p:nvSpPr>
        <p:spPr>
          <a:xfrm>
            <a:off x="6855004" y="3654213"/>
            <a:ext cx="1735931" cy="403122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222D6E1-5A99-8A36-5AED-304390E3CB08}"/>
              </a:ext>
            </a:extLst>
          </p:cNvPr>
          <p:cNvCxnSpPr>
            <a:cxnSpLocks/>
          </p:cNvCxnSpPr>
          <p:nvPr/>
        </p:nvCxnSpPr>
        <p:spPr>
          <a:xfrm>
            <a:off x="3092756" y="3909844"/>
            <a:ext cx="3814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A66876D-8FF4-CD70-9D53-F28AB61B619E}"/>
              </a:ext>
            </a:extLst>
          </p:cNvPr>
          <p:cNvSpPr/>
          <p:nvPr/>
        </p:nvSpPr>
        <p:spPr>
          <a:xfrm>
            <a:off x="1591461" y="4570510"/>
            <a:ext cx="1418574" cy="55116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4AAADE-E1E4-ADD2-E392-23E0FAA2876B}"/>
              </a:ext>
            </a:extLst>
          </p:cNvPr>
          <p:cNvSpPr/>
          <p:nvPr/>
        </p:nvSpPr>
        <p:spPr>
          <a:xfrm>
            <a:off x="6878175" y="4115840"/>
            <a:ext cx="1735931" cy="108757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06CD274-21DE-17DF-095B-EDF007936C01}"/>
              </a:ext>
            </a:extLst>
          </p:cNvPr>
          <p:cNvCxnSpPr>
            <a:cxnSpLocks/>
          </p:cNvCxnSpPr>
          <p:nvPr/>
        </p:nvCxnSpPr>
        <p:spPr>
          <a:xfrm flipV="1">
            <a:off x="3092756" y="4390252"/>
            <a:ext cx="3814916" cy="21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05B7A1F-5BC4-BBB6-78BB-E98BB894DB34}"/>
              </a:ext>
            </a:extLst>
          </p:cNvPr>
          <p:cNvSpPr/>
          <p:nvPr/>
        </p:nvSpPr>
        <p:spPr>
          <a:xfrm>
            <a:off x="1869062" y="5422738"/>
            <a:ext cx="893802" cy="13307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907930E-9F8D-5699-C0EC-48EED2E46F87}"/>
              </a:ext>
            </a:extLst>
          </p:cNvPr>
          <p:cNvSpPr/>
          <p:nvPr/>
        </p:nvSpPr>
        <p:spPr>
          <a:xfrm>
            <a:off x="7255669" y="5268382"/>
            <a:ext cx="934602" cy="17402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80E38D7-2548-8E63-FF35-23265D29D274}"/>
              </a:ext>
            </a:extLst>
          </p:cNvPr>
          <p:cNvSpPr/>
          <p:nvPr/>
        </p:nvSpPr>
        <p:spPr>
          <a:xfrm>
            <a:off x="2005780" y="5565641"/>
            <a:ext cx="609600" cy="216695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705B703-B388-FF0E-8B0A-DE9A71A5E97C}"/>
              </a:ext>
            </a:extLst>
          </p:cNvPr>
          <p:cNvSpPr/>
          <p:nvPr/>
        </p:nvSpPr>
        <p:spPr>
          <a:xfrm>
            <a:off x="6916456" y="5466128"/>
            <a:ext cx="1617944" cy="718737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8C501BA-5A6C-5407-65DA-6B6BBD0F37C3}"/>
              </a:ext>
            </a:extLst>
          </p:cNvPr>
          <p:cNvCxnSpPr/>
          <p:nvPr/>
        </p:nvCxnSpPr>
        <p:spPr>
          <a:xfrm>
            <a:off x="2615380" y="5701773"/>
            <a:ext cx="4292292" cy="24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B57A965-7A79-481D-3FAE-7EE4347E3C44}"/>
              </a:ext>
            </a:extLst>
          </p:cNvPr>
          <p:cNvCxnSpPr/>
          <p:nvPr/>
        </p:nvCxnSpPr>
        <p:spPr>
          <a:xfrm flipV="1">
            <a:off x="2910348" y="5432570"/>
            <a:ext cx="4414146" cy="13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E5C18EA-DEF8-EAE0-00CC-EE812BA90EA0}"/>
              </a:ext>
            </a:extLst>
          </p:cNvPr>
          <p:cNvSpPr txBox="1"/>
          <p:nvPr/>
        </p:nvSpPr>
        <p:spPr>
          <a:xfrm>
            <a:off x="2615380" y="2983466"/>
            <a:ext cx="132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KGTuner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23C8D9A-D4B4-8AB8-EF8A-5000025F9374}"/>
              </a:ext>
            </a:extLst>
          </p:cNvPr>
          <p:cNvSpPr txBox="1"/>
          <p:nvPr/>
        </p:nvSpPr>
        <p:spPr>
          <a:xfrm>
            <a:off x="9028597" y="2983466"/>
            <a:ext cx="132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GraSH</a:t>
            </a:r>
          </a:p>
        </p:txBody>
      </p:sp>
    </p:spTree>
    <p:extLst>
      <p:ext uri="{BB962C8B-B14F-4D97-AF65-F5344CB8AC3E}">
        <p14:creationId xmlns:p14="http://schemas.microsoft.com/office/powerpoint/2010/main" val="235898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514540"/>
            <a:ext cx="10515600" cy="496591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MinionPro-Regular"/>
              </a:rPr>
              <a:t>Full-fidelity HPO vs Low-fidelity HPO</a:t>
            </a:r>
            <a:endParaRPr lang="en-US" altLang="zh-CN" sz="1600" dirty="0">
              <a:latin typeface="MinionPro-Regular"/>
            </a:endParaRPr>
          </a:p>
          <a:p>
            <a:pPr lvl="1"/>
            <a:r>
              <a:rPr lang="en-US" altLang="zh-CN" sz="1800" dirty="0">
                <a:latin typeface="MinionPro-Regular"/>
              </a:rPr>
              <a:t>low fidelity: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MinionPro-Regular"/>
              </a:rPr>
              <a:t>	A common technique to speed up tuning is therefore to probe an algorithm/hyperparameter configuration on </a:t>
            </a:r>
            <a:r>
              <a:rPr lang="en-US" altLang="zh-CN" sz="1800" b="1" dirty="0">
                <a:latin typeface="MinionPro-Regular"/>
              </a:rPr>
              <a:t>a small subset of the data</a:t>
            </a:r>
            <a:r>
              <a:rPr lang="en-US" altLang="zh-CN" sz="1800" dirty="0">
                <a:latin typeface="MinionPro-Regular"/>
              </a:rPr>
              <a:t>, by training it only for </a:t>
            </a:r>
            <a:r>
              <a:rPr lang="en-US" altLang="zh-CN" sz="1800" b="1" dirty="0">
                <a:latin typeface="MinionPro-Regular"/>
              </a:rPr>
              <a:t>a few iterations</a:t>
            </a:r>
            <a:r>
              <a:rPr lang="en-US" altLang="zh-CN" sz="1800" dirty="0">
                <a:latin typeface="MinionPro-Regular"/>
              </a:rPr>
              <a:t>, by running it on a subset of features…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MinionPro-Regular"/>
              </a:rPr>
              <a:t>						——Frank </a:t>
            </a:r>
            <a:r>
              <a:rPr lang="en-US" altLang="zh-CN" sz="1600" dirty="0" err="1">
                <a:latin typeface="MinionPro-Regular"/>
              </a:rPr>
              <a:t>Hutter</a:t>
            </a:r>
            <a:r>
              <a:rPr lang="en-US" altLang="zh-CN" sz="1600" dirty="0">
                <a:latin typeface="MinionPro-Regular"/>
              </a:rPr>
              <a:t>. </a:t>
            </a:r>
            <a:r>
              <a:rPr lang="fr-FR" altLang="zh-CN" sz="1600" i="1" dirty="0" err="1">
                <a:latin typeface="MinionPro-Regular"/>
              </a:rPr>
              <a:t>Hyperparameter</a:t>
            </a:r>
            <a:r>
              <a:rPr lang="fr-FR" altLang="zh-CN" sz="1600" i="1" dirty="0">
                <a:latin typeface="MinionPro-Regular"/>
              </a:rPr>
              <a:t> </a:t>
            </a:r>
            <a:r>
              <a:rPr lang="fr-FR" altLang="zh-CN" sz="1600" i="1" dirty="0" err="1">
                <a:latin typeface="MinionPro-Regular"/>
              </a:rPr>
              <a:t>optimization</a:t>
            </a:r>
            <a:endParaRPr lang="en-US" altLang="zh-CN" sz="1600" i="1" dirty="0">
              <a:latin typeface="MinionPro-Regular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271880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Background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" name="表格 11">
            <a:extLst>
              <a:ext uri="{FF2B5EF4-FFF2-40B4-BE49-F238E27FC236}">
                <a16:creationId xmlns:a16="http://schemas.microsoft.com/office/drawing/2014/main" id="{B167779A-D0D8-6189-E96B-750B33917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00015"/>
              </p:ext>
            </p:extLst>
          </p:nvPr>
        </p:nvGraphicFramePr>
        <p:xfrm>
          <a:off x="1771047" y="4216870"/>
          <a:ext cx="9344967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1820">
                  <a:extLst>
                    <a:ext uri="{9D8B030D-6E8A-4147-A177-3AD203B41FA5}">
                      <a16:colId xmlns:a16="http://schemas.microsoft.com/office/drawing/2014/main" val="4205944574"/>
                    </a:ext>
                  </a:extLst>
                </a:gridCol>
                <a:gridCol w="3903406">
                  <a:extLst>
                    <a:ext uri="{9D8B030D-6E8A-4147-A177-3AD203B41FA5}">
                      <a16:colId xmlns:a16="http://schemas.microsoft.com/office/drawing/2014/main" val="3472440623"/>
                    </a:ext>
                  </a:extLst>
                </a:gridCol>
                <a:gridCol w="3789741">
                  <a:extLst>
                    <a:ext uri="{9D8B030D-6E8A-4147-A177-3AD203B41FA5}">
                      <a16:colId xmlns:a16="http://schemas.microsoft.com/office/drawing/2014/main" val="2425014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latin typeface="MinionPr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MinionPro-Regular"/>
                        </a:rPr>
                        <a:t>Full-fidelity HPO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MinionPro-Regular"/>
                        </a:rPr>
                        <a:t>Low-fidelity HPO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many epochs &amp; full graph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e</a:t>
                      </a:r>
                      <a:r>
                        <a:rPr lang="en-US" altLang="zh-CN" sz="1800" b="1" dirty="0"/>
                        <a:t>poch reduction / graph reduction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2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quality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quality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computational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computational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9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62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401415"/>
            <a:ext cx="10515600" cy="5687539"/>
          </a:xfrm>
        </p:spPr>
        <p:txBody>
          <a:bodyPr>
            <a:normAutofit/>
          </a:bodyPr>
          <a:lstStyle/>
          <a:p>
            <a:r>
              <a:rPr lang="en-US" altLang="zh-CN" sz="2000" b="0" i="0" u="none" strike="noStrike" baseline="0" dirty="0">
                <a:latin typeface="MinionPro-Regular"/>
              </a:rPr>
              <a:t>Multi-arm Bandit Problem</a:t>
            </a:r>
          </a:p>
          <a:p>
            <a:pPr lvl="1">
              <a:lnSpc>
                <a:spcPct val="120000"/>
              </a:lnSpc>
            </a:pPr>
            <a:r>
              <a:rPr lang="en-US" altLang="zh-CN" sz="1600" b="0" i="0" u="none" strike="noStrike" baseline="0" dirty="0">
                <a:latin typeface="MinionPro-Regular"/>
              </a:rPr>
              <a:t>                                     </a:t>
            </a:r>
            <a:r>
              <a:rPr lang="en-US" altLang="zh-CN" sz="1600" dirty="0">
                <a:latin typeface="MinionPro-Regular"/>
              </a:rPr>
              <a:t>,</a:t>
            </a:r>
            <a:r>
              <a:rPr lang="zh-CN" altLang="en-US" sz="1600" dirty="0">
                <a:latin typeface="MinionPro-Regular"/>
              </a:rPr>
              <a:t> </a:t>
            </a:r>
            <a:r>
              <a:rPr lang="en-US" altLang="zh-CN" sz="1600" dirty="0">
                <a:latin typeface="MinionPro-Regular"/>
              </a:rPr>
              <a:t>where          denotes playing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>
                <a:latin typeface="MinionPro-Regular"/>
              </a:rPr>
              <a:t>      the </a:t>
            </a:r>
            <a:r>
              <a:rPr lang="en-US" altLang="zh-CN" sz="1600" dirty="0" err="1">
                <a:latin typeface="MinionPro-Regular"/>
              </a:rPr>
              <a:t>i-th</a:t>
            </a:r>
            <a:r>
              <a:rPr lang="en-US" altLang="zh-CN" sz="1600" dirty="0">
                <a:latin typeface="MinionPro-Regular"/>
              </a:rPr>
              <a:t> bandit machine.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MinionPro-Regular"/>
              </a:rPr>
              <a:t>Maximum                      , where                                denotes reward of         at time of t.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MinionPro-Regular"/>
              </a:rPr>
              <a:t>Two-stage Method:</a:t>
            </a:r>
            <a:r>
              <a:rPr lang="zh-CN" altLang="en-US" sz="2000" dirty="0">
                <a:latin typeface="MinionPro-Regular"/>
              </a:rPr>
              <a:t> </a:t>
            </a:r>
            <a:r>
              <a:rPr lang="en-US" altLang="zh-CN" sz="2000" dirty="0">
                <a:latin typeface="MinionPro-Regular"/>
              </a:rPr>
              <a:t>KGTuner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MinionPro-Regular"/>
              </a:rPr>
              <a:t>Stage-one: Select top 10  configuration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>
                <a:latin typeface="MinionPro-Regular"/>
              </a:rPr>
              <a:t>     candidates on 20% subgraph.  </a:t>
            </a:r>
            <a:r>
              <a:rPr lang="en-US" altLang="zh-CN" sz="2000" b="1" dirty="0">
                <a:latin typeface="MinionPro-Regular"/>
              </a:rPr>
              <a:t>(lower-fidelity)    </a:t>
            </a:r>
            <a:endParaRPr lang="en-US" altLang="zh-CN" sz="1600" b="1" dirty="0">
              <a:latin typeface="MinionPro-Regular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b="0" i="0" u="none" strike="noStrike" baseline="0" dirty="0">
                <a:latin typeface="MinionPro-Regular"/>
              </a:rPr>
              <a:t>Stage-two:  increase dimensions and batch-size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>
                <a:latin typeface="MinionPro-Regular"/>
              </a:rPr>
              <a:t>    </a:t>
            </a:r>
            <a:r>
              <a:rPr lang="en-US" altLang="zh-CN" sz="1600" b="0" i="0" u="none" strike="noStrike" baseline="0" dirty="0">
                <a:latin typeface="MinionPro-Regular"/>
              </a:rPr>
              <a:t>and search on the full graph.</a:t>
            </a:r>
            <a:r>
              <a:rPr lang="en-US" altLang="zh-CN" sz="1600" dirty="0">
                <a:latin typeface="MinionPro-Regular"/>
              </a:rPr>
              <a:t>     </a:t>
            </a:r>
            <a:r>
              <a:rPr lang="en-US" altLang="zh-CN" sz="2000" b="1" dirty="0">
                <a:latin typeface="MinionPro-Regular"/>
              </a:rPr>
              <a:t>(higher-fidelity) </a:t>
            </a:r>
            <a:endParaRPr lang="en-US" altLang="zh-CN" sz="1600" b="1" i="0" u="none" strike="noStrike" baseline="0" dirty="0">
              <a:latin typeface="MinionPro-Regular"/>
            </a:endParaRPr>
          </a:p>
          <a:p>
            <a:pPr lvl="1"/>
            <a:endParaRPr lang="en-US" altLang="zh-CN" sz="1400" dirty="0">
              <a:latin typeface="MinionPro-Regular"/>
            </a:endParaRPr>
          </a:p>
          <a:p>
            <a:pPr lvl="1"/>
            <a:endParaRPr lang="en-US" altLang="zh-CN" sz="1400" b="0" i="0" u="none" strike="noStrike" baseline="0" dirty="0">
              <a:latin typeface="MinionPro-Regular"/>
            </a:endParaRPr>
          </a:p>
          <a:p>
            <a:pPr lvl="1"/>
            <a:endParaRPr lang="en-US" altLang="zh-CN" sz="1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271880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Background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F91C9A0-DDF6-172D-0159-224A517E4A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7955" y="1200992"/>
            <a:ext cx="5985287" cy="1236305"/>
          </a:xfrm>
          <a:prstGeom prst="rect">
            <a:avLst/>
          </a:prstGeom>
        </p:spPr>
      </p:pic>
      <p:pic>
        <p:nvPicPr>
          <p:cNvPr id="12" name="图片 11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mathcal{A}=\{a_1\cdots a_k\}&#10;$$&#10;&#10;&#10;\end{document}" title="IguanaTex Bitmap Display">
            <a:extLst>
              <a:ext uri="{FF2B5EF4-FFF2-40B4-BE49-F238E27FC236}">
                <a16:creationId xmlns:a16="http://schemas.microsoft.com/office/drawing/2014/main" id="{E11B0A1C-F26F-2841-D0F4-8788551C41A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42" y="1795278"/>
            <a:ext cx="1405242" cy="216490"/>
          </a:xfrm>
          <a:prstGeom prst="rect">
            <a:avLst/>
          </a:prstGeom>
        </p:spPr>
      </p:pic>
      <p:pic>
        <p:nvPicPr>
          <p:cNvPr id="14" name="图片 13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a_i&#10;$$&#10;&#10;&#10;\end{document}" title="IguanaTex Bitmap Display">
            <a:extLst>
              <a:ext uri="{FF2B5EF4-FFF2-40B4-BE49-F238E27FC236}">
                <a16:creationId xmlns:a16="http://schemas.microsoft.com/office/drawing/2014/main" id="{7E4FDF7B-B05D-F7F3-A44F-4267BF0633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801" y="1860911"/>
            <a:ext cx="187429" cy="150857"/>
          </a:xfrm>
          <a:prstGeom prst="rect">
            <a:avLst/>
          </a:prstGeom>
        </p:spPr>
      </p:pic>
      <p:pic>
        <p:nvPicPr>
          <p:cNvPr id="11" name="图片 10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max \limits\sum_{t=1}^T r_t&#10;$$&#10;&#10;&#10;\end{document}" title="IguanaTex Bitmap Display">
            <a:extLst>
              <a:ext uri="{FF2B5EF4-FFF2-40B4-BE49-F238E27FC236}">
                <a16:creationId xmlns:a16="http://schemas.microsoft.com/office/drawing/2014/main" id="{56972BDA-835F-227F-0970-4211977827B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503" y="2405631"/>
            <a:ext cx="715499" cy="478658"/>
          </a:xfrm>
          <a:prstGeom prst="rect">
            <a:avLst/>
          </a:prstGeom>
        </p:spPr>
      </p:pic>
      <p:pic>
        <p:nvPicPr>
          <p:cNvPr id="18" name="图片 17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r_t\sim \mathcal{R}(\cdot|a_t)&#10;$$&#10;&#10;&#10;\end{document}" title="IguanaTex Bitmap Display">
            <a:extLst>
              <a:ext uri="{FF2B5EF4-FFF2-40B4-BE49-F238E27FC236}">
                <a16:creationId xmlns:a16="http://schemas.microsoft.com/office/drawing/2014/main" id="{74B74C48-8690-4B71-8447-76DAA11B696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58" y="2525202"/>
            <a:ext cx="1135976" cy="225039"/>
          </a:xfrm>
          <a:prstGeom prst="rect">
            <a:avLst/>
          </a:prstGeom>
        </p:spPr>
      </p:pic>
      <p:pic>
        <p:nvPicPr>
          <p:cNvPr id="20" name="图片 19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a_t&#10;$$&#10;&#10;&#10;\end{document}" title="IguanaTex Bitmap Display">
            <a:extLst>
              <a:ext uri="{FF2B5EF4-FFF2-40B4-BE49-F238E27FC236}">
                <a16:creationId xmlns:a16="http://schemas.microsoft.com/office/drawing/2014/main" id="{0BF67CE0-4492-A102-8DE3-DBC26550EE5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6" y="2580530"/>
            <a:ext cx="193524" cy="15085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7475D15-7E3F-7243-A10F-9EFAC861524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72228" y="2823997"/>
            <a:ext cx="5429544" cy="2091331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38C15CB5-17F2-1A05-393B-DB970D287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57338"/>
              </p:ext>
            </p:extLst>
          </p:nvPr>
        </p:nvGraphicFramePr>
        <p:xfrm>
          <a:off x="1683896" y="4915328"/>
          <a:ext cx="9845502" cy="1827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279">
                  <a:extLst>
                    <a:ext uri="{9D8B030D-6E8A-4147-A177-3AD203B41FA5}">
                      <a16:colId xmlns:a16="http://schemas.microsoft.com/office/drawing/2014/main" val="2220655626"/>
                    </a:ext>
                  </a:extLst>
                </a:gridCol>
                <a:gridCol w="3706762">
                  <a:extLst>
                    <a:ext uri="{9D8B030D-6E8A-4147-A177-3AD203B41FA5}">
                      <a16:colId xmlns:a16="http://schemas.microsoft.com/office/drawing/2014/main" val="2945193092"/>
                    </a:ext>
                  </a:extLst>
                </a:gridCol>
                <a:gridCol w="3996461">
                  <a:extLst>
                    <a:ext uri="{9D8B030D-6E8A-4147-A177-3AD203B41FA5}">
                      <a16:colId xmlns:a16="http://schemas.microsoft.com/office/drawing/2014/main" val="369615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Bandit-based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Model-based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15307"/>
                  </a:ext>
                </a:extLst>
              </a:tr>
              <a:tr h="446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Probability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stategies</a:t>
                      </a:r>
                      <a:endParaRPr lang="fr-FR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noProof="0" dirty="0"/>
                        <a:t>Learning</a:t>
                      </a:r>
                      <a:r>
                        <a:rPr lang="en-US" altLang="zh-CN" dirty="0"/>
                        <a:t> features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5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need to surrogate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Interpretable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Transferable</a:t>
                      </a:r>
                      <a:endParaRPr lang="fr-FR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05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Lack of </a:t>
                      </a:r>
                      <a:r>
                        <a:rPr lang="en-US" dirty="0" err="1"/>
                        <a:t>transferablity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Obtaining</a:t>
                      </a:r>
                      <a:r>
                        <a:rPr lang="fr-F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local optimum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fr-FR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fr-F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 to train on large-</a:t>
                      </a:r>
                      <a:r>
                        <a:rPr lang="fr-FR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r>
                        <a:rPr lang="fr-F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4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14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401415"/>
            <a:ext cx="10515600" cy="56875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MinionPro-Regular"/>
              </a:rPr>
              <a:t>Shortage of KGTuner</a:t>
            </a:r>
          </a:p>
          <a:p>
            <a:pPr lvl="1">
              <a:lnSpc>
                <a:spcPct val="120000"/>
              </a:lnSpc>
            </a:pPr>
            <a:r>
              <a:rPr lang="en-US" altLang="zh-CN" sz="1600" b="1" dirty="0">
                <a:latin typeface="MinionPro-Regular"/>
              </a:rPr>
              <a:t>Fixed heuristics </a:t>
            </a:r>
            <a:r>
              <a:rPr lang="en-US" altLang="zh-CN" sz="1600" dirty="0">
                <a:latin typeface="MinionPro-Regular"/>
              </a:rPr>
              <a:t>(e.g. 20%/top-10) limits flexibility of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>
                <a:latin typeface="MinionPro-Regular"/>
              </a:rPr>
              <a:t>      budget allocation on each  configuration candidates.  </a:t>
            </a:r>
          </a:p>
          <a:p>
            <a:pPr lvl="1">
              <a:lnSpc>
                <a:spcPct val="120000"/>
              </a:lnSpc>
            </a:pPr>
            <a:r>
              <a:rPr lang="en-US" altLang="zh-CN" sz="1600" b="0" i="0" u="none" strike="noStrike" baseline="0" dirty="0">
                <a:latin typeface="MinionPro-Regular"/>
              </a:rPr>
              <a:t>Reduce graph by </a:t>
            </a:r>
            <a:r>
              <a:rPr lang="en-US" altLang="zh-CN" sz="1600" b="1" i="0" u="none" strike="noStrike" baseline="0" dirty="0">
                <a:latin typeface="MinionPro-Regular"/>
              </a:rPr>
              <a:t>random walk </a:t>
            </a:r>
            <a:r>
              <a:rPr lang="en-US" altLang="zh-CN" sz="1600" dirty="0">
                <a:latin typeface="MinionPro-Regular"/>
              </a:rPr>
              <a:t>may lead to underperforming.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MinionPro-Regular"/>
              </a:rPr>
              <a:t>Multi-stage fidelity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MinionPro-Regular"/>
              </a:rPr>
              <a:t>lower-fidelity </a:t>
            </a:r>
            <a:r>
              <a:rPr lang="zh-CN" altLang="en-US" sz="1600" dirty="0">
                <a:latin typeface="MinionPro-Regular"/>
              </a:rPr>
              <a:t>→ </a:t>
            </a:r>
            <a:r>
              <a:rPr lang="en-US" altLang="zh-CN" sz="1600" dirty="0">
                <a:latin typeface="MinionPro-Regular"/>
              </a:rPr>
              <a:t>higher-fidelity </a:t>
            </a:r>
            <a:r>
              <a:rPr lang="fr-FR" altLang="zh-CN" sz="1600" dirty="0">
                <a:latin typeface="MinionPro-Regular"/>
              </a:rPr>
              <a:t>by </a:t>
            </a:r>
            <a:r>
              <a:rPr lang="fr-FR" altLang="zh-CN" sz="1600" b="1" dirty="0">
                <a:latin typeface="MinionPro-Regular"/>
              </a:rPr>
              <a:t>successive </a:t>
            </a:r>
            <a:r>
              <a:rPr lang="fr-FR" altLang="zh-CN" sz="1600" b="1" dirty="0" err="1">
                <a:latin typeface="MinionPro-Regular"/>
              </a:rPr>
              <a:t>halving</a:t>
            </a:r>
            <a:r>
              <a:rPr lang="fr-FR" altLang="zh-CN" sz="1600" dirty="0">
                <a:latin typeface="MinionPro-Regular"/>
              </a:rPr>
              <a:t>.</a:t>
            </a:r>
            <a:endParaRPr lang="en-US" altLang="zh-CN" sz="1600" dirty="0">
              <a:latin typeface="MinionPro-Regular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MinionPro-Regular"/>
              </a:rPr>
              <a:t>Graph reduction: k-core decomposition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MinionPro-Regular"/>
              </a:rPr>
              <a:t>Triple sampling</a:t>
            </a:r>
            <a:r>
              <a:rPr lang="en-US" altLang="zh-CN" sz="1400" dirty="0">
                <a:latin typeface="MinionPro-Regular"/>
              </a:rPr>
              <a:t>: High cost and low transferability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MinionPro-Regular"/>
              </a:rPr>
              <a:t>Random walk: B</a:t>
            </a:r>
            <a:r>
              <a:rPr lang="en-US" altLang="zh-CN" sz="1400" dirty="0">
                <a:latin typeface="MinionPro-Regular"/>
              </a:rPr>
              <a:t>etter connected</a:t>
            </a:r>
          </a:p>
          <a:p>
            <a:pPr lvl="1">
              <a:lnSpc>
                <a:spcPct val="120000"/>
              </a:lnSpc>
            </a:pPr>
            <a:r>
              <a:rPr lang="en-US" altLang="zh-CN" sz="1600" b="1" dirty="0">
                <a:latin typeface="MinionPro-Regular"/>
              </a:rPr>
              <a:t>k-core decomposition:</a:t>
            </a:r>
            <a:r>
              <a:rPr lang="zh-CN" altLang="en-US" sz="1600" b="1" dirty="0">
                <a:latin typeface="MinionPro-Regular"/>
              </a:rPr>
              <a:t> </a:t>
            </a:r>
            <a:r>
              <a:rPr lang="en-US" altLang="zh-CN" sz="1600" dirty="0">
                <a:latin typeface="MinionPro-Regular"/>
              </a:rPr>
              <a:t>B</a:t>
            </a:r>
            <a:r>
              <a:rPr lang="en-US" altLang="zh-CN" sz="1400" dirty="0">
                <a:latin typeface="MinionPro-Regular"/>
              </a:rPr>
              <a:t>etter connected with cheap computation (O(n))</a:t>
            </a:r>
          </a:p>
          <a:p>
            <a:r>
              <a:rPr lang="en-US" altLang="zh-CN" sz="2000" dirty="0">
                <a:latin typeface="MinionPro-Regular"/>
              </a:rPr>
              <a:t>Combine both graph reduction and epoch reduction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271880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Motivation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E7475D15-7E3F-7243-A10F-9EFAC8615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382" y="1201742"/>
            <a:ext cx="4859127" cy="18716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70756C-4C95-9A19-CD2B-40EF56CA2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382" y="4409369"/>
            <a:ext cx="4477283" cy="123727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4F026B3-8F16-F0BA-C90F-DA1EC117FB62}"/>
              </a:ext>
            </a:extLst>
          </p:cNvPr>
          <p:cNvSpPr/>
          <p:nvPr/>
        </p:nvSpPr>
        <p:spPr>
          <a:xfrm>
            <a:off x="5880832" y="3132010"/>
            <a:ext cx="1425417" cy="1088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round one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small</a:t>
            </a:r>
            <a:r>
              <a:rPr lang="en-US" altLang="zh-CN" sz="1400" dirty="0"/>
              <a:t> subgraph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small</a:t>
            </a:r>
            <a:r>
              <a:rPr lang="en-US" altLang="zh-CN" sz="1400" dirty="0"/>
              <a:t> epochs</a:t>
            </a:r>
            <a:endParaRPr lang="en-US" sz="14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442F6BC9-FB63-C90A-1426-55B3E783F1B8}"/>
              </a:ext>
            </a:extLst>
          </p:cNvPr>
          <p:cNvSpPr/>
          <p:nvPr/>
        </p:nvSpPr>
        <p:spPr>
          <a:xfrm>
            <a:off x="7370225" y="3513010"/>
            <a:ext cx="555171" cy="3265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FC7AA6-1157-7D4B-E37C-D42A0C0FA075}"/>
              </a:ext>
            </a:extLst>
          </p:cNvPr>
          <p:cNvSpPr/>
          <p:nvPr/>
        </p:nvSpPr>
        <p:spPr>
          <a:xfrm>
            <a:off x="7989372" y="3121124"/>
            <a:ext cx="1687070" cy="1088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round two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medium</a:t>
            </a:r>
            <a:r>
              <a:rPr lang="en-US" altLang="zh-CN" sz="1400" dirty="0"/>
              <a:t> subgraph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medium</a:t>
            </a:r>
            <a:r>
              <a:rPr lang="en-US" altLang="zh-CN" sz="1400" dirty="0"/>
              <a:t> epochs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55F9B4-84B6-CE96-C262-832EE3BCE783}"/>
              </a:ext>
            </a:extLst>
          </p:cNvPr>
          <p:cNvSpPr/>
          <p:nvPr/>
        </p:nvSpPr>
        <p:spPr>
          <a:xfrm>
            <a:off x="10680564" y="3097964"/>
            <a:ext cx="1452504" cy="1088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round N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large</a:t>
            </a:r>
            <a:r>
              <a:rPr lang="en-US" altLang="zh-CN" sz="1400" dirty="0"/>
              <a:t> subgraph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large</a:t>
            </a:r>
            <a:r>
              <a:rPr lang="en-US" altLang="zh-CN" sz="1400" dirty="0"/>
              <a:t> epochs</a:t>
            </a:r>
          </a:p>
        </p:txBody>
      </p:sp>
      <p:sp>
        <p:nvSpPr>
          <p:cNvPr id="19" name="箭头: 虚尾 18">
            <a:extLst>
              <a:ext uri="{FF2B5EF4-FFF2-40B4-BE49-F238E27FC236}">
                <a16:creationId xmlns:a16="http://schemas.microsoft.com/office/drawing/2014/main" id="{EC939E0E-B924-E22B-3D9C-5AFDA1FFF0F7}"/>
              </a:ext>
            </a:extLst>
          </p:cNvPr>
          <p:cNvSpPr/>
          <p:nvPr/>
        </p:nvSpPr>
        <p:spPr>
          <a:xfrm>
            <a:off x="9711624" y="3478964"/>
            <a:ext cx="968940" cy="330172"/>
          </a:xfrm>
          <a:prstGeom prst="striped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E432EFC-4AFF-F35D-5993-E5C2D042F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3837"/>
            <a:ext cx="2295751" cy="73234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2F43F05-B3CB-64EE-8052-68166A22B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3235" y="5883837"/>
            <a:ext cx="1376539" cy="80562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83F3500-8BFB-670E-0E35-0A20745E5C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3315" y="5855902"/>
            <a:ext cx="1617402" cy="90238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CAAB72B-8B80-04C9-C0DC-120188D961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2412" y="5883837"/>
            <a:ext cx="1481082" cy="805624"/>
          </a:xfrm>
          <a:prstGeom prst="rect">
            <a:avLst/>
          </a:prstGeom>
        </p:spPr>
      </p:pic>
      <p:sp>
        <p:nvSpPr>
          <p:cNvPr id="41" name="箭头: 右 40">
            <a:extLst>
              <a:ext uri="{FF2B5EF4-FFF2-40B4-BE49-F238E27FC236}">
                <a16:creationId xmlns:a16="http://schemas.microsoft.com/office/drawing/2014/main" id="{C205B667-5773-0E9C-D92D-2E66D940CC3B}"/>
              </a:ext>
            </a:extLst>
          </p:cNvPr>
          <p:cNvSpPr/>
          <p:nvPr/>
        </p:nvSpPr>
        <p:spPr>
          <a:xfrm>
            <a:off x="2240362" y="6040550"/>
            <a:ext cx="245273" cy="3342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4841630F-D989-A95A-569C-F3008ED24CA4}"/>
              </a:ext>
            </a:extLst>
          </p:cNvPr>
          <p:cNvSpPr/>
          <p:nvPr/>
        </p:nvSpPr>
        <p:spPr>
          <a:xfrm>
            <a:off x="3844831" y="6075532"/>
            <a:ext cx="245273" cy="3342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490546D0-5632-E8DA-93C6-18848AF393B0}"/>
              </a:ext>
            </a:extLst>
          </p:cNvPr>
          <p:cNvSpPr/>
          <p:nvPr/>
        </p:nvSpPr>
        <p:spPr>
          <a:xfrm>
            <a:off x="5687139" y="6082879"/>
            <a:ext cx="245273" cy="3342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815DB77E-4CD1-2D02-9135-DE8522DBC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8747" y="5855903"/>
            <a:ext cx="1617402" cy="841194"/>
          </a:xfrm>
          <a:prstGeom prst="rect">
            <a:avLst/>
          </a:prstGeom>
        </p:spPr>
      </p:pic>
      <p:sp>
        <p:nvSpPr>
          <p:cNvPr id="46" name="箭头: 右 45">
            <a:extLst>
              <a:ext uri="{FF2B5EF4-FFF2-40B4-BE49-F238E27FC236}">
                <a16:creationId xmlns:a16="http://schemas.microsoft.com/office/drawing/2014/main" id="{F59D083D-120A-C44E-8762-39BB4CE8D961}"/>
              </a:ext>
            </a:extLst>
          </p:cNvPr>
          <p:cNvSpPr/>
          <p:nvPr/>
        </p:nvSpPr>
        <p:spPr>
          <a:xfrm>
            <a:off x="7407138" y="6099149"/>
            <a:ext cx="245273" cy="3342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17F99076-B7C7-3A07-0B99-D903709B31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0441" y="5931600"/>
            <a:ext cx="2449047" cy="721343"/>
          </a:xfrm>
          <a:prstGeom prst="rect">
            <a:avLst/>
          </a:prstGeom>
        </p:spPr>
      </p:pic>
      <p:sp>
        <p:nvSpPr>
          <p:cNvPr id="49" name="箭头: 右 48">
            <a:extLst>
              <a:ext uri="{FF2B5EF4-FFF2-40B4-BE49-F238E27FC236}">
                <a16:creationId xmlns:a16="http://schemas.microsoft.com/office/drawing/2014/main" id="{D87C7639-115D-E6CB-5B67-984E02ACC2A7}"/>
              </a:ext>
            </a:extLst>
          </p:cNvPr>
          <p:cNvSpPr/>
          <p:nvPr/>
        </p:nvSpPr>
        <p:spPr>
          <a:xfrm>
            <a:off x="9247337" y="6082879"/>
            <a:ext cx="245273" cy="3342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F8E71ED-B00C-0DEE-BF9B-40ED6A07A2DB}"/>
              </a:ext>
            </a:extLst>
          </p:cNvPr>
          <p:cNvSpPr txBox="1"/>
          <p:nvPr/>
        </p:nvSpPr>
        <p:spPr>
          <a:xfrm>
            <a:off x="5893835" y="4172075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Low fidelity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C1780ED-9AEC-1AB5-1F05-CD7ECE57D40E}"/>
              </a:ext>
            </a:extLst>
          </p:cNvPr>
          <p:cNvSpPr txBox="1"/>
          <p:nvPr/>
        </p:nvSpPr>
        <p:spPr>
          <a:xfrm>
            <a:off x="8023473" y="413499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Medium fidelity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68EB64E-A64A-79F3-C993-502FD45313A4}"/>
              </a:ext>
            </a:extLst>
          </p:cNvPr>
          <p:cNvSpPr txBox="1"/>
          <p:nvPr/>
        </p:nvSpPr>
        <p:spPr>
          <a:xfrm>
            <a:off x="10739371" y="411401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High fidelity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6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6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271275"/>
            <a:ext cx="10515600" cy="5817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MinionPro-Regular"/>
              </a:rPr>
              <a:t>Successive Halving for Knowledge Graphs</a:t>
            </a:r>
          </a:p>
          <a:p>
            <a:pPr marL="914400" lvl="2" indent="0">
              <a:buNone/>
            </a:pPr>
            <a:endParaRPr lang="en-US" altLang="zh-CN" sz="1400" dirty="0">
              <a:latin typeface="MinionPro-Regular"/>
            </a:endParaRPr>
          </a:p>
          <a:p>
            <a:pPr lvl="1"/>
            <a:endParaRPr lang="en-US" altLang="zh-CN" sz="1800" dirty="0">
              <a:latin typeface="MinionPro-Regular"/>
            </a:endParaRPr>
          </a:p>
          <a:p>
            <a:pPr lvl="2">
              <a:lnSpc>
                <a:spcPct val="120000"/>
              </a:lnSpc>
            </a:pPr>
            <a:endParaRPr lang="en-US" altLang="zh-CN" sz="1600" dirty="0">
              <a:latin typeface="MinionPro-Regular"/>
            </a:endParaRPr>
          </a:p>
          <a:p>
            <a:pPr lvl="1">
              <a:lnSpc>
                <a:spcPct val="120000"/>
              </a:lnSpc>
            </a:pPr>
            <a:endParaRPr lang="en-US" altLang="zh-CN" sz="1600" dirty="0">
              <a:latin typeface="MinionPro-Regular"/>
            </a:endParaRPr>
          </a:p>
          <a:p>
            <a:pPr>
              <a:lnSpc>
                <a:spcPct val="120000"/>
              </a:lnSpc>
            </a:pPr>
            <a:endParaRPr lang="en-US" altLang="zh-CN" sz="1400" b="0" i="0" u="none" strike="noStrike" baseline="0" dirty="0">
              <a:latin typeface="MinionPro-Regular"/>
            </a:endParaRPr>
          </a:p>
          <a:p>
            <a:pPr lvl="1"/>
            <a:endParaRPr lang="en-US" altLang="zh-CN" sz="1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Method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ADC47D7F-AE36-42B1-467A-21650138C4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8144" y="2673701"/>
            <a:ext cx="6544079" cy="3806759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E09E263-8BCC-B493-73D6-2C2ADCDDDD25}"/>
              </a:ext>
            </a:extLst>
          </p:cNvPr>
          <p:cNvSpPr/>
          <p:nvPr/>
        </p:nvSpPr>
        <p:spPr>
          <a:xfrm>
            <a:off x="7302296" y="5577278"/>
            <a:ext cx="710896" cy="235308"/>
          </a:xfrm>
          <a:prstGeom prst="rightArrow">
            <a:avLst/>
          </a:prstGeom>
          <a:solidFill>
            <a:srgbClr val="E5F0D9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111028-5EBA-1152-DCF8-96D89647EDF3}"/>
              </a:ext>
            </a:extLst>
          </p:cNvPr>
          <p:cNvSpPr txBox="1"/>
          <p:nvPr/>
        </p:nvSpPr>
        <p:spPr>
          <a:xfrm>
            <a:off x="8231524" y="5081306"/>
            <a:ext cx="3255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SFRM1000"/>
                <a:cs typeface="Times New Roman" panose="02020603050405020304" pitchFamily="18" charset="0"/>
              </a:rPr>
              <a:t>Each round has approximately the </a:t>
            </a:r>
            <a:r>
              <a:rPr lang="en-US" altLang="zh-CN" dirty="0">
                <a:solidFill>
                  <a:srgbClr val="FF0000"/>
                </a:solidFill>
                <a:latin typeface="SFRM1000"/>
                <a:cs typeface="Times New Roman" panose="02020603050405020304" pitchFamily="18" charset="0"/>
              </a:rPr>
              <a:t>same overall budget</a:t>
            </a:r>
            <a:r>
              <a:rPr lang="en-US" altLang="zh-CN" dirty="0">
                <a:solidFill>
                  <a:schemeClr val="accent1"/>
                </a:solidFill>
                <a:latin typeface="SFRM1000"/>
                <a:cs typeface="Times New Roman" panose="02020603050405020304" pitchFamily="18" charset="0"/>
              </a:rPr>
              <a:t>, but </a:t>
            </a:r>
            <a:r>
              <a:rPr lang="en-US" altLang="zh-CN" dirty="0">
                <a:solidFill>
                  <a:srgbClr val="FF0000"/>
                </a:solidFill>
                <a:latin typeface="SFRM1000"/>
                <a:cs typeface="Times New Roman" panose="02020603050405020304" pitchFamily="18" charset="0"/>
              </a:rPr>
              <a:t>differs</a:t>
            </a:r>
            <a:r>
              <a:rPr lang="en-US" altLang="zh-CN" dirty="0">
                <a:solidFill>
                  <a:schemeClr val="accent1"/>
                </a:solidFill>
                <a:latin typeface="SFRM1000"/>
                <a:cs typeface="Times New Roman" panose="02020603050405020304" pitchFamily="18" charset="0"/>
              </a:rPr>
              <a:t> in the number of configurations and </a:t>
            </a:r>
            <a:r>
              <a:rPr lang="en-US" altLang="zh-CN" dirty="0">
                <a:solidFill>
                  <a:srgbClr val="FF0000"/>
                </a:solidFill>
                <a:latin typeface="SFRM1000"/>
                <a:cs typeface="Times New Roman" panose="02020603050405020304" pitchFamily="18" charset="0"/>
              </a:rPr>
              <a:t>fidelity</a:t>
            </a:r>
            <a:r>
              <a:rPr lang="en-US" altLang="zh-CN" dirty="0">
                <a:solidFill>
                  <a:schemeClr val="accent1"/>
                </a:solidFill>
                <a:latin typeface="SFRM100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115AE2-8B24-4BBA-D80B-C8A650A59A50}"/>
              </a:ext>
            </a:extLst>
          </p:cNvPr>
          <p:cNvSpPr/>
          <p:nvPr/>
        </p:nvSpPr>
        <p:spPr>
          <a:xfrm>
            <a:off x="1051046" y="4655530"/>
            <a:ext cx="1011827" cy="2319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A735B0-38E5-46FA-E3A5-195420A05912}"/>
              </a:ext>
            </a:extLst>
          </p:cNvPr>
          <p:cNvSpPr/>
          <p:nvPr/>
        </p:nvSpPr>
        <p:spPr>
          <a:xfrm>
            <a:off x="1112548" y="5639662"/>
            <a:ext cx="2729006" cy="2319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DE474-68E4-895C-9E25-DE8DD4C0404E}"/>
              </a:ext>
            </a:extLst>
          </p:cNvPr>
          <p:cNvSpPr/>
          <p:nvPr/>
        </p:nvSpPr>
        <p:spPr>
          <a:xfrm>
            <a:off x="3660255" y="3406374"/>
            <a:ext cx="2129758" cy="2319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E4EA73-3878-D4ED-BF90-C7AAD5B8A84D}"/>
              </a:ext>
            </a:extLst>
          </p:cNvPr>
          <p:cNvSpPr/>
          <p:nvPr/>
        </p:nvSpPr>
        <p:spPr>
          <a:xfrm>
            <a:off x="5452638" y="1460759"/>
            <a:ext cx="1614126" cy="1088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round 1</a:t>
            </a:r>
          </a:p>
          <a:p>
            <a:r>
              <a:rPr lang="en-US" altLang="zh-CN" sz="1400" b="1" dirty="0"/>
              <a:t>       f</a:t>
            </a:r>
            <a:r>
              <a:rPr lang="en-US" altLang="zh-CN" sz="1200" b="1" dirty="0"/>
              <a:t>i </a:t>
            </a:r>
            <a:r>
              <a:rPr lang="en-US" altLang="zh-CN" sz="1400" b="1" dirty="0"/>
              <a:t>=</a:t>
            </a:r>
          </a:p>
          <a:p>
            <a:pPr algn="ctr"/>
            <a:r>
              <a:rPr lang="en-US" altLang="zh-CN" sz="1400" b="1" dirty="0"/>
              <a:t>       </a:t>
            </a:r>
            <a:r>
              <a:rPr lang="en-US" altLang="zh-CN" sz="1400" dirty="0"/>
              <a:t>triples</a:t>
            </a:r>
          </a:p>
          <a:p>
            <a:pPr algn="ctr"/>
            <a:r>
              <a:rPr lang="en-US" altLang="zh-CN" sz="1400" dirty="0"/>
              <a:t>          max epochs</a:t>
            </a:r>
            <a:endParaRPr lang="en-US" altLang="zh-CN" sz="1400" b="1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0227181-7667-29D0-8ED6-51A82AD6CDE8}"/>
              </a:ext>
            </a:extLst>
          </p:cNvPr>
          <p:cNvSpPr/>
          <p:nvPr/>
        </p:nvSpPr>
        <p:spPr>
          <a:xfrm>
            <a:off x="7130739" y="1841759"/>
            <a:ext cx="555171" cy="3265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52AFAB0-77FF-662D-490D-33AEB10E2279}"/>
              </a:ext>
            </a:extLst>
          </p:cNvPr>
          <p:cNvSpPr/>
          <p:nvPr/>
        </p:nvSpPr>
        <p:spPr>
          <a:xfrm>
            <a:off x="10093057" y="1445738"/>
            <a:ext cx="1612567" cy="1088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round 3</a:t>
            </a:r>
          </a:p>
          <a:p>
            <a:r>
              <a:rPr lang="en-US" altLang="zh-CN" sz="1400" b="1" dirty="0"/>
              <a:t>      f</a:t>
            </a:r>
            <a:r>
              <a:rPr lang="en-US" altLang="zh-CN" sz="1200" b="1" dirty="0"/>
              <a:t>i   </a:t>
            </a:r>
            <a:r>
              <a:rPr lang="en-US" altLang="zh-CN" sz="1400" b="1" dirty="0"/>
              <a:t>= </a:t>
            </a:r>
          </a:p>
          <a:p>
            <a:pPr algn="ctr"/>
            <a:r>
              <a:rPr lang="en-US" altLang="zh-CN" sz="1400" b="1" dirty="0"/>
              <a:t>          </a:t>
            </a:r>
            <a:r>
              <a:rPr lang="en-US" altLang="zh-CN" sz="1400" dirty="0"/>
              <a:t>triples</a:t>
            </a:r>
          </a:p>
          <a:p>
            <a:pPr algn="ctr"/>
            <a:r>
              <a:rPr lang="en-US" altLang="zh-CN" sz="1400" dirty="0"/>
              <a:t>         max epochs</a:t>
            </a:r>
            <a:endParaRPr lang="en-US" altLang="zh-CN" sz="1400" b="1" dirty="0"/>
          </a:p>
        </p:txBody>
      </p:sp>
      <p:pic>
        <p:nvPicPr>
          <p:cNvPr id="9" name="图片 8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sqrt{1/64}&#10;$$&#10;&#10;&#10;\end{document}" title="IguanaTex Bitmap Display">
            <a:extLst>
              <a:ext uri="{FF2B5EF4-FFF2-40B4-BE49-F238E27FC236}">
                <a16:creationId xmlns:a16="http://schemas.microsoft.com/office/drawing/2014/main" id="{AD996E31-5E43-AC82-1BC8-74590065076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122" y="1797512"/>
            <a:ext cx="512000" cy="21226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7A46D6A-7C91-6E0A-2E03-826B63436451}"/>
              </a:ext>
            </a:extLst>
          </p:cNvPr>
          <p:cNvSpPr txBox="1"/>
          <p:nvPr/>
        </p:nvSpPr>
        <p:spPr>
          <a:xfrm>
            <a:off x="5544153" y="1086607"/>
            <a:ext cx="420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Round num(s) = 3; Per-round budget(R)= 1</a:t>
            </a:r>
          </a:p>
        </p:txBody>
      </p:sp>
      <p:pic>
        <p:nvPicPr>
          <p:cNvPr id="21" name="图片 20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sqrt{1/64}&#10;$$&#10;&#10;&#10;\end{document}" title="IguanaTex Bitmap Display">
            <a:extLst>
              <a:ext uri="{FF2B5EF4-FFF2-40B4-BE49-F238E27FC236}">
                <a16:creationId xmlns:a16="http://schemas.microsoft.com/office/drawing/2014/main" id="{B0BDA6DD-E80E-E15F-DF19-DD33A221575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121" y="2231583"/>
            <a:ext cx="512000" cy="212267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4C337BC8-E1A8-BA1B-8816-64575793D3D4}"/>
              </a:ext>
            </a:extLst>
          </p:cNvPr>
          <p:cNvSpPr/>
          <p:nvPr/>
        </p:nvSpPr>
        <p:spPr>
          <a:xfrm>
            <a:off x="7731638" y="1462481"/>
            <a:ext cx="1740500" cy="1088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round 2</a:t>
            </a:r>
          </a:p>
          <a:p>
            <a:r>
              <a:rPr lang="en-US" altLang="zh-CN" sz="1400" b="1" dirty="0"/>
              <a:t>      f</a:t>
            </a:r>
            <a:r>
              <a:rPr lang="en-US" altLang="zh-CN" sz="1200" b="1" dirty="0"/>
              <a:t>i   </a:t>
            </a:r>
            <a:r>
              <a:rPr lang="en-US" altLang="zh-CN" sz="1400" b="1" dirty="0"/>
              <a:t>= </a:t>
            </a:r>
          </a:p>
          <a:p>
            <a:pPr algn="ctr"/>
            <a:r>
              <a:rPr lang="en-US" altLang="zh-CN" sz="1400" b="1" dirty="0"/>
              <a:t>      </a:t>
            </a:r>
            <a:r>
              <a:rPr lang="en-US" altLang="zh-CN" sz="1400" dirty="0"/>
              <a:t>triples</a:t>
            </a:r>
          </a:p>
          <a:p>
            <a:pPr algn="ctr"/>
            <a:r>
              <a:rPr lang="en-US" altLang="zh-CN" sz="1400" dirty="0"/>
              <a:t>         max epochs</a:t>
            </a:r>
            <a:endParaRPr lang="en-US" altLang="zh-CN" sz="1400" b="1" dirty="0"/>
          </a:p>
        </p:txBody>
      </p:sp>
      <p:pic>
        <p:nvPicPr>
          <p:cNvPr id="24" name="图片 23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sqrt{1/64}&#10;$$&#10;&#10;&#10;\end{document}" title="IguanaTex Bitmap Display">
            <a:extLst>
              <a:ext uri="{FF2B5EF4-FFF2-40B4-BE49-F238E27FC236}">
                <a16:creationId xmlns:a16="http://schemas.microsoft.com/office/drawing/2014/main" id="{6109EDB3-2AE7-0534-FEB4-AA4E223939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47" y="2001732"/>
            <a:ext cx="512000" cy="212267"/>
          </a:xfrm>
          <a:prstGeom prst="rect">
            <a:avLst/>
          </a:prstGeom>
        </p:spPr>
      </p:pic>
      <p:pic>
        <p:nvPicPr>
          <p:cNvPr id="26" name="图片 25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sqrt{1/16}&#10;$$&#10;&#10;&#10;\end{document}" title="IguanaTex Bitmap Display">
            <a:extLst>
              <a:ext uri="{FF2B5EF4-FFF2-40B4-BE49-F238E27FC236}">
                <a16:creationId xmlns:a16="http://schemas.microsoft.com/office/drawing/2014/main" id="{468A0163-EA56-AD42-5E97-D31F9F6DFF8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037" y="2009779"/>
            <a:ext cx="512000" cy="212267"/>
          </a:xfrm>
          <a:prstGeom prst="rect">
            <a:avLst/>
          </a:prstGeom>
        </p:spPr>
      </p:pic>
      <p:pic>
        <p:nvPicPr>
          <p:cNvPr id="27" name="图片 26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sqrt{1/16}&#10;$$&#10;&#10;&#10;\end{document}" title="IguanaTex Bitmap Display">
            <a:extLst>
              <a:ext uri="{FF2B5EF4-FFF2-40B4-BE49-F238E27FC236}">
                <a16:creationId xmlns:a16="http://schemas.microsoft.com/office/drawing/2014/main" id="{F1B7328A-7C40-32FC-E03D-31240587362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49" y="1789465"/>
            <a:ext cx="512000" cy="212267"/>
          </a:xfrm>
          <a:prstGeom prst="rect">
            <a:avLst/>
          </a:prstGeom>
        </p:spPr>
      </p:pic>
      <p:pic>
        <p:nvPicPr>
          <p:cNvPr id="28" name="图片 27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sqrt{1/16}&#10;$$&#10;&#10;&#10;\end{document}" title="IguanaTex Bitmap Display">
            <a:extLst>
              <a:ext uri="{FF2B5EF4-FFF2-40B4-BE49-F238E27FC236}">
                <a16:creationId xmlns:a16="http://schemas.microsoft.com/office/drawing/2014/main" id="{650B5DB1-4CB7-7E5C-116A-8132077D6CF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47" y="2239898"/>
            <a:ext cx="512000" cy="212267"/>
          </a:xfrm>
          <a:prstGeom prst="rect">
            <a:avLst/>
          </a:prstGeom>
        </p:spPr>
      </p:pic>
      <p:sp>
        <p:nvSpPr>
          <p:cNvPr id="29" name="箭头: 右 28">
            <a:extLst>
              <a:ext uri="{FF2B5EF4-FFF2-40B4-BE49-F238E27FC236}">
                <a16:creationId xmlns:a16="http://schemas.microsoft.com/office/drawing/2014/main" id="{9258733E-C7AC-B9CF-ACF0-2F4D1267D41E}"/>
              </a:ext>
            </a:extLst>
          </p:cNvPr>
          <p:cNvSpPr/>
          <p:nvPr/>
        </p:nvSpPr>
        <p:spPr>
          <a:xfrm>
            <a:off x="9515713" y="1846493"/>
            <a:ext cx="555171" cy="3265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477730E-A9E9-8C1B-8ED3-B29204B130B4}"/>
              </a:ext>
            </a:extLst>
          </p:cNvPr>
          <p:cNvSpPr txBox="1"/>
          <p:nvPr/>
        </p:nvSpPr>
        <p:spPr>
          <a:xfrm>
            <a:off x="7034160" y="1607666"/>
            <a:ext cx="68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Top 16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44216F7-DC9C-7452-8D4E-A10997CE78E1}"/>
              </a:ext>
            </a:extLst>
          </p:cNvPr>
          <p:cNvSpPr txBox="1"/>
          <p:nvPr/>
        </p:nvSpPr>
        <p:spPr>
          <a:xfrm>
            <a:off x="9432462" y="1629743"/>
            <a:ext cx="595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Top 4</a:t>
            </a:r>
          </a:p>
        </p:txBody>
      </p:sp>
      <p:pic>
        <p:nvPicPr>
          <p:cNvPr id="35" name="图片 34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sqrt{1/4}&#10;$$&#10;&#10;&#10;\end{document}" title="IguanaTex Bitmap Display">
            <a:extLst>
              <a:ext uri="{FF2B5EF4-FFF2-40B4-BE49-F238E27FC236}">
                <a16:creationId xmlns:a16="http://schemas.microsoft.com/office/drawing/2014/main" id="{241F8B19-6745-EB6C-9D37-BAA10B33A70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771" y="1789464"/>
            <a:ext cx="423467" cy="212267"/>
          </a:xfrm>
          <a:prstGeom prst="rect">
            <a:avLst/>
          </a:prstGeom>
        </p:spPr>
      </p:pic>
      <p:pic>
        <p:nvPicPr>
          <p:cNvPr id="36" name="图片 35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sqrt{1/4}&#10;$$&#10;&#10;&#10;\end{document}" title="IguanaTex Bitmap Display">
            <a:extLst>
              <a:ext uri="{FF2B5EF4-FFF2-40B4-BE49-F238E27FC236}">
                <a16:creationId xmlns:a16="http://schemas.microsoft.com/office/drawing/2014/main" id="{D58AF16D-4572-84E5-9E8A-080ADD3DB39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131" y="2000449"/>
            <a:ext cx="423467" cy="212267"/>
          </a:xfrm>
          <a:prstGeom prst="rect">
            <a:avLst/>
          </a:prstGeom>
        </p:spPr>
      </p:pic>
      <p:pic>
        <p:nvPicPr>
          <p:cNvPr id="37" name="图片 36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sqrt{1/4}&#10;$$&#10;&#10;&#10;\end{document}" title="IguanaTex Bitmap Display">
            <a:extLst>
              <a:ext uri="{FF2B5EF4-FFF2-40B4-BE49-F238E27FC236}">
                <a16:creationId xmlns:a16="http://schemas.microsoft.com/office/drawing/2014/main" id="{8D4B3683-9117-8591-8BC9-B457316A845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302" y="2222046"/>
            <a:ext cx="423467" cy="212267"/>
          </a:xfrm>
          <a:prstGeom prst="rect">
            <a:avLst/>
          </a:prstGeom>
        </p:spPr>
      </p:pic>
      <p:sp>
        <p:nvSpPr>
          <p:cNvPr id="38" name="箭头: 右 37">
            <a:extLst>
              <a:ext uri="{FF2B5EF4-FFF2-40B4-BE49-F238E27FC236}">
                <a16:creationId xmlns:a16="http://schemas.microsoft.com/office/drawing/2014/main" id="{4A9CEC37-79C2-3192-9499-D550E92A29BE}"/>
              </a:ext>
            </a:extLst>
          </p:cNvPr>
          <p:cNvSpPr/>
          <p:nvPr/>
        </p:nvSpPr>
        <p:spPr>
          <a:xfrm>
            <a:off x="4901639" y="1846493"/>
            <a:ext cx="555171" cy="3265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45B96A2-D92C-C5D7-7FAF-DA6D0B53DC21}"/>
              </a:ext>
            </a:extLst>
          </p:cNvPr>
          <p:cNvSpPr txBox="1"/>
          <p:nvPr/>
        </p:nvSpPr>
        <p:spPr>
          <a:xfrm>
            <a:off x="4803177" y="161702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 = 64 </a:t>
            </a:r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6234A65D-4F73-145A-E9BF-6401E88EF5D9}"/>
              </a:ext>
            </a:extLst>
          </p:cNvPr>
          <p:cNvSpPr/>
          <p:nvPr/>
        </p:nvSpPr>
        <p:spPr>
          <a:xfrm>
            <a:off x="10833598" y="2549331"/>
            <a:ext cx="335145" cy="53969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C4C55AA-2D42-E049-726F-835153A836B2}"/>
              </a:ext>
            </a:extLst>
          </p:cNvPr>
          <p:cNvSpPr txBox="1"/>
          <p:nvPr/>
        </p:nvSpPr>
        <p:spPr>
          <a:xfrm>
            <a:off x="11136084" y="2613163"/>
            <a:ext cx="595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Top 1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02E293C-BCBA-3CA3-C206-15C190C2BD96}"/>
              </a:ext>
            </a:extLst>
          </p:cNvPr>
          <p:cNvSpPr txBox="1"/>
          <p:nvPr/>
        </p:nvSpPr>
        <p:spPr>
          <a:xfrm>
            <a:off x="7061982" y="3079910"/>
            <a:ext cx="1447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round 1 cost: </a:t>
            </a:r>
          </a:p>
          <a:p>
            <a:endParaRPr lang="en-US" altLang="zh-CN" dirty="0"/>
          </a:p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round 2 cost: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lang="en-US" altLang="zh-C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round 3 cost:</a:t>
            </a:r>
          </a:p>
        </p:txBody>
      </p:sp>
      <p:pic>
        <p:nvPicPr>
          <p:cNvPr id="45" name="图片 44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64(candidates)\times\sqrt{1/64}(subgraph)\times\sqrt{1/64}(max. epoch) \approx 1&#10;$$&#10;&#10;&#10;\end{document}" title="IguanaTex Bitmap Display">
            <a:extLst>
              <a:ext uri="{FF2B5EF4-FFF2-40B4-BE49-F238E27FC236}">
                <a16:creationId xmlns:a16="http://schemas.microsoft.com/office/drawing/2014/main" id="{1BD27F45-60E6-4F03-7E33-EF111670D36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40" y="3461125"/>
            <a:ext cx="4757824" cy="210823"/>
          </a:xfrm>
          <a:prstGeom prst="rect">
            <a:avLst/>
          </a:prstGeom>
        </p:spPr>
      </p:pic>
      <p:pic>
        <p:nvPicPr>
          <p:cNvPr id="47" name="图片 46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16(candidates)\times\sqrt{1/16}(subgraph)\times\sqrt{1/16}(max. epoch) \approx 1&#10;$$&#10;&#10;&#10;\end{document}" title="IguanaTex Bitmap Display">
            <a:extLst>
              <a:ext uri="{FF2B5EF4-FFF2-40B4-BE49-F238E27FC236}">
                <a16:creationId xmlns:a16="http://schemas.microsoft.com/office/drawing/2014/main" id="{C91A8FF6-9C8E-1122-B1C9-34EDBCF0BE05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878" y="3974845"/>
            <a:ext cx="4785186" cy="212414"/>
          </a:xfrm>
          <a:prstGeom prst="rect">
            <a:avLst/>
          </a:prstGeom>
        </p:spPr>
      </p:pic>
      <p:pic>
        <p:nvPicPr>
          <p:cNvPr id="49" name="图片 48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4(candidates)\times\sqrt{1/4}(subgraph)\times\sqrt{1/4}(max. epoch) \approx 1&#10;$$&#10;&#10;&#10;\end{document}" title="IguanaTex Bitmap Display">
            <a:extLst>
              <a:ext uri="{FF2B5EF4-FFF2-40B4-BE49-F238E27FC236}">
                <a16:creationId xmlns:a16="http://schemas.microsoft.com/office/drawing/2014/main" id="{7715BC3B-17FD-9868-E5A0-E1BB9187F062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39" y="4547203"/>
            <a:ext cx="4785187" cy="22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1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401415"/>
            <a:ext cx="10515600" cy="56875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MinionPro-Regular"/>
              </a:rPr>
              <a:t>Datasets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>
              <a:latin typeface="MinionPro-Regular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MinionPro-Regular"/>
              </a:rPr>
              <a:t>Models: ComplEX</a:t>
            </a:r>
            <a:r>
              <a:rPr lang="zh-CN" altLang="en-US" sz="2000" dirty="0">
                <a:latin typeface="MinionPro-Regular"/>
              </a:rPr>
              <a:t>、</a:t>
            </a:r>
            <a:r>
              <a:rPr lang="en-US" altLang="zh-CN" sz="2000" dirty="0">
                <a:latin typeface="MinionPro-Regular"/>
              </a:rPr>
              <a:t>TransE</a:t>
            </a:r>
            <a:r>
              <a:rPr lang="zh-CN" altLang="en-US" sz="2000" dirty="0">
                <a:latin typeface="MinionPro-Regular"/>
              </a:rPr>
              <a:t>、</a:t>
            </a:r>
            <a:r>
              <a:rPr lang="en-US" altLang="zh-CN" sz="2000" dirty="0">
                <a:latin typeface="MinionPro-Regular"/>
              </a:rPr>
              <a:t>RotatE</a:t>
            </a:r>
          </a:p>
          <a:p>
            <a:pPr marL="914400" lvl="2" indent="0">
              <a:buNone/>
            </a:pPr>
            <a:endParaRPr lang="en-US" altLang="zh-CN" sz="1400" dirty="0">
              <a:latin typeface="MinionPro-Regular"/>
            </a:endParaRPr>
          </a:p>
          <a:p>
            <a:r>
              <a:rPr lang="en-US" altLang="zh-CN" sz="2200" dirty="0">
                <a:latin typeface="MinionPro-Regular"/>
              </a:rPr>
              <a:t>Experiment I: Different reduction methods</a:t>
            </a:r>
          </a:p>
          <a:p>
            <a:pPr lvl="1">
              <a:lnSpc>
                <a:spcPct val="120000"/>
              </a:lnSpc>
            </a:pPr>
            <a:r>
              <a:rPr lang="en-US" altLang="zh-CN" sz="1800" b="0" i="0" u="none" strike="noStrike" baseline="0" dirty="0">
                <a:latin typeface="SFRM1000"/>
              </a:rPr>
              <a:t>Spearman’s rank correlation coefficient between the low-fidelity and the high-fidelity results (MRR).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SFRM1000"/>
              </a:rPr>
              <a:t>k-core</a:t>
            </a:r>
            <a:r>
              <a:rPr lang="en-US" altLang="zh-CN" sz="1800" dirty="0">
                <a:latin typeface="SFRM1000"/>
              </a:rPr>
              <a:t> is the most efficient among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800" dirty="0">
                <a:latin typeface="SFRM1000"/>
              </a:rPr>
              <a:t>    graph reduction methods.</a:t>
            </a:r>
          </a:p>
          <a:p>
            <a:pPr lvl="1">
              <a:lnSpc>
                <a:spcPct val="120000"/>
              </a:lnSpc>
            </a:pPr>
            <a:r>
              <a:rPr lang="en-US" altLang="zh-CN" sz="1800" b="0" i="0" u="none" strike="noStrike" baseline="0" dirty="0">
                <a:latin typeface="MinionPro-Regular"/>
              </a:rPr>
              <a:t>k-core remove long-tail entities with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800" dirty="0">
                <a:latin typeface="MinionPro-Regular"/>
              </a:rPr>
              <a:t>     infrequent connections and the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800" dirty="0">
                <a:latin typeface="SFRM1000"/>
              </a:rPr>
              <a:t>     left entities are </a:t>
            </a:r>
            <a:r>
              <a:rPr lang="en-US" altLang="zh-CN" sz="1800" b="1" dirty="0">
                <a:solidFill>
                  <a:srgbClr val="FF0000"/>
                </a:solidFill>
                <a:latin typeface="SFRM1000"/>
              </a:rPr>
              <a:t>highly interconnected</a:t>
            </a:r>
            <a:r>
              <a:rPr lang="en-US" altLang="zh-CN" sz="1800" dirty="0">
                <a:latin typeface="SFRM100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SFRM1000"/>
              </a:rPr>
              <a:t>Combination</a:t>
            </a:r>
            <a:r>
              <a:rPr lang="en-US" altLang="zh-CN" sz="1800" dirty="0">
                <a:solidFill>
                  <a:srgbClr val="FF0000"/>
                </a:solidFill>
                <a:latin typeface="SFRM1000"/>
              </a:rPr>
              <a:t> </a:t>
            </a:r>
            <a:r>
              <a:rPr lang="en-US" altLang="zh-CN" sz="1800" dirty="0">
                <a:latin typeface="SFRM1000"/>
              </a:rPr>
              <a:t>of both epoch and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800" dirty="0">
                <a:latin typeface="SFRM1000"/>
              </a:rPr>
              <a:t>    graph reduction perform best.</a:t>
            </a:r>
            <a:endParaRPr lang="en-US" altLang="zh-CN" sz="2000" dirty="0">
              <a:latin typeface="MinionPro-Regular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Experiments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669FCA13-60D6-1DEF-AB7F-4946D6E27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559" y="1171721"/>
            <a:ext cx="7139479" cy="12980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CAC9ED9-D4CD-B5AF-1709-5E5920225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973" y="3874305"/>
            <a:ext cx="6978027" cy="229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2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401415"/>
            <a:ext cx="10515600" cy="5687539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latin typeface="MinionPro-Regular"/>
              </a:rPr>
              <a:t>Experiment II: compare to prior results</a:t>
            </a:r>
          </a:p>
          <a:p>
            <a:pPr lvl="1"/>
            <a:endParaRPr lang="en-US" altLang="zh-CN" sz="1800" b="0" i="0" u="none" strike="noStrike" baseline="0" dirty="0">
              <a:latin typeface="SFRM1000"/>
            </a:endParaRPr>
          </a:p>
          <a:p>
            <a:pPr marL="457200" lvl="1" indent="0">
              <a:buNone/>
            </a:pPr>
            <a:endParaRPr lang="en-US" altLang="zh-CN" sz="2000" dirty="0">
              <a:latin typeface="MinionPro-Regular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400" dirty="0">
              <a:latin typeface="MinionPro-Regular"/>
            </a:endParaRPr>
          </a:p>
          <a:p>
            <a:pPr>
              <a:lnSpc>
                <a:spcPct val="120000"/>
              </a:lnSpc>
            </a:pPr>
            <a:endParaRPr lang="en-US" altLang="zh-CN" sz="1400" b="0" i="0" u="none" strike="noStrike" baseline="0" dirty="0">
              <a:latin typeface="MinionPro-Regular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MinionPro-Regular"/>
            </a:endParaRPr>
          </a:p>
          <a:p>
            <a:pPr>
              <a:lnSpc>
                <a:spcPct val="120000"/>
              </a:lnSpc>
            </a:pPr>
            <a:endParaRPr lang="en-US" altLang="zh-CN" sz="1400" b="0" i="0" u="none" strike="noStrike" baseline="0" dirty="0">
              <a:latin typeface="MinionPro-Regular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400" b="0" i="0" u="none" strike="noStrike" baseline="0" dirty="0">
              <a:latin typeface="MinionPro-Regular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400" b="0" i="0" u="none" strike="noStrike" baseline="0" dirty="0">
              <a:latin typeface="MinionPro-Regular"/>
            </a:endParaRPr>
          </a:p>
          <a:p>
            <a:pPr lvl="1"/>
            <a:endParaRPr lang="en-US" altLang="zh-CN" sz="1400" dirty="0">
              <a:latin typeface="SFRM1000"/>
            </a:endParaRPr>
          </a:p>
          <a:p>
            <a:pPr lvl="1"/>
            <a:endParaRPr lang="en-US" altLang="zh-CN" sz="1400" dirty="0">
              <a:latin typeface="SFRM1000"/>
            </a:endParaRPr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FRM1000"/>
              </a:rPr>
              <a:t>Comb. is the best.</a:t>
            </a:r>
            <a:endParaRPr lang="en-US" altLang="zh-CN" sz="2000" b="0" i="0" u="none" strike="noStrike" baseline="0" dirty="0">
              <a:solidFill>
                <a:schemeClr val="accent1">
                  <a:lumMod val="75000"/>
                </a:schemeClr>
              </a:solidFill>
              <a:latin typeface="SFRM1000"/>
            </a:endParaRPr>
          </a:p>
          <a:p>
            <a:pPr lvl="1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FRM1000"/>
              </a:rPr>
              <a:t>GraSH performed similarly as the best prior results</a:t>
            </a:r>
          </a:p>
          <a:p>
            <a:pPr lvl="1"/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SFRM1000"/>
              </a:rPr>
              <a:t>On the large-scale Freebase KG GraSH outperformed  SOTA results.</a:t>
            </a:r>
          </a:p>
          <a:p>
            <a:pPr lvl="1"/>
            <a:endParaRPr lang="en-US" altLang="zh-CN" sz="2000" b="0" i="0" u="none" strike="noStrike" baseline="0" dirty="0">
              <a:latin typeface="SFRM100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400" b="0" i="0" u="none" strike="noStrike" baseline="0" dirty="0">
              <a:latin typeface="MinionPro-Regular"/>
            </a:endParaRPr>
          </a:p>
          <a:p>
            <a:pPr lvl="1"/>
            <a:endParaRPr lang="en-US" altLang="zh-CN" sz="1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Experiments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372150C6-D0C4-2FFF-09C0-B67A634AE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333" y="1738185"/>
            <a:ext cx="7565930" cy="338162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2552FB0-2D8F-1BA9-08C4-940D714C3BB9}"/>
              </a:ext>
            </a:extLst>
          </p:cNvPr>
          <p:cNvSpPr/>
          <p:nvPr/>
        </p:nvSpPr>
        <p:spPr>
          <a:xfrm>
            <a:off x="4615542" y="2220686"/>
            <a:ext cx="2242457" cy="269965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90145C-B14C-D4BF-7FD2-D2E2149A1246}"/>
              </a:ext>
            </a:extLst>
          </p:cNvPr>
          <p:cNvSpPr/>
          <p:nvPr/>
        </p:nvSpPr>
        <p:spPr>
          <a:xfrm>
            <a:off x="6096000" y="2035629"/>
            <a:ext cx="2242457" cy="308418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362602-C523-87B7-951F-5B9CF651D519}"/>
              </a:ext>
            </a:extLst>
          </p:cNvPr>
          <p:cNvSpPr/>
          <p:nvPr/>
        </p:nvSpPr>
        <p:spPr>
          <a:xfrm>
            <a:off x="6966857" y="4212771"/>
            <a:ext cx="3060406" cy="805543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6B923DC-83E1-06E3-2027-EA8A89F1C4A9}"/>
              </a:ext>
            </a:extLst>
          </p:cNvPr>
          <p:cNvCxnSpPr/>
          <p:nvPr/>
        </p:nvCxnSpPr>
        <p:spPr>
          <a:xfrm flipH="1">
            <a:off x="3450771" y="5018314"/>
            <a:ext cx="1306286" cy="35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742D48D-0A19-178E-1F89-AAF597AD473E}"/>
              </a:ext>
            </a:extLst>
          </p:cNvPr>
          <p:cNvCxnSpPr/>
          <p:nvPr/>
        </p:nvCxnSpPr>
        <p:spPr>
          <a:xfrm flipH="1">
            <a:off x="6379029" y="5119814"/>
            <a:ext cx="195942" cy="49721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4166C92-1B4E-1669-DB0B-5840D9CF87EE}"/>
              </a:ext>
            </a:extLst>
          </p:cNvPr>
          <p:cNvCxnSpPr/>
          <p:nvPr/>
        </p:nvCxnSpPr>
        <p:spPr>
          <a:xfrm flipH="1">
            <a:off x="8317445" y="4881405"/>
            <a:ext cx="533400" cy="115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75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12.8984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mathcal{A}=\{a_1\cdots a_k\}&#10;$$&#10;&#10;&#10;\end{document}"/>
  <p:tag name="IGUANATEXSIZE" val="14"/>
  <p:tag name="IGUANATEXCURSOR" val="421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59.955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sqrt{1/16}&#10;$$&#10;&#10;&#10;\end{document}"/>
  <p:tag name="IGUANATEXSIZE" val="14"/>
  <p:tag name="IGUANATEXCURSOR" val="404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59.955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sqrt{1/16}&#10;$$&#10;&#10;&#10;\end{document}"/>
  <p:tag name="IGUANATEXSIZE" val="14"/>
  <p:tag name="IGUANATEXCURSOR" val="404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97.7128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sqrt{1/4}&#10;$$&#10;&#10;&#10;\end{document}"/>
  <p:tag name="IGUANATEXSIZE" val="14"/>
  <p:tag name="IGUANATEXCURSOR" val="403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97.7128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sqrt{1/4}&#10;$$&#10;&#10;&#10;\end{document}"/>
  <p:tag name="IGUANATEXSIZE" val="14"/>
  <p:tag name="IGUANATEXCURSOR" val="403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97.7128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sqrt{1/4}&#10;$$&#10;&#10;&#10;\end{document}"/>
  <p:tag name="IGUANATEXSIZE" val="14"/>
  <p:tag name="IGUANATEXCURSOR" val="403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367.829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64(candidates)\times\sqrt{1/64}(subgraph)\times\sqrt{1/64}(max. epoch) \approx 1&#10;$$&#10;&#10;&#10;\end{document}"/>
  <p:tag name="IGUANATEXSIZE" val="18"/>
  <p:tag name="IGUANATEXCURSOR" val="394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361.83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16(candidates)\times\sqrt{1/16}(subgraph)\times\sqrt{1/16}(max. epoch) \approx 1&#10;$$&#10;&#10;&#10;\end{document}"/>
  <p:tag name="IGUANATEXSIZE" val="20"/>
  <p:tag name="IGUANATEXCURSOR" val="451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183.352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4(candidates)\times\sqrt{1/4}(subgraph)\times\sqrt{1/4}(max. epoch) \approx 1&#10;$$&#10;&#10;&#10;\end{document}"/>
  <p:tag name="IGUANATEXSIZE" val="18"/>
  <p:tag name="IGUANATEXCURSOR" val="448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2.2385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a_i&#10;$$&#10;&#10;&#10;\end{document}"/>
  <p:tag name="IGUANATEXSIZE" val="20"/>
  <p:tag name="IGUANATEXCURSOR" val="397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0.7049"/>
  <p:tag name="ORIGINALWIDTH" val="539.1826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max \limits\sum_{t=1}^T r_t&#10;$$&#10;&#10;&#10;\end{document}"/>
  <p:tag name="IGUANATEXSIZE" val="20"/>
  <p:tag name="IGUANATEXCURSOR" val="422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r_t\sim \mathcal{R}(\cdot|a_t)&#10;$$&#10;&#10;&#10;\end{document}"/>
  <p:tag name="IGUANATEXSIZE" val="20"/>
  <p:tag name="IGUANATEXCURSOR" val="394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5.23811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a_t&#10;$$&#10;&#10;&#10;\end{document}"/>
  <p:tag name="IGUANATEXSIZE" val="20"/>
  <p:tag name="IGUANATEXCURSOR" val="397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59.955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sqrt{1/64}&#10;$$&#10;&#10;&#10;\end{document}"/>
  <p:tag name="IGUANATEXSIZE" val="14"/>
  <p:tag name="IGUANATEXCURSOR" val="404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59.955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sqrt{1/64}&#10;$$&#10;&#10;&#10;\end{document}"/>
  <p:tag name="IGUANATEXSIZE" val="14"/>
  <p:tag name="IGUANATEXCURSOR" val="404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59.955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sqrt{1/64}&#10;$$&#10;&#10;&#10;\end{document}"/>
  <p:tag name="IGUANATEXSIZE" val="14"/>
  <p:tag name="IGUANATEXCURSOR" val="404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59.955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sqrt{1/16}&#10;$$&#10;&#10;&#10;\end{document}"/>
  <p:tag name="IGUANATEXSIZE" val="14"/>
  <p:tag name="IGUANATEXCURSOR" val="404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791</Words>
  <Application>Microsoft Office PowerPoint</Application>
  <PresentationFormat>宽屏</PresentationFormat>
  <Paragraphs>189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MinionPro-Regular</vt:lpstr>
      <vt:lpstr>SFRM1000</vt:lpstr>
      <vt:lpstr>等线</vt:lpstr>
      <vt:lpstr>等线 Light</vt:lpstr>
      <vt:lpstr>Arial</vt:lpstr>
      <vt:lpstr>Times</vt:lpstr>
      <vt:lpstr>Times New Roman</vt:lpstr>
      <vt:lpstr>Office 主题​​</vt:lpstr>
      <vt:lpstr>PowerPoint 演示文稿</vt:lpstr>
      <vt:lpstr>Outlines</vt:lpstr>
      <vt:lpstr>Background</vt:lpstr>
      <vt:lpstr>Background</vt:lpstr>
      <vt:lpstr>Background</vt:lpstr>
      <vt:lpstr>Motivation</vt:lpstr>
      <vt:lpstr>Method</vt:lpstr>
      <vt:lpstr>Experiments</vt:lpstr>
      <vt:lpstr>Experiments</vt:lpstr>
      <vt:lpstr>Experiments</vt:lpstr>
      <vt:lpstr>Experiments</vt:lpstr>
      <vt:lpstr>Discussions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Haobo</dc:creator>
  <cp:lastModifiedBy>Haobo</cp:lastModifiedBy>
  <cp:revision>88</cp:revision>
  <dcterms:created xsi:type="dcterms:W3CDTF">2022-07-25T07:54:27Z</dcterms:created>
  <dcterms:modified xsi:type="dcterms:W3CDTF">2022-07-27T07:33:32Z</dcterms:modified>
</cp:coreProperties>
</file>