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0" r:id="rId3"/>
    <p:sldId id="331" r:id="rId4"/>
    <p:sldId id="332" r:id="rId5"/>
    <p:sldId id="333" r:id="rId6"/>
    <p:sldId id="337" r:id="rId7"/>
    <p:sldId id="336" r:id="rId8"/>
    <p:sldId id="338" r:id="rId9"/>
    <p:sldId id="339" r:id="rId10"/>
    <p:sldId id="340" r:id="rId11"/>
    <p:sldId id="341" r:id="rId12"/>
    <p:sldId id="342" r:id="rId13"/>
    <p:sldId id="3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C3A4B-2F2B-4B85-B367-9CCEDA84974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77F6-B1F0-4CE6-AD59-CE4DFA28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5061-4342-49F3-8037-3A4DD2703F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7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EBC7-7586-7AA5-21ED-8A4758D20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16F98-B85C-F8AC-6344-E3E0516F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0BF3A-34C6-56C3-9F07-4D0F1540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B5182-7A5E-6618-FDCE-92253553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476A9-409E-F8B0-3279-08EBC3A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47A88-9F68-12BC-63FA-29E5B0B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5596F-35DD-CF88-84C9-90E94663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20380-6043-E79B-7DA1-F582D554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C820-20F8-7C36-645B-7AA844D5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15C7F-2915-9E43-29E1-9BFD85FC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2BC1C-F3D7-A625-159F-A203A4F6A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EE4D7-21B9-6044-DFB0-E2327BD35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D5D27-AB77-D12E-443F-2BF300F6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0A95B-0278-5B17-BBCD-13670EB9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29419-97C9-87C1-04E5-D2E9086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F2E-60AF-0EE5-EB86-1E80E48B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A79B-2627-E3C7-3DD4-A7C026A3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CE21F-64EA-262B-2A50-F3A96C25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0F8B3-B5F4-BF71-8F0B-28A6AF1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8B1C6-818F-DA06-4F9F-1806C566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CBDE-BE44-D434-C60C-6A3F1A63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AB455-1479-81DE-91AD-26FA257E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F60A5-05C5-1F4C-578F-F6D1A729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FF898-8A18-BDE4-8383-F08FFE1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DC61D-3800-E45A-5D87-E874E055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F58B2-CF18-6334-186F-2AFAF6A7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84BB1-8747-A65D-595A-2B32A7B40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3CB8A-311F-D9F9-E579-63C7287A9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C0A37-8AFC-88CF-61F2-060FC66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E89CC-437D-5F0E-FFB8-BC1B94CA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F9425-D2C6-0DD2-D2D4-869D0ACA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ECE89-9D40-405F-663E-E997FE9D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87952-1788-1D7E-269E-A8AC2417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B78EC-1A72-949C-9F68-66FC2134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39898A-4F6B-EB36-BE26-902A48234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0A1C1B-1353-5A19-2C4E-55DECE6F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CAA0C-AC1B-1F4A-A611-C581694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FF52F-FB79-6324-3072-5FC4C7AD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E88FE2-020D-8CDC-852C-7F0767CB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A707D-AB75-C2BB-FD59-9ED8B80B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AAE6BD-9A98-EAC5-F1B7-C39FEC26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A9F69-D60C-A226-92E8-7F822E1B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91219-F709-5E97-92BD-A50B7097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F8C6B7-CDB2-B532-AFB3-28FEB4D9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4F49D-762B-A9E4-51E0-B52FBB0B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D0FAA-01D6-A9B8-5DB9-98AEEF1D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0BCFB-48E7-B1D7-85C7-DC7B92DD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CBF8-518E-D698-4E7D-1584513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544B1-C006-C142-4A41-7365D357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B56ED-88C5-A4C6-E0E8-871528C9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27EB7-C10C-D29E-2761-515BF59D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4F1D0-E5A3-64A5-2096-29962D02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5AEBE-49E9-1EE9-D9B2-F2844E42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E0768A-3BE5-69E4-C4A7-687BBA365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A269D-6A3F-A574-C951-9E733099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6C5D6-9919-825F-132A-46ED7A7F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B93A4-E2CE-02DD-14F6-06E38FD4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839D4-59A3-9120-0649-DAA15C6B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D2C6ED-CF7C-D800-2F64-9D33BDC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AC698-127C-C88F-5760-CBAADFC1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636C-A554-9501-85B1-A353EEFFF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913C-E731-4047-B1DE-761A9EBFB6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CA24E-5879-964B-D385-EC565523A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03986-A987-D391-7186-FED7352D4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B3F251-475B-29D6-6112-C7D26A04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43430"/>
            <a:ext cx="9620250" cy="37719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4A4E029-7ADC-F976-8BD3-A31B84536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069" y="4708283"/>
            <a:ext cx="4803861" cy="2607442"/>
          </a:xfrm>
        </p:spPr>
        <p:txBody>
          <a:bodyPr/>
          <a:lstStyle/>
          <a:p>
            <a:endParaRPr lang="en-GB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Haobo Xu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2022/7/27</a:t>
            </a:r>
          </a:p>
        </p:txBody>
      </p:sp>
    </p:spTree>
    <p:extLst>
      <p:ext uri="{BB962C8B-B14F-4D97-AF65-F5344CB8AC3E}">
        <p14:creationId xmlns:p14="http://schemas.microsoft.com/office/powerpoint/2010/main" val="264512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7"/>
            <a:ext cx="10515600" cy="473682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MinionPro-Regular"/>
              </a:rPr>
              <a:t>Experiment IV: Resource Consumption between reduction methods 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BD3B9AB-EEA7-54CC-664B-2BB9094C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9742"/>
            <a:ext cx="5875564" cy="33559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20639C5-9815-742E-1F5F-3AC4BE9C0BD5}"/>
              </a:ext>
            </a:extLst>
          </p:cNvPr>
          <p:cNvSpPr txBox="1"/>
          <p:nvPr/>
        </p:nvSpPr>
        <p:spPr>
          <a:xfrm>
            <a:off x="1025607" y="2129742"/>
            <a:ext cx="4877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FRM1000"/>
              </a:rPr>
              <a:t>Memory consumption: </a:t>
            </a:r>
          </a:p>
          <a:p>
            <a:pPr lvl="1"/>
            <a:r>
              <a:rPr lang="en-US" sz="2000" dirty="0">
                <a:latin typeface="SFRM1000"/>
              </a:rPr>
              <a:t>Epoch. is worse than Graph. and Comb. due to large model size on the full graph which exceeds GPU memory.</a:t>
            </a:r>
          </a:p>
          <a:p>
            <a:endParaRPr lang="en-US" sz="2000" dirty="0">
              <a:latin typeface="SFRM1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FRM1000"/>
              </a:rPr>
              <a:t>Runtime:</a:t>
            </a:r>
          </a:p>
          <a:p>
            <a:pPr lvl="1"/>
            <a:r>
              <a:rPr lang="en-US" altLang="zh-CN" sz="2000" dirty="0">
                <a:latin typeface="SFRM1000"/>
              </a:rPr>
              <a:t>Runtime was mainly driven by</a:t>
            </a:r>
          </a:p>
          <a:p>
            <a:pPr lvl="1"/>
            <a:r>
              <a:rPr lang="en-US" altLang="zh-CN" sz="2000" dirty="0">
                <a:latin typeface="SFRM1000"/>
              </a:rPr>
              <a:t>the cost of model evaluation and model initialization (see Round 1). Epoch. means the number of trials and therefore the number of model initializations and evaluations is high.</a:t>
            </a:r>
            <a:endParaRPr lang="en-US" sz="2000" dirty="0">
              <a:latin typeface="SFRM1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352354-929C-8181-A29D-0F4695A17985}"/>
              </a:ext>
            </a:extLst>
          </p:cNvPr>
          <p:cNvSpPr txBox="1"/>
          <p:nvPr/>
        </p:nvSpPr>
        <p:spPr>
          <a:xfrm>
            <a:off x="2603146" y="6088974"/>
            <a:ext cx="659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FRM1000"/>
              </a:rPr>
              <a:t>Conclusion: Epoch. is worse than Graph. and Comb.</a:t>
            </a:r>
          </a:p>
        </p:txBody>
      </p:sp>
    </p:spTree>
    <p:extLst>
      <p:ext uri="{BB962C8B-B14F-4D97-AF65-F5344CB8AC3E}">
        <p14:creationId xmlns:p14="http://schemas.microsoft.com/office/powerpoint/2010/main" val="19312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7"/>
            <a:ext cx="10515600" cy="473682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MinionPro-Regular"/>
              </a:rPr>
              <a:t>Experiment V: Sensitivity with respect to the number of rounds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0639C5-9815-742E-1F5F-3AC4BE9C0BD5}"/>
              </a:ext>
            </a:extLst>
          </p:cNvPr>
          <p:cNvSpPr txBox="1"/>
          <p:nvPr/>
        </p:nvSpPr>
        <p:spPr>
          <a:xfrm>
            <a:off x="595539" y="2196351"/>
            <a:ext cx="39301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FRM1000"/>
              </a:rPr>
              <a:t>Cases of </a:t>
            </a:r>
            <a:r>
              <a:rPr lang="en-US" sz="2000" dirty="0">
                <a:latin typeface="SFRM1000"/>
              </a:rPr>
              <a:t>multiple rounds(</a:t>
            </a:r>
            <a:r>
              <a:rPr lang="en-US" altLang="zh-CN" sz="2000" dirty="0">
                <a:latin typeface="SFRM1000"/>
              </a:rPr>
              <a:t>#</a:t>
            </a:r>
            <a:r>
              <a:rPr lang="zh-CN" altLang="en-US" sz="2000" dirty="0">
                <a:latin typeface="SFRM1000"/>
              </a:rPr>
              <a:t>≥</a:t>
            </a:r>
            <a:r>
              <a:rPr lang="en-US" altLang="zh-CN" sz="2000" dirty="0">
                <a:latin typeface="SFRM1000"/>
              </a:rPr>
              <a:t>2</a:t>
            </a:r>
            <a:r>
              <a:rPr lang="en-US" sz="2000" dirty="0">
                <a:latin typeface="SFRM1000"/>
              </a:rPr>
              <a:t>) </a:t>
            </a:r>
            <a:r>
              <a:rPr lang="en-US" altLang="zh-CN" sz="2000" dirty="0">
                <a:latin typeface="SFRM1000"/>
              </a:rPr>
              <a:t>show little difference. The search was robust to changes the number of rounds</a:t>
            </a:r>
          </a:p>
          <a:p>
            <a:endParaRPr lang="en-US" sz="2000" dirty="0">
              <a:latin typeface="SFRM1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FRM1000"/>
              </a:rPr>
              <a:t>Cases between multiple rounds(#</a:t>
            </a:r>
            <a:r>
              <a:rPr lang="zh-CN" altLang="en-US" sz="2000" dirty="0">
                <a:latin typeface="SFRM1000"/>
              </a:rPr>
              <a:t>≥</a:t>
            </a:r>
            <a:r>
              <a:rPr lang="en-US" altLang="zh-CN" sz="2000" dirty="0">
                <a:latin typeface="SFRM1000"/>
              </a:rPr>
              <a:t>2) and 1 round show significant difference, which means multiple fidelity levels is essential.</a:t>
            </a:r>
            <a:endParaRPr lang="en-US" sz="2000" dirty="0">
              <a:latin typeface="SFRM100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722641-CA6B-FDBA-765E-E541CA5C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59" y="2462571"/>
            <a:ext cx="7743214" cy="25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2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6"/>
            <a:ext cx="10515600" cy="3240031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MinionPro-Regular"/>
              </a:rPr>
              <a:t>Differences between KGTuner and GraSH?</a:t>
            </a:r>
          </a:p>
          <a:p>
            <a:endParaRPr lang="en-US" altLang="zh-CN" sz="2200" dirty="0">
              <a:latin typeface="MinionPro-Regular"/>
            </a:endParaRPr>
          </a:p>
          <a:p>
            <a:endParaRPr lang="en-US" altLang="zh-CN" sz="2200" dirty="0">
              <a:latin typeface="MinionPro-Regular"/>
            </a:endParaRPr>
          </a:p>
          <a:p>
            <a:endParaRPr lang="en-US" altLang="zh-CN" sz="2200" dirty="0">
              <a:latin typeface="MinionPro-Regular"/>
            </a:endParaRPr>
          </a:p>
          <a:p>
            <a:r>
              <a:rPr lang="en-US" altLang="zh-CN" sz="2200" dirty="0">
                <a:latin typeface="MinionPro-Regular"/>
              </a:rPr>
              <a:t>How can GraSH be</a:t>
            </a:r>
            <a:r>
              <a:rPr lang="zh-CN" altLang="en-US" sz="2200" dirty="0">
                <a:latin typeface="MinionPro-Regular"/>
              </a:rPr>
              <a:t> </a:t>
            </a:r>
            <a:r>
              <a:rPr lang="en-US" altLang="zh-CN" sz="2200" dirty="0">
                <a:latin typeface="MinionPro-Regular"/>
              </a:rPr>
              <a:t>efficient on large-scale KG?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Discussions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21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A26D2C-1B32-4277-69C3-063F92CB90E0}"/>
              </a:ext>
            </a:extLst>
          </p:cNvPr>
          <p:cNvSpPr txBox="1"/>
          <p:nvPr/>
        </p:nvSpPr>
        <p:spPr>
          <a:xfrm>
            <a:off x="4210688" y="2561632"/>
            <a:ext cx="4060953" cy="14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763" dirty="0"/>
              <a:t>Thanks</a:t>
            </a:r>
            <a:r>
              <a:rPr lang="zh-CN" altLang="en-US" sz="8763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98583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7BBDD-EDA0-C14B-A8F0-84C28E72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42278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Outlines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9D1DDB6-FE11-812A-87E8-F6B1043C3A55}"/>
              </a:ext>
            </a:extLst>
          </p:cNvPr>
          <p:cNvSpPr/>
          <p:nvPr/>
        </p:nvSpPr>
        <p:spPr>
          <a:xfrm>
            <a:off x="835168" y="1762997"/>
            <a:ext cx="1981606" cy="2663647"/>
          </a:xfrm>
          <a:prstGeom prst="roundRect">
            <a:avLst>
              <a:gd name="adj" fmla="val 1108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8AF95C6-027A-E6CD-88CD-EEF42349ED45}"/>
              </a:ext>
            </a:extLst>
          </p:cNvPr>
          <p:cNvSpPr/>
          <p:nvPr/>
        </p:nvSpPr>
        <p:spPr>
          <a:xfrm>
            <a:off x="2936248" y="1762996"/>
            <a:ext cx="1941412" cy="1168414"/>
          </a:xfrm>
          <a:prstGeom prst="roundRect">
            <a:avLst>
              <a:gd name="adj" fmla="val 122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CA14A3-C165-2859-3520-808F01707E9E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06DC93C-EA74-4FDC-4D66-57D460B3D2AA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A775012-68B0-E29D-8545-025DA1B5E9C0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C1BEA10-99FE-D856-FFAD-EF53A3D6775C}"/>
              </a:ext>
            </a:extLst>
          </p:cNvPr>
          <p:cNvSpPr txBox="1"/>
          <p:nvPr/>
        </p:nvSpPr>
        <p:spPr>
          <a:xfrm>
            <a:off x="878948" y="2801423"/>
            <a:ext cx="1981606" cy="52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4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sz="2794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87D9A8-D583-500C-A2F6-E1A230EC6792}"/>
              </a:ext>
            </a:extLst>
          </p:cNvPr>
          <p:cNvSpPr txBox="1"/>
          <p:nvPr/>
        </p:nvSpPr>
        <p:spPr>
          <a:xfrm>
            <a:off x="3053531" y="2071594"/>
            <a:ext cx="166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i="0" u="none" strike="noStrike" baseline="0" dirty="0">
                <a:latin typeface="MinionPro-Regular"/>
              </a:rPr>
              <a:t>Multi-arm Bandit Problem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2CE7B82-E6F4-56BF-33CA-18E23ADCD24D}"/>
              </a:ext>
            </a:extLst>
          </p:cNvPr>
          <p:cNvSpPr/>
          <p:nvPr/>
        </p:nvSpPr>
        <p:spPr>
          <a:xfrm>
            <a:off x="2936249" y="3177364"/>
            <a:ext cx="1981606" cy="1267281"/>
          </a:xfrm>
          <a:prstGeom prst="roundRect">
            <a:avLst>
              <a:gd name="adj" fmla="val 1159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5B2D8C-D310-193D-6DFF-E03550C8402B}"/>
              </a:ext>
            </a:extLst>
          </p:cNvPr>
          <p:cNvSpPr txBox="1"/>
          <p:nvPr/>
        </p:nvSpPr>
        <p:spPr>
          <a:xfrm>
            <a:off x="3053531" y="3589178"/>
            <a:ext cx="166938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KGTuner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F43F1D0-B4CA-2374-2226-289FBE9583A6}"/>
              </a:ext>
            </a:extLst>
          </p:cNvPr>
          <p:cNvSpPr/>
          <p:nvPr/>
        </p:nvSpPr>
        <p:spPr>
          <a:xfrm>
            <a:off x="5005760" y="1784771"/>
            <a:ext cx="2059155" cy="2663647"/>
          </a:xfrm>
          <a:prstGeom prst="roundRect">
            <a:avLst>
              <a:gd name="adj" fmla="val 1108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79732D-A6A2-E30C-5110-B6B02D96D8ED}"/>
              </a:ext>
            </a:extLst>
          </p:cNvPr>
          <p:cNvSpPr txBox="1"/>
          <p:nvPr/>
        </p:nvSpPr>
        <p:spPr>
          <a:xfrm>
            <a:off x="5003456" y="2878843"/>
            <a:ext cx="2059155" cy="52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4" dirty="0">
                <a:latin typeface="Times" panose="02020603050405020304" pitchFamily="18" charset="0"/>
                <a:cs typeface="Times" panose="02020603050405020304" pitchFamily="18" charset="0"/>
              </a:rPr>
              <a:t>Motivation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7911AF3-69DB-C9CA-51FC-C0932FA3D4FF}"/>
              </a:ext>
            </a:extLst>
          </p:cNvPr>
          <p:cNvSpPr/>
          <p:nvPr/>
        </p:nvSpPr>
        <p:spPr>
          <a:xfrm>
            <a:off x="7200287" y="1784771"/>
            <a:ext cx="1981606" cy="2663647"/>
          </a:xfrm>
          <a:prstGeom prst="roundRect">
            <a:avLst>
              <a:gd name="adj" fmla="val 1108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2064B-C218-4B23-0B84-9B0F9E0812F9}"/>
              </a:ext>
            </a:extLst>
          </p:cNvPr>
          <p:cNvSpPr txBox="1"/>
          <p:nvPr/>
        </p:nvSpPr>
        <p:spPr>
          <a:xfrm>
            <a:off x="7335660" y="2870562"/>
            <a:ext cx="1748521" cy="52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94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018ACFD-33D7-0BC5-BA57-F21364ABB199}"/>
              </a:ext>
            </a:extLst>
          </p:cNvPr>
          <p:cNvSpPr/>
          <p:nvPr/>
        </p:nvSpPr>
        <p:spPr>
          <a:xfrm>
            <a:off x="9317266" y="1793784"/>
            <a:ext cx="1981606" cy="1137625"/>
          </a:xfrm>
          <a:prstGeom prst="roundRect">
            <a:avLst>
              <a:gd name="adj" fmla="val 1945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FBAF44-2C52-4A8D-7482-33F25B9789B5}"/>
              </a:ext>
            </a:extLst>
          </p:cNvPr>
          <p:cNvSpPr txBox="1"/>
          <p:nvPr/>
        </p:nvSpPr>
        <p:spPr>
          <a:xfrm>
            <a:off x="9503688" y="2300642"/>
            <a:ext cx="1669388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2" dirty="0">
                <a:latin typeface="Times" panose="02020603050405020304" pitchFamily="18" charset="0"/>
                <a:cs typeface="Times" panose="02020603050405020304" pitchFamily="18" charset="0"/>
              </a:rPr>
              <a:t>Framework</a:t>
            </a:r>
            <a:endParaRPr lang="zh-CN" altLang="en-US" sz="2032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5C917BA-92FE-A27D-87EA-4F1CFC21D294}"/>
              </a:ext>
            </a:extLst>
          </p:cNvPr>
          <p:cNvSpPr/>
          <p:nvPr/>
        </p:nvSpPr>
        <p:spPr>
          <a:xfrm>
            <a:off x="9317265" y="3177364"/>
            <a:ext cx="1981606" cy="1267280"/>
          </a:xfrm>
          <a:prstGeom prst="roundRect">
            <a:avLst>
              <a:gd name="adj" fmla="val 1945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3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A9AF98-4E40-5143-0B39-B2B9375C3485}"/>
              </a:ext>
            </a:extLst>
          </p:cNvPr>
          <p:cNvSpPr txBox="1"/>
          <p:nvPr/>
        </p:nvSpPr>
        <p:spPr>
          <a:xfrm>
            <a:off x="9503688" y="3714791"/>
            <a:ext cx="1669388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2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sz="2032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69137D-EB5A-14F3-20F1-B2F19D9F5506}"/>
              </a:ext>
            </a:extLst>
          </p:cNvPr>
          <p:cNvSpPr txBox="1"/>
          <p:nvPr/>
        </p:nvSpPr>
        <p:spPr>
          <a:xfrm>
            <a:off x="838983" y="6147980"/>
            <a:ext cx="10679937" cy="26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43" dirty="0" err="1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Kochsiek</a:t>
            </a:r>
            <a:r>
              <a:rPr lang="fr-FR" altLang="zh-CN" sz="1143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A. et al.</a:t>
            </a:r>
            <a:r>
              <a:rPr lang="en-US" altLang="zh-CN" sz="1143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"Start Small, Think Big: On HPO for Large-Scale KGEs" </a:t>
            </a:r>
            <a:r>
              <a:rPr lang="en-US" altLang="zh-CN" sz="1143" dirty="0" err="1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arxiv</a:t>
            </a:r>
            <a:r>
              <a:rPr lang="en-US" altLang="zh-CN" sz="1143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 2022</a:t>
            </a:r>
            <a:endParaRPr lang="zh-CN" altLang="en-US" sz="1143" dirty="0">
              <a:solidFill>
                <a:srgbClr val="22222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3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514540"/>
            <a:ext cx="10515600" cy="496591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inionPro-Regular"/>
              </a:rPr>
              <a:t>Hyperparameter (HP)</a:t>
            </a:r>
          </a:p>
          <a:p>
            <a:r>
              <a:rPr lang="en-US" altLang="zh-CN" sz="1800" dirty="0">
                <a:latin typeface="MinionPro-Regular"/>
              </a:rPr>
              <a:t>Hyperparameter Optimization (HPO)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zh-CN" sz="1800" dirty="0">
                <a:latin typeface="MinionPro-Regular"/>
              </a:rPr>
              <a:t>Criteria of HPO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Better performance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Lower computational cost</a:t>
            </a:r>
            <a:endParaRPr lang="en-US" sz="1600" dirty="0">
              <a:latin typeface="MinionPro-Regular"/>
            </a:endParaRPr>
          </a:p>
          <a:p>
            <a:r>
              <a:rPr lang="en-US" altLang="zh-CN" sz="1800" dirty="0">
                <a:latin typeface="MinionPro-Regular"/>
              </a:rPr>
              <a:t>Full-fidelity HPO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Conduct full training runs per model and dataset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Computationally expensive, not suitable for large-scale KG</a:t>
            </a:r>
          </a:p>
          <a:p>
            <a:r>
              <a:rPr lang="en-US" altLang="zh-CN" sz="1800" dirty="0">
                <a:latin typeface="MinionPro-Regular"/>
              </a:rPr>
              <a:t>Low-fidelity HPO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Epoch reduction / graph reduction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Could not produce high-quality results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98D170D-5EF5-7701-2EF3-EE153331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71" y="1377188"/>
            <a:ext cx="6178827" cy="30531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08C4F9-82B7-CED8-0509-4EE5AC3F4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80" y="2293103"/>
            <a:ext cx="3544578" cy="61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r>
              <a:rPr lang="en-US" altLang="zh-CN" sz="2000" b="0" i="0" u="none" strike="noStrike" baseline="0" dirty="0">
                <a:latin typeface="MinionPro-Regular"/>
              </a:rPr>
              <a:t>Multi-arm Bandit Problem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i="0" u="none" strike="noStrike" baseline="0" dirty="0">
                <a:latin typeface="MinionPro-Regular"/>
              </a:rPr>
              <a:t>                                     </a:t>
            </a:r>
            <a:r>
              <a:rPr lang="en-US" altLang="zh-CN" sz="1600" dirty="0">
                <a:latin typeface="MinionPro-Regular"/>
              </a:rPr>
              <a:t>,</a:t>
            </a:r>
            <a:r>
              <a:rPr lang="zh-CN" altLang="en-US" sz="1600" dirty="0">
                <a:latin typeface="MinionPro-Regular"/>
              </a:rPr>
              <a:t> </a:t>
            </a:r>
            <a:r>
              <a:rPr lang="en-US" altLang="zh-CN" sz="1600" dirty="0">
                <a:latin typeface="MinionPro-Regular"/>
              </a:rPr>
              <a:t>where          denotes playing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MinionPro-Regular"/>
              </a:rPr>
              <a:t>      the </a:t>
            </a:r>
            <a:r>
              <a:rPr lang="en-US" altLang="zh-CN" sz="1600" dirty="0" err="1">
                <a:latin typeface="MinionPro-Regular"/>
              </a:rPr>
              <a:t>i-th</a:t>
            </a:r>
            <a:r>
              <a:rPr lang="en-US" altLang="zh-CN" sz="1600" dirty="0">
                <a:latin typeface="MinionPro-Regular"/>
              </a:rPr>
              <a:t> bandit machine.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Maximum                      , where                                denotes reward of         at time of t</a:t>
            </a:r>
          </a:p>
          <a:p>
            <a:pPr lvl="1">
              <a:lnSpc>
                <a:spcPct val="120000"/>
              </a:lnSpc>
            </a:pPr>
            <a:r>
              <a:rPr lang="fr-FR" altLang="zh-CN" sz="1600" dirty="0">
                <a:latin typeface="MinionPro-Regular"/>
              </a:rPr>
              <a:t>Thompson sampling</a:t>
            </a:r>
            <a:endParaRPr lang="en-US" altLang="zh-CN" sz="1600" dirty="0">
              <a:latin typeface="MinionPro-Regular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Two-stage Method:</a:t>
            </a:r>
            <a:r>
              <a:rPr lang="zh-CN" altLang="en-US" sz="2000" dirty="0">
                <a:latin typeface="MinionPro-Regular"/>
              </a:rPr>
              <a:t> </a:t>
            </a:r>
            <a:r>
              <a:rPr lang="en-US" altLang="zh-CN" sz="2000" dirty="0">
                <a:latin typeface="MinionPro-Regular"/>
              </a:rPr>
              <a:t>KGTuner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Decouple: Dimensions and batch-size have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MinionPro-Regular"/>
              </a:rPr>
              <a:t>      larger consistency than other factors;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Stage-one: Select top 10  configuration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MinionPro-Regular"/>
              </a:rPr>
              <a:t>     candidates </a:t>
            </a:r>
            <a:r>
              <a:rPr lang="en-US" altLang="zh-CN" sz="1600" b="0" i="0" u="none" strike="noStrike" baseline="0" dirty="0">
                <a:latin typeface="MinionPro-Regular"/>
              </a:rPr>
              <a:t>on subgraph of 20%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MinionPro-Regular"/>
              </a:rPr>
              <a:t>      </a:t>
            </a:r>
            <a:r>
              <a:rPr lang="en-US" altLang="zh-CN" sz="1600" b="0" i="0" u="none" strike="noStrike" baseline="0" dirty="0">
                <a:latin typeface="MinionPro-Regular"/>
              </a:rPr>
              <a:t>entities from the full graph, based </a:t>
            </a:r>
            <a:r>
              <a:rPr lang="en-US" altLang="zh-CN" sz="1600" dirty="0">
                <a:latin typeface="MinionPro-Regular"/>
              </a:rPr>
              <a:t>on RF and multi-start random walk;   </a:t>
            </a:r>
            <a:r>
              <a:rPr lang="en-US" altLang="zh-CN" sz="2000" b="1" dirty="0">
                <a:latin typeface="MinionPro-Regular"/>
              </a:rPr>
              <a:t> (lower-fidelity)    </a:t>
            </a:r>
            <a:endParaRPr lang="en-US" altLang="zh-CN" sz="1600" b="1" dirty="0">
              <a:latin typeface="MinionPro-Regular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0" i="0" u="none" strike="noStrike" baseline="0" dirty="0">
                <a:latin typeface="MinionPro-Regular"/>
              </a:rPr>
              <a:t>Stage-two:  increase dimensions and batch-size and search on the full graph.</a:t>
            </a:r>
            <a:r>
              <a:rPr lang="en-US" altLang="zh-CN" sz="1600" dirty="0">
                <a:latin typeface="MinionPro-Regular"/>
              </a:rPr>
              <a:t>     </a:t>
            </a:r>
            <a:r>
              <a:rPr lang="en-US" altLang="zh-CN" sz="2000" b="1" dirty="0">
                <a:latin typeface="MinionPro-Regular"/>
              </a:rPr>
              <a:t>(higher-fidelity) </a:t>
            </a:r>
            <a:endParaRPr lang="en-US" altLang="zh-CN" sz="1600" b="1" i="0" u="none" strike="noStrike" baseline="0" dirty="0">
              <a:latin typeface="MinionPro-Regular"/>
            </a:endParaRPr>
          </a:p>
          <a:p>
            <a:pPr lvl="1"/>
            <a:endParaRPr lang="en-US" altLang="zh-CN" sz="1400" dirty="0">
              <a:latin typeface="MinionPro-Regular"/>
            </a:endParaRPr>
          </a:p>
          <a:p>
            <a:pPr lvl="1"/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F91C9A0-DDF6-172D-0159-224A517E4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955" y="1200992"/>
            <a:ext cx="5985287" cy="1236305"/>
          </a:xfrm>
          <a:prstGeom prst="rect">
            <a:avLst/>
          </a:prstGeom>
        </p:spPr>
      </p:pic>
      <p:pic>
        <p:nvPicPr>
          <p:cNvPr id="12" name="图片 11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thcal{A}=\{a_1\cdots a_k\}&#10;$$&#10;&#10;&#10;\end{document}" title="IguanaTex Bitmap Display">
            <a:extLst>
              <a:ext uri="{FF2B5EF4-FFF2-40B4-BE49-F238E27FC236}">
                <a16:creationId xmlns:a16="http://schemas.microsoft.com/office/drawing/2014/main" id="{E11B0A1C-F26F-2841-D0F4-8788551C41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42" y="1795278"/>
            <a:ext cx="1405242" cy="216490"/>
          </a:xfrm>
          <a:prstGeom prst="rect">
            <a:avLst/>
          </a:prstGeom>
        </p:spPr>
      </p:pic>
      <p:pic>
        <p:nvPicPr>
          <p:cNvPr id="14" name="图片 13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a_i&#10;$$&#10;&#10;&#10;\end{document}" title="IguanaTex Bitmap Display">
            <a:extLst>
              <a:ext uri="{FF2B5EF4-FFF2-40B4-BE49-F238E27FC236}">
                <a16:creationId xmlns:a16="http://schemas.microsoft.com/office/drawing/2014/main" id="{7E4FDF7B-B05D-F7F3-A44F-4267BF0633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44" y="1837521"/>
            <a:ext cx="187429" cy="150857"/>
          </a:xfrm>
          <a:prstGeom prst="rect">
            <a:avLst/>
          </a:prstGeom>
        </p:spPr>
      </p:pic>
      <p:pic>
        <p:nvPicPr>
          <p:cNvPr id="11" name="图片 10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x \limits\sum_{t=1}^T r_t&#10;$$&#10;&#10;&#10;\end{document}" title="IguanaTex Bitmap Display">
            <a:extLst>
              <a:ext uri="{FF2B5EF4-FFF2-40B4-BE49-F238E27FC236}">
                <a16:creationId xmlns:a16="http://schemas.microsoft.com/office/drawing/2014/main" id="{56972BDA-835F-227F-0970-4211977827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79" y="2397391"/>
            <a:ext cx="715499" cy="478658"/>
          </a:xfrm>
          <a:prstGeom prst="rect">
            <a:avLst/>
          </a:prstGeom>
        </p:spPr>
      </p:pic>
      <p:pic>
        <p:nvPicPr>
          <p:cNvPr id="18" name="图片 17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r_t\sim \mathcal{R}(\cdot|a_t)&#10;$$&#10;&#10;&#10;\end{document}" title="IguanaTex Bitmap Display">
            <a:extLst>
              <a:ext uri="{FF2B5EF4-FFF2-40B4-BE49-F238E27FC236}">
                <a16:creationId xmlns:a16="http://schemas.microsoft.com/office/drawing/2014/main" id="{74B74C48-8690-4B71-8447-76DAA11B69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58" y="2525202"/>
            <a:ext cx="1135976" cy="225039"/>
          </a:xfrm>
          <a:prstGeom prst="rect">
            <a:avLst/>
          </a:prstGeom>
        </p:spPr>
      </p:pic>
      <p:pic>
        <p:nvPicPr>
          <p:cNvPr id="20" name="图片 19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a_t&#10;$$&#10;&#10;&#10;\end{document}" title="IguanaTex Bitmap Display">
            <a:extLst>
              <a:ext uri="{FF2B5EF4-FFF2-40B4-BE49-F238E27FC236}">
                <a16:creationId xmlns:a16="http://schemas.microsoft.com/office/drawing/2014/main" id="{0BF67CE0-4492-A102-8DE3-DBC26550EE5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6" y="2580530"/>
            <a:ext cx="193524" cy="1508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2B727B7-E535-87C6-ED48-CF616D2908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01856" y="3089251"/>
            <a:ext cx="2318682" cy="190395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7475D15-7E3F-7243-A10F-9EFAC86152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0538" y="3105420"/>
            <a:ext cx="4859127" cy="18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4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Shortage of KGTuner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Fixed heuristics (e.g. 20%/top-10) limits flexibility of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MinionPro-Regular"/>
              </a:rPr>
              <a:t>      budget allocation on each  configuration candidates.    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i="0" u="none" strike="noStrike" baseline="0" dirty="0">
                <a:latin typeface="MinionPro-Regular"/>
              </a:rPr>
              <a:t>Reduce graph by random walk </a:t>
            </a:r>
            <a:r>
              <a:rPr lang="en-US" altLang="zh-CN" sz="1600" dirty="0">
                <a:latin typeface="MinionPro-Regular"/>
              </a:rPr>
              <a:t>may lead to underperforming.</a:t>
            </a:r>
            <a:r>
              <a:rPr lang="en-US" altLang="zh-CN" sz="1600" b="0" i="0" u="none" strike="noStrike" baseline="0" dirty="0">
                <a:latin typeface="MinionPro-Regular"/>
              </a:rPr>
              <a:t> </a:t>
            </a:r>
            <a:endParaRPr lang="en-US" altLang="zh-CN" sz="1800" dirty="0">
              <a:latin typeface="MinionPro-Regular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Multi-stage fidelity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Select configuration candidates by several rounds (successive halving)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Each round allocate different budget on each candidate </a:t>
            </a:r>
            <a:r>
              <a:rPr lang="en-US" altLang="zh-CN" sz="1600">
                <a:latin typeface="MinionPro-Regular"/>
              </a:rPr>
              <a:t>(gradually lower-fidelity </a:t>
            </a:r>
            <a:r>
              <a:rPr lang="zh-CN" altLang="en-US" sz="1600" dirty="0">
                <a:latin typeface="MinionPro-Regular"/>
              </a:rPr>
              <a:t>→ </a:t>
            </a:r>
            <a:r>
              <a:rPr lang="en-US" altLang="zh-CN" sz="1600" dirty="0">
                <a:latin typeface="MinionPro-Regular"/>
              </a:rPr>
              <a:t>higher-fidelity)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Graph reduction: k-core decomposition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Triple sampling</a:t>
            </a:r>
          </a:p>
          <a:p>
            <a:pPr lvl="2">
              <a:lnSpc>
                <a:spcPct val="120000"/>
              </a:lnSpc>
            </a:pPr>
            <a:r>
              <a:rPr lang="en-US" altLang="zh-CN" sz="1400" dirty="0">
                <a:latin typeface="MinionPro-Regular"/>
              </a:rPr>
              <a:t>High cost and low transferability due to sparsity of graphs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MinionPro-Regular"/>
              </a:rPr>
              <a:t>Random walk</a:t>
            </a:r>
            <a:endParaRPr lang="en-US" altLang="zh-CN" sz="1400" dirty="0">
              <a:latin typeface="MinionPro-Regular"/>
            </a:endParaRPr>
          </a:p>
          <a:p>
            <a:pPr lvl="2">
              <a:lnSpc>
                <a:spcPct val="120000"/>
              </a:lnSpc>
            </a:pPr>
            <a:r>
              <a:rPr lang="en-US" altLang="zh-CN" sz="1400" dirty="0">
                <a:latin typeface="MinionPro-Regular"/>
              </a:rPr>
              <a:t>Entities better connected but high cost. KGTuner improved this. 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MinionPro-Regular"/>
              </a:rPr>
              <a:t>k-core decomposition</a:t>
            </a:r>
          </a:p>
          <a:p>
            <a:pPr lvl="2">
              <a:lnSpc>
                <a:spcPct val="120000"/>
              </a:lnSpc>
            </a:pPr>
            <a:r>
              <a:rPr lang="en-US" altLang="zh-CN" sz="1400" dirty="0">
                <a:latin typeface="MinionPro-Regular"/>
              </a:rPr>
              <a:t>More direct way to gain a well-connected subgraph</a:t>
            </a:r>
          </a:p>
          <a:p>
            <a:pPr lvl="2"/>
            <a:endParaRPr lang="en-US" altLang="zh-CN" sz="1400" dirty="0">
              <a:latin typeface="MinionPro-Regular"/>
            </a:endParaRPr>
          </a:p>
          <a:p>
            <a:pPr lvl="1"/>
            <a:endParaRPr lang="en-US" altLang="zh-CN" sz="1800" dirty="0">
              <a:latin typeface="MinionPro-Regular"/>
            </a:endParaRPr>
          </a:p>
          <a:p>
            <a:pPr lvl="2">
              <a:lnSpc>
                <a:spcPct val="120000"/>
              </a:lnSpc>
            </a:pPr>
            <a:endParaRPr lang="en-US" altLang="zh-CN" sz="1600" dirty="0">
              <a:latin typeface="MinionPro-Regular"/>
            </a:endParaRPr>
          </a:p>
          <a:p>
            <a:pPr lvl="1">
              <a:lnSpc>
                <a:spcPct val="120000"/>
              </a:lnSpc>
            </a:pPr>
            <a:endParaRPr lang="en-US" altLang="zh-CN" sz="16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Motivation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E7475D15-7E3F-7243-A10F-9EFAC861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558" y="1475409"/>
            <a:ext cx="4859127" cy="1871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70756C-4C95-9A19-CD2B-40EF56CA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31" y="5223175"/>
            <a:ext cx="5662969" cy="15649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B0D6AB-0F2A-576A-A7D6-6617ED91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054" y="4091723"/>
            <a:ext cx="3721722" cy="12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Successive Halving for Knowledge Graphs</a:t>
            </a:r>
          </a:p>
          <a:p>
            <a:pPr marL="914400" lvl="2" indent="0">
              <a:buNone/>
            </a:pPr>
            <a:endParaRPr lang="en-US" altLang="zh-CN" sz="1400" dirty="0">
              <a:latin typeface="MinionPro-Regular"/>
            </a:endParaRPr>
          </a:p>
          <a:p>
            <a:pPr lvl="1"/>
            <a:endParaRPr lang="en-US" altLang="zh-CN" sz="1800" dirty="0">
              <a:latin typeface="MinionPro-Regular"/>
            </a:endParaRPr>
          </a:p>
          <a:p>
            <a:pPr lvl="2">
              <a:lnSpc>
                <a:spcPct val="120000"/>
              </a:lnSpc>
            </a:pPr>
            <a:endParaRPr lang="en-US" altLang="zh-CN" sz="1600" dirty="0">
              <a:latin typeface="MinionPro-Regular"/>
            </a:endParaRPr>
          </a:p>
          <a:p>
            <a:pPr lvl="1">
              <a:lnSpc>
                <a:spcPct val="120000"/>
              </a:lnSpc>
            </a:pPr>
            <a:endParaRPr lang="en-US" altLang="zh-CN" sz="16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DC47D7F-AE36-42B1-467A-21650138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9" y="2110209"/>
            <a:ext cx="6544079" cy="380675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E09E263-8BCC-B493-73D6-2C2ADCDDDD25}"/>
              </a:ext>
            </a:extLst>
          </p:cNvPr>
          <p:cNvSpPr/>
          <p:nvPr/>
        </p:nvSpPr>
        <p:spPr>
          <a:xfrm>
            <a:off x="7185253" y="3563331"/>
            <a:ext cx="710896" cy="235308"/>
          </a:xfrm>
          <a:prstGeom prst="rightArrow">
            <a:avLst/>
          </a:prstGeom>
          <a:solidFill>
            <a:srgbClr val="E5F0D9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111028-5EBA-1152-DCF8-96D89647EDF3}"/>
              </a:ext>
            </a:extLst>
          </p:cNvPr>
          <p:cNvSpPr txBox="1"/>
          <p:nvPr/>
        </p:nvSpPr>
        <p:spPr>
          <a:xfrm>
            <a:off x="8182874" y="2644477"/>
            <a:ext cx="3255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SFRM1000"/>
                <a:cs typeface="Times New Roman" panose="02020603050405020304" pitchFamily="18" charset="0"/>
              </a:rPr>
              <a:t>Each round has approximately the same overall budget, but differs in the number of configurations and fidelity.</a:t>
            </a:r>
          </a:p>
          <a:p>
            <a:pPr algn="l"/>
            <a:endParaRPr lang="en-US" altLang="zh-CN" dirty="0">
              <a:solidFill>
                <a:schemeClr val="accent1"/>
              </a:solidFill>
              <a:latin typeface="SFRM100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1"/>
                </a:solidFill>
                <a:latin typeface="SFRM1000"/>
                <a:cs typeface="Times New Roman" panose="02020603050405020304" pitchFamily="18" charset="0"/>
              </a:rPr>
              <a:t>Total budget is approximate to B×E epochs on the full graph, which can be change flexibly.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115AE2-8B24-4BBA-D80B-C8A650A59A50}"/>
              </a:ext>
            </a:extLst>
          </p:cNvPr>
          <p:cNvSpPr/>
          <p:nvPr/>
        </p:nvSpPr>
        <p:spPr>
          <a:xfrm>
            <a:off x="1168054" y="4091479"/>
            <a:ext cx="1011827" cy="2319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A735B0-38E5-46FA-E3A5-195420A05912}"/>
              </a:ext>
            </a:extLst>
          </p:cNvPr>
          <p:cNvSpPr/>
          <p:nvPr/>
        </p:nvSpPr>
        <p:spPr>
          <a:xfrm>
            <a:off x="1168053" y="5099900"/>
            <a:ext cx="2729006" cy="2319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DE474-68E4-895C-9E25-DE8DD4C0404E}"/>
              </a:ext>
            </a:extLst>
          </p:cNvPr>
          <p:cNvSpPr/>
          <p:nvPr/>
        </p:nvSpPr>
        <p:spPr>
          <a:xfrm>
            <a:off x="3752568" y="2857892"/>
            <a:ext cx="2129758" cy="2319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Datasets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MinionPro-Regular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MinionPro-Regular"/>
              </a:rPr>
              <a:t>Models: </a:t>
            </a:r>
            <a:r>
              <a:rPr lang="en-US" altLang="zh-CN" sz="2000" dirty="0" err="1">
                <a:latin typeface="MinionPro-Regular"/>
              </a:rPr>
              <a:t>ComplEX</a:t>
            </a:r>
            <a:r>
              <a:rPr lang="zh-CN" altLang="en-US" sz="2000" dirty="0">
                <a:latin typeface="MinionPro-Regular"/>
              </a:rPr>
              <a:t>、</a:t>
            </a:r>
            <a:r>
              <a:rPr lang="en-US" altLang="zh-CN" sz="2000" dirty="0" err="1">
                <a:latin typeface="MinionPro-Regular"/>
              </a:rPr>
              <a:t>TransE</a:t>
            </a:r>
            <a:r>
              <a:rPr lang="zh-CN" altLang="en-US" sz="2000" dirty="0">
                <a:latin typeface="MinionPro-Regular"/>
              </a:rPr>
              <a:t>、</a:t>
            </a:r>
            <a:r>
              <a:rPr lang="en-US" altLang="zh-CN" sz="2000" dirty="0" err="1">
                <a:latin typeface="MinionPro-Regular"/>
              </a:rPr>
              <a:t>RotatE</a:t>
            </a:r>
            <a:endParaRPr lang="en-US" altLang="zh-CN" sz="2000" dirty="0">
              <a:latin typeface="MinionPro-Regular"/>
            </a:endParaRPr>
          </a:p>
          <a:p>
            <a:pPr marL="914400" lvl="2" indent="0">
              <a:buNone/>
            </a:pPr>
            <a:endParaRPr lang="en-US" altLang="zh-CN" sz="1400" dirty="0">
              <a:latin typeface="MinionPro-Regular"/>
            </a:endParaRPr>
          </a:p>
          <a:p>
            <a:r>
              <a:rPr lang="en-US" altLang="zh-CN" sz="2200" dirty="0">
                <a:latin typeface="MinionPro-Regular"/>
              </a:rPr>
              <a:t>Experiment I: Different reduction methods</a:t>
            </a:r>
          </a:p>
          <a:p>
            <a:pPr lvl="1"/>
            <a:r>
              <a:rPr lang="en-US" altLang="zh-CN" sz="1800" b="0" i="0" u="none" strike="noStrike" baseline="0" dirty="0">
                <a:latin typeface="SFRM1000"/>
              </a:rPr>
              <a:t>Use Spearman’s rank correlation </a:t>
            </a:r>
          </a:p>
          <a:p>
            <a:pPr marL="457200" lvl="1" indent="0">
              <a:buNone/>
            </a:pPr>
            <a:r>
              <a:rPr lang="en-US" altLang="zh-CN" sz="1800" b="0" i="0" u="none" strike="noStrike" baseline="0" dirty="0">
                <a:latin typeface="SFRM1000"/>
              </a:rPr>
              <a:t>    coefficient between the</a:t>
            </a:r>
          </a:p>
          <a:p>
            <a:pPr marL="457200" lvl="1" indent="0">
              <a:buNone/>
            </a:pPr>
            <a:r>
              <a:rPr lang="en-US" altLang="zh-CN" sz="1800" b="0" i="0" u="none" strike="noStrike" baseline="0" dirty="0">
                <a:latin typeface="SFRM1000"/>
              </a:rPr>
              <a:t>    low-fidelity and the high-fidelity 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SFRM1000"/>
              </a:rPr>
              <a:t>    </a:t>
            </a:r>
            <a:r>
              <a:rPr lang="en-US" altLang="zh-CN" sz="1800" b="0" i="0" u="none" strike="noStrike" baseline="0" dirty="0">
                <a:latin typeface="SFRM1000"/>
              </a:rPr>
              <a:t>results (MRR).</a:t>
            </a:r>
          </a:p>
          <a:p>
            <a:pPr lvl="1"/>
            <a:r>
              <a:rPr lang="en-US" altLang="zh-CN" sz="1800" dirty="0">
                <a:latin typeface="SFRM1000"/>
              </a:rPr>
              <a:t>k-core is the most efficient among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SFRM1000"/>
              </a:rPr>
              <a:t>    graph reduction methods.</a:t>
            </a:r>
          </a:p>
          <a:p>
            <a:pPr lvl="1"/>
            <a:r>
              <a:rPr lang="en-US" altLang="zh-CN" sz="1800" dirty="0">
                <a:latin typeface="SFRM1000"/>
              </a:rPr>
              <a:t>Combination of both epoch and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SFRM1000"/>
              </a:rPr>
              <a:t>    graph reduction perform best.</a:t>
            </a:r>
            <a:endParaRPr lang="en-US" altLang="zh-CN" sz="2000" dirty="0">
              <a:latin typeface="MinionPro-Regular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69FCA13-60D6-1DEF-AB7F-4946D6E2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37" y="1327784"/>
            <a:ext cx="7139479" cy="12980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AC9ED9-D4CD-B5AF-1709-5E592022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06" y="4015819"/>
            <a:ext cx="6978027" cy="22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MinionPro-Regular"/>
              </a:rPr>
              <a:t>Experiment II: compare to former SOTA results</a:t>
            </a:r>
          </a:p>
          <a:p>
            <a:pPr lvl="1"/>
            <a:endParaRPr lang="en-US" altLang="zh-CN" sz="1800" b="0" i="0" u="none" strike="noStrike" baseline="0" dirty="0">
              <a:latin typeface="SFRM1000"/>
            </a:endParaRPr>
          </a:p>
          <a:p>
            <a:pPr marL="457200" lvl="1" indent="0">
              <a:buNone/>
            </a:pPr>
            <a:endParaRPr lang="en-US" altLang="zh-CN" sz="2000" dirty="0">
              <a:latin typeface="MinionPro-Regula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400" dirty="0">
              <a:latin typeface="SFRM1000"/>
            </a:endParaRPr>
          </a:p>
          <a:p>
            <a:pPr lvl="1"/>
            <a:endParaRPr lang="en-US" altLang="zh-CN" sz="1400" dirty="0">
              <a:latin typeface="SFRM1000"/>
            </a:endParaRPr>
          </a:p>
          <a:p>
            <a:pPr lvl="1"/>
            <a:r>
              <a:rPr lang="en-US" altLang="zh-CN" sz="2000" dirty="0">
                <a:latin typeface="SFRM1000"/>
              </a:rPr>
              <a:t>Best prior results often use a considerably </a:t>
            </a:r>
            <a:r>
              <a:rPr lang="en-US" altLang="zh-CN" sz="2000" b="0" i="0" u="none" strike="noStrike" baseline="0" dirty="0">
                <a:latin typeface="SFRM1000"/>
              </a:rPr>
              <a:t>larger budget and/or model dimensionality.</a:t>
            </a:r>
          </a:p>
          <a:p>
            <a:pPr lvl="1"/>
            <a:r>
              <a:rPr lang="en-US" altLang="zh-CN" sz="2000" dirty="0">
                <a:latin typeface="SFRM1000"/>
              </a:rPr>
              <a:t>Even with low budget, GraSH performed either similarly and sometimes slightly worse than the best prior results (Column: Comb. Dim 512)</a:t>
            </a:r>
          </a:p>
          <a:p>
            <a:pPr lvl="1"/>
            <a:r>
              <a:rPr lang="en-US" altLang="zh-CN" sz="2000" dirty="0">
                <a:latin typeface="SFRM1000"/>
              </a:rPr>
              <a:t>On the large-scale Freebase KG, where low-fidelity hyperparameter search is a necessity, GraSH outperformed state-of-the-art results by a large margin.</a:t>
            </a:r>
          </a:p>
          <a:p>
            <a:pPr lvl="1"/>
            <a:endParaRPr lang="en-US" altLang="zh-CN" sz="2000" b="0" i="0" u="none" strike="noStrike" baseline="0" dirty="0">
              <a:latin typeface="SFRM100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72150C6-D0C4-2FFF-09C0-B67A634A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33" y="1738185"/>
            <a:ext cx="7565930" cy="33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401415"/>
            <a:ext cx="10515600" cy="5687539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MinionPro-Regular"/>
              </a:rPr>
              <a:t>Experiment III: compare to KGTuner</a:t>
            </a:r>
          </a:p>
          <a:p>
            <a:pPr marL="0" indent="0">
              <a:buNone/>
            </a:pPr>
            <a:r>
              <a:rPr lang="en-US" altLang="zh-CN" sz="2200" dirty="0">
                <a:latin typeface="MinionPro-Regular"/>
              </a:rPr>
              <a:t> </a:t>
            </a:r>
          </a:p>
          <a:p>
            <a:pPr marL="457200" lvl="1" indent="0">
              <a:buNone/>
            </a:pPr>
            <a:r>
              <a:rPr lang="en-US" altLang="zh-CN" sz="2000" b="0" i="0" u="none" strike="noStrike" baseline="0" dirty="0">
                <a:latin typeface="SFRM1000"/>
              </a:rPr>
              <a:t>				On Yago3-10 with </a:t>
            </a:r>
            <a:r>
              <a:rPr lang="en-US" altLang="zh-CN" sz="2000" b="0" i="0" u="none" strike="noStrike" baseline="0" dirty="0" err="1">
                <a:latin typeface="SFRM1000"/>
              </a:rPr>
              <a:t>ComplEX</a:t>
            </a:r>
            <a:endParaRPr lang="en-US" altLang="zh-CN" sz="160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MinionPro-Regula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dirty="0">
              <a:latin typeface="MinionPro-Regula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400" dirty="0">
              <a:latin typeface="MinionPro-Regular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SFRM1000"/>
              </a:rPr>
              <a:t>KGTuner is not suitable for larger graph due to its high computational cost.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SFRM1000"/>
              </a:rPr>
              <a:t>The high computational cost of KGTuner mainly stems from its inflexible and inefficient budget allocation.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SFRM1000"/>
              </a:rPr>
              <a:t>The higher quality of GraSH stems from its use of multiple fidelities (vs. two in KGTuner) and by using a combination of k-cores and epoch reduction (vs. random walks in KGTuner).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400" b="0" i="0" u="none" strike="noStrike" baseline="0" dirty="0">
              <a:latin typeface="MinionPro-Regular"/>
            </a:endParaRPr>
          </a:p>
          <a:p>
            <a:pPr lvl="1"/>
            <a:endParaRPr lang="en-US" altLang="zh-CN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28ADF445-41B4-15DD-2A21-630DABF1A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89618"/>
              </p:ext>
            </p:extLst>
          </p:nvPr>
        </p:nvGraphicFramePr>
        <p:xfrm>
          <a:off x="2032000" y="255789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081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82918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144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0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KGTuner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</a:t>
                      </a:r>
                      <a:r>
                        <a:rPr lang="en-US" altLang="zh-CN" dirty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</a:t>
                      </a:r>
                      <a:r>
                        <a:rPr lang="en-US" altLang="zh-CN" dirty="0"/>
                        <a:t>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553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12.8984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thcal{A}=\{a_1\cdots a_k\}&#10;$$&#10;&#10;&#10;\end{document}"/>
  <p:tag name="IGUANATEXSIZE" val="14"/>
  <p:tag name="IGUANATEXCURSOR" val="421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2.2385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a_i&#10;$$&#10;&#10;&#10;\end{document}"/>
  <p:tag name="IGUANATEXSIZE" val="20"/>
  <p:tag name="IGUANATEXCURSOR" val="397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539.1826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x \limits\sum_{t=1}^T r_t&#10;$$&#10;&#10;&#10;\end{document}"/>
  <p:tag name="IGUANATEXSIZE" val="20"/>
  <p:tag name="IGUANATEXCURSOR" val="422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r_t\sim \mathcal{R}(\cdot|a_t)&#10;$$&#10;&#10;&#10;\end{document}"/>
  <p:tag name="IGUANATEXSIZE" val="20"/>
  <p:tag name="IGUANATEXCURSOR" val="39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5.23811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a_t&#10;$$&#10;&#10;&#10;\end{document}"/>
  <p:tag name="IGUANATEXSIZE" val="20"/>
  <p:tag name="IGUANATEXCURSOR" val="397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708</Words>
  <Application>Microsoft Office PowerPoint</Application>
  <PresentationFormat>宽屏</PresentationFormat>
  <Paragraphs>143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MinionPro-Regular</vt:lpstr>
      <vt:lpstr>SFRM1000</vt:lpstr>
      <vt:lpstr>等线</vt:lpstr>
      <vt:lpstr>等线 Light</vt:lpstr>
      <vt:lpstr>Arial</vt:lpstr>
      <vt:lpstr>Times</vt:lpstr>
      <vt:lpstr>Times New Roman</vt:lpstr>
      <vt:lpstr>Office 主题​​</vt:lpstr>
      <vt:lpstr>PowerPoint 演示文稿</vt:lpstr>
      <vt:lpstr>Outlines</vt:lpstr>
      <vt:lpstr>Background</vt:lpstr>
      <vt:lpstr>Background</vt:lpstr>
      <vt:lpstr>Motivation</vt:lpstr>
      <vt:lpstr>Method</vt:lpstr>
      <vt:lpstr>Experiments</vt:lpstr>
      <vt:lpstr>Experiments</vt:lpstr>
      <vt:lpstr>Experiments</vt:lpstr>
      <vt:lpstr>Experiments</vt:lpstr>
      <vt:lpstr>Experiments</vt:lpstr>
      <vt:lpstr>Discussions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Haobo</dc:creator>
  <cp:lastModifiedBy>Haobo</cp:lastModifiedBy>
  <cp:revision>11</cp:revision>
  <dcterms:created xsi:type="dcterms:W3CDTF">2022-07-25T07:54:27Z</dcterms:created>
  <dcterms:modified xsi:type="dcterms:W3CDTF">2022-07-25T19:27:50Z</dcterms:modified>
</cp:coreProperties>
</file>