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C9122-0D5A-8217-E338-9857D2AC7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56D1E9-D8EF-2A02-0983-A330CEEFD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1CE3D-EEFA-998B-84DF-2A8820B6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481B5-4ACA-3EF0-CD36-74BF1869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99010-9E80-46AA-37D7-E5F5C89D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5CA68-38DE-7FED-F40B-7FE5985D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7A84C-ABFD-9ED5-E273-7F4931ED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586DF-1DCB-DD26-5177-DE7ADA16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B9B2A8-B090-ED92-271E-6405BBAD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155DA-4ADA-510A-4317-DB4ED4C4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5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E7E4BF-4EAA-C16D-9130-2CD08A14E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E8CA49-B136-7873-6F5A-7B573D70E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435598-B7A8-08CD-66E0-5419A0C3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8B8D86-4BEE-6537-1B6D-62CC8C0E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84448-22C1-A35E-6E42-2A845F8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CC3AC-D2E3-63C8-2181-CFF9EE75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B42A1-0D4B-F137-3C15-0312B432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00375-C1F1-CF65-B37D-8087641B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9A0C6-BAA3-F2B9-52C7-E7A33143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C6A96-CC89-2D6F-1CCC-39D68763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1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AA5EB-2F11-587D-C087-011F018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1D552-F189-2D80-31F9-A3D2EC58F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93D60-C19B-59C1-50ED-36D92CC7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7140E-907D-6F89-C1FE-B3A33538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C6548-1072-77C5-E3D1-4DC17B1B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EF180-5B22-D419-75A8-499D09E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2269F-7857-F11C-9319-9CD287D47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6539B-FE5D-ACD0-9F9A-8C47EC14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CDFA3E-EC69-9253-A7C3-6D106985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18E7-78AD-F713-FB68-7ED9D0BA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0D802-A3ED-110C-EB4A-5D76B535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0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7EB5-708D-6512-F878-E4FA5E9C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B21BA-D4F7-BD4F-D6D3-1539C2437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A1ECA-CCCA-8C75-BC6A-E02CE76E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3C7B3A-50EC-4946-AD08-5F6097D1B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D26C2E-FCE9-0A33-8513-CECAFF833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E38BB4-33BD-C12D-0D00-AA85B2F6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06F3F5-10CA-5B84-81BD-EA9387BD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A4B980-0C15-D1EB-08D7-A15FA58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76DC-4198-6563-6B59-0552E54D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57C05-200A-5F7A-0C9D-7D21DA4B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4F3275-5EB4-F46D-DD75-B5DF5E8D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FBDD80-5D65-1485-6B3C-078E6350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0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C4FA2-AC5A-40CA-DD3F-C52CC573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12B50-9C12-DE12-49CF-8D04658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A174CE-EE7C-69C4-A8D5-2BA329C1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10D41-A777-457C-48E5-C7B059A7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8F764-F7DD-1F8E-5CE4-21AA640C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97852-E2C6-52DC-1A14-141CBB8D6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C6629-F271-CEF5-57CF-1EA96AE3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A1436-C94D-23C6-694D-88D53831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B8222-FEA9-9A36-EC58-5EE1271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924D7-A2F2-5C5A-F212-0F9380F9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008D45-DDA4-F315-003F-C97F24CF1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6C2A3E-F5AE-6DCD-EC6E-0659516BD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701AE-63F3-CD7A-A2DC-EA5235FB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A8FAE-BFD8-57AB-32C0-87A1D816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250E7-663F-8318-3BC0-B6BF6AB0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4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365C04-0101-08B5-B523-9446095B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E0265-5713-B39C-A281-7BCE6458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EDD33-E1F7-74BB-50B7-62D80F70F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7CAC6-C52A-4984-9125-4FD198CDA1D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3BCDB-24A3-2FF4-A05D-4C882834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8446E-59C8-992F-6B51-43177B23C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8953-27E9-44AD-974D-840B1F32E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829BC-8495-66F2-4ADB-C5141A81E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Logical Queries</a:t>
            </a:r>
            <a:r>
              <a:rPr lang="zh-CN" altLang="en-US" dirty="0"/>
              <a:t>整理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7CDD6E-8500-6C9C-5D66-2E919720C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6881"/>
            <a:ext cx="9144000" cy="1655762"/>
          </a:xfrm>
        </p:spPr>
        <p:txBody>
          <a:bodyPr/>
          <a:lstStyle/>
          <a:p>
            <a:r>
              <a:rPr lang="zh-CN" altLang="en-US" dirty="0"/>
              <a:t>徐浩博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6D690-2449-0BF6-ED32-DBDCEC57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DBC9-E957-1542-8D52-61357530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GQE</a:t>
            </a:r>
          </a:p>
          <a:p>
            <a:pPr lvl="1"/>
            <a:r>
              <a:rPr lang="en-US" altLang="zh-CN" dirty="0"/>
              <a:t>Logical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r>
              <a:rPr lang="zh-CN" altLang="en-US" dirty="0"/>
              <a:t>方法原始框架</a:t>
            </a:r>
            <a:endParaRPr lang="en-US" altLang="zh-CN" dirty="0"/>
          </a:p>
          <a:p>
            <a:pPr lvl="1"/>
            <a:r>
              <a:rPr lang="en-US" altLang="zh-CN" dirty="0"/>
              <a:t>Entities</a:t>
            </a:r>
            <a:r>
              <a:rPr lang="zh-CN" altLang="en-US" dirty="0"/>
              <a:t>嵌入为点</a:t>
            </a:r>
            <a:endParaRPr lang="en-US" altLang="zh-CN" dirty="0"/>
          </a:p>
          <a:p>
            <a:pPr lvl="1"/>
            <a:r>
              <a:rPr lang="zh-CN" altLang="en-US" dirty="0"/>
              <a:t>关系表示为</a:t>
            </a:r>
            <a:r>
              <a:rPr lang="en-US" altLang="zh-CN" dirty="0"/>
              <a:t>Projection</a:t>
            </a:r>
            <a:r>
              <a:rPr lang="zh-CN" altLang="en-US" dirty="0"/>
              <a:t>函数，合取表示为</a:t>
            </a:r>
            <a:r>
              <a:rPr lang="en-US" altLang="zh-CN" dirty="0"/>
              <a:t>Intersection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en-US" altLang="zh-CN" dirty="0"/>
              <a:t>Query2Box</a:t>
            </a:r>
          </a:p>
          <a:p>
            <a:pPr lvl="1"/>
            <a:r>
              <a:rPr lang="zh-CN" altLang="en-US" dirty="0"/>
              <a:t>改进嵌入方法为</a:t>
            </a:r>
            <a:r>
              <a:rPr lang="en-US" altLang="zh-CN" dirty="0"/>
              <a:t>Box</a:t>
            </a:r>
            <a:r>
              <a:rPr lang="zh-CN" altLang="en-US" dirty="0"/>
              <a:t>，解决析取问题</a:t>
            </a:r>
            <a:endParaRPr lang="en-US" altLang="zh-CN" dirty="0"/>
          </a:p>
          <a:p>
            <a:r>
              <a:rPr lang="en-US" altLang="zh-CN" dirty="0" err="1"/>
              <a:t>BetaE</a:t>
            </a:r>
            <a:endParaRPr lang="en-US" altLang="zh-CN" dirty="0"/>
          </a:p>
          <a:p>
            <a:pPr lvl="1"/>
            <a:r>
              <a:rPr lang="zh-CN" altLang="en-US" dirty="0"/>
              <a:t>改进嵌入方法为</a:t>
            </a:r>
            <a:r>
              <a:rPr lang="en-US" altLang="zh-CN" dirty="0"/>
              <a:t>Beta</a:t>
            </a:r>
            <a:r>
              <a:rPr lang="zh-CN" altLang="en-US" dirty="0"/>
              <a:t>分布，解决否定问题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7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78345-009F-1A2B-CE74-6ABA836C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GQE:</a:t>
            </a:r>
            <a:r>
              <a:rPr lang="zh-CN" altLang="en-US" sz="3600" dirty="0"/>
              <a:t> </a:t>
            </a:r>
            <a:r>
              <a:rPr lang="en-US" altLang="zh-CN" sz="3200" dirty="0"/>
              <a:t>Embedding Logical Queries on Knowledge Graphs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CDB3C-69AC-064C-7C93-AF5515FF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658"/>
            <a:ext cx="10515600" cy="5079510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动机：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go beyond simple edge prediction </a:t>
            </a:r>
            <a:r>
              <a:rPr lang="en-US" altLang="zh-CN" sz="2400" dirty="0">
                <a:latin typeface="+mn-ea"/>
              </a:rPr>
              <a:t>and handle </a:t>
            </a:r>
            <a:r>
              <a:rPr lang="en-US" altLang="zh-CN" sz="2400" b="0" i="0" u="none" strike="noStrike" baseline="0" dirty="0">
                <a:latin typeface="+mn-ea"/>
              </a:rPr>
              <a:t>more complex logical queries, which </a:t>
            </a:r>
            <a:r>
              <a:rPr lang="en-US" altLang="zh-CN" sz="2400" dirty="0">
                <a:latin typeface="+mn-ea"/>
              </a:rPr>
              <a:t>might involve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multiple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unobse</a:t>
            </a:r>
            <a:r>
              <a:rPr lang="en-US" altLang="zh-CN" sz="2400" b="0" i="0" u="none" strike="noStrike" baseline="0" dirty="0">
                <a:solidFill>
                  <a:srgbClr val="FF0000"/>
                </a:solidFill>
                <a:latin typeface="+mn-ea"/>
              </a:rPr>
              <a:t>rved edges</a:t>
            </a:r>
            <a:r>
              <a:rPr lang="en-US" altLang="zh-CN" sz="2400" b="0" i="0" u="none" strike="noStrike" baseline="0" dirty="0">
                <a:latin typeface="+mn-ea"/>
              </a:rPr>
              <a:t>, entities, and variables. </a:t>
            </a:r>
          </a:p>
          <a:p>
            <a:pPr lvl="1"/>
            <a:r>
              <a:rPr lang="zh-CN" altLang="en-US" sz="2000" dirty="0">
                <a:latin typeface="+mn-ea"/>
              </a:rPr>
              <a:t>典型例子：选择哪些药品以攻击与疾病</a:t>
            </a:r>
            <a:r>
              <a:rPr lang="en-US" altLang="zh-CN" sz="2000" dirty="0">
                <a:latin typeface="+mn-ea"/>
              </a:rPr>
              <a:t>A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B</a:t>
            </a:r>
            <a:r>
              <a:rPr lang="zh-CN" altLang="en-US" sz="2000" dirty="0">
                <a:latin typeface="+mn-ea"/>
              </a:rPr>
              <a:t>同时相关的蛋白质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以往方法基于</a:t>
            </a:r>
            <a:r>
              <a:rPr lang="en-US" altLang="zh-CN" sz="2000" dirty="0">
                <a:latin typeface="+mn-ea"/>
              </a:rPr>
              <a:t>linkage prediction</a:t>
            </a:r>
            <a:r>
              <a:rPr lang="zh-CN" altLang="en-US" sz="2000" dirty="0">
                <a:latin typeface="+mn-ea"/>
              </a:rPr>
              <a:t>，可能需要枚举所有可能</a:t>
            </a:r>
            <a:r>
              <a:rPr lang="en-US" altLang="zh-CN" sz="2000" dirty="0">
                <a:latin typeface="+mn-ea"/>
              </a:rPr>
              <a:t>(observed/unobserved)</a:t>
            </a:r>
            <a:r>
              <a:rPr lang="zh-CN" altLang="en-US" sz="2000" dirty="0">
                <a:latin typeface="+mn-ea"/>
              </a:rPr>
              <a:t>子图，时间开销是指数级别</a:t>
            </a:r>
            <a:endParaRPr lang="en-US" altLang="zh-CN" sz="2000" dirty="0">
              <a:latin typeface="+mn-ea"/>
            </a:endParaRPr>
          </a:p>
          <a:p>
            <a:r>
              <a:rPr lang="zh-CN" altLang="en-US" sz="2400" b="0" i="0" u="none" strike="noStrike" baseline="0" dirty="0">
                <a:latin typeface="+mn-ea"/>
              </a:rPr>
              <a:t>主要思想：</a:t>
            </a:r>
            <a:r>
              <a:rPr lang="en-US" altLang="zh-CN" sz="2400" b="0" i="0" u="none" strike="noStrike" baseline="0" dirty="0">
                <a:latin typeface="+mn-ea"/>
              </a:rPr>
              <a:t>graph query embeddings (GQEs)</a:t>
            </a: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将所有节点嵌入低维空间并将</a:t>
            </a:r>
            <a:r>
              <a:rPr lang="en-US" altLang="zh-CN" sz="2000" b="0" i="0" u="none" strike="noStrike" baseline="0" dirty="0">
                <a:latin typeface="+mn-ea"/>
              </a:rPr>
              <a:t>logical operators</a:t>
            </a:r>
            <a:r>
              <a:rPr lang="zh-CN" altLang="en-US" sz="2000" b="0" i="0" u="none" strike="noStrike" baseline="0" dirty="0">
                <a:latin typeface="+mn-ea"/>
              </a:rPr>
              <a:t>表达为可学习的函数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从</a:t>
            </a:r>
            <a:r>
              <a:rPr lang="en-US" altLang="zh-CN" sz="2000" b="0" i="0" u="none" strike="noStrike" baseline="0" dirty="0">
                <a:latin typeface="+mn-ea"/>
              </a:rPr>
              <a:t>queries</a:t>
            </a:r>
            <a:r>
              <a:rPr lang="zh-CN" altLang="en-US" sz="2000" b="0" i="0" u="none" strike="noStrike" baseline="0" dirty="0">
                <a:latin typeface="+mn-ea"/>
              </a:rPr>
              <a:t>中</a:t>
            </a:r>
            <a:r>
              <a:rPr lang="en-US" altLang="zh-CN" sz="2000" b="0" i="0" u="none" strike="noStrike" baseline="0" dirty="0" err="1">
                <a:latin typeface="+mn-ea"/>
              </a:rPr>
              <a:t>archor</a:t>
            </a:r>
            <a:r>
              <a:rPr lang="en-US" altLang="zh-CN" sz="2000" b="0" i="0" u="none" strike="noStrike" baseline="0" dirty="0">
                <a:latin typeface="+mn-ea"/>
              </a:rPr>
              <a:t> nodes</a:t>
            </a:r>
            <a:r>
              <a:rPr lang="zh-CN" altLang="en-US" sz="2000" dirty="0">
                <a:latin typeface="+mn-ea"/>
              </a:rPr>
              <a:t>出发，</a:t>
            </a:r>
            <a:r>
              <a:rPr lang="zh-CN" altLang="en-US" sz="2000" b="0" i="0" u="none" strike="noStrike" baseline="0" dirty="0">
                <a:latin typeface="+mn-ea"/>
              </a:rPr>
              <a:t>沿着谓词关系的不同类型</a:t>
            </a:r>
            <a:r>
              <a:rPr lang="zh-CN" altLang="en-US" sz="2000" dirty="0">
                <a:latin typeface="+mn-ea"/>
              </a:rPr>
              <a:t>投射成新的嵌入表示</a:t>
            </a:r>
            <a:endParaRPr lang="en-US" altLang="zh-CN" sz="2000" b="0" i="0" u="none" strike="noStrike" baseline="0" dirty="0">
              <a:latin typeface="+mn-ea"/>
            </a:endParaRPr>
          </a:p>
          <a:p>
            <a:pPr algn="l"/>
            <a:endParaRPr 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5BF1A-21D0-2294-0EF0-F0416203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33" y="3074247"/>
            <a:ext cx="5438284" cy="17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9B4913-E371-B09A-E9BD-EA190D38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901"/>
            <a:ext cx="10515600" cy="5649062"/>
          </a:xfrm>
        </p:spPr>
        <p:txBody>
          <a:bodyPr/>
          <a:lstStyle/>
          <a:p>
            <a:r>
              <a:rPr lang="en-US" altLang="zh-CN" dirty="0"/>
              <a:t>Query embedding: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74579D-C787-47C0-64E9-5FD6C17F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93" y="0"/>
            <a:ext cx="7742230" cy="4067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50A668-70DA-F05E-333C-204DA5E396BB}"/>
              </a:ext>
            </a:extLst>
          </p:cNvPr>
          <p:cNvSpPr txBox="1"/>
          <p:nvPr/>
        </p:nvSpPr>
        <p:spPr>
          <a:xfrm>
            <a:off x="1051738" y="1035667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第一步：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b="1" i="1" dirty="0"/>
              <a:t>P</a:t>
            </a:r>
            <a:r>
              <a:rPr lang="zh-CN" altLang="en-US" dirty="0"/>
              <a:t>，将</a:t>
            </a:r>
            <a:r>
              <a:rPr lang="en-US" altLang="zh-CN" dirty="0"/>
              <a:t>anchor node</a:t>
            </a:r>
            <a:r>
              <a:rPr lang="zh-CN" altLang="en-US" dirty="0"/>
              <a:t>和</a:t>
            </a:r>
            <a:endParaRPr lang="en-US" altLang="zh-CN" dirty="0"/>
          </a:p>
          <a:p>
            <a:r>
              <a:rPr lang="zh-CN" altLang="en-US" dirty="0"/>
              <a:t>节点要经过的路径类型</a:t>
            </a:r>
            <a:r>
              <a:rPr lang="en-US" altLang="zh-CN" dirty="0"/>
              <a:t>τ</a:t>
            </a:r>
          </a:p>
          <a:p>
            <a:r>
              <a:rPr lang="zh-CN" altLang="en-US" dirty="0"/>
              <a:t>嵌入到空间中</a:t>
            </a:r>
            <a:endParaRPr lang="en-US" altLang="zh-CN" dirty="0"/>
          </a:p>
          <a:p>
            <a:r>
              <a:rPr lang="zh-CN" altLang="en-US" dirty="0"/>
              <a:t>第二步：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b="1" i="1" dirty="0"/>
              <a:t>I</a:t>
            </a:r>
            <a:r>
              <a:rPr lang="zh-CN" altLang="en-US" dirty="0"/>
              <a:t>，将相同类</a:t>
            </a:r>
            <a:endParaRPr lang="en-US" altLang="zh-CN" dirty="0"/>
          </a:p>
          <a:p>
            <a:r>
              <a:rPr lang="zh-CN" altLang="en-US" dirty="0"/>
              <a:t>型的嵌入向量合并成一个</a:t>
            </a:r>
            <a:endParaRPr lang="en-US" altLang="zh-CN" dirty="0"/>
          </a:p>
          <a:p>
            <a:r>
              <a:rPr lang="zh-CN" altLang="en-US" dirty="0"/>
              <a:t>嵌入向量</a:t>
            </a:r>
            <a:endParaRPr lang="en-US" altLang="zh-CN" dirty="0"/>
          </a:p>
          <a:p>
            <a:r>
              <a:rPr lang="zh-CN" altLang="en-US" dirty="0"/>
              <a:t>第三步：反复上述操作，</a:t>
            </a:r>
            <a:endParaRPr lang="en-US" altLang="zh-CN" dirty="0"/>
          </a:p>
          <a:p>
            <a:r>
              <a:rPr lang="zh-CN" altLang="en-US" dirty="0"/>
              <a:t>直至沿着路径最终获得嵌入</a:t>
            </a:r>
            <a:endParaRPr lang="en-US" altLang="zh-CN" dirty="0"/>
          </a:p>
          <a:p>
            <a:r>
              <a:rPr lang="zh-CN" altLang="en-US" dirty="0"/>
              <a:t>的</a:t>
            </a:r>
            <a:r>
              <a:rPr lang="en-US" altLang="zh-CN" dirty="0"/>
              <a:t>q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A1E2EB-D835-BF49-1575-6A242ABB7343}"/>
              </a:ext>
            </a:extLst>
          </p:cNvPr>
          <p:cNvSpPr txBox="1"/>
          <p:nvPr/>
        </p:nvSpPr>
        <p:spPr>
          <a:xfrm>
            <a:off x="1420813" y="4552954"/>
            <a:ext cx="8769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投影算子</a:t>
            </a:r>
            <a:r>
              <a:rPr lang="en-US" altLang="zh-CN" sz="2400" dirty="0"/>
              <a:t>Projection</a:t>
            </a:r>
          </a:p>
          <a:p>
            <a:r>
              <a:rPr lang="en-US" sz="2400" dirty="0"/>
              <a:t>	</a:t>
            </a:r>
            <a:r>
              <a:rPr lang="zh-CN" altLang="en-US" sz="2000" dirty="0"/>
              <a:t>不同</a:t>
            </a:r>
            <a:r>
              <a:rPr lang="en-US" altLang="zh-CN" sz="2000" dirty="0"/>
              <a:t>edge</a:t>
            </a:r>
            <a:r>
              <a:rPr lang="zh-CN" altLang="en-US" sz="2000" dirty="0"/>
              <a:t>类型</a:t>
            </a:r>
            <a:r>
              <a:rPr lang="en-US" altLang="zh-CN" sz="2000" dirty="0"/>
              <a:t>τ</a:t>
            </a:r>
            <a:r>
              <a:rPr lang="zh-CN" altLang="en-US" sz="2000" dirty="0"/>
              <a:t>对应不同的可学习矩阵</a:t>
            </a:r>
            <a:r>
              <a:rPr lang="en-US" altLang="zh-CN" sz="2000" dirty="0" err="1"/>
              <a:t>Rτ</a:t>
            </a:r>
            <a:endParaRPr lang="en-US" altLang="zh-CN" sz="2000" dirty="0"/>
          </a:p>
          <a:p>
            <a:endParaRPr lang="en-US" sz="2000" dirty="0"/>
          </a:p>
          <a:p>
            <a:r>
              <a:rPr lang="zh-CN" altLang="en-US" sz="2400" dirty="0"/>
              <a:t>合取算子</a:t>
            </a:r>
            <a:r>
              <a:rPr lang="en-US" altLang="zh-CN" sz="2400" dirty="0"/>
              <a:t>Intersection</a:t>
            </a:r>
          </a:p>
          <a:p>
            <a:r>
              <a:rPr lang="en-US" altLang="zh-CN" sz="2400" dirty="0"/>
              <a:t>	</a:t>
            </a:r>
            <a:r>
              <a:rPr lang="en-US" altLang="zh-CN" sz="2000" dirty="0" err="1"/>
              <a:t>NN</a:t>
            </a:r>
            <a:r>
              <a:rPr lang="en-US" altLang="zh-CN" dirty="0" err="1"/>
              <a:t>k</a:t>
            </a:r>
            <a:r>
              <a:rPr lang="zh-CN" altLang="en-US" sz="2000" dirty="0"/>
              <a:t>是</a:t>
            </a:r>
            <a:r>
              <a:rPr lang="en-US" altLang="zh-CN" sz="2000" dirty="0"/>
              <a:t>k</a:t>
            </a:r>
            <a:r>
              <a:rPr lang="zh-CN" altLang="en-US" sz="2000" dirty="0"/>
              <a:t>层神经网络，</a:t>
            </a:r>
            <a:r>
              <a:rPr lang="en-US" altLang="zh-CN" sz="2000" dirty="0"/>
              <a:t>φ</a:t>
            </a:r>
            <a:r>
              <a:rPr lang="zh-CN" altLang="en-US" sz="2000" dirty="0"/>
              <a:t>是轮换对称的函数</a:t>
            </a:r>
            <a:r>
              <a:rPr lang="en-US" altLang="zh-CN" sz="2000" dirty="0"/>
              <a:t>(</a:t>
            </a:r>
            <a:r>
              <a:rPr lang="zh-CN" altLang="en-US" sz="2000" dirty="0"/>
              <a:t>如</a:t>
            </a:r>
            <a:r>
              <a:rPr lang="en-US" altLang="zh-CN" sz="2000" dirty="0"/>
              <a:t>mean</a:t>
            </a:r>
            <a:r>
              <a:rPr lang="zh-CN" altLang="en-US" sz="2000" dirty="0"/>
              <a:t>或</a:t>
            </a:r>
            <a:r>
              <a:rPr lang="en-US" altLang="zh-CN" sz="2000" dirty="0"/>
              <a:t>min)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W</a:t>
            </a:r>
            <a:r>
              <a:rPr lang="en-US" altLang="zh-CN" sz="1600" dirty="0" err="1"/>
              <a:t>γ</a:t>
            </a:r>
            <a:r>
              <a:rPr lang="zh-CN" altLang="en-US" sz="2000" dirty="0"/>
              <a:t>是和节点类型有关的可学习矩阵</a:t>
            </a:r>
            <a:r>
              <a:rPr lang="en-US" altLang="zh-CN" sz="2400" dirty="0"/>
              <a:t>	</a:t>
            </a:r>
            <a:endParaRPr 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E41E765-929B-E047-AAD6-74459AA8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209" y="4552954"/>
            <a:ext cx="2173805" cy="523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819E17-3D1F-7A53-D606-C0DEFB50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954" y="5538679"/>
            <a:ext cx="4770298" cy="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414D1-4B1A-6DFD-9BB7-F8564623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274"/>
            <a:ext cx="10515600" cy="6149451"/>
          </a:xfrm>
        </p:spPr>
        <p:txBody>
          <a:bodyPr>
            <a:normAutofit/>
          </a:bodyPr>
          <a:lstStyle/>
          <a:p>
            <a:r>
              <a:rPr lang="en-US" altLang="zh-CN" dirty="0"/>
              <a:t>Nodes embeddings: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Scoring function:</a:t>
            </a:r>
            <a:r>
              <a:rPr lang="zh-CN" altLang="en-US" dirty="0"/>
              <a:t> </a:t>
            </a:r>
            <a:r>
              <a:rPr lang="en-US" altLang="zh-CN" dirty="0"/>
              <a:t>cosine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Loss function:  Margin-based loss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存在问题</a:t>
            </a:r>
            <a:endParaRPr lang="en-US" altLang="zh-CN" dirty="0"/>
          </a:p>
          <a:p>
            <a:pPr lvl="1"/>
            <a:r>
              <a:rPr lang="zh-CN" altLang="en-US" sz="2000" dirty="0"/>
              <a:t>只考虑了逻辑合取</a:t>
            </a:r>
            <a:endParaRPr lang="en-US" altLang="zh-CN" sz="2000" dirty="0"/>
          </a:p>
          <a:p>
            <a:pPr lvl="1"/>
            <a:r>
              <a:rPr lang="zh-CN" altLang="en-US" sz="2000" dirty="0"/>
              <a:t>点的嵌入表示</a:t>
            </a:r>
            <a:endParaRPr lang="en-US" altLang="zh-CN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56F3BB-3165-544B-D734-8E1069BF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01" y="2136376"/>
            <a:ext cx="4105275" cy="1085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FD9D7C-5790-B361-ED9F-33D989133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75" y="737426"/>
            <a:ext cx="2390775" cy="12477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69039A-83A0-9FDF-E37E-9029AD584396}"/>
              </a:ext>
            </a:extLst>
          </p:cNvPr>
          <p:cNvSpPr txBox="1"/>
          <p:nvPr/>
        </p:nvSpPr>
        <p:spPr>
          <a:xfrm>
            <a:off x="4345334" y="899648"/>
            <a:ext cx="7656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Zγ</a:t>
            </a:r>
            <a:r>
              <a:rPr lang="zh-CN" altLang="en-US" dirty="0"/>
              <a:t>是可学习的矩阵，</a:t>
            </a:r>
            <a:r>
              <a:rPr lang="en-US" altLang="zh-CN" dirty="0"/>
              <a:t>x</a:t>
            </a:r>
            <a:r>
              <a:rPr lang="en-US" altLang="zh-CN" sz="1400" dirty="0"/>
              <a:t>u</a:t>
            </a:r>
            <a:r>
              <a:rPr lang="zh-CN" altLang="en-US" dirty="0"/>
              <a:t>是节点对应的原始向量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对于可以抽取特征的应用场景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reddit</a:t>
            </a:r>
            <a:r>
              <a:rPr lang="zh-CN" altLang="en-US" dirty="0"/>
              <a:t>社交网络等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sz="1600" dirty="0"/>
              <a:t>u</a:t>
            </a:r>
            <a:r>
              <a:rPr lang="zh-CN" altLang="en-US" dirty="0"/>
              <a:t>可以用特征表示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否则</a:t>
            </a:r>
            <a:r>
              <a:rPr lang="en-US" altLang="zh-CN" dirty="0"/>
              <a:t>(</a:t>
            </a:r>
            <a:r>
              <a:rPr lang="zh-CN" altLang="en-US" dirty="0"/>
              <a:t>如药品预测等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en-US" altLang="zh-CN" sz="1400" dirty="0"/>
              <a:t>u</a:t>
            </a:r>
            <a:r>
              <a:rPr lang="zh-CN" altLang="en-US" dirty="0"/>
              <a:t>采用独热向量</a:t>
            </a:r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9DA3BD-D98B-07E5-6742-9D7FC20C5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3877601"/>
            <a:ext cx="8210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3893B-B2B6-3C41-8B7C-C2D0784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Query2Box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5596B-916B-3F38-0CE8-D8422B0C3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/>
              <a:t>解决问题：</a:t>
            </a:r>
            <a:endParaRPr lang="en-US" altLang="zh-CN" sz="2400" dirty="0"/>
          </a:p>
          <a:p>
            <a:pPr lvl="1"/>
            <a:r>
              <a:rPr lang="en-US" altLang="zh-CN" sz="2000" dirty="0"/>
              <a:t>Query</a:t>
            </a:r>
            <a:r>
              <a:rPr lang="zh-CN" altLang="en-US" sz="2000" dirty="0"/>
              <a:t>嵌入成点而不是集合</a:t>
            </a:r>
            <a:r>
              <a:rPr lang="en-US" altLang="zh-CN" sz="2000" dirty="0"/>
              <a:t>(</a:t>
            </a:r>
            <a:r>
              <a:rPr lang="zh-CN" altLang="en-US" sz="2000" dirty="0"/>
              <a:t>区域</a:t>
            </a:r>
            <a:r>
              <a:rPr lang="en-US" altLang="zh-CN" sz="2000" dirty="0"/>
              <a:t>)</a:t>
            </a:r>
            <a:r>
              <a:rPr lang="zh-CN" altLang="en-US" sz="2000" dirty="0"/>
              <a:t>反直觉</a:t>
            </a:r>
            <a:endParaRPr lang="en-US" altLang="zh-CN" sz="2000" dirty="0"/>
          </a:p>
          <a:p>
            <a:pPr lvl="1"/>
            <a:r>
              <a:rPr lang="zh-CN" altLang="en-US" sz="2000" dirty="0"/>
              <a:t>无法应对合取</a:t>
            </a:r>
            <a:endParaRPr lang="en-US" altLang="zh-CN" dirty="0"/>
          </a:p>
          <a:p>
            <a:r>
              <a:rPr lang="zh-CN" altLang="en-US" sz="2400" dirty="0"/>
              <a:t>主要思路：</a:t>
            </a:r>
            <a:r>
              <a:rPr lang="zh-CN" altLang="en-US" sz="2000" dirty="0"/>
              <a:t>改进上一篇论文点对点投影，变为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点对区域</a:t>
            </a:r>
            <a:r>
              <a:rPr lang="en-US" altLang="zh-CN" sz="2000" dirty="0"/>
              <a:t>(box,</a:t>
            </a:r>
            <a:r>
              <a:rPr lang="zh-CN" altLang="en-US" sz="2000" dirty="0"/>
              <a:t>超矩形</a:t>
            </a:r>
            <a:r>
              <a:rPr lang="en-US" altLang="zh-CN" sz="2000" dirty="0"/>
              <a:t>)</a:t>
            </a:r>
            <a:r>
              <a:rPr lang="zh-CN" altLang="en-US" sz="2000" dirty="0"/>
              <a:t>投影</a:t>
            </a:r>
            <a:endParaRPr lang="en-US" altLang="zh-CN" sz="2000" dirty="0"/>
          </a:p>
          <a:p>
            <a:r>
              <a:rPr lang="en-US" altLang="zh-CN" sz="2400" dirty="0"/>
              <a:t>Box-embeddings: 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Box</a:t>
            </a:r>
            <a:r>
              <a:rPr lang="zh-CN" altLang="en-US" dirty="0"/>
              <a:t>表示实体的集合，一个实体表示为</a:t>
            </a:r>
            <a:r>
              <a:rPr lang="en-US" altLang="zh-CN" dirty="0"/>
              <a:t>Off=0</a:t>
            </a:r>
            <a:r>
              <a:rPr lang="zh-CN" altLang="en-US" dirty="0"/>
              <a:t>的</a:t>
            </a:r>
            <a:r>
              <a:rPr lang="en-US" altLang="zh-CN" dirty="0"/>
              <a:t>Box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表示为中心点</a:t>
            </a:r>
            <a:r>
              <a:rPr lang="en-US" altLang="zh-CN" dirty="0"/>
              <a:t>Cen</a:t>
            </a:r>
            <a:r>
              <a:rPr lang="zh-CN" altLang="en-US" dirty="0"/>
              <a:t>和偏移的二元组合</a:t>
            </a:r>
            <a:endParaRPr lang="en-US" altLang="zh-CN" dirty="0"/>
          </a:p>
          <a:p>
            <a:r>
              <a:rPr lang="zh-CN" altLang="en-US" sz="2400" dirty="0"/>
              <a:t>投影</a:t>
            </a:r>
            <a:r>
              <a:rPr lang="en-US" altLang="zh-CN" sz="2400" dirty="0"/>
              <a:t>Projection</a:t>
            </a:r>
          </a:p>
          <a:p>
            <a:pPr lvl="1"/>
            <a:r>
              <a:rPr lang="zh-CN" altLang="en-US" dirty="0"/>
              <a:t>每个关系也表示为一个</a:t>
            </a:r>
            <a:r>
              <a:rPr lang="en-US" altLang="zh-CN" dirty="0"/>
              <a:t>Box </a:t>
            </a:r>
            <a:r>
              <a:rPr lang="en-US" altLang="zh-CN" b="1" dirty="0"/>
              <a:t>r</a:t>
            </a:r>
            <a:r>
              <a:rPr lang="en-US" altLang="zh-CN" dirty="0"/>
              <a:t>=(Cen(</a:t>
            </a:r>
            <a:r>
              <a:rPr lang="en-US" altLang="zh-CN" b="1" dirty="0"/>
              <a:t>r</a:t>
            </a:r>
            <a:r>
              <a:rPr lang="en-US" altLang="zh-CN" dirty="0"/>
              <a:t>),Off(</a:t>
            </a:r>
            <a:r>
              <a:rPr lang="en-US" altLang="zh-CN" b="1" dirty="0"/>
              <a:t>r</a:t>
            </a:r>
            <a:r>
              <a:rPr lang="en-US" altLang="zh-CN" dirty="0"/>
              <a:t>))</a:t>
            </a:r>
          </a:p>
          <a:p>
            <a:pPr lvl="1"/>
            <a:r>
              <a:rPr lang="zh-CN" altLang="en-US" dirty="0"/>
              <a:t>投影时：</a:t>
            </a:r>
            <a:r>
              <a:rPr lang="en-US" altLang="zh-CN" b="1" dirty="0"/>
              <a:t>p</a:t>
            </a:r>
            <a:r>
              <a:rPr lang="zh-CN" altLang="en-US" dirty="0"/>
              <a:t>→</a:t>
            </a:r>
            <a:r>
              <a:rPr lang="en-US" altLang="zh-CN" b="1" dirty="0" err="1"/>
              <a:t>p</a:t>
            </a:r>
            <a:r>
              <a:rPr lang="en-US" altLang="zh-CN" dirty="0" err="1"/>
              <a:t>+</a:t>
            </a:r>
            <a:r>
              <a:rPr lang="en-US" altLang="zh-CN" b="1" dirty="0" err="1"/>
              <a:t>r</a:t>
            </a:r>
            <a:r>
              <a:rPr lang="zh-CN" altLang="en-US" dirty="0"/>
              <a:t>，同时使</a:t>
            </a:r>
            <a:r>
              <a:rPr lang="en-US" altLang="zh-CN" dirty="0"/>
              <a:t>Cen</a:t>
            </a:r>
            <a:r>
              <a:rPr lang="zh-CN" altLang="en-US" dirty="0"/>
              <a:t>偏移并扩大</a:t>
            </a:r>
            <a:r>
              <a:rPr lang="en-US" altLang="zh-CN" dirty="0"/>
              <a:t>Off</a:t>
            </a:r>
          </a:p>
          <a:p>
            <a:pPr lvl="1"/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C157A-7CCC-C0D2-D4F7-1BFAB901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36" y="3582300"/>
            <a:ext cx="6172200" cy="4476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79B1D4-ACC4-B336-B286-24CE452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19" y="4416475"/>
            <a:ext cx="272415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3F1FBB6-E86E-6611-5172-6D077FA48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071" y="4838651"/>
            <a:ext cx="1705844" cy="16991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EAC39A-E65A-0D5D-0F67-648168A7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575" y="-75414"/>
            <a:ext cx="3615068" cy="376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50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2B0D8-1628-7F9E-A369-099C5D04A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912"/>
            <a:ext cx="10515600" cy="615995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合取</a:t>
            </a:r>
            <a:r>
              <a:rPr lang="en-US" altLang="zh-CN" sz="2400" dirty="0"/>
              <a:t>Intersection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exp:</a:t>
            </a:r>
            <a:r>
              <a:rPr lang="zh-CN" altLang="en-US" dirty="0"/>
              <a:t> 按元素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exp</a:t>
            </a:r>
            <a:r>
              <a:rPr lang="zh-CN" altLang="en-US" dirty="0"/>
              <a:t>，⊙</a:t>
            </a:r>
            <a:r>
              <a:rPr lang="en-US" altLang="zh-CN" dirty="0"/>
              <a:t>: </a:t>
            </a:r>
            <a:r>
              <a:rPr lang="zh-CN" altLang="en-US" dirty="0"/>
              <a:t>按元素乘，</a:t>
            </a:r>
            <a:r>
              <a:rPr lang="en-US" altLang="zh-CN" dirty="0"/>
              <a:t>MLP:</a:t>
            </a:r>
          </a:p>
          <a:p>
            <a:pPr lvl="2"/>
            <a:r>
              <a:rPr lang="en-US" altLang="zh-CN" dirty="0"/>
              <a:t>Cen</a:t>
            </a:r>
            <a:r>
              <a:rPr lang="zh-CN" altLang="en-US" dirty="0"/>
              <a:t>的计算实际上是通过类似注意力机制的加权取的一个交集的中心点</a:t>
            </a:r>
            <a:endParaRPr lang="en-US" altLang="zh-CN" dirty="0"/>
          </a:p>
          <a:p>
            <a:pPr lvl="1"/>
            <a:r>
              <a:rPr lang="en-US" altLang="zh-CN" dirty="0"/>
              <a:t>Xi</a:t>
            </a:r>
            <a:r>
              <a:rPr lang="zh-CN" altLang="en-US" dirty="0"/>
              <a:t>各元素置换不变：</a:t>
            </a:r>
            <a:endParaRPr lang="en-US" altLang="zh-CN" dirty="0"/>
          </a:p>
          <a:p>
            <a:pPr lvl="2"/>
            <a:r>
              <a:rPr lang="en-US" altLang="zh-CN" dirty="0"/>
              <a:t>Deep sets(Nips 2017)</a:t>
            </a:r>
            <a:r>
              <a:rPr lang="zh-CN" altLang="en-US" dirty="0"/>
              <a:t>中说明了函数                        置换不变（显然）</a:t>
            </a:r>
            <a:endParaRPr lang="en-US" altLang="zh-CN" dirty="0"/>
          </a:p>
          <a:p>
            <a:pPr lvl="2"/>
            <a:r>
              <a:rPr lang="en-US" altLang="zh-CN" dirty="0"/>
              <a:t>Min</a:t>
            </a:r>
            <a:r>
              <a:rPr lang="zh-CN" altLang="en-US" dirty="0"/>
              <a:t>也置换不变，</a:t>
            </a:r>
            <a:r>
              <a:rPr lang="en-US" altLang="zh-CN" dirty="0"/>
              <a:t>MLP</a:t>
            </a:r>
            <a:r>
              <a:rPr lang="zh-CN" altLang="en-US" dirty="0"/>
              <a:t>可学习，使得</a:t>
            </a:r>
            <a:r>
              <a:rPr lang="en-US" altLang="zh-CN" dirty="0"/>
              <a:t>Off</a:t>
            </a:r>
            <a:r>
              <a:rPr lang="zh-CN" altLang="en-US" dirty="0"/>
              <a:t>变小</a:t>
            </a:r>
            <a:endParaRPr lang="en-US" altLang="zh-CN" dirty="0"/>
          </a:p>
          <a:p>
            <a:pPr lvl="1"/>
            <a:r>
              <a:rPr lang="zh-CN" altLang="en-US" dirty="0"/>
              <a:t>直观上来说就是得到一个交集的</a:t>
            </a:r>
            <a:r>
              <a:rPr lang="en-US" altLang="zh-CN" dirty="0"/>
              <a:t>Box</a:t>
            </a:r>
            <a:r>
              <a:rPr lang="en-US" altLang="zh-CN" sz="2000" dirty="0"/>
              <a:t>(</a:t>
            </a:r>
            <a:r>
              <a:rPr lang="zh-CN" altLang="en-US" sz="2000" dirty="0"/>
              <a:t>是不是这样做比直接取交效果好</a:t>
            </a:r>
            <a:r>
              <a:rPr lang="en-US" altLang="zh-CN" sz="2000" dirty="0"/>
              <a:t>?)</a:t>
            </a:r>
          </a:p>
          <a:p>
            <a:r>
              <a:rPr lang="zh-CN" altLang="en-US" dirty="0"/>
              <a:t>距离</a:t>
            </a:r>
            <a:r>
              <a:rPr lang="en-US" altLang="zh-CN" dirty="0"/>
              <a:t>Distance(scoring function)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              α</a:t>
            </a:r>
            <a:r>
              <a:rPr lang="zh-CN" altLang="en-US" sz="2000" dirty="0"/>
              <a:t>为固定参数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770C47-EE36-0558-58BF-BD20918C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59" y="807072"/>
            <a:ext cx="7305675" cy="1038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39D087-5CF0-D5AB-7AE1-0EB165D6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381" y="1921374"/>
            <a:ext cx="1076325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AEEED9-9015-0116-7286-E9E168153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2683251"/>
            <a:ext cx="5562600" cy="295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CE065D-5BCB-EA89-9D35-A9BA8A5BD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313" y="3004578"/>
            <a:ext cx="1531365" cy="3148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CC0213B-E631-7CF5-7269-19E59431C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4823" y="149871"/>
            <a:ext cx="2148111" cy="21049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0CC099-CDD3-FB94-D3A0-51B81D63F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916" y="4529125"/>
            <a:ext cx="5314950" cy="4381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73AF891-F5D9-422E-A522-D653D525FC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1806" y="5032702"/>
            <a:ext cx="6124575" cy="7715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C0A86BB-B8A9-87D2-EFC5-906528DC71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3332" y="4192989"/>
            <a:ext cx="3238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62562-7571-E4E1-9988-8D7DCF2A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718"/>
            <a:ext cx="10515600" cy="5432245"/>
          </a:xfrm>
        </p:spPr>
        <p:txBody>
          <a:bodyPr/>
          <a:lstStyle/>
          <a:p>
            <a:r>
              <a:rPr lang="en-US" altLang="zh-CN" dirty="0"/>
              <a:t>Loss function:</a:t>
            </a:r>
          </a:p>
          <a:p>
            <a:pPr lvl="1"/>
            <a:r>
              <a:rPr lang="zh-CN" altLang="en-US" dirty="0"/>
              <a:t>仿照</a:t>
            </a:r>
            <a:r>
              <a:rPr lang="en-US" altLang="zh-CN" dirty="0" err="1"/>
              <a:t>RotatE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析取</a:t>
            </a:r>
            <a:r>
              <a:rPr lang="en-US" altLang="zh-CN" dirty="0"/>
              <a:t>Disjunction:</a:t>
            </a:r>
          </a:p>
          <a:p>
            <a:pPr lvl="1"/>
            <a:r>
              <a:rPr lang="en-US" altLang="zh-CN" dirty="0"/>
              <a:t>Theorem: </a:t>
            </a:r>
            <a:r>
              <a:rPr lang="zh-CN" altLang="en-US" dirty="0"/>
              <a:t>任何一阶谓词公式都可以转化为主析取范式</a:t>
            </a:r>
            <a:r>
              <a:rPr lang="en-US" altLang="zh-CN" dirty="0"/>
              <a:t>(DNF)</a:t>
            </a:r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query</a:t>
            </a:r>
            <a:r>
              <a:rPr lang="zh-CN" altLang="en-US" dirty="0"/>
              <a:t>转化为先合取，最后一步析取的路径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最后一步析取称为合并</a:t>
            </a:r>
            <a:r>
              <a:rPr lang="en-US" altLang="zh-CN" dirty="0"/>
              <a:t>Union</a:t>
            </a:r>
            <a:r>
              <a:rPr lang="zh-CN" altLang="en-US" dirty="0"/>
              <a:t>，对于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95597A-C482-8979-65EC-527CD206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079" y="1011614"/>
            <a:ext cx="6429375" cy="8001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5E85BD-3B95-7151-4081-DB1F423C4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30" y="2966041"/>
            <a:ext cx="5022621" cy="1750307"/>
          </a:xfrm>
          <a:prstGeom prst="rect">
            <a:avLst/>
          </a:prstGeom>
        </p:spPr>
      </p:pic>
      <p:pic>
        <p:nvPicPr>
          <p:cNvPr id="15" name="图片 14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(v_1 \vee v_2)\wedge v_3 = (v_1\wedge v_3) \vee (v_2\wedge v_3)&#10;$$&#10;&#10;&#10;\end{document}" title="IguanaTex Bitmap Display">
            <a:extLst>
              <a:ext uri="{FF2B5EF4-FFF2-40B4-BE49-F238E27FC236}">
                <a16:creationId xmlns:a16="http://schemas.microsoft.com/office/drawing/2014/main" id="{FF54CFA3-EBF3-2D7F-C2DA-C44FA5B8AD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83" y="3848631"/>
            <a:ext cx="3878891" cy="25078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D416D45-7C7C-CAA5-7BCD-A953987C7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334" y="5316972"/>
            <a:ext cx="5962650" cy="438150"/>
          </a:xfrm>
          <a:prstGeom prst="rect">
            <a:avLst/>
          </a:prstGeom>
        </p:spPr>
      </p:pic>
      <p:pic>
        <p:nvPicPr>
          <p:cNvPr id="19" name="图片 18" descr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q=q^{(1)}\vee \cdots \vee q^{(N)}&#10;$$&#10;&#10;&#10;\end{document}" title="IguanaTex Bitmap Display">
            <a:extLst>
              <a:ext uri="{FF2B5EF4-FFF2-40B4-BE49-F238E27FC236}">
                <a16:creationId xmlns:a16="http://schemas.microsoft.com/office/drawing/2014/main" id="{670E296C-5AEC-20D4-CD02-A2BE115087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66" y="4845688"/>
            <a:ext cx="2569143" cy="34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2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FA367-85C5-8483-2A21-55250D73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BetaE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D47F8-A8BD-A80F-75C6-227D9BCD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94"/>
            <a:ext cx="10515600" cy="496167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解决问题</a:t>
            </a:r>
            <a:r>
              <a:rPr lang="zh-CN" altLang="en-US" sz="2800" dirty="0"/>
              <a:t>：</a:t>
            </a:r>
            <a:r>
              <a:rPr lang="zh-CN" altLang="en-US" sz="2000" dirty="0"/>
              <a:t>否定</a:t>
            </a:r>
            <a:r>
              <a:rPr lang="en-US" altLang="zh-CN" sz="2000" dirty="0"/>
              <a:t>¬</a:t>
            </a:r>
            <a:r>
              <a:rPr lang="zh-CN" altLang="en-US" sz="2000" dirty="0"/>
              <a:t>的表示</a:t>
            </a:r>
            <a:endParaRPr lang="en-US" altLang="zh-CN" sz="2000" dirty="0"/>
          </a:p>
          <a:p>
            <a:r>
              <a:rPr lang="zh-CN" altLang="en-US" sz="2400" dirty="0"/>
              <a:t>主要思路：</a:t>
            </a:r>
            <a:r>
              <a:rPr lang="zh-CN" altLang="en-US" sz="2000" dirty="0"/>
              <a:t>将</a:t>
            </a:r>
            <a:r>
              <a:rPr lang="en-US" altLang="zh-CN" sz="2000" dirty="0"/>
              <a:t>entities</a:t>
            </a:r>
            <a:r>
              <a:rPr lang="zh-CN" altLang="en-US" sz="2000" dirty="0"/>
              <a:t>和</a:t>
            </a:r>
            <a:r>
              <a:rPr lang="en-US" altLang="zh-CN" sz="2000" dirty="0"/>
              <a:t>queries</a:t>
            </a:r>
            <a:r>
              <a:rPr lang="zh-CN" altLang="en-US" sz="2000" dirty="0"/>
              <a:t>嵌入到</a:t>
            </a:r>
            <a:r>
              <a:rPr lang="en-US" altLang="zh-CN" sz="2000" dirty="0"/>
              <a:t>Beta</a:t>
            </a:r>
            <a:r>
              <a:rPr lang="zh-CN" altLang="en-US" sz="2000" dirty="0"/>
              <a:t>分布上</a:t>
            </a:r>
            <a:endParaRPr lang="en-US" altLang="zh-CN" sz="2000" dirty="0"/>
          </a:p>
          <a:p>
            <a:r>
              <a:rPr lang="en-US" altLang="zh-CN" sz="2400" dirty="0"/>
              <a:t>Beta</a:t>
            </a:r>
            <a:r>
              <a:rPr lang="zh-CN" altLang="en-US" sz="2400" dirty="0"/>
              <a:t>分布</a:t>
            </a:r>
            <a:r>
              <a:rPr lang="en-US" altLang="zh-CN" sz="2400" dirty="0"/>
              <a:t>PDF:</a:t>
            </a:r>
          </a:p>
          <a:p>
            <a:pPr lvl="1"/>
            <a:r>
              <a:rPr lang="en-US" altLang="zh-CN" sz="2000" dirty="0"/>
              <a:t> </a:t>
            </a:r>
            <a:r>
              <a:rPr lang="zh-CN" altLang="en-US" sz="2000" dirty="0"/>
              <a:t>嵌入方式：多个独立</a:t>
            </a:r>
            <a:r>
              <a:rPr lang="en-US" altLang="zh-CN" sz="2000" dirty="0"/>
              <a:t>Beta</a:t>
            </a:r>
            <a:r>
              <a:rPr lang="zh-CN" altLang="en-US" sz="2000" dirty="0"/>
              <a:t>分布表示多维信息</a:t>
            </a:r>
            <a:endParaRPr lang="en-US" altLang="zh-CN" sz="2000" dirty="0"/>
          </a:p>
          <a:p>
            <a:r>
              <a:rPr lang="zh-CN" altLang="en-US" sz="2400" dirty="0"/>
              <a:t>关系投影</a:t>
            </a:r>
            <a:r>
              <a:rPr lang="en-US" altLang="zh-CN" sz="2400" dirty="0"/>
              <a:t>Projection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sz="2400" dirty="0"/>
              <a:t>合取</a:t>
            </a:r>
            <a:r>
              <a:rPr lang="en-US" altLang="zh-CN" sz="2400" dirty="0"/>
              <a:t>Intersection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000" dirty="0"/>
              <a:t>针对</a:t>
            </a:r>
            <a:r>
              <a:rPr lang="en-US" altLang="zh-CN" sz="2000" dirty="0"/>
              <a:t>PDF</a:t>
            </a:r>
            <a:r>
              <a:rPr lang="zh-CN" altLang="en-US" sz="2000" dirty="0"/>
              <a:t>的朴素想法：</a:t>
            </a:r>
            <a:r>
              <a:rPr lang="en-US" altLang="zh-CN" sz="2000" dirty="0"/>
              <a:t>PDF</a:t>
            </a:r>
            <a:r>
              <a:rPr lang="zh-CN" altLang="en-US" sz="2000" dirty="0"/>
              <a:t>相乘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BetaE</a:t>
            </a:r>
            <a:r>
              <a:rPr lang="zh-CN" altLang="en-US" sz="2000" dirty="0"/>
              <a:t>同样引入类似注意力机制：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dirty="0" err="1"/>
              <a:t>MLP</a:t>
            </a:r>
            <a:r>
              <a:rPr lang="en-US" altLang="zh-CN" sz="1400" dirty="0" err="1"/>
              <a:t>Att</a:t>
            </a:r>
            <a:r>
              <a:rPr lang="zh-CN" altLang="en-US" dirty="0"/>
              <a:t>获得的是一个标量</a:t>
            </a:r>
            <a:endParaRPr lang="en-US" altLang="zh-CN" dirty="0"/>
          </a:p>
          <a:p>
            <a:endParaRPr lang="en-US" altLang="zh-CN" sz="2800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65C80-F85D-DC65-208D-22E1DE6B0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47" y="2397254"/>
            <a:ext cx="2400300" cy="438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7AFD78-BD6F-895E-5BDE-7CDAAA13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149" y="2787627"/>
            <a:ext cx="3295650" cy="361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4FA435-5361-B412-A836-D301D5E93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37" y="3167774"/>
            <a:ext cx="3076575" cy="581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FCC7596-2741-6AC7-1788-A4E0673AE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523" y="3905529"/>
            <a:ext cx="3390900" cy="695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2834891-52B1-F4D8-2247-B4F424B1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053" y="4866291"/>
            <a:ext cx="5314950" cy="9715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62BFA2D-CCA7-E37B-DC90-B4A7D87A90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134" y="4974541"/>
            <a:ext cx="3371850" cy="8477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CB2D93F-EB78-A00B-EDF8-744F18418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853" y="3518619"/>
            <a:ext cx="3764147" cy="12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1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7DB61-D087-BD47-3DFE-CA521AF7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035"/>
            <a:ext cx="10515600" cy="560192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否定</a:t>
            </a:r>
            <a:r>
              <a:rPr lang="en-US" altLang="zh-CN" sz="2400" dirty="0"/>
              <a:t>Negation:</a:t>
            </a:r>
          </a:p>
          <a:p>
            <a:pPr lvl="1"/>
            <a:r>
              <a:rPr lang="zh-CN" altLang="en-US" sz="2000" dirty="0"/>
              <a:t>直觉上相当于对</a:t>
            </a:r>
            <a:r>
              <a:rPr lang="en-US" altLang="zh-CN" sz="2000" dirty="0"/>
              <a:t>PDF</a:t>
            </a:r>
            <a:r>
              <a:rPr lang="zh-CN" altLang="en-US" sz="2000" dirty="0"/>
              <a:t>取倒数，类似于非操作</a:t>
            </a:r>
            <a:endParaRPr lang="en-US" altLang="zh-CN" sz="2000" dirty="0"/>
          </a:p>
          <a:p>
            <a:pPr lvl="1"/>
            <a:r>
              <a:rPr lang="zh-CN" altLang="en-US" sz="2000" dirty="0"/>
              <a:t>性质</a:t>
            </a:r>
            <a:r>
              <a:rPr lang="en-US" altLang="zh-CN" sz="2000" dirty="0"/>
              <a:t>: N(N(S))=S</a:t>
            </a:r>
          </a:p>
          <a:p>
            <a:r>
              <a:rPr lang="zh-CN" altLang="en-US" sz="2400" dirty="0"/>
              <a:t>距离</a:t>
            </a:r>
            <a:r>
              <a:rPr lang="en-US" altLang="zh-CN" sz="2400" dirty="0"/>
              <a:t>Distance: KL</a:t>
            </a:r>
            <a:r>
              <a:rPr lang="zh-CN" altLang="en-US" sz="2400" dirty="0"/>
              <a:t>散度 </a:t>
            </a:r>
            <a:r>
              <a:rPr lang="en-US" altLang="zh-CN" sz="2400" dirty="0"/>
              <a:t>– </a:t>
            </a:r>
            <a:r>
              <a:rPr lang="zh-CN" altLang="en-US" sz="2400" dirty="0"/>
              <a:t>两个分布的距离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交叉熵是</a:t>
            </a:r>
            <a:r>
              <a:rPr lang="en-US" altLang="zh-CN" sz="2000" dirty="0"/>
              <a:t>KL</a:t>
            </a:r>
            <a:r>
              <a:rPr lang="zh-CN" altLang="en-US" sz="2000" dirty="0"/>
              <a:t>散度的其中一项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交叉熵对应</a:t>
            </a:r>
            <a:r>
              <a:rPr lang="en-US" altLang="zh-CN" sz="2000" dirty="0"/>
              <a:t>KL</a:t>
            </a:r>
            <a:r>
              <a:rPr lang="zh-CN" altLang="en-US" sz="2000" dirty="0"/>
              <a:t>散度的后一项，在优化时，</a:t>
            </a:r>
            <a:r>
              <a:rPr lang="en-US" altLang="zh-CN" sz="2000" dirty="0"/>
              <a:t>-H(p(x))</a:t>
            </a:r>
            <a:r>
              <a:rPr lang="zh-CN" altLang="en-US" sz="2000" dirty="0"/>
              <a:t>即</a:t>
            </a:r>
            <a:r>
              <a:rPr lang="en-US" altLang="zh-CN" sz="2000" dirty="0"/>
              <a:t>p</a:t>
            </a:r>
            <a:r>
              <a:rPr lang="zh-CN" altLang="en-US" sz="2000" dirty="0"/>
              <a:t>的熵不变，故只需优化交叉熵</a:t>
            </a:r>
            <a:endParaRPr lang="en-US" altLang="zh-CN" sz="2000" dirty="0"/>
          </a:p>
          <a:p>
            <a:r>
              <a:rPr lang="zh-CN" altLang="en-US" sz="2400" dirty="0"/>
              <a:t>损失函数</a:t>
            </a:r>
            <a:r>
              <a:rPr lang="en-US" altLang="zh-CN" sz="2400" dirty="0"/>
              <a:t>: </a:t>
            </a:r>
            <a:r>
              <a:rPr lang="zh-CN" altLang="en-US" sz="2400" dirty="0"/>
              <a:t>与前类似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E008DF-C7DE-CE7F-B504-1E646F66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17" y="544398"/>
            <a:ext cx="27146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995716-64CF-93BC-79EA-26E74085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652" y="234835"/>
            <a:ext cx="4876800" cy="1476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642A82-CB21-9853-FA0E-31C6FF616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724" y="2217459"/>
            <a:ext cx="3001750" cy="7467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232893-23C9-5ACD-6058-2048306B6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242" y="2113709"/>
            <a:ext cx="3661479" cy="9542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68F8D2-E62A-52AE-FF8F-CF5F8B1D5DAF}"/>
              </a:ext>
            </a:extLst>
          </p:cNvPr>
          <p:cNvSpPr txBox="1"/>
          <p:nvPr/>
        </p:nvSpPr>
        <p:spPr>
          <a:xfrm>
            <a:off x="5772834" y="23696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其中</a:t>
            </a:r>
            <a:endParaRPr 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5DA208E-49FA-F25F-98D1-47A9208D1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137" y="3278020"/>
            <a:ext cx="9772650" cy="7143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B197124-9E3F-E8EF-E3CA-5268FB872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7472" y="4883913"/>
            <a:ext cx="6251540" cy="91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76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37.00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(v_1 \vee v_2)\wedge v_3 = (v_1\wedge v_3) \vee (v_2\wedge v_3)&#10;$$&#10;&#10;&#10;\end{document}"/>
  <p:tag name="IGUANATEXSIZE" val="20"/>
  <p:tag name="IGUANATEXCURSOR" val="457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1053.618"/>
  <p:tag name="OUTPUTTYPE" val="PNG"/>
  <p:tag name="IGUANATEXVERSION" val="159"/>
  <p:tag name="LATEXADDIN" val="\documentclass{article}&#10;\usepackage{amsthm,amsmath,amssymb}&#10;\usepackage{mathrsfs}&#10;\usepackage{diagbox}&#10;\usepackage{textcomp}&#10;\usepackage{graphicx}&#10;\usepackage{float}&#10;\usepackage{caption}&#10;\usepackage{adjustbox}&#10;\usepackage{subfigure}&#10;\usepackage{geometry}&#10;\usepackage{pifont}&#10;\usepackage{gensymb}&#10;\usepackage{bm}&#10;\usepackage{amstext}&#10;\usepackage{amsfonts}&#10;\pagestyle{empty}&#10;\begin{document}&#10;&#10;$$&#10;q=q^{(1)}\vee \cdots \vee q^{(N)}&#10;$$&#10;&#10;&#10;\end{document}"/>
  <p:tag name="IGUANATEXSIZE" val="24"/>
  <p:tag name="IGUANATEXCURSOR" val="394"/>
  <p:tag name="TRANSPARENCY" val="True"/>
  <p:tag name="LATEXENGINEID" val="0"/>
  <p:tag name="TEMPFOLDER" val="c:\tmp\lguan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744</Words>
  <Application>Microsoft Office PowerPoint</Application>
  <PresentationFormat>宽屏</PresentationFormat>
  <Paragraphs>122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Logical Queries整理</vt:lpstr>
      <vt:lpstr>GQE: Embedding Logical Queries on Knowledge Graphs</vt:lpstr>
      <vt:lpstr>PowerPoint 演示文稿</vt:lpstr>
      <vt:lpstr>PowerPoint 演示文稿</vt:lpstr>
      <vt:lpstr>Query2Box</vt:lpstr>
      <vt:lpstr>PowerPoint 演示文稿</vt:lpstr>
      <vt:lpstr>PowerPoint 演示文稿</vt:lpstr>
      <vt:lpstr>BetaE</vt:lpstr>
      <vt:lpstr>PowerPoint 演示文稿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整理</dc:title>
  <dc:creator>Haobo</dc:creator>
  <cp:lastModifiedBy>Haobo</cp:lastModifiedBy>
  <cp:revision>23</cp:revision>
  <dcterms:created xsi:type="dcterms:W3CDTF">2022-07-12T13:49:46Z</dcterms:created>
  <dcterms:modified xsi:type="dcterms:W3CDTF">2022-07-14T17:53:10Z</dcterms:modified>
</cp:coreProperties>
</file>