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6" r:id="rId7"/>
    <p:sldId id="263"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bo" initials="H" lastIdx="2" clrIdx="0">
    <p:extLst>
      <p:ext uri="{19B8F6BF-5375-455C-9EA6-DF929625EA0E}">
        <p15:presenceInfo xmlns:p15="http://schemas.microsoft.com/office/powerpoint/2012/main" userId="5dae14cf4dd384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CCCC"/>
    <a:srgbClr val="E3E7D9"/>
    <a:srgbClr val="9083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94660"/>
  </p:normalViewPr>
  <p:slideViewPr>
    <p:cSldViewPr snapToGrid="0">
      <p:cViewPr varScale="1">
        <p:scale>
          <a:sx n="81" d="100"/>
          <a:sy n="81"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su1023\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number of answer v.s. HITS@3m</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55531496062992E-2"/>
          <c:y val="0.18502333041703123"/>
          <c:w val="0.8648912948381452"/>
          <c:h val="0.71220691163604555"/>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og"/>
            <c:dispRSqr val="0"/>
            <c:dispEq val="0"/>
          </c:trendline>
          <c:xVal>
            <c:numRef>
              <c:f>Feuil1!$A$1:$A$9</c:f>
              <c:numCache>
                <c:formatCode>General</c:formatCode>
                <c:ptCount val="9"/>
                <c:pt idx="0">
                  <c:v>13.3</c:v>
                </c:pt>
                <c:pt idx="1">
                  <c:v>131.4</c:v>
                </c:pt>
                <c:pt idx="2">
                  <c:v>215.3</c:v>
                </c:pt>
                <c:pt idx="3">
                  <c:v>69</c:v>
                </c:pt>
                <c:pt idx="4">
                  <c:v>48.9</c:v>
                </c:pt>
                <c:pt idx="5">
                  <c:v>593.79999999999995</c:v>
                </c:pt>
                <c:pt idx="6">
                  <c:v>257.7</c:v>
                </c:pt>
                <c:pt idx="7">
                  <c:v>35.6</c:v>
                </c:pt>
                <c:pt idx="8">
                  <c:v>127.7</c:v>
                </c:pt>
              </c:numCache>
            </c:numRef>
          </c:xVal>
          <c:yVal>
            <c:numRef>
              <c:f>Feuil1!$B$1:$B$9</c:f>
              <c:numCache>
                <c:formatCode>General</c:formatCode>
                <c:ptCount val="9"/>
                <c:pt idx="0">
                  <c:v>0.46810000000000002</c:v>
                </c:pt>
                <c:pt idx="1">
                  <c:v>0.25069999999999998</c:v>
                </c:pt>
                <c:pt idx="2">
                  <c:v>0.1913</c:v>
                </c:pt>
                <c:pt idx="3">
                  <c:v>0.32390000000000002</c:v>
                </c:pt>
                <c:pt idx="4">
                  <c:v>0.44879999999999998</c:v>
                </c:pt>
                <c:pt idx="5">
                  <c:v>0.1103</c:v>
                </c:pt>
                <c:pt idx="6">
                  <c:v>0.20649999999999999</c:v>
                </c:pt>
                <c:pt idx="7">
                  <c:v>0.24529999999999999</c:v>
                </c:pt>
                <c:pt idx="8">
                  <c:v>0.1908</c:v>
                </c:pt>
              </c:numCache>
            </c:numRef>
          </c:yVal>
          <c:smooth val="0"/>
          <c:extLst>
            <c:ext xmlns:c16="http://schemas.microsoft.com/office/drawing/2014/chart" uri="{C3380CC4-5D6E-409C-BE32-E72D297353CC}">
              <c16:uniqueId val="{00000001-D78D-4241-942C-A4F100B8F30B}"/>
            </c:ext>
          </c:extLst>
        </c:ser>
        <c:dLbls>
          <c:showLegendKey val="0"/>
          <c:showVal val="0"/>
          <c:showCatName val="0"/>
          <c:showSerName val="0"/>
          <c:showPercent val="0"/>
          <c:showBubbleSize val="0"/>
        </c:dLbls>
        <c:axId val="1393970111"/>
        <c:axId val="1393970527"/>
      </c:scatterChart>
      <c:valAx>
        <c:axId val="13939701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93970527"/>
        <c:crosses val="autoZero"/>
        <c:crossBetween val="midCat"/>
      </c:valAx>
      <c:valAx>
        <c:axId val="13939705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93970111"/>
        <c:crosses val="autoZero"/>
        <c:crossBetween val="midCat"/>
      </c:valAx>
      <c:spPr>
        <a:noFill/>
        <a:ln>
          <a:solidFill>
            <a:schemeClr val="accent1">
              <a:alpha val="96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A29A9-7660-39D2-0580-9AD4B22FC8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A7F64427-B6FE-08CD-0161-77B3E1526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F817DDB0-4FB7-8616-FC04-A26EE92D6857}"/>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5" name="页脚占位符 4">
            <a:extLst>
              <a:ext uri="{FF2B5EF4-FFF2-40B4-BE49-F238E27FC236}">
                <a16:creationId xmlns:a16="http://schemas.microsoft.com/office/drawing/2014/main" id="{F11B33A4-B4B3-DF32-D9BC-50E3A0511E8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FD7E0D4-8439-13BB-CCF3-F8B3D235222A}"/>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163212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D45BA-D54B-1D59-4547-9B6E12C7DD5E}"/>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C4CF409-B36F-2AB0-875B-F82D69C7A23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92B697B-D9E2-255F-D5C5-5B884E063870}"/>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5" name="页脚占位符 4">
            <a:extLst>
              <a:ext uri="{FF2B5EF4-FFF2-40B4-BE49-F238E27FC236}">
                <a16:creationId xmlns:a16="http://schemas.microsoft.com/office/drawing/2014/main" id="{51E23447-25DB-70ED-CE7C-196F2515D47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C047C0F-D86D-7683-094B-F7871A3FFCA7}"/>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31487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0DD0FA-19D0-492A-5579-2D8C7C236A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CE963DF-A577-1CB8-6140-56650F87D5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3DB9F4B-D826-816B-75C8-FCF90DBB8DF6}"/>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5" name="页脚占位符 4">
            <a:extLst>
              <a:ext uri="{FF2B5EF4-FFF2-40B4-BE49-F238E27FC236}">
                <a16:creationId xmlns:a16="http://schemas.microsoft.com/office/drawing/2014/main" id="{18F71E94-404C-C944-FC1D-065D69E0309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1D15C18-CA97-7B91-1F31-D920C973AC25}"/>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29564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3CFDE-0F31-6F90-846D-0E5C1DB09A2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7CE61E7-806C-9EF3-97D9-B4B0032FD9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E5EE51B-9CBD-7EA5-3B8E-74D5EE9EBCEE}"/>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5" name="页脚占位符 4">
            <a:extLst>
              <a:ext uri="{FF2B5EF4-FFF2-40B4-BE49-F238E27FC236}">
                <a16:creationId xmlns:a16="http://schemas.microsoft.com/office/drawing/2014/main" id="{11B900F6-4B7A-EE0E-C54C-6D268B8D6A85}"/>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86C1A95-3B33-97BF-C476-821DE7FF9F06}"/>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415336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C758-7E69-F654-1A8D-8456B5B9E4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4B03AF9-A88F-6915-9690-5B656636A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C722B34-B96A-B7DA-9739-53AA4FB80424}"/>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5" name="页脚占位符 4">
            <a:extLst>
              <a:ext uri="{FF2B5EF4-FFF2-40B4-BE49-F238E27FC236}">
                <a16:creationId xmlns:a16="http://schemas.microsoft.com/office/drawing/2014/main" id="{FA00CC0E-2027-ECBE-6F49-F8BDD051104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DEA9154-1CC6-6887-1314-6FACF5BC2E27}"/>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279637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6C519-E2F3-BE2B-5A2B-D220C7D72517}"/>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6BBD61E-78B5-8FC5-529C-6D542E7EBA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04246ACF-5C0E-C4D8-7C88-2884D7D735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F6C5371-99E6-08DF-5BE8-24810CCA9DC6}"/>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6" name="页脚占位符 5">
            <a:extLst>
              <a:ext uri="{FF2B5EF4-FFF2-40B4-BE49-F238E27FC236}">
                <a16:creationId xmlns:a16="http://schemas.microsoft.com/office/drawing/2014/main" id="{38292F2D-68CA-CDDF-B4E1-86163F5C94D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4B9D154-DF02-F4BA-3250-A53614EC7350}"/>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313849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F2F74-F9E4-905D-B8D8-D86EB79777D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5A9E091-A588-E84F-525D-2AAF7C44D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24CE2F-5EEB-00EB-6E68-9B9FD19A72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9BA77815-9246-7307-3953-B5615A0807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4F3F9A-6206-97D3-E69B-8D7788A6223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FFE1C01A-C787-CE14-2675-E3E2AAB68F4F}"/>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8" name="页脚占位符 7">
            <a:extLst>
              <a:ext uri="{FF2B5EF4-FFF2-40B4-BE49-F238E27FC236}">
                <a16:creationId xmlns:a16="http://schemas.microsoft.com/office/drawing/2014/main" id="{1A398AA6-0717-813B-71AD-5E3FF6581F7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FEB9848C-2D22-0EED-CCA7-E2619D0161F6}"/>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13490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C3B26-15D0-655D-46B3-E8C6D3E84F44}"/>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D9BB09B-871C-5C68-19DF-76CFCA2353D1}"/>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4" name="页脚占位符 3">
            <a:extLst>
              <a:ext uri="{FF2B5EF4-FFF2-40B4-BE49-F238E27FC236}">
                <a16:creationId xmlns:a16="http://schemas.microsoft.com/office/drawing/2014/main" id="{A867FCF3-FA8A-DDC0-503F-C790EED83494}"/>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E3F94231-959B-C73F-F422-1B03A2939BC8}"/>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222737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D05414-F0C6-9DCC-000B-ADBE742B2DBF}"/>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3" name="页脚占位符 2">
            <a:extLst>
              <a:ext uri="{FF2B5EF4-FFF2-40B4-BE49-F238E27FC236}">
                <a16:creationId xmlns:a16="http://schemas.microsoft.com/office/drawing/2014/main" id="{D972A064-9449-526E-B79F-E91BC6B81946}"/>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EAE219A9-D38E-C4E7-552A-7CA2B49BED0D}"/>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133474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E1D38-CDF0-1570-02BD-306E7425C0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124BD54-F108-6923-CD67-25E7A476E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1E6DEB30-0430-EB8D-F5E6-9901914A6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741D05-D319-4684-4FF6-AE49FE3AAA2F}"/>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6" name="页脚占位符 5">
            <a:extLst>
              <a:ext uri="{FF2B5EF4-FFF2-40B4-BE49-F238E27FC236}">
                <a16:creationId xmlns:a16="http://schemas.microsoft.com/office/drawing/2014/main" id="{B843376B-C0AB-655C-D6C6-008498D3F7E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837DA38-54F2-9967-BBF8-79F8474B11AF}"/>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110034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41669-C31D-50F4-ACD3-6ACD84F02A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72B6DCD-753F-6395-77E4-251F6203C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0B7C145E-2D12-97B5-F130-BD4078147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489CBAE-7310-CDE2-4A2C-97618116A249}"/>
              </a:ext>
            </a:extLst>
          </p:cNvPr>
          <p:cNvSpPr>
            <a:spLocks noGrp="1"/>
          </p:cNvSpPr>
          <p:nvPr>
            <p:ph type="dt" sz="half" idx="10"/>
          </p:nvPr>
        </p:nvSpPr>
        <p:spPr/>
        <p:txBody>
          <a:bodyPr/>
          <a:lstStyle/>
          <a:p>
            <a:fld id="{4822C7AB-AEDC-4689-9501-F790F689CD61}" type="datetimeFigureOut">
              <a:rPr lang="en-US" smtClean="0"/>
              <a:t>8/9/2022</a:t>
            </a:fld>
            <a:endParaRPr lang="en-US"/>
          </a:p>
        </p:txBody>
      </p:sp>
      <p:sp>
        <p:nvSpPr>
          <p:cNvPr id="6" name="页脚占位符 5">
            <a:extLst>
              <a:ext uri="{FF2B5EF4-FFF2-40B4-BE49-F238E27FC236}">
                <a16:creationId xmlns:a16="http://schemas.microsoft.com/office/drawing/2014/main" id="{F5294B60-6E95-A7EF-FB76-51CF5F85E84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9EEDDD2-24F3-4699-C06C-748CBE830DFB}"/>
              </a:ext>
            </a:extLst>
          </p:cNvPr>
          <p:cNvSpPr>
            <a:spLocks noGrp="1"/>
          </p:cNvSpPr>
          <p:nvPr>
            <p:ph type="sldNum" sz="quarter" idx="12"/>
          </p:nvPr>
        </p:nvSpPr>
        <p:spPr/>
        <p:txBody>
          <a:bodyPr/>
          <a:lstStyle/>
          <a:p>
            <a:fld id="{99A8B717-36E4-45C7-9E4A-68831A166F2C}" type="slidenum">
              <a:rPr lang="en-US" smtClean="0"/>
              <a:t>‹#›</a:t>
            </a:fld>
            <a:endParaRPr lang="en-US"/>
          </a:p>
        </p:txBody>
      </p:sp>
    </p:spTree>
    <p:extLst>
      <p:ext uri="{BB962C8B-B14F-4D97-AF65-F5344CB8AC3E}">
        <p14:creationId xmlns:p14="http://schemas.microsoft.com/office/powerpoint/2010/main" val="50986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7BEACB6-DF89-58F7-989A-7A983FB38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0BA8BDF-3160-816B-AD12-FC1167CFB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6ED2F30-E4FA-D087-08AD-173D612E0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2C7AB-AEDC-4689-9501-F790F689CD61}" type="datetimeFigureOut">
              <a:rPr lang="en-US" smtClean="0"/>
              <a:t>8/9/2022</a:t>
            </a:fld>
            <a:endParaRPr lang="en-US"/>
          </a:p>
        </p:txBody>
      </p:sp>
      <p:sp>
        <p:nvSpPr>
          <p:cNvPr id="5" name="页脚占位符 4">
            <a:extLst>
              <a:ext uri="{FF2B5EF4-FFF2-40B4-BE49-F238E27FC236}">
                <a16:creationId xmlns:a16="http://schemas.microsoft.com/office/drawing/2014/main" id="{2094D8E1-EEED-A551-CF5C-45B9E5F61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7721E10-A161-B6EF-A7B1-78D091B69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8B717-36E4-45C7-9E4A-68831A166F2C}" type="slidenum">
              <a:rPr lang="en-US" smtClean="0"/>
              <a:t>‹#›</a:t>
            </a:fld>
            <a:endParaRPr lang="en-US"/>
          </a:p>
        </p:txBody>
      </p:sp>
    </p:spTree>
    <p:extLst>
      <p:ext uri="{BB962C8B-B14F-4D97-AF65-F5344CB8AC3E}">
        <p14:creationId xmlns:p14="http://schemas.microsoft.com/office/powerpoint/2010/main" val="2226694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3C815-18E1-5617-5991-0A0844396C9E}"/>
              </a:ext>
            </a:extLst>
          </p:cNvPr>
          <p:cNvSpPr>
            <a:spLocks noGrp="1"/>
          </p:cNvSpPr>
          <p:nvPr>
            <p:ph type="ctrTitle"/>
          </p:nvPr>
        </p:nvSpPr>
        <p:spPr/>
        <p:txBody>
          <a:bodyPr/>
          <a:lstStyle/>
          <a:p>
            <a:r>
              <a:rPr lang="en-US" altLang="zh-CN" dirty="0"/>
              <a:t>Query2Box</a:t>
            </a:r>
            <a:endParaRPr lang="en-US" dirty="0"/>
          </a:p>
        </p:txBody>
      </p:sp>
      <p:sp>
        <p:nvSpPr>
          <p:cNvPr id="3" name="副标题 2">
            <a:extLst>
              <a:ext uri="{FF2B5EF4-FFF2-40B4-BE49-F238E27FC236}">
                <a16:creationId xmlns:a16="http://schemas.microsoft.com/office/drawing/2014/main" id="{856DD4C5-FC2A-D715-682C-9485BE88CD2F}"/>
              </a:ext>
            </a:extLst>
          </p:cNvPr>
          <p:cNvSpPr>
            <a:spLocks noGrp="1"/>
          </p:cNvSpPr>
          <p:nvPr>
            <p:ph type="subTitle" idx="1"/>
          </p:nvPr>
        </p:nvSpPr>
        <p:spPr>
          <a:xfrm>
            <a:off x="1524000" y="4148793"/>
            <a:ext cx="9144000" cy="1655762"/>
          </a:xfrm>
        </p:spPr>
        <p:txBody>
          <a:bodyPr/>
          <a:lstStyle/>
          <a:p>
            <a:r>
              <a:rPr lang="en-US"/>
              <a:t>2022/8/7</a:t>
            </a:r>
            <a:endParaRPr lang="en-US" dirty="0"/>
          </a:p>
        </p:txBody>
      </p:sp>
    </p:spTree>
    <p:extLst>
      <p:ext uri="{BB962C8B-B14F-4D97-AF65-F5344CB8AC3E}">
        <p14:creationId xmlns:p14="http://schemas.microsoft.com/office/powerpoint/2010/main" val="242672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21D2C7E-31A4-68F0-2E6E-505887D97124}"/>
              </a:ext>
            </a:extLst>
          </p:cNvPr>
          <p:cNvSpPr/>
          <p:nvPr/>
        </p:nvSpPr>
        <p:spPr>
          <a:xfrm>
            <a:off x="3733014" y="3346439"/>
            <a:ext cx="490194" cy="52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椭圆 5">
            <a:extLst>
              <a:ext uri="{FF2B5EF4-FFF2-40B4-BE49-F238E27FC236}">
                <a16:creationId xmlns:a16="http://schemas.microsoft.com/office/drawing/2014/main" id="{628915C8-F3C1-FB9F-D175-2119EAE4BDB0}"/>
              </a:ext>
            </a:extLst>
          </p:cNvPr>
          <p:cNvSpPr/>
          <p:nvPr/>
        </p:nvSpPr>
        <p:spPr>
          <a:xfrm>
            <a:off x="5016630" y="4460373"/>
            <a:ext cx="490194" cy="52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E3E1B10D-0DF8-C7C1-86DE-CC09949D090C}"/>
              </a:ext>
            </a:extLst>
          </p:cNvPr>
          <p:cNvSpPr/>
          <p:nvPr/>
        </p:nvSpPr>
        <p:spPr>
          <a:xfrm>
            <a:off x="5018201" y="3346438"/>
            <a:ext cx="490194" cy="5279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EBBB4C02-EDFF-5495-6049-9352A2CFA630}"/>
              </a:ext>
            </a:extLst>
          </p:cNvPr>
          <p:cNvSpPr/>
          <p:nvPr/>
        </p:nvSpPr>
        <p:spPr>
          <a:xfrm>
            <a:off x="6304959" y="3346437"/>
            <a:ext cx="490194" cy="5279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35C74F09-0333-FCB7-082F-0581974D8347}"/>
              </a:ext>
            </a:extLst>
          </p:cNvPr>
          <p:cNvSpPr/>
          <p:nvPr/>
        </p:nvSpPr>
        <p:spPr>
          <a:xfrm>
            <a:off x="6304959" y="4460372"/>
            <a:ext cx="490194" cy="5279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64446DD0-4F31-1E58-CAEC-3F0D9C262BAB}"/>
              </a:ext>
            </a:extLst>
          </p:cNvPr>
          <p:cNvSpPr/>
          <p:nvPr/>
        </p:nvSpPr>
        <p:spPr>
          <a:xfrm>
            <a:off x="7583866" y="3874338"/>
            <a:ext cx="490194" cy="527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直接箭头连接符 16">
            <a:extLst>
              <a:ext uri="{FF2B5EF4-FFF2-40B4-BE49-F238E27FC236}">
                <a16:creationId xmlns:a16="http://schemas.microsoft.com/office/drawing/2014/main" id="{F9AE693A-D4B6-C4FF-FC36-DA776B1940B3}"/>
              </a:ext>
            </a:extLst>
          </p:cNvPr>
          <p:cNvCxnSpPr>
            <a:cxnSpLocks/>
            <a:stCxn id="4" idx="6"/>
            <a:endCxn id="7" idx="2"/>
          </p:cNvCxnSpPr>
          <p:nvPr/>
        </p:nvCxnSpPr>
        <p:spPr>
          <a:xfrm flipV="1">
            <a:off x="4223208" y="3610389"/>
            <a:ext cx="794993"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8724FC83-65DC-D8FF-4E2A-6E26E2671A3E}"/>
              </a:ext>
            </a:extLst>
          </p:cNvPr>
          <p:cNvCxnSpPr/>
          <p:nvPr/>
        </p:nvCxnSpPr>
        <p:spPr>
          <a:xfrm flipV="1">
            <a:off x="5516246" y="3610387"/>
            <a:ext cx="794993"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a:extLst>
              <a:ext uri="{FF2B5EF4-FFF2-40B4-BE49-F238E27FC236}">
                <a16:creationId xmlns:a16="http://schemas.microsoft.com/office/drawing/2014/main" id="{DCC1E34D-A56B-A0A2-DD55-4E4E263190CB}"/>
              </a:ext>
            </a:extLst>
          </p:cNvPr>
          <p:cNvCxnSpPr/>
          <p:nvPr/>
        </p:nvCxnSpPr>
        <p:spPr>
          <a:xfrm flipV="1">
            <a:off x="5516246" y="4724322"/>
            <a:ext cx="794993"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7AE53FC6-E7D0-AD75-3FBA-05DD9020C2AA}"/>
              </a:ext>
            </a:extLst>
          </p:cNvPr>
          <p:cNvCxnSpPr>
            <a:cxnSpLocks/>
            <a:endCxn id="10" idx="2"/>
          </p:cNvCxnSpPr>
          <p:nvPr/>
        </p:nvCxnSpPr>
        <p:spPr>
          <a:xfrm>
            <a:off x="6805368" y="3610388"/>
            <a:ext cx="778498" cy="527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6661E08B-EFD8-865C-82B2-5480D56499BF}"/>
              </a:ext>
            </a:extLst>
          </p:cNvPr>
          <p:cNvCxnSpPr>
            <a:cxnSpLocks/>
            <a:endCxn id="10" idx="2"/>
          </p:cNvCxnSpPr>
          <p:nvPr/>
        </p:nvCxnSpPr>
        <p:spPr>
          <a:xfrm flipV="1">
            <a:off x="6788873" y="4138289"/>
            <a:ext cx="794993" cy="586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6E30F74A-DAFE-00F8-B4B6-74612476DC69}"/>
              </a:ext>
            </a:extLst>
          </p:cNvPr>
          <p:cNvSpPr txBox="1"/>
          <p:nvPr/>
        </p:nvSpPr>
        <p:spPr>
          <a:xfrm>
            <a:off x="4370026" y="3547034"/>
            <a:ext cx="434734" cy="307777"/>
          </a:xfrm>
          <a:prstGeom prst="rect">
            <a:avLst/>
          </a:prstGeom>
          <a:noFill/>
        </p:spPr>
        <p:txBody>
          <a:bodyPr wrap="none" rtlCol="0">
            <a:spAutoFit/>
          </a:bodyPr>
          <a:lstStyle/>
          <a:p>
            <a:r>
              <a:rPr lang="en-US" altLang="zh-CN" sz="1400" dirty="0"/>
              <a:t>r11</a:t>
            </a:r>
            <a:endParaRPr lang="en-US" sz="1400" dirty="0"/>
          </a:p>
        </p:txBody>
      </p:sp>
      <p:sp>
        <p:nvSpPr>
          <p:cNvPr id="26" name="文本框 25">
            <a:extLst>
              <a:ext uri="{FF2B5EF4-FFF2-40B4-BE49-F238E27FC236}">
                <a16:creationId xmlns:a16="http://schemas.microsoft.com/office/drawing/2014/main" id="{50E24810-8E88-7A16-1D98-97FE091ACDBA}"/>
              </a:ext>
            </a:extLst>
          </p:cNvPr>
          <p:cNvSpPr txBox="1"/>
          <p:nvPr/>
        </p:nvSpPr>
        <p:spPr>
          <a:xfrm>
            <a:off x="5721836" y="3537049"/>
            <a:ext cx="434734" cy="307777"/>
          </a:xfrm>
          <a:prstGeom prst="rect">
            <a:avLst/>
          </a:prstGeom>
          <a:noFill/>
        </p:spPr>
        <p:txBody>
          <a:bodyPr wrap="none" rtlCol="0">
            <a:spAutoFit/>
          </a:bodyPr>
          <a:lstStyle/>
          <a:p>
            <a:r>
              <a:rPr lang="en-US" altLang="zh-CN" sz="1400" dirty="0"/>
              <a:t>r12</a:t>
            </a:r>
            <a:endParaRPr lang="en-US" sz="1400" dirty="0"/>
          </a:p>
        </p:txBody>
      </p:sp>
      <p:sp>
        <p:nvSpPr>
          <p:cNvPr id="27" name="文本框 26">
            <a:extLst>
              <a:ext uri="{FF2B5EF4-FFF2-40B4-BE49-F238E27FC236}">
                <a16:creationId xmlns:a16="http://schemas.microsoft.com/office/drawing/2014/main" id="{0EAA92A3-65A8-860C-109D-37715E3141D2}"/>
              </a:ext>
            </a:extLst>
          </p:cNvPr>
          <p:cNvSpPr txBox="1"/>
          <p:nvPr/>
        </p:nvSpPr>
        <p:spPr>
          <a:xfrm>
            <a:off x="5725984" y="4660966"/>
            <a:ext cx="340158" cy="307777"/>
          </a:xfrm>
          <a:prstGeom prst="rect">
            <a:avLst/>
          </a:prstGeom>
          <a:noFill/>
        </p:spPr>
        <p:txBody>
          <a:bodyPr wrap="none" rtlCol="0">
            <a:spAutoFit/>
          </a:bodyPr>
          <a:lstStyle/>
          <a:p>
            <a:r>
              <a:rPr lang="en-US" altLang="zh-CN" sz="1400" dirty="0"/>
              <a:t>r2</a:t>
            </a:r>
            <a:endParaRPr lang="en-US" sz="1400" dirty="0"/>
          </a:p>
        </p:txBody>
      </p:sp>
      <p:sp>
        <p:nvSpPr>
          <p:cNvPr id="30" name="文本框 29">
            <a:extLst>
              <a:ext uri="{FF2B5EF4-FFF2-40B4-BE49-F238E27FC236}">
                <a16:creationId xmlns:a16="http://schemas.microsoft.com/office/drawing/2014/main" id="{BC608137-3098-6810-78EC-B09575E9FF39}"/>
              </a:ext>
            </a:extLst>
          </p:cNvPr>
          <p:cNvSpPr txBox="1"/>
          <p:nvPr/>
        </p:nvSpPr>
        <p:spPr>
          <a:xfrm>
            <a:off x="3792343" y="3456498"/>
            <a:ext cx="378630" cy="307777"/>
          </a:xfrm>
          <a:prstGeom prst="rect">
            <a:avLst/>
          </a:prstGeom>
          <a:noFill/>
        </p:spPr>
        <p:txBody>
          <a:bodyPr wrap="none" rtlCol="0">
            <a:spAutoFit/>
          </a:bodyPr>
          <a:lstStyle/>
          <a:p>
            <a:r>
              <a:rPr lang="en-US" altLang="zh-CN" sz="1400" dirty="0">
                <a:solidFill>
                  <a:schemeClr val="bg1"/>
                </a:solidFill>
              </a:rPr>
              <a:t>h1</a:t>
            </a:r>
            <a:endParaRPr lang="en-US" sz="1400" dirty="0">
              <a:solidFill>
                <a:schemeClr val="bg1"/>
              </a:solidFill>
            </a:endParaRPr>
          </a:p>
        </p:txBody>
      </p:sp>
      <p:sp>
        <p:nvSpPr>
          <p:cNvPr id="31" name="文本框 30">
            <a:extLst>
              <a:ext uri="{FF2B5EF4-FFF2-40B4-BE49-F238E27FC236}">
                <a16:creationId xmlns:a16="http://schemas.microsoft.com/office/drawing/2014/main" id="{0E8A6AEA-C262-F26D-305D-D7AAD61B4F70}"/>
              </a:ext>
            </a:extLst>
          </p:cNvPr>
          <p:cNvSpPr txBox="1"/>
          <p:nvPr/>
        </p:nvSpPr>
        <p:spPr>
          <a:xfrm>
            <a:off x="5072412" y="4570433"/>
            <a:ext cx="378630" cy="307777"/>
          </a:xfrm>
          <a:prstGeom prst="rect">
            <a:avLst/>
          </a:prstGeom>
          <a:noFill/>
        </p:spPr>
        <p:txBody>
          <a:bodyPr wrap="none" rtlCol="0">
            <a:spAutoFit/>
          </a:bodyPr>
          <a:lstStyle/>
          <a:p>
            <a:r>
              <a:rPr lang="en-US" altLang="zh-CN" sz="1400" dirty="0">
                <a:solidFill>
                  <a:schemeClr val="bg1"/>
                </a:solidFill>
              </a:rPr>
              <a:t>h2</a:t>
            </a:r>
            <a:endParaRPr lang="en-US" sz="1400" dirty="0">
              <a:solidFill>
                <a:schemeClr val="bg1"/>
              </a:solidFill>
            </a:endParaRPr>
          </a:p>
        </p:txBody>
      </p:sp>
      <p:sp>
        <p:nvSpPr>
          <p:cNvPr id="32" name="文本框 31">
            <a:extLst>
              <a:ext uri="{FF2B5EF4-FFF2-40B4-BE49-F238E27FC236}">
                <a16:creationId xmlns:a16="http://schemas.microsoft.com/office/drawing/2014/main" id="{8995C808-DCC7-AA93-118C-E963086A3E70}"/>
              </a:ext>
            </a:extLst>
          </p:cNvPr>
          <p:cNvSpPr txBox="1"/>
          <p:nvPr/>
        </p:nvSpPr>
        <p:spPr>
          <a:xfrm>
            <a:off x="7617461" y="3984400"/>
            <a:ext cx="412292" cy="307777"/>
          </a:xfrm>
          <a:prstGeom prst="rect">
            <a:avLst/>
          </a:prstGeom>
          <a:noFill/>
        </p:spPr>
        <p:txBody>
          <a:bodyPr wrap="none" rtlCol="0">
            <a:spAutoFit/>
          </a:bodyPr>
          <a:lstStyle/>
          <a:p>
            <a:r>
              <a:rPr lang="en-US" altLang="zh-CN" sz="1400" dirty="0">
                <a:solidFill>
                  <a:schemeClr val="bg1"/>
                </a:solidFill>
              </a:rPr>
              <a:t>tail</a:t>
            </a:r>
            <a:endParaRPr lang="en-US" sz="1400" dirty="0">
              <a:solidFill>
                <a:schemeClr val="bg1"/>
              </a:solidFill>
            </a:endParaRPr>
          </a:p>
        </p:txBody>
      </p:sp>
      <p:pic>
        <p:nvPicPr>
          <p:cNvPr id="34" name="图片 33" descr="\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Cen_{h1}+Cen_{r11}+Cen_{r12}=Cen_{h1}'&#10;$$&#10;&#10;&#10;\end{document}" title="IguanaTex Bitmap Display">
            <a:extLst>
              <a:ext uri="{FF2B5EF4-FFF2-40B4-BE49-F238E27FC236}">
                <a16:creationId xmlns:a16="http://schemas.microsoft.com/office/drawing/2014/main" id="{B42DEF26-5493-583D-DC75-F05EA7C232E5}"/>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677315" y="2043824"/>
            <a:ext cx="3879619" cy="266667"/>
          </a:xfrm>
          <a:prstGeom prst="rect">
            <a:avLst/>
          </a:prstGeom>
        </p:spPr>
      </p:pic>
      <p:pic>
        <p:nvPicPr>
          <p:cNvPr id="36" name="图片 35" descr="\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Cen_{h2}+Cen_{r2}=Cen_{h2}'&#10;$$&#10;&#10;&#10;\end{document}" title="IguanaTex Bitmap Display">
            <a:extLst>
              <a:ext uri="{FF2B5EF4-FFF2-40B4-BE49-F238E27FC236}">
                <a16:creationId xmlns:a16="http://schemas.microsoft.com/office/drawing/2014/main" id="{FB2CC47C-6B0D-724D-C1B1-743DB9E87CD6}"/>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590808" y="5559943"/>
            <a:ext cx="2692571" cy="266667"/>
          </a:xfrm>
          <a:prstGeom prst="rect">
            <a:avLst/>
          </a:prstGeom>
        </p:spPr>
      </p:pic>
      <p:pic>
        <p:nvPicPr>
          <p:cNvPr id="38" name="图片 37" descr="\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0+Off_{r11}+Off_{r12}=Off'_{h1}&#10;$$&#10;&#10;&#10;\end{document}" title="IguanaTex Bitmap Display">
            <a:extLst>
              <a:ext uri="{FF2B5EF4-FFF2-40B4-BE49-F238E27FC236}">
                <a16:creationId xmlns:a16="http://schemas.microsoft.com/office/drawing/2014/main" id="{BECD9E8F-0AF7-88B4-3BB0-9DAE0C8049B5}"/>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953125" y="2448541"/>
            <a:ext cx="3328000" cy="266667"/>
          </a:xfrm>
          <a:prstGeom prst="rect">
            <a:avLst/>
          </a:prstGeom>
        </p:spPr>
      </p:pic>
      <p:pic>
        <p:nvPicPr>
          <p:cNvPr id="42" name="图片 41" descr="\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0+Off_{r2}=Off'_{h2}&#10;$$&#10;&#10;&#10;\end{document}" title="IguanaTex Bitmap Display">
            <a:extLst>
              <a:ext uri="{FF2B5EF4-FFF2-40B4-BE49-F238E27FC236}">
                <a16:creationId xmlns:a16="http://schemas.microsoft.com/office/drawing/2014/main" id="{F22692F3-F9C0-9B28-ADE8-75A99A868773}"/>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3935075" y="5981936"/>
            <a:ext cx="2134857" cy="266667"/>
          </a:xfrm>
          <a:prstGeom prst="rect">
            <a:avLst/>
          </a:prstGeom>
        </p:spPr>
      </p:pic>
      <p:sp>
        <p:nvSpPr>
          <p:cNvPr id="43" name="文本框 42">
            <a:extLst>
              <a:ext uri="{FF2B5EF4-FFF2-40B4-BE49-F238E27FC236}">
                <a16:creationId xmlns:a16="http://schemas.microsoft.com/office/drawing/2014/main" id="{FCC025FD-D7AC-CAFF-A808-45A0A560DF88}"/>
              </a:ext>
            </a:extLst>
          </p:cNvPr>
          <p:cNvSpPr txBox="1"/>
          <p:nvPr/>
        </p:nvSpPr>
        <p:spPr>
          <a:xfrm>
            <a:off x="6367652" y="3456498"/>
            <a:ext cx="418704" cy="307777"/>
          </a:xfrm>
          <a:prstGeom prst="rect">
            <a:avLst/>
          </a:prstGeom>
          <a:noFill/>
        </p:spPr>
        <p:txBody>
          <a:bodyPr wrap="none" rtlCol="0">
            <a:spAutoFit/>
          </a:bodyPr>
          <a:lstStyle/>
          <a:p>
            <a:r>
              <a:rPr lang="en-US" altLang="zh-CN" sz="1400" dirty="0">
                <a:solidFill>
                  <a:schemeClr val="bg1"/>
                </a:solidFill>
              </a:rPr>
              <a:t>h1</a:t>
            </a:r>
            <a:r>
              <a:rPr lang="zh-CN" altLang="en-US" sz="1400" dirty="0">
                <a:solidFill>
                  <a:schemeClr val="bg1"/>
                </a:solidFill>
              </a:rPr>
              <a:t>’</a:t>
            </a:r>
            <a:endParaRPr lang="en-US" sz="1400" dirty="0">
              <a:solidFill>
                <a:schemeClr val="bg1"/>
              </a:solidFill>
            </a:endParaRPr>
          </a:p>
        </p:txBody>
      </p:sp>
      <p:sp>
        <p:nvSpPr>
          <p:cNvPr id="44" name="文本框 43">
            <a:extLst>
              <a:ext uri="{FF2B5EF4-FFF2-40B4-BE49-F238E27FC236}">
                <a16:creationId xmlns:a16="http://schemas.microsoft.com/office/drawing/2014/main" id="{3A9211F4-A0CD-77F1-CACA-D756FC6F29C3}"/>
              </a:ext>
            </a:extLst>
          </p:cNvPr>
          <p:cNvSpPr txBox="1"/>
          <p:nvPr/>
        </p:nvSpPr>
        <p:spPr>
          <a:xfrm>
            <a:off x="6367652" y="4584434"/>
            <a:ext cx="418704" cy="307777"/>
          </a:xfrm>
          <a:prstGeom prst="rect">
            <a:avLst/>
          </a:prstGeom>
          <a:noFill/>
        </p:spPr>
        <p:txBody>
          <a:bodyPr wrap="none" rtlCol="0">
            <a:spAutoFit/>
          </a:bodyPr>
          <a:lstStyle/>
          <a:p>
            <a:r>
              <a:rPr lang="en-US" altLang="zh-CN" sz="1400" dirty="0">
                <a:solidFill>
                  <a:schemeClr val="bg1"/>
                </a:solidFill>
              </a:rPr>
              <a:t>h2</a:t>
            </a:r>
            <a:r>
              <a:rPr lang="zh-CN" altLang="en-US" sz="1400" dirty="0">
                <a:solidFill>
                  <a:schemeClr val="bg1"/>
                </a:solidFill>
              </a:rPr>
              <a:t>’</a:t>
            </a:r>
            <a:endParaRPr lang="en-US" sz="1400" dirty="0">
              <a:solidFill>
                <a:schemeClr val="bg1"/>
              </a:solidFill>
            </a:endParaRPr>
          </a:p>
        </p:txBody>
      </p:sp>
      <p:sp>
        <p:nvSpPr>
          <p:cNvPr id="46" name="矩形 45">
            <a:extLst>
              <a:ext uri="{FF2B5EF4-FFF2-40B4-BE49-F238E27FC236}">
                <a16:creationId xmlns:a16="http://schemas.microsoft.com/office/drawing/2014/main" id="{38D57B75-214F-BEC3-BBD0-6E2F5F3102E3}"/>
              </a:ext>
            </a:extLst>
          </p:cNvPr>
          <p:cNvSpPr/>
          <p:nvPr/>
        </p:nvSpPr>
        <p:spPr>
          <a:xfrm>
            <a:off x="3457575" y="3143250"/>
            <a:ext cx="3461233" cy="898977"/>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47" name="矩形 46">
            <a:extLst>
              <a:ext uri="{FF2B5EF4-FFF2-40B4-BE49-F238E27FC236}">
                <a16:creationId xmlns:a16="http://schemas.microsoft.com/office/drawing/2014/main" id="{7913ACAB-AF6A-1BF2-9B58-88B6A714216C}"/>
              </a:ext>
            </a:extLst>
          </p:cNvPr>
          <p:cNvSpPr/>
          <p:nvPr/>
        </p:nvSpPr>
        <p:spPr>
          <a:xfrm>
            <a:off x="4695825" y="4288833"/>
            <a:ext cx="2222983" cy="898977"/>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49" name="直接箭头连接符 48">
            <a:extLst>
              <a:ext uri="{FF2B5EF4-FFF2-40B4-BE49-F238E27FC236}">
                <a16:creationId xmlns:a16="http://schemas.microsoft.com/office/drawing/2014/main" id="{703FC68F-0EB1-00F9-EFD0-4C9C6A7E258F}"/>
              </a:ext>
            </a:extLst>
          </p:cNvPr>
          <p:cNvCxnSpPr/>
          <p:nvPr/>
        </p:nvCxnSpPr>
        <p:spPr>
          <a:xfrm flipV="1">
            <a:off x="6918034" y="2771117"/>
            <a:ext cx="203445" cy="67725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1" name="直接箭头连接符 50">
            <a:extLst>
              <a:ext uri="{FF2B5EF4-FFF2-40B4-BE49-F238E27FC236}">
                <a16:creationId xmlns:a16="http://schemas.microsoft.com/office/drawing/2014/main" id="{92A2720E-9891-5198-9BC8-A072247419A0}"/>
              </a:ext>
            </a:extLst>
          </p:cNvPr>
          <p:cNvCxnSpPr>
            <a:cxnSpLocks/>
          </p:cNvCxnSpPr>
          <p:nvPr/>
        </p:nvCxnSpPr>
        <p:spPr>
          <a:xfrm flipH="1">
            <a:off x="6066142" y="5165926"/>
            <a:ext cx="301510" cy="3940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3" name="标题 1">
            <a:extLst>
              <a:ext uri="{FF2B5EF4-FFF2-40B4-BE49-F238E27FC236}">
                <a16:creationId xmlns:a16="http://schemas.microsoft.com/office/drawing/2014/main" id="{BD35A0C1-4AF3-A90B-232D-FE0F71B666A2}"/>
              </a:ext>
            </a:extLst>
          </p:cNvPr>
          <p:cNvSpPr>
            <a:spLocks noGrp="1"/>
          </p:cNvSpPr>
          <p:nvPr>
            <p:ph type="title"/>
          </p:nvPr>
        </p:nvSpPr>
        <p:spPr>
          <a:xfrm>
            <a:off x="249024" y="1584117"/>
            <a:ext cx="10515600" cy="1325563"/>
          </a:xfrm>
        </p:spPr>
        <p:txBody>
          <a:bodyPr/>
          <a:lstStyle/>
          <a:p>
            <a:r>
              <a:rPr lang="en-US" altLang="zh-CN" dirty="0"/>
              <a:t>Projection</a:t>
            </a:r>
            <a:r>
              <a:rPr lang="en-US" altLang="zh-CN" sz="1600" dirty="0">
                <a:latin typeface="宋体" panose="02010600030101010101" pitchFamily="2" charset="-122"/>
                <a:ea typeface="宋体" panose="02010600030101010101" pitchFamily="2" charset="-122"/>
              </a:rPr>
              <a:t> (model.py:723-750)</a:t>
            </a:r>
            <a:endParaRPr lang="en-US" dirty="0"/>
          </a:p>
        </p:txBody>
      </p:sp>
      <p:sp>
        <p:nvSpPr>
          <p:cNvPr id="55" name="文本框 54">
            <a:extLst>
              <a:ext uri="{FF2B5EF4-FFF2-40B4-BE49-F238E27FC236}">
                <a16:creationId xmlns:a16="http://schemas.microsoft.com/office/drawing/2014/main" id="{268E542B-8CED-7B3E-9991-0BEB8F56C106}"/>
              </a:ext>
            </a:extLst>
          </p:cNvPr>
          <p:cNvSpPr txBox="1"/>
          <p:nvPr/>
        </p:nvSpPr>
        <p:spPr>
          <a:xfrm>
            <a:off x="4840008" y="186165"/>
            <a:ext cx="6096000" cy="1200329"/>
          </a:xfrm>
          <a:prstGeom prst="rect">
            <a:avLst/>
          </a:prstGeom>
          <a:noFill/>
        </p:spPr>
        <p:txBody>
          <a:bodyPr wrap="square">
            <a:spAutoFit/>
          </a:bodyPr>
          <a:lstStyle/>
          <a:p>
            <a:pPr algn="ctr"/>
            <a:r>
              <a:rPr lang="zh-CN" altLang="en-US" dirty="0">
                <a:latin typeface="宋体" panose="02010600030101010101" pitchFamily="2" charset="-122"/>
                <a:ea typeface="宋体" panose="02010600030101010101" pitchFamily="2" charset="-122"/>
              </a:rPr>
              <a:t>挑出</a:t>
            </a:r>
            <a:r>
              <a:rPr lang="fr-FR"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个</a:t>
            </a:r>
            <a:r>
              <a:rPr lang="fr-FR" altLang="zh-CN" dirty="0" err="1">
                <a:latin typeface="宋体" panose="02010600030101010101" pitchFamily="2" charset="-122"/>
                <a:ea typeface="宋体" panose="02010600030101010101" pitchFamily="2" charset="-122"/>
              </a:rPr>
              <a:t>head</a:t>
            </a:r>
            <a:endParaRPr lang="fr-FR"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正采样：挑出</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个</a:t>
            </a:r>
            <a:r>
              <a:rPr lang="fr-FR" altLang="zh-CN" dirty="0" err="1">
                <a:latin typeface="宋体" panose="02010600030101010101" pitchFamily="2" charset="-122"/>
                <a:ea typeface="宋体" panose="02010600030101010101" pitchFamily="2" charset="-122"/>
              </a:rPr>
              <a:t>tail</a:t>
            </a:r>
            <a:r>
              <a:rPr lang="fr-FR" altLang="zh-CN" dirty="0">
                <a:effectLst/>
                <a:latin typeface="宋体" panose="02010600030101010101" pitchFamily="2" charset="-122"/>
                <a:ea typeface="宋体" panose="02010600030101010101" pitchFamily="2" charset="-122"/>
              </a:rPr>
              <a:t>(single)</a:t>
            </a:r>
            <a:endParaRPr lang="fr-FR"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负采样：挑出</a:t>
            </a:r>
            <a:r>
              <a:rPr lang="fr-FR"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个</a:t>
            </a:r>
            <a:r>
              <a:rPr lang="fr-FR" altLang="zh-CN" dirty="0" err="1">
                <a:latin typeface="宋体" panose="02010600030101010101" pitchFamily="2" charset="-122"/>
                <a:ea typeface="宋体" panose="02010600030101010101" pitchFamily="2" charset="-122"/>
              </a:rPr>
              <a:t>tail</a:t>
            </a:r>
            <a:r>
              <a:rPr lang="fr-FR" altLang="zh-CN" dirty="0">
                <a:effectLst/>
                <a:latin typeface="宋体" panose="02010600030101010101" pitchFamily="2" charset="-122"/>
                <a:ea typeface="宋体" panose="02010600030101010101" pitchFamily="2" charset="-122"/>
              </a:rPr>
              <a:t>(</a:t>
            </a:r>
            <a:r>
              <a:rPr lang="fr-FR" altLang="zh-CN" dirty="0" err="1">
                <a:effectLst/>
                <a:latin typeface="宋体" panose="02010600030101010101" pitchFamily="2" charset="-122"/>
                <a:ea typeface="宋体" panose="02010600030101010101" pitchFamily="2" charset="-122"/>
              </a:rPr>
              <a:t>tail</a:t>
            </a:r>
            <a:r>
              <a:rPr lang="fr-FR" altLang="zh-CN" dirty="0">
                <a:effectLst/>
                <a:latin typeface="宋体" panose="02010600030101010101" pitchFamily="2" charset="-122"/>
                <a:ea typeface="宋体" panose="02010600030101010101" pitchFamily="2" charset="-122"/>
              </a:rPr>
              <a:t>-batch)</a:t>
            </a:r>
            <a:endParaRPr lang="fr-FR" altLang="zh-CN" dirty="0">
              <a:latin typeface="宋体" panose="02010600030101010101" pitchFamily="2" charset="-122"/>
              <a:ea typeface="宋体" panose="02010600030101010101" pitchFamily="2" charset="-122"/>
            </a:endParaRPr>
          </a:p>
          <a:p>
            <a:pPr algn="ctr"/>
            <a:r>
              <a:rPr lang="fr-FR" altLang="zh-CN" dirty="0">
                <a:latin typeface="宋体" panose="02010600030101010101" pitchFamily="2" charset="-122"/>
                <a:ea typeface="宋体" panose="02010600030101010101" pitchFamily="2" charset="-122"/>
              </a:rPr>
              <a:t>test: </a:t>
            </a:r>
            <a:r>
              <a:rPr lang="zh-CN" altLang="en-US" dirty="0">
                <a:latin typeface="宋体" panose="02010600030101010101" pitchFamily="2" charset="-122"/>
                <a:ea typeface="宋体" panose="02010600030101010101" pitchFamily="2" charset="-122"/>
              </a:rPr>
              <a:t>所有</a:t>
            </a:r>
            <a:r>
              <a:rPr lang="fr-FR" altLang="zh-CN" dirty="0" err="1">
                <a:latin typeface="宋体" panose="02010600030101010101" pitchFamily="2" charset="-122"/>
                <a:ea typeface="宋体" panose="02010600030101010101" pitchFamily="2" charset="-122"/>
              </a:rPr>
              <a:t>entity</a:t>
            </a:r>
            <a:r>
              <a:rPr lang="zh-CN" altLang="en-US" dirty="0">
                <a:latin typeface="宋体" panose="02010600030101010101" pitchFamily="2" charset="-122"/>
                <a:ea typeface="宋体" panose="02010600030101010101" pitchFamily="2" charset="-122"/>
              </a:rPr>
              <a:t>均作为</a:t>
            </a:r>
            <a:r>
              <a:rPr lang="fr-FR" altLang="zh-CN" dirty="0" err="1">
                <a:latin typeface="宋体" panose="02010600030101010101" pitchFamily="2" charset="-122"/>
                <a:ea typeface="宋体" panose="02010600030101010101" pitchFamily="2" charset="-122"/>
              </a:rPr>
              <a:t>tail</a:t>
            </a:r>
            <a:r>
              <a:rPr lang="fr-FR" altLang="zh-CN" dirty="0">
                <a:effectLst/>
                <a:latin typeface="宋体" panose="02010600030101010101" pitchFamily="2" charset="-122"/>
                <a:ea typeface="宋体" panose="02010600030101010101" pitchFamily="2" charset="-122"/>
              </a:rPr>
              <a:t>(</a:t>
            </a:r>
            <a:r>
              <a:rPr lang="fr-FR" altLang="zh-CN" dirty="0" err="1">
                <a:effectLst/>
                <a:latin typeface="宋体" panose="02010600030101010101" pitchFamily="2" charset="-122"/>
                <a:ea typeface="宋体" panose="02010600030101010101" pitchFamily="2" charset="-122"/>
              </a:rPr>
              <a:t>tail</a:t>
            </a:r>
            <a:r>
              <a:rPr lang="fr-FR" altLang="zh-CN" dirty="0">
                <a:effectLst/>
                <a:latin typeface="宋体" panose="02010600030101010101" pitchFamily="2" charset="-122"/>
                <a:ea typeface="宋体" panose="02010600030101010101" pitchFamily="2" charset="-122"/>
              </a:rPr>
              <a:t>-batch)</a:t>
            </a:r>
            <a:endParaRPr lang="fr-FR" altLang="zh-CN" dirty="0">
              <a:latin typeface="宋体" panose="02010600030101010101" pitchFamily="2" charset="-122"/>
              <a:ea typeface="宋体" panose="02010600030101010101" pitchFamily="2" charset="-122"/>
            </a:endParaRPr>
          </a:p>
        </p:txBody>
      </p:sp>
      <p:sp>
        <p:nvSpPr>
          <p:cNvPr id="58" name="标题 1">
            <a:extLst>
              <a:ext uri="{FF2B5EF4-FFF2-40B4-BE49-F238E27FC236}">
                <a16:creationId xmlns:a16="http://schemas.microsoft.com/office/drawing/2014/main" id="{A1FB563F-04A3-CBAB-690D-8A8E3278F47D}"/>
              </a:ext>
            </a:extLst>
          </p:cNvPr>
          <p:cNvSpPr txBox="1">
            <a:spLocks/>
          </p:cNvSpPr>
          <p:nvPr/>
        </p:nvSpPr>
        <p:spPr>
          <a:xfrm>
            <a:off x="258446" y="-53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Preprocess</a:t>
            </a:r>
            <a:r>
              <a:rPr lang="en-US" altLang="zh-CN" sz="1600" dirty="0">
                <a:latin typeface="宋体" panose="02010600030101010101" pitchFamily="2" charset="-122"/>
                <a:ea typeface="宋体" panose="02010600030101010101" pitchFamily="2" charset="-122"/>
              </a:rPr>
              <a:t>(model.py:477-688)</a:t>
            </a:r>
            <a:endParaRPr lang="en-US" altLang="zh-CN" dirty="0">
              <a:latin typeface="宋体" panose="02010600030101010101" pitchFamily="2" charset="-122"/>
              <a:ea typeface="宋体" panose="02010600030101010101" pitchFamily="2" charset="-122"/>
            </a:endParaRPr>
          </a:p>
        </p:txBody>
      </p:sp>
      <p:sp>
        <p:nvSpPr>
          <p:cNvPr id="59" name="文本框 58">
            <a:extLst>
              <a:ext uri="{FF2B5EF4-FFF2-40B4-BE49-F238E27FC236}">
                <a16:creationId xmlns:a16="http://schemas.microsoft.com/office/drawing/2014/main" id="{41E27E7E-AA9E-794C-4199-99A3A5648D19}"/>
              </a:ext>
            </a:extLst>
          </p:cNvPr>
          <p:cNvSpPr txBox="1"/>
          <p:nvPr/>
        </p:nvSpPr>
        <p:spPr>
          <a:xfrm>
            <a:off x="211801" y="3966207"/>
            <a:ext cx="3961341" cy="584775"/>
          </a:xfrm>
          <a:prstGeom prst="rect">
            <a:avLst/>
          </a:prstGeom>
          <a:noFill/>
        </p:spPr>
        <p:txBody>
          <a:bodyPr wrap="none" rtlCol="0">
            <a:spAutoFit/>
          </a:bodyPr>
          <a:lstStyle/>
          <a:p>
            <a:r>
              <a:rPr lang="zh-CN" altLang="en-US" dirty="0"/>
              <a:t>以</a:t>
            </a:r>
            <a:r>
              <a:rPr lang="en-US" altLang="zh-CN" dirty="0"/>
              <a:t>chain-inter</a:t>
            </a:r>
            <a:r>
              <a:rPr lang="zh-CN" altLang="en-US" dirty="0"/>
              <a:t>为例</a:t>
            </a:r>
            <a:endParaRPr lang="en-US" altLang="zh-CN" dirty="0"/>
          </a:p>
          <a:p>
            <a:r>
              <a:rPr lang="fr-FR" altLang="zh-CN" sz="1400" b="0" dirty="0">
                <a:effectLst/>
                <a:latin typeface="Consolas" panose="020B0609020204030204" pitchFamily="49" charset="0"/>
              </a:rPr>
              <a:t>((10130, (262, 97)), (1633, (49,)), 0</a:t>
            </a:r>
            <a:r>
              <a:rPr lang="en-US" altLang="zh-CN" sz="1400" dirty="0">
                <a:latin typeface="Consolas" panose="020B0609020204030204" pitchFamily="49" charset="0"/>
              </a:rPr>
              <a:t>)</a:t>
            </a:r>
            <a:endParaRPr lang="fr-FR" altLang="zh-CN" sz="1400" b="0" dirty="0">
              <a:effectLst/>
              <a:latin typeface="Consolas" panose="020B0609020204030204" pitchFamily="49" charset="0"/>
            </a:endParaRPr>
          </a:p>
        </p:txBody>
      </p:sp>
      <p:pic>
        <p:nvPicPr>
          <p:cNvPr id="61" name="图片 60">
            <a:extLst>
              <a:ext uri="{FF2B5EF4-FFF2-40B4-BE49-F238E27FC236}">
                <a16:creationId xmlns:a16="http://schemas.microsoft.com/office/drawing/2014/main" id="{D639D596-7CC4-6C44-DF2A-71286607EF61}"/>
              </a:ext>
            </a:extLst>
          </p:cNvPr>
          <p:cNvPicPr>
            <a:picLocks noChangeAspect="1"/>
          </p:cNvPicPr>
          <p:nvPr/>
        </p:nvPicPr>
        <p:blipFill>
          <a:blip r:embed="rId10"/>
          <a:stretch>
            <a:fillRect/>
          </a:stretch>
        </p:blipFill>
        <p:spPr>
          <a:xfrm>
            <a:off x="8983383" y="4288833"/>
            <a:ext cx="1952625" cy="1657350"/>
          </a:xfrm>
          <a:prstGeom prst="rect">
            <a:avLst/>
          </a:prstGeom>
        </p:spPr>
      </p:pic>
      <p:sp>
        <p:nvSpPr>
          <p:cNvPr id="63" name="星形: 五角 62">
            <a:extLst>
              <a:ext uri="{FF2B5EF4-FFF2-40B4-BE49-F238E27FC236}">
                <a16:creationId xmlns:a16="http://schemas.microsoft.com/office/drawing/2014/main" id="{91257B97-6E6B-EF4E-2E3B-09386EE29886}"/>
              </a:ext>
            </a:extLst>
          </p:cNvPr>
          <p:cNvSpPr/>
          <p:nvPr/>
        </p:nvSpPr>
        <p:spPr>
          <a:xfrm>
            <a:off x="10227991" y="4144504"/>
            <a:ext cx="477558" cy="438429"/>
          </a:xfrm>
          <a:prstGeom prst="star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4" name="文本框 63">
            <a:extLst>
              <a:ext uri="{FF2B5EF4-FFF2-40B4-BE49-F238E27FC236}">
                <a16:creationId xmlns:a16="http://schemas.microsoft.com/office/drawing/2014/main" id="{11EA2433-5906-81D9-78A2-5841E26F9FCC}"/>
              </a:ext>
            </a:extLst>
          </p:cNvPr>
          <p:cNvSpPr txBox="1"/>
          <p:nvPr/>
        </p:nvSpPr>
        <p:spPr>
          <a:xfrm>
            <a:off x="10423502" y="3919501"/>
            <a:ext cx="1255472" cy="369332"/>
          </a:xfrm>
          <a:prstGeom prst="rect">
            <a:avLst/>
          </a:prstGeom>
          <a:noFill/>
        </p:spPr>
        <p:txBody>
          <a:bodyPr wrap="none" rtlCol="0">
            <a:spAutoFit/>
          </a:bodyPr>
          <a:lstStyle/>
          <a:p>
            <a:r>
              <a:rPr lang="en-US" dirty="0" err="1">
                <a:solidFill>
                  <a:schemeClr val="accent2">
                    <a:lumMod val="75000"/>
                  </a:schemeClr>
                </a:solidFill>
              </a:rPr>
              <a:t>query_max</a:t>
            </a:r>
            <a:endParaRPr lang="en-US" dirty="0">
              <a:solidFill>
                <a:schemeClr val="accent2">
                  <a:lumMod val="75000"/>
                </a:schemeClr>
              </a:solidFill>
            </a:endParaRPr>
          </a:p>
        </p:txBody>
      </p:sp>
      <p:sp>
        <p:nvSpPr>
          <p:cNvPr id="65" name="星形: 五角 64">
            <a:extLst>
              <a:ext uri="{FF2B5EF4-FFF2-40B4-BE49-F238E27FC236}">
                <a16:creationId xmlns:a16="http://schemas.microsoft.com/office/drawing/2014/main" id="{094F4030-F4B1-3D67-7D84-442F3BC63E04}"/>
              </a:ext>
            </a:extLst>
          </p:cNvPr>
          <p:cNvSpPr/>
          <p:nvPr/>
        </p:nvSpPr>
        <p:spPr>
          <a:xfrm>
            <a:off x="9408841" y="5405263"/>
            <a:ext cx="477558" cy="438429"/>
          </a:xfrm>
          <a:prstGeom prst="star5">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文本框 65">
            <a:extLst>
              <a:ext uri="{FF2B5EF4-FFF2-40B4-BE49-F238E27FC236}">
                <a16:creationId xmlns:a16="http://schemas.microsoft.com/office/drawing/2014/main" id="{4F01FF51-AAD6-1CBF-0CC7-8EF2E8693E65}"/>
              </a:ext>
            </a:extLst>
          </p:cNvPr>
          <p:cNvSpPr txBox="1"/>
          <p:nvPr/>
        </p:nvSpPr>
        <p:spPr>
          <a:xfrm>
            <a:off x="9629870" y="5705757"/>
            <a:ext cx="1217000" cy="369332"/>
          </a:xfrm>
          <a:prstGeom prst="rect">
            <a:avLst/>
          </a:prstGeom>
          <a:noFill/>
        </p:spPr>
        <p:txBody>
          <a:bodyPr wrap="none" rtlCol="0">
            <a:spAutoFit/>
          </a:bodyPr>
          <a:lstStyle/>
          <a:p>
            <a:r>
              <a:rPr lang="en-US" dirty="0" err="1">
                <a:solidFill>
                  <a:srgbClr val="0070C0"/>
                </a:solidFill>
              </a:rPr>
              <a:t>query_min</a:t>
            </a:r>
            <a:endParaRPr lang="en-US" dirty="0">
              <a:solidFill>
                <a:srgbClr val="0070C0"/>
              </a:solidFill>
            </a:endParaRPr>
          </a:p>
        </p:txBody>
      </p:sp>
    </p:spTree>
    <p:extLst>
      <p:ext uri="{BB962C8B-B14F-4D97-AF65-F5344CB8AC3E}">
        <p14:creationId xmlns:p14="http://schemas.microsoft.com/office/powerpoint/2010/main" val="162870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21D2C7E-31A4-68F0-2E6E-505887D97124}"/>
              </a:ext>
            </a:extLst>
          </p:cNvPr>
          <p:cNvSpPr/>
          <p:nvPr/>
        </p:nvSpPr>
        <p:spPr>
          <a:xfrm>
            <a:off x="7167040" y="57698"/>
            <a:ext cx="490194" cy="52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椭圆 5">
            <a:extLst>
              <a:ext uri="{FF2B5EF4-FFF2-40B4-BE49-F238E27FC236}">
                <a16:creationId xmlns:a16="http://schemas.microsoft.com/office/drawing/2014/main" id="{628915C8-F3C1-FB9F-D175-2119EAE4BDB0}"/>
              </a:ext>
            </a:extLst>
          </p:cNvPr>
          <p:cNvSpPr/>
          <p:nvPr/>
        </p:nvSpPr>
        <p:spPr>
          <a:xfrm>
            <a:off x="8450656" y="1171632"/>
            <a:ext cx="490194" cy="5279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E3E1B10D-0DF8-C7C1-86DE-CC09949D090C}"/>
              </a:ext>
            </a:extLst>
          </p:cNvPr>
          <p:cNvSpPr/>
          <p:nvPr/>
        </p:nvSpPr>
        <p:spPr>
          <a:xfrm>
            <a:off x="8452227" y="57697"/>
            <a:ext cx="490194" cy="5279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EBBB4C02-EDFF-5495-6049-9352A2CFA630}"/>
              </a:ext>
            </a:extLst>
          </p:cNvPr>
          <p:cNvSpPr/>
          <p:nvPr/>
        </p:nvSpPr>
        <p:spPr>
          <a:xfrm>
            <a:off x="9738985" y="57696"/>
            <a:ext cx="490194" cy="5279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35C74F09-0333-FCB7-082F-0581974D8347}"/>
              </a:ext>
            </a:extLst>
          </p:cNvPr>
          <p:cNvSpPr/>
          <p:nvPr/>
        </p:nvSpPr>
        <p:spPr>
          <a:xfrm>
            <a:off x="9738985" y="1171631"/>
            <a:ext cx="490194" cy="5279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64446DD0-4F31-1E58-CAEC-3F0D9C262BAB}"/>
              </a:ext>
            </a:extLst>
          </p:cNvPr>
          <p:cNvSpPr/>
          <p:nvPr/>
        </p:nvSpPr>
        <p:spPr>
          <a:xfrm>
            <a:off x="11017892" y="585597"/>
            <a:ext cx="490194" cy="5279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直接箭头连接符 16">
            <a:extLst>
              <a:ext uri="{FF2B5EF4-FFF2-40B4-BE49-F238E27FC236}">
                <a16:creationId xmlns:a16="http://schemas.microsoft.com/office/drawing/2014/main" id="{F9AE693A-D4B6-C4FF-FC36-DA776B1940B3}"/>
              </a:ext>
            </a:extLst>
          </p:cNvPr>
          <p:cNvCxnSpPr>
            <a:cxnSpLocks/>
            <a:stCxn id="4" idx="6"/>
            <a:endCxn id="7" idx="2"/>
          </p:cNvCxnSpPr>
          <p:nvPr/>
        </p:nvCxnSpPr>
        <p:spPr>
          <a:xfrm flipV="1">
            <a:off x="7657234" y="321648"/>
            <a:ext cx="79499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8724FC83-65DC-D8FF-4E2A-6E26E2671A3E}"/>
              </a:ext>
            </a:extLst>
          </p:cNvPr>
          <p:cNvCxnSpPr>
            <a:cxnSpLocks/>
          </p:cNvCxnSpPr>
          <p:nvPr/>
        </p:nvCxnSpPr>
        <p:spPr>
          <a:xfrm flipV="1">
            <a:off x="8950272" y="321646"/>
            <a:ext cx="79499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DCC1E34D-A56B-A0A2-DD55-4E4E263190CB}"/>
              </a:ext>
            </a:extLst>
          </p:cNvPr>
          <p:cNvCxnSpPr>
            <a:cxnSpLocks/>
          </p:cNvCxnSpPr>
          <p:nvPr/>
        </p:nvCxnSpPr>
        <p:spPr>
          <a:xfrm flipV="1">
            <a:off x="8950272" y="1435581"/>
            <a:ext cx="79499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7AE53FC6-E7D0-AD75-3FBA-05DD9020C2AA}"/>
              </a:ext>
            </a:extLst>
          </p:cNvPr>
          <p:cNvCxnSpPr>
            <a:cxnSpLocks/>
            <a:endCxn id="10" idx="2"/>
          </p:cNvCxnSpPr>
          <p:nvPr/>
        </p:nvCxnSpPr>
        <p:spPr>
          <a:xfrm>
            <a:off x="10239394" y="321647"/>
            <a:ext cx="778498" cy="5279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3" name="直接箭头连接符 22">
            <a:extLst>
              <a:ext uri="{FF2B5EF4-FFF2-40B4-BE49-F238E27FC236}">
                <a16:creationId xmlns:a16="http://schemas.microsoft.com/office/drawing/2014/main" id="{6661E08B-EFD8-865C-82B2-5480D56499BF}"/>
              </a:ext>
            </a:extLst>
          </p:cNvPr>
          <p:cNvCxnSpPr>
            <a:cxnSpLocks/>
            <a:endCxn id="10" idx="2"/>
          </p:cNvCxnSpPr>
          <p:nvPr/>
        </p:nvCxnSpPr>
        <p:spPr>
          <a:xfrm flipV="1">
            <a:off x="10222899" y="849548"/>
            <a:ext cx="794993" cy="5860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文本框 24">
            <a:extLst>
              <a:ext uri="{FF2B5EF4-FFF2-40B4-BE49-F238E27FC236}">
                <a16:creationId xmlns:a16="http://schemas.microsoft.com/office/drawing/2014/main" id="{6E30F74A-DAFE-00F8-B4B6-74612476DC69}"/>
              </a:ext>
            </a:extLst>
          </p:cNvPr>
          <p:cNvSpPr txBox="1"/>
          <p:nvPr/>
        </p:nvSpPr>
        <p:spPr>
          <a:xfrm>
            <a:off x="7804052" y="258293"/>
            <a:ext cx="434734" cy="307777"/>
          </a:xfrm>
          <a:prstGeom prst="rect">
            <a:avLst/>
          </a:prstGeom>
          <a:noFill/>
        </p:spPr>
        <p:txBody>
          <a:bodyPr wrap="square" rtlCol="0">
            <a:spAutoFit/>
          </a:bodyPr>
          <a:lstStyle/>
          <a:p>
            <a:r>
              <a:rPr lang="en-US" altLang="zh-CN" sz="1400" dirty="0"/>
              <a:t>r11</a:t>
            </a:r>
            <a:endParaRPr lang="en-US" sz="1400" dirty="0"/>
          </a:p>
        </p:txBody>
      </p:sp>
      <p:sp>
        <p:nvSpPr>
          <p:cNvPr id="26" name="文本框 25">
            <a:extLst>
              <a:ext uri="{FF2B5EF4-FFF2-40B4-BE49-F238E27FC236}">
                <a16:creationId xmlns:a16="http://schemas.microsoft.com/office/drawing/2014/main" id="{50E24810-8E88-7A16-1D98-97FE091ACDBA}"/>
              </a:ext>
            </a:extLst>
          </p:cNvPr>
          <p:cNvSpPr txBox="1"/>
          <p:nvPr/>
        </p:nvSpPr>
        <p:spPr>
          <a:xfrm>
            <a:off x="9155862" y="248308"/>
            <a:ext cx="434734" cy="307777"/>
          </a:xfrm>
          <a:prstGeom prst="rect">
            <a:avLst/>
          </a:prstGeom>
          <a:noFill/>
        </p:spPr>
        <p:txBody>
          <a:bodyPr wrap="square" rtlCol="0">
            <a:spAutoFit/>
          </a:bodyPr>
          <a:lstStyle/>
          <a:p>
            <a:r>
              <a:rPr lang="en-US" altLang="zh-CN" sz="1400" dirty="0"/>
              <a:t>r12</a:t>
            </a:r>
            <a:endParaRPr lang="en-US" sz="1400" dirty="0"/>
          </a:p>
        </p:txBody>
      </p:sp>
      <p:sp>
        <p:nvSpPr>
          <p:cNvPr id="27" name="文本框 26">
            <a:extLst>
              <a:ext uri="{FF2B5EF4-FFF2-40B4-BE49-F238E27FC236}">
                <a16:creationId xmlns:a16="http://schemas.microsoft.com/office/drawing/2014/main" id="{0EAA92A3-65A8-860C-109D-37715E3141D2}"/>
              </a:ext>
            </a:extLst>
          </p:cNvPr>
          <p:cNvSpPr txBox="1"/>
          <p:nvPr/>
        </p:nvSpPr>
        <p:spPr>
          <a:xfrm>
            <a:off x="9160010" y="1372225"/>
            <a:ext cx="340158" cy="307777"/>
          </a:xfrm>
          <a:prstGeom prst="rect">
            <a:avLst/>
          </a:prstGeom>
          <a:noFill/>
        </p:spPr>
        <p:txBody>
          <a:bodyPr wrap="square" rtlCol="0">
            <a:spAutoFit/>
          </a:bodyPr>
          <a:lstStyle/>
          <a:p>
            <a:r>
              <a:rPr lang="en-US" altLang="zh-CN" sz="1400" dirty="0"/>
              <a:t>r2</a:t>
            </a:r>
            <a:endParaRPr lang="en-US" sz="1400" dirty="0"/>
          </a:p>
        </p:txBody>
      </p:sp>
      <p:sp>
        <p:nvSpPr>
          <p:cNvPr id="30" name="文本框 29">
            <a:extLst>
              <a:ext uri="{FF2B5EF4-FFF2-40B4-BE49-F238E27FC236}">
                <a16:creationId xmlns:a16="http://schemas.microsoft.com/office/drawing/2014/main" id="{BC608137-3098-6810-78EC-B09575E9FF39}"/>
              </a:ext>
            </a:extLst>
          </p:cNvPr>
          <p:cNvSpPr txBox="1"/>
          <p:nvPr/>
        </p:nvSpPr>
        <p:spPr>
          <a:xfrm>
            <a:off x="7226369" y="167757"/>
            <a:ext cx="378630" cy="307777"/>
          </a:xfrm>
          <a:prstGeom prst="rect">
            <a:avLst/>
          </a:prstGeom>
          <a:noFill/>
        </p:spPr>
        <p:txBody>
          <a:bodyPr wrap="square" rtlCol="0">
            <a:spAutoFit/>
          </a:bodyPr>
          <a:lstStyle/>
          <a:p>
            <a:r>
              <a:rPr lang="en-US" altLang="zh-CN" sz="1400" dirty="0">
                <a:solidFill>
                  <a:schemeClr val="bg1"/>
                </a:solidFill>
              </a:rPr>
              <a:t>h1</a:t>
            </a:r>
            <a:endParaRPr lang="en-US" sz="1400" dirty="0">
              <a:solidFill>
                <a:schemeClr val="bg1"/>
              </a:solidFill>
            </a:endParaRPr>
          </a:p>
        </p:txBody>
      </p:sp>
      <p:sp>
        <p:nvSpPr>
          <p:cNvPr id="31" name="文本框 30">
            <a:extLst>
              <a:ext uri="{FF2B5EF4-FFF2-40B4-BE49-F238E27FC236}">
                <a16:creationId xmlns:a16="http://schemas.microsoft.com/office/drawing/2014/main" id="{0E8A6AEA-C262-F26D-305D-D7AAD61B4F70}"/>
              </a:ext>
            </a:extLst>
          </p:cNvPr>
          <p:cNvSpPr txBox="1"/>
          <p:nvPr/>
        </p:nvSpPr>
        <p:spPr>
          <a:xfrm>
            <a:off x="8506438" y="1281692"/>
            <a:ext cx="378630" cy="307777"/>
          </a:xfrm>
          <a:prstGeom prst="rect">
            <a:avLst/>
          </a:prstGeom>
          <a:noFill/>
        </p:spPr>
        <p:txBody>
          <a:bodyPr wrap="square" rtlCol="0">
            <a:spAutoFit/>
          </a:bodyPr>
          <a:lstStyle/>
          <a:p>
            <a:r>
              <a:rPr lang="en-US" altLang="zh-CN" sz="1400" dirty="0">
                <a:solidFill>
                  <a:schemeClr val="bg1"/>
                </a:solidFill>
              </a:rPr>
              <a:t>h2</a:t>
            </a:r>
            <a:endParaRPr lang="en-US" sz="1400" dirty="0">
              <a:solidFill>
                <a:schemeClr val="bg1"/>
              </a:solidFill>
            </a:endParaRPr>
          </a:p>
        </p:txBody>
      </p:sp>
      <p:sp>
        <p:nvSpPr>
          <p:cNvPr id="32" name="文本框 31">
            <a:extLst>
              <a:ext uri="{FF2B5EF4-FFF2-40B4-BE49-F238E27FC236}">
                <a16:creationId xmlns:a16="http://schemas.microsoft.com/office/drawing/2014/main" id="{8995C808-DCC7-AA93-118C-E963086A3E70}"/>
              </a:ext>
            </a:extLst>
          </p:cNvPr>
          <p:cNvSpPr txBox="1"/>
          <p:nvPr/>
        </p:nvSpPr>
        <p:spPr>
          <a:xfrm>
            <a:off x="11051487" y="695659"/>
            <a:ext cx="412292" cy="307777"/>
          </a:xfrm>
          <a:prstGeom prst="rect">
            <a:avLst/>
          </a:prstGeom>
          <a:noFill/>
        </p:spPr>
        <p:txBody>
          <a:bodyPr wrap="square" rtlCol="0">
            <a:spAutoFit/>
          </a:bodyPr>
          <a:lstStyle/>
          <a:p>
            <a:r>
              <a:rPr lang="en-US" altLang="zh-CN" sz="1400" dirty="0">
                <a:solidFill>
                  <a:schemeClr val="bg1"/>
                </a:solidFill>
              </a:rPr>
              <a:t>tail</a:t>
            </a:r>
            <a:endParaRPr lang="en-US" sz="1400" dirty="0">
              <a:solidFill>
                <a:schemeClr val="bg1"/>
              </a:solidFill>
            </a:endParaRPr>
          </a:p>
        </p:txBody>
      </p:sp>
      <p:sp>
        <p:nvSpPr>
          <p:cNvPr id="43" name="文本框 42">
            <a:extLst>
              <a:ext uri="{FF2B5EF4-FFF2-40B4-BE49-F238E27FC236}">
                <a16:creationId xmlns:a16="http://schemas.microsoft.com/office/drawing/2014/main" id="{FCC025FD-D7AC-CAFF-A808-45A0A560DF88}"/>
              </a:ext>
            </a:extLst>
          </p:cNvPr>
          <p:cNvSpPr txBox="1"/>
          <p:nvPr/>
        </p:nvSpPr>
        <p:spPr>
          <a:xfrm>
            <a:off x="9801678" y="167757"/>
            <a:ext cx="418704" cy="307777"/>
          </a:xfrm>
          <a:prstGeom prst="rect">
            <a:avLst/>
          </a:prstGeom>
          <a:noFill/>
        </p:spPr>
        <p:txBody>
          <a:bodyPr wrap="square" rtlCol="0">
            <a:spAutoFit/>
          </a:bodyPr>
          <a:lstStyle/>
          <a:p>
            <a:r>
              <a:rPr lang="en-US" altLang="zh-CN" sz="1400" dirty="0">
                <a:solidFill>
                  <a:schemeClr val="bg1"/>
                </a:solidFill>
              </a:rPr>
              <a:t>h1</a:t>
            </a:r>
            <a:r>
              <a:rPr lang="zh-CN" altLang="en-US" sz="1400" dirty="0">
                <a:solidFill>
                  <a:schemeClr val="bg1"/>
                </a:solidFill>
              </a:rPr>
              <a:t>’</a:t>
            </a:r>
            <a:endParaRPr lang="en-US" sz="1400" dirty="0">
              <a:solidFill>
                <a:schemeClr val="bg1"/>
              </a:solidFill>
            </a:endParaRPr>
          </a:p>
        </p:txBody>
      </p:sp>
      <p:sp>
        <p:nvSpPr>
          <p:cNvPr id="44" name="文本框 43">
            <a:extLst>
              <a:ext uri="{FF2B5EF4-FFF2-40B4-BE49-F238E27FC236}">
                <a16:creationId xmlns:a16="http://schemas.microsoft.com/office/drawing/2014/main" id="{3A9211F4-A0CD-77F1-CACA-D756FC6F29C3}"/>
              </a:ext>
            </a:extLst>
          </p:cNvPr>
          <p:cNvSpPr txBox="1"/>
          <p:nvPr/>
        </p:nvSpPr>
        <p:spPr>
          <a:xfrm>
            <a:off x="9801678" y="1295693"/>
            <a:ext cx="418704" cy="307777"/>
          </a:xfrm>
          <a:prstGeom prst="rect">
            <a:avLst/>
          </a:prstGeom>
          <a:noFill/>
        </p:spPr>
        <p:txBody>
          <a:bodyPr wrap="square" rtlCol="0">
            <a:spAutoFit/>
          </a:bodyPr>
          <a:lstStyle/>
          <a:p>
            <a:r>
              <a:rPr lang="en-US" altLang="zh-CN" sz="1400" dirty="0">
                <a:solidFill>
                  <a:schemeClr val="bg1"/>
                </a:solidFill>
              </a:rPr>
              <a:t>h2</a:t>
            </a:r>
            <a:r>
              <a:rPr lang="zh-CN" altLang="en-US" sz="1400" dirty="0">
                <a:solidFill>
                  <a:schemeClr val="bg1"/>
                </a:solidFill>
              </a:rPr>
              <a:t>’</a:t>
            </a:r>
            <a:endParaRPr lang="en-US" sz="1400" dirty="0">
              <a:solidFill>
                <a:schemeClr val="bg1"/>
              </a:solidFill>
            </a:endParaRPr>
          </a:p>
        </p:txBody>
      </p:sp>
      <p:sp>
        <p:nvSpPr>
          <p:cNvPr id="46" name="矩形 45">
            <a:extLst>
              <a:ext uri="{FF2B5EF4-FFF2-40B4-BE49-F238E27FC236}">
                <a16:creationId xmlns:a16="http://schemas.microsoft.com/office/drawing/2014/main" id="{38D57B75-214F-BEC3-BBD0-6E2F5F3102E3}"/>
              </a:ext>
            </a:extLst>
          </p:cNvPr>
          <p:cNvSpPr/>
          <p:nvPr/>
        </p:nvSpPr>
        <p:spPr>
          <a:xfrm>
            <a:off x="10151918" y="-120869"/>
            <a:ext cx="921157" cy="182549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标题 1">
            <a:extLst>
              <a:ext uri="{FF2B5EF4-FFF2-40B4-BE49-F238E27FC236}">
                <a16:creationId xmlns:a16="http://schemas.microsoft.com/office/drawing/2014/main" id="{A1FB563F-04A3-CBAB-690D-8A8E3278F47D}"/>
              </a:ext>
            </a:extLst>
          </p:cNvPr>
          <p:cNvSpPr txBox="1">
            <a:spLocks/>
          </p:cNvSpPr>
          <p:nvPr/>
        </p:nvSpPr>
        <p:spPr>
          <a:xfrm>
            <a:off x="333061" y="-48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Intersection-Cen</a:t>
            </a:r>
            <a:r>
              <a:rPr lang="en-US" altLang="zh-CN" sz="1600" dirty="0">
                <a:latin typeface="宋体" panose="02010600030101010101" pitchFamily="2" charset="-122"/>
                <a:ea typeface="宋体" panose="02010600030101010101" pitchFamily="2" charset="-122"/>
              </a:rPr>
              <a:t>(model.py:236-341)</a:t>
            </a:r>
            <a:endParaRPr lang="en-US" altLang="zh-CN" dirty="0">
              <a:latin typeface="宋体" panose="02010600030101010101" pitchFamily="2" charset="-122"/>
              <a:ea typeface="宋体" panose="02010600030101010101" pitchFamily="2" charset="-122"/>
            </a:endParaRPr>
          </a:p>
        </p:txBody>
      </p:sp>
      <p:sp>
        <p:nvSpPr>
          <p:cNvPr id="15" name="Google Shape;5403;p53">
            <a:extLst>
              <a:ext uri="{FF2B5EF4-FFF2-40B4-BE49-F238E27FC236}">
                <a16:creationId xmlns:a16="http://schemas.microsoft.com/office/drawing/2014/main" id="{688139AC-ACC5-04B3-DCC8-10237F7AB619}"/>
              </a:ext>
            </a:extLst>
          </p:cNvPr>
          <p:cNvSpPr/>
          <p:nvPr/>
        </p:nvSpPr>
        <p:spPr>
          <a:xfrm>
            <a:off x="2376431" y="2240817"/>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a</a:t>
            </a:r>
            <a:r>
              <a:rPr lang="en" sz="1100" baseline="30000" dirty="0">
                <a:solidFill>
                  <a:schemeClr val="dk1"/>
                </a:solidFill>
              </a:rPr>
              <a:t>[1]</a:t>
            </a:r>
            <a:r>
              <a:rPr lang="en" sz="1100" baseline="-25000" dirty="0">
                <a:solidFill>
                  <a:schemeClr val="dk1"/>
                </a:solidFill>
              </a:rPr>
              <a:t>1</a:t>
            </a:r>
            <a:endParaRPr sz="1200" baseline="-25000" dirty="0"/>
          </a:p>
        </p:txBody>
      </p:sp>
      <p:sp>
        <p:nvSpPr>
          <p:cNvPr id="16" name="Google Shape;5404;p53">
            <a:extLst>
              <a:ext uri="{FF2B5EF4-FFF2-40B4-BE49-F238E27FC236}">
                <a16:creationId xmlns:a16="http://schemas.microsoft.com/office/drawing/2014/main" id="{32AA6701-8432-F7DA-36DC-72DB07BE35CD}"/>
              </a:ext>
            </a:extLst>
          </p:cNvPr>
          <p:cNvSpPr/>
          <p:nvPr/>
        </p:nvSpPr>
        <p:spPr>
          <a:xfrm>
            <a:off x="2376463" y="3319420"/>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18" name="Google Shape;5405;p53">
            <a:extLst>
              <a:ext uri="{FF2B5EF4-FFF2-40B4-BE49-F238E27FC236}">
                <a16:creationId xmlns:a16="http://schemas.microsoft.com/office/drawing/2014/main" id="{99155DAA-8E74-6BE1-FB3E-A9A47388F9BD}"/>
              </a:ext>
            </a:extLst>
          </p:cNvPr>
          <p:cNvSpPr/>
          <p:nvPr/>
        </p:nvSpPr>
        <p:spPr>
          <a:xfrm>
            <a:off x="2376431" y="4509522"/>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22" name="Google Shape;5406;p53">
            <a:extLst>
              <a:ext uri="{FF2B5EF4-FFF2-40B4-BE49-F238E27FC236}">
                <a16:creationId xmlns:a16="http://schemas.microsoft.com/office/drawing/2014/main" id="{4144B95A-3BF0-D059-DE9E-30990D05EB43}"/>
              </a:ext>
            </a:extLst>
          </p:cNvPr>
          <p:cNvSpPr txBox="1"/>
          <p:nvPr/>
        </p:nvSpPr>
        <p:spPr>
          <a:xfrm>
            <a:off x="297312" y="279369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24" name="Google Shape;5407;p53">
            <a:extLst>
              <a:ext uri="{FF2B5EF4-FFF2-40B4-BE49-F238E27FC236}">
                <a16:creationId xmlns:a16="http://schemas.microsoft.com/office/drawing/2014/main" id="{F9075117-75EE-5DC7-EF9D-29C6CD424D44}"/>
              </a:ext>
            </a:extLst>
          </p:cNvPr>
          <p:cNvSpPr txBox="1"/>
          <p:nvPr/>
        </p:nvSpPr>
        <p:spPr>
          <a:xfrm>
            <a:off x="2271953" y="1786235"/>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28" name="Google Shape;5410;p53">
            <a:extLst>
              <a:ext uri="{FF2B5EF4-FFF2-40B4-BE49-F238E27FC236}">
                <a16:creationId xmlns:a16="http://schemas.microsoft.com/office/drawing/2014/main" id="{4EFD73BA-5B56-3933-EEB6-59B5DEB5CB86}"/>
              </a:ext>
            </a:extLst>
          </p:cNvPr>
          <p:cNvSpPr/>
          <p:nvPr/>
        </p:nvSpPr>
        <p:spPr>
          <a:xfrm>
            <a:off x="2375781" y="5640138"/>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29" name="Google Shape;5411;p53">
            <a:extLst>
              <a:ext uri="{FF2B5EF4-FFF2-40B4-BE49-F238E27FC236}">
                <a16:creationId xmlns:a16="http://schemas.microsoft.com/office/drawing/2014/main" id="{F54E8E41-ABF8-6DEC-4B1A-EB668EE23EB0}"/>
              </a:ext>
            </a:extLst>
          </p:cNvPr>
          <p:cNvSpPr/>
          <p:nvPr/>
        </p:nvSpPr>
        <p:spPr>
          <a:xfrm>
            <a:off x="887652" y="3843790"/>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12;p53">
            <a:extLst>
              <a:ext uri="{FF2B5EF4-FFF2-40B4-BE49-F238E27FC236}">
                <a16:creationId xmlns:a16="http://schemas.microsoft.com/office/drawing/2014/main" id="{148C5999-3ED1-FE42-90FC-1079830D7ADD}"/>
              </a:ext>
            </a:extLst>
          </p:cNvPr>
          <p:cNvSpPr/>
          <p:nvPr/>
        </p:nvSpPr>
        <p:spPr>
          <a:xfrm>
            <a:off x="887652" y="411127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13;p53">
            <a:extLst>
              <a:ext uri="{FF2B5EF4-FFF2-40B4-BE49-F238E27FC236}">
                <a16:creationId xmlns:a16="http://schemas.microsoft.com/office/drawing/2014/main" id="{14DF0964-378E-A8EA-F416-CE12103ACD08}"/>
              </a:ext>
            </a:extLst>
          </p:cNvPr>
          <p:cNvSpPr/>
          <p:nvPr/>
        </p:nvSpPr>
        <p:spPr>
          <a:xfrm>
            <a:off x="887652" y="4378765"/>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5415;p53">
            <a:extLst>
              <a:ext uri="{FF2B5EF4-FFF2-40B4-BE49-F238E27FC236}">
                <a16:creationId xmlns:a16="http://schemas.microsoft.com/office/drawing/2014/main" id="{78F78852-F87B-9C99-B806-81543B5FC395}"/>
              </a:ext>
            </a:extLst>
          </p:cNvPr>
          <p:cNvCxnSpPr>
            <a:cxnSpLocks/>
            <a:stCxn id="29" idx="6"/>
            <a:endCxn id="15" idx="2"/>
          </p:cNvCxnSpPr>
          <p:nvPr/>
        </p:nvCxnSpPr>
        <p:spPr>
          <a:xfrm flipV="1">
            <a:off x="967152" y="2546667"/>
            <a:ext cx="1409279" cy="1331323"/>
          </a:xfrm>
          <a:prstGeom prst="straightConnector1">
            <a:avLst/>
          </a:prstGeom>
          <a:noFill/>
          <a:ln w="9525" cap="flat" cmpd="sng">
            <a:solidFill>
              <a:schemeClr val="dk2"/>
            </a:solidFill>
            <a:prstDash val="solid"/>
            <a:round/>
            <a:headEnd type="none" w="med" len="med"/>
            <a:tailEnd type="triangle" w="med" len="med"/>
          </a:ln>
        </p:spPr>
      </p:cxnSp>
      <p:cxnSp>
        <p:nvCxnSpPr>
          <p:cNvPr id="39" name="Google Shape;5416;p53">
            <a:extLst>
              <a:ext uri="{FF2B5EF4-FFF2-40B4-BE49-F238E27FC236}">
                <a16:creationId xmlns:a16="http://schemas.microsoft.com/office/drawing/2014/main" id="{B5D64ADA-12EC-6598-5B04-6CC74D4FB44D}"/>
              </a:ext>
            </a:extLst>
          </p:cNvPr>
          <p:cNvCxnSpPr>
            <a:cxnSpLocks/>
            <a:stCxn id="33" idx="6"/>
            <a:endCxn id="15" idx="2"/>
          </p:cNvCxnSpPr>
          <p:nvPr/>
        </p:nvCxnSpPr>
        <p:spPr>
          <a:xfrm flipV="1">
            <a:off x="967152" y="2546667"/>
            <a:ext cx="1409279" cy="1598811"/>
          </a:xfrm>
          <a:prstGeom prst="straightConnector1">
            <a:avLst/>
          </a:prstGeom>
          <a:noFill/>
          <a:ln w="9525" cap="flat" cmpd="sng">
            <a:solidFill>
              <a:schemeClr val="dk2"/>
            </a:solidFill>
            <a:prstDash val="solid"/>
            <a:round/>
            <a:headEnd type="none" w="med" len="med"/>
            <a:tailEnd type="triangle" w="med" len="med"/>
          </a:ln>
        </p:spPr>
      </p:cxnSp>
      <p:cxnSp>
        <p:nvCxnSpPr>
          <p:cNvPr id="40" name="Google Shape;5417;p53">
            <a:extLst>
              <a:ext uri="{FF2B5EF4-FFF2-40B4-BE49-F238E27FC236}">
                <a16:creationId xmlns:a16="http://schemas.microsoft.com/office/drawing/2014/main" id="{545930D8-C9EB-3681-3D0C-091A4CBDD905}"/>
              </a:ext>
            </a:extLst>
          </p:cNvPr>
          <p:cNvCxnSpPr>
            <a:stCxn id="35" idx="6"/>
            <a:endCxn id="15" idx="2"/>
          </p:cNvCxnSpPr>
          <p:nvPr/>
        </p:nvCxnSpPr>
        <p:spPr>
          <a:xfrm flipV="1">
            <a:off x="967152" y="2546667"/>
            <a:ext cx="1409279" cy="1866298"/>
          </a:xfrm>
          <a:prstGeom prst="straightConnector1">
            <a:avLst/>
          </a:prstGeom>
          <a:noFill/>
          <a:ln w="9525" cap="flat" cmpd="sng">
            <a:solidFill>
              <a:schemeClr val="dk2"/>
            </a:solidFill>
            <a:prstDash val="solid"/>
            <a:round/>
            <a:headEnd type="none" w="med" len="med"/>
            <a:tailEnd type="triangle" w="med" len="med"/>
          </a:ln>
        </p:spPr>
      </p:cxnSp>
      <p:cxnSp>
        <p:nvCxnSpPr>
          <p:cNvPr id="41" name="Google Shape;5418;p53">
            <a:extLst>
              <a:ext uri="{FF2B5EF4-FFF2-40B4-BE49-F238E27FC236}">
                <a16:creationId xmlns:a16="http://schemas.microsoft.com/office/drawing/2014/main" id="{C45DA041-AF7D-E030-82D6-6261A8B5CFBC}"/>
              </a:ext>
            </a:extLst>
          </p:cNvPr>
          <p:cNvCxnSpPr>
            <a:stCxn id="29" idx="6"/>
            <a:endCxn id="16" idx="2"/>
          </p:cNvCxnSpPr>
          <p:nvPr/>
        </p:nvCxnSpPr>
        <p:spPr>
          <a:xfrm flipV="1">
            <a:off x="967152" y="3625270"/>
            <a:ext cx="1409311" cy="252720"/>
          </a:xfrm>
          <a:prstGeom prst="straightConnector1">
            <a:avLst/>
          </a:prstGeom>
          <a:noFill/>
          <a:ln w="9525" cap="flat" cmpd="sng">
            <a:solidFill>
              <a:schemeClr val="dk2"/>
            </a:solidFill>
            <a:prstDash val="solid"/>
            <a:round/>
            <a:headEnd type="none" w="med" len="med"/>
            <a:tailEnd type="triangle" w="med" len="med"/>
          </a:ln>
        </p:spPr>
      </p:cxnSp>
      <p:cxnSp>
        <p:nvCxnSpPr>
          <p:cNvPr id="45" name="Google Shape;5419;p53">
            <a:extLst>
              <a:ext uri="{FF2B5EF4-FFF2-40B4-BE49-F238E27FC236}">
                <a16:creationId xmlns:a16="http://schemas.microsoft.com/office/drawing/2014/main" id="{16B6426B-7BDC-8FF9-6108-EB649722B82D}"/>
              </a:ext>
            </a:extLst>
          </p:cNvPr>
          <p:cNvCxnSpPr>
            <a:stCxn id="29" idx="6"/>
            <a:endCxn id="18" idx="2"/>
          </p:cNvCxnSpPr>
          <p:nvPr/>
        </p:nvCxnSpPr>
        <p:spPr>
          <a:xfrm>
            <a:off x="967152" y="3877990"/>
            <a:ext cx="1409279" cy="937382"/>
          </a:xfrm>
          <a:prstGeom prst="straightConnector1">
            <a:avLst/>
          </a:prstGeom>
          <a:noFill/>
          <a:ln w="9525" cap="flat" cmpd="sng">
            <a:solidFill>
              <a:schemeClr val="dk2"/>
            </a:solidFill>
            <a:prstDash val="solid"/>
            <a:round/>
            <a:headEnd type="none" w="med" len="med"/>
            <a:tailEnd type="triangle" w="med" len="med"/>
          </a:ln>
        </p:spPr>
      </p:cxnSp>
      <p:cxnSp>
        <p:nvCxnSpPr>
          <p:cNvPr id="48" name="Google Shape;5420;p53">
            <a:extLst>
              <a:ext uri="{FF2B5EF4-FFF2-40B4-BE49-F238E27FC236}">
                <a16:creationId xmlns:a16="http://schemas.microsoft.com/office/drawing/2014/main" id="{2BE756D8-AD46-DD2B-FC55-B36C21E6EC2A}"/>
              </a:ext>
            </a:extLst>
          </p:cNvPr>
          <p:cNvCxnSpPr>
            <a:stCxn id="29" idx="5"/>
            <a:endCxn id="28" idx="2"/>
          </p:cNvCxnSpPr>
          <p:nvPr/>
        </p:nvCxnSpPr>
        <p:spPr>
          <a:xfrm>
            <a:off x="955509" y="3902173"/>
            <a:ext cx="1420272" cy="2043815"/>
          </a:xfrm>
          <a:prstGeom prst="straightConnector1">
            <a:avLst/>
          </a:prstGeom>
          <a:noFill/>
          <a:ln w="9525" cap="flat" cmpd="sng">
            <a:solidFill>
              <a:schemeClr val="dk2"/>
            </a:solidFill>
            <a:prstDash val="solid"/>
            <a:round/>
            <a:headEnd type="none" w="med" len="med"/>
            <a:tailEnd type="triangle" w="med" len="med"/>
          </a:ln>
        </p:spPr>
      </p:cxnSp>
      <p:cxnSp>
        <p:nvCxnSpPr>
          <p:cNvPr id="50" name="Google Shape;5421;p53">
            <a:extLst>
              <a:ext uri="{FF2B5EF4-FFF2-40B4-BE49-F238E27FC236}">
                <a16:creationId xmlns:a16="http://schemas.microsoft.com/office/drawing/2014/main" id="{719E9A37-DC80-7B66-F467-3A46CA65EF7C}"/>
              </a:ext>
            </a:extLst>
          </p:cNvPr>
          <p:cNvCxnSpPr>
            <a:cxnSpLocks/>
            <a:stCxn id="33" idx="6"/>
            <a:endCxn id="16" idx="2"/>
          </p:cNvCxnSpPr>
          <p:nvPr/>
        </p:nvCxnSpPr>
        <p:spPr>
          <a:xfrm flipV="1">
            <a:off x="967152" y="3625270"/>
            <a:ext cx="1409311" cy="520208"/>
          </a:xfrm>
          <a:prstGeom prst="straightConnector1">
            <a:avLst/>
          </a:prstGeom>
          <a:noFill/>
          <a:ln w="9525" cap="flat" cmpd="sng">
            <a:solidFill>
              <a:schemeClr val="dk2"/>
            </a:solidFill>
            <a:prstDash val="solid"/>
            <a:round/>
            <a:headEnd type="none" w="med" len="med"/>
            <a:tailEnd type="triangle" w="med" len="med"/>
          </a:ln>
        </p:spPr>
      </p:cxnSp>
      <p:cxnSp>
        <p:nvCxnSpPr>
          <p:cNvPr id="52" name="Google Shape;5422;p53">
            <a:extLst>
              <a:ext uri="{FF2B5EF4-FFF2-40B4-BE49-F238E27FC236}">
                <a16:creationId xmlns:a16="http://schemas.microsoft.com/office/drawing/2014/main" id="{96D0AC93-CDED-7962-B508-3078A26F1E97}"/>
              </a:ext>
            </a:extLst>
          </p:cNvPr>
          <p:cNvCxnSpPr>
            <a:cxnSpLocks/>
            <a:stCxn id="33" idx="6"/>
            <a:endCxn id="18" idx="2"/>
          </p:cNvCxnSpPr>
          <p:nvPr/>
        </p:nvCxnSpPr>
        <p:spPr>
          <a:xfrm>
            <a:off x="967152" y="4145478"/>
            <a:ext cx="1409279" cy="669894"/>
          </a:xfrm>
          <a:prstGeom prst="straightConnector1">
            <a:avLst/>
          </a:prstGeom>
          <a:noFill/>
          <a:ln w="9525" cap="flat" cmpd="sng">
            <a:solidFill>
              <a:schemeClr val="dk2"/>
            </a:solidFill>
            <a:prstDash val="solid"/>
            <a:round/>
            <a:headEnd type="none" w="med" len="med"/>
            <a:tailEnd type="triangle" w="med" len="med"/>
          </a:ln>
        </p:spPr>
      </p:cxnSp>
      <p:cxnSp>
        <p:nvCxnSpPr>
          <p:cNvPr id="54" name="Google Shape;5423;p53">
            <a:extLst>
              <a:ext uri="{FF2B5EF4-FFF2-40B4-BE49-F238E27FC236}">
                <a16:creationId xmlns:a16="http://schemas.microsoft.com/office/drawing/2014/main" id="{BC99E63F-F0F3-D1F0-392C-EC20CD560FA0}"/>
              </a:ext>
            </a:extLst>
          </p:cNvPr>
          <p:cNvCxnSpPr>
            <a:cxnSpLocks/>
            <a:stCxn id="33" idx="6"/>
            <a:endCxn id="28" idx="2"/>
          </p:cNvCxnSpPr>
          <p:nvPr/>
        </p:nvCxnSpPr>
        <p:spPr>
          <a:xfrm>
            <a:off x="967152" y="4145478"/>
            <a:ext cx="1408629" cy="1800510"/>
          </a:xfrm>
          <a:prstGeom prst="straightConnector1">
            <a:avLst/>
          </a:prstGeom>
          <a:noFill/>
          <a:ln w="9525" cap="flat" cmpd="sng">
            <a:solidFill>
              <a:schemeClr val="dk2"/>
            </a:solidFill>
            <a:prstDash val="solid"/>
            <a:round/>
            <a:headEnd type="none" w="med" len="med"/>
            <a:tailEnd type="triangle" w="med" len="med"/>
          </a:ln>
        </p:spPr>
      </p:cxnSp>
      <p:cxnSp>
        <p:nvCxnSpPr>
          <p:cNvPr id="56" name="Google Shape;5424;p53">
            <a:extLst>
              <a:ext uri="{FF2B5EF4-FFF2-40B4-BE49-F238E27FC236}">
                <a16:creationId xmlns:a16="http://schemas.microsoft.com/office/drawing/2014/main" id="{76E78FEE-ADA0-5704-C910-68C6392F9CA3}"/>
              </a:ext>
            </a:extLst>
          </p:cNvPr>
          <p:cNvCxnSpPr>
            <a:stCxn id="35" idx="6"/>
            <a:endCxn id="16" idx="2"/>
          </p:cNvCxnSpPr>
          <p:nvPr/>
        </p:nvCxnSpPr>
        <p:spPr>
          <a:xfrm flipV="1">
            <a:off x="967152" y="3625270"/>
            <a:ext cx="1409311" cy="787695"/>
          </a:xfrm>
          <a:prstGeom prst="straightConnector1">
            <a:avLst/>
          </a:prstGeom>
          <a:noFill/>
          <a:ln w="9525" cap="flat" cmpd="sng">
            <a:solidFill>
              <a:schemeClr val="dk2"/>
            </a:solidFill>
            <a:prstDash val="solid"/>
            <a:round/>
            <a:headEnd type="none" w="med" len="med"/>
            <a:tailEnd type="triangle" w="med" len="med"/>
          </a:ln>
        </p:spPr>
      </p:cxnSp>
      <p:cxnSp>
        <p:nvCxnSpPr>
          <p:cNvPr id="57" name="Google Shape;5425;p53">
            <a:extLst>
              <a:ext uri="{FF2B5EF4-FFF2-40B4-BE49-F238E27FC236}">
                <a16:creationId xmlns:a16="http://schemas.microsoft.com/office/drawing/2014/main" id="{0455BAEF-0375-5B82-92C6-715067E161F0}"/>
              </a:ext>
            </a:extLst>
          </p:cNvPr>
          <p:cNvCxnSpPr>
            <a:stCxn id="35" idx="6"/>
            <a:endCxn id="18" idx="2"/>
          </p:cNvCxnSpPr>
          <p:nvPr/>
        </p:nvCxnSpPr>
        <p:spPr>
          <a:xfrm>
            <a:off x="967152" y="4412965"/>
            <a:ext cx="1409279" cy="402407"/>
          </a:xfrm>
          <a:prstGeom prst="straightConnector1">
            <a:avLst/>
          </a:prstGeom>
          <a:noFill/>
          <a:ln w="9525" cap="flat" cmpd="sng">
            <a:solidFill>
              <a:schemeClr val="dk2"/>
            </a:solidFill>
            <a:prstDash val="solid"/>
            <a:round/>
            <a:headEnd type="none" w="med" len="med"/>
            <a:tailEnd type="triangle" w="med" len="med"/>
          </a:ln>
        </p:spPr>
      </p:cxnSp>
      <p:cxnSp>
        <p:nvCxnSpPr>
          <p:cNvPr id="60" name="Google Shape;5426;p53">
            <a:extLst>
              <a:ext uri="{FF2B5EF4-FFF2-40B4-BE49-F238E27FC236}">
                <a16:creationId xmlns:a16="http://schemas.microsoft.com/office/drawing/2014/main" id="{1EFE3FF0-69D3-E307-448D-6B6BDAE6E504}"/>
              </a:ext>
            </a:extLst>
          </p:cNvPr>
          <p:cNvCxnSpPr>
            <a:stCxn id="35" idx="6"/>
            <a:endCxn id="28" idx="2"/>
          </p:cNvCxnSpPr>
          <p:nvPr/>
        </p:nvCxnSpPr>
        <p:spPr>
          <a:xfrm>
            <a:off x="967152" y="4412965"/>
            <a:ext cx="1408629" cy="1533023"/>
          </a:xfrm>
          <a:prstGeom prst="straightConnector1">
            <a:avLst/>
          </a:prstGeom>
          <a:noFill/>
          <a:ln w="9525" cap="flat" cmpd="sng">
            <a:solidFill>
              <a:schemeClr val="dk2"/>
            </a:solidFill>
            <a:prstDash val="solid"/>
            <a:round/>
            <a:headEnd type="none" w="med" len="med"/>
            <a:tailEnd type="triangle" w="med" len="med"/>
          </a:ln>
        </p:spPr>
      </p:cxnSp>
      <p:sp>
        <p:nvSpPr>
          <p:cNvPr id="67" name="Google Shape;5411;p53">
            <a:extLst>
              <a:ext uri="{FF2B5EF4-FFF2-40B4-BE49-F238E27FC236}">
                <a16:creationId xmlns:a16="http://schemas.microsoft.com/office/drawing/2014/main" id="{07BFFA51-D0DB-8214-9630-E13C7B74A4D6}"/>
              </a:ext>
            </a:extLst>
          </p:cNvPr>
          <p:cNvSpPr/>
          <p:nvPr/>
        </p:nvSpPr>
        <p:spPr>
          <a:xfrm>
            <a:off x="887652" y="467383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431;p53">
            <a:extLst>
              <a:ext uri="{FF2B5EF4-FFF2-40B4-BE49-F238E27FC236}">
                <a16:creationId xmlns:a16="http://schemas.microsoft.com/office/drawing/2014/main" id="{25330DA8-CF89-02DD-F0CA-66B6C4F505BB}"/>
              </a:ext>
            </a:extLst>
          </p:cNvPr>
          <p:cNvSpPr/>
          <p:nvPr/>
        </p:nvSpPr>
        <p:spPr>
          <a:xfrm>
            <a:off x="615713" y="3664873"/>
            <a:ext cx="347100"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431;p53">
            <a:extLst>
              <a:ext uri="{FF2B5EF4-FFF2-40B4-BE49-F238E27FC236}">
                <a16:creationId xmlns:a16="http://schemas.microsoft.com/office/drawing/2014/main" id="{B8858028-9CDC-AF57-D963-723F3CAF0CB8}"/>
              </a:ext>
            </a:extLst>
          </p:cNvPr>
          <p:cNvSpPr/>
          <p:nvPr/>
        </p:nvSpPr>
        <p:spPr>
          <a:xfrm>
            <a:off x="615180" y="4268740"/>
            <a:ext cx="347100"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文本框 84">
            <a:extLst>
              <a:ext uri="{FF2B5EF4-FFF2-40B4-BE49-F238E27FC236}">
                <a16:creationId xmlns:a16="http://schemas.microsoft.com/office/drawing/2014/main" id="{4BD79040-4F1A-F233-9E4C-0C7349328605}"/>
              </a:ext>
            </a:extLst>
          </p:cNvPr>
          <p:cNvSpPr txBox="1"/>
          <p:nvPr/>
        </p:nvSpPr>
        <p:spPr>
          <a:xfrm>
            <a:off x="271994" y="3741776"/>
            <a:ext cx="655949" cy="369332"/>
          </a:xfrm>
          <a:prstGeom prst="rect">
            <a:avLst/>
          </a:prstGeom>
          <a:noFill/>
        </p:spPr>
        <p:txBody>
          <a:bodyPr wrap="none" rtlCol="0">
            <a:spAutoFit/>
          </a:bodyPr>
          <a:lstStyle/>
          <a:p>
            <a:r>
              <a:rPr lang="en-US" altLang="zh-CN" dirty="0"/>
              <a:t>cen1</a:t>
            </a:r>
            <a:endParaRPr lang="en-US" dirty="0"/>
          </a:p>
        </p:txBody>
      </p:sp>
      <p:sp>
        <p:nvSpPr>
          <p:cNvPr id="86" name="文本框 85">
            <a:extLst>
              <a:ext uri="{FF2B5EF4-FFF2-40B4-BE49-F238E27FC236}">
                <a16:creationId xmlns:a16="http://schemas.microsoft.com/office/drawing/2014/main" id="{4663D49B-72DF-2F2D-30B5-5DDC3C3A56E2}"/>
              </a:ext>
            </a:extLst>
          </p:cNvPr>
          <p:cNvSpPr txBox="1"/>
          <p:nvPr/>
        </p:nvSpPr>
        <p:spPr>
          <a:xfrm>
            <a:off x="300904" y="4378765"/>
            <a:ext cx="574196" cy="369332"/>
          </a:xfrm>
          <a:prstGeom prst="rect">
            <a:avLst/>
          </a:prstGeom>
          <a:noFill/>
        </p:spPr>
        <p:txBody>
          <a:bodyPr wrap="none" rtlCol="0">
            <a:spAutoFit/>
          </a:bodyPr>
          <a:lstStyle/>
          <a:p>
            <a:r>
              <a:rPr lang="en-US" altLang="zh-CN" dirty="0"/>
              <a:t>off1</a:t>
            </a:r>
            <a:endParaRPr lang="en-US" dirty="0"/>
          </a:p>
        </p:txBody>
      </p:sp>
      <p:sp>
        <p:nvSpPr>
          <p:cNvPr id="94" name="Google Shape;5408;p53">
            <a:extLst>
              <a:ext uri="{FF2B5EF4-FFF2-40B4-BE49-F238E27FC236}">
                <a16:creationId xmlns:a16="http://schemas.microsoft.com/office/drawing/2014/main" id="{3A5E850F-B1BE-7120-C497-338970A58EAA}"/>
              </a:ext>
            </a:extLst>
          </p:cNvPr>
          <p:cNvSpPr txBox="1"/>
          <p:nvPr/>
        </p:nvSpPr>
        <p:spPr>
          <a:xfrm>
            <a:off x="5686800" y="1780649"/>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Consolas"/>
                <a:ea typeface="Consolas"/>
                <a:cs typeface="Consolas"/>
                <a:sym typeface="Consolas"/>
              </a:rPr>
              <a:t>Output</a:t>
            </a:r>
            <a:endParaRPr sz="1200" dirty="0">
              <a:latin typeface="Consolas"/>
              <a:ea typeface="Consolas"/>
              <a:cs typeface="Consolas"/>
              <a:sym typeface="Consolas"/>
            </a:endParaRPr>
          </a:p>
        </p:txBody>
      </p:sp>
      <p:sp>
        <p:nvSpPr>
          <p:cNvPr id="95" name="Google Shape;5414;p53">
            <a:extLst>
              <a:ext uri="{FF2B5EF4-FFF2-40B4-BE49-F238E27FC236}">
                <a16:creationId xmlns:a16="http://schemas.microsoft.com/office/drawing/2014/main" id="{AAA93DEF-1038-F146-6D0A-4820EE164665}"/>
              </a:ext>
            </a:extLst>
          </p:cNvPr>
          <p:cNvSpPr/>
          <p:nvPr/>
        </p:nvSpPr>
        <p:spPr>
          <a:xfrm>
            <a:off x="5902622" y="2303560"/>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16" name="Google Shape;5414;p53">
            <a:extLst>
              <a:ext uri="{FF2B5EF4-FFF2-40B4-BE49-F238E27FC236}">
                <a16:creationId xmlns:a16="http://schemas.microsoft.com/office/drawing/2014/main" id="{EA393AF5-6305-D93E-DA88-10E2F1C5AB98}"/>
              </a:ext>
            </a:extLst>
          </p:cNvPr>
          <p:cNvSpPr/>
          <p:nvPr/>
        </p:nvSpPr>
        <p:spPr>
          <a:xfrm>
            <a:off x="5918833" y="2852517"/>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35" name="Google Shape;5403;p53">
            <a:extLst>
              <a:ext uri="{FF2B5EF4-FFF2-40B4-BE49-F238E27FC236}">
                <a16:creationId xmlns:a16="http://schemas.microsoft.com/office/drawing/2014/main" id="{09BEB404-69C1-78F8-6CF3-C958D553FA67}"/>
              </a:ext>
            </a:extLst>
          </p:cNvPr>
          <p:cNvSpPr/>
          <p:nvPr/>
        </p:nvSpPr>
        <p:spPr>
          <a:xfrm>
            <a:off x="4029559" y="3232054"/>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a</a:t>
            </a:r>
            <a:r>
              <a:rPr lang="en" sz="1100" baseline="30000" dirty="0">
                <a:solidFill>
                  <a:schemeClr val="dk1"/>
                </a:solidFill>
              </a:rPr>
              <a:t>[1]</a:t>
            </a:r>
            <a:r>
              <a:rPr lang="en" sz="1100" baseline="-25000" dirty="0">
                <a:solidFill>
                  <a:schemeClr val="dk1"/>
                </a:solidFill>
              </a:rPr>
              <a:t>1</a:t>
            </a:r>
            <a:endParaRPr sz="1200" baseline="-25000" dirty="0"/>
          </a:p>
        </p:txBody>
      </p:sp>
      <p:sp>
        <p:nvSpPr>
          <p:cNvPr id="136" name="Google Shape;5404;p53">
            <a:extLst>
              <a:ext uri="{FF2B5EF4-FFF2-40B4-BE49-F238E27FC236}">
                <a16:creationId xmlns:a16="http://schemas.microsoft.com/office/drawing/2014/main" id="{BFEDF7A4-72DF-85A4-2E3A-99EC4FB26FE5}"/>
              </a:ext>
            </a:extLst>
          </p:cNvPr>
          <p:cNvSpPr/>
          <p:nvPr/>
        </p:nvSpPr>
        <p:spPr>
          <a:xfrm>
            <a:off x="4013348" y="480359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138" name="Google Shape;5407;p53">
            <a:extLst>
              <a:ext uri="{FF2B5EF4-FFF2-40B4-BE49-F238E27FC236}">
                <a16:creationId xmlns:a16="http://schemas.microsoft.com/office/drawing/2014/main" id="{5EE41136-A5B6-6E06-2A36-94AB64AC5268}"/>
              </a:ext>
            </a:extLst>
          </p:cNvPr>
          <p:cNvSpPr txBox="1"/>
          <p:nvPr/>
        </p:nvSpPr>
        <p:spPr>
          <a:xfrm>
            <a:off x="3994634" y="1788555"/>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cxnSp>
        <p:nvCxnSpPr>
          <p:cNvPr id="225" name="直接箭头连接符 224">
            <a:extLst>
              <a:ext uri="{FF2B5EF4-FFF2-40B4-BE49-F238E27FC236}">
                <a16:creationId xmlns:a16="http://schemas.microsoft.com/office/drawing/2014/main" id="{75E0743B-4D85-E5A0-354D-832E5C9645E5}"/>
              </a:ext>
            </a:extLst>
          </p:cNvPr>
          <p:cNvCxnSpPr>
            <a:cxnSpLocks/>
            <a:stCxn id="67" idx="6"/>
            <a:endCxn id="15" idx="2"/>
          </p:cNvCxnSpPr>
          <p:nvPr/>
        </p:nvCxnSpPr>
        <p:spPr>
          <a:xfrm flipV="1">
            <a:off x="967152" y="2546667"/>
            <a:ext cx="1409279" cy="2161366"/>
          </a:xfrm>
          <a:prstGeom prst="straightConnector1">
            <a:avLst/>
          </a:prstGeom>
          <a:noFill/>
          <a:ln w="9525" cap="flat" cmpd="sng">
            <a:solidFill>
              <a:schemeClr val="dk2"/>
            </a:solidFill>
            <a:prstDash val="solid"/>
            <a:round/>
            <a:headEnd type="none" w="med" len="med"/>
            <a:tailEnd type="triangle" w="med" len="med"/>
          </a:ln>
        </p:spPr>
      </p:cxnSp>
      <p:cxnSp>
        <p:nvCxnSpPr>
          <p:cNvPr id="227" name="直接箭头连接符 226">
            <a:extLst>
              <a:ext uri="{FF2B5EF4-FFF2-40B4-BE49-F238E27FC236}">
                <a16:creationId xmlns:a16="http://schemas.microsoft.com/office/drawing/2014/main" id="{876E6BD4-C5EF-5411-4E09-04543BB1727A}"/>
              </a:ext>
            </a:extLst>
          </p:cNvPr>
          <p:cNvCxnSpPr>
            <a:cxnSpLocks/>
            <a:stCxn id="67" idx="7"/>
            <a:endCxn id="16" idx="2"/>
          </p:cNvCxnSpPr>
          <p:nvPr/>
        </p:nvCxnSpPr>
        <p:spPr>
          <a:xfrm flipV="1">
            <a:off x="955509" y="3625270"/>
            <a:ext cx="1420954" cy="1058580"/>
          </a:xfrm>
          <a:prstGeom prst="straightConnector1">
            <a:avLst/>
          </a:prstGeom>
          <a:noFill/>
          <a:ln w="9525" cap="flat" cmpd="sng">
            <a:solidFill>
              <a:schemeClr val="dk2"/>
            </a:solidFill>
            <a:prstDash val="solid"/>
            <a:round/>
            <a:headEnd type="none" w="med" len="med"/>
            <a:tailEnd type="triangle" w="med" len="med"/>
          </a:ln>
        </p:spPr>
      </p:cxnSp>
      <p:cxnSp>
        <p:nvCxnSpPr>
          <p:cNvPr id="229" name="直接箭头连接符 228">
            <a:extLst>
              <a:ext uri="{FF2B5EF4-FFF2-40B4-BE49-F238E27FC236}">
                <a16:creationId xmlns:a16="http://schemas.microsoft.com/office/drawing/2014/main" id="{98F2C001-BED8-6343-50E8-51C566ED9555}"/>
              </a:ext>
            </a:extLst>
          </p:cNvPr>
          <p:cNvCxnSpPr>
            <a:cxnSpLocks/>
            <a:stCxn id="67" idx="5"/>
            <a:endCxn id="18" idx="2"/>
          </p:cNvCxnSpPr>
          <p:nvPr/>
        </p:nvCxnSpPr>
        <p:spPr>
          <a:xfrm>
            <a:off x="955509" y="4732216"/>
            <a:ext cx="1420922" cy="83156"/>
          </a:xfrm>
          <a:prstGeom prst="straightConnector1">
            <a:avLst/>
          </a:prstGeom>
          <a:noFill/>
          <a:ln w="9525" cap="flat" cmpd="sng">
            <a:solidFill>
              <a:schemeClr val="dk2"/>
            </a:solidFill>
            <a:prstDash val="solid"/>
            <a:round/>
            <a:headEnd type="none" w="med" len="med"/>
            <a:tailEnd type="triangle" w="med" len="med"/>
          </a:ln>
        </p:spPr>
      </p:cxnSp>
      <p:cxnSp>
        <p:nvCxnSpPr>
          <p:cNvPr id="231" name="直接箭头连接符 230">
            <a:extLst>
              <a:ext uri="{FF2B5EF4-FFF2-40B4-BE49-F238E27FC236}">
                <a16:creationId xmlns:a16="http://schemas.microsoft.com/office/drawing/2014/main" id="{9DE9158D-D933-74DA-5B49-020E3A1A67C4}"/>
              </a:ext>
            </a:extLst>
          </p:cNvPr>
          <p:cNvCxnSpPr>
            <a:cxnSpLocks/>
            <a:stCxn id="67" idx="0"/>
            <a:endCxn id="28" idx="2"/>
          </p:cNvCxnSpPr>
          <p:nvPr/>
        </p:nvCxnSpPr>
        <p:spPr>
          <a:xfrm>
            <a:off x="927402" y="4673833"/>
            <a:ext cx="1448379" cy="1272155"/>
          </a:xfrm>
          <a:prstGeom prst="straightConnector1">
            <a:avLst/>
          </a:prstGeom>
          <a:noFill/>
          <a:ln w="9525" cap="flat" cmpd="sng">
            <a:solidFill>
              <a:schemeClr val="dk2"/>
            </a:solidFill>
            <a:prstDash val="solid"/>
            <a:round/>
            <a:headEnd type="none" w="med" len="med"/>
            <a:tailEnd type="triangle" w="med" len="med"/>
          </a:ln>
        </p:spPr>
      </p:cxnSp>
      <p:cxnSp>
        <p:nvCxnSpPr>
          <p:cNvPr id="277" name="直接箭头连接符 276">
            <a:extLst>
              <a:ext uri="{FF2B5EF4-FFF2-40B4-BE49-F238E27FC236}">
                <a16:creationId xmlns:a16="http://schemas.microsoft.com/office/drawing/2014/main" id="{645EE12A-1175-0BB8-6A86-A15FDB805377}"/>
              </a:ext>
            </a:extLst>
          </p:cNvPr>
          <p:cNvCxnSpPr>
            <a:stCxn id="15" idx="6"/>
            <a:endCxn id="135" idx="2"/>
          </p:cNvCxnSpPr>
          <p:nvPr/>
        </p:nvCxnSpPr>
        <p:spPr>
          <a:xfrm>
            <a:off x="2969531" y="2546667"/>
            <a:ext cx="1060028" cy="991237"/>
          </a:xfrm>
          <a:prstGeom prst="straightConnector1">
            <a:avLst/>
          </a:prstGeom>
          <a:noFill/>
          <a:ln w="9525" cap="flat" cmpd="sng">
            <a:solidFill>
              <a:schemeClr val="dk2"/>
            </a:solidFill>
            <a:prstDash val="solid"/>
            <a:round/>
            <a:headEnd type="none" w="med" len="med"/>
            <a:tailEnd type="triangle" w="med" len="med"/>
          </a:ln>
        </p:spPr>
      </p:cxnSp>
      <p:cxnSp>
        <p:nvCxnSpPr>
          <p:cNvPr id="279" name="直接箭头连接符 278">
            <a:extLst>
              <a:ext uri="{FF2B5EF4-FFF2-40B4-BE49-F238E27FC236}">
                <a16:creationId xmlns:a16="http://schemas.microsoft.com/office/drawing/2014/main" id="{9BBD4D61-F66B-41E3-889D-98ED604C91F5}"/>
              </a:ext>
            </a:extLst>
          </p:cNvPr>
          <p:cNvCxnSpPr>
            <a:stCxn id="15" idx="6"/>
            <a:endCxn id="136" idx="2"/>
          </p:cNvCxnSpPr>
          <p:nvPr/>
        </p:nvCxnSpPr>
        <p:spPr>
          <a:xfrm>
            <a:off x="2969531" y="2546667"/>
            <a:ext cx="1043817" cy="2562782"/>
          </a:xfrm>
          <a:prstGeom prst="straightConnector1">
            <a:avLst/>
          </a:prstGeom>
          <a:noFill/>
          <a:ln w="9525" cap="flat" cmpd="sng">
            <a:solidFill>
              <a:schemeClr val="dk2"/>
            </a:solidFill>
            <a:prstDash val="solid"/>
            <a:round/>
            <a:headEnd type="none" w="med" len="med"/>
            <a:tailEnd type="triangle" w="med" len="med"/>
          </a:ln>
        </p:spPr>
      </p:cxnSp>
      <p:cxnSp>
        <p:nvCxnSpPr>
          <p:cNvPr id="285" name="直接箭头连接符 284">
            <a:extLst>
              <a:ext uri="{FF2B5EF4-FFF2-40B4-BE49-F238E27FC236}">
                <a16:creationId xmlns:a16="http://schemas.microsoft.com/office/drawing/2014/main" id="{A312F58E-F99A-9742-3233-05A34706DD8E}"/>
              </a:ext>
            </a:extLst>
          </p:cNvPr>
          <p:cNvCxnSpPr>
            <a:stCxn id="16" idx="6"/>
            <a:endCxn id="135" idx="2"/>
          </p:cNvCxnSpPr>
          <p:nvPr/>
        </p:nvCxnSpPr>
        <p:spPr>
          <a:xfrm flipV="1">
            <a:off x="2969563" y="3537904"/>
            <a:ext cx="1059996" cy="87366"/>
          </a:xfrm>
          <a:prstGeom prst="straightConnector1">
            <a:avLst/>
          </a:prstGeom>
          <a:noFill/>
          <a:ln w="9525" cap="flat" cmpd="sng">
            <a:solidFill>
              <a:schemeClr val="dk2"/>
            </a:solidFill>
            <a:prstDash val="solid"/>
            <a:round/>
            <a:headEnd type="none" w="med" len="med"/>
            <a:tailEnd type="triangle" w="med" len="med"/>
          </a:ln>
        </p:spPr>
      </p:cxnSp>
      <p:cxnSp>
        <p:nvCxnSpPr>
          <p:cNvPr id="287" name="直接箭头连接符 286">
            <a:extLst>
              <a:ext uri="{FF2B5EF4-FFF2-40B4-BE49-F238E27FC236}">
                <a16:creationId xmlns:a16="http://schemas.microsoft.com/office/drawing/2014/main" id="{DCC7C2D1-4C98-ED7F-38EA-A9587B1B395F}"/>
              </a:ext>
            </a:extLst>
          </p:cNvPr>
          <p:cNvCxnSpPr>
            <a:stCxn id="16" idx="6"/>
            <a:endCxn id="136" idx="2"/>
          </p:cNvCxnSpPr>
          <p:nvPr/>
        </p:nvCxnSpPr>
        <p:spPr>
          <a:xfrm>
            <a:off x="2969563" y="3625270"/>
            <a:ext cx="1043785" cy="1484179"/>
          </a:xfrm>
          <a:prstGeom prst="straightConnector1">
            <a:avLst/>
          </a:prstGeom>
          <a:noFill/>
          <a:ln w="9525" cap="flat" cmpd="sng">
            <a:solidFill>
              <a:schemeClr val="dk2"/>
            </a:solidFill>
            <a:prstDash val="solid"/>
            <a:round/>
            <a:headEnd type="none" w="med" len="med"/>
            <a:tailEnd type="triangle" w="med" len="med"/>
          </a:ln>
        </p:spPr>
      </p:cxnSp>
      <p:cxnSp>
        <p:nvCxnSpPr>
          <p:cNvPr id="293" name="直接箭头连接符 292">
            <a:extLst>
              <a:ext uri="{FF2B5EF4-FFF2-40B4-BE49-F238E27FC236}">
                <a16:creationId xmlns:a16="http://schemas.microsoft.com/office/drawing/2014/main" id="{1C68C6AA-7AF0-F1F6-F090-3A3A977B23B9}"/>
              </a:ext>
            </a:extLst>
          </p:cNvPr>
          <p:cNvCxnSpPr>
            <a:stCxn id="18" idx="6"/>
            <a:endCxn id="135" idx="2"/>
          </p:cNvCxnSpPr>
          <p:nvPr/>
        </p:nvCxnSpPr>
        <p:spPr>
          <a:xfrm flipV="1">
            <a:off x="2969531" y="3537904"/>
            <a:ext cx="1060028" cy="1277468"/>
          </a:xfrm>
          <a:prstGeom prst="straightConnector1">
            <a:avLst/>
          </a:prstGeom>
          <a:noFill/>
          <a:ln w="9525" cap="flat" cmpd="sng">
            <a:solidFill>
              <a:schemeClr val="dk2"/>
            </a:solidFill>
            <a:prstDash val="solid"/>
            <a:round/>
            <a:headEnd type="none" w="med" len="med"/>
            <a:tailEnd type="triangle" w="med" len="med"/>
          </a:ln>
        </p:spPr>
      </p:cxnSp>
      <p:cxnSp>
        <p:nvCxnSpPr>
          <p:cNvPr id="295" name="直接箭头连接符 294">
            <a:extLst>
              <a:ext uri="{FF2B5EF4-FFF2-40B4-BE49-F238E27FC236}">
                <a16:creationId xmlns:a16="http://schemas.microsoft.com/office/drawing/2014/main" id="{281643F1-4F8E-84C2-BF66-FB79FA15F392}"/>
              </a:ext>
            </a:extLst>
          </p:cNvPr>
          <p:cNvCxnSpPr>
            <a:stCxn id="18" idx="6"/>
            <a:endCxn id="136" idx="2"/>
          </p:cNvCxnSpPr>
          <p:nvPr/>
        </p:nvCxnSpPr>
        <p:spPr>
          <a:xfrm>
            <a:off x="2969531" y="4815372"/>
            <a:ext cx="1043817" cy="294077"/>
          </a:xfrm>
          <a:prstGeom prst="straightConnector1">
            <a:avLst/>
          </a:prstGeom>
          <a:noFill/>
          <a:ln w="9525" cap="flat" cmpd="sng">
            <a:solidFill>
              <a:schemeClr val="dk2"/>
            </a:solidFill>
            <a:prstDash val="solid"/>
            <a:round/>
            <a:headEnd type="none" w="med" len="med"/>
            <a:tailEnd type="triangle" w="med" len="med"/>
          </a:ln>
        </p:spPr>
      </p:cxnSp>
      <p:cxnSp>
        <p:nvCxnSpPr>
          <p:cNvPr id="301" name="直接箭头连接符 300">
            <a:extLst>
              <a:ext uri="{FF2B5EF4-FFF2-40B4-BE49-F238E27FC236}">
                <a16:creationId xmlns:a16="http://schemas.microsoft.com/office/drawing/2014/main" id="{D3373AA6-C653-AAF6-3DAB-F96231F57D15}"/>
              </a:ext>
            </a:extLst>
          </p:cNvPr>
          <p:cNvCxnSpPr>
            <a:stCxn id="28" idx="6"/>
            <a:endCxn id="135" idx="2"/>
          </p:cNvCxnSpPr>
          <p:nvPr/>
        </p:nvCxnSpPr>
        <p:spPr>
          <a:xfrm flipV="1">
            <a:off x="2968881" y="3537904"/>
            <a:ext cx="1060678" cy="2408084"/>
          </a:xfrm>
          <a:prstGeom prst="straightConnector1">
            <a:avLst/>
          </a:prstGeom>
          <a:noFill/>
          <a:ln w="9525" cap="flat" cmpd="sng">
            <a:solidFill>
              <a:schemeClr val="dk2"/>
            </a:solidFill>
            <a:prstDash val="solid"/>
            <a:round/>
            <a:headEnd type="none" w="med" len="med"/>
            <a:tailEnd type="triangle" w="med" len="med"/>
          </a:ln>
        </p:spPr>
      </p:cxnSp>
      <p:cxnSp>
        <p:nvCxnSpPr>
          <p:cNvPr id="303" name="直接箭头连接符 302">
            <a:extLst>
              <a:ext uri="{FF2B5EF4-FFF2-40B4-BE49-F238E27FC236}">
                <a16:creationId xmlns:a16="http://schemas.microsoft.com/office/drawing/2014/main" id="{2C920BEE-8E83-C4D4-762F-D5A2CA897F6B}"/>
              </a:ext>
            </a:extLst>
          </p:cNvPr>
          <p:cNvCxnSpPr>
            <a:stCxn id="28" idx="6"/>
            <a:endCxn id="136" idx="2"/>
          </p:cNvCxnSpPr>
          <p:nvPr/>
        </p:nvCxnSpPr>
        <p:spPr>
          <a:xfrm flipV="1">
            <a:off x="2968881" y="5109449"/>
            <a:ext cx="1044467" cy="836539"/>
          </a:xfrm>
          <a:prstGeom prst="straightConnector1">
            <a:avLst/>
          </a:prstGeom>
          <a:noFill/>
          <a:ln w="9525" cap="flat" cmpd="sng">
            <a:solidFill>
              <a:schemeClr val="dk2"/>
            </a:solidFill>
            <a:prstDash val="solid"/>
            <a:round/>
            <a:headEnd type="none" w="med" len="med"/>
            <a:tailEnd type="triangle" w="med" len="med"/>
          </a:ln>
        </p:spPr>
      </p:cxnSp>
      <p:cxnSp>
        <p:nvCxnSpPr>
          <p:cNvPr id="317" name="直接箭头连接符 316">
            <a:extLst>
              <a:ext uri="{FF2B5EF4-FFF2-40B4-BE49-F238E27FC236}">
                <a16:creationId xmlns:a16="http://schemas.microsoft.com/office/drawing/2014/main" id="{8B2F6145-D0F8-2A0B-88B4-D57D4EF4878D}"/>
              </a:ext>
            </a:extLst>
          </p:cNvPr>
          <p:cNvCxnSpPr>
            <a:cxnSpLocks/>
            <a:stCxn id="135" idx="6"/>
            <a:endCxn id="95" idx="2"/>
          </p:cNvCxnSpPr>
          <p:nvPr/>
        </p:nvCxnSpPr>
        <p:spPr>
          <a:xfrm flipV="1">
            <a:off x="4622659" y="2454580"/>
            <a:ext cx="1279963" cy="1083324"/>
          </a:xfrm>
          <a:prstGeom prst="straightConnector1">
            <a:avLst/>
          </a:prstGeom>
          <a:noFill/>
          <a:ln w="9525" cap="flat" cmpd="sng">
            <a:solidFill>
              <a:schemeClr val="dk2"/>
            </a:solidFill>
            <a:prstDash val="solid"/>
            <a:round/>
            <a:headEnd type="none" w="med" len="med"/>
            <a:tailEnd type="triangle" w="med" len="med"/>
          </a:ln>
        </p:spPr>
      </p:cxnSp>
      <p:cxnSp>
        <p:nvCxnSpPr>
          <p:cNvPr id="320" name="直接箭头连接符 319">
            <a:extLst>
              <a:ext uri="{FF2B5EF4-FFF2-40B4-BE49-F238E27FC236}">
                <a16:creationId xmlns:a16="http://schemas.microsoft.com/office/drawing/2014/main" id="{1DEF3095-F97B-78E1-B2A8-FB298A15E995}"/>
              </a:ext>
            </a:extLst>
          </p:cNvPr>
          <p:cNvCxnSpPr>
            <a:stCxn id="135" idx="6"/>
            <a:endCxn id="116" idx="2"/>
          </p:cNvCxnSpPr>
          <p:nvPr/>
        </p:nvCxnSpPr>
        <p:spPr>
          <a:xfrm flipV="1">
            <a:off x="4622659" y="3003537"/>
            <a:ext cx="1296174" cy="534367"/>
          </a:xfrm>
          <a:prstGeom prst="straightConnector1">
            <a:avLst/>
          </a:prstGeom>
          <a:noFill/>
          <a:ln w="9525" cap="flat" cmpd="sng">
            <a:solidFill>
              <a:schemeClr val="dk2"/>
            </a:solidFill>
            <a:prstDash val="solid"/>
            <a:round/>
            <a:headEnd type="none" w="med" len="med"/>
            <a:tailEnd type="triangle" w="med" len="med"/>
          </a:ln>
        </p:spPr>
      </p:cxnSp>
      <p:cxnSp>
        <p:nvCxnSpPr>
          <p:cNvPr id="326" name="直接箭头连接符 325">
            <a:extLst>
              <a:ext uri="{FF2B5EF4-FFF2-40B4-BE49-F238E27FC236}">
                <a16:creationId xmlns:a16="http://schemas.microsoft.com/office/drawing/2014/main" id="{0B4F6F63-9E30-E3A2-F574-020101521A63}"/>
              </a:ext>
            </a:extLst>
          </p:cNvPr>
          <p:cNvCxnSpPr>
            <a:stCxn id="136" idx="6"/>
            <a:endCxn id="95" idx="2"/>
          </p:cNvCxnSpPr>
          <p:nvPr/>
        </p:nvCxnSpPr>
        <p:spPr>
          <a:xfrm flipV="1">
            <a:off x="4606448" y="2454580"/>
            <a:ext cx="1296174" cy="2654869"/>
          </a:xfrm>
          <a:prstGeom prst="straightConnector1">
            <a:avLst/>
          </a:prstGeom>
          <a:noFill/>
          <a:ln w="9525" cap="flat" cmpd="sng">
            <a:solidFill>
              <a:schemeClr val="dk2"/>
            </a:solidFill>
            <a:prstDash val="solid"/>
            <a:round/>
            <a:headEnd type="none" w="med" len="med"/>
            <a:tailEnd type="triangle" w="med" len="med"/>
          </a:ln>
        </p:spPr>
      </p:cxnSp>
      <p:cxnSp>
        <p:nvCxnSpPr>
          <p:cNvPr id="328" name="直接箭头连接符 327">
            <a:extLst>
              <a:ext uri="{FF2B5EF4-FFF2-40B4-BE49-F238E27FC236}">
                <a16:creationId xmlns:a16="http://schemas.microsoft.com/office/drawing/2014/main" id="{0EE83F7F-EA54-86F8-E6A4-75F49247155C}"/>
              </a:ext>
            </a:extLst>
          </p:cNvPr>
          <p:cNvCxnSpPr>
            <a:stCxn id="136" idx="6"/>
            <a:endCxn id="116" idx="2"/>
          </p:cNvCxnSpPr>
          <p:nvPr/>
        </p:nvCxnSpPr>
        <p:spPr>
          <a:xfrm flipV="1">
            <a:off x="4606448" y="3003537"/>
            <a:ext cx="1312385" cy="2105912"/>
          </a:xfrm>
          <a:prstGeom prst="straightConnector1">
            <a:avLst/>
          </a:prstGeom>
          <a:noFill/>
          <a:ln w="9525" cap="flat" cmpd="sng">
            <a:solidFill>
              <a:schemeClr val="dk2"/>
            </a:solidFill>
            <a:prstDash val="solid"/>
            <a:round/>
            <a:headEnd type="none" w="med" len="med"/>
            <a:tailEnd type="triangle" w="med" len="med"/>
          </a:ln>
        </p:spPr>
      </p:cxnSp>
      <p:sp>
        <p:nvSpPr>
          <p:cNvPr id="351" name="Google Shape;5408;p53">
            <a:extLst>
              <a:ext uri="{FF2B5EF4-FFF2-40B4-BE49-F238E27FC236}">
                <a16:creationId xmlns:a16="http://schemas.microsoft.com/office/drawing/2014/main" id="{09BACD3B-5C7B-634D-C0ED-A624C6A46ABA}"/>
              </a:ext>
            </a:extLst>
          </p:cNvPr>
          <p:cNvSpPr txBox="1"/>
          <p:nvPr/>
        </p:nvSpPr>
        <p:spPr>
          <a:xfrm>
            <a:off x="6987555" y="3700991"/>
            <a:ext cx="954289" cy="514877"/>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altLang="zh-CN" sz="1200" dirty="0">
                <a:latin typeface="Consolas"/>
                <a:ea typeface="Consolas"/>
                <a:cs typeface="Consolas"/>
                <a:sym typeface="Consolas"/>
              </a:rPr>
              <a:t>Attention</a:t>
            </a:r>
          </a:p>
          <a:p>
            <a:pPr marL="0" lvl="0" indent="0" algn="ctr" rtl="0">
              <a:spcBef>
                <a:spcPts val="0"/>
              </a:spcBef>
              <a:spcAft>
                <a:spcPts val="0"/>
              </a:spcAft>
              <a:buNone/>
            </a:pPr>
            <a:r>
              <a:rPr lang="en-US" altLang="zh-CN" sz="1200" dirty="0" err="1">
                <a:latin typeface="Consolas"/>
                <a:ea typeface="Consolas"/>
                <a:cs typeface="Consolas"/>
                <a:sym typeface="Consolas"/>
              </a:rPr>
              <a:t>Softmax</a:t>
            </a:r>
            <a:endParaRPr sz="1200" dirty="0">
              <a:latin typeface="Consolas"/>
              <a:ea typeface="Consolas"/>
              <a:cs typeface="Consolas"/>
              <a:sym typeface="Consolas"/>
            </a:endParaRPr>
          </a:p>
        </p:txBody>
      </p:sp>
      <p:cxnSp>
        <p:nvCxnSpPr>
          <p:cNvPr id="355" name="直接箭头连接符 354">
            <a:extLst>
              <a:ext uri="{FF2B5EF4-FFF2-40B4-BE49-F238E27FC236}">
                <a16:creationId xmlns:a16="http://schemas.microsoft.com/office/drawing/2014/main" id="{8518B875-CE43-B57D-AB4E-52CE0D207814}"/>
              </a:ext>
            </a:extLst>
          </p:cNvPr>
          <p:cNvCxnSpPr>
            <a:cxnSpLocks/>
            <a:stCxn id="95" idx="6"/>
            <a:endCxn id="351" idx="1"/>
          </p:cNvCxnSpPr>
          <p:nvPr/>
        </p:nvCxnSpPr>
        <p:spPr>
          <a:xfrm>
            <a:off x="6256956" y="2454580"/>
            <a:ext cx="730599" cy="1503850"/>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直接箭头连接符 356">
            <a:extLst>
              <a:ext uri="{FF2B5EF4-FFF2-40B4-BE49-F238E27FC236}">
                <a16:creationId xmlns:a16="http://schemas.microsoft.com/office/drawing/2014/main" id="{6F2D98E5-FA74-C8EF-D26D-4791A2764221}"/>
              </a:ext>
            </a:extLst>
          </p:cNvPr>
          <p:cNvCxnSpPr>
            <a:cxnSpLocks/>
            <a:stCxn id="399" idx="6"/>
            <a:endCxn id="351" idx="1"/>
          </p:cNvCxnSpPr>
          <p:nvPr/>
        </p:nvCxnSpPr>
        <p:spPr>
          <a:xfrm flipV="1">
            <a:off x="6256956" y="3958430"/>
            <a:ext cx="730599" cy="981732"/>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sp>
        <p:nvSpPr>
          <p:cNvPr id="399" name="Google Shape;5414;p53">
            <a:extLst>
              <a:ext uri="{FF2B5EF4-FFF2-40B4-BE49-F238E27FC236}">
                <a16:creationId xmlns:a16="http://schemas.microsoft.com/office/drawing/2014/main" id="{696720DF-1827-42C2-3ADB-E70781465429}"/>
              </a:ext>
            </a:extLst>
          </p:cNvPr>
          <p:cNvSpPr/>
          <p:nvPr/>
        </p:nvSpPr>
        <p:spPr>
          <a:xfrm>
            <a:off x="5902622" y="4789142"/>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00" name="Google Shape;5414;p53">
            <a:extLst>
              <a:ext uri="{FF2B5EF4-FFF2-40B4-BE49-F238E27FC236}">
                <a16:creationId xmlns:a16="http://schemas.microsoft.com/office/drawing/2014/main" id="{C9CF506C-8A2C-D86F-C795-55070B2DEAA5}"/>
              </a:ext>
            </a:extLst>
          </p:cNvPr>
          <p:cNvSpPr/>
          <p:nvPr/>
        </p:nvSpPr>
        <p:spPr>
          <a:xfrm>
            <a:off x="5918833" y="5338099"/>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34" name="Google Shape;5414;p53">
            <a:extLst>
              <a:ext uri="{FF2B5EF4-FFF2-40B4-BE49-F238E27FC236}">
                <a16:creationId xmlns:a16="http://schemas.microsoft.com/office/drawing/2014/main" id="{C6B6DA09-89E6-748E-67BB-F5F08CE1AFBF}"/>
              </a:ext>
            </a:extLst>
          </p:cNvPr>
          <p:cNvSpPr/>
          <p:nvPr/>
        </p:nvSpPr>
        <p:spPr>
          <a:xfrm>
            <a:off x="8802659" y="2244628"/>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35" name="Google Shape;5414;p53">
            <a:extLst>
              <a:ext uri="{FF2B5EF4-FFF2-40B4-BE49-F238E27FC236}">
                <a16:creationId xmlns:a16="http://schemas.microsoft.com/office/drawing/2014/main" id="{20D1B4A4-4A81-8392-8DCC-9D69382A1737}"/>
              </a:ext>
            </a:extLst>
          </p:cNvPr>
          <p:cNvSpPr/>
          <p:nvPr/>
        </p:nvSpPr>
        <p:spPr>
          <a:xfrm>
            <a:off x="8801206" y="2867859"/>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cxnSp>
        <p:nvCxnSpPr>
          <p:cNvPr id="442" name="直接箭头连接符 441">
            <a:extLst>
              <a:ext uri="{FF2B5EF4-FFF2-40B4-BE49-F238E27FC236}">
                <a16:creationId xmlns:a16="http://schemas.microsoft.com/office/drawing/2014/main" id="{BA88941E-90D4-CCE6-79E4-988239EC68C4}"/>
              </a:ext>
            </a:extLst>
          </p:cNvPr>
          <p:cNvCxnSpPr>
            <a:cxnSpLocks/>
            <a:stCxn id="351" idx="3"/>
            <a:endCxn id="434" idx="2"/>
          </p:cNvCxnSpPr>
          <p:nvPr/>
        </p:nvCxnSpPr>
        <p:spPr>
          <a:xfrm flipV="1">
            <a:off x="7941844" y="2395648"/>
            <a:ext cx="860815" cy="1562782"/>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sp>
        <p:nvSpPr>
          <p:cNvPr id="445" name="Google Shape;5414;p53">
            <a:extLst>
              <a:ext uri="{FF2B5EF4-FFF2-40B4-BE49-F238E27FC236}">
                <a16:creationId xmlns:a16="http://schemas.microsoft.com/office/drawing/2014/main" id="{730EC639-58F5-33A7-E814-BCA0B68E4BF5}"/>
              </a:ext>
            </a:extLst>
          </p:cNvPr>
          <p:cNvSpPr/>
          <p:nvPr/>
        </p:nvSpPr>
        <p:spPr>
          <a:xfrm>
            <a:off x="8802659" y="4704979"/>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46" name="Google Shape;5414;p53">
            <a:extLst>
              <a:ext uri="{FF2B5EF4-FFF2-40B4-BE49-F238E27FC236}">
                <a16:creationId xmlns:a16="http://schemas.microsoft.com/office/drawing/2014/main" id="{AAA087C3-FF2D-485F-A0E1-454A3A32F951}"/>
              </a:ext>
            </a:extLst>
          </p:cNvPr>
          <p:cNvSpPr/>
          <p:nvPr/>
        </p:nvSpPr>
        <p:spPr>
          <a:xfrm>
            <a:off x="8802659" y="5298446"/>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cxnSp>
        <p:nvCxnSpPr>
          <p:cNvPr id="449" name="直接箭头连接符 448">
            <a:extLst>
              <a:ext uri="{FF2B5EF4-FFF2-40B4-BE49-F238E27FC236}">
                <a16:creationId xmlns:a16="http://schemas.microsoft.com/office/drawing/2014/main" id="{1246C470-804F-9A96-8EA2-361BD5616F9A}"/>
              </a:ext>
            </a:extLst>
          </p:cNvPr>
          <p:cNvCxnSpPr>
            <a:cxnSpLocks/>
            <a:stCxn id="351" idx="3"/>
            <a:endCxn id="445" idx="2"/>
          </p:cNvCxnSpPr>
          <p:nvPr/>
        </p:nvCxnSpPr>
        <p:spPr>
          <a:xfrm>
            <a:off x="7941844" y="3958430"/>
            <a:ext cx="860815" cy="897569"/>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sp>
        <p:nvSpPr>
          <p:cNvPr id="456" name="Google Shape;5414;p53">
            <a:extLst>
              <a:ext uri="{FF2B5EF4-FFF2-40B4-BE49-F238E27FC236}">
                <a16:creationId xmlns:a16="http://schemas.microsoft.com/office/drawing/2014/main" id="{9155B960-F136-F989-90E5-51350881BB73}"/>
              </a:ext>
            </a:extLst>
          </p:cNvPr>
          <p:cNvSpPr/>
          <p:nvPr/>
        </p:nvSpPr>
        <p:spPr>
          <a:xfrm>
            <a:off x="10511034" y="2228381"/>
            <a:ext cx="354334" cy="302039"/>
          </a:xfrm>
          <a:prstGeom prst="ellipse">
            <a:avLst/>
          </a:prstGeom>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57" name="Google Shape;5414;p53">
            <a:extLst>
              <a:ext uri="{FF2B5EF4-FFF2-40B4-BE49-F238E27FC236}">
                <a16:creationId xmlns:a16="http://schemas.microsoft.com/office/drawing/2014/main" id="{4A802213-65BF-EEB7-27D4-1D5100E2495D}"/>
              </a:ext>
            </a:extLst>
          </p:cNvPr>
          <p:cNvSpPr/>
          <p:nvPr/>
        </p:nvSpPr>
        <p:spPr>
          <a:xfrm>
            <a:off x="10509581" y="2851612"/>
            <a:ext cx="354334" cy="302039"/>
          </a:xfrm>
          <a:prstGeom prst="ellipse">
            <a:avLst/>
          </a:prstGeom>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60" name="矩形 459">
            <a:extLst>
              <a:ext uri="{FF2B5EF4-FFF2-40B4-BE49-F238E27FC236}">
                <a16:creationId xmlns:a16="http://schemas.microsoft.com/office/drawing/2014/main" id="{F2085F88-923E-34FA-FAC8-4B5BBAF45F88}"/>
              </a:ext>
            </a:extLst>
          </p:cNvPr>
          <p:cNvSpPr/>
          <p:nvPr/>
        </p:nvSpPr>
        <p:spPr>
          <a:xfrm>
            <a:off x="9656846" y="2240817"/>
            <a:ext cx="354334" cy="30203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a:t>
            </a:r>
          </a:p>
        </p:txBody>
      </p:sp>
      <p:sp>
        <p:nvSpPr>
          <p:cNvPr id="468" name="矩形 467">
            <a:extLst>
              <a:ext uri="{FF2B5EF4-FFF2-40B4-BE49-F238E27FC236}">
                <a16:creationId xmlns:a16="http://schemas.microsoft.com/office/drawing/2014/main" id="{0DC9AC82-AB94-2735-0F86-B6EBD330C262}"/>
              </a:ext>
            </a:extLst>
          </p:cNvPr>
          <p:cNvSpPr/>
          <p:nvPr/>
        </p:nvSpPr>
        <p:spPr>
          <a:xfrm>
            <a:off x="9623674" y="2820863"/>
            <a:ext cx="400587" cy="34224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t>
            </a:r>
          </a:p>
        </p:txBody>
      </p:sp>
      <p:cxnSp>
        <p:nvCxnSpPr>
          <p:cNvPr id="474" name="直接箭头连接符 473">
            <a:extLst>
              <a:ext uri="{FF2B5EF4-FFF2-40B4-BE49-F238E27FC236}">
                <a16:creationId xmlns:a16="http://schemas.microsoft.com/office/drawing/2014/main" id="{E9BC82CF-A0BC-BE9C-9997-628D5F34D5D7}"/>
              </a:ext>
            </a:extLst>
          </p:cNvPr>
          <p:cNvCxnSpPr>
            <a:stCxn id="456" idx="2"/>
            <a:endCxn id="460" idx="3"/>
          </p:cNvCxnSpPr>
          <p:nvPr/>
        </p:nvCxnSpPr>
        <p:spPr>
          <a:xfrm flipH="1">
            <a:off x="10011180" y="2379401"/>
            <a:ext cx="499854" cy="12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5" name="直接箭头连接符 474">
            <a:extLst>
              <a:ext uri="{FF2B5EF4-FFF2-40B4-BE49-F238E27FC236}">
                <a16:creationId xmlns:a16="http://schemas.microsoft.com/office/drawing/2014/main" id="{D0C76411-C052-920B-A69E-CED55837AA70}"/>
              </a:ext>
            </a:extLst>
          </p:cNvPr>
          <p:cNvCxnSpPr/>
          <p:nvPr/>
        </p:nvCxnSpPr>
        <p:spPr>
          <a:xfrm flipH="1">
            <a:off x="9979252" y="2988751"/>
            <a:ext cx="499854" cy="12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8" name="直接箭头连接符 477">
            <a:extLst>
              <a:ext uri="{FF2B5EF4-FFF2-40B4-BE49-F238E27FC236}">
                <a16:creationId xmlns:a16="http://schemas.microsoft.com/office/drawing/2014/main" id="{53DB7051-36E7-1FFC-78C5-98AD0B9D10E4}"/>
              </a:ext>
            </a:extLst>
          </p:cNvPr>
          <p:cNvCxnSpPr>
            <a:cxnSpLocks/>
            <a:stCxn id="434" idx="6"/>
            <a:endCxn id="460" idx="1"/>
          </p:cNvCxnSpPr>
          <p:nvPr/>
        </p:nvCxnSpPr>
        <p:spPr>
          <a:xfrm flipV="1">
            <a:off x="9156993" y="2391837"/>
            <a:ext cx="499853" cy="3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2" name="直接箭头连接符 481">
            <a:extLst>
              <a:ext uri="{FF2B5EF4-FFF2-40B4-BE49-F238E27FC236}">
                <a16:creationId xmlns:a16="http://schemas.microsoft.com/office/drawing/2014/main" id="{A8911B85-EF60-DF8A-96B1-D563A3725844}"/>
              </a:ext>
            </a:extLst>
          </p:cNvPr>
          <p:cNvCxnSpPr>
            <a:cxnSpLocks/>
          </p:cNvCxnSpPr>
          <p:nvPr/>
        </p:nvCxnSpPr>
        <p:spPr>
          <a:xfrm flipV="1">
            <a:off x="9162799" y="2973753"/>
            <a:ext cx="499853" cy="3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5" name="矩形 484">
            <a:extLst>
              <a:ext uri="{FF2B5EF4-FFF2-40B4-BE49-F238E27FC236}">
                <a16:creationId xmlns:a16="http://schemas.microsoft.com/office/drawing/2014/main" id="{7FBC9AAE-CE56-6D6D-8A4B-8C3AE3DC1827}"/>
              </a:ext>
            </a:extLst>
          </p:cNvPr>
          <p:cNvSpPr/>
          <p:nvPr/>
        </p:nvSpPr>
        <p:spPr>
          <a:xfrm>
            <a:off x="9453603" y="2014804"/>
            <a:ext cx="794993" cy="130461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87" name="直接箭头连接符 486">
            <a:extLst>
              <a:ext uri="{FF2B5EF4-FFF2-40B4-BE49-F238E27FC236}">
                <a16:creationId xmlns:a16="http://schemas.microsoft.com/office/drawing/2014/main" id="{74682EA9-6BA2-AD70-33D1-74838D2AA736}"/>
              </a:ext>
            </a:extLst>
          </p:cNvPr>
          <p:cNvCxnSpPr>
            <a:stCxn id="116" idx="6"/>
            <a:endCxn id="351" idx="1"/>
          </p:cNvCxnSpPr>
          <p:nvPr/>
        </p:nvCxnSpPr>
        <p:spPr>
          <a:xfrm>
            <a:off x="6273167" y="3003537"/>
            <a:ext cx="714388" cy="954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9" name="直接箭头连接符 488">
            <a:extLst>
              <a:ext uri="{FF2B5EF4-FFF2-40B4-BE49-F238E27FC236}">
                <a16:creationId xmlns:a16="http://schemas.microsoft.com/office/drawing/2014/main" id="{ECEC39BE-AB36-4DCE-6D55-EDBD560379D1}"/>
              </a:ext>
            </a:extLst>
          </p:cNvPr>
          <p:cNvCxnSpPr>
            <a:stCxn id="400" idx="6"/>
            <a:endCxn id="351" idx="1"/>
          </p:cNvCxnSpPr>
          <p:nvPr/>
        </p:nvCxnSpPr>
        <p:spPr>
          <a:xfrm flipV="1">
            <a:off x="6273167" y="3958430"/>
            <a:ext cx="714388" cy="1530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1" name="直接箭头连接符 490">
            <a:extLst>
              <a:ext uri="{FF2B5EF4-FFF2-40B4-BE49-F238E27FC236}">
                <a16:creationId xmlns:a16="http://schemas.microsoft.com/office/drawing/2014/main" id="{64D614FC-A4DB-62FF-020A-3A53A678C930}"/>
              </a:ext>
            </a:extLst>
          </p:cNvPr>
          <p:cNvCxnSpPr>
            <a:stCxn id="351" idx="3"/>
            <a:endCxn id="435" idx="2"/>
          </p:cNvCxnSpPr>
          <p:nvPr/>
        </p:nvCxnSpPr>
        <p:spPr>
          <a:xfrm flipV="1">
            <a:off x="7941844" y="3018879"/>
            <a:ext cx="859362" cy="93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3" name="直接箭头连接符 492">
            <a:extLst>
              <a:ext uri="{FF2B5EF4-FFF2-40B4-BE49-F238E27FC236}">
                <a16:creationId xmlns:a16="http://schemas.microsoft.com/office/drawing/2014/main" id="{AC6A73F0-3245-7005-8F7E-90A9A8DA7FEF}"/>
              </a:ext>
            </a:extLst>
          </p:cNvPr>
          <p:cNvCxnSpPr>
            <a:stCxn id="351" idx="3"/>
            <a:endCxn id="446" idx="2"/>
          </p:cNvCxnSpPr>
          <p:nvPr/>
        </p:nvCxnSpPr>
        <p:spPr>
          <a:xfrm>
            <a:off x="7941844" y="3958430"/>
            <a:ext cx="860815" cy="149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6" name="Google Shape;5431;p53">
            <a:extLst>
              <a:ext uri="{FF2B5EF4-FFF2-40B4-BE49-F238E27FC236}">
                <a16:creationId xmlns:a16="http://schemas.microsoft.com/office/drawing/2014/main" id="{2DD2BAD3-4BD8-63CB-D366-1BBF1EA14A80}"/>
              </a:ext>
            </a:extLst>
          </p:cNvPr>
          <p:cNvSpPr/>
          <p:nvPr/>
        </p:nvSpPr>
        <p:spPr>
          <a:xfrm flipH="1">
            <a:off x="6532540" y="2403053"/>
            <a:ext cx="420130" cy="750598"/>
          </a:xfrm>
          <a:prstGeom prst="leftBracket">
            <a:avLst>
              <a:gd name="adj" fmla="val 8333"/>
            </a:avLst>
          </a:prstGeom>
          <a:noFill/>
          <a:ln w="28575" cap="flat" cmpd="sng">
            <a:solidFill>
              <a:schemeClr val="tx1">
                <a:lumMod val="85000"/>
                <a:lumOff val="1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528" name="文本框 527">
            <a:extLst>
              <a:ext uri="{FF2B5EF4-FFF2-40B4-BE49-F238E27FC236}">
                <a16:creationId xmlns:a16="http://schemas.microsoft.com/office/drawing/2014/main" id="{23E244CE-3085-D446-2B45-676981C46452}"/>
              </a:ext>
            </a:extLst>
          </p:cNvPr>
          <p:cNvSpPr txBox="1"/>
          <p:nvPr/>
        </p:nvSpPr>
        <p:spPr>
          <a:xfrm>
            <a:off x="11261592" y="2482280"/>
            <a:ext cx="655949" cy="369332"/>
          </a:xfrm>
          <a:prstGeom prst="rect">
            <a:avLst/>
          </a:prstGeom>
          <a:noFill/>
        </p:spPr>
        <p:txBody>
          <a:bodyPr wrap="none" rtlCol="0">
            <a:spAutoFit/>
          </a:bodyPr>
          <a:lstStyle/>
          <a:p>
            <a:r>
              <a:rPr lang="en-US" altLang="zh-CN" dirty="0"/>
              <a:t>cen1</a:t>
            </a:r>
            <a:endParaRPr lang="en-US" dirty="0"/>
          </a:p>
        </p:txBody>
      </p:sp>
      <p:sp>
        <p:nvSpPr>
          <p:cNvPr id="531" name="Google Shape;5431;p53">
            <a:extLst>
              <a:ext uri="{FF2B5EF4-FFF2-40B4-BE49-F238E27FC236}">
                <a16:creationId xmlns:a16="http://schemas.microsoft.com/office/drawing/2014/main" id="{B30147AA-3F64-5E8B-47C7-E87AC20DEA3F}"/>
              </a:ext>
            </a:extLst>
          </p:cNvPr>
          <p:cNvSpPr/>
          <p:nvPr/>
        </p:nvSpPr>
        <p:spPr>
          <a:xfrm flipH="1">
            <a:off x="10962978" y="2391836"/>
            <a:ext cx="256383"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文本框 531">
            <a:extLst>
              <a:ext uri="{FF2B5EF4-FFF2-40B4-BE49-F238E27FC236}">
                <a16:creationId xmlns:a16="http://schemas.microsoft.com/office/drawing/2014/main" id="{17879625-814E-EA59-06AE-DC802AA785B0}"/>
              </a:ext>
            </a:extLst>
          </p:cNvPr>
          <p:cNvSpPr txBox="1"/>
          <p:nvPr/>
        </p:nvSpPr>
        <p:spPr>
          <a:xfrm>
            <a:off x="7171078" y="2619419"/>
            <a:ext cx="452368" cy="369332"/>
          </a:xfrm>
          <a:prstGeom prst="rect">
            <a:avLst/>
          </a:prstGeom>
          <a:noFill/>
        </p:spPr>
        <p:txBody>
          <a:bodyPr wrap="none" rtlCol="0">
            <a:spAutoFit/>
          </a:bodyPr>
          <a:lstStyle/>
          <a:p>
            <a:r>
              <a:rPr lang="en-US" altLang="zh-CN" b="1" dirty="0"/>
              <a:t>q1</a:t>
            </a:r>
            <a:endParaRPr lang="en-US" b="1" dirty="0"/>
          </a:p>
        </p:txBody>
      </p:sp>
      <p:sp>
        <p:nvSpPr>
          <p:cNvPr id="533" name="Google Shape;5431;p53">
            <a:extLst>
              <a:ext uri="{FF2B5EF4-FFF2-40B4-BE49-F238E27FC236}">
                <a16:creationId xmlns:a16="http://schemas.microsoft.com/office/drawing/2014/main" id="{9F7DAD06-FF13-D0D2-272D-B01354E3FFFA}"/>
              </a:ext>
            </a:extLst>
          </p:cNvPr>
          <p:cNvSpPr/>
          <p:nvPr/>
        </p:nvSpPr>
        <p:spPr>
          <a:xfrm>
            <a:off x="7923496" y="2403053"/>
            <a:ext cx="387056" cy="750598"/>
          </a:xfrm>
          <a:prstGeom prst="leftBracket">
            <a:avLst>
              <a:gd name="adj" fmla="val 8333"/>
            </a:avLst>
          </a:prstGeom>
          <a:noFill/>
          <a:ln w="28575" cap="flat" cmpd="sng">
            <a:solidFill>
              <a:schemeClr val="tx1">
                <a:lumMod val="85000"/>
                <a:lumOff val="1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534" name="文本框 533">
            <a:extLst>
              <a:ext uri="{FF2B5EF4-FFF2-40B4-BE49-F238E27FC236}">
                <a16:creationId xmlns:a16="http://schemas.microsoft.com/office/drawing/2014/main" id="{F7EAB950-2673-9F9B-2E12-BA30DB8801E2}"/>
              </a:ext>
            </a:extLst>
          </p:cNvPr>
          <p:cNvSpPr txBox="1"/>
          <p:nvPr/>
        </p:nvSpPr>
        <p:spPr>
          <a:xfrm>
            <a:off x="-66870" y="4046805"/>
            <a:ext cx="1032253" cy="307777"/>
          </a:xfrm>
          <a:prstGeom prst="rect">
            <a:avLst/>
          </a:prstGeom>
          <a:noFill/>
        </p:spPr>
        <p:txBody>
          <a:bodyPr wrap="square" rtlCol="0">
            <a:spAutoFit/>
          </a:bodyPr>
          <a:lstStyle/>
          <a:p>
            <a:r>
              <a:rPr lang="en-US" altLang="zh-CN" sz="1400" b="1" dirty="0"/>
              <a:t>q1</a:t>
            </a:r>
            <a:endParaRPr lang="en-US" sz="1400" b="1" dirty="0"/>
          </a:p>
        </p:txBody>
      </p:sp>
      <p:sp>
        <p:nvSpPr>
          <p:cNvPr id="535" name="Google Shape;5431;p53">
            <a:extLst>
              <a:ext uri="{FF2B5EF4-FFF2-40B4-BE49-F238E27FC236}">
                <a16:creationId xmlns:a16="http://schemas.microsoft.com/office/drawing/2014/main" id="{C3E73724-D706-5A81-F48A-402A6E138FAA}"/>
              </a:ext>
            </a:extLst>
          </p:cNvPr>
          <p:cNvSpPr/>
          <p:nvPr/>
        </p:nvSpPr>
        <p:spPr>
          <a:xfrm flipH="1">
            <a:off x="6505265" y="4852063"/>
            <a:ext cx="420130" cy="851735"/>
          </a:xfrm>
          <a:prstGeom prst="leftBracket">
            <a:avLst>
              <a:gd name="adj" fmla="val 8333"/>
            </a:avLst>
          </a:prstGeom>
          <a:noFill/>
          <a:ln w="28575" cap="flat" cmpd="sng">
            <a:solidFill>
              <a:schemeClr val="tx1">
                <a:lumMod val="85000"/>
                <a:lumOff val="1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536" name="文本框 535">
            <a:extLst>
              <a:ext uri="{FF2B5EF4-FFF2-40B4-BE49-F238E27FC236}">
                <a16:creationId xmlns:a16="http://schemas.microsoft.com/office/drawing/2014/main" id="{C83FC971-4DFA-8A13-1D9C-E367339F0D82}"/>
              </a:ext>
            </a:extLst>
          </p:cNvPr>
          <p:cNvSpPr txBox="1"/>
          <p:nvPr/>
        </p:nvSpPr>
        <p:spPr>
          <a:xfrm>
            <a:off x="6919071" y="5060748"/>
            <a:ext cx="1059906" cy="553998"/>
          </a:xfrm>
          <a:prstGeom prst="rect">
            <a:avLst/>
          </a:prstGeom>
          <a:noFill/>
        </p:spPr>
        <p:txBody>
          <a:bodyPr wrap="none" rtlCol="0">
            <a:spAutoFit/>
          </a:bodyPr>
          <a:lstStyle/>
          <a:p>
            <a:pPr algn="ctr"/>
            <a:r>
              <a:rPr lang="en-US" altLang="zh-CN" b="1" dirty="0"/>
              <a:t>q2</a:t>
            </a:r>
          </a:p>
          <a:p>
            <a:pPr algn="ctr"/>
            <a:r>
              <a:rPr lang="en-US" sz="1200" b="1" dirty="0"/>
              <a:t>(same to q1)</a:t>
            </a:r>
          </a:p>
        </p:txBody>
      </p:sp>
      <p:sp>
        <p:nvSpPr>
          <p:cNvPr id="537" name="Google Shape;5431;p53">
            <a:extLst>
              <a:ext uri="{FF2B5EF4-FFF2-40B4-BE49-F238E27FC236}">
                <a16:creationId xmlns:a16="http://schemas.microsoft.com/office/drawing/2014/main" id="{5A60984B-2ABF-F3F3-CF79-1FE5837BABAC}"/>
              </a:ext>
            </a:extLst>
          </p:cNvPr>
          <p:cNvSpPr/>
          <p:nvPr/>
        </p:nvSpPr>
        <p:spPr>
          <a:xfrm>
            <a:off x="7941844" y="4868969"/>
            <a:ext cx="387056" cy="771169"/>
          </a:xfrm>
          <a:prstGeom prst="leftBracket">
            <a:avLst>
              <a:gd name="adj" fmla="val 8333"/>
            </a:avLst>
          </a:prstGeom>
          <a:noFill/>
          <a:ln w="28575" cap="flat" cmpd="sng">
            <a:solidFill>
              <a:schemeClr val="tx1">
                <a:lumMod val="85000"/>
                <a:lumOff val="1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 name="Google Shape;5431;p53">
            <a:extLst>
              <a:ext uri="{FF2B5EF4-FFF2-40B4-BE49-F238E27FC236}">
                <a16:creationId xmlns:a16="http://schemas.microsoft.com/office/drawing/2014/main" id="{FEB03F48-F179-BC8F-4D03-1C60475F6C65}"/>
              </a:ext>
            </a:extLst>
          </p:cNvPr>
          <p:cNvSpPr/>
          <p:nvPr/>
        </p:nvSpPr>
        <p:spPr>
          <a:xfrm>
            <a:off x="8519485" y="2398515"/>
            <a:ext cx="280694"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文本框 2">
            <a:extLst>
              <a:ext uri="{FF2B5EF4-FFF2-40B4-BE49-F238E27FC236}">
                <a16:creationId xmlns:a16="http://schemas.microsoft.com/office/drawing/2014/main" id="{289FB4BD-3B41-3B89-8FF2-5C48B33F971E}"/>
              </a:ext>
            </a:extLst>
          </p:cNvPr>
          <p:cNvSpPr txBox="1"/>
          <p:nvPr/>
        </p:nvSpPr>
        <p:spPr>
          <a:xfrm>
            <a:off x="8049100" y="2489684"/>
            <a:ext cx="707245" cy="369332"/>
          </a:xfrm>
          <a:prstGeom prst="rect">
            <a:avLst/>
          </a:prstGeom>
          <a:noFill/>
        </p:spPr>
        <p:txBody>
          <a:bodyPr wrap="none" rtlCol="0">
            <a:spAutoFit/>
          </a:bodyPr>
          <a:lstStyle/>
          <a:p>
            <a:r>
              <a:rPr lang="en-US" altLang="zh-CN" dirty="0"/>
              <a:t>cen1’</a:t>
            </a:r>
            <a:endParaRPr lang="en-US" dirty="0"/>
          </a:p>
        </p:txBody>
      </p:sp>
      <p:sp>
        <p:nvSpPr>
          <p:cNvPr id="12" name="Google Shape;5431;p53">
            <a:extLst>
              <a:ext uri="{FF2B5EF4-FFF2-40B4-BE49-F238E27FC236}">
                <a16:creationId xmlns:a16="http://schemas.microsoft.com/office/drawing/2014/main" id="{D6ECEA8B-0F37-F029-A1E0-4B0E1FCECCE8}"/>
              </a:ext>
            </a:extLst>
          </p:cNvPr>
          <p:cNvSpPr/>
          <p:nvPr/>
        </p:nvSpPr>
        <p:spPr>
          <a:xfrm>
            <a:off x="8518243" y="4893419"/>
            <a:ext cx="280694"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文本框 12">
            <a:extLst>
              <a:ext uri="{FF2B5EF4-FFF2-40B4-BE49-F238E27FC236}">
                <a16:creationId xmlns:a16="http://schemas.microsoft.com/office/drawing/2014/main" id="{8E753331-6A15-8E97-0B7C-4D0ECD983894}"/>
              </a:ext>
            </a:extLst>
          </p:cNvPr>
          <p:cNvSpPr txBox="1"/>
          <p:nvPr/>
        </p:nvSpPr>
        <p:spPr>
          <a:xfrm>
            <a:off x="8046087" y="5009559"/>
            <a:ext cx="707245" cy="369332"/>
          </a:xfrm>
          <a:prstGeom prst="rect">
            <a:avLst/>
          </a:prstGeom>
          <a:noFill/>
        </p:spPr>
        <p:txBody>
          <a:bodyPr wrap="none" rtlCol="0">
            <a:spAutoFit/>
          </a:bodyPr>
          <a:lstStyle/>
          <a:p>
            <a:r>
              <a:rPr lang="en-US" altLang="zh-CN" dirty="0"/>
              <a:t>cen2’</a:t>
            </a:r>
            <a:endParaRPr lang="en-US" dirty="0"/>
          </a:p>
        </p:txBody>
      </p:sp>
      <p:sp>
        <p:nvSpPr>
          <p:cNvPr id="51" name="Google Shape;5431;p53">
            <a:extLst>
              <a:ext uri="{FF2B5EF4-FFF2-40B4-BE49-F238E27FC236}">
                <a16:creationId xmlns:a16="http://schemas.microsoft.com/office/drawing/2014/main" id="{35E4046B-6D68-D826-47A5-5B941B861771}"/>
              </a:ext>
            </a:extLst>
          </p:cNvPr>
          <p:cNvSpPr/>
          <p:nvPr/>
        </p:nvSpPr>
        <p:spPr>
          <a:xfrm>
            <a:off x="282889" y="3728319"/>
            <a:ext cx="129666" cy="1032638"/>
          </a:xfrm>
          <a:prstGeom prst="leftBracket">
            <a:avLst>
              <a:gd name="adj" fmla="val 8333"/>
            </a:avLst>
          </a:prstGeom>
          <a:noFill/>
          <a:ln w="28575" cap="flat" cmpd="sng">
            <a:solidFill>
              <a:schemeClr val="tx1">
                <a:lumMod val="85000"/>
                <a:lumOff val="1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53" name="箭头: 下 52">
            <a:extLst>
              <a:ext uri="{FF2B5EF4-FFF2-40B4-BE49-F238E27FC236}">
                <a16:creationId xmlns:a16="http://schemas.microsoft.com/office/drawing/2014/main" id="{2A9ED8C1-B6B5-24E6-0163-BFA3FB242A70}"/>
              </a:ext>
            </a:extLst>
          </p:cNvPr>
          <p:cNvSpPr/>
          <p:nvPr/>
        </p:nvSpPr>
        <p:spPr>
          <a:xfrm>
            <a:off x="9713879" y="3240496"/>
            <a:ext cx="240267" cy="574668"/>
          </a:xfrm>
          <a:prstGeom prst="down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54" name="图片 453">
            <a:extLst>
              <a:ext uri="{FF2B5EF4-FFF2-40B4-BE49-F238E27FC236}">
                <a16:creationId xmlns:a16="http://schemas.microsoft.com/office/drawing/2014/main" id="{473A6339-D1CF-9E6D-C058-924906B0B6A2}"/>
              </a:ext>
            </a:extLst>
          </p:cNvPr>
          <p:cNvPicPr>
            <a:picLocks noChangeAspect="1"/>
          </p:cNvPicPr>
          <p:nvPr/>
        </p:nvPicPr>
        <p:blipFill>
          <a:blip r:embed="rId2"/>
          <a:stretch>
            <a:fillRect/>
          </a:stretch>
        </p:blipFill>
        <p:spPr>
          <a:xfrm>
            <a:off x="1873016" y="909149"/>
            <a:ext cx="6113998" cy="701219"/>
          </a:xfrm>
          <a:prstGeom prst="rect">
            <a:avLst/>
          </a:prstGeom>
        </p:spPr>
      </p:pic>
      <p:pic>
        <p:nvPicPr>
          <p:cNvPr id="461" name="图片 460">
            <a:extLst>
              <a:ext uri="{FF2B5EF4-FFF2-40B4-BE49-F238E27FC236}">
                <a16:creationId xmlns:a16="http://schemas.microsoft.com/office/drawing/2014/main" id="{61CA9CF7-E9AB-15C5-DD73-618F3E3D754D}"/>
              </a:ext>
            </a:extLst>
          </p:cNvPr>
          <p:cNvPicPr>
            <a:picLocks noChangeAspect="1"/>
          </p:cNvPicPr>
          <p:nvPr/>
        </p:nvPicPr>
        <p:blipFill>
          <a:blip r:embed="rId3"/>
          <a:stretch>
            <a:fillRect/>
          </a:stretch>
        </p:blipFill>
        <p:spPr>
          <a:xfrm>
            <a:off x="80101" y="887290"/>
            <a:ext cx="1850903" cy="1594990"/>
          </a:xfrm>
          <a:prstGeom prst="rect">
            <a:avLst/>
          </a:prstGeom>
        </p:spPr>
      </p:pic>
      <p:sp>
        <p:nvSpPr>
          <p:cNvPr id="462" name="文本框 461">
            <a:extLst>
              <a:ext uri="{FF2B5EF4-FFF2-40B4-BE49-F238E27FC236}">
                <a16:creationId xmlns:a16="http://schemas.microsoft.com/office/drawing/2014/main" id="{E11FF33C-326A-18D3-89E9-5C1E954CC82A}"/>
              </a:ext>
            </a:extLst>
          </p:cNvPr>
          <p:cNvSpPr txBox="1"/>
          <p:nvPr/>
        </p:nvSpPr>
        <p:spPr>
          <a:xfrm>
            <a:off x="47758" y="6320911"/>
            <a:ext cx="7289175" cy="369332"/>
          </a:xfrm>
          <a:prstGeom prst="rect">
            <a:avLst/>
          </a:prstGeom>
          <a:noFill/>
        </p:spPr>
        <p:txBody>
          <a:bodyPr wrap="none" rtlCol="0">
            <a:spAutoFit/>
          </a:bodyPr>
          <a:lstStyle/>
          <a:p>
            <a:r>
              <a:rPr lang="zh-CN" altLang="en-US" dirty="0"/>
              <a:t>注：激活函数</a:t>
            </a:r>
            <a:r>
              <a:rPr lang="en-US" altLang="zh-CN" dirty="0" err="1"/>
              <a:t>ReLu</a:t>
            </a:r>
            <a:r>
              <a:rPr lang="zh-CN" altLang="en-US" dirty="0"/>
              <a:t>；</a:t>
            </a:r>
            <a:r>
              <a:rPr lang="en-US" altLang="zh-CN" dirty="0" err="1"/>
              <a:t>cen</a:t>
            </a:r>
            <a:r>
              <a:rPr lang="zh-CN" altLang="en-US" dirty="0"/>
              <a:t>计算时是否需要考虑</a:t>
            </a:r>
            <a:r>
              <a:rPr lang="en-US" altLang="zh-CN" dirty="0"/>
              <a:t>off</a:t>
            </a:r>
            <a:r>
              <a:rPr lang="zh-CN" altLang="en-US" dirty="0"/>
              <a:t>是作者讨论的一个问题</a:t>
            </a:r>
            <a:endParaRPr lang="en-US" dirty="0"/>
          </a:p>
        </p:txBody>
      </p:sp>
      <p:sp>
        <p:nvSpPr>
          <p:cNvPr id="488" name="矩形: 圆角 487">
            <a:extLst>
              <a:ext uri="{FF2B5EF4-FFF2-40B4-BE49-F238E27FC236}">
                <a16:creationId xmlns:a16="http://schemas.microsoft.com/office/drawing/2014/main" id="{B58FA84B-02BE-F767-838C-9BF0711873D6}"/>
              </a:ext>
            </a:extLst>
          </p:cNvPr>
          <p:cNvSpPr/>
          <p:nvPr/>
        </p:nvSpPr>
        <p:spPr>
          <a:xfrm>
            <a:off x="10839551" y="3473001"/>
            <a:ext cx="929594" cy="9270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Inter-</a:t>
            </a:r>
          </a:p>
          <a:p>
            <a:pPr algn="ctr"/>
            <a:r>
              <a:rPr lang="en-US" dirty="0"/>
              <a:t>center</a:t>
            </a:r>
          </a:p>
        </p:txBody>
      </p:sp>
      <p:sp>
        <p:nvSpPr>
          <p:cNvPr id="490" name="Google Shape;5414;p53">
            <a:extLst>
              <a:ext uri="{FF2B5EF4-FFF2-40B4-BE49-F238E27FC236}">
                <a16:creationId xmlns:a16="http://schemas.microsoft.com/office/drawing/2014/main" id="{849E4738-A982-28B6-D93F-1A2493E62114}"/>
              </a:ext>
            </a:extLst>
          </p:cNvPr>
          <p:cNvSpPr/>
          <p:nvPr/>
        </p:nvSpPr>
        <p:spPr>
          <a:xfrm>
            <a:off x="10501832" y="4700135"/>
            <a:ext cx="354334" cy="302039"/>
          </a:xfrm>
          <a:prstGeom prst="ellipse">
            <a:avLst/>
          </a:prstGeom>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92" name="Google Shape;5414;p53">
            <a:extLst>
              <a:ext uri="{FF2B5EF4-FFF2-40B4-BE49-F238E27FC236}">
                <a16:creationId xmlns:a16="http://schemas.microsoft.com/office/drawing/2014/main" id="{0DE5F5AA-807A-0450-EA09-1EFE69C0E6D9}"/>
              </a:ext>
            </a:extLst>
          </p:cNvPr>
          <p:cNvSpPr/>
          <p:nvPr/>
        </p:nvSpPr>
        <p:spPr>
          <a:xfrm>
            <a:off x="10500379" y="5323366"/>
            <a:ext cx="354334" cy="302039"/>
          </a:xfrm>
          <a:prstGeom prst="ellipse">
            <a:avLst/>
          </a:prstGeom>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94" name="矩形 493">
            <a:extLst>
              <a:ext uri="{FF2B5EF4-FFF2-40B4-BE49-F238E27FC236}">
                <a16:creationId xmlns:a16="http://schemas.microsoft.com/office/drawing/2014/main" id="{2F8088A0-BB49-3202-1B4C-863884D2B42C}"/>
              </a:ext>
            </a:extLst>
          </p:cNvPr>
          <p:cNvSpPr/>
          <p:nvPr/>
        </p:nvSpPr>
        <p:spPr>
          <a:xfrm>
            <a:off x="9647644" y="4712571"/>
            <a:ext cx="354334" cy="30203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a:t>
            </a:r>
          </a:p>
        </p:txBody>
      </p:sp>
      <p:sp>
        <p:nvSpPr>
          <p:cNvPr id="495" name="矩形 494">
            <a:extLst>
              <a:ext uri="{FF2B5EF4-FFF2-40B4-BE49-F238E27FC236}">
                <a16:creationId xmlns:a16="http://schemas.microsoft.com/office/drawing/2014/main" id="{578EA093-D63E-E5C9-F3D5-7A4554E3AFE6}"/>
              </a:ext>
            </a:extLst>
          </p:cNvPr>
          <p:cNvSpPr/>
          <p:nvPr/>
        </p:nvSpPr>
        <p:spPr>
          <a:xfrm>
            <a:off x="9614472" y="5292617"/>
            <a:ext cx="400587" cy="34224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t>
            </a:r>
          </a:p>
        </p:txBody>
      </p:sp>
      <p:cxnSp>
        <p:nvCxnSpPr>
          <p:cNvPr id="496" name="直接箭头连接符 495">
            <a:extLst>
              <a:ext uri="{FF2B5EF4-FFF2-40B4-BE49-F238E27FC236}">
                <a16:creationId xmlns:a16="http://schemas.microsoft.com/office/drawing/2014/main" id="{5F0FE4AA-4207-1C54-88F4-5338F78841D9}"/>
              </a:ext>
            </a:extLst>
          </p:cNvPr>
          <p:cNvCxnSpPr>
            <a:stCxn id="490" idx="2"/>
            <a:endCxn id="494" idx="3"/>
          </p:cNvCxnSpPr>
          <p:nvPr/>
        </p:nvCxnSpPr>
        <p:spPr>
          <a:xfrm flipH="1">
            <a:off x="10001978" y="4851155"/>
            <a:ext cx="499854" cy="12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7" name="直接箭头连接符 496">
            <a:extLst>
              <a:ext uri="{FF2B5EF4-FFF2-40B4-BE49-F238E27FC236}">
                <a16:creationId xmlns:a16="http://schemas.microsoft.com/office/drawing/2014/main" id="{C3EF1F1B-CD6B-F46B-7ED1-E32A0E8A6E97}"/>
              </a:ext>
            </a:extLst>
          </p:cNvPr>
          <p:cNvCxnSpPr/>
          <p:nvPr/>
        </p:nvCxnSpPr>
        <p:spPr>
          <a:xfrm flipH="1">
            <a:off x="9970050" y="5460505"/>
            <a:ext cx="499854" cy="12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8" name="直接箭头连接符 497">
            <a:extLst>
              <a:ext uri="{FF2B5EF4-FFF2-40B4-BE49-F238E27FC236}">
                <a16:creationId xmlns:a16="http://schemas.microsoft.com/office/drawing/2014/main" id="{B664416A-A6EA-E6A6-418E-32B4D4F7EF85}"/>
              </a:ext>
            </a:extLst>
          </p:cNvPr>
          <p:cNvCxnSpPr>
            <a:cxnSpLocks/>
            <a:endCxn id="494" idx="1"/>
          </p:cNvCxnSpPr>
          <p:nvPr/>
        </p:nvCxnSpPr>
        <p:spPr>
          <a:xfrm flipV="1">
            <a:off x="9147791" y="4863591"/>
            <a:ext cx="499853" cy="3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9" name="直接箭头连接符 498">
            <a:extLst>
              <a:ext uri="{FF2B5EF4-FFF2-40B4-BE49-F238E27FC236}">
                <a16:creationId xmlns:a16="http://schemas.microsoft.com/office/drawing/2014/main" id="{5FB242D3-EEAB-646A-6A5B-F126AA9C0D11}"/>
              </a:ext>
            </a:extLst>
          </p:cNvPr>
          <p:cNvCxnSpPr>
            <a:cxnSpLocks/>
          </p:cNvCxnSpPr>
          <p:nvPr/>
        </p:nvCxnSpPr>
        <p:spPr>
          <a:xfrm flipV="1">
            <a:off x="9153597" y="5445507"/>
            <a:ext cx="499853" cy="3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0" name="矩形 499">
            <a:extLst>
              <a:ext uri="{FF2B5EF4-FFF2-40B4-BE49-F238E27FC236}">
                <a16:creationId xmlns:a16="http://schemas.microsoft.com/office/drawing/2014/main" id="{FF3D2E62-CCD8-C7B6-A5EB-C4EFA076B915}"/>
              </a:ext>
            </a:extLst>
          </p:cNvPr>
          <p:cNvSpPr/>
          <p:nvPr/>
        </p:nvSpPr>
        <p:spPr>
          <a:xfrm>
            <a:off x="9466114" y="4570503"/>
            <a:ext cx="794993" cy="130461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1" name="文本框 500">
            <a:extLst>
              <a:ext uri="{FF2B5EF4-FFF2-40B4-BE49-F238E27FC236}">
                <a16:creationId xmlns:a16="http://schemas.microsoft.com/office/drawing/2014/main" id="{5ED2F79B-F752-B7B9-9B2B-875C90E0C83F}"/>
              </a:ext>
            </a:extLst>
          </p:cNvPr>
          <p:cNvSpPr txBox="1"/>
          <p:nvPr/>
        </p:nvSpPr>
        <p:spPr>
          <a:xfrm>
            <a:off x="11252390" y="4954034"/>
            <a:ext cx="655949" cy="369332"/>
          </a:xfrm>
          <a:prstGeom prst="rect">
            <a:avLst/>
          </a:prstGeom>
          <a:noFill/>
        </p:spPr>
        <p:txBody>
          <a:bodyPr wrap="none" rtlCol="0">
            <a:spAutoFit/>
          </a:bodyPr>
          <a:lstStyle/>
          <a:p>
            <a:r>
              <a:rPr lang="en-US" altLang="zh-CN" dirty="0"/>
              <a:t>cen1</a:t>
            </a:r>
            <a:endParaRPr lang="en-US" dirty="0"/>
          </a:p>
        </p:txBody>
      </p:sp>
      <p:sp>
        <p:nvSpPr>
          <p:cNvPr id="502" name="Google Shape;5431;p53">
            <a:extLst>
              <a:ext uri="{FF2B5EF4-FFF2-40B4-BE49-F238E27FC236}">
                <a16:creationId xmlns:a16="http://schemas.microsoft.com/office/drawing/2014/main" id="{661297BC-7A16-154B-3189-9904D89C20E3}"/>
              </a:ext>
            </a:extLst>
          </p:cNvPr>
          <p:cNvSpPr/>
          <p:nvPr/>
        </p:nvSpPr>
        <p:spPr>
          <a:xfrm flipH="1">
            <a:off x="10953776" y="4863590"/>
            <a:ext cx="256383"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箭头: 下 502">
            <a:extLst>
              <a:ext uri="{FF2B5EF4-FFF2-40B4-BE49-F238E27FC236}">
                <a16:creationId xmlns:a16="http://schemas.microsoft.com/office/drawing/2014/main" id="{12073FF5-124D-6B24-64DF-84829431DC71}"/>
              </a:ext>
            </a:extLst>
          </p:cNvPr>
          <p:cNvSpPr/>
          <p:nvPr/>
        </p:nvSpPr>
        <p:spPr>
          <a:xfrm flipV="1">
            <a:off x="9704574" y="4099184"/>
            <a:ext cx="258876" cy="601771"/>
          </a:xfrm>
          <a:prstGeom prst="downArrow">
            <a:avLst>
              <a:gd name="adj1" fmla="val 42153"/>
              <a:gd name="adj2" fmla="val 50000"/>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4" name="矩形 503">
            <a:extLst>
              <a:ext uri="{FF2B5EF4-FFF2-40B4-BE49-F238E27FC236}">
                <a16:creationId xmlns:a16="http://schemas.microsoft.com/office/drawing/2014/main" id="{0B75AF42-F11B-EF77-9312-47835F6208A5}"/>
              </a:ext>
            </a:extLst>
          </p:cNvPr>
          <p:cNvSpPr/>
          <p:nvPr/>
        </p:nvSpPr>
        <p:spPr>
          <a:xfrm>
            <a:off x="9647644" y="3809069"/>
            <a:ext cx="354334" cy="302039"/>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a:t>
            </a:r>
          </a:p>
        </p:txBody>
      </p:sp>
      <p:sp>
        <p:nvSpPr>
          <p:cNvPr id="506" name="箭头: 右 505">
            <a:extLst>
              <a:ext uri="{FF2B5EF4-FFF2-40B4-BE49-F238E27FC236}">
                <a16:creationId xmlns:a16="http://schemas.microsoft.com/office/drawing/2014/main" id="{0E012A2A-23DA-187A-0CFB-86FD3F1B18A8}"/>
              </a:ext>
            </a:extLst>
          </p:cNvPr>
          <p:cNvSpPr/>
          <p:nvPr/>
        </p:nvSpPr>
        <p:spPr>
          <a:xfrm>
            <a:off x="10032348" y="3827550"/>
            <a:ext cx="794993" cy="245586"/>
          </a:xfrm>
          <a:prstGeom prst="righ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33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1">
            <a:extLst>
              <a:ext uri="{FF2B5EF4-FFF2-40B4-BE49-F238E27FC236}">
                <a16:creationId xmlns:a16="http://schemas.microsoft.com/office/drawing/2014/main" id="{CC3F8D92-C969-4060-8F1D-B61B0F3C9A62}"/>
              </a:ext>
            </a:extLst>
          </p:cNvPr>
          <p:cNvGraphicFramePr>
            <a:graphicFrameLocks noGrp="1"/>
          </p:cNvGraphicFramePr>
          <p:nvPr>
            <p:extLst>
              <p:ext uri="{D42A27DB-BD31-4B8C-83A1-F6EECF244321}">
                <p14:modId xmlns:p14="http://schemas.microsoft.com/office/powerpoint/2010/main" val="4271998307"/>
              </p:ext>
            </p:extLst>
          </p:nvPr>
        </p:nvGraphicFramePr>
        <p:xfrm>
          <a:off x="914397" y="2686986"/>
          <a:ext cx="10548593" cy="1097280"/>
        </p:xfrm>
        <a:graphic>
          <a:graphicData uri="http://schemas.openxmlformats.org/drawingml/2006/table">
            <a:tbl>
              <a:tblPr firstRow="1" bandRow="1">
                <a:tableStyleId>{073A0DAA-6AF3-43AB-8588-CEC1D06C72B9}</a:tableStyleId>
              </a:tblPr>
              <a:tblGrid>
                <a:gridCol w="958963">
                  <a:extLst>
                    <a:ext uri="{9D8B030D-6E8A-4147-A177-3AD203B41FA5}">
                      <a16:colId xmlns:a16="http://schemas.microsoft.com/office/drawing/2014/main" val="1121636671"/>
                    </a:ext>
                  </a:extLst>
                </a:gridCol>
                <a:gridCol w="958963">
                  <a:extLst>
                    <a:ext uri="{9D8B030D-6E8A-4147-A177-3AD203B41FA5}">
                      <a16:colId xmlns:a16="http://schemas.microsoft.com/office/drawing/2014/main" val="1961597416"/>
                    </a:ext>
                  </a:extLst>
                </a:gridCol>
                <a:gridCol w="958963">
                  <a:extLst>
                    <a:ext uri="{9D8B030D-6E8A-4147-A177-3AD203B41FA5}">
                      <a16:colId xmlns:a16="http://schemas.microsoft.com/office/drawing/2014/main" val="908654874"/>
                    </a:ext>
                  </a:extLst>
                </a:gridCol>
                <a:gridCol w="958963">
                  <a:extLst>
                    <a:ext uri="{9D8B030D-6E8A-4147-A177-3AD203B41FA5}">
                      <a16:colId xmlns:a16="http://schemas.microsoft.com/office/drawing/2014/main" val="800486139"/>
                    </a:ext>
                  </a:extLst>
                </a:gridCol>
                <a:gridCol w="958963">
                  <a:extLst>
                    <a:ext uri="{9D8B030D-6E8A-4147-A177-3AD203B41FA5}">
                      <a16:colId xmlns:a16="http://schemas.microsoft.com/office/drawing/2014/main" val="3271565772"/>
                    </a:ext>
                  </a:extLst>
                </a:gridCol>
                <a:gridCol w="958963">
                  <a:extLst>
                    <a:ext uri="{9D8B030D-6E8A-4147-A177-3AD203B41FA5}">
                      <a16:colId xmlns:a16="http://schemas.microsoft.com/office/drawing/2014/main" val="3749369494"/>
                    </a:ext>
                  </a:extLst>
                </a:gridCol>
                <a:gridCol w="958963">
                  <a:extLst>
                    <a:ext uri="{9D8B030D-6E8A-4147-A177-3AD203B41FA5}">
                      <a16:colId xmlns:a16="http://schemas.microsoft.com/office/drawing/2014/main" val="47446284"/>
                    </a:ext>
                  </a:extLst>
                </a:gridCol>
                <a:gridCol w="958963">
                  <a:extLst>
                    <a:ext uri="{9D8B030D-6E8A-4147-A177-3AD203B41FA5}">
                      <a16:colId xmlns:a16="http://schemas.microsoft.com/office/drawing/2014/main" val="2281464139"/>
                    </a:ext>
                  </a:extLst>
                </a:gridCol>
                <a:gridCol w="958963">
                  <a:extLst>
                    <a:ext uri="{9D8B030D-6E8A-4147-A177-3AD203B41FA5}">
                      <a16:colId xmlns:a16="http://schemas.microsoft.com/office/drawing/2014/main" val="3979964616"/>
                    </a:ext>
                  </a:extLst>
                </a:gridCol>
                <a:gridCol w="958963">
                  <a:extLst>
                    <a:ext uri="{9D8B030D-6E8A-4147-A177-3AD203B41FA5}">
                      <a16:colId xmlns:a16="http://schemas.microsoft.com/office/drawing/2014/main" val="4185158464"/>
                    </a:ext>
                  </a:extLst>
                </a:gridCol>
                <a:gridCol w="958963">
                  <a:extLst>
                    <a:ext uri="{9D8B030D-6E8A-4147-A177-3AD203B41FA5}">
                      <a16:colId xmlns:a16="http://schemas.microsoft.com/office/drawing/2014/main" val="3030723045"/>
                    </a:ext>
                  </a:extLst>
                </a:gridCol>
              </a:tblGrid>
              <a:tr h="345167">
                <a:tc>
                  <a:txBody>
                    <a:bodyPr/>
                    <a:lstStyle/>
                    <a:p>
                      <a:pPr algn="ctr"/>
                      <a:r>
                        <a:rPr lang="en-US" altLang="zh-CN" sz="1600" dirty="0"/>
                        <a:t>w/</a:t>
                      </a:r>
                      <a:r>
                        <a:rPr lang="en-US" altLang="zh-CN" sz="1600" dirty="0" err="1"/>
                        <a:t>w.o.</a:t>
                      </a:r>
                      <a:endParaRPr lang="en-US" sz="1600" dirty="0"/>
                    </a:p>
                  </a:txBody>
                  <a:tcPr/>
                </a:tc>
                <a:tc>
                  <a:txBody>
                    <a:bodyPr/>
                    <a:lstStyle/>
                    <a:p>
                      <a:pPr algn="ctr"/>
                      <a:r>
                        <a:rPr lang="en-US" altLang="zh-CN" sz="1800" dirty="0"/>
                        <a:t>Avg</a:t>
                      </a:r>
                      <a:endParaRPr lang="en-US" sz="1800" dirty="0"/>
                    </a:p>
                  </a:txBody>
                  <a:tcPr/>
                </a:tc>
                <a:tc>
                  <a:txBody>
                    <a:bodyPr/>
                    <a:lstStyle/>
                    <a:p>
                      <a:pPr algn="ctr"/>
                      <a:r>
                        <a:rPr lang="en-US" sz="1800" dirty="0"/>
                        <a:t>1</a:t>
                      </a:r>
                      <a:r>
                        <a:rPr lang="en-US" altLang="zh-CN" sz="1800" dirty="0"/>
                        <a:t>p</a:t>
                      </a:r>
                      <a:endParaRPr lang="en-US" sz="1800" dirty="0"/>
                    </a:p>
                  </a:txBody>
                  <a:tcPr/>
                </a:tc>
                <a:tc>
                  <a:txBody>
                    <a:bodyPr/>
                    <a:lstStyle/>
                    <a:p>
                      <a:pPr algn="ctr"/>
                      <a:r>
                        <a:rPr lang="en-US" sz="1800" dirty="0"/>
                        <a:t>2</a:t>
                      </a:r>
                      <a:r>
                        <a:rPr lang="en-US" altLang="zh-CN" sz="1800" dirty="0"/>
                        <a:t>p</a:t>
                      </a:r>
                      <a:endParaRPr lang="en-US" sz="1800" dirty="0"/>
                    </a:p>
                  </a:txBody>
                  <a:tcPr/>
                </a:tc>
                <a:tc>
                  <a:txBody>
                    <a:bodyPr/>
                    <a:lstStyle/>
                    <a:p>
                      <a:pPr algn="ctr"/>
                      <a:r>
                        <a:rPr lang="en-US" sz="1800" dirty="0"/>
                        <a:t>3</a:t>
                      </a:r>
                      <a:r>
                        <a:rPr lang="en-US" altLang="zh-CN" sz="1800" dirty="0"/>
                        <a:t>p</a:t>
                      </a:r>
                      <a:endParaRPr lang="en-US" sz="1800" dirty="0"/>
                    </a:p>
                  </a:txBody>
                  <a:tcPr/>
                </a:tc>
                <a:tc>
                  <a:txBody>
                    <a:bodyPr/>
                    <a:lstStyle/>
                    <a:p>
                      <a:pPr algn="ctr"/>
                      <a:r>
                        <a:rPr lang="en-US" sz="1800" dirty="0"/>
                        <a:t>2</a:t>
                      </a:r>
                      <a:r>
                        <a:rPr lang="en-US" altLang="zh-CN" sz="1800" dirty="0"/>
                        <a:t>i</a:t>
                      </a:r>
                      <a:endParaRPr lang="en-US" sz="1800" dirty="0"/>
                    </a:p>
                  </a:txBody>
                  <a:tcPr/>
                </a:tc>
                <a:tc>
                  <a:txBody>
                    <a:bodyPr/>
                    <a:lstStyle/>
                    <a:p>
                      <a:pPr algn="ctr"/>
                      <a:r>
                        <a:rPr lang="en-US" sz="1800" dirty="0"/>
                        <a:t>3</a:t>
                      </a:r>
                      <a:r>
                        <a:rPr lang="en-US" altLang="zh-CN" sz="1800" dirty="0"/>
                        <a:t>i</a:t>
                      </a:r>
                      <a:endParaRPr lang="en-US" sz="1800" dirty="0"/>
                    </a:p>
                  </a:txBody>
                  <a:tcPr/>
                </a:tc>
                <a:tc>
                  <a:txBody>
                    <a:bodyPr/>
                    <a:lstStyle/>
                    <a:p>
                      <a:pPr algn="ctr"/>
                      <a:r>
                        <a:rPr lang="en-US" altLang="zh-CN" sz="1800" dirty="0" err="1"/>
                        <a:t>ip</a:t>
                      </a:r>
                      <a:endParaRPr lang="en-US" sz="1800" dirty="0"/>
                    </a:p>
                  </a:txBody>
                  <a:tcPr/>
                </a:tc>
                <a:tc>
                  <a:txBody>
                    <a:bodyPr/>
                    <a:lstStyle/>
                    <a:p>
                      <a:pPr algn="ctr"/>
                      <a:r>
                        <a:rPr lang="en-US" altLang="zh-CN" sz="1800" dirty="0"/>
                        <a:t>pi</a:t>
                      </a:r>
                      <a:endParaRPr lang="en-US" sz="1800" dirty="0"/>
                    </a:p>
                  </a:txBody>
                  <a:tcPr/>
                </a:tc>
                <a:tc>
                  <a:txBody>
                    <a:bodyPr/>
                    <a:lstStyle/>
                    <a:p>
                      <a:pPr algn="ctr"/>
                      <a:r>
                        <a:rPr lang="en-US" sz="1800" dirty="0"/>
                        <a:t>2</a:t>
                      </a:r>
                      <a:r>
                        <a:rPr lang="en-US" altLang="zh-CN" sz="1800" dirty="0"/>
                        <a:t>u</a:t>
                      </a:r>
                      <a:endParaRPr lang="en-US" sz="1800" dirty="0"/>
                    </a:p>
                  </a:txBody>
                  <a:tcPr/>
                </a:tc>
                <a:tc>
                  <a:txBody>
                    <a:bodyPr/>
                    <a:lstStyle/>
                    <a:p>
                      <a:pPr algn="ctr"/>
                      <a:r>
                        <a:rPr lang="en-US" altLang="zh-CN" sz="1800" dirty="0"/>
                        <a:t>up</a:t>
                      </a:r>
                      <a:endParaRPr lang="en-US" sz="1800" dirty="0"/>
                    </a:p>
                  </a:txBody>
                  <a:tcPr/>
                </a:tc>
                <a:extLst>
                  <a:ext uri="{0D108BD9-81ED-4DB2-BD59-A6C34878D82A}">
                    <a16:rowId xmlns:a16="http://schemas.microsoft.com/office/drawing/2014/main" val="2323448271"/>
                  </a:ext>
                </a:extLst>
              </a:tr>
              <a:tr h="345167">
                <a:tc>
                  <a:txBody>
                    <a:bodyPr/>
                    <a:lstStyle/>
                    <a:p>
                      <a:pPr algn="ctr"/>
                      <a:r>
                        <a:rPr lang="en-US" sz="1600" dirty="0" err="1"/>
                        <a:t>w.o.</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0.2706</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0.4681</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0.2507</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0.1913</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0.3239</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0.4488</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0.1103</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0.2065</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0.2453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0.1908</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612729578"/>
                  </a:ext>
                </a:extLst>
              </a:tr>
              <a:tr h="345167">
                <a:tc>
                  <a:txBody>
                    <a:bodyPr/>
                    <a:lstStyle/>
                    <a:p>
                      <a:pPr algn="ctr"/>
                      <a:r>
                        <a:rPr lang="en-US" sz="1600" dirty="0"/>
                        <a:t>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0.2726</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0.4670</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0.2493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0.1880</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0.3278</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0.4564</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0.1100</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0.2143</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0.2472</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0.1931</a:t>
                      </a:r>
                      <a:endParaRPr lang="zh-CN" altLang="en-US" sz="1800" b="1" kern="1200" dirty="0">
                        <a:solidFill>
                          <a:schemeClr val="dk1"/>
                        </a:solidFill>
                        <a:effectLst/>
                        <a:latin typeface="+mn-lt"/>
                        <a:ea typeface="+mn-ea"/>
                        <a:cs typeface="+mn-cs"/>
                      </a:endParaRPr>
                    </a:p>
                  </a:txBody>
                  <a:tcPr/>
                </a:tc>
                <a:extLst>
                  <a:ext uri="{0D108BD9-81ED-4DB2-BD59-A6C34878D82A}">
                    <a16:rowId xmlns:a16="http://schemas.microsoft.com/office/drawing/2014/main" val="1872372972"/>
                  </a:ext>
                </a:extLst>
              </a:tr>
            </a:tbl>
          </a:graphicData>
        </a:graphic>
      </p:graphicFrame>
      <p:sp>
        <p:nvSpPr>
          <p:cNvPr id="3" name="文本框 2">
            <a:extLst>
              <a:ext uri="{FF2B5EF4-FFF2-40B4-BE49-F238E27FC236}">
                <a16:creationId xmlns:a16="http://schemas.microsoft.com/office/drawing/2014/main" id="{9A519503-D76A-F715-58EF-894515F9CA61}"/>
              </a:ext>
            </a:extLst>
          </p:cNvPr>
          <p:cNvSpPr txBox="1"/>
          <p:nvPr/>
        </p:nvSpPr>
        <p:spPr>
          <a:xfrm>
            <a:off x="4829470" y="2242241"/>
            <a:ext cx="2265364" cy="369332"/>
          </a:xfrm>
          <a:prstGeom prst="rect">
            <a:avLst/>
          </a:prstGeom>
          <a:noFill/>
        </p:spPr>
        <p:txBody>
          <a:bodyPr wrap="none" rtlCol="0">
            <a:spAutoFit/>
          </a:bodyPr>
          <a:lstStyle/>
          <a:p>
            <a:r>
              <a:rPr lang="en-US" altLang="zh-CN" dirty="0"/>
              <a:t>HITS@3m - FBK-237</a:t>
            </a:r>
            <a:endParaRPr lang="en-US" dirty="0"/>
          </a:p>
        </p:txBody>
      </p:sp>
      <p:sp>
        <p:nvSpPr>
          <p:cNvPr id="5" name="文本框 4">
            <a:extLst>
              <a:ext uri="{FF2B5EF4-FFF2-40B4-BE49-F238E27FC236}">
                <a16:creationId xmlns:a16="http://schemas.microsoft.com/office/drawing/2014/main" id="{1A25AFA4-5C4D-A4BE-B100-8BD3AF05DFCF}"/>
              </a:ext>
            </a:extLst>
          </p:cNvPr>
          <p:cNvSpPr txBox="1"/>
          <p:nvPr/>
        </p:nvSpPr>
        <p:spPr>
          <a:xfrm>
            <a:off x="650445" y="757090"/>
            <a:ext cx="10548593" cy="523220"/>
          </a:xfrm>
          <a:prstGeom prst="rect">
            <a:avLst/>
          </a:prstGeom>
          <a:noFill/>
        </p:spPr>
        <p:txBody>
          <a:bodyPr wrap="square">
            <a:spAutoFit/>
          </a:bodyPr>
          <a:lstStyle/>
          <a:p>
            <a:r>
              <a:rPr lang="zh-CN" altLang="en-US" sz="2800" dirty="0">
                <a:latin typeface="+mj-lt"/>
                <a:ea typeface="+mj-ea"/>
                <a:cs typeface="+mj-cs"/>
              </a:rPr>
              <a:t>讨论：</a:t>
            </a:r>
            <a:r>
              <a:rPr lang="en-US" altLang="zh-CN" sz="2800" dirty="0" err="1">
                <a:latin typeface="+mj-lt"/>
                <a:ea typeface="+mj-ea"/>
                <a:cs typeface="+mj-cs"/>
              </a:rPr>
              <a:t>Insection</a:t>
            </a:r>
            <a:r>
              <a:rPr lang="zh-CN" altLang="en-US" sz="2800" dirty="0">
                <a:latin typeface="+mj-lt"/>
                <a:ea typeface="+mj-ea"/>
                <a:cs typeface="+mj-cs"/>
              </a:rPr>
              <a:t>的</a:t>
            </a:r>
            <a:r>
              <a:rPr lang="en-US" altLang="zh-CN" sz="2800" dirty="0" err="1">
                <a:latin typeface="+mj-lt"/>
                <a:ea typeface="+mj-ea"/>
                <a:cs typeface="+mj-cs"/>
              </a:rPr>
              <a:t>cen</a:t>
            </a:r>
            <a:r>
              <a:rPr lang="zh-CN" altLang="en-US" sz="2800" dirty="0">
                <a:latin typeface="+mj-lt"/>
                <a:ea typeface="+mj-ea"/>
                <a:cs typeface="+mj-cs"/>
              </a:rPr>
              <a:t>进行</a:t>
            </a:r>
            <a:r>
              <a:rPr lang="en-US" altLang="zh-CN" sz="2800" dirty="0">
                <a:latin typeface="+mj-lt"/>
                <a:ea typeface="+mj-ea"/>
                <a:cs typeface="+mj-cs"/>
              </a:rPr>
              <a:t>attention</a:t>
            </a:r>
            <a:r>
              <a:rPr lang="zh-CN" altLang="en-US" sz="2800" dirty="0">
                <a:latin typeface="+mj-lt"/>
                <a:ea typeface="+mj-ea"/>
                <a:cs typeface="+mj-cs"/>
              </a:rPr>
              <a:t>时是否需要考虑</a:t>
            </a:r>
            <a:r>
              <a:rPr lang="en-US" altLang="zh-CN" sz="2800" dirty="0">
                <a:latin typeface="+mj-lt"/>
                <a:ea typeface="+mj-ea"/>
                <a:cs typeface="+mj-cs"/>
              </a:rPr>
              <a:t>off</a:t>
            </a:r>
            <a:r>
              <a:rPr lang="zh-CN" altLang="en-US" sz="2800" dirty="0">
                <a:latin typeface="+mj-lt"/>
                <a:ea typeface="+mj-ea"/>
                <a:cs typeface="+mj-cs"/>
              </a:rPr>
              <a:t>的实验结果</a:t>
            </a:r>
            <a:endParaRPr lang="en-US" altLang="zh-CN" sz="2800" dirty="0">
              <a:latin typeface="+mj-lt"/>
              <a:ea typeface="+mj-ea"/>
              <a:cs typeface="+mj-cs"/>
            </a:endParaRPr>
          </a:p>
        </p:txBody>
      </p:sp>
      <p:sp>
        <p:nvSpPr>
          <p:cNvPr id="6" name="文本框 5">
            <a:extLst>
              <a:ext uri="{FF2B5EF4-FFF2-40B4-BE49-F238E27FC236}">
                <a16:creationId xmlns:a16="http://schemas.microsoft.com/office/drawing/2014/main" id="{13887A12-6D6C-939F-C859-DD9CAC06F388}"/>
              </a:ext>
            </a:extLst>
          </p:cNvPr>
          <p:cNvSpPr txBox="1"/>
          <p:nvPr/>
        </p:nvSpPr>
        <p:spPr>
          <a:xfrm>
            <a:off x="1244338" y="4553146"/>
            <a:ext cx="10520829" cy="923330"/>
          </a:xfrm>
          <a:prstGeom prst="rect">
            <a:avLst/>
          </a:prstGeom>
          <a:noFill/>
        </p:spPr>
        <p:txBody>
          <a:bodyPr wrap="none" rtlCol="0">
            <a:spAutoFit/>
          </a:bodyPr>
          <a:lstStyle/>
          <a:p>
            <a:r>
              <a:rPr lang="zh-CN" altLang="en-US" dirty="0"/>
              <a:t>注：默认为</a:t>
            </a:r>
            <a:r>
              <a:rPr lang="en-US" altLang="zh-CN" dirty="0" err="1"/>
              <a:t>w.o.</a:t>
            </a:r>
            <a:endParaRPr lang="en-US" altLang="zh-CN" dirty="0"/>
          </a:p>
          <a:p>
            <a:endParaRPr lang="en-US" dirty="0"/>
          </a:p>
          <a:p>
            <a:r>
              <a:rPr lang="zh-CN" altLang="en-US" dirty="0"/>
              <a:t>结论：</a:t>
            </a:r>
            <a:r>
              <a:rPr lang="en-US" altLang="zh-CN" dirty="0" err="1"/>
              <a:t>cen</a:t>
            </a:r>
            <a:r>
              <a:rPr lang="zh-CN" altLang="en-US" dirty="0"/>
              <a:t>时考虑</a:t>
            </a:r>
            <a:r>
              <a:rPr lang="en-US" altLang="zh-CN" dirty="0"/>
              <a:t>off</a:t>
            </a:r>
            <a:r>
              <a:rPr lang="zh-CN" altLang="en-US" dirty="0"/>
              <a:t>效果似乎更好，这也可以通过直观感觉出</a:t>
            </a:r>
            <a:r>
              <a:rPr lang="en-US" altLang="zh-CN" dirty="0"/>
              <a:t>——</a:t>
            </a:r>
            <a:r>
              <a:rPr lang="zh-CN" altLang="en-US" dirty="0"/>
              <a:t>框的大小会影响该</a:t>
            </a:r>
            <a:r>
              <a:rPr lang="en-US" altLang="zh-CN" dirty="0"/>
              <a:t>box</a:t>
            </a:r>
            <a:r>
              <a:rPr lang="zh-CN" altLang="en-US" dirty="0"/>
              <a:t>计算</a:t>
            </a:r>
            <a:r>
              <a:rPr lang="en-US" altLang="zh-CN" dirty="0" err="1"/>
              <a:t>cen</a:t>
            </a:r>
            <a:r>
              <a:rPr lang="zh-CN" altLang="en-US" dirty="0"/>
              <a:t>的权重</a:t>
            </a:r>
            <a:endParaRPr lang="en-US" dirty="0"/>
          </a:p>
        </p:txBody>
      </p:sp>
    </p:spTree>
    <p:extLst>
      <p:ext uri="{BB962C8B-B14F-4D97-AF65-F5344CB8AC3E}">
        <p14:creationId xmlns:p14="http://schemas.microsoft.com/office/powerpoint/2010/main" val="376840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标题 1">
            <a:extLst>
              <a:ext uri="{FF2B5EF4-FFF2-40B4-BE49-F238E27FC236}">
                <a16:creationId xmlns:a16="http://schemas.microsoft.com/office/drawing/2014/main" id="{A1FB563F-04A3-CBAB-690D-8A8E3278F47D}"/>
              </a:ext>
            </a:extLst>
          </p:cNvPr>
          <p:cNvSpPr txBox="1">
            <a:spLocks/>
          </p:cNvSpPr>
          <p:nvPr/>
        </p:nvSpPr>
        <p:spPr>
          <a:xfrm>
            <a:off x="333061" y="-48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Intersection-Off</a:t>
            </a:r>
            <a:r>
              <a:rPr lang="en-US" altLang="zh-CN" sz="1600" dirty="0">
                <a:latin typeface="宋体" panose="02010600030101010101" pitchFamily="2" charset="-122"/>
                <a:ea typeface="宋体" panose="02010600030101010101" pitchFamily="2" charset="-122"/>
              </a:rPr>
              <a:t>(model.py:211-275)</a:t>
            </a:r>
            <a:endParaRPr lang="en-US" altLang="zh-CN" dirty="0">
              <a:latin typeface="宋体" panose="02010600030101010101" pitchFamily="2" charset="-122"/>
              <a:ea typeface="宋体" panose="02010600030101010101" pitchFamily="2" charset="-122"/>
            </a:endParaRPr>
          </a:p>
        </p:txBody>
      </p:sp>
      <p:pic>
        <p:nvPicPr>
          <p:cNvPr id="38" name="图片 37">
            <a:extLst>
              <a:ext uri="{FF2B5EF4-FFF2-40B4-BE49-F238E27FC236}">
                <a16:creationId xmlns:a16="http://schemas.microsoft.com/office/drawing/2014/main" id="{CB7D2328-E87D-79BC-1BBC-CD38EA424F8B}"/>
              </a:ext>
            </a:extLst>
          </p:cNvPr>
          <p:cNvPicPr>
            <a:picLocks noChangeAspect="1"/>
          </p:cNvPicPr>
          <p:nvPr/>
        </p:nvPicPr>
        <p:blipFill>
          <a:blip r:embed="rId2"/>
          <a:stretch>
            <a:fillRect/>
          </a:stretch>
        </p:blipFill>
        <p:spPr>
          <a:xfrm>
            <a:off x="887652" y="915989"/>
            <a:ext cx="7127338" cy="370251"/>
          </a:xfrm>
          <a:prstGeom prst="rect">
            <a:avLst/>
          </a:prstGeom>
        </p:spPr>
      </p:pic>
      <p:sp>
        <p:nvSpPr>
          <p:cNvPr id="42" name="Google Shape;5403;p53">
            <a:extLst>
              <a:ext uri="{FF2B5EF4-FFF2-40B4-BE49-F238E27FC236}">
                <a16:creationId xmlns:a16="http://schemas.microsoft.com/office/drawing/2014/main" id="{F06E78FE-E317-64D9-3BDE-999A56C95B69}"/>
              </a:ext>
            </a:extLst>
          </p:cNvPr>
          <p:cNvSpPr/>
          <p:nvPr/>
        </p:nvSpPr>
        <p:spPr>
          <a:xfrm>
            <a:off x="2376431" y="2240817"/>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a</a:t>
            </a:r>
            <a:r>
              <a:rPr lang="en" sz="1100" baseline="30000" dirty="0">
                <a:solidFill>
                  <a:schemeClr val="dk1"/>
                </a:solidFill>
              </a:rPr>
              <a:t>[1]</a:t>
            </a:r>
            <a:r>
              <a:rPr lang="en" sz="1100" baseline="-25000" dirty="0">
                <a:solidFill>
                  <a:schemeClr val="dk1"/>
                </a:solidFill>
              </a:rPr>
              <a:t>1</a:t>
            </a:r>
            <a:endParaRPr sz="1200" baseline="-25000" dirty="0"/>
          </a:p>
        </p:txBody>
      </p:sp>
      <p:sp>
        <p:nvSpPr>
          <p:cNvPr id="47" name="Google Shape;5404;p53">
            <a:extLst>
              <a:ext uri="{FF2B5EF4-FFF2-40B4-BE49-F238E27FC236}">
                <a16:creationId xmlns:a16="http://schemas.microsoft.com/office/drawing/2014/main" id="{6A245B2C-972B-92A2-77D9-558D37FDC996}"/>
              </a:ext>
            </a:extLst>
          </p:cNvPr>
          <p:cNvSpPr/>
          <p:nvPr/>
        </p:nvSpPr>
        <p:spPr>
          <a:xfrm>
            <a:off x="2376463" y="3319420"/>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49" name="Google Shape;5405;p53">
            <a:extLst>
              <a:ext uri="{FF2B5EF4-FFF2-40B4-BE49-F238E27FC236}">
                <a16:creationId xmlns:a16="http://schemas.microsoft.com/office/drawing/2014/main" id="{A19F040A-BBB8-DBC1-213C-4EA9D595A194}"/>
              </a:ext>
            </a:extLst>
          </p:cNvPr>
          <p:cNvSpPr/>
          <p:nvPr/>
        </p:nvSpPr>
        <p:spPr>
          <a:xfrm>
            <a:off x="2376431" y="4509522"/>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5" name="Google Shape;5406;p53">
            <a:extLst>
              <a:ext uri="{FF2B5EF4-FFF2-40B4-BE49-F238E27FC236}">
                <a16:creationId xmlns:a16="http://schemas.microsoft.com/office/drawing/2014/main" id="{286F59C3-6B5B-A7DB-0438-26145E28307E}"/>
              </a:ext>
            </a:extLst>
          </p:cNvPr>
          <p:cNvSpPr txBox="1"/>
          <p:nvPr/>
        </p:nvSpPr>
        <p:spPr>
          <a:xfrm>
            <a:off x="297312" y="279369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9" name="Google Shape;5407;p53">
            <a:extLst>
              <a:ext uri="{FF2B5EF4-FFF2-40B4-BE49-F238E27FC236}">
                <a16:creationId xmlns:a16="http://schemas.microsoft.com/office/drawing/2014/main" id="{9D06C718-970E-A96E-0C21-59489D21ACA3}"/>
              </a:ext>
            </a:extLst>
          </p:cNvPr>
          <p:cNvSpPr txBox="1"/>
          <p:nvPr/>
        </p:nvSpPr>
        <p:spPr>
          <a:xfrm>
            <a:off x="2271953" y="1786235"/>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61" name="Google Shape;5410;p53">
            <a:extLst>
              <a:ext uri="{FF2B5EF4-FFF2-40B4-BE49-F238E27FC236}">
                <a16:creationId xmlns:a16="http://schemas.microsoft.com/office/drawing/2014/main" id="{00B464CE-1217-063D-E9D0-EAAA54FEF281}"/>
              </a:ext>
            </a:extLst>
          </p:cNvPr>
          <p:cNvSpPr/>
          <p:nvPr/>
        </p:nvSpPr>
        <p:spPr>
          <a:xfrm>
            <a:off x="2375781" y="5640138"/>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450" name="Google Shape;5413;p53">
            <a:extLst>
              <a:ext uri="{FF2B5EF4-FFF2-40B4-BE49-F238E27FC236}">
                <a16:creationId xmlns:a16="http://schemas.microsoft.com/office/drawing/2014/main" id="{A535F209-310F-EC63-9286-84ABA1272C62}"/>
              </a:ext>
            </a:extLst>
          </p:cNvPr>
          <p:cNvSpPr/>
          <p:nvPr/>
        </p:nvSpPr>
        <p:spPr>
          <a:xfrm>
            <a:off x="899548" y="382898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3" name="Google Shape;5417;p53">
            <a:extLst>
              <a:ext uri="{FF2B5EF4-FFF2-40B4-BE49-F238E27FC236}">
                <a16:creationId xmlns:a16="http://schemas.microsoft.com/office/drawing/2014/main" id="{393F2F86-F1D2-A778-B426-A150AC31C12D}"/>
              </a:ext>
            </a:extLst>
          </p:cNvPr>
          <p:cNvCxnSpPr>
            <a:stCxn id="450" idx="6"/>
            <a:endCxn id="42" idx="2"/>
          </p:cNvCxnSpPr>
          <p:nvPr/>
        </p:nvCxnSpPr>
        <p:spPr>
          <a:xfrm flipV="1">
            <a:off x="979048" y="2546667"/>
            <a:ext cx="1397383" cy="1316517"/>
          </a:xfrm>
          <a:prstGeom prst="straightConnector1">
            <a:avLst/>
          </a:prstGeom>
          <a:noFill/>
          <a:ln w="9525" cap="flat" cmpd="sng">
            <a:solidFill>
              <a:schemeClr val="dk2"/>
            </a:solidFill>
            <a:prstDash val="solid"/>
            <a:round/>
            <a:headEnd type="none" w="med" len="med"/>
            <a:tailEnd type="triangle" w="med" len="med"/>
          </a:ln>
        </p:spPr>
      </p:cxnSp>
      <p:cxnSp>
        <p:nvCxnSpPr>
          <p:cNvPr id="464" name="Google Shape;5424;p53">
            <a:extLst>
              <a:ext uri="{FF2B5EF4-FFF2-40B4-BE49-F238E27FC236}">
                <a16:creationId xmlns:a16="http://schemas.microsoft.com/office/drawing/2014/main" id="{07A18AC6-F955-F140-5FA3-C598876283ED}"/>
              </a:ext>
            </a:extLst>
          </p:cNvPr>
          <p:cNvCxnSpPr>
            <a:stCxn id="450" idx="6"/>
            <a:endCxn id="47" idx="2"/>
          </p:cNvCxnSpPr>
          <p:nvPr/>
        </p:nvCxnSpPr>
        <p:spPr>
          <a:xfrm flipV="1">
            <a:off x="979048" y="3625270"/>
            <a:ext cx="1397415" cy="237914"/>
          </a:xfrm>
          <a:prstGeom prst="straightConnector1">
            <a:avLst/>
          </a:prstGeom>
          <a:noFill/>
          <a:ln w="9525" cap="flat" cmpd="sng">
            <a:solidFill>
              <a:schemeClr val="dk2"/>
            </a:solidFill>
            <a:prstDash val="solid"/>
            <a:round/>
            <a:headEnd type="none" w="med" len="med"/>
            <a:tailEnd type="triangle" w="med" len="med"/>
          </a:ln>
        </p:spPr>
      </p:cxnSp>
      <p:cxnSp>
        <p:nvCxnSpPr>
          <p:cNvPr id="465" name="Google Shape;5425;p53">
            <a:extLst>
              <a:ext uri="{FF2B5EF4-FFF2-40B4-BE49-F238E27FC236}">
                <a16:creationId xmlns:a16="http://schemas.microsoft.com/office/drawing/2014/main" id="{4259F7E7-7161-273C-FBFE-2F2FE795C5F8}"/>
              </a:ext>
            </a:extLst>
          </p:cNvPr>
          <p:cNvCxnSpPr>
            <a:stCxn id="450" idx="6"/>
            <a:endCxn id="49" idx="2"/>
          </p:cNvCxnSpPr>
          <p:nvPr/>
        </p:nvCxnSpPr>
        <p:spPr>
          <a:xfrm>
            <a:off x="979048" y="3863184"/>
            <a:ext cx="1397383" cy="952188"/>
          </a:xfrm>
          <a:prstGeom prst="straightConnector1">
            <a:avLst/>
          </a:prstGeom>
          <a:noFill/>
          <a:ln w="9525" cap="flat" cmpd="sng">
            <a:solidFill>
              <a:schemeClr val="dk2"/>
            </a:solidFill>
            <a:prstDash val="solid"/>
            <a:round/>
            <a:headEnd type="none" w="med" len="med"/>
            <a:tailEnd type="triangle" w="med" len="med"/>
          </a:ln>
        </p:spPr>
      </p:cxnSp>
      <p:cxnSp>
        <p:nvCxnSpPr>
          <p:cNvPr id="466" name="Google Shape;5426;p53">
            <a:extLst>
              <a:ext uri="{FF2B5EF4-FFF2-40B4-BE49-F238E27FC236}">
                <a16:creationId xmlns:a16="http://schemas.microsoft.com/office/drawing/2014/main" id="{B28F77C1-DB89-CC69-F662-75252F3A7612}"/>
              </a:ext>
            </a:extLst>
          </p:cNvPr>
          <p:cNvCxnSpPr>
            <a:stCxn id="450" idx="6"/>
            <a:endCxn id="61" idx="2"/>
          </p:cNvCxnSpPr>
          <p:nvPr/>
        </p:nvCxnSpPr>
        <p:spPr>
          <a:xfrm>
            <a:off x="979048" y="3863184"/>
            <a:ext cx="1396733" cy="2082804"/>
          </a:xfrm>
          <a:prstGeom prst="straightConnector1">
            <a:avLst/>
          </a:prstGeom>
          <a:noFill/>
          <a:ln w="9525" cap="flat" cmpd="sng">
            <a:solidFill>
              <a:schemeClr val="dk2"/>
            </a:solidFill>
            <a:prstDash val="solid"/>
            <a:round/>
            <a:headEnd type="none" w="med" len="med"/>
            <a:tailEnd type="triangle" w="med" len="med"/>
          </a:ln>
        </p:spPr>
      </p:cxnSp>
      <p:sp>
        <p:nvSpPr>
          <p:cNvPr id="467" name="Google Shape;5411;p53">
            <a:extLst>
              <a:ext uri="{FF2B5EF4-FFF2-40B4-BE49-F238E27FC236}">
                <a16:creationId xmlns:a16="http://schemas.microsoft.com/office/drawing/2014/main" id="{8B5245A5-3DBA-726E-7E93-9362A841C861}"/>
              </a:ext>
            </a:extLst>
          </p:cNvPr>
          <p:cNvSpPr/>
          <p:nvPr/>
        </p:nvSpPr>
        <p:spPr>
          <a:xfrm>
            <a:off x="887652" y="467383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431;p53">
            <a:extLst>
              <a:ext uri="{FF2B5EF4-FFF2-40B4-BE49-F238E27FC236}">
                <a16:creationId xmlns:a16="http://schemas.microsoft.com/office/drawing/2014/main" id="{F827CAF8-56B7-0C7D-2C68-FEF0104A40E3}"/>
              </a:ext>
            </a:extLst>
          </p:cNvPr>
          <p:cNvSpPr/>
          <p:nvPr/>
        </p:nvSpPr>
        <p:spPr>
          <a:xfrm>
            <a:off x="446676" y="4037515"/>
            <a:ext cx="347100"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文本框 471">
            <a:extLst>
              <a:ext uri="{FF2B5EF4-FFF2-40B4-BE49-F238E27FC236}">
                <a16:creationId xmlns:a16="http://schemas.microsoft.com/office/drawing/2014/main" id="{7ADE6B77-C1C3-E349-F602-345A72D5BA69}"/>
              </a:ext>
            </a:extLst>
          </p:cNvPr>
          <p:cNvSpPr txBox="1"/>
          <p:nvPr/>
        </p:nvSpPr>
        <p:spPr>
          <a:xfrm>
            <a:off x="74340" y="4154560"/>
            <a:ext cx="574196" cy="369332"/>
          </a:xfrm>
          <a:prstGeom prst="rect">
            <a:avLst/>
          </a:prstGeom>
          <a:noFill/>
        </p:spPr>
        <p:txBody>
          <a:bodyPr wrap="none" rtlCol="0">
            <a:spAutoFit/>
          </a:bodyPr>
          <a:lstStyle/>
          <a:p>
            <a:r>
              <a:rPr lang="en-US" altLang="zh-CN" dirty="0"/>
              <a:t>off1</a:t>
            </a:r>
            <a:endParaRPr lang="en-US" dirty="0"/>
          </a:p>
        </p:txBody>
      </p:sp>
      <p:sp>
        <p:nvSpPr>
          <p:cNvPr id="473" name="Google Shape;5408;p53">
            <a:extLst>
              <a:ext uri="{FF2B5EF4-FFF2-40B4-BE49-F238E27FC236}">
                <a16:creationId xmlns:a16="http://schemas.microsoft.com/office/drawing/2014/main" id="{9BE8154A-1A46-157F-6E3B-37C10C840741}"/>
              </a:ext>
            </a:extLst>
          </p:cNvPr>
          <p:cNvSpPr txBox="1"/>
          <p:nvPr/>
        </p:nvSpPr>
        <p:spPr>
          <a:xfrm>
            <a:off x="6230100" y="1786235"/>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Consolas"/>
                <a:ea typeface="Consolas"/>
                <a:cs typeface="Consolas"/>
                <a:sym typeface="Consolas"/>
              </a:rPr>
              <a:t>Output</a:t>
            </a:r>
            <a:endParaRPr sz="1200" dirty="0">
              <a:latin typeface="Consolas"/>
              <a:ea typeface="Consolas"/>
              <a:cs typeface="Consolas"/>
              <a:sym typeface="Consolas"/>
            </a:endParaRPr>
          </a:p>
        </p:txBody>
      </p:sp>
      <p:sp>
        <p:nvSpPr>
          <p:cNvPr id="476" name="Google Shape;5414;p53">
            <a:extLst>
              <a:ext uri="{FF2B5EF4-FFF2-40B4-BE49-F238E27FC236}">
                <a16:creationId xmlns:a16="http://schemas.microsoft.com/office/drawing/2014/main" id="{DC28FBE8-2689-E175-A65A-98787AE072B2}"/>
              </a:ext>
            </a:extLst>
          </p:cNvPr>
          <p:cNvSpPr/>
          <p:nvPr/>
        </p:nvSpPr>
        <p:spPr>
          <a:xfrm>
            <a:off x="6426388" y="3296305"/>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77" name="Google Shape;5414;p53">
            <a:extLst>
              <a:ext uri="{FF2B5EF4-FFF2-40B4-BE49-F238E27FC236}">
                <a16:creationId xmlns:a16="http://schemas.microsoft.com/office/drawing/2014/main" id="{CC6493D0-9397-3D1F-9761-86EBBBC385FB}"/>
              </a:ext>
            </a:extLst>
          </p:cNvPr>
          <p:cNvSpPr/>
          <p:nvPr/>
        </p:nvSpPr>
        <p:spPr>
          <a:xfrm>
            <a:off x="6415322" y="4732215"/>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479" name="Google Shape;5403;p53">
            <a:extLst>
              <a:ext uri="{FF2B5EF4-FFF2-40B4-BE49-F238E27FC236}">
                <a16:creationId xmlns:a16="http://schemas.microsoft.com/office/drawing/2014/main" id="{71452CC3-349C-8B1E-E66F-FD5A3AD0BC82}"/>
              </a:ext>
            </a:extLst>
          </p:cNvPr>
          <p:cNvSpPr/>
          <p:nvPr/>
        </p:nvSpPr>
        <p:spPr>
          <a:xfrm>
            <a:off x="4014030" y="2516070"/>
            <a:ext cx="591736" cy="624992"/>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dirty="0">
              <a:solidFill>
                <a:schemeClr val="dk1"/>
              </a:solidFill>
            </a:endParaRPr>
          </a:p>
        </p:txBody>
      </p:sp>
      <p:sp>
        <p:nvSpPr>
          <p:cNvPr id="480" name="Google Shape;5404;p53">
            <a:extLst>
              <a:ext uri="{FF2B5EF4-FFF2-40B4-BE49-F238E27FC236}">
                <a16:creationId xmlns:a16="http://schemas.microsoft.com/office/drawing/2014/main" id="{DD4141EF-AFCC-A122-8646-D4E98EDD95BA}"/>
              </a:ext>
            </a:extLst>
          </p:cNvPr>
          <p:cNvSpPr/>
          <p:nvPr/>
        </p:nvSpPr>
        <p:spPr>
          <a:xfrm>
            <a:off x="4022576" y="3499063"/>
            <a:ext cx="593100" cy="6117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a:buClr>
                <a:schemeClr val="dk1"/>
              </a:buClr>
              <a:buSzPts val="1100"/>
            </a:pPr>
            <a:endParaRPr sz="1600" dirty="0">
              <a:solidFill>
                <a:schemeClr val="dk1"/>
              </a:solidFill>
            </a:endParaRPr>
          </a:p>
        </p:txBody>
      </p:sp>
      <p:sp>
        <p:nvSpPr>
          <p:cNvPr id="481" name="Google Shape;5407;p53">
            <a:extLst>
              <a:ext uri="{FF2B5EF4-FFF2-40B4-BE49-F238E27FC236}">
                <a16:creationId xmlns:a16="http://schemas.microsoft.com/office/drawing/2014/main" id="{E425E1AF-EA0C-B587-4F30-460793B0E5B3}"/>
              </a:ext>
            </a:extLst>
          </p:cNvPr>
          <p:cNvSpPr txBox="1"/>
          <p:nvPr/>
        </p:nvSpPr>
        <p:spPr>
          <a:xfrm>
            <a:off x="3994634" y="1788555"/>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sz="1200" dirty="0">
                <a:latin typeface="Consolas"/>
                <a:ea typeface="Consolas"/>
                <a:cs typeface="Consolas"/>
                <a:sym typeface="Consolas"/>
              </a:rPr>
              <a:t>Output</a:t>
            </a:r>
            <a:endParaRPr sz="1200" dirty="0">
              <a:latin typeface="Consolas"/>
              <a:ea typeface="Consolas"/>
              <a:cs typeface="Consolas"/>
              <a:sym typeface="Consolas"/>
            </a:endParaRPr>
          </a:p>
        </p:txBody>
      </p:sp>
      <p:cxnSp>
        <p:nvCxnSpPr>
          <p:cNvPr id="483" name="直接箭头连接符 482">
            <a:extLst>
              <a:ext uri="{FF2B5EF4-FFF2-40B4-BE49-F238E27FC236}">
                <a16:creationId xmlns:a16="http://schemas.microsoft.com/office/drawing/2014/main" id="{339BA5A5-DD19-A2D2-17DC-AEA5719107CE}"/>
              </a:ext>
            </a:extLst>
          </p:cNvPr>
          <p:cNvCxnSpPr>
            <a:cxnSpLocks/>
            <a:stCxn id="467" idx="6"/>
            <a:endCxn id="42" idx="2"/>
          </p:cNvCxnSpPr>
          <p:nvPr/>
        </p:nvCxnSpPr>
        <p:spPr>
          <a:xfrm flipV="1">
            <a:off x="967152" y="2546667"/>
            <a:ext cx="1409279" cy="2161366"/>
          </a:xfrm>
          <a:prstGeom prst="straightConnector1">
            <a:avLst/>
          </a:prstGeom>
          <a:noFill/>
          <a:ln w="9525" cap="flat" cmpd="sng">
            <a:solidFill>
              <a:schemeClr val="dk2"/>
            </a:solidFill>
            <a:prstDash val="solid"/>
            <a:round/>
            <a:headEnd type="none" w="med" len="med"/>
            <a:tailEnd type="triangle" w="med" len="med"/>
          </a:ln>
        </p:spPr>
      </p:cxnSp>
      <p:cxnSp>
        <p:nvCxnSpPr>
          <p:cNvPr id="484" name="直接箭头连接符 483">
            <a:extLst>
              <a:ext uri="{FF2B5EF4-FFF2-40B4-BE49-F238E27FC236}">
                <a16:creationId xmlns:a16="http://schemas.microsoft.com/office/drawing/2014/main" id="{D43D66AE-7F33-69FA-ECB6-F4F5352323C1}"/>
              </a:ext>
            </a:extLst>
          </p:cNvPr>
          <p:cNvCxnSpPr>
            <a:cxnSpLocks/>
            <a:stCxn id="467" idx="7"/>
            <a:endCxn id="47" idx="2"/>
          </p:cNvCxnSpPr>
          <p:nvPr/>
        </p:nvCxnSpPr>
        <p:spPr>
          <a:xfrm flipV="1">
            <a:off x="955509" y="3625270"/>
            <a:ext cx="1420954" cy="1058580"/>
          </a:xfrm>
          <a:prstGeom prst="straightConnector1">
            <a:avLst/>
          </a:prstGeom>
          <a:noFill/>
          <a:ln w="9525" cap="flat" cmpd="sng">
            <a:solidFill>
              <a:schemeClr val="dk2"/>
            </a:solidFill>
            <a:prstDash val="solid"/>
            <a:round/>
            <a:headEnd type="none" w="med" len="med"/>
            <a:tailEnd type="triangle" w="med" len="med"/>
          </a:ln>
        </p:spPr>
      </p:cxnSp>
      <p:cxnSp>
        <p:nvCxnSpPr>
          <p:cNvPr id="486" name="直接箭头连接符 485">
            <a:extLst>
              <a:ext uri="{FF2B5EF4-FFF2-40B4-BE49-F238E27FC236}">
                <a16:creationId xmlns:a16="http://schemas.microsoft.com/office/drawing/2014/main" id="{A860F670-945E-31CC-0587-F6B676CA8F97}"/>
              </a:ext>
            </a:extLst>
          </p:cNvPr>
          <p:cNvCxnSpPr>
            <a:cxnSpLocks/>
            <a:stCxn id="467" idx="5"/>
            <a:endCxn id="49" idx="2"/>
          </p:cNvCxnSpPr>
          <p:nvPr/>
        </p:nvCxnSpPr>
        <p:spPr>
          <a:xfrm>
            <a:off x="955509" y="4732216"/>
            <a:ext cx="1420922" cy="83156"/>
          </a:xfrm>
          <a:prstGeom prst="straightConnector1">
            <a:avLst/>
          </a:prstGeom>
          <a:noFill/>
          <a:ln w="9525" cap="flat" cmpd="sng">
            <a:solidFill>
              <a:schemeClr val="dk2"/>
            </a:solidFill>
            <a:prstDash val="solid"/>
            <a:round/>
            <a:headEnd type="none" w="med" len="med"/>
            <a:tailEnd type="triangle" w="med" len="med"/>
          </a:ln>
        </p:spPr>
      </p:cxnSp>
      <p:cxnSp>
        <p:nvCxnSpPr>
          <p:cNvPr id="488" name="直接箭头连接符 487">
            <a:extLst>
              <a:ext uri="{FF2B5EF4-FFF2-40B4-BE49-F238E27FC236}">
                <a16:creationId xmlns:a16="http://schemas.microsoft.com/office/drawing/2014/main" id="{D4607DEA-4746-37D1-CE46-D9D76016BE12}"/>
              </a:ext>
            </a:extLst>
          </p:cNvPr>
          <p:cNvCxnSpPr>
            <a:cxnSpLocks/>
            <a:stCxn id="467" idx="0"/>
            <a:endCxn id="61" idx="2"/>
          </p:cNvCxnSpPr>
          <p:nvPr/>
        </p:nvCxnSpPr>
        <p:spPr>
          <a:xfrm>
            <a:off x="927402" y="4673833"/>
            <a:ext cx="1448379" cy="1272155"/>
          </a:xfrm>
          <a:prstGeom prst="straightConnector1">
            <a:avLst/>
          </a:prstGeom>
          <a:noFill/>
          <a:ln w="9525" cap="flat" cmpd="sng">
            <a:solidFill>
              <a:schemeClr val="dk2"/>
            </a:solidFill>
            <a:prstDash val="solid"/>
            <a:round/>
            <a:headEnd type="none" w="med" len="med"/>
            <a:tailEnd type="triangle" w="med" len="med"/>
          </a:ln>
        </p:spPr>
      </p:cxnSp>
      <p:cxnSp>
        <p:nvCxnSpPr>
          <p:cNvPr id="490" name="直接箭头连接符 489">
            <a:extLst>
              <a:ext uri="{FF2B5EF4-FFF2-40B4-BE49-F238E27FC236}">
                <a16:creationId xmlns:a16="http://schemas.microsoft.com/office/drawing/2014/main" id="{90AD5884-F488-5255-79D3-E9034E6FCE80}"/>
              </a:ext>
            </a:extLst>
          </p:cNvPr>
          <p:cNvCxnSpPr>
            <a:cxnSpLocks/>
            <a:stCxn id="42" idx="6"/>
            <a:endCxn id="479" idx="2"/>
          </p:cNvCxnSpPr>
          <p:nvPr/>
        </p:nvCxnSpPr>
        <p:spPr>
          <a:xfrm>
            <a:off x="2969531" y="2546667"/>
            <a:ext cx="1044499" cy="281899"/>
          </a:xfrm>
          <a:prstGeom prst="straightConnector1">
            <a:avLst/>
          </a:prstGeom>
          <a:noFill/>
          <a:ln w="9525" cap="flat" cmpd="sng">
            <a:solidFill>
              <a:schemeClr val="dk2"/>
            </a:solidFill>
            <a:prstDash val="solid"/>
            <a:round/>
            <a:headEnd type="none" w="med" len="med"/>
            <a:tailEnd type="triangle" w="med" len="med"/>
          </a:ln>
        </p:spPr>
      </p:cxnSp>
      <p:cxnSp>
        <p:nvCxnSpPr>
          <p:cNvPr id="492" name="直接箭头连接符 491">
            <a:extLst>
              <a:ext uri="{FF2B5EF4-FFF2-40B4-BE49-F238E27FC236}">
                <a16:creationId xmlns:a16="http://schemas.microsoft.com/office/drawing/2014/main" id="{AC017532-05E2-41FF-951C-CC98B488E6DA}"/>
              </a:ext>
            </a:extLst>
          </p:cNvPr>
          <p:cNvCxnSpPr>
            <a:stCxn id="42" idx="6"/>
            <a:endCxn id="480" idx="2"/>
          </p:cNvCxnSpPr>
          <p:nvPr/>
        </p:nvCxnSpPr>
        <p:spPr>
          <a:xfrm>
            <a:off x="2969531" y="2546667"/>
            <a:ext cx="1053045" cy="1258246"/>
          </a:xfrm>
          <a:prstGeom prst="straightConnector1">
            <a:avLst/>
          </a:prstGeom>
          <a:noFill/>
          <a:ln w="9525" cap="flat" cmpd="sng">
            <a:solidFill>
              <a:schemeClr val="dk2"/>
            </a:solidFill>
            <a:prstDash val="solid"/>
            <a:round/>
            <a:headEnd type="none" w="med" len="med"/>
            <a:tailEnd type="triangle" w="med" len="med"/>
          </a:ln>
        </p:spPr>
      </p:cxnSp>
      <p:cxnSp>
        <p:nvCxnSpPr>
          <p:cNvPr id="494" name="直接箭头连接符 493">
            <a:extLst>
              <a:ext uri="{FF2B5EF4-FFF2-40B4-BE49-F238E27FC236}">
                <a16:creationId xmlns:a16="http://schemas.microsoft.com/office/drawing/2014/main" id="{7A3D33DD-E947-E1B5-1D83-823ECEF5906D}"/>
              </a:ext>
            </a:extLst>
          </p:cNvPr>
          <p:cNvCxnSpPr>
            <a:cxnSpLocks/>
            <a:stCxn id="47" idx="6"/>
            <a:endCxn id="479" idx="2"/>
          </p:cNvCxnSpPr>
          <p:nvPr/>
        </p:nvCxnSpPr>
        <p:spPr>
          <a:xfrm flipV="1">
            <a:off x="2969563" y="2828566"/>
            <a:ext cx="1044467" cy="796704"/>
          </a:xfrm>
          <a:prstGeom prst="straightConnector1">
            <a:avLst/>
          </a:prstGeom>
          <a:noFill/>
          <a:ln w="9525" cap="flat" cmpd="sng">
            <a:solidFill>
              <a:schemeClr val="dk2"/>
            </a:solidFill>
            <a:prstDash val="solid"/>
            <a:round/>
            <a:headEnd type="none" w="med" len="med"/>
            <a:tailEnd type="triangle" w="med" len="med"/>
          </a:ln>
        </p:spPr>
      </p:cxnSp>
      <p:cxnSp>
        <p:nvCxnSpPr>
          <p:cNvPr id="495" name="直接箭头连接符 494">
            <a:extLst>
              <a:ext uri="{FF2B5EF4-FFF2-40B4-BE49-F238E27FC236}">
                <a16:creationId xmlns:a16="http://schemas.microsoft.com/office/drawing/2014/main" id="{D46D9A23-4996-6600-CE46-42351B54CED0}"/>
              </a:ext>
            </a:extLst>
          </p:cNvPr>
          <p:cNvCxnSpPr>
            <a:stCxn id="47" idx="6"/>
            <a:endCxn id="480" idx="2"/>
          </p:cNvCxnSpPr>
          <p:nvPr/>
        </p:nvCxnSpPr>
        <p:spPr>
          <a:xfrm>
            <a:off x="2969563" y="3625270"/>
            <a:ext cx="1053013" cy="179643"/>
          </a:xfrm>
          <a:prstGeom prst="straightConnector1">
            <a:avLst/>
          </a:prstGeom>
          <a:noFill/>
          <a:ln w="9525" cap="flat" cmpd="sng">
            <a:solidFill>
              <a:schemeClr val="dk2"/>
            </a:solidFill>
            <a:prstDash val="solid"/>
            <a:round/>
            <a:headEnd type="none" w="med" len="med"/>
            <a:tailEnd type="triangle" w="med" len="med"/>
          </a:ln>
        </p:spPr>
      </p:cxnSp>
      <p:cxnSp>
        <p:nvCxnSpPr>
          <p:cNvPr id="496" name="直接箭头连接符 495">
            <a:extLst>
              <a:ext uri="{FF2B5EF4-FFF2-40B4-BE49-F238E27FC236}">
                <a16:creationId xmlns:a16="http://schemas.microsoft.com/office/drawing/2014/main" id="{731F6937-735B-E631-E120-8D57042981F7}"/>
              </a:ext>
            </a:extLst>
          </p:cNvPr>
          <p:cNvCxnSpPr>
            <a:cxnSpLocks/>
            <a:stCxn id="49" idx="6"/>
            <a:endCxn id="479" idx="2"/>
          </p:cNvCxnSpPr>
          <p:nvPr/>
        </p:nvCxnSpPr>
        <p:spPr>
          <a:xfrm flipV="1">
            <a:off x="2969531" y="2828566"/>
            <a:ext cx="1044499" cy="1986806"/>
          </a:xfrm>
          <a:prstGeom prst="straightConnector1">
            <a:avLst/>
          </a:prstGeom>
          <a:noFill/>
          <a:ln w="9525" cap="flat" cmpd="sng">
            <a:solidFill>
              <a:schemeClr val="dk2"/>
            </a:solidFill>
            <a:prstDash val="solid"/>
            <a:round/>
            <a:headEnd type="none" w="med" len="med"/>
            <a:tailEnd type="triangle" w="med" len="med"/>
          </a:ln>
        </p:spPr>
      </p:cxnSp>
      <p:cxnSp>
        <p:nvCxnSpPr>
          <p:cNvPr id="497" name="直接箭头连接符 496">
            <a:extLst>
              <a:ext uri="{FF2B5EF4-FFF2-40B4-BE49-F238E27FC236}">
                <a16:creationId xmlns:a16="http://schemas.microsoft.com/office/drawing/2014/main" id="{CF9AF7CD-CA6B-C30F-2DA1-94B56FDCF410}"/>
              </a:ext>
            </a:extLst>
          </p:cNvPr>
          <p:cNvCxnSpPr>
            <a:stCxn id="49" idx="6"/>
            <a:endCxn id="480" idx="2"/>
          </p:cNvCxnSpPr>
          <p:nvPr/>
        </p:nvCxnSpPr>
        <p:spPr>
          <a:xfrm flipV="1">
            <a:off x="2969531" y="3804913"/>
            <a:ext cx="1053045" cy="1010459"/>
          </a:xfrm>
          <a:prstGeom prst="straightConnector1">
            <a:avLst/>
          </a:prstGeom>
          <a:noFill/>
          <a:ln w="9525" cap="flat" cmpd="sng">
            <a:solidFill>
              <a:schemeClr val="dk2"/>
            </a:solidFill>
            <a:prstDash val="solid"/>
            <a:round/>
            <a:headEnd type="none" w="med" len="med"/>
            <a:tailEnd type="triangle" w="med" len="med"/>
          </a:ln>
        </p:spPr>
      </p:cxnSp>
      <p:cxnSp>
        <p:nvCxnSpPr>
          <p:cNvPr id="498" name="直接箭头连接符 497">
            <a:extLst>
              <a:ext uri="{FF2B5EF4-FFF2-40B4-BE49-F238E27FC236}">
                <a16:creationId xmlns:a16="http://schemas.microsoft.com/office/drawing/2014/main" id="{6DBDEFB1-086D-2274-D7F0-784824A11663}"/>
              </a:ext>
            </a:extLst>
          </p:cNvPr>
          <p:cNvCxnSpPr>
            <a:cxnSpLocks/>
            <a:stCxn id="61" idx="6"/>
            <a:endCxn id="479" idx="2"/>
          </p:cNvCxnSpPr>
          <p:nvPr/>
        </p:nvCxnSpPr>
        <p:spPr>
          <a:xfrm flipV="1">
            <a:off x="2968881" y="2828566"/>
            <a:ext cx="1045149" cy="3117422"/>
          </a:xfrm>
          <a:prstGeom prst="straightConnector1">
            <a:avLst/>
          </a:prstGeom>
          <a:noFill/>
          <a:ln w="9525" cap="flat" cmpd="sng">
            <a:solidFill>
              <a:schemeClr val="dk2"/>
            </a:solidFill>
            <a:prstDash val="solid"/>
            <a:round/>
            <a:headEnd type="none" w="med" len="med"/>
            <a:tailEnd type="triangle" w="med" len="med"/>
          </a:ln>
        </p:spPr>
      </p:cxnSp>
      <p:cxnSp>
        <p:nvCxnSpPr>
          <p:cNvPr id="499" name="直接箭头连接符 498">
            <a:extLst>
              <a:ext uri="{FF2B5EF4-FFF2-40B4-BE49-F238E27FC236}">
                <a16:creationId xmlns:a16="http://schemas.microsoft.com/office/drawing/2014/main" id="{7B75BEBC-140B-E5FF-DDC5-59A4918C3380}"/>
              </a:ext>
            </a:extLst>
          </p:cNvPr>
          <p:cNvCxnSpPr>
            <a:stCxn id="61" idx="6"/>
            <a:endCxn id="480" idx="2"/>
          </p:cNvCxnSpPr>
          <p:nvPr/>
        </p:nvCxnSpPr>
        <p:spPr>
          <a:xfrm flipV="1">
            <a:off x="2968881" y="3804913"/>
            <a:ext cx="1053695" cy="2141075"/>
          </a:xfrm>
          <a:prstGeom prst="straightConnector1">
            <a:avLst/>
          </a:prstGeom>
          <a:noFill/>
          <a:ln w="9525" cap="flat" cmpd="sng">
            <a:solidFill>
              <a:schemeClr val="dk2"/>
            </a:solidFill>
            <a:prstDash val="solid"/>
            <a:round/>
            <a:headEnd type="none" w="med" len="med"/>
            <a:tailEnd type="triangle" w="med" len="med"/>
          </a:ln>
        </p:spPr>
      </p:cxnSp>
      <p:cxnSp>
        <p:nvCxnSpPr>
          <p:cNvPr id="504" name="直接箭头连接符 503">
            <a:extLst>
              <a:ext uri="{FF2B5EF4-FFF2-40B4-BE49-F238E27FC236}">
                <a16:creationId xmlns:a16="http://schemas.microsoft.com/office/drawing/2014/main" id="{5BE97C21-49AE-7A22-51B0-FC6B16D55084}"/>
              </a:ext>
            </a:extLst>
          </p:cNvPr>
          <p:cNvCxnSpPr>
            <a:cxnSpLocks/>
            <a:stCxn id="479" idx="6"/>
            <a:endCxn id="98" idx="1"/>
          </p:cNvCxnSpPr>
          <p:nvPr/>
        </p:nvCxnSpPr>
        <p:spPr>
          <a:xfrm>
            <a:off x="4605766" y="2828566"/>
            <a:ext cx="656875" cy="1195265"/>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直接箭头连接符 507">
            <a:extLst>
              <a:ext uri="{FF2B5EF4-FFF2-40B4-BE49-F238E27FC236}">
                <a16:creationId xmlns:a16="http://schemas.microsoft.com/office/drawing/2014/main" id="{C4E00256-BA3D-A6BD-1899-8714905096B1}"/>
              </a:ext>
            </a:extLst>
          </p:cNvPr>
          <p:cNvCxnSpPr>
            <a:cxnSpLocks/>
            <a:stCxn id="480" idx="6"/>
            <a:endCxn id="98" idx="1"/>
          </p:cNvCxnSpPr>
          <p:nvPr/>
        </p:nvCxnSpPr>
        <p:spPr>
          <a:xfrm>
            <a:off x="4615676" y="3804913"/>
            <a:ext cx="646965" cy="218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图片 92">
            <a:extLst>
              <a:ext uri="{FF2B5EF4-FFF2-40B4-BE49-F238E27FC236}">
                <a16:creationId xmlns:a16="http://schemas.microsoft.com/office/drawing/2014/main" id="{4B3A8665-56C7-3CAA-2C65-622B686A5559}"/>
              </a:ext>
            </a:extLst>
          </p:cNvPr>
          <p:cNvPicPr>
            <a:picLocks noChangeAspect="1"/>
          </p:cNvPicPr>
          <p:nvPr/>
        </p:nvPicPr>
        <p:blipFill>
          <a:blip r:embed="rId3"/>
          <a:stretch>
            <a:fillRect/>
          </a:stretch>
        </p:blipFill>
        <p:spPr>
          <a:xfrm>
            <a:off x="2681153" y="1245284"/>
            <a:ext cx="5195482" cy="313772"/>
          </a:xfrm>
          <a:prstGeom prst="rect">
            <a:avLst/>
          </a:prstGeom>
        </p:spPr>
      </p:pic>
      <p:sp>
        <p:nvSpPr>
          <p:cNvPr id="96" name="Google Shape;5403;p53">
            <a:extLst>
              <a:ext uri="{FF2B5EF4-FFF2-40B4-BE49-F238E27FC236}">
                <a16:creationId xmlns:a16="http://schemas.microsoft.com/office/drawing/2014/main" id="{CFC00124-447C-F2E6-90ED-55835928C576}"/>
              </a:ext>
            </a:extLst>
          </p:cNvPr>
          <p:cNvSpPr/>
          <p:nvPr/>
        </p:nvSpPr>
        <p:spPr>
          <a:xfrm>
            <a:off x="4023804" y="4533164"/>
            <a:ext cx="593100" cy="611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buClr>
                <a:schemeClr val="dk1"/>
              </a:buClr>
              <a:buSzPts val="1100"/>
            </a:pPr>
            <a:endParaRPr sz="1600" dirty="0">
              <a:solidFill>
                <a:schemeClr val="dk1"/>
              </a:solidFill>
            </a:endParaRPr>
          </a:p>
        </p:txBody>
      </p:sp>
      <p:sp>
        <p:nvSpPr>
          <p:cNvPr id="97" name="Google Shape;5404;p53">
            <a:extLst>
              <a:ext uri="{FF2B5EF4-FFF2-40B4-BE49-F238E27FC236}">
                <a16:creationId xmlns:a16="http://schemas.microsoft.com/office/drawing/2014/main" id="{7661998E-40DE-20F0-EB2B-1ECB5D31B174}"/>
              </a:ext>
            </a:extLst>
          </p:cNvPr>
          <p:cNvSpPr/>
          <p:nvPr/>
        </p:nvSpPr>
        <p:spPr>
          <a:xfrm>
            <a:off x="4051432" y="5571379"/>
            <a:ext cx="593100" cy="611700"/>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a:buClr>
                <a:schemeClr val="dk1"/>
              </a:buClr>
              <a:buSzPts val="1100"/>
            </a:pPr>
            <a:endParaRPr sz="1600" dirty="0">
              <a:solidFill>
                <a:schemeClr val="dk1"/>
              </a:solidFill>
            </a:endParaRPr>
          </a:p>
        </p:txBody>
      </p:sp>
      <p:sp>
        <p:nvSpPr>
          <p:cNvPr id="98" name="Google Shape;5408;p53">
            <a:extLst>
              <a:ext uri="{FF2B5EF4-FFF2-40B4-BE49-F238E27FC236}">
                <a16:creationId xmlns:a16="http://schemas.microsoft.com/office/drawing/2014/main" id="{A588E300-8949-541F-6F23-8F02FFF4AB20}"/>
              </a:ext>
            </a:extLst>
          </p:cNvPr>
          <p:cNvSpPr txBox="1"/>
          <p:nvPr/>
        </p:nvSpPr>
        <p:spPr>
          <a:xfrm>
            <a:off x="5262641" y="3838705"/>
            <a:ext cx="666820" cy="370252"/>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altLang="zh-CN" sz="1200" dirty="0">
                <a:latin typeface="Consolas"/>
                <a:ea typeface="Consolas"/>
                <a:cs typeface="Consolas"/>
                <a:sym typeface="Consolas"/>
              </a:rPr>
              <a:t>Mean</a:t>
            </a:r>
          </a:p>
        </p:txBody>
      </p:sp>
      <p:cxnSp>
        <p:nvCxnSpPr>
          <p:cNvPr id="115" name="直接箭头连接符 114">
            <a:extLst>
              <a:ext uri="{FF2B5EF4-FFF2-40B4-BE49-F238E27FC236}">
                <a16:creationId xmlns:a16="http://schemas.microsoft.com/office/drawing/2014/main" id="{08489DB2-DC86-2032-9FEC-62D8833FDB38}"/>
              </a:ext>
            </a:extLst>
          </p:cNvPr>
          <p:cNvCxnSpPr>
            <a:cxnSpLocks/>
            <a:stCxn id="96" idx="6"/>
            <a:endCxn id="98" idx="1"/>
          </p:cNvCxnSpPr>
          <p:nvPr/>
        </p:nvCxnSpPr>
        <p:spPr>
          <a:xfrm flipV="1">
            <a:off x="4616904" y="4023831"/>
            <a:ext cx="645737" cy="815183"/>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40189F38-DA94-6481-D3B3-FB86D447B52F}"/>
              </a:ext>
            </a:extLst>
          </p:cNvPr>
          <p:cNvCxnSpPr>
            <a:cxnSpLocks/>
            <a:stCxn id="97" idx="6"/>
            <a:endCxn id="98" idx="1"/>
          </p:cNvCxnSpPr>
          <p:nvPr/>
        </p:nvCxnSpPr>
        <p:spPr>
          <a:xfrm flipV="1">
            <a:off x="4644532" y="4023831"/>
            <a:ext cx="618109" cy="1853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0C8998A1-E563-831D-2FF7-237FBDA0D5A3}"/>
              </a:ext>
            </a:extLst>
          </p:cNvPr>
          <p:cNvCxnSpPr>
            <a:cxnSpLocks/>
            <a:stCxn id="98" idx="3"/>
            <a:endCxn id="476" idx="2"/>
          </p:cNvCxnSpPr>
          <p:nvPr/>
        </p:nvCxnSpPr>
        <p:spPr>
          <a:xfrm flipV="1">
            <a:off x="5929461" y="3447325"/>
            <a:ext cx="496927" cy="576506"/>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cxnSp>
        <p:nvCxnSpPr>
          <p:cNvPr id="514" name="直接箭头连接符 513">
            <a:extLst>
              <a:ext uri="{FF2B5EF4-FFF2-40B4-BE49-F238E27FC236}">
                <a16:creationId xmlns:a16="http://schemas.microsoft.com/office/drawing/2014/main" id="{4CDE6D4F-6A30-C5DE-7982-85AEEF8FE5F4}"/>
              </a:ext>
            </a:extLst>
          </p:cNvPr>
          <p:cNvCxnSpPr>
            <a:cxnSpLocks/>
            <a:stCxn id="98" idx="3"/>
            <a:endCxn id="477" idx="2"/>
          </p:cNvCxnSpPr>
          <p:nvPr/>
        </p:nvCxnSpPr>
        <p:spPr>
          <a:xfrm>
            <a:off x="5929461" y="4023831"/>
            <a:ext cx="485861" cy="85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3" name="Google Shape;5408;p53">
            <a:extLst>
              <a:ext uri="{FF2B5EF4-FFF2-40B4-BE49-F238E27FC236}">
                <a16:creationId xmlns:a16="http://schemas.microsoft.com/office/drawing/2014/main" id="{00C3DAE6-99C1-D511-E038-00DABEC15A57}"/>
              </a:ext>
            </a:extLst>
          </p:cNvPr>
          <p:cNvSpPr txBox="1"/>
          <p:nvPr/>
        </p:nvSpPr>
        <p:spPr>
          <a:xfrm>
            <a:off x="7214282" y="3269417"/>
            <a:ext cx="772794" cy="370252"/>
          </a:xfrm>
          <a:prstGeom prst="rect">
            <a:avLst/>
          </a:prstGeom>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altLang="zh-CN" sz="1200" dirty="0">
                <a:latin typeface="Consolas"/>
                <a:ea typeface="Consolas"/>
                <a:cs typeface="Consolas"/>
                <a:sym typeface="Consolas"/>
              </a:rPr>
              <a:t>Sigmoid</a:t>
            </a:r>
          </a:p>
        </p:txBody>
      </p:sp>
      <p:sp>
        <p:nvSpPr>
          <p:cNvPr id="554" name="Google Shape;5408;p53">
            <a:extLst>
              <a:ext uri="{FF2B5EF4-FFF2-40B4-BE49-F238E27FC236}">
                <a16:creationId xmlns:a16="http://schemas.microsoft.com/office/drawing/2014/main" id="{C7FD5A99-8E1D-E5A3-9CEF-87F95C404B80}"/>
              </a:ext>
            </a:extLst>
          </p:cNvPr>
          <p:cNvSpPr txBox="1"/>
          <p:nvPr/>
        </p:nvSpPr>
        <p:spPr>
          <a:xfrm>
            <a:off x="7198419" y="4708031"/>
            <a:ext cx="772794" cy="370252"/>
          </a:xfrm>
          <a:prstGeom prst="rect">
            <a:avLst/>
          </a:prstGeom>
          <a:ln>
            <a:headEnd type="none" w="sm" len="sm"/>
            <a:tailEnd type="none" w="sm" len="sm"/>
          </a:ln>
        </p:spPr>
        <p:style>
          <a:lnRef idx="0">
            <a:schemeClr val="accent3"/>
          </a:lnRef>
          <a:fillRef idx="3">
            <a:schemeClr val="accent3"/>
          </a:fillRef>
          <a:effectRef idx="3">
            <a:schemeClr val="accent3"/>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altLang="zh-CN" sz="1200" dirty="0">
                <a:latin typeface="Consolas"/>
                <a:ea typeface="Consolas"/>
                <a:cs typeface="Consolas"/>
                <a:sym typeface="Consolas"/>
              </a:rPr>
              <a:t>Sigmoid</a:t>
            </a:r>
          </a:p>
        </p:txBody>
      </p:sp>
      <p:cxnSp>
        <p:nvCxnSpPr>
          <p:cNvPr id="557" name="直接箭头连接符 556">
            <a:extLst>
              <a:ext uri="{FF2B5EF4-FFF2-40B4-BE49-F238E27FC236}">
                <a16:creationId xmlns:a16="http://schemas.microsoft.com/office/drawing/2014/main" id="{A6660ED2-F501-505E-56FE-376294437CC5}"/>
              </a:ext>
            </a:extLst>
          </p:cNvPr>
          <p:cNvCxnSpPr>
            <a:cxnSpLocks/>
          </p:cNvCxnSpPr>
          <p:nvPr/>
        </p:nvCxnSpPr>
        <p:spPr>
          <a:xfrm flipV="1">
            <a:off x="6792260" y="3454543"/>
            <a:ext cx="406874" cy="1"/>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5" name="直接箭头连接符 564">
            <a:extLst>
              <a:ext uri="{FF2B5EF4-FFF2-40B4-BE49-F238E27FC236}">
                <a16:creationId xmlns:a16="http://schemas.microsoft.com/office/drawing/2014/main" id="{9C797BEB-2F08-5FD3-A351-B8FC7BF7742E}"/>
              </a:ext>
            </a:extLst>
          </p:cNvPr>
          <p:cNvCxnSpPr>
            <a:cxnSpLocks/>
          </p:cNvCxnSpPr>
          <p:nvPr/>
        </p:nvCxnSpPr>
        <p:spPr>
          <a:xfrm flipV="1">
            <a:off x="6743386" y="4890452"/>
            <a:ext cx="406874" cy="1"/>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8" name="直接箭头连接符 567">
            <a:extLst>
              <a:ext uri="{FF2B5EF4-FFF2-40B4-BE49-F238E27FC236}">
                <a16:creationId xmlns:a16="http://schemas.microsoft.com/office/drawing/2014/main" id="{2BD49773-5689-D901-B4F8-92A5EF1A1E16}"/>
              </a:ext>
            </a:extLst>
          </p:cNvPr>
          <p:cNvCxnSpPr>
            <a:cxnSpLocks/>
          </p:cNvCxnSpPr>
          <p:nvPr/>
        </p:nvCxnSpPr>
        <p:spPr>
          <a:xfrm flipV="1">
            <a:off x="7967701" y="3454543"/>
            <a:ext cx="406874" cy="1"/>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9" name="直接箭头连接符 568">
            <a:extLst>
              <a:ext uri="{FF2B5EF4-FFF2-40B4-BE49-F238E27FC236}">
                <a16:creationId xmlns:a16="http://schemas.microsoft.com/office/drawing/2014/main" id="{E88B9017-CF7A-37DD-9F14-6A94746E1CC6}"/>
              </a:ext>
            </a:extLst>
          </p:cNvPr>
          <p:cNvCxnSpPr>
            <a:cxnSpLocks/>
          </p:cNvCxnSpPr>
          <p:nvPr/>
        </p:nvCxnSpPr>
        <p:spPr>
          <a:xfrm flipV="1">
            <a:off x="7993102" y="4898527"/>
            <a:ext cx="406874" cy="1"/>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2" name="Google Shape;5414;p53">
            <a:extLst>
              <a:ext uri="{FF2B5EF4-FFF2-40B4-BE49-F238E27FC236}">
                <a16:creationId xmlns:a16="http://schemas.microsoft.com/office/drawing/2014/main" id="{93F60E56-522F-5819-1153-75C351B4B63E}"/>
              </a:ext>
            </a:extLst>
          </p:cNvPr>
          <p:cNvSpPr/>
          <p:nvPr/>
        </p:nvSpPr>
        <p:spPr>
          <a:xfrm>
            <a:off x="8382190" y="3303523"/>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575" name="Google Shape;5414;p53">
            <a:extLst>
              <a:ext uri="{FF2B5EF4-FFF2-40B4-BE49-F238E27FC236}">
                <a16:creationId xmlns:a16="http://schemas.microsoft.com/office/drawing/2014/main" id="{55B9C11E-5AD8-CA3B-9C54-F93888CEDF56}"/>
              </a:ext>
            </a:extLst>
          </p:cNvPr>
          <p:cNvSpPr/>
          <p:nvPr/>
        </p:nvSpPr>
        <p:spPr>
          <a:xfrm>
            <a:off x="8382190" y="4773794"/>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29" name="Google Shape;5414;p53">
            <a:extLst>
              <a:ext uri="{FF2B5EF4-FFF2-40B4-BE49-F238E27FC236}">
                <a16:creationId xmlns:a16="http://schemas.microsoft.com/office/drawing/2014/main" id="{71690199-FA3C-BD75-A922-3B5269BC6960}"/>
              </a:ext>
            </a:extLst>
          </p:cNvPr>
          <p:cNvSpPr/>
          <p:nvPr/>
        </p:nvSpPr>
        <p:spPr>
          <a:xfrm>
            <a:off x="11540354" y="2931615"/>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30" name="Google Shape;5414;p53">
            <a:extLst>
              <a:ext uri="{FF2B5EF4-FFF2-40B4-BE49-F238E27FC236}">
                <a16:creationId xmlns:a16="http://schemas.microsoft.com/office/drawing/2014/main" id="{8D127247-20C9-B7F3-C4F7-734716799D51}"/>
              </a:ext>
            </a:extLst>
          </p:cNvPr>
          <p:cNvSpPr/>
          <p:nvPr/>
        </p:nvSpPr>
        <p:spPr>
          <a:xfrm>
            <a:off x="11540354" y="5489117"/>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32" name="Google Shape;5414;p53">
            <a:extLst>
              <a:ext uri="{FF2B5EF4-FFF2-40B4-BE49-F238E27FC236}">
                <a16:creationId xmlns:a16="http://schemas.microsoft.com/office/drawing/2014/main" id="{0B59F698-D98E-6438-FA15-83E34EC73E67}"/>
              </a:ext>
            </a:extLst>
          </p:cNvPr>
          <p:cNvSpPr/>
          <p:nvPr/>
        </p:nvSpPr>
        <p:spPr>
          <a:xfrm>
            <a:off x="9994417" y="4773793"/>
            <a:ext cx="354334" cy="302039"/>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34" name="Google Shape;5414;p53">
            <a:extLst>
              <a:ext uri="{FF2B5EF4-FFF2-40B4-BE49-F238E27FC236}">
                <a16:creationId xmlns:a16="http://schemas.microsoft.com/office/drawing/2014/main" id="{B97B11D4-6243-F225-3094-B6E5F58E53A5}"/>
              </a:ext>
            </a:extLst>
          </p:cNvPr>
          <p:cNvSpPr/>
          <p:nvPr/>
        </p:nvSpPr>
        <p:spPr>
          <a:xfrm>
            <a:off x="11560297" y="2260035"/>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40" name="Google Shape;5414;p53">
            <a:extLst>
              <a:ext uri="{FF2B5EF4-FFF2-40B4-BE49-F238E27FC236}">
                <a16:creationId xmlns:a16="http://schemas.microsoft.com/office/drawing/2014/main" id="{F138368D-D9EB-F18D-D836-282E1AF0017B}"/>
              </a:ext>
            </a:extLst>
          </p:cNvPr>
          <p:cNvSpPr/>
          <p:nvPr/>
        </p:nvSpPr>
        <p:spPr>
          <a:xfrm>
            <a:off x="9931022" y="3303523"/>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43" name="Google Shape;5414;p53">
            <a:extLst>
              <a:ext uri="{FF2B5EF4-FFF2-40B4-BE49-F238E27FC236}">
                <a16:creationId xmlns:a16="http://schemas.microsoft.com/office/drawing/2014/main" id="{D702E7F5-C2D0-4814-F429-04D53C0F876A}"/>
              </a:ext>
            </a:extLst>
          </p:cNvPr>
          <p:cNvSpPr/>
          <p:nvPr/>
        </p:nvSpPr>
        <p:spPr>
          <a:xfrm>
            <a:off x="11560297" y="4732216"/>
            <a:ext cx="354334" cy="30203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dirty="0">
              <a:solidFill>
                <a:schemeClr val="dk1"/>
              </a:solidFill>
            </a:endParaRPr>
          </a:p>
        </p:txBody>
      </p:sp>
      <p:sp>
        <p:nvSpPr>
          <p:cNvPr id="144" name="Google Shape;5408;p53">
            <a:extLst>
              <a:ext uri="{FF2B5EF4-FFF2-40B4-BE49-F238E27FC236}">
                <a16:creationId xmlns:a16="http://schemas.microsoft.com/office/drawing/2014/main" id="{78515419-6FA8-8712-7397-1A3461874A0C}"/>
              </a:ext>
            </a:extLst>
          </p:cNvPr>
          <p:cNvSpPr txBox="1"/>
          <p:nvPr/>
        </p:nvSpPr>
        <p:spPr>
          <a:xfrm>
            <a:off x="10555620" y="3914372"/>
            <a:ext cx="666820" cy="370252"/>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t" anchorCtr="0">
            <a:noAutofit/>
          </a:bodyPr>
          <a:lstStyle/>
          <a:p>
            <a:pPr marL="0" lvl="0" indent="0" algn="ctr" rtl="0">
              <a:spcBef>
                <a:spcPts val="0"/>
              </a:spcBef>
              <a:spcAft>
                <a:spcPts val="0"/>
              </a:spcAft>
              <a:buNone/>
            </a:pPr>
            <a:r>
              <a:rPr lang="en-US" altLang="zh-CN" sz="1200" dirty="0">
                <a:latin typeface="Consolas"/>
                <a:ea typeface="Consolas"/>
                <a:cs typeface="Consolas"/>
                <a:sym typeface="Consolas"/>
              </a:rPr>
              <a:t>Min</a:t>
            </a:r>
          </a:p>
        </p:txBody>
      </p:sp>
      <p:cxnSp>
        <p:nvCxnSpPr>
          <p:cNvPr id="145" name="直接箭头连接符 144">
            <a:extLst>
              <a:ext uri="{FF2B5EF4-FFF2-40B4-BE49-F238E27FC236}">
                <a16:creationId xmlns:a16="http://schemas.microsoft.com/office/drawing/2014/main" id="{E29493A2-7542-64FF-DD95-8F98EC58EC64}"/>
              </a:ext>
            </a:extLst>
          </p:cNvPr>
          <p:cNvCxnSpPr>
            <a:cxnSpLocks/>
            <a:stCxn id="134" idx="2"/>
            <a:endCxn id="144" idx="3"/>
          </p:cNvCxnSpPr>
          <p:nvPr/>
        </p:nvCxnSpPr>
        <p:spPr>
          <a:xfrm flipH="1">
            <a:off x="11222440" y="2411055"/>
            <a:ext cx="337857" cy="1688443"/>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AA21B0F9-7DB9-A0ED-BCE0-76590955C5EC}"/>
              </a:ext>
            </a:extLst>
          </p:cNvPr>
          <p:cNvCxnSpPr>
            <a:cxnSpLocks/>
            <a:stCxn id="143" idx="2"/>
            <a:endCxn id="144" idx="3"/>
          </p:cNvCxnSpPr>
          <p:nvPr/>
        </p:nvCxnSpPr>
        <p:spPr>
          <a:xfrm flipH="1" flipV="1">
            <a:off x="11222440" y="4099498"/>
            <a:ext cx="337857" cy="783738"/>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27CE354B-DDB1-54FF-FFD3-D8DCB77D2ACA}"/>
              </a:ext>
            </a:extLst>
          </p:cNvPr>
          <p:cNvCxnSpPr>
            <a:cxnSpLocks/>
            <a:stCxn id="144" idx="1"/>
            <a:endCxn id="140" idx="6"/>
          </p:cNvCxnSpPr>
          <p:nvPr/>
        </p:nvCxnSpPr>
        <p:spPr>
          <a:xfrm flipH="1" flipV="1">
            <a:off x="10285356" y="3454543"/>
            <a:ext cx="270264" cy="644955"/>
          </a:xfrm>
          <a:prstGeom prst="straightConnector1">
            <a:avLst/>
          </a:prstGeom>
          <a:ln>
            <a:solidFill>
              <a:srgbClr val="F4CCCC"/>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2F1B80E7-9142-6974-D4A1-03C94B733E0C}"/>
              </a:ext>
            </a:extLst>
          </p:cNvPr>
          <p:cNvCxnSpPr>
            <a:cxnSpLocks/>
            <a:stCxn id="144" idx="1"/>
            <a:endCxn id="132" idx="6"/>
          </p:cNvCxnSpPr>
          <p:nvPr/>
        </p:nvCxnSpPr>
        <p:spPr>
          <a:xfrm flipH="1">
            <a:off x="10348751" y="4099498"/>
            <a:ext cx="206869" cy="82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04255E05-084B-F76D-DBB5-A272E20D52C7}"/>
              </a:ext>
            </a:extLst>
          </p:cNvPr>
          <p:cNvCxnSpPr>
            <a:cxnSpLocks/>
            <a:stCxn id="129" idx="2"/>
            <a:endCxn id="144" idx="3"/>
          </p:cNvCxnSpPr>
          <p:nvPr/>
        </p:nvCxnSpPr>
        <p:spPr>
          <a:xfrm flipH="1">
            <a:off x="11222440" y="3082635"/>
            <a:ext cx="317914" cy="101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1B749899-29F3-ECF7-97B6-801816B11298}"/>
              </a:ext>
            </a:extLst>
          </p:cNvPr>
          <p:cNvCxnSpPr>
            <a:cxnSpLocks/>
            <a:stCxn id="130" idx="2"/>
            <a:endCxn id="144" idx="3"/>
          </p:cNvCxnSpPr>
          <p:nvPr/>
        </p:nvCxnSpPr>
        <p:spPr>
          <a:xfrm flipH="1" flipV="1">
            <a:off x="11222440" y="4099498"/>
            <a:ext cx="317914" cy="1540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矩形 169">
            <a:extLst>
              <a:ext uri="{FF2B5EF4-FFF2-40B4-BE49-F238E27FC236}">
                <a16:creationId xmlns:a16="http://schemas.microsoft.com/office/drawing/2014/main" id="{CA038E19-E939-6868-201D-285488DD386E}"/>
              </a:ext>
            </a:extLst>
          </p:cNvPr>
          <p:cNvSpPr/>
          <p:nvPr/>
        </p:nvSpPr>
        <p:spPr>
          <a:xfrm>
            <a:off x="9223801" y="3294213"/>
            <a:ext cx="354334" cy="30203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t>*</a:t>
            </a:r>
          </a:p>
        </p:txBody>
      </p:sp>
      <p:sp>
        <p:nvSpPr>
          <p:cNvPr id="171" name="矩形 170">
            <a:extLst>
              <a:ext uri="{FF2B5EF4-FFF2-40B4-BE49-F238E27FC236}">
                <a16:creationId xmlns:a16="http://schemas.microsoft.com/office/drawing/2014/main" id="{AEB7765F-B66F-5AC3-94CB-4568F2607D72}"/>
              </a:ext>
            </a:extLst>
          </p:cNvPr>
          <p:cNvSpPr/>
          <p:nvPr/>
        </p:nvSpPr>
        <p:spPr>
          <a:xfrm>
            <a:off x="9209626" y="4753689"/>
            <a:ext cx="400587" cy="34224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t>
            </a:r>
          </a:p>
        </p:txBody>
      </p:sp>
      <p:sp>
        <p:nvSpPr>
          <p:cNvPr id="172" name="矩形 171">
            <a:extLst>
              <a:ext uri="{FF2B5EF4-FFF2-40B4-BE49-F238E27FC236}">
                <a16:creationId xmlns:a16="http://schemas.microsoft.com/office/drawing/2014/main" id="{528F9340-BCDB-CFDC-E489-2C3E2EADC7A6}"/>
              </a:ext>
            </a:extLst>
          </p:cNvPr>
          <p:cNvSpPr/>
          <p:nvPr/>
        </p:nvSpPr>
        <p:spPr>
          <a:xfrm>
            <a:off x="9020182" y="3082634"/>
            <a:ext cx="794993" cy="228452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82" name="箭头: 上 181">
            <a:extLst>
              <a:ext uri="{FF2B5EF4-FFF2-40B4-BE49-F238E27FC236}">
                <a16:creationId xmlns:a16="http://schemas.microsoft.com/office/drawing/2014/main" id="{C2A14892-2760-1CAF-35B6-0B3398EA3C88}"/>
              </a:ext>
            </a:extLst>
          </p:cNvPr>
          <p:cNvSpPr/>
          <p:nvPr/>
        </p:nvSpPr>
        <p:spPr>
          <a:xfrm flipH="1">
            <a:off x="9279125" y="2516069"/>
            <a:ext cx="299010" cy="699101"/>
          </a:xfrm>
          <a:prstGeom prst="upArrow">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85" name="直接箭头连接符 184">
            <a:extLst>
              <a:ext uri="{FF2B5EF4-FFF2-40B4-BE49-F238E27FC236}">
                <a16:creationId xmlns:a16="http://schemas.microsoft.com/office/drawing/2014/main" id="{F889A52E-88DA-24F1-62D2-715B72DEFA01}"/>
              </a:ext>
            </a:extLst>
          </p:cNvPr>
          <p:cNvCxnSpPr>
            <a:cxnSpLocks/>
          </p:cNvCxnSpPr>
          <p:nvPr/>
        </p:nvCxnSpPr>
        <p:spPr>
          <a:xfrm flipV="1">
            <a:off x="8750239" y="3442536"/>
            <a:ext cx="406874" cy="1"/>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6" name="直接箭头连接符 185">
            <a:extLst>
              <a:ext uri="{FF2B5EF4-FFF2-40B4-BE49-F238E27FC236}">
                <a16:creationId xmlns:a16="http://schemas.microsoft.com/office/drawing/2014/main" id="{91991C11-37A2-6D1B-CEFC-B3DAE5711898}"/>
              </a:ext>
            </a:extLst>
          </p:cNvPr>
          <p:cNvCxnSpPr>
            <a:cxnSpLocks/>
          </p:cNvCxnSpPr>
          <p:nvPr/>
        </p:nvCxnSpPr>
        <p:spPr>
          <a:xfrm flipV="1">
            <a:off x="8750239" y="4898526"/>
            <a:ext cx="406874" cy="1"/>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直接箭头连接符 186">
            <a:extLst>
              <a:ext uri="{FF2B5EF4-FFF2-40B4-BE49-F238E27FC236}">
                <a16:creationId xmlns:a16="http://schemas.microsoft.com/office/drawing/2014/main" id="{13B6174D-ABA8-C73A-9009-4A47ED79E0B6}"/>
              </a:ext>
            </a:extLst>
          </p:cNvPr>
          <p:cNvCxnSpPr>
            <a:cxnSpLocks/>
          </p:cNvCxnSpPr>
          <p:nvPr/>
        </p:nvCxnSpPr>
        <p:spPr>
          <a:xfrm flipH="1">
            <a:off x="9644823" y="3440031"/>
            <a:ext cx="305484" cy="0"/>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直接箭头连接符 190">
            <a:extLst>
              <a:ext uri="{FF2B5EF4-FFF2-40B4-BE49-F238E27FC236}">
                <a16:creationId xmlns:a16="http://schemas.microsoft.com/office/drawing/2014/main" id="{3DBEA456-C78C-7949-55A1-72E7B34C5176}"/>
              </a:ext>
            </a:extLst>
          </p:cNvPr>
          <p:cNvCxnSpPr>
            <a:cxnSpLocks/>
          </p:cNvCxnSpPr>
          <p:nvPr/>
        </p:nvCxnSpPr>
        <p:spPr>
          <a:xfrm flipH="1">
            <a:off x="9688933" y="4950530"/>
            <a:ext cx="305484" cy="0"/>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2" name="矩形: 圆角 191">
            <a:extLst>
              <a:ext uri="{FF2B5EF4-FFF2-40B4-BE49-F238E27FC236}">
                <a16:creationId xmlns:a16="http://schemas.microsoft.com/office/drawing/2014/main" id="{32F3C2A7-AAD3-2C5D-62E9-FF794F8EBEB8}"/>
              </a:ext>
            </a:extLst>
          </p:cNvPr>
          <p:cNvSpPr/>
          <p:nvPr/>
        </p:nvSpPr>
        <p:spPr>
          <a:xfrm>
            <a:off x="8960716" y="1605127"/>
            <a:ext cx="929594" cy="9270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Inter-</a:t>
            </a:r>
          </a:p>
          <a:p>
            <a:pPr algn="ctr"/>
            <a:r>
              <a:rPr lang="en-US" altLang="zh-CN" dirty="0"/>
              <a:t>offset</a:t>
            </a:r>
            <a:endParaRPr lang="en-US" dirty="0"/>
          </a:p>
        </p:txBody>
      </p:sp>
      <p:sp>
        <p:nvSpPr>
          <p:cNvPr id="193" name="左大括号 192">
            <a:extLst>
              <a:ext uri="{FF2B5EF4-FFF2-40B4-BE49-F238E27FC236}">
                <a16:creationId xmlns:a16="http://schemas.microsoft.com/office/drawing/2014/main" id="{58F17D38-EF80-B41C-7F9B-9AA4985A6E5A}"/>
              </a:ext>
            </a:extLst>
          </p:cNvPr>
          <p:cNvSpPr/>
          <p:nvPr/>
        </p:nvSpPr>
        <p:spPr>
          <a:xfrm rot="16200000">
            <a:off x="4733624" y="1810699"/>
            <a:ext cx="283097" cy="9084223"/>
          </a:xfrm>
          <a:prstGeom prst="leftBrace">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94" name="左大括号 193">
            <a:extLst>
              <a:ext uri="{FF2B5EF4-FFF2-40B4-BE49-F238E27FC236}">
                <a16:creationId xmlns:a16="http://schemas.microsoft.com/office/drawing/2014/main" id="{8D260E93-FE59-F9AD-BA91-D098A1983BD2}"/>
              </a:ext>
            </a:extLst>
          </p:cNvPr>
          <p:cNvSpPr/>
          <p:nvPr/>
        </p:nvSpPr>
        <p:spPr>
          <a:xfrm rot="16200000">
            <a:off x="10673995" y="5148185"/>
            <a:ext cx="322902" cy="245046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5" name="矩形 194">
            <a:extLst>
              <a:ext uri="{FF2B5EF4-FFF2-40B4-BE49-F238E27FC236}">
                <a16:creationId xmlns:a16="http://schemas.microsoft.com/office/drawing/2014/main" id="{AC1F9129-B60C-625F-7C62-D23105C84C7D}"/>
              </a:ext>
            </a:extLst>
          </p:cNvPr>
          <p:cNvSpPr/>
          <p:nvPr/>
        </p:nvSpPr>
        <p:spPr>
          <a:xfrm>
            <a:off x="5160517" y="925015"/>
            <a:ext cx="2807184" cy="36122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6" name="矩形 195">
            <a:extLst>
              <a:ext uri="{FF2B5EF4-FFF2-40B4-BE49-F238E27FC236}">
                <a16:creationId xmlns:a16="http://schemas.microsoft.com/office/drawing/2014/main" id="{F32D3F14-59FF-9554-625F-9EB87E366D4B}"/>
              </a:ext>
            </a:extLst>
          </p:cNvPr>
          <p:cNvSpPr/>
          <p:nvPr/>
        </p:nvSpPr>
        <p:spPr>
          <a:xfrm>
            <a:off x="2158738" y="925015"/>
            <a:ext cx="2807184" cy="3315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98" name="图片 197">
            <a:extLst>
              <a:ext uri="{FF2B5EF4-FFF2-40B4-BE49-F238E27FC236}">
                <a16:creationId xmlns:a16="http://schemas.microsoft.com/office/drawing/2014/main" id="{E73A2463-BDC8-7E8C-7254-6ADCACFED050}"/>
              </a:ext>
            </a:extLst>
          </p:cNvPr>
          <p:cNvPicPr>
            <a:picLocks noChangeAspect="1"/>
          </p:cNvPicPr>
          <p:nvPr/>
        </p:nvPicPr>
        <p:blipFill>
          <a:blip r:embed="rId4"/>
          <a:stretch>
            <a:fillRect/>
          </a:stretch>
        </p:blipFill>
        <p:spPr>
          <a:xfrm>
            <a:off x="9425513" y="6468030"/>
            <a:ext cx="2681644" cy="359550"/>
          </a:xfrm>
          <a:prstGeom prst="rect">
            <a:avLst/>
          </a:prstGeom>
        </p:spPr>
      </p:pic>
      <p:pic>
        <p:nvPicPr>
          <p:cNvPr id="200" name="图片 199">
            <a:extLst>
              <a:ext uri="{FF2B5EF4-FFF2-40B4-BE49-F238E27FC236}">
                <a16:creationId xmlns:a16="http://schemas.microsoft.com/office/drawing/2014/main" id="{B4B27308-D938-3F7F-CC18-384EA04837E2}"/>
              </a:ext>
            </a:extLst>
          </p:cNvPr>
          <p:cNvPicPr>
            <a:picLocks noChangeAspect="1"/>
          </p:cNvPicPr>
          <p:nvPr/>
        </p:nvPicPr>
        <p:blipFill>
          <a:blip r:embed="rId5"/>
          <a:stretch>
            <a:fillRect/>
          </a:stretch>
        </p:blipFill>
        <p:spPr>
          <a:xfrm>
            <a:off x="3706906" y="6514495"/>
            <a:ext cx="2665405" cy="332187"/>
          </a:xfrm>
          <a:prstGeom prst="rect">
            <a:avLst/>
          </a:prstGeom>
        </p:spPr>
      </p:pic>
      <p:sp>
        <p:nvSpPr>
          <p:cNvPr id="201" name="矩形 200">
            <a:extLst>
              <a:ext uri="{FF2B5EF4-FFF2-40B4-BE49-F238E27FC236}">
                <a16:creationId xmlns:a16="http://schemas.microsoft.com/office/drawing/2014/main" id="{C5284CEE-582D-FC91-065D-D3866ABF7631}"/>
              </a:ext>
            </a:extLst>
          </p:cNvPr>
          <p:cNvSpPr/>
          <p:nvPr/>
        </p:nvSpPr>
        <p:spPr>
          <a:xfrm>
            <a:off x="9305459" y="6505812"/>
            <a:ext cx="2807184" cy="3315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2" name="矩形 201">
            <a:extLst>
              <a:ext uri="{FF2B5EF4-FFF2-40B4-BE49-F238E27FC236}">
                <a16:creationId xmlns:a16="http://schemas.microsoft.com/office/drawing/2014/main" id="{EB8470B3-4315-6CE3-FB14-4D6D91E20D7E}"/>
              </a:ext>
            </a:extLst>
          </p:cNvPr>
          <p:cNvSpPr/>
          <p:nvPr/>
        </p:nvSpPr>
        <p:spPr>
          <a:xfrm>
            <a:off x="3608138" y="6517024"/>
            <a:ext cx="2807184" cy="36122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4" name="文本框 203">
            <a:extLst>
              <a:ext uri="{FF2B5EF4-FFF2-40B4-BE49-F238E27FC236}">
                <a16:creationId xmlns:a16="http://schemas.microsoft.com/office/drawing/2014/main" id="{89E9C74A-6789-25F8-0EEB-EC1DA46674E6}"/>
              </a:ext>
            </a:extLst>
          </p:cNvPr>
          <p:cNvSpPr txBox="1"/>
          <p:nvPr/>
        </p:nvSpPr>
        <p:spPr>
          <a:xfrm>
            <a:off x="6258245" y="219762"/>
            <a:ext cx="6094428" cy="369332"/>
          </a:xfrm>
          <a:prstGeom prst="rect">
            <a:avLst/>
          </a:prstGeom>
          <a:noFill/>
        </p:spPr>
        <p:txBody>
          <a:bodyPr wrap="square">
            <a:spAutoFit/>
          </a:bodyPr>
          <a:lstStyle/>
          <a:p>
            <a:r>
              <a:rPr lang="zh-CN" altLang="en-US" dirty="0"/>
              <a:t>注：</a:t>
            </a:r>
            <a:r>
              <a:rPr lang="en-US" altLang="zh-CN" dirty="0"/>
              <a:t>off</a:t>
            </a:r>
            <a:r>
              <a:rPr lang="zh-CN" altLang="en-US" dirty="0"/>
              <a:t>计算时是否需要考虑</a:t>
            </a:r>
            <a:r>
              <a:rPr lang="en-US" altLang="zh-CN" dirty="0" err="1"/>
              <a:t>cen</a:t>
            </a:r>
            <a:r>
              <a:rPr lang="zh-CN" altLang="en-US" dirty="0"/>
              <a:t>，作者也写了相关代码</a:t>
            </a:r>
            <a:endParaRPr lang="en-US" altLang="zh-CN" dirty="0"/>
          </a:p>
        </p:txBody>
      </p:sp>
      <p:sp>
        <p:nvSpPr>
          <p:cNvPr id="205" name="Google Shape;5408;p53">
            <a:extLst>
              <a:ext uri="{FF2B5EF4-FFF2-40B4-BE49-F238E27FC236}">
                <a16:creationId xmlns:a16="http://schemas.microsoft.com/office/drawing/2014/main" id="{A5DB9C7C-2DD8-4B4E-3CC3-80873963C82C}"/>
              </a:ext>
            </a:extLst>
          </p:cNvPr>
          <p:cNvSpPr txBox="1"/>
          <p:nvPr/>
        </p:nvSpPr>
        <p:spPr>
          <a:xfrm>
            <a:off x="8056366" y="1788555"/>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Consolas"/>
                <a:ea typeface="Consolas"/>
                <a:cs typeface="Consolas"/>
                <a:sym typeface="Consolas"/>
              </a:rPr>
              <a:t>Output</a:t>
            </a:r>
            <a:endParaRPr sz="1200" dirty="0">
              <a:latin typeface="Consolas"/>
              <a:ea typeface="Consolas"/>
              <a:cs typeface="Consolas"/>
              <a:sym typeface="Consolas"/>
            </a:endParaRPr>
          </a:p>
        </p:txBody>
      </p:sp>
      <p:sp>
        <p:nvSpPr>
          <p:cNvPr id="206" name="Google Shape;5406;p53">
            <a:extLst>
              <a:ext uri="{FF2B5EF4-FFF2-40B4-BE49-F238E27FC236}">
                <a16:creationId xmlns:a16="http://schemas.microsoft.com/office/drawing/2014/main" id="{DDAC3FBB-BC25-AA5B-55F4-BEA07D67A519}"/>
              </a:ext>
            </a:extLst>
          </p:cNvPr>
          <p:cNvSpPr txBox="1"/>
          <p:nvPr/>
        </p:nvSpPr>
        <p:spPr>
          <a:xfrm>
            <a:off x="11242279" y="1681381"/>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207" name="Google Shape;5431;p53">
            <a:extLst>
              <a:ext uri="{FF2B5EF4-FFF2-40B4-BE49-F238E27FC236}">
                <a16:creationId xmlns:a16="http://schemas.microsoft.com/office/drawing/2014/main" id="{A4B69449-15FA-E03A-8DE6-A06BA7E450BA}"/>
              </a:ext>
            </a:extLst>
          </p:cNvPr>
          <p:cNvSpPr/>
          <p:nvPr/>
        </p:nvSpPr>
        <p:spPr>
          <a:xfrm>
            <a:off x="11016610" y="2436500"/>
            <a:ext cx="347100"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文本框 207">
            <a:extLst>
              <a:ext uri="{FF2B5EF4-FFF2-40B4-BE49-F238E27FC236}">
                <a16:creationId xmlns:a16="http://schemas.microsoft.com/office/drawing/2014/main" id="{B57F5747-F4FE-E57A-C172-607BE4A6AB1D}"/>
              </a:ext>
            </a:extLst>
          </p:cNvPr>
          <p:cNvSpPr txBox="1"/>
          <p:nvPr/>
        </p:nvSpPr>
        <p:spPr>
          <a:xfrm>
            <a:off x="10644274" y="2553545"/>
            <a:ext cx="574196" cy="369332"/>
          </a:xfrm>
          <a:prstGeom prst="rect">
            <a:avLst/>
          </a:prstGeom>
          <a:noFill/>
        </p:spPr>
        <p:txBody>
          <a:bodyPr wrap="none" rtlCol="0">
            <a:spAutoFit/>
          </a:bodyPr>
          <a:lstStyle/>
          <a:p>
            <a:r>
              <a:rPr lang="en-US" altLang="zh-CN" dirty="0"/>
              <a:t>off1</a:t>
            </a:r>
            <a:endParaRPr lang="en-US" dirty="0"/>
          </a:p>
        </p:txBody>
      </p:sp>
      <p:sp>
        <p:nvSpPr>
          <p:cNvPr id="209" name="Google Shape;5431;p53">
            <a:extLst>
              <a:ext uri="{FF2B5EF4-FFF2-40B4-BE49-F238E27FC236}">
                <a16:creationId xmlns:a16="http://schemas.microsoft.com/office/drawing/2014/main" id="{B431E64A-2F49-9BC8-91C5-90D23964F3F7}"/>
              </a:ext>
            </a:extLst>
          </p:cNvPr>
          <p:cNvSpPr/>
          <p:nvPr/>
        </p:nvSpPr>
        <p:spPr>
          <a:xfrm>
            <a:off x="11020580" y="4905501"/>
            <a:ext cx="347100" cy="6035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文本框 209">
            <a:extLst>
              <a:ext uri="{FF2B5EF4-FFF2-40B4-BE49-F238E27FC236}">
                <a16:creationId xmlns:a16="http://schemas.microsoft.com/office/drawing/2014/main" id="{5ABFCC9B-C694-CD47-CB31-FE63E1FDF07E}"/>
              </a:ext>
            </a:extLst>
          </p:cNvPr>
          <p:cNvSpPr txBox="1"/>
          <p:nvPr/>
        </p:nvSpPr>
        <p:spPr>
          <a:xfrm>
            <a:off x="10648244" y="5022546"/>
            <a:ext cx="574196" cy="369332"/>
          </a:xfrm>
          <a:prstGeom prst="rect">
            <a:avLst/>
          </a:prstGeom>
          <a:noFill/>
        </p:spPr>
        <p:txBody>
          <a:bodyPr wrap="none" rtlCol="0">
            <a:spAutoFit/>
          </a:bodyPr>
          <a:lstStyle/>
          <a:p>
            <a:r>
              <a:rPr lang="en-US" altLang="zh-CN" dirty="0"/>
              <a:t>off2</a:t>
            </a:r>
            <a:endParaRPr lang="en-US" dirty="0"/>
          </a:p>
        </p:txBody>
      </p:sp>
      <p:sp>
        <p:nvSpPr>
          <p:cNvPr id="211" name="Google Shape;5431;p53">
            <a:extLst>
              <a:ext uri="{FF2B5EF4-FFF2-40B4-BE49-F238E27FC236}">
                <a16:creationId xmlns:a16="http://schemas.microsoft.com/office/drawing/2014/main" id="{AF551725-5807-9C20-BDB6-4BE17E8D8482}"/>
              </a:ext>
            </a:extLst>
          </p:cNvPr>
          <p:cNvSpPr/>
          <p:nvPr/>
        </p:nvSpPr>
        <p:spPr>
          <a:xfrm flipH="1">
            <a:off x="4759945" y="2931303"/>
            <a:ext cx="420130" cy="750598"/>
          </a:xfrm>
          <a:prstGeom prst="leftBracket">
            <a:avLst>
              <a:gd name="adj" fmla="val 8333"/>
            </a:avLst>
          </a:prstGeom>
          <a:noFill/>
          <a:ln w="28575" cap="flat" cmpd="sng">
            <a:solidFill>
              <a:schemeClr val="tx1">
                <a:lumMod val="85000"/>
                <a:lumOff val="1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12" name="Google Shape;5431;p53">
            <a:extLst>
              <a:ext uri="{FF2B5EF4-FFF2-40B4-BE49-F238E27FC236}">
                <a16:creationId xmlns:a16="http://schemas.microsoft.com/office/drawing/2014/main" id="{DA4C4D81-339B-B0CA-A755-4908B9E81A03}"/>
              </a:ext>
            </a:extLst>
          </p:cNvPr>
          <p:cNvSpPr/>
          <p:nvPr/>
        </p:nvSpPr>
        <p:spPr>
          <a:xfrm flipH="1">
            <a:off x="4749787" y="4934611"/>
            <a:ext cx="420130" cy="750598"/>
          </a:xfrm>
          <a:prstGeom prst="leftBracket">
            <a:avLst>
              <a:gd name="adj" fmla="val 8333"/>
            </a:avLst>
          </a:prstGeom>
          <a:noFill/>
          <a:ln w="28575" cap="flat" cmpd="sng">
            <a:solidFill>
              <a:schemeClr val="tx1">
                <a:lumMod val="85000"/>
                <a:lumOff val="1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213" name="文本框 212">
            <a:extLst>
              <a:ext uri="{FF2B5EF4-FFF2-40B4-BE49-F238E27FC236}">
                <a16:creationId xmlns:a16="http://schemas.microsoft.com/office/drawing/2014/main" id="{20A0192C-3C6A-C42D-46B2-6D7CD97E5269}"/>
              </a:ext>
            </a:extLst>
          </p:cNvPr>
          <p:cNvSpPr txBox="1"/>
          <p:nvPr/>
        </p:nvSpPr>
        <p:spPr>
          <a:xfrm>
            <a:off x="5233096" y="3085210"/>
            <a:ext cx="611065" cy="369332"/>
          </a:xfrm>
          <a:prstGeom prst="rect">
            <a:avLst/>
          </a:prstGeom>
          <a:noFill/>
        </p:spPr>
        <p:txBody>
          <a:bodyPr wrap="none" rtlCol="0">
            <a:spAutoFit/>
          </a:bodyPr>
          <a:lstStyle/>
          <a:p>
            <a:r>
              <a:rPr lang="en-US" altLang="zh-CN" b="1" dirty="0"/>
              <a:t>off1</a:t>
            </a:r>
            <a:endParaRPr lang="en-US" b="1" dirty="0"/>
          </a:p>
        </p:txBody>
      </p:sp>
      <p:sp>
        <p:nvSpPr>
          <p:cNvPr id="214" name="文本框 213">
            <a:extLst>
              <a:ext uri="{FF2B5EF4-FFF2-40B4-BE49-F238E27FC236}">
                <a16:creationId xmlns:a16="http://schemas.microsoft.com/office/drawing/2014/main" id="{1D16F4A4-1A55-C879-C5FC-6A5A6CC459CE}"/>
              </a:ext>
            </a:extLst>
          </p:cNvPr>
          <p:cNvSpPr txBox="1"/>
          <p:nvPr/>
        </p:nvSpPr>
        <p:spPr>
          <a:xfrm>
            <a:off x="5086207" y="5055442"/>
            <a:ext cx="989373" cy="538609"/>
          </a:xfrm>
          <a:prstGeom prst="rect">
            <a:avLst/>
          </a:prstGeom>
          <a:noFill/>
        </p:spPr>
        <p:txBody>
          <a:bodyPr wrap="none" rtlCol="0">
            <a:spAutoFit/>
          </a:bodyPr>
          <a:lstStyle/>
          <a:p>
            <a:pPr algn="ctr"/>
            <a:r>
              <a:rPr lang="en-US" altLang="zh-CN" b="1" dirty="0"/>
              <a:t>off2</a:t>
            </a:r>
          </a:p>
          <a:p>
            <a:pPr algn="ctr"/>
            <a:r>
              <a:rPr lang="en-US" altLang="zh-CN" sz="1100" b="1" dirty="0"/>
              <a:t>(same to q1)</a:t>
            </a:r>
          </a:p>
        </p:txBody>
      </p:sp>
    </p:spTree>
    <p:extLst>
      <p:ext uri="{BB962C8B-B14F-4D97-AF65-F5344CB8AC3E}">
        <p14:creationId xmlns:p14="http://schemas.microsoft.com/office/powerpoint/2010/main" val="294663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176C5-6BE8-215A-B497-13CE57C8255E}"/>
              </a:ext>
            </a:extLst>
          </p:cNvPr>
          <p:cNvSpPr>
            <a:spLocks noGrp="1"/>
          </p:cNvSpPr>
          <p:nvPr>
            <p:ph type="title"/>
          </p:nvPr>
        </p:nvSpPr>
        <p:spPr/>
        <p:txBody>
          <a:bodyPr/>
          <a:lstStyle/>
          <a:p>
            <a:r>
              <a:rPr lang="en-US" altLang="zh-CN" dirty="0"/>
              <a:t>Union</a:t>
            </a:r>
            <a:endParaRPr lang="en-US" dirty="0"/>
          </a:p>
        </p:txBody>
      </p:sp>
      <p:pic>
        <p:nvPicPr>
          <p:cNvPr id="5" name="内容占位符 4">
            <a:extLst>
              <a:ext uri="{FF2B5EF4-FFF2-40B4-BE49-F238E27FC236}">
                <a16:creationId xmlns:a16="http://schemas.microsoft.com/office/drawing/2014/main" id="{42420383-91F1-60E4-B262-5848E9DFED7B}"/>
              </a:ext>
            </a:extLst>
          </p:cNvPr>
          <p:cNvPicPr>
            <a:picLocks noGrp="1" noChangeAspect="1"/>
          </p:cNvPicPr>
          <p:nvPr>
            <p:ph idx="1"/>
          </p:nvPr>
        </p:nvPicPr>
        <p:blipFill>
          <a:blip r:embed="rId3"/>
          <a:stretch>
            <a:fillRect/>
          </a:stretch>
        </p:blipFill>
        <p:spPr>
          <a:xfrm>
            <a:off x="2777863" y="2048072"/>
            <a:ext cx="7296150" cy="447675"/>
          </a:xfrm>
        </p:spPr>
      </p:pic>
      <p:pic>
        <p:nvPicPr>
          <p:cNvPr id="6" name="图片 5" descr="\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v_1 \vee v_2)\wedge v_3 = (v_1\wedge v_3) \vee (v_2\wedge v_3)&#10;$$&#10;&#10;&#10;\end{document}" title="IguanaTex Bitmap Display">
            <a:extLst>
              <a:ext uri="{FF2B5EF4-FFF2-40B4-BE49-F238E27FC236}">
                <a16:creationId xmlns:a16="http://schemas.microsoft.com/office/drawing/2014/main" id="{4023C6BC-BF5E-67BF-0AFA-BBF74A54985B}"/>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56554" y="1565296"/>
            <a:ext cx="3878891" cy="250784"/>
          </a:xfrm>
          <a:prstGeom prst="rect">
            <a:avLst/>
          </a:prstGeom>
        </p:spPr>
      </p:pic>
    </p:spTree>
    <p:extLst>
      <p:ext uri="{BB962C8B-B14F-4D97-AF65-F5344CB8AC3E}">
        <p14:creationId xmlns:p14="http://schemas.microsoft.com/office/powerpoint/2010/main" val="380190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023F1DA-1474-F2EB-9E0A-D147A24B608A}"/>
              </a:ext>
            </a:extLst>
          </p:cNvPr>
          <p:cNvSpPr txBox="1">
            <a:spLocks/>
          </p:cNvSpPr>
          <p:nvPr/>
        </p:nvSpPr>
        <p:spPr>
          <a:xfrm>
            <a:off x="333061" y="-483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Score</a:t>
            </a:r>
            <a:r>
              <a:rPr lang="en-US" altLang="zh-CN" sz="1600" dirty="0">
                <a:latin typeface="宋体" panose="02010600030101010101" pitchFamily="2" charset="-122"/>
                <a:ea typeface="宋体" panose="02010600030101010101" pitchFamily="2" charset="-122"/>
              </a:rPr>
              <a:t>(model.py:211-275)</a:t>
            </a:r>
            <a:endParaRPr lang="en-US" altLang="zh-CN"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224A62D2-A77B-7C7A-E0C8-6361A66E2A5D}"/>
              </a:ext>
            </a:extLst>
          </p:cNvPr>
          <p:cNvPicPr>
            <a:picLocks noChangeAspect="1"/>
          </p:cNvPicPr>
          <p:nvPr/>
        </p:nvPicPr>
        <p:blipFill>
          <a:blip r:embed="rId2"/>
          <a:stretch>
            <a:fillRect/>
          </a:stretch>
        </p:blipFill>
        <p:spPr>
          <a:xfrm>
            <a:off x="1238250" y="1464719"/>
            <a:ext cx="7239000" cy="771525"/>
          </a:xfrm>
          <a:prstGeom prst="rect">
            <a:avLst/>
          </a:prstGeom>
        </p:spPr>
      </p:pic>
      <p:pic>
        <p:nvPicPr>
          <p:cNvPr id="8" name="图片 7">
            <a:extLst>
              <a:ext uri="{FF2B5EF4-FFF2-40B4-BE49-F238E27FC236}">
                <a16:creationId xmlns:a16="http://schemas.microsoft.com/office/drawing/2014/main" id="{3F81126C-19C9-42A3-EA6E-DE667CA7F59F}"/>
              </a:ext>
            </a:extLst>
          </p:cNvPr>
          <p:cNvPicPr>
            <a:picLocks noChangeAspect="1"/>
          </p:cNvPicPr>
          <p:nvPr/>
        </p:nvPicPr>
        <p:blipFill>
          <a:blip r:embed="rId3"/>
          <a:stretch>
            <a:fillRect/>
          </a:stretch>
        </p:blipFill>
        <p:spPr>
          <a:xfrm>
            <a:off x="552451" y="910681"/>
            <a:ext cx="6324600" cy="552450"/>
          </a:xfrm>
          <a:prstGeom prst="rect">
            <a:avLst/>
          </a:prstGeom>
        </p:spPr>
      </p:pic>
      <p:pic>
        <p:nvPicPr>
          <p:cNvPr id="10" name="图片 9">
            <a:extLst>
              <a:ext uri="{FF2B5EF4-FFF2-40B4-BE49-F238E27FC236}">
                <a16:creationId xmlns:a16="http://schemas.microsoft.com/office/drawing/2014/main" id="{159FA933-A789-8CB1-C365-AD97EDC80937}"/>
              </a:ext>
            </a:extLst>
          </p:cNvPr>
          <p:cNvPicPr>
            <a:picLocks noChangeAspect="1"/>
          </p:cNvPicPr>
          <p:nvPr/>
        </p:nvPicPr>
        <p:blipFill>
          <a:blip r:embed="rId4"/>
          <a:stretch>
            <a:fillRect/>
          </a:stretch>
        </p:blipFill>
        <p:spPr>
          <a:xfrm>
            <a:off x="8618652" y="26444"/>
            <a:ext cx="3714750" cy="2209800"/>
          </a:xfrm>
          <a:prstGeom prst="rect">
            <a:avLst/>
          </a:prstGeom>
        </p:spPr>
      </p:pic>
      <p:graphicFrame>
        <p:nvGraphicFramePr>
          <p:cNvPr id="11" name="表格 11">
            <a:extLst>
              <a:ext uri="{FF2B5EF4-FFF2-40B4-BE49-F238E27FC236}">
                <a16:creationId xmlns:a16="http://schemas.microsoft.com/office/drawing/2014/main" id="{A2B622D1-CF7B-6F82-58A2-37A476A7F8AD}"/>
              </a:ext>
            </a:extLst>
          </p:cNvPr>
          <p:cNvGraphicFramePr>
            <a:graphicFrameLocks noGrp="1"/>
          </p:cNvGraphicFramePr>
          <p:nvPr>
            <p:extLst>
              <p:ext uri="{D42A27DB-BD31-4B8C-83A1-F6EECF244321}">
                <p14:modId xmlns:p14="http://schemas.microsoft.com/office/powerpoint/2010/main" val="4141927638"/>
              </p:ext>
            </p:extLst>
          </p:nvPr>
        </p:nvGraphicFramePr>
        <p:xfrm>
          <a:off x="1366885" y="3554254"/>
          <a:ext cx="9935849" cy="1828800"/>
        </p:xfrm>
        <a:graphic>
          <a:graphicData uri="http://schemas.openxmlformats.org/drawingml/2006/table">
            <a:tbl>
              <a:tblPr firstRow="1" bandRow="1">
                <a:tableStyleId>{073A0DAA-6AF3-43AB-8588-CEC1D06C72B9}</a:tableStyleId>
              </a:tblPr>
              <a:tblGrid>
                <a:gridCol w="903259">
                  <a:extLst>
                    <a:ext uri="{9D8B030D-6E8A-4147-A177-3AD203B41FA5}">
                      <a16:colId xmlns:a16="http://schemas.microsoft.com/office/drawing/2014/main" val="1121636671"/>
                    </a:ext>
                  </a:extLst>
                </a:gridCol>
                <a:gridCol w="903259">
                  <a:extLst>
                    <a:ext uri="{9D8B030D-6E8A-4147-A177-3AD203B41FA5}">
                      <a16:colId xmlns:a16="http://schemas.microsoft.com/office/drawing/2014/main" val="1961597416"/>
                    </a:ext>
                  </a:extLst>
                </a:gridCol>
                <a:gridCol w="903259">
                  <a:extLst>
                    <a:ext uri="{9D8B030D-6E8A-4147-A177-3AD203B41FA5}">
                      <a16:colId xmlns:a16="http://schemas.microsoft.com/office/drawing/2014/main" val="908654874"/>
                    </a:ext>
                  </a:extLst>
                </a:gridCol>
                <a:gridCol w="903259">
                  <a:extLst>
                    <a:ext uri="{9D8B030D-6E8A-4147-A177-3AD203B41FA5}">
                      <a16:colId xmlns:a16="http://schemas.microsoft.com/office/drawing/2014/main" val="800486139"/>
                    </a:ext>
                  </a:extLst>
                </a:gridCol>
                <a:gridCol w="903259">
                  <a:extLst>
                    <a:ext uri="{9D8B030D-6E8A-4147-A177-3AD203B41FA5}">
                      <a16:colId xmlns:a16="http://schemas.microsoft.com/office/drawing/2014/main" val="3271565772"/>
                    </a:ext>
                  </a:extLst>
                </a:gridCol>
                <a:gridCol w="903259">
                  <a:extLst>
                    <a:ext uri="{9D8B030D-6E8A-4147-A177-3AD203B41FA5}">
                      <a16:colId xmlns:a16="http://schemas.microsoft.com/office/drawing/2014/main" val="3749369494"/>
                    </a:ext>
                  </a:extLst>
                </a:gridCol>
                <a:gridCol w="903259">
                  <a:extLst>
                    <a:ext uri="{9D8B030D-6E8A-4147-A177-3AD203B41FA5}">
                      <a16:colId xmlns:a16="http://schemas.microsoft.com/office/drawing/2014/main" val="47446284"/>
                    </a:ext>
                  </a:extLst>
                </a:gridCol>
                <a:gridCol w="903259">
                  <a:extLst>
                    <a:ext uri="{9D8B030D-6E8A-4147-A177-3AD203B41FA5}">
                      <a16:colId xmlns:a16="http://schemas.microsoft.com/office/drawing/2014/main" val="2281464139"/>
                    </a:ext>
                  </a:extLst>
                </a:gridCol>
                <a:gridCol w="903259">
                  <a:extLst>
                    <a:ext uri="{9D8B030D-6E8A-4147-A177-3AD203B41FA5}">
                      <a16:colId xmlns:a16="http://schemas.microsoft.com/office/drawing/2014/main" val="3979964616"/>
                    </a:ext>
                  </a:extLst>
                </a:gridCol>
                <a:gridCol w="903259">
                  <a:extLst>
                    <a:ext uri="{9D8B030D-6E8A-4147-A177-3AD203B41FA5}">
                      <a16:colId xmlns:a16="http://schemas.microsoft.com/office/drawing/2014/main" val="4185158464"/>
                    </a:ext>
                  </a:extLst>
                </a:gridCol>
                <a:gridCol w="903259">
                  <a:extLst>
                    <a:ext uri="{9D8B030D-6E8A-4147-A177-3AD203B41FA5}">
                      <a16:colId xmlns:a16="http://schemas.microsoft.com/office/drawing/2014/main" val="3030723045"/>
                    </a:ext>
                  </a:extLst>
                </a:gridCol>
              </a:tblGrid>
              <a:tr h="345167">
                <a:tc>
                  <a:txBody>
                    <a:bodyPr/>
                    <a:lstStyle/>
                    <a:p>
                      <a:pPr algn="ctr"/>
                      <a:r>
                        <a:rPr lang="en-US" altLang="zh-CN" dirty="0"/>
                        <a:t>α</a:t>
                      </a:r>
                      <a:endParaRPr lang="en-US" dirty="0"/>
                    </a:p>
                  </a:txBody>
                  <a:tcPr/>
                </a:tc>
                <a:tc>
                  <a:txBody>
                    <a:bodyPr/>
                    <a:lstStyle/>
                    <a:p>
                      <a:pPr algn="ctr"/>
                      <a:r>
                        <a:rPr lang="en-US" altLang="zh-CN" dirty="0"/>
                        <a:t>Avg</a:t>
                      </a:r>
                      <a:endParaRPr lang="en-US" dirty="0"/>
                    </a:p>
                  </a:txBody>
                  <a:tcPr/>
                </a:tc>
                <a:tc>
                  <a:txBody>
                    <a:bodyPr/>
                    <a:lstStyle/>
                    <a:p>
                      <a:pPr algn="ctr"/>
                      <a:r>
                        <a:rPr lang="en-US" dirty="0"/>
                        <a:t>1</a:t>
                      </a:r>
                      <a:r>
                        <a:rPr lang="en-US" altLang="zh-CN" dirty="0"/>
                        <a:t>p</a:t>
                      </a:r>
                      <a:endParaRPr lang="en-US" dirty="0"/>
                    </a:p>
                  </a:txBody>
                  <a:tcPr/>
                </a:tc>
                <a:tc>
                  <a:txBody>
                    <a:bodyPr/>
                    <a:lstStyle/>
                    <a:p>
                      <a:pPr algn="ctr"/>
                      <a:r>
                        <a:rPr lang="en-US" dirty="0"/>
                        <a:t>2</a:t>
                      </a:r>
                      <a:r>
                        <a:rPr lang="en-US" altLang="zh-CN" dirty="0"/>
                        <a:t>p</a:t>
                      </a:r>
                      <a:endParaRPr lang="en-US" dirty="0"/>
                    </a:p>
                  </a:txBody>
                  <a:tcPr/>
                </a:tc>
                <a:tc>
                  <a:txBody>
                    <a:bodyPr/>
                    <a:lstStyle/>
                    <a:p>
                      <a:pPr algn="ctr"/>
                      <a:r>
                        <a:rPr lang="en-US" dirty="0"/>
                        <a:t>3</a:t>
                      </a:r>
                      <a:r>
                        <a:rPr lang="en-US" altLang="zh-CN" dirty="0"/>
                        <a:t>p</a:t>
                      </a:r>
                      <a:endParaRPr lang="en-US" dirty="0"/>
                    </a:p>
                  </a:txBody>
                  <a:tcPr/>
                </a:tc>
                <a:tc>
                  <a:txBody>
                    <a:bodyPr/>
                    <a:lstStyle/>
                    <a:p>
                      <a:pPr algn="ctr"/>
                      <a:r>
                        <a:rPr lang="en-US" dirty="0"/>
                        <a:t>2</a:t>
                      </a:r>
                      <a:r>
                        <a:rPr lang="en-US" altLang="zh-CN" dirty="0"/>
                        <a:t>i</a:t>
                      </a:r>
                      <a:endParaRPr lang="en-US" dirty="0"/>
                    </a:p>
                  </a:txBody>
                  <a:tcPr/>
                </a:tc>
                <a:tc>
                  <a:txBody>
                    <a:bodyPr/>
                    <a:lstStyle/>
                    <a:p>
                      <a:pPr algn="ctr"/>
                      <a:r>
                        <a:rPr lang="en-US" dirty="0"/>
                        <a:t>3</a:t>
                      </a:r>
                      <a:r>
                        <a:rPr lang="en-US" altLang="zh-CN" dirty="0"/>
                        <a:t>i</a:t>
                      </a:r>
                      <a:endParaRPr lang="en-US" dirty="0"/>
                    </a:p>
                  </a:txBody>
                  <a:tcPr/>
                </a:tc>
                <a:tc>
                  <a:txBody>
                    <a:bodyPr/>
                    <a:lstStyle/>
                    <a:p>
                      <a:pPr algn="ctr"/>
                      <a:r>
                        <a:rPr lang="en-US" altLang="zh-CN" dirty="0" err="1"/>
                        <a:t>ip</a:t>
                      </a:r>
                      <a:endParaRPr lang="en-US" dirty="0"/>
                    </a:p>
                  </a:txBody>
                  <a:tcPr/>
                </a:tc>
                <a:tc>
                  <a:txBody>
                    <a:bodyPr/>
                    <a:lstStyle/>
                    <a:p>
                      <a:pPr algn="ctr"/>
                      <a:r>
                        <a:rPr lang="en-US" altLang="zh-CN" dirty="0"/>
                        <a:t>pi</a:t>
                      </a:r>
                      <a:endParaRPr lang="en-US" dirty="0"/>
                    </a:p>
                  </a:txBody>
                  <a:tcPr/>
                </a:tc>
                <a:tc>
                  <a:txBody>
                    <a:bodyPr/>
                    <a:lstStyle/>
                    <a:p>
                      <a:pPr algn="ctr"/>
                      <a:r>
                        <a:rPr lang="en-US" dirty="0"/>
                        <a:t>2</a:t>
                      </a:r>
                      <a:r>
                        <a:rPr lang="en-US" altLang="zh-CN" dirty="0"/>
                        <a:t>u</a:t>
                      </a:r>
                      <a:endParaRPr lang="en-US" dirty="0"/>
                    </a:p>
                  </a:txBody>
                  <a:tcPr/>
                </a:tc>
                <a:tc>
                  <a:txBody>
                    <a:bodyPr/>
                    <a:lstStyle/>
                    <a:p>
                      <a:pPr algn="ctr"/>
                      <a:r>
                        <a:rPr lang="en-US" altLang="zh-CN" dirty="0"/>
                        <a:t>up</a:t>
                      </a:r>
                      <a:endParaRPr lang="en-US" dirty="0"/>
                    </a:p>
                  </a:txBody>
                  <a:tcPr/>
                </a:tc>
                <a:extLst>
                  <a:ext uri="{0D108BD9-81ED-4DB2-BD59-A6C34878D82A}">
                    <a16:rowId xmlns:a16="http://schemas.microsoft.com/office/drawing/2014/main" val="2323448271"/>
                  </a:ext>
                </a:extLst>
              </a:tr>
              <a:tr h="345167">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0.2713</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0.4678</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0.2513</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0.1926</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0.3214</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0.4506</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0.1092</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0.2089</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0.2472</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0.1927</a:t>
                      </a:r>
                      <a:endParaRPr lang="zh-CN" altLang="en-US" sz="1800" b="1" kern="1200" dirty="0">
                        <a:solidFill>
                          <a:schemeClr val="dk1"/>
                        </a:solidFill>
                        <a:effectLst/>
                        <a:latin typeface="+mn-lt"/>
                        <a:ea typeface="+mn-ea"/>
                        <a:cs typeface="+mn-cs"/>
                      </a:endParaRPr>
                    </a:p>
                  </a:txBody>
                  <a:tcPr/>
                </a:tc>
                <a:extLst>
                  <a:ext uri="{0D108BD9-81ED-4DB2-BD59-A6C34878D82A}">
                    <a16:rowId xmlns:a16="http://schemas.microsoft.com/office/drawing/2014/main" val="612729578"/>
                  </a:ext>
                </a:extLst>
              </a:tr>
              <a:tr h="127940">
                <a:tc>
                  <a:txBody>
                    <a:bodyPr/>
                    <a:lstStyle/>
                    <a:p>
                      <a:pPr algn="ctr"/>
                      <a:r>
                        <a:rPr lang="en-US" dirty="0"/>
                        <a:t>0.02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0.2706</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0.4681</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0.2507</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0.1913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0.3239</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0.4488</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dk1"/>
                          </a:solidFill>
                          <a:effectLst/>
                          <a:latin typeface="+mn-lt"/>
                          <a:ea typeface="+mn-ea"/>
                          <a:cs typeface="+mn-cs"/>
                        </a:rPr>
                        <a:t>0.1103</a:t>
                      </a:r>
                      <a:endParaRPr lang="zh-CN" altLang="en-US" sz="1800" b="1"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0.2065</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0.2453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0.1908</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872372972"/>
                  </a:ext>
                </a:extLst>
              </a:tr>
              <a:tr h="345167">
                <a:tc>
                  <a:txBody>
                    <a:bodyPr/>
                    <a:lstStyle/>
                    <a:p>
                      <a:pPr algn="ctr"/>
                      <a:r>
                        <a:rPr lang="en-US" dirty="0"/>
                        <a:t>0.1</a:t>
                      </a:r>
                    </a:p>
                  </a:txBody>
                  <a:tcPr/>
                </a:tc>
                <a:tc>
                  <a:txBody>
                    <a:bodyPr/>
                    <a:lstStyle/>
                    <a:p>
                      <a:pPr algn="ctr"/>
                      <a:r>
                        <a:rPr lang="en-US" dirty="0"/>
                        <a:t>0.2702</a:t>
                      </a:r>
                    </a:p>
                  </a:txBody>
                  <a:tcPr/>
                </a:tc>
                <a:tc>
                  <a:txBody>
                    <a:bodyPr/>
                    <a:lstStyle/>
                    <a:p>
                      <a:pPr algn="ctr"/>
                      <a:r>
                        <a:rPr lang="en-US" b="0" dirty="0"/>
                        <a:t>0.4677</a:t>
                      </a:r>
                    </a:p>
                  </a:txBody>
                  <a:tcPr/>
                </a:tc>
                <a:tc>
                  <a:txBody>
                    <a:bodyPr/>
                    <a:lstStyle/>
                    <a:p>
                      <a:pPr algn="ctr"/>
                      <a:r>
                        <a:rPr lang="en-US" b="0" dirty="0"/>
                        <a:t>0.2477</a:t>
                      </a:r>
                    </a:p>
                  </a:txBody>
                  <a:tcPr/>
                </a:tc>
                <a:tc>
                  <a:txBody>
                    <a:bodyPr/>
                    <a:lstStyle/>
                    <a:p>
                      <a:pPr algn="ctr"/>
                      <a:r>
                        <a:rPr lang="en-US" b="0" dirty="0"/>
                        <a:t>0.1890</a:t>
                      </a:r>
                    </a:p>
                  </a:txBody>
                  <a:tcPr/>
                </a:tc>
                <a:tc>
                  <a:txBody>
                    <a:bodyPr/>
                    <a:lstStyle/>
                    <a:p>
                      <a:pPr algn="ctr"/>
                      <a:r>
                        <a:rPr lang="en-US" b="0" dirty="0"/>
                        <a:t>0.3201</a:t>
                      </a:r>
                    </a:p>
                  </a:txBody>
                  <a:tcPr/>
                </a:tc>
                <a:tc>
                  <a:txBody>
                    <a:bodyPr/>
                    <a:lstStyle/>
                    <a:p>
                      <a:pPr algn="ctr"/>
                      <a:r>
                        <a:rPr lang="en-US" b="1" dirty="0"/>
                        <a:t>0.4539</a:t>
                      </a:r>
                    </a:p>
                  </a:txBody>
                  <a:tcPr/>
                </a:tc>
                <a:tc>
                  <a:txBody>
                    <a:bodyPr/>
                    <a:lstStyle/>
                    <a:p>
                      <a:pPr algn="ctr"/>
                      <a:r>
                        <a:rPr lang="en-US" dirty="0"/>
                        <a:t>0.1085</a:t>
                      </a:r>
                    </a:p>
                  </a:txBody>
                  <a:tcPr/>
                </a:tc>
                <a:tc>
                  <a:txBody>
                    <a:bodyPr/>
                    <a:lstStyle/>
                    <a:p>
                      <a:pPr algn="ctr"/>
                      <a:r>
                        <a:rPr lang="en-US" dirty="0"/>
                        <a:t>0.2073</a:t>
                      </a:r>
                    </a:p>
                  </a:txBody>
                  <a:tcPr/>
                </a:tc>
                <a:tc>
                  <a:txBody>
                    <a:bodyPr/>
                    <a:lstStyle/>
                    <a:p>
                      <a:pPr algn="ctr"/>
                      <a:r>
                        <a:rPr lang="en-US" dirty="0"/>
                        <a:t>0.2455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0.1924</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024468866"/>
                  </a:ext>
                </a:extLst>
              </a:tr>
              <a:tr h="345167">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0.2191</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0.4041</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0.2093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0.1497</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0.2643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0.3760</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0.0843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0.1688</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0.1603</a:t>
                      </a:r>
                      <a:endParaRPr lang="zh-CN" altLang="en-US" sz="1800" b="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0.1558</a:t>
                      </a:r>
                      <a:endParaRPr lang="zh-CN" alt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163925636"/>
                  </a:ext>
                </a:extLst>
              </a:tr>
            </a:tbl>
          </a:graphicData>
        </a:graphic>
      </p:graphicFrame>
      <p:sp>
        <p:nvSpPr>
          <p:cNvPr id="12" name="文本框 11">
            <a:extLst>
              <a:ext uri="{FF2B5EF4-FFF2-40B4-BE49-F238E27FC236}">
                <a16:creationId xmlns:a16="http://schemas.microsoft.com/office/drawing/2014/main" id="{602BC17B-9D51-19CF-7367-0363EEFF419C}"/>
              </a:ext>
            </a:extLst>
          </p:cNvPr>
          <p:cNvSpPr txBox="1"/>
          <p:nvPr/>
        </p:nvSpPr>
        <p:spPr>
          <a:xfrm>
            <a:off x="4857750" y="3184922"/>
            <a:ext cx="2265364" cy="369332"/>
          </a:xfrm>
          <a:prstGeom prst="rect">
            <a:avLst/>
          </a:prstGeom>
          <a:noFill/>
        </p:spPr>
        <p:txBody>
          <a:bodyPr wrap="none" rtlCol="0">
            <a:spAutoFit/>
          </a:bodyPr>
          <a:lstStyle/>
          <a:p>
            <a:r>
              <a:rPr lang="en-US" altLang="zh-CN" dirty="0"/>
              <a:t>HITS@3m - FBK-237</a:t>
            </a:r>
            <a:endParaRPr lang="en-US" dirty="0"/>
          </a:p>
        </p:txBody>
      </p:sp>
      <p:sp>
        <p:nvSpPr>
          <p:cNvPr id="13" name="文本框 12">
            <a:extLst>
              <a:ext uri="{FF2B5EF4-FFF2-40B4-BE49-F238E27FC236}">
                <a16:creationId xmlns:a16="http://schemas.microsoft.com/office/drawing/2014/main" id="{02F5A683-AAB9-5E72-F0FC-C2562968BC5E}"/>
              </a:ext>
            </a:extLst>
          </p:cNvPr>
          <p:cNvSpPr txBox="1"/>
          <p:nvPr/>
        </p:nvSpPr>
        <p:spPr>
          <a:xfrm>
            <a:off x="1238250" y="5943151"/>
            <a:ext cx="3055645" cy="369332"/>
          </a:xfrm>
          <a:prstGeom prst="rect">
            <a:avLst/>
          </a:prstGeom>
          <a:noFill/>
        </p:spPr>
        <p:txBody>
          <a:bodyPr wrap="none" rtlCol="0">
            <a:spAutoFit/>
          </a:bodyPr>
          <a:lstStyle/>
          <a:p>
            <a:r>
              <a:rPr lang="zh-CN" altLang="en-US" dirty="0"/>
              <a:t>结论：</a:t>
            </a:r>
            <a:r>
              <a:rPr lang="en-US" altLang="zh-CN" dirty="0" err="1"/>
              <a:t>dist_inside</a:t>
            </a:r>
            <a:r>
              <a:rPr lang="zh-CN" altLang="en-US" dirty="0"/>
              <a:t>确实没啥用</a:t>
            </a:r>
            <a:endParaRPr lang="en-US" dirty="0"/>
          </a:p>
        </p:txBody>
      </p:sp>
      <p:sp>
        <p:nvSpPr>
          <p:cNvPr id="3" name="文本框 2">
            <a:extLst>
              <a:ext uri="{FF2B5EF4-FFF2-40B4-BE49-F238E27FC236}">
                <a16:creationId xmlns:a16="http://schemas.microsoft.com/office/drawing/2014/main" id="{A3D6BB99-9BF1-4A55-4322-943E58339AD1}"/>
              </a:ext>
            </a:extLst>
          </p:cNvPr>
          <p:cNvSpPr txBox="1"/>
          <p:nvPr/>
        </p:nvSpPr>
        <p:spPr>
          <a:xfrm>
            <a:off x="333061" y="2470937"/>
            <a:ext cx="6165130" cy="523220"/>
          </a:xfrm>
          <a:prstGeom prst="rect">
            <a:avLst/>
          </a:prstGeom>
          <a:noFill/>
        </p:spPr>
        <p:txBody>
          <a:bodyPr wrap="square">
            <a:spAutoFit/>
          </a:bodyPr>
          <a:lstStyle/>
          <a:p>
            <a:r>
              <a:rPr lang="zh-CN" altLang="en-US" sz="2800" dirty="0">
                <a:latin typeface="+mj-lt"/>
                <a:ea typeface="+mj-ea"/>
                <a:cs typeface="+mj-cs"/>
              </a:rPr>
              <a:t>讨论：</a:t>
            </a:r>
            <a:r>
              <a:rPr lang="en-US" altLang="zh-CN" sz="2800" dirty="0" err="1">
                <a:latin typeface="+mj-lt"/>
                <a:ea typeface="+mj-ea"/>
                <a:cs typeface="+mj-cs"/>
              </a:rPr>
              <a:t>dist_inside</a:t>
            </a:r>
            <a:r>
              <a:rPr lang="zh-CN" altLang="en-US" sz="2800" dirty="0">
                <a:latin typeface="+mj-lt"/>
                <a:ea typeface="+mj-ea"/>
                <a:cs typeface="+mj-cs"/>
              </a:rPr>
              <a:t>有啥用</a:t>
            </a:r>
            <a:endParaRPr lang="en-US" sz="2800" dirty="0"/>
          </a:p>
        </p:txBody>
      </p:sp>
    </p:spTree>
    <p:extLst>
      <p:ext uri="{BB962C8B-B14F-4D97-AF65-F5344CB8AC3E}">
        <p14:creationId xmlns:p14="http://schemas.microsoft.com/office/powerpoint/2010/main" val="114457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AFA1D-2159-A26C-0527-D07488DDD94A}"/>
              </a:ext>
            </a:extLst>
          </p:cNvPr>
          <p:cNvSpPr>
            <a:spLocks noGrp="1"/>
          </p:cNvSpPr>
          <p:nvPr>
            <p:ph type="title"/>
          </p:nvPr>
        </p:nvSpPr>
        <p:spPr/>
        <p:txBody>
          <a:bodyPr/>
          <a:lstStyle/>
          <a:p>
            <a:r>
              <a:rPr lang="zh-CN" altLang="en-US" dirty="0"/>
              <a:t>问题</a:t>
            </a:r>
            <a:endParaRPr lang="en-US" dirty="0"/>
          </a:p>
        </p:txBody>
      </p:sp>
      <p:sp>
        <p:nvSpPr>
          <p:cNvPr id="3" name="内容占位符 2">
            <a:extLst>
              <a:ext uri="{FF2B5EF4-FFF2-40B4-BE49-F238E27FC236}">
                <a16:creationId xmlns:a16="http://schemas.microsoft.com/office/drawing/2014/main" id="{B5D95721-8FAE-427B-91E7-6A0B3B5AF98E}"/>
              </a:ext>
            </a:extLst>
          </p:cNvPr>
          <p:cNvSpPr>
            <a:spLocks noGrp="1"/>
          </p:cNvSpPr>
          <p:nvPr>
            <p:ph idx="1"/>
          </p:nvPr>
        </p:nvSpPr>
        <p:spPr/>
        <p:txBody>
          <a:bodyPr/>
          <a:lstStyle/>
          <a:p>
            <a:r>
              <a:rPr lang="en-US" altLang="zh-CN" dirty="0" err="1"/>
              <a:t>Transductive</a:t>
            </a:r>
            <a:r>
              <a:rPr lang="en-US" altLang="zh-CN" dirty="0"/>
              <a:t> or Inductive?</a:t>
            </a:r>
          </a:p>
          <a:p>
            <a:pPr marL="0" indent="0" algn="l">
              <a:buNone/>
            </a:pPr>
            <a:r>
              <a:rPr lang="en-US" altLang="zh-CN" sz="2400" b="0" i="0" u="none" strike="noStrike" baseline="0" dirty="0">
                <a:latin typeface="NimbusRomNo9L-Regu"/>
              </a:rPr>
              <a:t>	Our goal in the experiment section is to evaluate the performance of QUERY2BOX on discovering answers to complex logical queries that cannot be obtained by traversing the incomplete KG. This means, we will focus on answering queries where one or more missing edges in the KG have to be successfully predicted in order to obtain the additional answers.</a:t>
            </a:r>
          </a:p>
          <a:p>
            <a:pPr algn="l"/>
            <a:endParaRPr lang="en-US" altLang="zh-CN" sz="2400" dirty="0">
              <a:latin typeface="NimbusRomNo9L-Regu"/>
            </a:endParaRPr>
          </a:p>
        </p:txBody>
      </p:sp>
      <p:pic>
        <p:nvPicPr>
          <p:cNvPr id="9" name="图片 8">
            <a:extLst>
              <a:ext uri="{FF2B5EF4-FFF2-40B4-BE49-F238E27FC236}">
                <a16:creationId xmlns:a16="http://schemas.microsoft.com/office/drawing/2014/main" id="{CA6412CC-FEB2-4588-84A5-DABC7019A41C}"/>
              </a:ext>
            </a:extLst>
          </p:cNvPr>
          <p:cNvPicPr>
            <a:picLocks noChangeAspect="1"/>
          </p:cNvPicPr>
          <p:nvPr/>
        </p:nvPicPr>
        <p:blipFill>
          <a:blip r:embed="rId2"/>
          <a:stretch>
            <a:fillRect/>
          </a:stretch>
        </p:blipFill>
        <p:spPr>
          <a:xfrm>
            <a:off x="838200" y="4531887"/>
            <a:ext cx="10925175" cy="923925"/>
          </a:xfrm>
          <a:prstGeom prst="rect">
            <a:avLst/>
          </a:prstGeom>
        </p:spPr>
      </p:pic>
    </p:spTree>
    <p:extLst>
      <p:ext uri="{BB962C8B-B14F-4D97-AF65-F5344CB8AC3E}">
        <p14:creationId xmlns:p14="http://schemas.microsoft.com/office/powerpoint/2010/main" val="57062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0CB03821-84DB-0F47-63DA-E47DD6432211}"/>
              </a:ext>
            </a:extLst>
          </p:cNvPr>
          <p:cNvGraphicFramePr>
            <a:graphicFrameLocks noGrp="1"/>
          </p:cNvGraphicFramePr>
          <p:nvPr>
            <p:ph idx="1"/>
            <p:extLst>
              <p:ext uri="{D42A27DB-BD31-4B8C-83A1-F6EECF244321}">
                <p14:modId xmlns:p14="http://schemas.microsoft.com/office/powerpoint/2010/main" val="2634719430"/>
              </p:ext>
            </p:extLst>
          </p:nvPr>
        </p:nvGraphicFramePr>
        <p:xfrm>
          <a:off x="0" y="1548904"/>
          <a:ext cx="5009361" cy="3396056"/>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图片 4">
            <a:extLst>
              <a:ext uri="{FF2B5EF4-FFF2-40B4-BE49-F238E27FC236}">
                <a16:creationId xmlns:a16="http://schemas.microsoft.com/office/drawing/2014/main" id="{A9BFBF82-3A48-60E4-E0C4-2ED63F7929A8}"/>
              </a:ext>
            </a:extLst>
          </p:cNvPr>
          <p:cNvPicPr>
            <a:picLocks noChangeAspect="1"/>
          </p:cNvPicPr>
          <p:nvPr/>
        </p:nvPicPr>
        <p:blipFill>
          <a:blip r:embed="rId3"/>
          <a:stretch>
            <a:fillRect/>
          </a:stretch>
        </p:blipFill>
        <p:spPr>
          <a:xfrm>
            <a:off x="4800108" y="1656045"/>
            <a:ext cx="7513161" cy="1772955"/>
          </a:xfrm>
          <a:prstGeom prst="rect">
            <a:avLst/>
          </a:prstGeom>
        </p:spPr>
      </p:pic>
      <p:pic>
        <p:nvPicPr>
          <p:cNvPr id="7" name="图片 6">
            <a:extLst>
              <a:ext uri="{FF2B5EF4-FFF2-40B4-BE49-F238E27FC236}">
                <a16:creationId xmlns:a16="http://schemas.microsoft.com/office/drawing/2014/main" id="{00F882A6-E609-23FC-2A5C-67229C4B28BB}"/>
              </a:ext>
            </a:extLst>
          </p:cNvPr>
          <p:cNvPicPr>
            <a:picLocks noChangeAspect="1"/>
          </p:cNvPicPr>
          <p:nvPr/>
        </p:nvPicPr>
        <p:blipFill>
          <a:blip r:embed="rId4"/>
          <a:stretch>
            <a:fillRect/>
          </a:stretch>
        </p:blipFill>
        <p:spPr>
          <a:xfrm>
            <a:off x="5597714" y="3812326"/>
            <a:ext cx="6402439" cy="2685436"/>
          </a:xfrm>
          <a:prstGeom prst="rect">
            <a:avLst/>
          </a:prstGeom>
        </p:spPr>
      </p:pic>
      <p:pic>
        <p:nvPicPr>
          <p:cNvPr id="9" name="图片 8">
            <a:extLst>
              <a:ext uri="{FF2B5EF4-FFF2-40B4-BE49-F238E27FC236}">
                <a16:creationId xmlns:a16="http://schemas.microsoft.com/office/drawing/2014/main" id="{6949F641-3E53-0C6E-1074-B4D36CD8026A}"/>
              </a:ext>
            </a:extLst>
          </p:cNvPr>
          <p:cNvPicPr>
            <a:picLocks noChangeAspect="1"/>
          </p:cNvPicPr>
          <p:nvPr/>
        </p:nvPicPr>
        <p:blipFill>
          <a:blip r:embed="rId5"/>
          <a:stretch>
            <a:fillRect/>
          </a:stretch>
        </p:blipFill>
        <p:spPr>
          <a:xfrm>
            <a:off x="0" y="5513498"/>
            <a:ext cx="5703216" cy="1079520"/>
          </a:xfrm>
          <a:prstGeom prst="rect">
            <a:avLst/>
          </a:prstGeom>
        </p:spPr>
      </p:pic>
      <p:sp>
        <p:nvSpPr>
          <p:cNvPr id="10" name="文本框 9">
            <a:extLst>
              <a:ext uri="{FF2B5EF4-FFF2-40B4-BE49-F238E27FC236}">
                <a16:creationId xmlns:a16="http://schemas.microsoft.com/office/drawing/2014/main" id="{776E8F5E-52F6-E87C-8BC6-1B170925FF5B}"/>
              </a:ext>
            </a:extLst>
          </p:cNvPr>
          <p:cNvSpPr txBox="1"/>
          <p:nvPr/>
        </p:nvSpPr>
        <p:spPr>
          <a:xfrm>
            <a:off x="1479342" y="1822281"/>
            <a:ext cx="2315057" cy="369332"/>
          </a:xfrm>
          <a:prstGeom prst="rect">
            <a:avLst/>
          </a:prstGeom>
          <a:noFill/>
        </p:spPr>
        <p:txBody>
          <a:bodyPr wrap="none" rtlCol="0">
            <a:spAutoFit/>
          </a:bodyPr>
          <a:lstStyle/>
          <a:p>
            <a:r>
              <a:rPr lang="zh-CN" altLang="en-US" dirty="0"/>
              <a:t>对数拟合</a:t>
            </a:r>
            <a:r>
              <a:rPr lang="en-US" altLang="zh-CN" dirty="0"/>
              <a:t>(FB15k-237)</a:t>
            </a:r>
            <a:endParaRPr lang="en-US" dirty="0"/>
          </a:p>
        </p:txBody>
      </p:sp>
      <p:sp>
        <p:nvSpPr>
          <p:cNvPr id="11" name="内容占位符 2">
            <a:extLst>
              <a:ext uri="{FF2B5EF4-FFF2-40B4-BE49-F238E27FC236}">
                <a16:creationId xmlns:a16="http://schemas.microsoft.com/office/drawing/2014/main" id="{393C710E-3011-60A6-A6E7-FAB23CFFABCF}"/>
              </a:ext>
            </a:extLst>
          </p:cNvPr>
          <p:cNvSpPr txBox="1">
            <a:spLocks/>
          </p:cNvSpPr>
          <p:nvPr/>
        </p:nvSpPr>
        <p:spPr>
          <a:xfrm>
            <a:off x="677942" y="696565"/>
            <a:ext cx="114260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答案数与表现：负相关</a:t>
            </a:r>
            <a:endParaRPr lang="en-US" altLang="zh-CN" dirty="0"/>
          </a:p>
          <a:p>
            <a:pPr lvl="1"/>
            <a:r>
              <a:rPr lang="zh-CN" altLang="en-US" dirty="0"/>
              <a:t>解释：</a:t>
            </a:r>
            <a:r>
              <a:rPr lang="en-US" altLang="zh-CN" dirty="0"/>
              <a:t>number</a:t>
            </a:r>
            <a:r>
              <a:rPr lang="zh-CN" altLang="en-US" dirty="0"/>
              <a:t>更多框显然应更大，但可能跟</a:t>
            </a:r>
            <a:r>
              <a:rPr lang="en-US" altLang="zh-CN" dirty="0"/>
              <a:t>HITS</a:t>
            </a:r>
            <a:r>
              <a:rPr lang="zh-CN" altLang="en-US" dirty="0"/>
              <a:t>性质也有关</a:t>
            </a:r>
            <a:endParaRPr lang="en-US" altLang="zh-CN" dirty="0"/>
          </a:p>
        </p:txBody>
      </p:sp>
    </p:spTree>
    <p:extLst>
      <p:ext uri="{BB962C8B-B14F-4D97-AF65-F5344CB8AC3E}">
        <p14:creationId xmlns:p14="http://schemas.microsoft.com/office/powerpoint/2010/main" val="252238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1909.261"/>
  <p:tag name="OUTPUTTYPE" val="PNG"/>
  <p:tag name="IGUANATEXVERSION" val="159"/>
  <p:tag name="LATEXADDIN" val="\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Cen_{h1}+Cen_{r11}+Cen_{r12}=Cen_{h1}'&#10;$$&#10;&#10;&#10;\end{document}"/>
  <p:tag name="IGUANATEXSIZE" val="20"/>
  <p:tag name="IGUANATEXCURSOR" val="432"/>
  <p:tag name="TRANSPARENCY" val="True"/>
  <p:tag name="LATEXENGINEID" val="0"/>
  <p:tag name="TEMPFOLDER" val="c:\tmp\lguana\"/>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1325.084"/>
  <p:tag name="OUTPUTTYPE" val="PNG"/>
  <p:tag name="IGUANATEXVERSION" val="159"/>
  <p:tag name="LATEXADDIN" val="\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Cen_{h2}+Cen_{r2}=Cen_{h2}'&#10;$$&#10;&#10;&#10;\end{document}"/>
  <p:tag name="IGUANATEXSIZE" val="20"/>
  <p:tag name="IGUANATEXCURSOR" val="419"/>
  <p:tag name="TRANSPARENCY" val="True"/>
  <p:tag name="LATEXENGINEID" val="0"/>
  <p:tag name="TEMPFOLDER" val="c:\tmp\lguana\"/>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1637.795"/>
  <p:tag name="OUTPUTTYPE" val="PNG"/>
  <p:tag name="IGUANATEXVERSION" val="159"/>
  <p:tag name="LATEXADDIN" val="\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0+Off_{r11}+Off_{r12}=Off'_{h1}&#10;$$&#10;&#10;&#10;\end{document}"/>
  <p:tag name="IGUANATEXSIZE" val="20"/>
  <p:tag name="IGUANATEXCURSOR" val="394"/>
  <p:tag name="TRANSPARENCY" val="True"/>
  <p:tag name="LATEXENGINEID" val="0"/>
  <p:tag name="TEMPFOLDER" val="c:\tmp\lguana\"/>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1050.619"/>
  <p:tag name="OUTPUTTYPE" val="PNG"/>
  <p:tag name="IGUANATEXVERSION" val="159"/>
  <p:tag name="LATEXADDIN" val="\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0+Off_{r2}=Off'_{h2}&#10;$$&#10;&#10;&#10;\end{document}"/>
  <p:tag name="IGUANATEXSIZE" val="20"/>
  <p:tag name="IGUANATEXCURSOR" val="413"/>
  <p:tag name="TRANSPARENCY" val="True"/>
  <p:tag name="LATEXENGINEID" val="0"/>
  <p:tag name="TEMPFOLDER" val="c:\tmp\lguana\"/>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937.008"/>
  <p:tag name="OUTPUTTYPE" val="PNG"/>
  <p:tag name="IGUANATEXVERSION" val="159"/>
  <p:tag name="LATEXADDIN" val="\documentclass{article}&#10;\usepackage{amsthm,amsmath,amssymb}&#10;\usepackage{mathrsfs}&#10;\usepackage{diagbox}&#10;\usepackage{textcomp}&#10;\usepackage{graphicx}&#10;\usepackage{float}&#10;\usepackage{caption}&#10;\usepackage{adjustbox}&#10;\usepackage{subfigure}&#10;\usepackage{geometry}&#10;\usepackage{pifont}&#10;\usepackage{gensymb}&#10;\usepackage{bm}&#10;\usepackage{amstext}&#10;\usepackage{amsfonts}&#10;\pagestyle{empty}&#10;\begin{document}&#10;&#10;$$&#10;(v_1 \vee v_2)\wedge v_3 = (v_1\wedge v_3) \vee (v_2\wedge v_3)&#10;$$&#10;&#10;&#10;\end{document}"/>
  <p:tag name="IGUANATEXSIZE" val="20"/>
  <p:tag name="IGUANATEXCURSOR" val="457"/>
  <p:tag name="TRANSPARENCY" val="True"/>
  <p:tag name="LATEXENGINEID" val="0"/>
  <p:tag name="TEMPFOLDER" val="c:\tmp\lguana\"/>
  <p:tag name="LATEXFORMHEIGHT" val="320"/>
  <p:tag name="LATEXFORMWIDTH" val="385"/>
  <p:tag name="LATEXFORMWRAP" val="True"/>
  <p:tag name="BITMAPVECTOR"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524</Words>
  <Application>Microsoft Office PowerPoint</Application>
  <PresentationFormat>宽屏</PresentationFormat>
  <Paragraphs>190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NimbusRomNo9L-Regu</vt:lpstr>
      <vt:lpstr>等线</vt:lpstr>
      <vt:lpstr>等线 Light</vt:lpstr>
      <vt:lpstr>宋体</vt:lpstr>
      <vt:lpstr>Arial</vt:lpstr>
      <vt:lpstr>Consolas</vt:lpstr>
      <vt:lpstr>Office 主题​​</vt:lpstr>
      <vt:lpstr>Query2Box</vt:lpstr>
      <vt:lpstr>Projection (model.py:723-750)</vt:lpstr>
      <vt:lpstr>PowerPoint 演示文稿</vt:lpstr>
      <vt:lpstr>PowerPoint 演示文稿</vt:lpstr>
      <vt:lpstr>PowerPoint 演示文稿</vt:lpstr>
      <vt:lpstr>Union</vt:lpstr>
      <vt:lpstr>PowerPoint 演示文稿</vt:lpstr>
      <vt:lpstr>问题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Haobo</dc:creator>
  <cp:lastModifiedBy>Haobo</cp:lastModifiedBy>
  <cp:revision>46</cp:revision>
  <dcterms:created xsi:type="dcterms:W3CDTF">2022-08-07T10:21:08Z</dcterms:created>
  <dcterms:modified xsi:type="dcterms:W3CDTF">2022-08-09T06:35:40Z</dcterms:modified>
</cp:coreProperties>
</file>