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0" r:id="rId3"/>
    <p:sldId id="331" r:id="rId4"/>
    <p:sldId id="333" r:id="rId5"/>
    <p:sldId id="345" r:id="rId6"/>
    <p:sldId id="346" r:id="rId7"/>
    <p:sldId id="337" r:id="rId8"/>
    <p:sldId id="338" r:id="rId9"/>
    <p:sldId id="339" r:id="rId10"/>
    <p:sldId id="340" r:id="rId11"/>
    <p:sldId id="341" r:id="rId12"/>
    <p:sldId id="342" r:id="rId13"/>
    <p:sldId id="34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F11F5E-1974-0217-7318-8CAA510B5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4E472-B497-BD44-41A0-45D63887D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65A3-BFBB-4373-9790-BB47B9EAB47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2AD1D-2BD8-2AA3-0BAD-A58E86727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D30AE-A170-C1EC-43F8-DE87C48937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E4E0-5CDC-4765-AFC0-92BC9142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A3E9-28E6-48CA-8055-D0AE43BA70D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71A5-7DA2-4866-BD55-46986F41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9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没有利用显示上下文，利用两边上下文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5061-4342-49F3-8037-3A4DD2703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7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先总结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Input / output </a:t>
            </a:r>
            <a:r>
              <a:rPr lang="zh-CN" altLang="en-US" dirty="0"/>
              <a:t>直观一点</a:t>
            </a:r>
            <a:endParaRPr lang="en-US" altLang="zh-CN" dirty="0"/>
          </a:p>
          <a:p>
            <a:r>
              <a:rPr lang="zh-CN" altLang="en-US" dirty="0"/>
              <a:t>可以加一页讲传统</a:t>
            </a:r>
            <a:r>
              <a:rPr lang="en-US" altLang="zh-CN" dirty="0"/>
              <a:t>BERT</a:t>
            </a:r>
            <a:r>
              <a:rPr lang="zh-CN" altLang="en-US" dirty="0"/>
              <a:t>讲讲背景</a:t>
            </a:r>
            <a:endParaRPr lang="en-US" altLang="zh-CN" dirty="0"/>
          </a:p>
          <a:p>
            <a:r>
              <a:rPr lang="zh-CN" altLang="en-US" dirty="0"/>
              <a:t>哪些是要学的，</a:t>
            </a:r>
            <a:r>
              <a:rPr lang="en-US" altLang="zh-CN" dirty="0"/>
              <a:t>pretrain</a:t>
            </a:r>
            <a:r>
              <a:rPr lang="zh-CN" altLang="en-US" dirty="0"/>
              <a:t>学了哪些，讲一讲</a:t>
            </a:r>
            <a:endParaRPr lang="en-US" altLang="zh-CN" dirty="0"/>
          </a:p>
          <a:p>
            <a:r>
              <a:rPr lang="zh-CN" altLang="en-US" dirty="0"/>
              <a:t>语料库集合之间的关系可以描述一下（有可能约束，比如</a:t>
            </a:r>
            <a:r>
              <a:rPr lang="en-US" altLang="zh-CN" dirty="0"/>
              <a:t>OGB</a:t>
            </a:r>
            <a:r>
              <a:rPr lang="zh-CN" altLang="en-US" dirty="0"/>
              <a:t>，在大图以及</a:t>
            </a:r>
            <a:r>
              <a:rPr lang="en-US" altLang="zh-CN" dirty="0"/>
              <a:t>BERT</a:t>
            </a:r>
            <a:r>
              <a:rPr lang="zh-CN" altLang="en-US" dirty="0"/>
              <a:t>的效率）</a:t>
            </a:r>
            <a:endParaRPr lang="en-US" altLang="zh-CN" dirty="0"/>
          </a:p>
          <a:p>
            <a:r>
              <a:rPr lang="zh-CN" altLang="en-US" dirty="0"/>
              <a:t>可以画一个流程图讲清楚流程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Input / output </a:t>
            </a:r>
            <a:r>
              <a:rPr lang="zh-CN" altLang="en-US" dirty="0"/>
              <a:t>直观一点</a:t>
            </a:r>
            <a:endParaRPr lang="en-US" altLang="zh-CN" dirty="0"/>
          </a:p>
          <a:p>
            <a:r>
              <a:rPr lang="zh-CN" altLang="en-US" dirty="0"/>
              <a:t>可以加一页讲传统</a:t>
            </a:r>
            <a:r>
              <a:rPr lang="en-US" altLang="zh-CN" dirty="0"/>
              <a:t>BERT</a:t>
            </a:r>
            <a:r>
              <a:rPr lang="zh-CN" altLang="en-US" dirty="0"/>
              <a:t>讲讲背景</a:t>
            </a:r>
            <a:endParaRPr lang="en-US" altLang="zh-CN" dirty="0"/>
          </a:p>
          <a:p>
            <a:r>
              <a:rPr lang="zh-CN" altLang="en-US" dirty="0"/>
              <a:t>哪些是要学的，</a:t>
            </a:r>
            <a:r>
              <a:rPr lang="en-US" altLang="zh-CN" dirty="0"/>
              <a:t>pretrain</a:t>
            </a:r>
            <a:r>
              <a:rPr lang="zh-CN" altLang="en-US" dirty="0"/>
              <a:t>学了哪些，讲一讲</a:t>
            </a:r>
            <a:endParaRPr lang="en-US" altLang="zh-CN" dirty="0"/>
          </a:p>
          <a:p>
            <a:r>
              <a:rPr lang="zh-CN" altLang="en-US" dirty="0"/>
              <a:t>语料库集合之间的关系可以描述一下（有可能约束，比如</a:t>
            </a:r>
            <a:r>
              <a:rPr lang="en-US" altLang="zh-CN" dirty="0"/>
              <a:t>OGB</a:t>
            </a:r>
            <a:r>
              <a:rPr lang="zh-CN" altLang="en-US" dirty="0"/>
              <a:t>，在大图以及</a:t>
            </a:r>
            <a:r>
              <a:rPr lang="en-US" altLang="zh-CN" dirty="0"/>
              <a:t>BERT</a:t>
            </a:r>
            <a:r>
              <a:rPr lang="zh-CN" altLang="en-US" dirty="0"/>
              <a:t>的效率）</a:t>
            </a:r>
            <a:endParaRPr lang="en-US" altLang="zh-CN" dirty="0"/>
          </a:p>
          <a:p>
            <a:r>
              <a:rPr lang="zh-CN" altLang="en-US" dirty="0"/>
              <a:t>可以画一个流程图讲清楚流程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Query2box logical rule </a:t>
            </a:r>
            <a:r>
              <a:rPr lang="zh-CN" altLang="en-US" dirty="0"/>
              <a:t>死逻辑</a:t>
            </a:r>
            <a:endParaRPr lang="en-US" altLang="zh-CN" dirty="0"/>
          </a:p>
          <a:p>
            <a:r>
              <a:rPr lang="en-US" altLang="zh-CN" dirty="0"/>
              <a:t>BERT NLP rule </a:t>
            </a:r>
            <a:r>
              <a:rPr lang="zh-CN" altLang="en-US" dirty="0"/>
              <a:t>上下文</a:t>
            </a:r>
            <a:endParaRPr lang="en-US" altLang="zh-CN" dirty="0"/>
          </a:p>
          <a:p>
            <a:r>
              <a:rPr lang="zh-CN" altLang="en-US" dirty="0"/>
              <a:t>可以看看已有工作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r>
              <a:rPr lang="zh-CN" altLang="en-US" dirty="0"/>
              <a:t>，和歧义现象等可能有关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可能更模糊，预测大致方向</a:t>
            </a:r>
            <a:endParaRPr lang="en-US" altLang="zh-CN" dirty="0"/>
          </a:p>
          <a:p>
            <a:endParaRPr lang="en-US" altLang="zh-CN" dirty="0"/>
          </a:p>
          <a:p>
            <a:pPr marL="0" indent="0" algn="l">
              <a:buNone/>
            </a:pPr>
            <a:r>
              <a:rPr lang="en-US" altLang="zh-CN" sz="1200" dirty="0">
                <a:latin typeface="NimbusRomNo9L-Regu"/>
              </a:rPr>
              <a:t> Enumerate each “?” in entity set E and then</a:t>
            </a:r>
          </a:p>
          <a:p>
            <a:pPr marL="0" indent="0" algn="l">
              <a:buNone/>
            </a:pPr>
            <a:r>
              <a:rPr lang="en-US" altLang="zh-CN" sz="1200" dirty="0">
                <a:latin typeface="NimbusRomNo9L-Regu"/>
              </a:rPr>
              <a:t>    implement triple classification for each case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9138C-CE95-DDD2-B319-B84217B36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34E81-29D7-0447-7EC0-5E8032C1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419AD-842F-C05D-A64D-B723AD5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3350-7F7A-4FB6-BE24-ABC2C783A8A1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E74FD-AE9B-C235-FEC5-5DB8556F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526BD-B664-6EDE-08ED-FB66972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17AB-6895-17C6-64AC-997DE9C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45584-8A5A-79E7-E923-74C44DA2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30F26-FA89-2B7C-F657-077B018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E62-07DF-448C-90CD-35D3B0D4FEC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5534F-8687-B960-7F07-2749DA8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31B2-09A4-7404-A938-558D7821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FEC87-2360-48A7-47B5-804C22716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C734-FB6C-CD0C-EF9E-4B3735A2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2E4A3-12F4-1F7B-9E2F-7DA6DE6D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A9E7-B1EE-4B7C-9724-52723D0E7C7D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C20E5-59ED-AEDA-B475-E21E6C29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5F5B-9E18-4411-21D3-E265C04B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E2167-E664-A14F-A265-9F40F55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034DA-E0CB-44C7-4E02-31889388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D8132-8D85-CD69-0570-ED79452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8B9-BC3E-41DB-9CA4-A8C40D1C645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A90B0-D1CD-26ED-513C-4690D737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7308A-7F32-F464-A512-F115C270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1017B-B75B-2A28-A581-762FC055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7B1D4-76BE-A95C-538E-B3876BC9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4532-34B5-80D7-85EB-7D1E1DDB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20A1-B6F3-4EC7-9A82-1DD8BA919DF8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57D28-644E-C548-FEC5-6F8DA42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B668F-1367-66E9-B052-46A84783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83-D074-7926-FAF5-443B22C7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0C47-974C-6101-9B5E-AC979262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2B6CD-721A-454A-99D0-79B2C634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526AB-C594-5B47-6058-98E285DF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1B95-B23A-4E6A-B6F7-8B6F1E83FE48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5909B-70B4-ABF5-AE9F-42BFBCF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69131-A44D-88DE-20D5-8C93490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8A61-8116-F94C-4E5F-E65940E5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E18AA-EC5E-FBCE-1C11-216271D5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D9BE8-1396-E702-0F64-D32B8378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3E5AEE-CA3C-E0FF-3F0A-089C1650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2B821-18AF-5313-C7EB-E607E00D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2A48EA-6239-011C-2F95-49876FE7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66B9-6214-4095-9539-7AB0618FDAC5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50623-9D9A-EE9D-0C70-722216F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7317E-D4B9-F039-B029-CC91014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FDC-54A1-BE16-4C01-7C4173C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05BD6-C628-E43E-D33D-CCC35B9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07C4-44E8-4857-96A8-6B05467F67A2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44B61-3A2D-D7F7-FD4F-8FA9BC2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44B87-4144-7800-5C85-002D50F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DDB5E-41B5-90CE-0112-A219BC4B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D128-D24F-4D10-9057-CAA6CED46656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4D033-A38C-5FEB-7C33-CCF3041C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E5AE7-0C34-1D72-4A1E-DFDCDE6E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B9AC-E735-9813-0857-89714D79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741CF-CC33-E62D-2264-80579F3A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0DC59-D654-B0E9-C735-CC9D8519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D27B3-28BF-D863-4AD3-94CC4166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3E39-FD7A-4964-A91C-10684D359723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F4BB9-2E8F-FEA8-2A6A-003FA21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28990-7200-B7DF-9F6B-DD6C1965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2070E-0CC8-4999-81A7-77702B17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CD4F6-90B1-C9D0-3361-DD47F853C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57A67-11E9-1D25-D98C-2DFE61D0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28CE2-4FE3-BAFB-A06D-FDFE76D7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E98-FE19-413C-9C5A-A13F331005E3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EAC21-C599-6ADD-FCE8-4A064FA3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98B9F-1498-7BCF-79BA-4B549E3C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1ABDC-9E57-54B9-E57D-4F57BAEF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55942-B0D8-873F-5784-CA3021F4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BF3D9-003A-7207-675E-56677FA7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A017-B391-4644-BF70-198ABAAB070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E4B8A-B480-9D3E-EBDF-3B56CCD1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CC564-BA19-B5D5-CFF9-03EB751D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6023F6-9740-36F3-3CD6-9E2FD906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47" y="1381700"/>
            <a:ext cx="10114701" cy="306269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D48F543-9A8F-E3F7-1ADD-B533D265F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068" y="4538600"/>
            <a:ext cx="4803861" cy="2607442"/>
          </a:xfrm>
        </p:spPr>
        <p:txBody>
          <a:bodyPr/>
          <a:lstStyle/>
          <a:p>
            <a:endParaRPr lang="en-GB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Haobo Xu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2022/9/7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67526D-FB67-A010-FC5B-4120F487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0" i="0" u="none" strike="noStrike" baseline="0" dirty="0">
                <a:latin typeface="NimbusRomNo9L-Medi"/>
              </a:rPr>
              <a:t>Settings: BERT-Base </a:t>
            </a:r>
            <a:r>
              <a:rPr lang="en-US" altLang="zh-CN" sz="2400" dirty="0">
                <a:latin typeface="NimbusRomNo9L-Medi"/>
              </a:rPr>
              <a:t>(12 layers, 12 multi-head, 768 hidden size)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NimbusRomNo9L-Medi"/>
              </a:rPr>
              <a:t>3 tuned number of epochs for triple classification, 5 for link (entity) prediction and 20 for relation prediction.</a:t>
            </a:r>
          </a:p>
          <a:p>
            <a:pPr lvl="1">
              <a:lnSpc>
                <a:spcPct val="120000"/>
              </a:lnSpc>
            </a:pPr>
            <a:r>
              <a:rPr lang="en-US" altLang="zh-CN" sz="2000" b="0" i="0" u="none" strike="noStrike" baseline="0" dirty="0">
                <a:latin typeface="NimbusRomNo9L-Medi"/>
              </a:rPr>
              <a:t>BERT-Base </a:t>
            </a:r>
            <a:r>
              <a:rPr lang="en-US" altLang="zh-CN" sz="2000" dirty="0">
                <a:latin typeface="NimbusRomNo9L-Medi"/>
              </a:rPr>
              <a:t>outperforms BERT-Large (larger model)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NimbusRomNo9L-Medi"/>
              </a:rPr>
              <a:t>Triple classification  (h, r, t)-&gt;{True, False}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TEKE and AATE outperform their base models </a:t>
            </a:r>
          </a:p>
          <a:p>
            <a:pPr marL="0" indent="0" algn="l">
              <a:buNone/>
            </a:pPr>
            <a:r>
              <a:rPr lang="en-US" altLang="zh-CN" sz="1800" dirty="0">
                <a:latin typeface="NimbusRomNo9L-Regu"/>
              </a:rPr>
              <a:t>     </a:t>
            </a:r>
            <a:r>
              <a:rPr lang="en-US" altLang="zh-CN" sz="1800" b="0" i="0" u="none" strike="noStrike" baseline="0" dirty="0">
                <a:latin typeface="NimbusRomNo9L-Regu"/>
              </a:rPr>
              <a:t>like </a:t>
            </a:r>
            <a:r>
              <a:rPr lang="en-US" altLang="zh-CN" sz="1800" b="0" i="0" u="none" strike="noStrike" baseline="0" dirty="0" err="1">
                <a:latin typeface="NimbusRomNo9L-Regu"/>
              </a:rPr>
              <a:t>TransE</a:t>
            </a:r>
            <a:r>
              <a:rPr lang="en-US" altLang="zh-CN" sz="1800" b="0" i="0" u="none" strike="noStrike" baseline="0" dirty="0">
                <a:latin typeface="NimbusRomNo9L-Regu"/>
              </a:rPr>
              <a:t> and </a:t>
            </a:r>
            <a:r>
              <a:rPr lang="en-US" altLang="zh-CN" sz="1800" b="0" i="0" u="none" strike="noStrike" baseline="0" dirty="0" err="1">
                <a:latin typeface="NimbusRomNo9L-Regu"/>
              </a:rPr>
              <a:t>TransH</a:t>
            </a: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NimbusRomNo9L-Regu"/>
              </a:rPr>
              <a:t>        </a:t>
            </a:r>
            <a:r>
              <a:rPr lang="zh-CN" altLang="en-US" sz="1800" b="1" dirty="0">
                <a:latin typeface="NimbusRomNo9L-Regu"/>
              </a:rPr>
              <a:t>→</a:t>
            </a:r>
            <a:r>
              <a:rPr lang="zh-CN" altLang="en-US" sz="1800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external text data is necessary</a:t>
            </a:r>
          </a:p>
          <a:p>
            <a:pPr algn="l"/>
            <a:r>
              <a:rPr lang="en-US" altLang="zh-CN" sz="1800" dirty="0">
                <a:latin typeface="NimbusRomNo9L-Regu"/>
              </a:rPr>
              <a:t>KG-BERT performance on WN11 is better than FB13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latin typeface="NimbusRomNo9L-Regu"/>
              </a:rPr>
              <a:t>        </a:t>
            </a:r>
            <a:r>
              <a:rPr lang="zh-CN" altLang="en-US" sz="1800" b="1" dirty="0">
                <a:latin typeface="NimbusRomNo9L-Regu"/>
              </a:rPr>
              <a:t>→</a:t>
            </a:r>
            <a:r>
              <a:rPr lang="zh-CN" altLang="en-US" sz="1800" b="0" i="0" u="none" strike="noStrike" baseline="0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WN is a linguistic knowledge graph closer to linguistic pattern</a:t>
            </a:r>
          </a:p>
          <a:p>
            <a:pPr algn="l"/>
            <a:r>
              <a:rPr lang="en-US" altLang="zh-CN" sz="2000" b="0" i="0" u="none" strike="noStrike" baseline="0" dirty="0">
                <a:latin typeface="NimbusRomNo9L-Medi"/>
              </a:rPr>
              <a:t>KG-BERT perform well by:</a:t>
            </a:r>
          </a:p>
          <a:p>
            <a:pPr lvl="1"/>
            <a:r>
              <a:rPr lang="en-US" altLang="zh-CN" sz="1600" dirty="0">
                <a:latin typeface="NimbusRomNo9L-Medi"/>
              </a:rPr>
              <a:t>Input is sequence containing relation word</a:t>
            </a:r>
          </a:p>
          <a:p>
            <a:pPr lvl="1"/>
            <a:r>
              <a:rPr lang="en-US" altLang="zh-CN" sz="1600" b="0" i="0" u="none" strike="noStrike" baseline="0" dirty="0">
                <a:latin typeface="NimbusRomNo9L-Medi"/>
              </a:rPr>
              <a:t>Contextual embedding</a:t>
            </a:r>
          </a:p>
          <a:p>
            <a:pPr lvl="1"/>
            <a:r>
              <a:rPr lang="en-US" altLang="zh-CN" sz="1600" dirty="0">
                <a:latin typeface="NimbusRomNo9L-Medi"/>
              </a:rPr>
              <a:t>Triple classification is similar to next sentence prediction pre-train task</a:t>
            </a:r>
            <a:endParaRPr lang="en-US" altLang="zh-CN" sz="1600" b="0" i="0" u="none" strike="noStrike" baseline="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69A6406-D9F2-70A1-4B36-115EB55B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69" y="2297182"/>
            <a:ext cx="4362275" cy="3209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2B16ED-42D2-91FD-01F9-E00FB6A2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064" y="5379097"/>
            <a:ext cx="3890112" cy="155604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0947A09-9D85-668B-4108-0DF32D58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044" y="6348968"/>
            <a:ext cx="2743200" cy="365125"/>
          </a:xfrm>
        </p:spPr>
        <p:txBody>
          <a:bodyPr/>
          <a:lstStyle/>
          <a:p>
            <a:fld id="{92DE3295-C94D-4A2B-BF34-DD03AB6E863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7DD5C4-500F-86D8-97DE-FF5FB98F8101}"/>
              </a:ext>
            </a:extLst>
          </p:cNvPr>
          <p:cNvSpPr/>
          <p:nvPr/>
        </p:nvSpPr>
        <p:spPr>
          <a:xfrm>
            <a:off x="1502229" y="4539343"/>
            <a:ext cx="1262742" cy="26125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AE7CA0-2EFA-341F-CC2C-3EB657D447CD}"/>
              </a:ext>
            </a:extLst>
          </p:cNvPr>
          <p:cNvSpPr/>
          <p:nvPr/>
        </p:nvSpPr>
        <p:spPr>
          <a:xfrm>
            <a:off x="7830254" y="4572533"/>
            <a:ext cx="1770946" cy="22636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8C0777-EF73-1008-5781-2A60145C1C35}"/>
              </a:ext>
            </a:extLst>
          </p:cNvPr>
          <p:cNvSpPr/>
          <p:nvPr/>
        </p:nvSpPr>
        <p:spPr>
          <a:xfrm>
            <a:off x="7830254" y="3559630"/>
            <a:ext cx="1770946" cy="22636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0C3B37-9DBC-36AB-FE08-C802B9C7B74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710155" y="3672810"/>
            <a:ext cx="5120099" cy="87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AAAA1CF-B0BB-69AF-F6A7-17EBFE769810}"/>
              </a:ext>
            </a:extLst>
          </p:cNvPr>
          <p:cNvCxnSpPr>
            <a:endCxn id="13" idx="1"/>
          </p:cNvCxnSpPr>
          <p:nvPr/>
        </p:nvCxnSpPr>
        <p:spPr>
          <a:xfrm>
            <a:off x="2764971" y="4539343"/>
            <a:ext cx="5065283" cy="14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AE61772-C516-8179-4B40-EC5444C30868}"/>
              </a:ext>
            </a:extLst>
          </p:cNvPr>
          <p:cNvSpPr/>
          <p:nvPr/>
        </p:nvSpPr>
        <p:spPr>
          <a:xfrm>
            <a:off x="1502229" y="5300639"/>
            <a:ext cx="3265714" cy="25160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1D22B6-777A-6653-A9DF-A2E86AFF9D54}"/>
              </a:ext>
            </a:extLst>
          </p:cNvPr>
          <p:cNvSpPr/>
          <p:nvPr/>
        </p:nvSpPr>
        <p:spPr>
          <a:xfrm>
            <a:off x="7819901" y="5225285"/>
            <a:ext cx="4197928" cy="25153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7976BAF-D2C0-8688-8251-126B19F1E8EA}"/>
              </a:ext>
            </a:extLst>
          </p:cNvPr>
          <p:cNvCxnSpPr>
            <a:cxnSpLocks/>
          </p:cNvCxnSpPr>
          <p:nvPr/>
        </p:nvCxnSpPr>
        <p:spPr>
          <a:xfrm>
            <a:off x="4778296" y="5253470"/>
            <a:ext cx="3051958" cy="1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5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8" y="1170468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NimbusRomNo9L-Medi"/>
              </a:rPr>
              <a:t>Link Prediction    (h, r, ?) / (?, r, t)</a:t>
            </a:r>
          </a:p>
          <a:p>
            <a:pPr marL="0" indent="0" algn="l">
              <a:buNone/>
            </a:pPr>
            <a:endParaRPr lang="en-US" altLang="zh-CN" sz="1800" dirty="0">
              <a:latin typeface="NimbusRomNo9L-Regu"/>
            </a:endParaRPr>
          </a:p>
          <a:p>
            <a:pPr algn="l"/>
            <a:endParaRPr lang="en-US" altLang="zh-CN" sz="2000" b="1" dirty="0">
              <a:latin typeface="NimbusRomNo9L-Regu"/>
            </a:endParaRPr>
          </a:p>
          <a:p>
            <a:pPr algn="l"/>
            <a:endParaRPr lang="en-US" altLang="zh-CN" sz="2000" b="1" dirty="0">
              <a:latin typeface="NimbusRomNo9L-Regu"/>
            </a:endParaRPr>
          </a:p>
          <a:p>
            <a:pPr algn="l"/>
            <a:r>
              <a:rPr lang="en-US" altLang="zh-CN" sz="2000" b="1" dirty="0">
                <a:latin typeface="NimbusRomNo9L-Regu"/>
              </a:rPr>
              <a:t>MR is best but Hits@10 is not that good</a:t>
            </a:r>
          </a:p>
          <a:p>
            <a:pPr lvl="1"/>
            <a:r>
              <a:rPr lang="en-US" altLang="zh-CN" sz="2000" dirty="0">
                <a:latin typeface="NimbusRomNo9L-Regu"/>
              </a:rPr>
              <a:t>BERT can avoid very high ranks,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NimbusRomNo9L-Regu"/>
              </a:rPr>
              <a:t>    but the KG structure information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NimbusRomNo9L-Regu"/>
              </a:rPr>
              <a:t>    is not explicitly modeled.</a:t>
            </a:r>
          </a:p>
          <a:p>
            <a:pPr lvl="1"/>
            <a:endParaRPr lang="en-US" altLang="zh-CN" sz="2000" dirty="0">
              <a:latin typeface="NimbusRomNo9L-Regu"/>
            </a:endParaRPr>
          </a:p>
          <a:p>
            <a:pPr lvl="1"/>
            <a:r>
              <a:rPr lang="en-US" altLang="zh-CN" sz="2000" b="1" dirty="0">
                <a:latin typeface="NimbusRomNo9L-Regu"/>
              </a:rPr>
              <a:t>Good recall but poor accuracy</a:t>
            </a:r>
            <a:endParaRPr lang="en-US" altLang="zh-CN" sz="180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EEF5B35-2897-BC87-6354-49D21C10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36" y="1426020"/>
            <a:ext cx="7011964" cy="3488002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3A260-FD8F-A08E-D0CA-5D0CC108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11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B68469-95B2-9E5C-B691-42C9B56C0821}"/>
              </a:ext>
            </a:extLst>
          </p:cNvPr>
          <p:cNvSpPr/>
          <p:nvPr/>
        </p:nvSpPr>
        <p:spPr>
          <a:xfrm>
            <a:off x="8044543" y="4360604"/>
            <a:ext cx="4071257" cy="46633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8" y="1170468"/>
            <a:ext cx="10515600" cy="568753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NimbusRomNo9L-Medi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NimbusRomNo9L-Medi"/>
              </a:rPr>
              <a:t>Relation Prediction    (h, ?, t)</a:t>
            </a:r>
          </a:p>
          <a:p>
            <a:pPr algn="l"/>
            <a:endParaRPr lang="en-US" altLang="zh-CN" sz="1800" dirty="0">
              <a:latin typeface="NimbusRomNo9L-Regu"/>
            </a:endParaRPr>
          </a:p>
          <a:p>
            <a:pPr algn="l"/>
            <a:endParaRPr lang="en-US" altLang="zh-CN" sz="180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altLang="zh-CN" sz="1600" b="0" i="0" u="none" strike="noStrike" baseline="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8FD0318-4CFC-44EC-7499-56884ADB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34" y="1170468"/>
            <a:ext cx="6315075" cy="522922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803B55E-E44A-B8CE-D003-3B3DBFD2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12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4AF26-A8EA-D7A4-E902-3302AF841C6E}"/>
              </a:ext>
            </a:extLst>
          </p:cNvPr>
          <p:cNvSpPr/>
          <p:nvPr/>
        </p:nvSpPr>
        <p:spPr>
          <a:xfrm>
            <a:off x="5595257" y="5898036"/>
            <a:ext cx="5939195" cy="24150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8" y="1170468"/>
            <a:ext cx="12383538" cy="5687539"/>
          </a:xfrm>
        </p:spPr>
        <p:txBody>
          <a:bodyPr>
            <a:normAutofit/>
          </a:bodyPr>
          <a:lstStyle/>
          <a:p>
            <a:pPr algn="l"/>
            <a:endParaRPr lang="en-US" altLang="zh-CN" sz="2400" dirty="0">
              <a:latin typeface="NimbusRomNo9L-Medi"/>
            </a:endParaRPr>
          </a:p>
          <a:p>
            <a:pPr algn="l"/>
            <a:r>
              <a:rPr lang="en-US" altLang="zh-CN" sz="2400" dirty="0">
                <a:latin typeface="NimbusRomNo9L-Medi"/>
              </a:rPr>
              <a:t>Data leakage problem</a:t>
            </a:r>
          </a:p>
          <a:p>
            <a:pPr algn="l"/>
            <a:endParaRPr lang="en-US" altLang="zh-CN" sz="2400" dirty="0">
              <a:latin typeface="NimbusRomNo9L-Medi"/>
            </a:endParaRPr>
          </a:p>
          <a:p>
            <a:r>
              <a:rPr lang="en-US" altLang="zh-CN" sz="2400" dirty="0">
                <a:latin typeface="NimbusRomNo9L-Medi"/>
              </a:rPr>
              <a:t>Technical terms never appear in pre-training may not work (e.g. OGB)</a:t>
            </a:r>
          </a:p>
          <a:p>
            <a:pPr marL="0" indent="0" algn="l">
              <a:buNone/>
            </a:pPr>
            <a:endParaRPr lang="en-US" altLang="zh-CN" sz="2400" dirty="0">
              <a:latin typeface="NimbusRomNo9L-Medi"/>
            </a:endParaRPr>
          </a:p>
          <a:p>
            <a:pPr algn="l"/>
            <a:r>
              <a:rPr lang="en-US" altLang="zh-CN" sz="2400" dirty="0">
                <a:latin typeface="NimbusRomNo9L-Medi"/>
              </a:rPr>
              <a:t>Including structure information of KG may be better </a:t>
            </a:r>
          </a:p>
          <a:p>
            <a:pPr marL="0" indent="0" algn="l">
              <a:buNone/>
            </a:pPr>
            <a:r>
              <a:rPr lang="en-US" altLang="zh-CN" sz="2400" dirty="0">
                <a:latin typeface="NimbusRomNo9L-Medi"/>
              </a:rPr>
              <a:t>        (combine </a:t>
            </a:r>
            <a:r>
              <a:rPr lang="en-US" altLang="zh-CN" sz="2400" b="1" dirty="0">
                <a:latin typeface="NimbusRomNo9L-Medi"/>
              </a:rPr>
              <a:t>KGE</a:t>
            </a:r>
            <a:r>
              <a:rPr lang="en-US" altLang="zh-CN" sz="2400" dirty="0">
                <a:latin typeface="NimbusRomNo9L-Medi"/>
              </a:rPr>
              <a:t> and </a:t>
            </a:r>
            <a:r>
              <a:rPr lang="fr-FR" altLang="zh-CN" sz="2400" b="1" dirty="0" err="1">
                <a:latin typeface="NimbusRomNo9L-Medi"/>
              </a:rPr>
              <a:t>Language</a:t>
            </a:r>
            <a:r>
              <a:rPr lang="fr-FR" altLang="zh-CN" sz="2400" b="1" dirty="0">
                <a:latin typeface="NimbusRomNo9L-Medi"/>
              </a:rPr>
              <a:t> </a:t>
            </a:r>
            <a:r>
              <a:rPr lang="fr-FR" altLang="zh-CN" sz="2400" b="1" dirty="0" err="1">
                <a:latin typeface="NimbusRomNo9L-Medi"/>
              </a:rPr>
              <a:t>Representation</a:t>
            </a:r>
            <a:r>
              <a:rPr lang="en-US" altLang="zh-CN" sz="2400" b="1" dirty="0">
                <a:latin typeface="NimbusRomNo9L-Medi"/>
              </a:rPr>
              <a:t> Embeddings</a:t>
            </a:r>
            <a:r>
              <a:rPr lang="en-US" altLang="zh-CN" sz="2400" dirty="0">
                <a:latin typeface="NimbusRomNo9L-Medi"/>
              </a:rPr>
              <a:t>)</a:t>
            </a:r>
          </a:p>
          <a:p>
            <a:pPr lvl="1"/>
            <a:r>
              <a:rPr lang="en-US" altLang="zh-CN" sz="2000" dirty="0">
                <a:latin typeface="NimbusRomNo9L-Medi"/>
              </a:rPr>
              <a:t>K-BERT (Liu et al., AAAI 2020)</a:t>
            </a:r>
          </a:p>
          <a:p>
            <a:pPr lvl="1"/>
            <a:r>
              <a:rPr lang="fr-FR" altLang="zh-CN" sz="2000" dirty="0">
                <a:latin typeface="NimbusRomNo9L-Medi"/>
              </a:rPr>
              <a:t>KEPLER (Wang et al., TACL 2020)</a:t>
            </a:r>
            <a:endParaRPr lang="en-US" altLang="zh-CN" sz="2000" dirty="0">
              <a:latin typeface="NimbusRomNo9L-Medi"/>
            </a:endParaRPr>
          </a:p>
          <a:p>
            <a:pPr algn="l"/>
            <a:endParaRPr lang="en-US" altLang="zh-CN" sz="2400" dirty="0">
              <a:latin typeface="NimbusRomNo9L-Medi"/>
            </a:endParaRPr>
          </a:p>
          <a:p>
            <a:pPr algn="l"/>
            <a:endParaRPr lang="en-US" altLang="zh-CN" sz="2400" dirty="0">
              <a:latin typeface="NimbusRomNo9L-Medi"/>
            </a:endParaRPr>
          </a:p>
          <a:p>
            <a:pPr marL="0" indent="0" algn="l">
              <a:buNone/>
            </a:pPr>
            <a:endParaRPr lang="en-US" altLang="zh-CN" sz="240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Discussion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BBDD-EDA0-C14B-A8F0-84C28E72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42278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Outlines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CA14A3-C165-2859-3520-808F01707E9E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6DC93C-EA74-4FDC-4D66-57D460B3D2AA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775012-68B0-E29D-8545-025DA1B5E9C0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269137D-EB5A-14F3-20F1-B2F19D9F5506}"/>
              </a:ext>
            </a:extLst>
          </p:cNvPr>
          <p:cNvSpPr txBox="1"/>
          <p:nvPr/>
        </p:nvSpPr>
        <p:spPr>
          <a:xfrm>
            <a:off x="838983" y="6147980"/>
            <a:ext cx="10679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L., Mao, C., &amp; Luo, Y. (2019). KG-BERT: BERT for </a:t>
            </a:r>
            <a:r>
              <a:rPr lang="fr-FR" altLang="zh-C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graph </a:t>
            </a:r>
            <a:r>
              <a:rPr lang="fr-FR" altLang="zh-C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completion</a:t>
            </a:r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fr-FR" altLang="zh-CN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fr-FR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altLang="zh-CN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preprint</a:t>
            </a:r>
            <a:r>
              <a:rPr lang="fr-FR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arXiv:1909.03193</a:t>
            </a:r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sz="1100" dirty="0">
              <a:solidFill>
                <a:srgbClr val="22222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447D3-89B6-B50C-0FEE-30B50EAF7032}"/>
              </a:ext>
            </a:extLst>
          </p:cNvPr>
          <p:cNvSpPr txBox="1"/>
          <p:nvPr/>
        </p:nvSpPr>
        <p:spPr>
          <a:xfrm>
            <a:off x="1275979" y="1595677"/>
            <a:ext cx="55167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Background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Motivation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Method</a:t>
            </a:r>
          </a:p>
          <a:p>
            <a:pPr marL="1485900" lvl="2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Finetune a)</a:t>
            </a:r>
          </a:p>
          <a:p>
            <a:pPr marL="1485900" lvl="2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Finetune b) 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Experiment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Discussion</a:t>
            </a:r>
            <a:endParaRPr lang="en-US" sz="2800" dirty="0">
              <a:latin typeface="Times" panose="02020603050405020304" pitchFamily="18" charset="0"/>
              <a:ea typeface="+mj-ea"/>
              <a:cs typeface="Times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78336-862B-EF96-A129-F1A87F40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514540"/>
            <a:ext cx="10515600" cy="4965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inionPro-Regular"/>
              </a:rPr>
              <a:t>Knowledge graph embedding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inionPro-Regular"/>
              </a:rPr>
              <a:t>Only structure information: </a:t>
            </a:r>
            <a:r>
              <a:rPr lang="en-US" sz="2000" dirty="0" err="1">
                <a:latin typeface="MinionPro-Regular"/>
              </a:rPr>
              <a:t>TransE</a:t>
            </a:r>
            <a:r>
              <a:rPr lang="en-US" sz="2000" dirty="0">
                <a:latin typeface="MinionPro-Regular"/>
              </a:rPr>
              <a:t>,</a:t>
            </a:r>
            <a:r>
              <a:rPr lang="zh-CN" altLang="en-US" sz="2000" dirty="0">
                <a:latin typeface="MinionPro-Regular"/>
              </a:rPr>
              <a:t> </a:t>
            </a:r>
            <a:r>
              <a:rPr lang="en-US" altLang="zh-CN" sz="2000" dirty="0" err="1">
                <a:latin typeface="MinionPro-Regular"/>
              </a:rPr>
              <a:t>DistMult</a:t>
            </a:r>
            <a:r>
              <a:rPr lang="en-US" altLang="zh-CN" sz="2000" dirty="0">
                <a:latin typeface="MinionPro-Regular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inionPro-Regular"/>
              </a:rPr>
              <a:t>Including external information: entity types, logical rules…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inionPro-Regular"/>
              </a:rPr>
              <a:t>Same words but different meaning cases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MinionPr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inionPro-Regular"/>
              </a:rPr>
              <a:t>Pre-trained language representation models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inionPro-Regular"/>
              </a:rPr>
              <a:t>feature-based: </a:t>
            </a:r>
            <a:r>
              <a:rPr lang="en-US" sz="2000" dirty="0" err="1">
                <a:latin typeface="MinionPro-Regular"/>
              </a:rPr>
              <a:t>ELMo</a:t>
            </a:r>
            <a:r>
              <a:rPr lang="en-US" sz="2000" dirty="0">
                <a:latin typeface="MinionPro-Regular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inionPro-Regular"/>
              </a:rPr>
              <a:t>fine tuning based: GPT, BERT…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4B62945-4FDB-E610-6BEB-AA25C2EB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325213"/>
            <a:ext cx="11030146" cy="56875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u="none" strike="noStrike" baseline="0" dirty="0">
                <a:latin typeface="NimbusRomNo9L-Regu"/>
              </a:rPr>
              <a:t>Treat entities, relations and triples as textual sequences and fine-tune BERT model</a:t>
            </a:r>
            <a:endParaRPr lang="en-US" altLang="zh-CN" dirty="0">
              <a:latin typeface="MinionPro-Regular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nionPro-Regular"/>
              </a:rPr>
              <a:t>Why Pre-training?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0" i="0" u="none" strike="noStrike" baseline="0" dirty="0">
                <a:latin typeface="NimbusRomNo9L-Regu"/>
              </a:rPr>
              <a:t>Traditional methods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only use structure information, but knowledge graphs are sparse</a:t>
            </a:r>
            <a:endParaRPr lang="en-US" altLang="zh-CN" sz="2000" dirty="0">
              <a:latin typeface="NimbusRomNo9L-Regu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nionPro-Regular"/>
              </a:rPr>
              <a:t>Why Language Models?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NimbusRomNo9L-Regu"/>
              </a:rPr>
              <a:t>Traditional methods 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ignore contextual information 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not fully utilize syntactic and semantic information in large-scale text data</a:t>
            </a:r>
            <a:endParaRPr lang="en-US" altLang="zh-CN" sz="2000" dirty="0">
              <a:latin typeface="NimbusRomNo9L-Regu"/>
            </a:endParaRP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latin typeface="NimbusRomNo9L-Regu"/>
              </a:rPr>
              <a:t>                      </a:t>
            </a:r>
            <a:endParaRPr lang="en-US" altLang="zh-CN" sz="3200" b="1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Motivation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6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61" y="1568563"/>
            <a:ext cx="9137893" cy="568753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endParaRPr lang="en-US" altLang="zh-CN" sz="2400" b="0" i="0" u="none" strike="noStrike" baseline="0" dirty="0">
              <a:latin typeface="NimbusRomNo9L-Regu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0" i="0" u="none" strike="noStrike" baseline="0" dirty="0">
                <a:latin typeface="NimbusRomNo9L-Regu"/>
              </a:rPr>
              <a:t>The </a:t>
            </a:r>
            <a:r>
              <a:rPr lang="en-US" altLang="zh-CN" sz="2400" b="1" i="0" u="none" strike="noStrike" baseline="0" dirty="0">
                <a:latin typeface="NimbusRomNo9L-Regu"/>
              </a:rPr>
              <a:t>first study </a:t>
            </a:r>
            <a:r>
              <a:rPr lang="en-US" altLang="zh-CN" sz="2400" b="0" i="0" u="none" strike="noStrike" baseline="0" dirty="0">
                <a:latin typeface="NimbusRomNo9L-Regu"/>
              </a:rPr>
              <a:t>to model triples’ plausibility with a </a:t>
            </a:r>
            <a:r>
              <a:rPr lang="en-US" altLang="zh-CN" sz="2400" b="1" i="0" u="none" strike="noStrike" baseline="0" dirty="0">
                <a:latin typeface="NimbusRomNo9L-Regu"/>
              </a:rPr>
              <a:t>pretrained contextual language </a:t>
            </a:r>
            <a:r>
              <a:rPr lang="en-US" altLang="zh-CN" sz="2400" b="0" i="0" u="none" strike="noStrike" baseline="0" dirty="0">
                <a:latin typeface="NimbusRomNo9L-Regu"/>
              </a:rPr>
              <a:t>model.</a:t>
            </a:r>
          </a:p>
          <a:p>
            <a:pPr algn="l">
              <a:lnSpc>
                <a:spcPct val="120000"/>
              </a:lnSpc>
            </a:pPr>
            <a:endParaRPr lang="en-US" altLang="zh-CN" sz="2400" b="0" i="0" u="none" strike="noStrike" baseline="0" dirty="0">
              <a:latin typeface="NimbusRomNo9L-Regu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0" i="0" u="none" strike="noStrike" baseline="0" dirty="0">
                <a:latin typeface="NimbusRomNo9L-Regu"/>
              </a:rPr>
              <a:t>Achieve state-of-the-art results in triple classification, relation prediction and link prediction tasks.</a:t>
            </a:r>
            <a:endParaRPr lang="en-US" altLang="zh-CN" sz="4000" b="1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3796872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Contributions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A7B615-8976-B9B6-8FED-06D7A4D8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401415"/>
            <a:ext cx="10909730" cy="5687539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NimbusRomNo9L-Medi"/>
              </a:rPr>
              <a:t>BERT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latin typeface="NimbusRomNo9L-Medi"/>
              </a:rPr>
              <a:t>Pre-training</a:t>
            </a:r>
          </a:p>
          <a:p>
            <a:pPr lvl="1">
              <a:lnSpc>
                <a:spcPct val="140000"/>
              </a:lnSpc>
            </a:pPr>
            <a:r>
              <a:rPr lang="en-US" altLang="zh-CN" sz="1800" dirty="0">
                <a:latin typeface="NimbusRomNo9L-Medi"/>
              </a:rPr>
              <a:t>Separate words into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800" dirty="0">
                <a:latin typeface="NimbusRomNo9L-Medi"/>
              </a:rPr>
              <a:t>    tokens(</a:t>
            </a:r>
            <a:r>
              <a:rPr lang="en-US" altLang="zh-CN" sz="1800" dirty="0" err="1">
                <a:latin typeface="NimbusRomNo9L-Medi"/>
              </a:rPr>
              <a:t>WordPiece</a:t>
            </a:r>
            <a:r>
              <a:rPr lang="en-US" altLang="zh-CN" sz="1800" dirty="0">
                <a:latin typeface="NimbusRomNo9L-Medi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 sz="1800" dirty="0">
                <a:latin typeface="NimbusRomNo9L-Medi"/>
              </a:rPr>
              <a:t>Learn token 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800" dirty="0">
                <a:latin typeface="NimbusRomNo9L-Medi"/>
              </a:rPr>
              <a:t>    embeddings</a:t>
            </a:r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1800" dirty="0">
              <a:latin typeface="NimbusRomNo9L-Medi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>
                <a:latin typeface="NimbusRomNo9L-Medi"/>
              </a:rPr>
              <a:t>Fine-tuning</a:t>
            </a:r>
          </a:p>
          <a:p>
            <a:pPr lvl="1">
              <a:lnSpc>
                <a:spcPct val="140000"/>
              </a:lnSpc>
            </a:pPr>
            <a:r>
              <a:rPr lang="en-US" altLang="zh-CN" sz="1800" dirty="0">
                <a:latin typeface="NimbusRomNo9L-Medi"/>
              </a:rPr>
              <a:t>Learn params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800" dirty="0">
                <a:latin typeface="NimbusRomNo9L-Medi"/>
              </a:rPr>
              <a:t>    for downstream classification tasks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3688C09-8803-19C4-2521-842C4B8A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6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EAD9A7-A72C-E414-59E7-F6A52412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22" y="0"/>
            <a:ext cx="9195255" cy="36463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22A57E-A8C7-6E95-1A38-347CEBBF1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4" y="3625823"/>
            <a:ext cx="5782209" cy="17498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927B1C-821C-B257-BE2D-40368A4D5B95}"/>
              </a:ext>
            </a:extLst>
          </p:cNvPr>
          <p:cNvSpPr/>
          <p:nvPr/>
        </p:nvSpPr>
        <p:spPr>
          <a:xfrm>
            <a:off x="1676296" y="3592915"/>
            <a:ext cx="613323" cy="3516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02040F-7C45-DBCE-BE4B-F6395992D73C}"/>
              </a:ext>
            </a:extLst>
          </p:cNvPr>
          <p:cNvSpPr/>
          <p:nvPr/>
        </p:nvSpPr>
        <p:spPr>
          <a:xfrm>
            <a:off x="3728486" y="4095375"/>
            <a:ext cx="5987293" cy="299617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35100E-7102-BFF1-9EFC-4E91FF62C680}"/>
              </a:ext>
            </a:extLst>
          </p:cNvPr>
          <p:cNvSpPr/>
          <p:nvPr/>
        </p:nvSpPr>
        <p:spPr>
          <a:xfrm>
            <a:off x="3537858" y="1589936"/>
            <a:ext cx="3810000" cy="410034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AF4689C-254C-F8EF-EF62-B80F88C229F5}"/>
              </a:ext>
            </a:extLst>
          </p:cNvPr>
          <p:cNvCxnSpPr>
            <a:cxnSpLocks/>
          </p:cNvCxnSpPr>
          <p:nvPr/>
        </p:nvCxnSpPr>
        <p:spPr>
          <a:xfrm>
            <a:off x="2289619" y="3813808"/>
            <a:ext cx="1248239" cy="563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C907BB-4309-55F9-C306-1868C0D4D67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89619" y="2183822"/>
            <a:ext cx="1256687" cy="158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E2A4CF0-358A-CB2B-A346-0825E4419EB8}"/>
              </a:ext>
            </a:extLst>
          </p:cNvPr>
          <p:cNvSpPr/>
          <p:nvPr/>
        </p:nvSpPr>
        <p:spPr>
          <a:xfrm>
            <a:off x="1416440" y="6019985"/>
            <a:ext cx="1306285" cy="3363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1429A2-2978-29B4-0010-75A851358BBE}"/>
              </a:ext>
            </a:extLst>
          </p:cNvPr>
          <p:cNvSpPr/>
          <p:nvPr/>
        </p:nvSpPr>
        <p:spPr>
          <a:xfrm>
            <a:off x="7816093" y="136526"/>
            <a:ext cx="4566384" cy="47280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F7C6F9-2245-129E-4B69-D61DB50B02C0}"/>
              </a:ext>
            </a:extLst>
          </p:cNvPr>
          <p:cNvCxnSpPr>
            <a:cxnSpLocks/>
          </p:cNvCxnSpPr>
          <p:nvPr/>
        </p:nvCxnSpPr>
        <p:spPr>
          <a:xfrm flipV="1">
            <a:off x="2710155" y="499884"/>
            <a:ext cx="7702612" cy="552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i="0" u="none" strike="noStrike" baseline="0" dirty="0">
                <a:latin typeface="NimbusRomNo9L-Medi"/>
              </a:rPr>
              <a:t>Fine-tuning 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000" b="0" i="0" u="none" strike="noStrike" baseline="0" dirty="0">
                <a:latin typeface="NimbusRomNo9L-Medi"/>
              </a:rPr>
              <a:t>Triple Classification / Link prediction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NimbusRomNo9L-Medi"/>
              </a:rPr>
              <a:t>Input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NimbusRomNo9L-Medi"/>
              </a:rPr>
              <a:t>Output: [CLS] token                        binary classification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latin typeface="NimbusRomNo9L-Medi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81B4DD8-D9BA-F28B-6571-32E96CA72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438" y="918031"/>
            <a:ext cx="6776978" cy="38246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D1DDDE-71D7-B052-5407-8F6C1B7D0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530" y="2960975"/>
            <a:ext cx="3414220" cy="163195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3688C09-8803-19C4-2521-842C4B8A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7</a:t>
            </a:fld>
            <a:endParaRPr lang="en-US"/>
          </a:p>
        </p:txBody>
      </p:sp>
      <p:pic>
        <p:nvPicPr>
          <p:cNvPr id="10" name="图片 9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tackrel{MLP}{\longrightarrow}&#10;$$&#10;&#10;&#10;\end{document}" title="IguanaTex Bitmap Display">
            <a:extLst>
              <a:ext uri="{FF2B5EF4-FFF2-40B4-BE49-F238E27FC236}">
                <a16:creationId xmlns:a16="http://schemas.microsoft.com/office/drawing/2014/main" id="{AD0E66C0-7315-1DAC-2CF6-17801FC22C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47" y="5112195"/>
            <a:ext cx="801914" cy="4424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763737F-86E3-2AEF-C21D-FE453CF2A435}"/>
              </a:ext>
            </a:extLst>
          </p:cNvPr>
          <p:cNvSpPr/>
          <p:nvPr/>
        </p:nvSpPr>
        <p:spPr>
          <a:xfrm>
            <a:off x="1112022" y="2934621"/>
            <a:ext cx="3633236" cy="3374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337C86-164C-01DE-6512-0543458B0319}"/>
              </a:ext>
            </a:extLst>
          </p:cNvPr>
          <p:cNvSpPr/>
          <p:nvPr/>
        </p:nvSpPr>
        <p:spPr>
          <a:xfrm>
            <a:off x="5103920" y="4049487"/>
            <a:ext cx="6702495" cy="3644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BB877B-AAA9-22E2-EC1D-1435CF02051F}"/>
              </a:ext>
            </a:extLst>
          </p:cNvPr>
          <p:cNvSpPr/>
          <p:nvPr/>
        </p:nvSpPr>
        <p:spPr>
          <a:xfrm>
            <a:off x="4430486" y="5192486"/>
            <a:ext cx="2090057" cy="362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DA2CB8-969B-F37A-B6BB-24223B9F0988}"/>
              </a:ext>
            </a:extLst>
          </p:cNvPr>
          <p:cNvSpPr/>
          <p:nvPr/>
        </p:nvSpPr>
        <p:spPr>
          <a:xfrm>
            <a:off x="4967753" y="835676"/>
            <a:ext cx="2090057" cy="362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6F46CDD-794D-CFE9-4625-17311B340DF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745258" y="3103350"/>
            <a:ext cx="358662" cy="946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96479D9-8EFA-8ADA-6B66-3A1F1BF2D289}"/>
              </a:ext>
            </a:extLst>
          </p:cNvPr>
          <p:cNvCxnSpPr>
            <a:cxnSpLocks/>
          </p:cNvCxnSpPr>
          <p:nvPr/>
        </p:nvCxnSpPr>
        <p:spPr>
          <a:xfrm flipV="1">
            <a:off x="5470950" y="1197820"/>
            <a:ext cx="737069" cy="399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1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0" i="0" u="none" strike="noStrike" baseline="0" dirty="0">
                <a:latin typeface="NimbusRomNo9L-Medi"/>
              </a:rPr>
              <a:t>Fine-tuning a)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>
                <a:latin typeface="NimbusRomNo9L-Medi"/>
              </a:rPr>
              <a:t>Token Embedding: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>
                <a:latin typeface="NimbusRomNo9L-Medi"/>
              </a:rPr>
              <a:t>Find a sentence containing head/relation/tail</a:t>
            </a:r>
            <a:r>
              <a:rPr lang="zh-CN" altLang="en-US" sz="2000" dirty="0">
                <a:latin typeface="NimbusRomNo9L-Medi"/>
              </a:rPr>
              <a:t> </a:t>
            </a:r>
            <a:r>
              <a:rPr lang="en-US" altLang="zh-CN" sz="2000" dirty="0">
                <a:latin typeface="NimbusRomNo9L-Medi"/>
              </a:rPr>
              <a:t>and separate the sentence into Tok</a:t>
            </a:r>
            <a:r>
              <a:rPr lang="en-US" altLang="zh-CN" sz="2000" baseline="-25000" dirty="0">
                <a:latin typeface="NimbusRomNo9L-Medi"/>
              </a:rPr>
              <a:t>1</a:t>
            </a:r>
            <a:r>
              <a:rPr lang="en-US" altLang="zh-CN" sz="2000" dirty="0">
                <a:latin typeface="NimbusRomNo9L-Medi"/>
              </a:rPr>
              <a:t>, … ,</a:t>
            </a:r>
            <a:r>
              <a:rPr lang="en-US" altLang="zh-CN" sz="2000" dirty="0" err="1">
                <a:latin typeface="NimbusRomNo9L-Medi"/>
              </a:rPr>
              <a:t>Tok</a:t>
            </a:r>
            <a:r>
              <a:rPr lang="en-US" altLang="zh-CN" sz="2000" baseline="-25000" dirty="0" err="1">
                <a:latin typeface="NimbusRomNo9L-Medi"/>
              </a:rPr>
              <a:t>n</a:t>
            </a:r>
            <a:endParaRPr lang="en-US" altLang="zh-CN" sz="2000" baseline="-25000" dirty="0">
              <a:latin typeface="NimbusRomNo9L-Medi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400" dirty="0">
                <a:latin typeface="NimbusRomNo9L-ReguItal"/>
              </a:rPr>
              <a:t>      Example</a:t>
            </a:r>
            <a:r>
              <a:rPr lang="zh-CN" altLang="en-US" sz="1400" dirty="0">
                <a:latin typeface="NimbusRomNo9L-ReguItal"/>
              </a:rPr>
              <a:t>：</a:t>
            </a:r>
            <a:r>
              <a:rPr lang="en-US" altLang="zh-CN" sz="1400" dirty="0">
                <a:latin typeface="NimbusRomNo9L-ReguItal"/>
              </a:rPr>
              <a:t>“Apple Inc. is an American multinational technology company headquartered </a:t>
            </a:r>
            <a:r>
              <a:rPr lang="it-IT" altLang="zh-CN" sz="1400" dirty="0">
                <a:latin typeface="NimbusRomNo9L-ReguItal"/>
              </a:rPr>
              <a:t>in Cupertino, California.” or “Apple Inc.”.</a:t>
            </a:r>
            <a:endParaRPr lang="en-US" altLang="zh-CN" sz="1400" dirty="0">
              <a:latin typeface="NimbusRomNo9L-ReguItal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>
                <a:latin typeface="NimbusRomNo9L-Medi"/>
              </a:rPr>
              <a:t>Segment Embedding: 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>
                <a:latin typeface="NimbusRomNo9L-Medi"/>
              </a:rPr>
              <a:t>head &amp; tail for E</a:t>
            </a:r>
            <a:r>
              <a:rPr lang="en-US" altLang="zh-CN" sz="2000" baseline="-25000" dirty="0">
                <a:latin typeface="NimbusRomNo9L-Medi"/>
              </a:rPr>
              <a:t>A</a:t>
            </a:r>
            <a:r>
              <a:rPr lang="en-US" altLang="zh-CN" sz="2000" dirty="0">
                <a:latin typeface="NimbusRomNo9L-Medi"/>
              </a:rPr>
              <a:t> and relation for E</a:t>
            </a:r>
            <a:r>
              <a:rPr lang="en-US" altLang="zh-CN" sz="2000" baseline="-25000" dirty="0">
                <a:latin typeface="NimbusRomNo9L-Medi"/>
              </a:rPr>
              <a:t>B</a:t>
            </a:r>
            <a:endParaRPr lang="en-US" altLang="zh-CN" sz="2000" dirty="0">
              <a:latin typeface="NimbusRomNo9L-Medi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NimbusRomNo9L-Medi"/>
              </a:rPr>
              <a:t>Scoring function:</a:t>
            </a:r>
            <a:endParaRPr lang="en-US" altLang="zh-CN" sz="1600" dirty="0">
              <a:latin typeface="NimbusRomNo9L-Medi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NimbusRomNo9L-Medi"/>
              </a:rPr>
              <a:t>C is hidden state of [CLS]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NimbusRomNo9L-Medi"/>
              </a:rPr>
              <a:t>W is classification layer </a:t>
            </a: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NimbusRomNo9L-Medi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NimbusRomNo9L-Medi"/>
              </a:rPr>
              <a:t>Loss: cross-entropy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28589B6-590A-5AEA-D20D-D8B8A23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119" y="5323779"/>
            <a:ext cx="1091367" cy="2289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D22785-D76E-5729-F6E4-9695FEC4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47" y="6013422"/>
            <a:ext cx="4181836" cy="585145"/>
          </a:xfrm>
          <a:prstGeom prst="rect">
            <a:avLst/>
          </a:prstGeom>
        </p:spPr>
      </p:pic>
      <p:pic>
        <p:nvPicPr>
          <p:cNvPr id="18" name="图片 17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s_\tau = f(h,r,t)=softmax(CW^T)&#10;$$&#10;&#10;&#10;\end{document}" title="IguanaTex Bitmap Display">
            <a:extLst>
              <a:ext uri="{FF2B5EF4-FFF2-40B4-BE49-F238E27FC236}">
                <a16:creationId xmlns:a16="http://schemas.microsoft.com/office/drawing/2014/main" id="{2BEFC05E-C678-D680-E85C-61355CAB9F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9" y="4497979"/>
            <a:ext cx="3611428" cy="2880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3A22789-F0CB-B987-905B-2DA1BF40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8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5E0F4B-6050-8ABA-59A3-2953B76B1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836" y="782692"/>
            <a:ext cx="3243226" cy="15502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811BB5-97B5-6ABA-2A54-E121488DD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690" y="1305263"/>
            <a:ext cx="5435684" cy="107605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7A6868B-8C46-834D-2A7F-19DF1D63813F}"/>
              </a:ext>
            </a:extLst>
          </p:cNvPr>
          <p:cNvSpPr/>
          <p:nvPr/>
        </p:nvSpPr>
        <p:spPr>
          <a:xfrm>
            <a:off x="9409161" y="2521637"/>
            <a:ext cx="1589315" cy="3651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B3FFB2-8697-5554-2F1F-A2EEC22BD453}"/>
              </a:ext>
            </a:extLst>
          </p:cNvPr>
          <p:cNvSpPr/>
          <p:nvPr/>
        </p:nvSpPr>
        <p:spPr>
          <a:xfrm>
            <a:off x="3559628" y="1710993"/>
            <a:ext cx="1121229" cy="404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55C189-804B-8EAB-BE8F-41BBA82E8E64}"/>
              </a:ext>
            </a:extLst>
          </p:cNvPr>
          <p:cNvSpPr/>
          <p:nvPr/>
        </p:nvSpPr>
        <p:spPr>
          <a:xfrm>
            <a:off x="8671509" y="1103261"/>
            <a:ext cx="752603" cy="404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4563FF-A6C1-AF3D-07E5-4055C754DAA0}"/>
              </a:ext>
            </a:extLst>
          </p:cNvPr>
          <p:cNvSpPr/>
          <p:nvPr/>
        </p:nvSpPr>
        <p:spPr>
          <a:xfrm>
            <a:off x="1508605" y="3829131"/>
            <a:ext cx="3973286" cy="4898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3D5B25-DDE3-42C4-6CD1-ECFED424E5B2}"/>
              </a:ext>
            </a:extLst>
          </p:cNvPr>
          <p:cNvSpPr/>
          <p:nvPr/>
        </p:nvSpPr>
        <p:spPr>
          <a:xfrm>
            <a:off x="8693233" y="1547366"/>
            <a:ext cx="730879" cy="3311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1AE5B6-EAAA-0606-99BF-5AC07B39CD22}"/>
              </a:ext>
            </a:extLst>
          </p:cNvPr>
          <p:cNvCxnSpPr>
            <a:endCxn id="24" idx="1"/>
          </p:cNvCxnSpPr>
          <p:nvPr/>
        </p:nvCxnSpPr>
        <p:spPr>
          <a:xfrm flipV="1">
            <a:off x="5481891" y="1712959"/>
            <a:ext cx="3211342" cy="2195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AE3BA25-7CB8-839B-9A37-EF5DEE9B6D50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9278533" y="1451995"/>
            <a:ext cx="130628" cy="1252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6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0" i="0" u="none" strike="noStrike" baseline="0" dirty="0">
                <a:latin typeface="NimbusRomNo9L-Medi"/>
              </a:rPr>
              <a:t>Fine-tuning b)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900" b="0" i="0" u="none" strike="noStrike" baseline="0" dirty="0">
                <a:latin typeface="NimbusRomNo9L-Medi"/>
              </a:rPr>
              <a:t>relation prediction (h, ?, t)</a:t>
            </a:r>
            <a:endParaRPr lang="en-US" altLang="zh-CN" sz="2000" dirty="0">
              <a:latin typeface="NimbusRomNo9L-Med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latin typeface="NimbusRomNo9L-Medi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NimbusRomNo9L-Medi"/>
              </a:rPr>
              <a:t>Scoring function: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NimbusRomNo9L-Medi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NimbusRomNo9L-Medi"/>
              </a:rPr>
              <a:t>W is classification layer </a:t>
            </a: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NimbusRomNo9L-Medi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NimbusRomNo9L-Medi"/>
              </a:rPr>
              <a:t>Loss function: cross-entropy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NimbusRomNo9L-Medi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9AEBCE8-1CBE-E489-61DC-5A43D388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44" y="3868085"/>
            <a:ext cx="1247775" cy="266700"/>
          </a:xfrm>
          <a:prstGeom prst="rect">
            <a:avLst/>
          </a:prstGeom>
        </p:spPr>
      </p:pic>
      <p:pic>
        <p:nvPicPr>
          <p:cNvPr id="11" name="图片 10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s_\tau=f(h,r,t)=softmax(CW'^T)&#10;$$&#10;&#10;&#10;\end{document}" title="IguanaTex Bitmap Display">
            <a:extLst>
              <a:ext uri="{FF2B5EF4-FFF2-40B4-BE49-F238E27FC236}">
                <a16:creationId xmlns:a16="http://schemas.microsoft.com/office/drawing/2014/main" id="{5D6A3341-7979-611F-4DE7-3141562637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7" y="3364619"/>
            <a:ext cx="3670857" cy="28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4A0549-26E1-4CD3-B3B2-D806F2AB0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016" y="1401415"/>
            <a:ext cx="5000625" cy="3943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18ABE2-2B28-8FF6-3873-83451411D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853" y="4946924"/>
            <a:ext cx="2981325" cy="847725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B53561-7E20-5CD3-6CBC-81BB432B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9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037137-927A-0C29-9FAC-AAE4F1B7861A}"/>
              </a:ext>
            </a:extLst>
          </p:cNvPr>
          <p:cNvSpPr/>
          <p:nvPr/>
        </p:nvSpPr>
        <p:spPr>
          <a:xfrm>
            <a:off x="1235597" y="2002971"/>
            <a:ext cx="1964803" cy="28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2461E0-70D6-44BF-C309-5B257EDE3E13}"/>
              </a:ext>
            </a:extLst>
          </p:cNvPr>
          <p:cNvSpPr/>
          <p:nvPr/>
        </p:nvSpPr>
        <p:spPr>
          <a:xfrm>
            <a:off x="6645797" y="1392543"/>
            <a:ext cx="2422003" cy="2646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4EB69F-DDC3-783A-14C9-AF3A04C7C64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200400" y="1513114"/>
            <a:ext cx="3445397" cy="633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67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239.2201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stackrel{MLP}{\longrightarrow}&#10;$$&#10;&#10;&#10;\end{document}"/>
  <p:tag name="IGUANATEXSIZE" val="20"/>
  <p:tag name="IGUANATEXCURSOR" val="40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777.278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s_\tau = f(h,r,t)=softmax(CW^T)&#10;$$&#10;&#10;&#10;\end{document}"/>
  <p:tag name="IGUANATEXSIZE" val="20"/>
  <p:tag name="IGUANATEXCURSOR" val="412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806.524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s_\tau=f(h,r,t)=softmax(CW'^T)&#10;$$&#10;&#10;&#10;\end{document}"/>
  <p:tag name="IGUANATEXSIZE" val="20"/>
  <p:tag name="IGUANATEXCURSOR" val="423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745</Words>
  <Application>Microsoft Office PowerPoint</Application>
  <PresentationFormat>宽屏</PresentationFormat>
  <Paragraphs>162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MinionPro-Regular</vt:lpstr>
      <vt:lpstr>NimbusRomNo9L-Medi</vt:lpstr>
      <vt:lpstr>NimbusRomNo9L-Regu</vt:lpstr>
      <vt:lpstr>NimbusRomNo9L-ReguItal</vt:lpstr>
      <vt:lpstr>等线</vt:lpstr>
      <vt:lpstr>等线 Light</vt:lpstr>
      <vt:lpstr>Arial</vt:lpstr>
      <vt:lpstr>Times</vt:lpstr>
      <vt:lpstr>Times New Roman</vt:lpstr>
      <vt:lpstr>Wingdings</vt:lpstr>
      <vt:lpstr>Office 主题​​</vt:lpstr>
      <vt:lpstr>PowerPoint 演示文稿</vt:lpstr>
      <vt:lpstr>Outlines</vt:lpstr>
      <vt:lpstr>Background</vt:lpstr>
      <vt:lpstr>Motivation</vt:lpstr>
      <vt:lpstr>Contributions</vt:lpstr>
      <vt:lpstr>Method</vt:lpstr>
      <vt:lpstr>Method</vt:lpstr>
      <vt:lpstr>Method</vt:lpstr>
      <vt:lpstr>Method</vt:lpstr>
      <vt:lpstr>Experiment</vt:lpstr>
      <vt:lpstr>Experiment</vt:lpstr>
      <vt:lpstr>Experiment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74</cp:revision>
  <dcterms:created xsi:type="dcterms:W3CDTF">2022-08-31T06:00:53Z</dcterms:created>
  <dcterms:modified xsi:type="dcterms:W3CDTF">2022-09-05T09:38:20Z</dcterms:modified>
</cp:coreProperties>
</file>