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58" r:id="rId14"/>
    <p:sldId id="259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5D703-53D3-F0BE-B0CC-49AF8801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74B97-3178-AE13-F28C-BE5349863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65E93-2FD2-5AD8-5127-F567B5B8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9F2D0-A3BE-B020-D7D8-097F8CCD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2F4EB-0980-035B-7711-6E7C0A5F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96F5-4801-9DEE-CEF7-8551815C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66588A-745E-3E0A-DA90-8C168575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5A108-B79E-785B-A12C-48FC1C73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AFD2F-9240-FDFD-0FC3-D2ABCD7B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7AF05-36B7-0B92-BA38-B624233F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6D5F92-C984-2002-9E88-7816515DF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37FA7-4C10-A1E7-DD1A-8C479841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61B34-A9A9-0EA9-D0C9-EE347D3C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39C3E-207B-D44B-FFFF-76B1D25B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F7259-A340-7CF8-299E-4C68D77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B58DF-EDA3-0139-F6CB-8B8483D8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9D348-8C1B-9599-FD7B-ED04101F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0118A-26A5-C38D-0780-CD4BC5E4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3F5A4-F6A9-2045-8D89-B11B8C0C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240FC-793A-C9B9-97F9-F6801B80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971C-3664-5095-61F3-44772822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D35C6-6831-DE75-4B4D-F6C10922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1C251-5620-E758-8D34-D86E7C21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C009-1E28-C446-D219-D3C6C4A2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DC1EE-C8CE-5B38-1485-BBF8F27D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CD012-F31F-3FF0-36EF-540B655A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8ECA9-9729-35F2-63F7-2C59377C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2301-0647-DD8F-8DCE-47BFC2765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CBA79-12B2-036D-EA48-3AD7129A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2B8C5-60C7-3539-4243-43325F6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ABE0E-0CBB-978E-EAA8-4D987150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CE38-04B3-0339-F95F-715AC03D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DD623-910D-7753-FE08-08931AEE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62DCA-AE6D-9387-3F9C-9C5C795A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DDB17-9091-DF38-2662-B60EABFD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805C6-6AD7-77F1-0059-930A7AC2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290045-363B-FD50-BFCC-806E7AB0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D9A326-9B08-53F9-B601-7548FAB6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358B1-AFDB-7B7F-CBD5-63D19FA0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7781-3481-60F8-A5ED-81CA464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56249F-1262-FF5D-B29A-111D18F1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CC689-1409-5347-5CA9-68375C58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B519F9-93EB-EA09-D2EB-39A1BC07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AAA000-A3A9-583D-1E00-08792383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0C147-B685-7A0E-F2D0-8E81E64C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EC91E-CF88-806E-954D-98A5B15F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D858-5F38-6607-D275-2A848E2B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F6EC2-A687-569D-822B-F93F06AE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DA541-F2EF-837F-99D7-7F02C3AAA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A8A8E-C80E-C2A6-5ED9-4C180B3C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B0B04-5912-EFDA-DEE0-2F26930E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9F4A6-4C07-1272-C006-67DB4037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525D-58BD-0B4B-E80D-403B2DE5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E87E95-24E6-EF0D-376F-5561DD996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80AF4-F71D-DA3F-019E-527A2C01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31A8E-EC8D-F0DD-E650-D5E756B6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F8FE-A4F9-26F8-3F06-673ADB99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006CF-9601-DECD-6D63-89EA305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F81CE-333D-DA7F-4F02-A865FFEE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6563E-C0FD-09BA-8841-9A4EF1E1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7ADA9-332B-E1F0-E379-9B2C20D2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FEEC-082F-40CE-8386-B0D146A9D2C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DCB77-E282-B718-D790-05C3A1310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82F-9FDE-902F-5C0E-60882DE8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886D-6CA4-4889-A652-C486B835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EC3D5-221D-CADA-E12A-5416B3F21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tKG</a:t>
            </a:r>
            <a:r>
              <a:rPr lang="en-US" dirty="0"/>
              <a:t> </a:t>
            </a:r>
            <a:r>
              <a:rPr lang="zh-CN" altLang="en-US" dirty="0"/>
              <a:t>调研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D77BB-44AB-835D-7D20-D007F2D1A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9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TA-</a:t>
            </a:r>
            <a:r>
              <a:rPr lang="en-US" altLang="zh-CN" dirty="0" err="1"/>
              <a:t>DistMult</a:t>
            </a:r>
            <a:r>
              <a:rPr lang="en-US" altLang="zh-CN" dirty="0"/>
              <a:t>/TA-</a:t>
            </a:r>
            <a:r>
              <a:rPr lang="en-US" altLang="zh-CN" dirty="0" err="1"/>
              <a:t>TransE</a:t>
            </a:r>
            <a:endParaRPr 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9AFEB9-4A7A-6AC7-21C6-90B57A189DB4}"/>
              </a:ext>
            </a:extLst>
          </p:cNvPr>
          <p:cNvSpPr txBox="1">
            <a:spLocks/>
          </p:cNvSpPr>
          <p:nvPr/>
        </p:nvSpPr>
        <p:spPr>
          <a:xfrm>
            <a:off x="1173285" y="1455131"/>
            <a:ext cx="10263000" cy="533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Time expressions are sparse and irregular, so learning expressions that carry temporal information is challenging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Temporal tokens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D05023-F19E-AAB7-9937-5978F67C441A}"/>
              </a:ext>
            </a:extLst>
          </p:cNvPr>
          <p:cNvSpPr txBox="1"/>
          <p:nvPr/>
        </p:nvSpPr>
        <p:spPr>
          <a:xfrm>
            <a:off x="1094780" y="6354375"/>
            <a:ext cx="9923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Garcia-Duran, A.,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Dumančić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S., &amp;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Niepert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M. (2018). Learning Sequence Encoders for Temporal Knowledge Graph Completion. EMNLP 2018.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C174C65-7296-849D-5DF3-6AD0E87C1342}"/>
              </a:ext>
            </a:extLst>
          </p:cNvPr>
          <p:cNvCxnSpPr/>
          <p:nvPr/>
        </p:nvCxnSpPr>
        <p:spPr>
          <a:xfrm>
            <a:off x="4317476" y="2837468"/>
            <a:ext cx="67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BD79FA2-B132-6054-0973-EF26A9F25139}"/>
              </a:ext>
            </a:extLst>
          </p:cNvPr>
          <p:cNvSpPr txBox="1"/>
          <p:nvPr/>
        </p:nvSpPr>
        <p:spPr>
          <a:xfrm>
            <a:off x="5175316" y="2652802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time expressions into sequences of tokens (NLP based)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FCB4FF-4FB4-0F10-CAF4-777AAF6F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14" y="4352942"/>
            <a:ext cx="4186016" cy="13702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5D5790-9ED8-DF99-0CD8-AF8CAD50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40" y="4649438"/>
            <a:ext cx="6495118" cy="11054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3CB3640-5EDC-560E-EB48-7643E3C506B5}"/>
              </a:ext>
            </a:extLst>
          </p:cNvPr>
          <p:cNvSpPr txBox="1"/>
          <p:nvPr/>
        </p:nvSpPr>
        <p:spPr>
          <a:xfrm>
            <a:off x="5278977" y="3862183"/>
            <a:ext cx="6643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Predicate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Encode temporal tokens to relation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95790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TA-</a:t>
            </a:r>
            <a:r>
              <a:rPr lang="en-US" altLang="zh-CN" dirty="0" err="1"/>
              <a:t>DistMult</a:t>
            </a:r>
            <a:r>
              <a:rPr lang="en-US" altLang="zh-CN" dirty="0"/>
              <a:t>/TA-</a:t>
            </a:r>
            <a:r>
              <a:rPr lang="en-US" altLang="zh-CN" dirty="0" err="1"/>
              <a:t>TransE</a:t>
            </a:r>
            <a:endParaRPr 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9AFEB9-4A7A-6AC7-21C6-90B57A189DB4}"/>
              </a:ext>
            </a:extLst>
          </p:cNvPr>
          <p:cNvSpPr txBox="1">
            <a:spLocks/>
          </p:cNvSpPr>
          <p:nvPr/>
        </p:nvSpPr>
        <p:spPr>
          <a:xfrm>
            <a:off x="1173285" y="1455131"/>
            <a:ext cx="10263000" cy="533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Methods</a:t>
            </a:r>
          </a:p>
          <a:p>
            <a:pPr lvl="1"/>
            <a:r>
              <a:rPr lang="en-US" altLang="zh-CN" dirty="0"/>
              <a:t>Learning time-aware representations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Neural network arch: LSTM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Scoring functions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6D6820-681E-285E-EC71-E524D940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22" y="1027906"/>
            <a:ext cx="3579593" cy="2489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EEE22C-2751-08F2-0162-7AA6548F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24" y="3929266"/>
            <a:ext cx="3707221" cy="9087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5D78BE-B561-2B17-7DD5-FDE3FCC3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593" y="5070253"/>
            <a:ext cx="3586690" cy="9805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D69AEE-C685-9A81-A625-2477F8F3B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520" y="4284633"/>
            <a:ext cx="4529147" cy="4340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1CA9064-2463-F6BC-A1B1-62C744B17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769" y="5616710"/>
            <a:ext cx="4190513" cy="434077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01BBF6-6A7B-686C-4089-2D9A5AB2E785}"/>
              </a:ext>
            </a:extLst>
          </p:cNvPr>
          <p:cNvCxnSpPr/>
          <p:nvPr/>
        </p:nvCxnSpPr>
        <p:spPr>
          <a:xfrm>
            <a:off x="5757229" y="4501671"/>
            <a:ext cx="5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E25F23-D7A9-E7F1-3AFA-2E505CFC8B97}"/>
              </a:ext>
            </a:extLst>
          </p:cNvPr>
          <p:cNvCxnSpPr/>
          <p:nvPr/>
        </p:nvCxnSpPr>
        <p:spPr>
          <a:xfrm>
            <a:off x="5757229" y="5808469"/>
            <a:ext cx="5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8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TA-</a:t>
            </a:r>
            <a:r>
              <a:rPr lang="en-US" altLang="zh-CN" dirty="0" err="1"/>
              <a:t>DistMult</a:t>
            </a:r>
            <a:r>
              <a:rPr lang="en-US" altLang="zh-CN" dirty="0"/>
              <a:t>/TA-</a:t>
            </a:r>
            <a:r>
              <a:rPr lang="en-US" altLang="zh-CN" dirty="0" err="1"/>
              <a:t>TransE</a:t>
            </a:r>
            <a:endParaRPr 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9AFEB9-4A7A-6AC7-21C6-90B57A189DB4}"/>
              </a:ext>
            </a:extLst>
          </p:cNvPr>
          <p:cNvSpPr txBox="1">
            <a:spLocks/>
          </p:cNvSpPr>
          <p:nvPr/>
        </p:nvSpPr>
        <p:spPr>
          <a:xfrm>
            <a:off x="1173285" y="1455131"/>
            <a:ext cx="10263000" cy="533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Self-created dataset</a:t>
            </a:r>
          </a:p>
          <a:p>
            <a:pPr lvl="1"/>
            <a:r>
              <a:rPr lang="en-US" altLang="zh-CN" dirty="0"/>
              <a:t>Yago-15k: containing modifiers, namely, ‘since’, ‘until’… (not followed by other papers)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Discussions:</a:t>
            </a:r>
          </a:p>
          <a:p>
            <a:pPr lvl="1"/>
            <a:r>
              <a:rPr lang="en-US" altLang="zh-CN" dirty="0"/>
              <a:t>Special modifiers: since, until…</a:t>
            </a:r>
          </a:p>
          <a:p>
            <a:pPr lvl="1"/>
            <a:r>
              <a:rPr lang="en-US" altLang="zh-CN" dirty="0"/>
              <a:t>Can obtain a representation for a timestamps even though it never appeared in training set</a:t>
            </a:r>
          </a:p>
          <a:p>
            <a:pPr lvl="1"/>
            <a:r>
              <a:rPr lang="en-US" altLang="zh-CN" dirty="0"/>
              <a:t>Can use triples with/</a:t>
            </a:r>
            <a:r>
              <a:rPr lang="en-US" altLang="zh-CN" dirty="0" err="1"/>
              <a:t>w.o.</a:t>
            </a:r>
            <a:r>
              <a:rPr lang="en-US" altLang="zh-CN" dirty="0"/>
              <a:t> temporal information for training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331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T-RED-GNN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14" y="1825625"/>
            <a:ext cx="5732282" cy="4351338"/>
          </a:xfrm>
        </p:spPr>
        <p:txBody>
          <a:bodyPr/>
          <a:lstStyle/>
          <a:p>
            <a:r>
              <a:rPr lang="en-US" b="1" dirty="0"/>
              <a:t>Static</a:t>
            </a:r>
          </a:p>
          <a:p>
            <a:pPr lvl="1"/>
            <a:r>
              <a:rPr lang="en-US" altLang="zh-CN" dirty="0"/>
              <a:t>Reverse relation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Relation path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BEF39A-6D41-A336-2EC6-FA317137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06" y="4435949"/>
            <a:ext cx="4700476" cy="73406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750441-2699-432E-24F9-A1E4078DD55F}"/>
              </a:ext>
            </a:extLst>
          </p:cNvPr>
          <p:cNvSpPr txBox="1">
            <a:spLocks/>
          </p:cNvSpPr>
          <p:nvPr/>
        </p:nvSpPr>
        <p:spPr>
          <a:xfrm>
            <a:off x="6251014" y="1611115"/>
            <a:ext cx="5898213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Dynamic</a:t>
            </a:r>
          </a:p>
          <a:p>
            <a:pPr lvl="1"/>
            <a:r>
              <a:rPr lang="en-US" altLang="zh-CN" dirty="0"/>
              <a:t>Reverse relation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Relation path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Bind time </a:t>
            </a:r>
            <a:r>
              <a:rPr lang="en-US" altLang="zh-CN" dirty="0"/>
              <a:t>stamp</a:t>
            </a:r>
            <a:r>
              <a:rPr lang="en-US" dirty="0"/>
              <a:t> with relation type</a:t>
            </a:r>
          </a:p>
          <a:p>
            <a:pPr lvl="2"/>
            <a:r>
              <a:rPr lang="en-US" altLang="zh-CN" dirty="0"/>
              <a:t>Time stamps</a:t>
            </a:r>
            <a:r>
              <a:rPr lang="en-US" dirty="0"/>
              <a:t> are not considered when creating </a:t>
            </a:r>
            <a:r>
              <a:rPr lang="en-US" altLang="zh-CN" dirty="0"/>
              <a:t>path</a:t>
            </a:r>
            <a:r>
              <a:rPr lang="en-US" dirty="0"/>
              <a:t> </a:t>
            </a:r>
          </a:p>
          <a:p>
            <a:pPr lvl="1"/>
            <a:r>
              <a:rPr lang="en-US" altLang="zh-CN" dirty="0"/>
              <a:t>Temporal 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291AF2-CF9E-BB98-6E0D-53DF3786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57" y="4435949"/>
            <a:ext cx="4933443" cy="734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12C711-F081-F40E-E288-408760E53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797" y="2687237"/>
            <a:ext cx="1787011" cy="3403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1AC739-CA65-4E14-4258-45EBA8329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797" y="3116538"/>
            <a:ext cx="2415203" cy="36774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5A10E18-17BB-8652-6372-E6CB9EBC4C89}"/>
              </a:ext>
            </a:extLst>
          </p:cNvPr>
          <p:cNvCxnSpPr/>
          <p:nvPr/>
        </p:nvCxnSpPr>
        <p:spPr>
          <a:xfrm>
            <a:off x="8819433" y="3300412"/>
            <a:ext cx="54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BC035C06-AB37-A5B9-2ADB-0F8040688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145" y="2752539"/>
            <a:ext cx="1828800" cy="2381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CCD03D-92E5-4CAD-AD8E-302797D56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870" y="3171825"/>
            <a:ext cx="895350" cy="25717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A4DD2E6-3E41-61D6-3A3D-E9244E3BEB30}"/>
              </a:ext>
            </a:extLst>
          </p:cNvPr>
          <p:cNvCxnSpPr/>
          <p:nvPr/>
        </p:nvCxnSpPr>
        <p:spPr>
          <a:xfrm>
            <a:off x="8819433" y="2845922"/>
            <a:ext cx="54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B5165057-167E-C240-2EA1-296DB41DF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86" y="2750453"/>
            <a:ext cx="1181100" cy="257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217D897-7F9A-E58E-4151-7E42851FB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6906" y="3047458"/>
            <a:ext cx="5267325" cy="2762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2619764-3D89-76AF-3864-D56EF4E2B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4478" y="6511094"/>
            <a:ext cx="518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19"/>
            <a:ext cx="10515600" cy="1325563"/>
          </a:xfrm>
        </p:spPr>
        <p:txBody>
          <a:bodyPr/>
          <a:lstStyle/>
          <a:p>
            <a:r>
              <a:rPr lang="en-US" dirty="0"/>
              <a:t>T-RED-GNN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2282" cy="4351338"/>
          </a:xfrm>
        </p:spPr>
        <p:txBody>
          <a:bodyPr/>
          <a:lstStyle/>
          <a:p>
            <a:r>
              <a:rPr lang="en-US" b="1" dirty="0"/>
              <a:t>Static</a:t>
            </a:r>
          </a:p>
          <a:p>
            <a:pPr lvl="1"/>
            <a:r>
              <a:rPr lang="en-US" altLang="zh-CN" dirty="0"/>
              <a:t>Message Passing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750441-2699-432E-24F9-A1E4078DD55F}"/>
              </a:ext>
            </a:extLst>
          </p:cNvPr>
          <p:cNvSpPr txBox="1">
            <a:spLocks/>
          </p:cNvSpPr>
          <p:nvPr/>
        </p:nvSpPr>
        <p:spPr>
          <a:xfrm>
            <a:off x="6224657" y="1825625"/>
            <a:ext cx="5732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Dynamic</a:t>
            </a:r>
          </a:p>
          <a:p>
            <a:pPr lvl="1"/>
            <a:r>
              <a:rPr lang="en-US" altLang="zh-CN" dirty="0"/>
              <a:t>Message Passing:</a:t>
            </a:r>
            <a:r>
              <a:rPr lang="zh-CN" altLang="en-US" dirty="0"/>
              <a:t> </a:t>
            </a:r>
            <a:r>
              <a:rPr lang="en-US" altLang="zh-CN" dirty="0"/>
              <a:t>query (e</a:t>
            </a:r>
            <a:r>
              <a:rPr lang="en-US" altLang="zh-CN" sz="1800" dirty="0"/>
              <a:t>q</a:t>
            </a:r>
            <a:r>
              <a:rPr lang="en-US" altLang="zh-CN" dirty="0"/>
              <a:t>, r, ?, </a:t>
            </a:r>
            <a:r>
              <a:rPr lang="en-US" altLang="zh-CN" dirty="0" err="1"/>
              <a:t>t</a:t>
            </a:r>
            <a:r>
              <a:rPr lang="en-US" altLang="zh-CN" sz="1800" dirty="0" err="1"/>
              <a:t>q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5889C0-06A3-D757-8B84-F3E72DC1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62" y="2714264"/>
            <a:ext cx="4327138" cy="2410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3C912D-0A43-9D61-2A2F-CE55F708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9" y="2734056"/>
            <a:ext cx="4872038" cy="25344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7041D7-5197-9799-72FF-41517DBF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91" y="5832476"/>
            <a:ext cx="4050786" cy="4794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20D1BC-96CC-2516-94C7-C1F74BFE9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846" y="5813589"/>
            <a:ext cx="3656746" cy="5256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370A81-A76D-DD45-0749-2A190120CE03}"/>
              </a:ext>
            </a:extLst>
          </p:cNvPr>
          <p:cNvSpPr txBox="1"/>
          <p:nvPr/>
        </p:nvSpPr>
        <p:spPr>
          <a:xfrm>
            <a:off x="8804635" y="5078154"/>
            <a:ext cx="144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Δ</a:t>
            </a:r>
            <a:r>
              <a:rPr lang="en-US" altLang="zh-CN" dirty="0"/>
              <a:t>t = t – </a:t>
            </a:r>
            <a:r>
              <a:rPr lang="en-US" altLang="zh-CN" dirty="0" err="1"/>
              <a:t>t</a:t>
            </a:r>
            <a:r>
              <a:rPr lang="en-US" altLang="zh-CN" sz="1400" dirty="0" err="1"/>
              <a:t>q</a:t>
            </a:r>
            <a:endParaRPr lang="en-US" altLang="zh-CN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1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T-RED-GNN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4159" cy="4351338"/>
          </a:xfrm>
        </p:spPr>
        <p:txBody>
          <a:bodyPr/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Hard for time prediction task: message passing with known </a:t>
            </a:r>
            <a:r>
              <a:rPr lang="en-US" altLang="zh-CN" dirty="0" err="1"/>
              <a:t>t</a:t>
            </a:r>
            <a:r>
              <a:rPr lang="en-US" altLang="zh-CN" sz="1800" dirty="0" err="1"/>
              <a:t>q</a:t>
            </a:r>
            <a:endParaRPr lang="en-US" altLang="zh-CN" sz="1800" dirty="0"/>
          </a:p>
          <a:p>
            <a:pPr lvl="1"/>
            <a:r>
              <a:rPr lang="en-US" sz="1800" dirty="0"/>
              <a:t>|</a:t>
            </a:r>
            <a:r>
              <a:rPr lang="en-US" altLang="zh-CN" sz="1800" dirty="0"/>
              <a:t>delta t</a:t>
            </a:r>
            <a:r>
              <a:rPr lang="en-US" sz="1800" dirty="0"/>
              <a:t>|</a:t>
            </a:r>
            <a:r>
              <a:rPr lang="zh-CN" altLang="en-US" sz="1800" dirty="0"/>
              <a:t>没见过</a:t>
            </a:r>
            <a:endParaRPr lang="en-US" altLang="zh-CN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zh-CN" altLang="en-US" sz="1800" dirty="0"/>
              <a:t>重点在于建模时间</a:t>
            </a:r>
            <a:endParaRPr lang="en-US" altLang="zh-CN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1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396" y="1523967"/>
            <a:ext cx="10263000" cy="5334033"/>
          </a:xfrm>
        </p:spPr>
        <p:txBody>
          <a:bodyPr>
            <a:normAutofit/>
          </a:bodyPr>
          <a:lstStyle/>
          <a:p>
            <a:r>
              <a:rPr lang="en-US" altLang="zh-CN" dirty="0"/>
              <a:t>Integrated Crisis Early Warning System</a:t>
            </a:r>
            <a:r>
              <a:rPr lang="zh-CN" altLang="en-US" dirty="0"/>
              <a:t> </a:t>
            </a:r>
            <a:r>
              <a:rPr lang="en-US" altLang="zh-CN" dirty="0"/>
              <a:t>(ICEWS)</a:t>
            </a:r>
          </a:p>
          <a:p>
            <a:pPr lvl="1"/>
            <a:r>
              <a:rPr lang="en-US" altLang="zh-CN" dirty="0"/>
              <a:t>Contains: </a:t>
            </a:r>
            <a:r>
              <a:rPr lang="en-US" altLang="zh-CN" sz="1400" b="0" i="0" u="none" strike="noStrike" baseline="0" dirty="0">
                <a:latin typeface="NimbusRomNo9L-Regu"/>
              </a:rPr>
              <a:t>political events with a specific timestamp</a:t>
            </a:r>
          </a:p>
          <a:p>
            <a:pPr lvl="1"/>
            <a:r>
              <a:rPr lang="en-US" altLang="zh-CN" sz="1800" b="0" i="0" u="none" strike="noStrike" baseline="0" dirty="0">
                <a:latin typeface="NimbusRomNo9L-Regu"/>
              </a:rPr>
              <a:t>Additional information</a:t>
            </a:r>
            <a:r>
              <a:rPr lang="en-US" altLang="zh-CN" sz="1400" dirty="0">
                <a:latin typeface="NimbusRomNo9L-Regu"/>
              </a:rPr>
              <a:t>: </a:t>
            </a:r>
            <a:r>
              <a:rPr lang="en-US" altLang="zh-CN" sz="1800" b="0" i="0" u="none" strike="noStrike" baseline="0" dirty="0">
                <a:solidFill>
                  <a:srgbClr val="000080"/>
                </a:solidFill>
                <a:latin typeface="NimbusMonL-Regu"/>
              </a:rPr>
              <a:t>http://www.icews.com/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74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CDA9E8-F9D6-29C0-89D6-931D681A3E53}"/>
              </a:ext>
            </a:extLst>
          </p:cNvPr>
          <p:cNvSpPr/>
          <p:nvPr/>
        </p:nvSpPr>
        <p:spPr>
          <a:xfrm>
            <a:off x="5288437" y="1008668"/>
            <a:ext cx="1395167" cy="6127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tKG</a:t>
            </a:r>
            <a:endParaRPr 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BB2BD3-4E1E-B5D9-A344-DEBDCD589649}"/>
              </a:ext>
            </a:extLst>
          </p:cNvPr>
          <p:cNvSpPr/>
          <p:nvPr/>
        </p:nvSpPr>
        <p:spPr>
          <a:xfrm>
            <a:off x="2083323" y="2460395"/>
            <a:ext cx="1753385" cy="631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Quadruple-based</a:t>
            </a:r>
            <a:endParaRPr 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A36E35-6BD1-6B61-3C23-404BF22E39DC}"/>
              </a:ext>
            </a:extLst>
          </p:cNvPr>
          <p:cNvSpPr/>
          <p:nvPr/>
        </p:nvSpPr>
        <p:spPr>
          <a:xfrm>
            <a:off x="8317586" y="2460395"/>
            <a:ext cx="1753385" cy="631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Subgraph-based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5B14389-3F0E-2A6A-0707-0D9FCE4596C5}"/>
              </a:ext>
            </a:extLst>
          </p:cNvPr>
          <p:cNvSpPr/>
          <p:nvPr/>
        </p:nvSpPr>
        <p:spPr>
          <a:xfrm>
            <a:off x="65986" y="3751872"/>
            <a:ext cx="1753385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embedding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D3110B-81C4-5F38-AA13-3C730F7AC636}"/>
              </a:ext>
            </a:extLst>
          </p:cNvPr>
          <p:cNvSpPr/>
          <p:nvPr/>
        </p:nvSpPr>
        <p:spPr>
          <a:xfrm>
            <a:off x="2102175" y="3751866"/>
            <a:ext cx="1715679" cy="6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Encoding into entity embedding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BFF3D4-05CE-283F-F225-90F4D7CC79F9}"/>
              </a:ext>
            </a:extLst>
          </p:cNvPr>
          <p:cNvSpPr/>
          <p:nvPr/>
        </p:nvSpPr>
        <p:spPr>
          <a:xfrm>
            <a:off x="4114799" y="3773075"/>
            <a:ext cx="1753385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RNN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04BD51-F736-5885-FFA9-D24F4ED76796}"/>
              </a:ext>
            </a:extLst>
          </p:cNvPr>
          <p:cNvSpPr/>
          <p:nvPr/>
        </p:nvSpPr>
        <p:spPr>
          <a:xfrm>
            <a:off x="6323817" y="3737726"/>
            <a:ext cx="1753385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Encoding into entity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F94FD79-221A-918D-3DA9-EC3081F8B5CA}"/>
              </a:ext>
            </a:extLst>
          </p:cNvPr>
          <p:cNvSpPr/>
          <p:nvPr/>
        </p:nvSpPr>
        <p:spPr>
          <a:xfrm>
            <a:off x="8317585" y="3751872"/>
            <a:ext cx="1753385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Encoding into relation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9C04810-2074-AC9A-E5DC-F6E2E32CCB8B}"/>
              </a:ext>
            </a:extLst>
          </p:cNvPr>
          <p:cNvSpPr/>
          <p:nvPr/>
        </p:nvSpPr>
        <p:spPr>
          <a:xfrm>
            <a:off x="10372629" y="3737726"/>
            <a:ext cx="1753385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 RNN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F37B029-B9E6-1199-713C-28DBF494DC7C}"/>
              </a:ext>
            </a:extLst>
          </p:cNvPr>
          <p:cNvSpPr/>
          <p:nvPr/>
        </p:nvSpPr>
        <p:spPr>
          <a:xfrm>
            <a:off x="801275" y="2439184"/>
            <a:ext cx="1319754" cy="6740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Only for interpolation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60C813-9448-9DBA-BADC-CEC9A4F4491E}"/>
              </a:ext>
            </a:extLst>
          </p:cNvPr>
          <p:cNvSpPr/>
          <p:nvPr/>
        </p:nvSpPr>
        <p:spPr>
          <a:xfrm>
            <a:off x="9975126" y="2469821"/>
            <a:ext cx="1346466" cy="61274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both interpolation &amp; </a:t>
            </a:r>
            <a:r>
              <a:rPr lang="en-US" sz="1200" dirty="0">
                <a:solidFill>
                  <a:srgbClr val="FF0000"/>
                </a:solidFill>
              </a:rPr>
              <a:t>extrapolation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B17D493-F93E-0CFC-7AB4-BFA78DE5954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942679" y="3091991"/>
            <a:ext cx="2017337" cy="6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AA88A2-2EEA-86F1-03B4-216B902C5F3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960015" y="3091991"/>
            <a:ext cx="1" cy="6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30E215-9564-1681-F7FD-943C60E6664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960016" y="3091991"/>
            <a:ext cx="2031476" cy="68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B75B3C-C6AB-D51D-9807-27B295823131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7200510" y="3091991"/>
            <a:ext cx="1993769" cy="64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CE2B836-4C18-5882-9583-E9DF565AA75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9194278" y="3091991"/>
            <a:ext cx="1" cy="6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CF921BD-36D6-2320-2452-DE6CF1C3BA07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9194279" y="3091991"/>
            <a:ext cx="2055043" cy="64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964D068-305A-AE42-58CD-F9B7FA4302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60016" y="1621410"/>
            <a:ext cx="3026005" cy="83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F77D7D-5FD3-54C0-844E-88FEBD81B7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986021" y="1621410"/>
            <a:ext cx="3208258" cy="83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0A899F-01A4-CEEF-55B8-72C4B94ECFC3}"/>
              </a:ext>
            </a:extLst>
          </p:cNvPr>
          <p:cNvSpPr/>
          <p:nvPr/>
        </p:nvSpPr>
        <p:spPr>
          <a:xfrm>
            <a:off x="8317585" y="4604994"/>
            <a:ext cx="1753385" cy="6315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CN" sz="1600" dirty="0"/>
              <a:t>T-RED-GNN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50DA72-4477-A170-4F64-2EF42044073C}"/>
              </a:ext>
            </a:extLst>
          </p:cNvPr>
          <p:cNvSpPr/>
          <p:nvPr/>
        </p:nvSpPr>
        <p:spPr>
          <a:xfrm>
            <a:off x="4114799" y="4604994"/>
            <a:ext cx="1753385" cy="6315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CN" sz="1600" dirty="0"/>
              <a:t>Know-Evolve</a:t>
            </a:r>
          </a:p>
        </p:txBody>
      </p:sp>
    </p:spTree>
    <p:extLst>
      <p:ext uri="{BB962C8B-B14F-4D97-AF65-F5344CB8AC3E}">
        <p14:creationId xmlns:p14="http://schemas.microsoft.com/office/powerpoint/2010/main" val="28664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Know-Evolve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920" y="1523966"/>
            <a:ext cx="10263000" cy="5334033"/>
          </a:xfrm>
        </p:spPr>
        <p:txBody>
          <a:bodyPr>
            <a:normAutofit/>
          </a:bodyPr>
          <a:lstStyle/>
          <a:p>
            <a:r>
              <a:rPr lang="en-US" altLang="zh-CN" dirty="0"/>
              <a:t>Conditional intensity function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Heterogeneous temporal patterns of events between entities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where                                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</a:t>
            </a:r>
            <a:r>
              <a:rPr lang="en-US" altLang="zh-CN" sz="2000" baseline="30000" dirty="0" err="1"/>
              <a:t>e</a:t>
            </a:r>
            <a:r>
              <a:rPr lang="en-US" altLang="zh-CN" sz="2000" dirty="0"/>
              <a:t>- means the latest time event happened related to entity e</a:t>
            </a:r>
            <a:r>
              <a:rPr lang="zh-CN" altLang="en-US" sz="2000" dirty="0"/>
              <a:t>，</a:t>
            </a:r>
            <a:r>
              <a:rPr lang="en-US" altLang="zh-CN" sz="2000" dirty="0"/>
              <a:t>f(·)=exp(·), g is a bilinear scoring function</a:t>
            </a:r>
          </a:p>
          <a:p>
            <a:pPr marL="457200" lvl="1" indent="0">
              <a:buNone/>
            </a:pPr>
            <a:endParaRPr lang="en-US" sz="2000" dirty="0"/>
          </a:p>
          <a:p>
            <a:pPr algn="l"/>
            <a:r>
              <a:rPr lang="en-US" sz="2000" dirty="0"/>
              <a:t>Discuss: </a:t>
            </a:r>
          </a:p>
          <a:p>
            <a:pPr lvl="1"/>
            <a:r>
              <a:rPr lang="en-US" altLang="zh-CN" sz="1600" b="0" i="0" u="none" strike="noStrike" baseline="0" dirty="0">
                <a:latin typeface="NimbusRomNo9L-Regu"/>
              </a:rPr>
              <a:t>Discrete epoch based methods to model such temporal behavior fail to capture the underlying intricate temporal dependencies.</a:t>
            </a:r>
            <a:endParaRPr lang="en-US" sz="1600" dirty="0">
              <a:latin typeface="NimbusRomNo9L-Regu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619D-F3AA-C5EE-77C6-F4F51EAD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99" y="1986060"/>
            <a:ext cx="4714875" cy="1038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EFC08A-F778-C040-2FAB-70721674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37" y="3530584"/>
            <a:ext cx="4019550" cy="5048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DBCF77-90BC-646C-B111-F913FB6DC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029" y="4419233"/>
            <a:ext cx="2184733" cy="3479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2586343-6E7A-6AE3-FF56-BC9D25EBE154}"/>
              </a:ext>
            </a:extLst>
          </p:cNvPr>
          <p:cNvSpPr txBox="1"/>
          <p:nvPr/>
        </p:nvSpPr>
        <p:spPr>
          <a:xfrm>
            <a:off x="621383" y="6452975"/>
            <a:ext cx="8655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Trivedi, R., Dai, H., Wang, Y., &amp; Song, L. Know-evolve: Deep temporal reasoning for dynamic knowledge graphs. ICML 2017.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81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Know-Evolve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920" y="1523966"/>
            <a:ext cx="10263000" cy="5334033"/>
          </a:xfrm>
        </p:spPr>
        <p:txBody>
          <a:bodyPr>
            <a:normAutofit/>
          </a:bodyPr>
          <a:lstStyle/>
          <a:p>
            <a:r>
              <a:rPr lang="en-US" altLang="zh-CN" dirty="0"/>
              <a:t>Bilinear scoring function</a:t>
            </a:r>
          </a:p>
          <a:p>
            <a:endParaRPr lang="en-US" b="1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where R</a:t>
            </a:r>
            <a:r>
              <a:rPr lang="en-US" altLang="zh-CN" sz="2000" baseline="-25000" dirty="0"/>
              <a:t>r </a:t>
            </a:r>
            <a:r>
              <a:rPr lang="en-US" altLang="zh-CN" sz="2000" dirty="0"/>
              <a:t>is relation representation, v is entity representation (at time t-)</a:t>
            </a:r>
            <a:endParaRPr lang="en-US" sz="2000" dirty="0"/>
          </a:p>
          <a:p>
            <a:r>
              <a:rPr lang="en-US" dirty="0"/>
              <a:t>Entity Representation evolve (just like RNN)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843FC-74CF-F087-B789-99B9D2FA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657" y="2029610"/>
            <a:ext cx="4371975" cy="581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534A21-98AA-7D3C-F5B1-344C0A37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59" y="3769476"/>
            <a:ext cx="4531397" cy="2598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FA3CFB-A6F9-05FF-AB56-4B6F06429950}"/>
              </a:ext>
            </a:extLst>
          </p:cNvPr>
          <p:cNvSpPr txBox="1"/>
          <p:nvPr/>
        </p:nvSpPr>
        <p:spPr>
          <a:xfrm>
            <a:off x="7126664" y="3907552"/>
            <a:ext cx="4961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 means the time of p-</a:t>
            </a:r>
            <a:r>
              <a:rPr lang="en-US" dirty="0" err="1"/>
              <a:t>th</a:t>
            </a:r>
            <a:r>
              <a:rPr lang="en-US" dirty="0"/>
              <a:t> event related to es</a:t>
            </a:r>
          </a:p>
          <a:p>
            <a:r>
              <a:rPr lang="en-US" altLang="zh-CN" dirty="0" err="1"/>
              <a:t>t</a:t>
            </a:r>
            <a:r>
              <a:rPr lang="en-US" altLang="zh-CN" baseline="-25000" dirty="0" err="1"/>
              <a:t>q</a:t>
            </a:r>
            <a:r>
              <a:rPr lang="en-US" altLang="zh-CN" dirty="0"/>
              <a:t> means the time of q-</a:t>
            </a:r>
            <a:r>
              <a:rPr lang="en-US" altLang="zh-CN" dirty="0" err="1"/>
              <a:t>th</a:t>
            </a:r>
            <a:r>
              <a:rPr lang="en-US" altLang="zh-CN" dirty="0"/>
              <a:t> event related to </a:t>
            </a:r>
            <a:r>
              <a:rPr lang="en-US" altLang="zh-CN" dirty="0" err="1"/>
              <a:t>eo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Discuss: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When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en-US" altLang="zh-CN" dirty="0"/>
              <a:t> = t</a:t>
            </a:r>
            <a:r>
              <a:rPr lang="en-US" altLang="zh-CN" baseline="-25000" dirty="0"/>
              <a:t>p-1</a:t>
            </a:r>
            <a:r>
              <a:rPr lang="en-US" altLang="zh-CN" dirty="0"/>
              <a:t> , which means &gt;=2 events happened at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en-US" altLang="zh-CN" dirty="0"/>
              <a:t> , the first term of eq.(5) = 0.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An entity’s features may update only when it forges a relationship with other entity within the graph. Otherwise, remains unchanged.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Relation representations </a:t>
            </a:r>
            <a:r>
              <a:rPr lang="en-US" altLang="zh-CN" dirty="0" err="1"/>
              <a:t>donnot</a:t>
            </a:r>
            <a:r>
              <a:rPr lang="en-US" altLang="zh-CN" dirty="0"/>
              <a:t> evolve.</a:t>
            </a:r>
          </a:p>
        </p:txBody>
      </p:sp>
    </p:spTree>
    <p:extLst>
      <p:ext uri="{BB962C8B-B14F-4D97-AF65-F5344CB8AC3E}">
        <p14:creationId xmlns:p14="http://schemas.microsoft.com/office/powerpoint/2010/main" val="367060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Know-Evolve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920" y="1523966"/>
            <a:ext cx="10263000" cy="533403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E81EF-A97C-FB79-5D62-C75FF577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89" y="1493213"/>
            <a:ext cx="11354311" cy="35268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E69AD5-6900-4A25-422D-3B174136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74" y="491511"/>
            <a:ext cx="3797252" cy="1072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9E8750-13DE-EF37-7B0E-FE8BB4CDB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951" y="454374"/>
            <a:ext cx="4008154" cy="10695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3F0A36-5228-9A6D-2B8C-00C03C1F283F}"/>
              </a:ext>
            </a:extLst>
          </p:cNvPr>
          <p:cNvSpPr txBox="1"/>
          <p:nvPr/>
        </p:nvSpPr>
        <p:spPr>
          <a:xfrm>
            <a:off x="952107" y="5599523"/>
            <a:ext cx="542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quadruple (es, r3, </a:t>
            </a:r>
            <a:r>
              <a:rPr lang="en-US" dirty="0" err="1"/>
              <a:t>eo</a:t>
            </a:r>
            <a:r>
              <a:rPr lang="en-US" dirty="0"/>
              <a:t>, t), latest event related to </a:t>
            </a:r>
            <a:r>
              <a:rPr lang="en-US" dirty="0" err="1"/>
              <a:t>eo</a:t>
            </a:r>
            <a:r>
              <a:rPr lang="en-US" dirty="0"/>
              <a:t> is (other, r1, </a:t>
            </a:r>
            <a:r>
              <a:rPr lang="en-US" dirty="0" err="1"/>
              <a:t>eo</a:t>
            </a:r>
            <a:r>
              <a:rPr lang="en-US" dirty="0"/>
              <a:t>, t’’), and es is (es, r2, other, t’),</a:t>
            </a:r>
          </a:p>
          <a:p>
            <a:r>
              <a:rPr lang="en-US" dirty="0" err="1"/>
              <a:t>v</a:t>
            </a:r>
            <a:r>
              <a:rPr lang="en-US" baseline="30000" dirty="0" err="1"/>
              <a:t>eo</a:t>
            </a:r>
            <a:r>
              <a:rPr lang="en-US" dirty="0"/>
              <a:t>(t’’) updated by r1 &amp; es at t’’, while </a:t>
            </a:r>
            <a:r>
              <a:rPr lang="en-US" altLang="zh-CN" dirty="0" err="1"/>
              <a:t>v</a:t>
            </a:r>
            <a:r>
              <a:rPr lang="en-US" altLang="zh-CN" baseline="30000" dirty="0" err="1"/>
              <a:t>es</a:t>
            </a:r>
            <a:r>
              <a:rPr lang="en-US" altLang="zh-CN" dirty="0"/>
              <a:t>(t’) updated by r2 &amp; </a:t>
            </a:r>
            <a:r>
              <a:rPr lang="en-US" altLang="zh-CN" dirty="0" err="1"/>
              <a:t>eo</a:t>
            </a:r>
            <a:r>
              <a:rPr lang="en-US" altLang="zh-CN" dirty="0"/>
              <a:t> at t’.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710CB1-6EAE-E9C0-9524-15A36EC27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734" y="5109004"/>
            <a:ext cx="3539145" cy="17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Know-Evolve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B9EC-AA1C-35B8-80ED-860DECA4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920" y="1523966"/>
            <a:ext cx="10263000" cy="533403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9AFEB9-4A7A-6AC7-21C6-90B57A189DB4}"/>
              </a:ext>
            </a:extLst>
          </p:cNvPr>
          <p:cNvSpPr txBox="1">
            <a:spLocks/>
          </p:cNvSpPr>
          <p:nvPr/>
        </p:nvSpPr>
        <p:spPr>
          <a:xfrm>
            <a:off x="1173285" y="1455131"/>
            <a:ext cx="10263000" cy="533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Training</a:t>
            </a:r>
          </a:p>
          <a:p>
            <a:pPr lvl="1"/>
            <a:r>
              <a:rPr lang="en-US" altLang="zh-CN" dirty="0"/>
              <a:t>Loss: negative log likelihood of intensity function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dirty="0"/>
              <a:t>λ is the </a:t>
            </a:r>
            <a:r>
              <a:rPr lang="fr-FR" altLang="zh-CN" dirty="0" err="1"/>
              <a:t>derivative</a:t>
            </a:r>
            <a:r>
              <a:rPr lang="fr-FR" altLang="zh-CN" dirty="0"/>
              <a:t> of </a:t>
            </a:r>
            <a:r>
              <a:rPr lang="fr-FR" altLang="zh-CN" dirty="0" err="1"/>
              <a:t>probability</a:t>
            </a:r>
            <a:r>
              <a:rPr lang="fr-FR" altLang="zh-CN" dirty="0"/>
              <a:t>, and </a:t>
            </a:r>
            <a:r>
              <a:rPr lang="fr-FR" altLang="zh-CN" dirty="0" err="1"/>
              <a:t>through</a:t>
            </a:r>
            <a:r>
              <a:rPr lang="fr-FR" altLang="zh-CN" dirty="0"/>
              <a:t> maximum </a:t>
            </a:r>
            <a:r>
              <a:rPr lang="en-US" altLang="zh-CN" dirty="0"/>
              <a:t>negative log likelihood of intensity function, we can get the </a:t>
            </a:r>
            <a:r>
              <a:rPr lang="fr-FR" altLang="zh-CN" dirty="0"/>
              <a:t>Maximum </a:t>
            </a:r>
            <a:r>
              <a:rPr lang="fr-FR" altLang="zh-CN" dirty="0" err="1"/>
              <a:t>Likelihood</a:t>
            </a:r>
            <a:r>
              <a:rPr lang="fr-FR" altLang="zh-CN" dirty="0"/>
              <a:t> Estimation of distribution.</a:t>
            </a:r>
          </a:p>
          <a:p>
            <a:pPr lvl="2"/>
            <a:r>
              <a:rPr lang="fr-FR" altLang="zh-CN" dirty="0"/>
              <a:t>First </a:t>
            </a:r>
            <a:r>
              <a:rPr lang="fr-FR" altLang="zh-CN" dirty="0" err="1"/>
              <a:t>term</a:t>
            </a:r>
            <a:r>
              <a:rPr lang="fr-FR" altLang="zh-CN" dirty="0"/>
              <a:t>: </a:t>
            </a:r>
            <a:r>
              <a:rPr lang="en-US" altLang="zh-CN" dirty="0"/>
              <a:t>maximizes the probability of specific type of event between two entities</a:t>
            </a:r>
          </a:p>
          <a:p>
            <a:pPr lvl="2"/>
            <a:r>
              <a:rPr lang="en-US" altLang="zh-CN" dirty="0"/>
              <a:t>Second term: penalizes non-presence of all possible types of events between all possible entity pairs in a given observation window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Training methods: Back Propagation Through Time (BPTT)</a:t>
            </a:r>
          </a:p>
          <a:p>
            <a:pPr lvl="2"/>
            <a:r>
              <a:rPr lang="en-US" altLang="zh-CN" dirty="0"/>
              <a:t>Computational complexity: O(2nrm), where m is size of mini-batch and n and r represent number of entities and relations in the mini-batch.</a:t>
            </a:r>
          </a:p>
          <a:p>
            <a:pPr lvl="2"/>
            <a:endParaRPr lang="fr-FR" altLang="zh-CN" dirty="0"/>
          </a:p>
          <a:p>
            <a:pPr marL="914400" lvl="2" indent="0">
              <a:buNone/>
            </a:pPr>
            <a:endParaRPr lang="fr-FR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7DBD9F-6737-5194-CEEA-3DE15015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08" y="2438843"/>
            <a:ext cx="2563916" cy="9901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31C0D34-BFCC-5F8B-4D81-95539550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24" y="2453760"/>
            <a:ext cx="2968391" cy="10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Know-Evolve</a:t>
            </a:r>
            <a:endParaRPr 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9AFEB9-4A7A-6AC7-21C6-90B57A189DB4}"/>
              </a:ext>
            </a:extLst>
          </p:cNvPr>
          <p:cNvSpPr txBox="1">
            <a:spLocks/>
          </p:cNvSpPr>
          <p:nvPr/>
        </p:nvSpPr>
        <p:spPr>
          <a:xfrm>
            <a:off x="1173285" y="1455131"/>
            <a:ext cx="10263000" cy="533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Evaluation</a:t>
            </a:r>
          </a:p>
          <a:p>
            <a:pPr lvl="1"/>
            <a:r>
              <a:rPr lang="fr-FR" altLang="zh-CN" dirty="0"/>
              <a:t>Link </a:t>
            </a:r>
            <a:r>
              <a:rPr lang="fr-FR" altLang="zh-CN" dirty="0" err="1"/>
              <a:t>prediction</a:t>
            </a:r>
            <a:r>
              <a:rPr lang="fr-FR" altLang="zh-CN" dirty="0"/>
              <a:t>: </a:t>
            </a:r>
            <a:r>
              <a:rPr lang="en-US" altLang="zh-CN" dirty="0"/>
              <a:t>(es, r, ?, 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b="0" i="0" u="none" strike="noStrike" baseline="0" dirty="0">
                <a:latin typeface="NimbusRomNo9L-Regu"/>
              </a:rPr>
              <a:t>Sort all the quadruplets in the descending order of this density to rank</a:t>
            </a:r>
            <a:endParaRPr lang="fr-FR" altLang="zh-CN" sz="4800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Time prediction: (es, r, </a:t>
            </a:r>
            <a:r>
              <a:rPr lang="en-US" altLang="zh-CN" dirty="0" err="1"/>
              <a:t>eo</a:t>
            </a:r>
            <a:r>
              <a:rPr lang="en-US" altLang="zh-CN" dirty="0"/>
              <a:t>, ?)</a:t>
            </a:r>
          </a:p>
          <a:p>
            <a:pPr lvl="2"/>
            <a:endParaRPr lang="en-US" altLang="zh-CN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4795FA-9BDD-77D4-5860-0EFE3F94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4" y="2482375"/>
            <a:ext cx="5032392" cy="331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680266-1AEF-45F9-BF4C-86A4AD27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65" y="2436083"/>
            <a:ext cx="3161053" cy="4102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7C1395-B533-B3B0-E695-F89B60FE4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17" y="4391905"/>
            <a:ext cx="1495425" cy="4095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F2BEBB-D48C-B0B5-A710-38CCD2AAA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242" y="4329992"/>
            <a:ext cx="1981200" cy="533400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FBFCB0-D48E-A0CF-07A3-7BA8CC1C512D}"/>
              </a:ext>
            </a:extLst>
          </p:cNvPr>
          <p:cNvCxnSpPr/>
          <p:nvPr/>
        </p:nvCxnSpPr>
        <p:spPr>
          <a:xfrm>
            <a:off x="7409468" y="4637988"/>
            <a:ext cx="659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29B6209-9A79-B250-6347-4162863A1192}"/>
              </a:ext>
            </a:extLst>
          </p:cNvPr>
          <p:cNvSpPr txBox="1"/>
          <p:nvPr/>
        </p:nvSpPr>
        <p:spPr>
          <a:xfrm>
            <a:off x="8585565" y="44201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MAE</a:t>
            </a:r>
          </a:p>
        </p:txBody>
      </p:sp>
    </p:spTree>
    <p:extLst>
      <p:ext uri="{BB962C8B-B14F-4D97-AF65-F5344CB8AC3E}">
        <p14:creationId xmlns:p14="http://schemas.microsoft.com/office/powerpoint/2010/main" val="394793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1547-50EB-AB13-D200-2C74F786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Know-Evolve</a:t>
            </a:r>
            <a:endParaRPr 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9AFEB9-4A7A-6AC7-21C6-90B57A189DB4}"/>
              </a:ext>
            </a:extLst>
          </p:cNvPr>
          <p:cNvSpPr txBox="1">
            <a:spLocks/>
          </p:cNvSpPr>
          <p:nvPr/>
        </p:nvSpPr>
        <p:spPr>
          <a:xfrm>
            <a:off x="1173285" y="1455131"/>
            <a:ext cx="10263000" cy="533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Computational complexity</a:t>
            </a:r>
          </a:p>
          <a:p>
            <a:pPr lvl="1"/>
            <a:r>
              <a:rPr lang="en-US" altLang="zh-CN" dirty="0"/>
              <a:t>Memory complexity</a:t>
            </a:r>
          </a:p>
          <a:p>
            <a:pPr lvl="1"/>
            <a:r>
              <a:rPr lang="en-US" altLang="zh-CN" dirty="0"/>
              <a:t>Continuous time based method </a:t>
            </a:r>
          </a:p>
          <a:p>
            <a:pPr marL="457200" lvl="1" indent="0">
              <a:buNone/>
            </a:pPr>
            <a:r>
              <a:rPr lang="en-US" altLang="zh-CN" dirty="0"/>
              <a:t>	(rather than entity/relation linkage based)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57B0C6D-B1C6-0831-6B40-47B243960351}"/>
              </a:ext>
            </a:extLst>
          </p:cNvPr>
          <p:cNvCxnSpPr/>
          <p:nvPr/>
        </p:nvCxnSpPr>
        <p:spPr>
          <a:xfrm>
            <a:off x="6721311" y="2856322"/>
            <a:ext cx="127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1833F07-C2F1-849C-7399-0C2B331AA239}"/>
              </a:ext>
            </a:extLst>
          </p:cNvPr>
          <p:cNvSpPr txBox="1"/>
          <p:nvPr/>
        </p:nvSpPr>
        <p:spPr>
          <a:xfrm>
            <a:off x="8408709" y="2671656"/>
            <a:ext cx="1728358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Time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699</Words>
  <Application>Microsoft Office PowerPoint</Application>
  <PresentationFormat>宽屏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NimbusMonL-Regu</vt:lpstr>
      <vt:lpstr>NimbusRomNo9L-Regu</vt:lpstr>
      <vt:lpstr>等线</vt:lpstr>
      <vt:lpstr>等线 Light</vt:lpstr>
      <vt:lpstr>Arial</vt:lpstr>
      <vt:lpstr>Wingdings</vt:lpstr>
      <vt:lpstr>Office 主题​​</vt:lpstr>
      <vt:lpstr>tKG 调研</vt:lpstr>
      <vt:lpstr>Dataset</vt:lpstr>
      <vt:lpstr>PowerPoint 演示文稿</vt:lpstr>
      <vt:lpstr>Know-Evolve</vt:lpstr>
      <vt:lpstr>Know-Evolve</vt:lpstr>
      <vt:lpstr>Know-Evolve</vt:lpstr>
      <vt:lpstr>Know-Evolve</vt:lpstr>
      <vt:lpstr>Know-Evolve</vt:lpstr>
      <vt:lpstr>Know-Evolve</vt:lpstr>
      <vt:lpstr>TA-DistMult/TA-TransE</vt:lpstr>
      <vt:lpstr>TA-DistMult/TA-TransE</vt:lpstr>
      <vt:lpstr>TA-DistMult/TA-TransE</vt:lpstr>
      <vt:lpstr>T-RED-GNN</vt:lpstr>
      <vt:lpstr>T-RED-GNN</vt:lpstr>
      <vt:lpstr>T-RED-GNN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Haobo</dc:creator>
  <cp:lastModifiedBy>Haobo</cp:lastModifiedBy>
  <cp:revision>13</cp:revision>
  <dcterms:created xsi:type="dcterms:W3CDTF">2023-02-28T03:41:03Z</dcterms:created>
  <dcterms:modified xsi:type="dcterms:W3CDTF">2023-03-07T06:07:35Z</dcterms:modified>
</cp:coreProperties>
</file>