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16"/>
  </p:notesMasterIdLst>
  <p:sldIdLst>
    <p:sldId id="256" r:id="rId2"/>
    <p:sldId id="257" r:id="rId3"/>
    <p:sldId id="259" r:id="rId4"/>
    <p:sldId id="282" r:id="rId5"/>
    <p:sldId id="283" r:id="rId6"/>
    <p:sldId id="285" r:id="rId7"/>
    <p:sldId id="287" r:id="rId8"/>
    <p:sldId id="289" r:id="rId9"/>
    <p:sldId id="290" r:id="rId10"/>
    <p:sldId id="291" r:id="rId11"/>
    <p:sldId id="292" r:id="rId12"/>
    <p:sldId id="293" r:id="rId13"/>
    <p:sldId id="294"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161"/>
  </p:normalViewPr>
  <p:slideViewPr>
    <p:cSldViewPr snapToGrid="0" snapToObjects="1">
      <p:cViewPr varScale="1">
        <p:scale>
          <a:sx n="112" d="100"/>
          <a:sy n="112" d="100"/>
        </p:scale>
        <p:origin x="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F3891-8497-DD43-B053-DFD23D976C2A}" type="datetimeFigureOut">
              <a:rPr kumimoji="1" lang="zh-CN" altLang="en-US" smtClean="0"/>
              <a:t>2021/4/13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FC0C8-533B-3243-BA42-1BA350D6C42D}" type="slidenum">
              <a:rPr kumimoji="1" lang="zh-CN" altLang="en-US" smtClean="0"/>
              <a:t>‹#›</a:t>
            </a:fld>
            <a:endParaRPr kumimoji="1" lang="zh-CN" altLang="en-US"/>
          </a:p>
        </p:txBody>
      </p:sp>
    </p:spTree>
    <p:extLst>
      <p:ext uri="{BB962C8B-B14F-4D97-AF65-F5344CB8AC3E}">
        <p14:creationId xmlns:p14="http://schemas.microsoft.com/office/powerpoint/2010/main" val="1019112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2BED702-E232-9041-AF97-E117CB9A05A2}" type="datetimeFigureOut">
              <a:rPr kumimoji="1" lang="zh-CN" altLang="en-US" smtClean="0"/>
              <a:t>2021/4/13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D59D894-08CD-7041-BF13-97E058359B00}"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2BED702-E232-9041-AF97-E117CB9A05A2}" type="datetimeFigureOut">
              <a:rPr kumimoji="1" lang="zh-CN" altLang="en-US" smtClean="0"/>
              <a:t>2021/4/13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D59D894-08CD-7041-BF13-97E058359B00}"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2BED702-E232-9041-AF97-E117CB9A05A2}" type="datetimeFigureOut">
              <a:rPr kumimoji="1" lang="zh-CN" altLang="en-US" smtClean="0"/>
              <a:t>2021/4/13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D59D894-08CD-7041-BF13-97E058359B00}"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2BED702-E232-9041-AF97-E117CB9A05A2}" type="datetimeFigureOut">
              <a:rPr kumimoji="1" lang="zh-CN" altLang="en-US" smtClean="0"/>
              <a:t>2021/4/13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D59D894-08CD-7041-BF13-97E058359B00}" type="slidenum">
              <a:rPr kumimoji="1" lang="zh-CN" altLang="en-US" smtClean="0"/>
              <a:t>‹#›</a:t>
            </a:fld>
            <a:endParaRPr kumimoji="1"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2BED702-E232-9041-AF97-E117CB9A05A2}" type="datetimeFigureOut">
              <a:rPr kumimoji="1" lang="zh-CN" altLang="en-US" smtClean="0"/>
              <a:t>2021/4/13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D59D894-08CD-7041-BF13-97E058359B00}"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12BED702-E232-9041-AF97-E117CB9A05A2}" type="datetimeFigureOut">
              <a:rPr kumimoji="1" lang="zh-CN" altLang="en-US" smtClean="0"/>
              <a:t>2021/4/13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6D59D894-08CD-7041-BF13-97E058359B00}"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12BED702-E232-9041-AF97-E117CB9A05A2}" type="datetimeFigureOut">
              <a:rPr kumimoji="1" lang="zh-CN" altLang="en-US" smtClean="0"/>
              <a:t>2021/4/13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6D59D894-08CD-7041-BF13-97E058359B00}"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2BED702-E232-9041-AF97-E117CB9A05A2}" type="datetimeFigureOut">
              <a:rPr kumimoji="1" lang="zh-CN" altLang="en-US" smtClean="0"/>
              <a:t>2021/4/13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D59D894-08CD-7041-BF13-97E058359B00}" type="slidenum">
              <a:rPr kumimoji="1" lang="zh-CN" altLang="en-US" smtClean="0"/>
              <a:t>‹#›</a:t>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2BED702-E232-9041-AF97-E117CB9A05A2}" type="datetimeFigureOut">
              <a:rPr kumimoji="1" lang="zh-CN" altLang="en-US" smtClean="0"/>
              <a:t>2021/4/13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D59D894-08CD-7041-BF13-97E058359B00}"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2BED702-E232-9041-AF97-E117CB9A05A2}" type="datetimeFigureOut">
              <a:rPr kumimoji="1" lang="zh-CN" altLang="en-US" smtClean="0"/>
              <a:t>2021/4/13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D59D894-08CD-7041-BF13-97E058359B00}"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2BED702-E232-9041-AF97-E117CB9A05A2}" type="datetimeFigureOut">
              <a:rPr kumimoji="1" lang="zh-CN" altLang="en-US" smtClean="0"/>
              <a:t>2021/4/13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D59D894-08CD-7041-BF13-97E058359B00}"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2BED702-E232-9041-AF97-E117CB9A05A2}" type="datetimeFigureOut">
              <a:rPr kumimoji="1" lang="zh-CN" altLang="en-US" smtClean="0"/>
              <a:t>2021/4/13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D59D894-08CD-7041-BF13-97E058359B00}"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2BED702-E232-9041-AF97-E117CB9A05A2}" type="datetimeFigureOut">
              <a:rPr kumimoji="1" lang="zh-CN" altLang="en-US" smtClean="0"/>
              <a:t>2021/4/13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6D59D894-08CD-7041-BF13-97E058359B00}"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2BED702-E232-9041-AF97-E117CB9A05A2}" type="datetimeFigureOut">
              <a:rPr kumimoji="1" lang="zh-CN" altLang="en-US" smtClean="0"/>
              <a:t>2021/4/13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6D59D894-08CD-7041-BF13-97E058359B00}"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2BED702-E232-9041-AF97-E117CB9A05A2}" type="datetimeFigureOut">
              <a:rPr kumimoji="1" lang="zh-CN" altLang="en-US" smtClean="0"/>
              <a:t>2021/4/13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6D59D894-08CD-7041-BF13-97E058359B00}"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2BED702-E232-9041-AF97-E117CB9A05A2}" type="datetimeFigureOut">
              <a:rPr kumimoji="1" lang="zh-CN" altLang="en-US" smtClean="0"/>
              <a:t>2021/4/13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D59D894-08CD-7041-BF13-97E058359B00}"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2BED702-E232-9041-AF97-E117CB9A05A2}" type="datetimeFigureOut">
              <a:rPr kumimoji="1" lang="zh-CN" altLang="en-US" smtClean="0"/>
              <a:t>2021/4/13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D59D894-08CD-7041-BF13-97E058359B00}"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2BED702-E232-9041-AF97-E117CB9A05A2}" type="datetimeFigureOut">
              <a:rPr kumimoji="1" lang="zh-CN" altLang="en-US" smtClean="0"/>
              <a:t>2021/4/13</a:t>
            </a:fld>
            <a:endParaRPr kumimoji="1"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kumimoji="1"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59D894-08CD-7041-BF13-97E058359B00}" type="slidenum">
              <a:rPr kumimoji="1" lang="zh-CN" altLang="en-US" smtClean="0"/>
              <a:t>‹#›</a:t>
            </a:fld>
            <a:endParaRPr kumimoji="1" lang="zh-CN" altLang="en-US"/>
          </a:p>
        </p:txBody>
      </p:sp>
    </p:spTree>
    <p:extLst>
      <p:ext uri="{BB962C8B-B14F-4D97-AF65-F5344CB8AC3E}">
        <p14:creationId xmlns:p14="http://schemas.microsoft.com/office/powerpoint/2010/main" val="74099992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73956" y="1994055"/>
            <a:ext cx="9844088" cy="977745"/>
          </a:xfrm>
        </p:spPr>
        <p:txBody>
          <a:bodyPr>
            <a:normAutofit/>
          </a:bodyPr>
          <a:lstStyle/>
          <a:p>
            <a:r>
              <a:rPr kumimoji="1" lang="zh-CN" altLang="en-US" sz="4400" dirty="0">
                <a:latin typeface="STZhongsong" charset="-122"/>
                <a:ea typeface="STZhongsong" charset="-122"/>
                <a:cs typeface="STZhongsong" charset="-122"/>
              </a:rPr>
              <a:t>中美关系：历史经纬与战略选择</a:t>
            </a:r>
          </a:p>
        </p:txBody>
      </p:sp>
      <p:sp>
        <p:nvSpPr>
          <p:cNvPr id="3" name="副标题 2"/>
          <p:cNvSpPr>
            <a:spLocks noGrp="1"/>
          </p:cNvSpPr>
          <p:nvPr>
            <p:ph type="subTitle" idx="1"/>
          </p:nvPr>
        </p:nvSpPr>
        <p:spPr/>
        <p:txBody>
          <a:bodyPr>
            <a:normAutofit/>
          </a:bodyPr>
          <a:lstStyle/>
          <a:p>
            <a:r>
              <a:rPr kumimoji="1" lang="zh-CN" altLang="en-US" sz="2400" dirty="0">
                <a:latin typeface="STZhongsong" charset="-122"/>
                <a:ea typeface="STZhongsong" charset="-122"/>
                <a:cs typeface="STZhongsong" charset="-122"/>
              </a:rPr>
              <a:t>达巍     社科学院</a:t>
            </a:r>
            <a:r>
              <a:rPr kumimoji="1" lang="en-US" altLang="zh-CN" sz="2400" dirty="0">
                <a:latin typeface="STZhongsong" charset="-122"/>
                <a:ea typeface="STZhongsong" charset="-122"/>
                <a:cs typeface="STZhongsong" charset="-122"/>
              </a:rPr>
              <a:t>/</a:t>
            </a:r>
            <a:r>
              <a:rPr kumimoji="1" lang="zh-CN" altLang="en-US" sz="2400" dirty="0">
                <a:latin typeface="STZhongsong" charset="-122"/>
                <a:ea typeface="STZhongsong" charset="-122"/>
                <a:cs typeface="STZhongsong" charset="-122"/>
              </a:rPr>
              <a:t>战略与安全研究中心</a:t>
            </a:r>
          </a:p>
        </p:txBody>
      </p:sp>
    </p:spTree>
    <p:extLst>
      <p:ext uri="{BB962C8B-B14F-4D97-AF65-F5344CB8AC3E}">
        <p14:creationId xmlns:p14="http://schemas.microsoft.com/office/powerpoint/2010/main" val="1206737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5802" y="846268"/>
            <a:ext cx="10573869" cy="5536603"/>
          </a:xfrm>
          <a:prstGeom prst="rect">
            <a:avLst/>
          </a:prstGeom>
        </p:spPr>
        <p:txBody>
          <a:bodyPr>
            <a:normAutofit/>
          </a:bodyPr>
          <a:lstStyle/>
          <a:p>
            <a:r>
              <a:rPr kumimoji="1" lang="en-US" altLang="zh-CN" sz="2400" dirty="0">
                <a:latin typeface="STZhongsong" charset="-122"/>
                <a:ea typeface="STZhongsong" charset="-122"/>
                <a:cs typeface="STZhongsong" charset="-122"/>
              </a:rPr>
              <a:t>3.</a:t>
            </a:r>
            <a:r>
              <a:rPr kumimoji="1" lang="zh-CN" altLang="en-US" sz="2400" dirty="0">
                <a:latin typeface="STZhongsong" charset="-122"/>
                <a:ea typeface="STZhongsong" charset="-122"/>
                <a:cs typeface="STZhongsong" charset="-122"/>
              </a:rPr>
              <a:t>中美关系的长期趋势之一：矛盾的不可调和性</a:t>
            </a:r>
            <a:endParaRPr kumimoji="1" lang="en-US" altLang="zh-CN" sz="2400" dirty="0">
              <a:latin typeface="STZhongsong" charset="-122"/>
              <a:ea typeface="STZhongsong" charset="-122"/>
              <a:cs typeface="STZhongsong" charset="-122"/>
            </a:endParaRPr>
          </a:p>
          <a:p>
            <a:pPr lvl="1"/>
            <a:r>
              <a:rPr kumimoji="1" lang="zh-CN" altLang="en-US" sz="2400" dirty="0">
                <a:latin typeface="STZhongsong" charset="-122"/>
                <a:ea typeface="STZhongsong" charset="-122"/>
                <a:cs typeface="STZhongsong" charset="-122"/>
              </a:rPr>
              <a:t>在中长期，中国总是要做一些美国并不乐见之事；美国在所有方面几乎都有与中国相反的目标。</a:t>
            </a:r>
            <a:endParaRPr kumimoji="1" lang="en-US" altLang="zh-CN" sz="2400" dirty="0">
              <a:latin typeface="STZhongsong" charset="-122"/>
              <a:ea typeface="STZhongsong" charset="-122"/>
              <a:cs typeface="STZhongsong" charset="-122"/>
            </a:endParaRPr>
          </a:p>
          <a:p>
            <a:pPr lvl="2"/>
            <a:r>
              <a:rPr kumimoji="1" lang="zh-CN" altLang="en-US" sz="2200" dirty="0">
                <a:latin typeface="STZhongsong" charset="-122"/>
                <a:ea typeface="STZhongsong" charset="-122"/>
                <a:cs typeface="STZhongsong" charset="-122"/>
              </a:rPr>
              <a:t>坚持乃至强化中国现有的根本政治经济制度</a:t>
            </a:r>
            <a:endParaRPr kumimoji="1" lang="en-US" altLang="zh-CN" sz="2200" dirty="0">
              <a:latin typeface="STZhongsong" charset="-122"/>
              <a:ea typeface="STZhongsong" charset="-122"/>
              <a:cs typeface="STZhongsong" charset="-122"/>
            </a:endParaRPr>
          </a:p>
          <a:p>
            <a:pPr lvl="2"/>
            <a:r>
              <a:rPr kumimoji="1" lang="zh-CN" altLang="en-US" sz="2200" dirty="0">
                <a:latin typeface="STZhongsong" charset="-122"/>
                <a:ea typeface="STZhongsong" charset="-122"/>
                <a:cs typeface="STZhongsong" charset="-122"/>
              </a:rPr>
              <a:t>推进</a:t>
            </a:r>
            <a:r>
              <a:rPr kumimoji="1" lang="en-US" altLang="zh-CN" sz="2200" dirty="0">
                <a:latin typeface="STZhongsong" charset="-122"/>
                <a:ea typeface="STZhongsong" charset="-122"/>
                <a:cs typeface="STZhongsong" charset="-122"/>
              </a:rPr>
              <a:t>/</a:t>
            </a:r>
            <a:r>
              <a:rPr kumimoji="1" lang="zh-CN" altLang="en-US" sz="2200" dirty="0">
                <a:latin typeface="STZhongsong" charset="-122"/>
                <a:ea typeface="STZhongsong" charset="-122"/>
                <a:cs typeface="STZhongsong" charset="-122"/>
              </a:rPr>
              <a:t>强化国家的统一进程或至少阻止分裂进程并维护领土主权完整</a:t>
            </a:r>
            <a:endParaRPr kumimoji="1" lang="en-US" altLang="zh-CN" sz="2200" dirty="0">
              <a:latin typeface="STZhongsong" charset="-122"/>
              <a:ea typeface="STZhongsong" charset="-122"/>
              <a:cs typeface="STZhongsong" charset="-122"/>
            </a:endParaRPr>
          </a:p>
          <a:p>
            <a:pPr lvl="2"/>
            <a:r>
              <a:rPr kumimoji="1" lang="zh-CN" altLang="en-US" sz="2200" dirty="0">
                <a:latin typeface="STZhongsong" charset="-122"/>
                <a:ea typeface="STZhongsong" charset="-122"/>
                <a:cs typeface="STZhongsong" charset="-122"/>
              </a:rPr>
              <a:t>推进中国军事现代化并建设世界一流军队</a:t>
            </a:r>
            <a:endParaRPr kumimoji="1" lang="en-US" altLang="zh-CN" sz="2200" dirty="0">
              <a:latin typeface="STZhongsong" charset="-122"/>
              <a:ea typeface="STZhongsong" charset="-122"/>
              <a:cs typeface="STZhongsong" charset="-122"/>
            </a:endParaRPr>
          </a:p>
          <a:p>
            <a:pPr lvl="2"/>
            <a:r>
              <a:rPr kumimoji="1" lang="zh-CN" altLang="en-US" sz="2200" dirty="0">
                <a:latin typeface="STZhongsong" charset="-122"/>
                <a:ea typeface="STZhongsong" charset="-122"/>
                <a:cs typeface="STZhongsong" charset="-122"/>
              </a:rPr>
              <a:t>在国际价值链、产业链、供应链中向上游迈进</a:t>
            </a:r>
            <a:endParaRPr kumimoji="1" lang="en-US" altLang="zh-CN" sz="2200" dirty="0">
              <a:latin typeface="STZhongsong" charset="-122"/>
              <a:ea typeface="STZhongsong" charset="-122"/>
              <a:cs typeface="STZhongsong" charset="-122"/>
            </a:endParaRPr>
          </a:p>
          <a:p>
            <a:pPr lvl="2"/>
            <a:r>
              <a:rPr kumimoji="1" lang="zh-CN" altLang="en-US" sz="2200" dirty="0">
                <a:latin typeface="STZhongsong" charset="-122"/>
                <a:ea typeface="STZhongsong" charset="-122"/>
                <a:cs typeface="STZhongsong" charset="-122"/>
              </a:rPr>
              <a:t>在事关未来的核心科技领域保证安全乃至占据领先地位</a:t>
            </a:r>
            <a:endParaRPr kumimoji="1" lang="en-US" altLang="zh-CN" sz="2200" dirty="0">
              <a:latin typeface="STZhongsong" charset="-122"/>
              <a:ea typeface="STZhongsong" charset="-122"/>
              <a:cs typeface="STZhongsong" charset="-122"/>
            </a:endParaRPr>
          </a:p>
          <a:p>
            <a:pPr lvl="2"/>
            <a:r>
              <a:rPr kumimoji="1" lang="zh-CN" altLang="en-US" sz="2200" dirty="0">
                <a:latin typeface="STZhongsong" charset="-122"/>
                <a:ea typeface="STZhongsong" charset="-122"/>
                <a:cs typeface="STZhongsong" charset="-122"/>
              </a:rPr>
              <a:t>在周边国家、一带一路沿线国家甚至全球扩展影响力</a:t>
            </a:r>
            <a:endParaRPr kumimoji="1" lang="en-US" altLang="zh-CN" sz="2200" dirty="0">
              <a:latin typeface="STZhongsong" charset="-122"/>
              <a:ea typeface="STZhongsong" charset="-122"/>
              <a:cs typeface="STZhongsong" charset="-122"/>
            </a:endParaRPr>
          </a:p>
          <a:p>
            <a:endParaRPr kumimoji="1" lang="zh-CN" altLang="en-US" sz="3200" dirty="0"/>
          </a:p>
        </p:txBody>
      </p:sp>
    </p:spTree>
    <p:extLst>
      <p:ext uri="{BB962C8B-B14F-4D97-AF65-F5344CB8AC3E}">
        <p14:creationId xmlns:p14="http://schemas.microsoft.com/office/powerpoint/2010/main" val="150245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5802" y="917985"/>
            <a:ext cx="10373060" cy="5091953"/>
          </a:xfrm>
          <a:prstGeom prst="rect">
            <a:avLst/>
          </a:prstGeom>
        </p:spPr>
        <p:txBody>
          <a:bodyPr>
            <a:normAutofit/>
          </a:bodyPr>
          <a:lstStyle/>
          <a:p>
            <a:pPr marL="285744" lvl="1"/>
            <a:r>
              <a:rPr kumimoji="1" lang="en-US" altLang="zh-CN" sz="2400" dirty="0">
                <a:latin typeface="STZhongsong" charset="-122"/>
                <a:ea typeface="STZhongsong" charset="-122"/>
                <a:cs typeface="STZhongsong" charset="-122"/>
              </a:rPr>
              <a:t>4.</a:t>
            </a:r>
            <a:r>
              <a:rPr kumimoji="1" lang="zh-CN" altLang="en-US" sz="2400" dirty="0">
                <a:latin typeface="STZhongsong" charset="-122"/>
                <a:ea typeface="STZhongsong" charset="-122"/>
                <a:cs typeface="STZhongsong" charset="-122"/>
              </a:rPr>
              <a:t> 中美关系的长期趋势之二：实力对比</a:t>
            </a:r>
            <a:endParaRPr kumimoji="1" lang="en-US" altLang="zh-CN" sz="2400" dirty="0">
              <a:latin typeface="STZhongsong" charset="-122"/>
              <a:ea typeface="STZhongsong" charset="-122"/>
              <a:cs typeface="STZhongsong" charset="-122"/>
            </a:endParaRPr>
          </a:p>
          <a:p>
            <a:pPr marL="742932" lvl="2"/>
            <a:r>
              <a:rPr kumimoji="1" lang="zh-CN" altLang="en-US" sz="2400" dirty="0">
                <a:latin typeface="STZhongsong" charset="-122"/>
                <a:ea typeface="STZhongsong" charset="-122"/>
                <a:cs typeface="STZhongsong" charset="-122"/>
              </a:rPr>
              <a:t>如何看待中国赶超美国</a:t>
            </a:r>
            <a:endParaRPr kumimoji="1" lang="en-US" altLang="zh-CN" sz="2400" dirty="0">
              <a:latin typeface="STZhongsong" charset="-122"/>
              <a:ea typeface="STZhongsong" charset="-122"/>
              <a:cs typeface="STZhongsong" charset="-122"/>
            </a:endParaRPr>
          </a:p>
          <a:p>
            <a:pPr marL="1085824" lvl="3"/>
            <a:r>
              <a:rPr kumimoji="1" lang="zh-CN" altLang="en-US" sz="2400" dirty="0">
                <a:latin typeface="STZhongsong" charset="-122"/>
                <a:ea typeface="STZhongsong" charset="-122"/>
                <a:cs typeface="STZhongsong" charset="-122"/>
              </a:rPr>
              <a:t>赶超的大趋势</a:t>
            </a:r>
            <a:endParaRPr kumimoji="1" lang="en-US" altLang="zh-CN" sz="2400" dirty="0">
              <a:latin typeface="STZhongsong" charset="-122"/>
              <a:ea typeface="STZhongsong" charset="-122"/>
              <a:cs typeface="STZhongsong" charset="-122"/>
            </a:endParaRPr>
          </a:p>
          <a:p>
            <a:pPr marL="1085824" lvl="3"/>
            <a:r>
              <a:rPr kumimoji="1" lang="zh-CN" altLang="en-US" sz="2400" dirty="0">
                <a:latin typeface="STZhongsong" charset="-122"/>
                <a:ea typeface="STZhongsong" charset="-122"/>
                <a:cs typeface="STZhongsong" charset="-122"/>
              </a:rPr>
              <a:t>赶超是一个长期任务</a:t>
            </a:r>
            <a:endParaRPr kumimoji="1" lang="en-US" altLang="zh-CN" sz="2400" dirty="0">
              <a:latin typeface="STZhongsong" charset="-122"/>
              <a:ea typeface="STZhongsong" charset="-122"/>
              <a:cs typeface="STZhongsong" charset="-122"/>
            </a:endParaRPr>
          </a:p>
          <a:p>
            <a:pPr marL="742932" lvl="2"/>
            <a:r>
              <a:rPr kumimoji="1" lang="zh-CN" altLang="en-US" sz="2400" dirty="0">
                <a:latin typeface="STZhongsong" charset="-122"/>
                <a:ea typeface="STZhongsong" charset="-122"/>
                <a:cs typeface="STZhongsong" charset="-122"/>
              </a:rPr>
              <a:t>如何看美国是否衰落</a:t>
            </a:r>
            <a:endParaRPr kumimoji="1" lang="en-US" altLang="zh-CN" sz="2400" dirty="0">
              <a:latin typeface="STZhongsong" charset="-122"/>
              <a:ea typeface="STZhongsong" charset="-122"/>
              <a:cs typeface="STZhongsong" charset="-122"/>
            </a:endParaRPr>
          </a:p>
          <a:p>
            <a:pPr marL="1085824" lvl="3"/>
            <a:r>
              <a:rPr kumimoji="1" lang="zh-CN" altLang="en-US" sz="2400" dirty="0">
                <a:latin typeface="STZhongsong" charset="-122"/>
                <a:ea typeface="STZhongsong" charset="-122"/>
                <a:cs typeface="STZhongsong" charset="-122"/>
              </a:rPr>
              <a:t>衰落的长期性</a:t>
            </a:r>
            <a:endParaRPr kumimoji="1" lang="en-US" altLang="zh-CN" sz="2400" dirty="0">
              <a:latin typeface="STZhongsong" charset="-122"/>
              <a:ea typeface="STZhongsong" charset="-122"/>
              <a:cs typeface="STZhongsong" charset="-122"/>
            </a:endParaRPr>
          </a:p>
          <a:p>
            <a:pPr marL="1085824" lvl="3"/>
            <a:r>
              <a:rPr kumimoji="1" lang="zh-CN" altLang="en-US" sz="2400" dirty="0">
                <a:latin typeface="STZhongsong" charset="-122"/>
                <a:ea typeface="STZhongsong" charset="-122"/>
                <a:cs typeface="STZhongsong" charset="-122"/>
              </a:rPr>
              <a:t>衰落的曲折性</a:t>
            </a:r>
            <a:endParaRPr kumimoji="1" lang="en-US" altLang="zh-CN" sz="2400" dirty="0">
              <a:latin typeface="STZhongsong" charset="-122"/>
              <a:ea typeface="STZhongsong" charset="-122"/>
              <a:cs typeface="STZhongsong" charset="-122"/>
            </a:endParaRPr>
          </a:p>
          <a:p>
            <a:endParaRPr kumimoji="1" lang="zh-CN" altLang="en-US" dirty="0"/>
          </a:p>
        </p:txBody>
      </p:sp>
    </p:spTree>
    <p:extLst>
      <p:ext uri="{BB962C8B-B14F-4D97-AF65-F5344CB8AC3E}">
        <p14:creationId xmlns:p14="http://schemas.microsoft.com/office/powerpoint/2010/main" val="705532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820273" y="1216511"/>
            <a:ext cx="10131425" cy="4830185"/>
          </a:xfrm>
          <a:prstGeom prst="rect">
            <a:avLst/>
          </a:prstGeom>
        </p:spPr>
        <p:txBody>
          <a:bodyPr/>
          <a:lstStyle/>
          <a:p>
            <a:pPr lvl="1"/>
            <a:r>
              <a:rPr kumimoji="1" lang="en-US" altLang="zh-CN" sz="2400" dirty="0">
                <a:latin typeface="STZhongsong" charset="-122"/>
                <a:ea typeface="STZhongsong" charset="-122"/>
                <a:cs typeface="STZhongsong" charset="-122"/>
              </a:rPr>
              <a:t>5.</a:t>
            </a:r>
            <a:r>
              <a:rPr kumimoji="1" lang="zh-CN" altLang="en-US" sz="2400" dirty="0">
                <a:latin typeface="STZhongsong" charset="-122"/>
                <a:ea typeface="STZhongsong" charset="-122"/>
                <a:cs typeface="STZhongsong" charset="-122"/>
              </a:rPr>
              <a:t> 长期趋势之三：中国需要与外部世界的连接</a:t>
            </a:r>
            <a:endParaRPr kumimoji="1" lang="en-US" altLang="zh-CN" sz="2400" dirty="0">
              <a:latin typeface="STZhongsong" charset="-122"/>
              <a:ea typeface="STZhongsong" charset="-122"/>
              <a:cs typeface="STZhongsong" charset="-122"/>
            </a:endParaRPr>
          </a:p>
          <a:p>
            <a:pPr lvl="2"/>
            <a:r>
              <a:rPr kumimoji="1" lang="zh-CN" altLang="en-US" sz="2400" dirty="0">
                <a:latin typeface="STZhongsong" charset="-122"/>
                <a:ea typeface="STZhongsong" charset="-122"/>
                <a:cs typeface="STZhongsong" charset="-122"/>
              </a:rPr>
              <a:t>未来</a:t>
            </a:r>
            <a:r>
              <a:rPr kumimoji="1" lang="en-US" altLang="zh-CN" sz="2400" dirty="0">
                <a:latin typeface="STZhongsong" charset="-122"/>
                <a:ea typeface="STZhongsong" charset="-122"/>
                <a:cs typeface="STZhongsong" charset="-122"/>
              </a:rPr>
              <a:t>15</a:t>
            </a:r>
            <a:r>
              <a:rPr kumimoji="1" lang="zh-CN" altLang="en-US" sz="2400" dirty="0">
                <a:latin typeface="STZhongsong" charset="-122"/>
                <a:ea typeface="STZhongsong" charset="-122"/>
                <a:cs typeface="STZhongsong" charset="-122"/>
              </a:rPr>
              <a:t>年的任务：从全面建成小康社会到基本建成社会主义现代化</a:t>
            </a:r>
            <a:endParaRPr kumimoji="1" lang="en-US" altLang="zh-CN" sz="2400" dirty="0">
              <a:latin typeface="STZhongsong" charset="-122"/>
              <a:ea typeface="STZhongsong" charset="-122"/>
              <a:cs typeface="STZhongsong" charset="-122"/>
            </a:endParaRPr>
          </a:p>
          <a:p>
            <a:pPr lvl="2"/>
            <a:r>
              <a:rPr kumimoji="1" lang="zh-CN" altLang="en-US" sz="2400" dirty="0">
                <a:latin typeface="STZhongsong" charset="-122"/>
                <a:ea typeface="STZhongsong" charset="-122"/>
                <a:cs typeface="STZhongsong" charset="-122"/>
              </a:rPr>
              <a:t>经济</a:t>
            </a:r>
            <a:r>
              <a:rPr kumimoji="1" lang="en-US" altLang="zh-CN" sz="2400" dirty="0">
                <a:latin typeface="STZhongsong" charset="-122"/>
                <a:ea typeface="STZhongsong" charset="-122"/>
                <a:cs typeface="STZhongsong" charset="-122"/>
              </a:rPr>
              <a:t>/</a:t>
            </a:r>
            <a:r>
              <a:rPr kumimoji="1" lang="zh-CN" altLang="en-US" sz="2400" dirty="0">
                <a:latin typeface="STZhongsong" charset="-122"/>
                <a:ea typeface="STZhongsong" charset="-122"/>
                <a:cs typeface="STZhongsong" charset="-122"/>
              </a:rPr>
              <a:t>科技</a:t>
            </a:r>
            <a:r>
              <a:rPr kumimoji="1" lang="en-US" altLang="zh-CN" sz="2400" dirty="0">
                <a:latin typeface="STZhongsong" charset="-122"/>
                <a:ea typeface="STZhongsong" charset="-122"/>
                <a:cs typeface="STZhongsong" charset="-122"/>
              </a:rPr>
              <a:t>/</a:t>
            </a:r>
            <a:r>
              <a:rPr kumimoji="1" lang="zh-CN" altLang="en-US" sz="2400" dirty="0">
                <a:latin typeface="STZhongsong" charset="-122"/>
                <a:ea typeface="STZhongsong" charset="-122"/>
                <a:cs typeface="STZhongsong" charset="-122"/>
              </a:rPr>
              <a:t>军事的爬坡：提质增效</a:t>
            </a:r>
            <a:endParaRPr kumimoji="1" lang="en-US" altLang="zh-CN" sz="2400" dirty="0">
              <a:latin typeface="STZhongsong" charset="-122"/>
              <a:ea typeface="STZhongsong" charset="-122"/>
              <a:cs typeface="STZhongsong" charset="-122"/>
            </a:endParaRPr>
          </a:p>
          <a:p>
            <a:pPr lvl="2"/>
            <a:r>
              <a:rPr kumimoji="1" lang="zh-CN" altLang="en-US" sz="2400" dirty="0">
                <a:latin typeface="STZhongsong" charset="-122"/>
                <a:ea typeface="STZhongsong" charset="-122"/>
                <a:cs typeface="STZhongsong" charset="-122"/>
              </a:rPr>
              <a:t>建立国际国内两个大循环的良性互动</a:t>
            </a:r>
            <a:endParaRPr kumimoji="1" lang="en-US" altLang="zh-CN" sz="2400" dirty="0">
              <a:latin typeface="STZhongsong" charset="-122"/>
              <a:ea typeface="STZhongsong" charset="-122"/>
              <a:cs typeface="STZhongsong" charset="-122"/>
            </a:endParaRPr>
          </a:p>
          <a:p>
            <a:pPr lvl="2"/>
            <a:r>
              <a:rPr kumimoji="1" lang="zh-CN" altLang="en-US" sz="2400" dirty="0">
                <a:latin typeface="STZhongsong" charset="-122"/>
                <a:ea typeface="STZhongsong" charset="-122"/>
                <a:cs typeface="STZhongsong" charset="-122"/>
              </a:rPr>
              <a:t>这样一个阶段需要与外部世界的连接：避免内卷化</a:t>
            </a:r>
            <a:endParaRPr kumimoji="1" lang="en-US" altLang="zh-CN" sz="2400" dirty="0">
              <a:latin typeface="STZhongsong" charset="-122"/>
              <a:ea typeface="STZhongsong" charset="-122"/>
              <a:cs typeface="STZhongsong" charset="-122"/>
            </a:endParaRPr>
          </a:p>
          <a:p>
            <a:pPr lvl="3"/>
            <a:endParaRPr kumimoji="1" lang="en-US" altLang="zh-CN" sz="2200" dirty="0">
              <a:latin typeface="STZhongsong" charset="-122"/>
              <a:ea typeface="STZhongsong" charset="-122"/>
              <a:cs typeface="STZhongsong" charset="-122"/>
            </a:endParaRPr>
          </a:p>
          <a:p>
            <a:pPr lvl="3"/>
            <a:endParaRPr kumimoji="1" lang="zh-CN" altLang="en-US" dirty="0"/>
          </a:p>
          <a:p>
            <a:endParaRPr kumimoji="1" lang="zh-CN" altLang="en-US" dirty="0"/>
          </a:p>
        </p:txBody>
      </p:sp>
    </p:spTree>
    <p:extLst>
      <p:ext uri="{BB962C8B-B14F-4D97-AF65-F5344CB8AC3E}">
        <p14:creationId xmlns:p14="http://schemas.microsoft.com/office/powerpoint/2010/main" val="184276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5802" y="956236"/>
            <a:ext cx="10344373" cy="5010673"/>
          </a:xfrm>
          <a:prstGeom prst="rect">
            <a:avLst/>
          </a:prstGeom>
        </p:spPr>
        <p:txBody>
          <a:bodyPr>
            <a:normAutofit/>
          </a:bodyPr>
          <a:lstStyle/>
          <a:p>
            <a:r>
              <a:rPr kumimoji="1" lang="en-US" altLang="zh-CN" sz="2400" dirty="0">
                <a:latin typeface="STZhongsong" charset="-122"/>
                <a:ea typeface="STZhongsong" charset="-122"/>
                <a:cs typeface="STZhongsong" charset="-122"/>
              </a:rPr>
              <a:t>6.</a:t>
            </a:r>
            <a:r>
              <a:rPr kumimoji="1" lang="zh-CN" altLang="en-US" sz="2400" dirty="0">
                <a:latin typeface="STZhongsong" charset="-122"/>
                <a:ea typeface="STZhongsong" charset="-122"/>
                <a:cs typeface="STZhongsong" charset="-122"/>
              </a:rPr>
              <a:t> 中国应该采取怎样的对美战略</a:t>
            </a:r>
            <a:endParaRPr kumimoji="1" lang="en-US" altLang="zh-CN" sz="2400" dirty="0">
              <a:latin typeface="STZhongsong" charset="-122"/>
              <a:ea typeface="STZhongsong" charset="-122"/>
              <a:cs typeface="STZhongsong" charset="-122"/>
            </a:endParaRPr>
          </a:p>
          <a:p>
            <a:pPr lvl="1"/>
            <a:r>
              <a:rPr kumimoji="1" lang="zh-CN" altLang="en-US" sz="2400" dirty="0">
                <a:latin typeface="STZhongsong" charset="-122"/>
                <a:ea typeface="STZhongsong" charset="-122"/>
                <a:cs typeface="STZhongsong" charset="-122"/>
              </a:rPr>
              <a:t>为民族复兴继续提供良性空间；</a:t>
            </a:r>
            <a:endParaRPr kumimoji="1" lang="en-US" altLang="zh-CN" sz="2400" dirty="0">
              <a:latin typeface="STZhongsong" charset="-122"/>
              <a:ea typeface="STZhongsong" charset="-122"/>
              <a:cs typeface="STZhongsong" charset="-122"/>
            </a:endParaRPr>
          </a:p>
          <a:p>
            <a:pPr lvl="1"/>
            <a:r>
              <a:rPr kumimoji="1" lang="zh-CN" altLang="en-US" sz="2400" dirty="0">
                <a:latin typeface="STZhongsong" charset="-122"/>
                <a:ea typeface="STZhongsong" charset="-122"/>
                <a:cs typeface="STZhongsong" charset="-122"/>
              </a:rPr>
              <a:t>尽可能维持中国与外部世界的挂钩</a:t>
            </a:r>
          </a:p>
          <a:p>
            <a:pPr lvl="1"/>
            <a:r>
              <a:rPr kumimoji="1" lang="zh-CN" altLang="en-US" sz="2400" dirty="0">
                <a:latin typeface="STZhongsong" charset="-122"/>
                <a:ea typeface="STZhongsong" charset="-122"/>
                <a:cs typeface="STZhongsong" charset="-122"/>
              </a:rPr>
              <a:t>管控中美矛盾性质</a:t>
            </a:r>
            <a:endParaRPr kumimoji="1" lang="en-US" altLang="zh-CN" sz="2400" dirty="0">
              <a:latin typeface="STZhongsong" charset="-122"/>
              <a:ea typeface="STZhongsong" charset="-122"/>
              <a:cs typeface="STZhongsong" charset="-122"/>
            </a:endParaRPr>
          </a:p>
          <a:p>
            <a:pPr lvl="2"/>
            <a:r>
              <a:rPr kumimoji="1" lang="zh-CN" altLang="en-US" sz="2200" dirty="0">
                <a:latin typeface="STZhongsong" charset="-122"/>
                <a:ea typeface="STZhongsong" charset="-122"/>
                <a:cs typeface="STZhongsong" charset="-122"/>
              </a:rPr>
              <a:t>可持续的政治对话</a:t>
            </a:r>
            <a:endParaRPr kumimoji="1" lang="en-US" altLang="zh-CN" sz="2200" dirty="0">
              <a:latin typeface="STZhongsong" charset="-122"/>
              <a:ea typeface="STZhongsong" charset="-122"/>
              <a:cs typeface="STZhongsong" charset="-122"/>
            </a:endParaRPr>
          </a:p>
          <a:p>
            <a:pPr lvl="2"/>
            <a:r>
              <a:rPr kumimoji="1" lang="zh-CN" altLang="en-US" sz="2200" dirty="0">
                <a:latin typeface="STZhongsong" charset="-122"/>
                <a:ea typeface="STZhongsong" charset="-122"/>
                <a:cs typeface="STZhongsong" charset="-122"/>
              </a:rPr>
              <a:t>可持续的经贸关系</a:t>
            </a:r>
            <a:endParaRPr kumimoji="1" lang="en-US" altLang="zh-CN" sz="2200" dirty="0">
              <a:latin typeface="STZhongsong" charset="-122"/>
              <a:ea typeface="STZhongsong" charset="-122"/>
              <a:cs typeface="STZhongsong" charset="-122"/>
            </a:endParaRPr>
          </a:p>
          <a:p>
            <a:pPr lvl="2"/>
            <a:r>
              <a:rPr kumimoji="1" lang="zh-CN" altLang="en-US" sz="2200" dirty="0">
                <a:latin typeface="STZhongsong" charset="-122"/>
                <a:ea typeface="STZhongsong" charset="-122"/>
                <a:cs typeface="STZhongsong" charset="-122"/>
              </a:rPr>
              <a:t>可持续的人文关系</a:t>
            </a:r>
            <a:endParaRPr kumimoji="1" lang="en-US" altLang="zh-CN" sz="2200" dirty="0">
              <a:latin typeface="STZhongsong" charset="-122"/>
              <a:ea typeface="STZhongsong" charset="-122"/>
              <a:cs typeface="STZhongsong" charset="-122"/>
            </a:endParaRPr>
          </a:p>
          <a:p>
            <a:pPr lvl="2"/>
            <a:r>
              <a:rPr kumimoji="1" lang="zh-CN" altLang="en-US" sz="2200" dirty="0">
                <a:latin typeface="STZhongsong" charset="-122"/>
                <a:ea typeface="STZhongsong" charset="-122"/>
                <a:cs typeface="STZhongsong" charset="-122"/>
              </a:rPr>
              <a:t>两军的互信措施</a:t>
            </a:r>
            <a:endParaRPr kumimoji="1" lang="en-US" altLang="zh-CN" sz="2200" dirty="0">
              <a:latin typeface="STZhongsong" charset="-122"/>
              <a:ea typeface="STZhongsong" charset="-122"/>
              <a:cs typeface="STZhongsong" charset="-122"/>
            </a:endParaRPr>
          </a:p>
        </p:txBody>
      </p:sp>
    </p:spTree>
    <p:extLst>
      <p:ext uri="{BB962C8B-B14F-4D97-AF65-F5344CB8AC3E}">
        <p14:creationId xmlns:p14="http://schemas.microsoft.com/office/powerpoint/2010/main" val="1881160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sz="quarter" idx="13"/>
          </p:nvPr>
        </p:nvSpPr>
        <p:spPr/>
        <p:txBody>
          <a:bodyPr>
            <a:normAutofit/>
          </a:bodyPr>
          <a:lstStyle/>
          <a:p>
            <a:pPr marL="0" indent="0" algn="ctr">
              <a:buNone/>
            </a:pPr>
            <a:r>
              <a:rPr kumimoji="1" lang="zh-CN" altLang="en-US" sz="6000" dirty="0">
                <a:latin typeface="STZhongsong" charset="-122"/>
                <a:ea typeface="STZhongsong" charset="-122"/>
                <a:cs typeface="STZhongsong" charset="-122"/>
              </a:rPr>
              <a:t>谢谢！</a:t>
            </a:r>
          </a:p>
        </p:txBody>
      </p:sp>
    </p:spTree>
    <p:extLst>
      <p:ext uri="{BB962C8B-B14F-4D97-AF65-F5344CB8AC3E}">
        <p14:creationId xmlns:p14="http://schemas.microsoft.com/office/powerpoint/2010/main" val="15335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1014413"/>
          </a:xfrm>
        </p:spPr>
        <p:txBody>
          <a:bodyPr>
            <a:normAutofit/>
          </a:bodyPr>
          <a:lstStyle/>
          <a:p>
            <a:endParaRPr kumimoji="1" lang="zh-CN" altLang="en-US" sz="3600" dirty="0"/>
          </a:p>
        </p:txBody>
      </p:sp>
      <p:sp>
        <p:nvSpPr>
          <p:cNvPr id="3" name="内容占位符 2"/>
          <p:cNvSpPr>
            <a:spLocks noGrp="1"/>
          </p:cNvSpPr>
          <p:nvPr>
            <p:ph sz="quarter" idx="13"/>
          </p:nvPr>
        </p:nvSpPr>
        <p:spPr>
          <a:xfrm>
            <a:off x="1371600" y="1700213"/>
            <a:ext cx="9601200" cy="4167187"/>
          </a:xfrm>
        </p:spPr>
        <p:txBody>
          <a:bodyPr>
            <a:normAutofit/>
          </a:bodyPr>
          <a:lstStyle/>
          <a:p>
            <a:r>
              <a:rPr kumimoji="1" lang="zh-CN" altLang="en-US" sz="2800" dirty="0">
                <a:latin typeface="STZhongsong" charset="-122"/>
                <a:ea typeface="STZhongsong" charset="-122"/>
                <a:cs typeface="STZhongsong" charset="-122"/>
              </a:rPr>
              <a:t>历史经纬：从接触到竞争</a:t>
            </a:r>
            <a:endParaRPr kumimoji="1" lang="en-US" altLang="zh-CN" sz="2800" dirty="0">
              <a:latin typeface="STZhongsong" charset="-122"/>
              <a:ea typeface="STZhongsong" charset="-122"/>
              <a:cs typeface="STZhongsong" charset="-122"/>
            </a:endParaRPr>
          </a:p>
          <a:p>
            <a:r>
              <a:rPr kumimoji="1" lang="zh-CN" altLang="en-US" sz="2800" dirty="0">
                <a:latin typeface="STZhongsong" charset="-122"/>
                <a:ea typeface="STZhongsong" charset="-122"/>
                <a:cs typeface="STZhongsong" charset="-122"/>
              </a:rPr>
              <a:t>中国的对美长期战略选择</a:t>
            </a:r>
            <a:endParaRPr kumimoji="1" lang="en-US" altLang="zh-CN" sz="2800" dirty="0">
              <a:latin typeface="STZhongsong" charset="-122"/>
              <a:ea typeface="STZhongsong" charset="-122"/>
              <a:cs typeface="STZhongsong" charset="-122"/>
            </a:endParaRPr>
          </a:p>
        </p:txBody>
      </p:sp>
    </p:spTree>
    <p:extLst>
      <p:ext uri="{BB962C8B-B14F-4D97-AF65-F5344CB8AC3E}">
        <p14:creationId xmlns:p14="http://schemas.microsoft.com/office/powerpoint/2010/main" val="755577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4799" y="1963222"/>
            <a:ext cx="10364451" cy="1596177"/>
          </a:xfrm>
        </p:spPr>
        <p:txBody>
          <a:bodyPr>
            <a:normAutofit/>
          </a:bodyPr>
          <a:lstStyle/>
          <a:p>
            <a:r>
              <a:rPr kumimoji="1" lang="zh-CN" altLang="en-US" sz="4000" dirty="0">
                <a:latin typeface="STZhongsong" charset="-122"/>
                <a:ea typeface="STZhongsong" charset="-122"/>
                <a:cs typeface="STZhongsong" charset="-122"/>
              </a:rPr>
              <a:t>一、中美关系：从接触到竞争</a:t>
            </a:r>
          </a:p>
        </p:txBody>
      </p:sp>
    </p:spTree>
    <p:extLst>
      <p:ext uri="{BB962C8B-B14F-4D97-AF65-F5344CB8AC3E}">
        <p14:creationId xmlns:p14="http://schemas.microsoft.com/office/powerpoint/2010/main" val="1203870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196787" y="955275"/>
            <a:ext cx="9668436" cy="4786619"/>
          </a:xfrm>
          <a:prstGeom prst="rect">
            <a:avLst/>
          </a:prstGeom>
        </p:spPr>
        <p:txBody>
          <a:bodyPr>
            <a:normAutofit/>
          </a:bodyPr>
          <a:lstStyle/>
          <a:p>
            <a:pPr lvl="1">
              <a:lnSpc>
                <a:spcPct val="100000"/>
              </a:lnSpc>
            </a:pPr>
            <a:r>
              <a:rPr kumimoji="1" lang="en-US" altLang="zh-CN" sz="2400" dirty="0">
                <a:latin typeface="STZhongsong" charset="-122"/>
                <a:ea typeface="STZhongsong" charset="-122"/>
                <a:cs typeface="STZhongsong" charset="-122"/>
              </a:rPr>
              <a:t>1.</a:t>
            </a:r>
            <a:r>
              <a:rPr kumimoji="1" lang="zh-CN" altLang="en-US" sz="2400" dirty="0">
                <a:latin typeface="STZhongsong" charset="-122"/>
                <a:ea typeface="STZhongsong" charset="-122"/>
                <a:cs typeface="STZhongsong" charset="-122"/>
              </a:rPr>
              <a:t> 建交后四十年（</a:t>
            </a:r>
            <a:r>
              <a:rPr kumimoji="1" lang="en-US" altLang="zh-CN" sz="2400" dirty="0">
                <a:latin typeface="STZhongsong" charset="-122"/>
                <a:ea typeface="STZhongsong" charset="-122"/>
                <a:cs typeface="STZhongsong" charset="-122"/>
              </a:rPr>
              <a:t>1978-2017</a:t>
            </a:r>
            <a:r>
              <a:rPr kumimoji="1" lang="zh-CN" altLang="en-US" sz="2400" dirty="0">
                <a:latin typeface="STZhongsong" charset="-122"/>
                <a:ea typeface="STZhongsong" charset="-122"/>
                <a:cs typeface="STZhongsong" charset="-122"/>
              </a:rPr>
              <a:t>）中美关系的基本逻辑</a:t>
            </a:r>
            <a:endParaRPr kumimoji="1" lang="en-US" altLang="zh-CN" sz="2400" dirty="0">
              <a:latin typeface="STZhongsong" charset="-122"/>
              <a:ea typeface="STZhongsong" charset="-122"/>
              <a:cs typeface="STZhongsong" charset="-122"/>
            </a:endParaRPr>
          </a:p>
          <a:p>
            <a:pPr lvl="2">
              <a:lnSpc>
                <a:spcPct val="100000"/>
              </a:lnSpc>
            </a:pPr>
            <a:r>
              <a:rPr kumimoji="1" lang="zh-CN" altLang="en-US" sz="2400" dirty="0">
                <a:latin typeface="STZhongsong" charset="-122"/>
                <a:ea typeface="STZhongsong" charset="-122"/>
                <a:cs typeface="STZhongsong" charset="-122"/>
              </a:rPr>
              <a:t>中美关系的格局基础：强弱</a:t>
            </a:r>
            <a:r>
              <a:rPr kumimoji="1" lang="en-US" altLang="zh-CN" sz="2400" dirty="0">
                <a:latin typeface="STZhongsong" charset="-122"/>
                <a:ea typeface="STZhongsong" charset="-122"/>
                <a:cs typeface="STZhongsong" charset="-122"/>
              </a:rPr>
              <a:t>/</a:t>
            </a:r>
            <a:r>
              <a:rPr kumimoji="1" lang="zh-CN" altLang="en-US" sz="2400" dirty="0">
                <a:latin typeface="STZhongsong" charset="-122"/>
                <a:ea typeface="STZhongsong" charset="-122"/>
                <a:cs typeface="STZhongsong" charset="-122"/>
              </a:rPr>
              <a:t>内外</a:t>
            </a:r>
            <a:endParaRPr kumimoji="1" lang="en-US" altLang="zh-CN" sz="2400" dirty="0">
              <a:latin typeface="STZhongsong" charset="-122"/>
              <a:ea typeface="STZhongsong" charset="-122"/>
              <a:cs typeface="STZhongsong" charset="-122"/>
            </a:endParaRPr>
          </a:p>
          <a:p>
            <a:pPr lvl="2"/>
            <a:r>
              <a:rPr kumimoji="1" lang="zh-CN" altLang="en-US" sz="2400" dirty="0">
                <a:latin typeface="STZhongsong" charset="-122"/>
                <a:ea typeface="STZhongsong" charset="-122"/>
                <a:cs typeface="STZhongsong" charset="-122"/>
              </a:rPr>
              <a:t>美国的对华基本战略</a:t>
            </a:r>
            <a:endParaRPr kumimoji="1" lang="en-US" altLang="zh-CN" sz="2400" dirty="0">
              <a:latin typeface="STZhongsong" charset="-122"/>
              <a:ea typeface="STZhongsong" charset="-122"/>
              <a:cs typeface="STZhongsong" charset="-122"/>
            </a:endParaRPr>
          </a:p>
          <a:p>
            <a:pPr lvl="3"/>
            <a:r>
              <a:rPr kumimoji="1" lang="zh-CN" altLang="en-US" sz="2400" dirty="0">
                <a:latin typeface="STZhongsong" charset="-122"/>
                <a:ea typeface="STZhongsong" charset="-122"/>
                <a:cs typeface="STZhongsong" charset="-122"/>
              </a:rPr>
              <a:t>接触（</a:t>
            </a:r>
            <a:r>
              <a:rPr kumimoji="1" lang="en-US" altLang="zh-CN" sz="2400" dirty="0">
                <a:latin typeface="STZhongsong" charset="-122"/>
                <a:ea typeface="STZhongsong" charset="-122"/>
                <a:cs typeface="STZhongsong" charset="-122"/>
              </a:rPr>
              <a:t>engagement</a:t>
            </a:r>
            <a:r>
              <a:rPr kumimoji="1" lang="zh-CN" altLang="en-US" sz="2400" dirty="0">
                <a:latin typeface="STZhongsong" charset="-122"/>
                <a:ea typeface="STZhongsong" charset="-122"/>
                <a:cs typeface="STZhongsong" charset="-122"/>
              </a:rPr>
              <a:t>）战略。通过</a:t>
            </a:r>
            <a:r>
              <a:rPr kumimoji="1" lang="zh-CN" altLang="en-US" sz="2400" dirty="0">
                <a:solidFill>
                  <a:srgbClr val="FF0000"/>
                </a:solidFill>
                <a:latin typeface="STZhongsong" charset="-122"/>
                <a:ea typeface="STZhongsong" charset="-122"/>
                <a:cs typeface="STZhongsong" charset="-122"/>
              </a:rPr>
              <a:t>交往</a:t>
            </a:r>
            <a:r>
              <a:rPr kumimoji="1" lang="zh-CN" altLang="en-US" sz="2400" dirty="0">
                <a:latin typeface="STZhongsong" charset="-122"/>
                <a:ea typeface="STZhongsong" charset="-122"/>
                <a:cs typeface="STZhongsong" charset="-122"/>
              </a:rPr>
              <a:t>，将中国</a:t>
            </a:r>
            <a:r>
              <a:rPr kumimoji="1" lang="zh-CN" altLang="en-US" sz="2400" dirty="0">
                <a:solidFill>
                  <a:srgbClr val="FF0000"/>
                </a:solidFill>
                <a:latin typeface="STZhongsong" charset="-122"/>
                <a:ea typeface="STZhongsong" charset="-122"/>
                <a:cs typeface="STZhongsong" charset="-122"/>
              </a:rPr>
              <a:t>拉入</a:t>
            </a:r>
            <a:r>
              <a:rPr kumimoji="1" lang="zh-CN" altLang="en-US" sz="2400" dirty="0">
                <a:latin typeface="STZhongsong" charset="-122"/>
                <a:ea typeface="STZhongsong" charset="-122"/>
                <a:cs typeface="STZhongsong" charset="-122"/>
              </a:rPr>
              <a:t>美国主导的国际体系，获得战略与经济</a:t>
            </a:r>
            <a:r>
              <a:rPr kumimoji="1" lang="zh-CN" altLang="en-US" sz="2400" dirty="0">
                <a:solidFill>
                  <a:srgbClr val="FF0000"/>
                </a:solidFill>
                <a:latin typeface="STZhongsong" charset="-122"/>
                <a:ea typeface="STZhongsong" charset="-122"/>
                <a:cs typeface="STZhongsong" charset="-122"/>
              </a:rPr>
              <a:t>利益</a:t>
            </a:r>
            <a:r>
              <a:rPr kumimoji="1" lang="zh-CN" altLang="en-US" sz="2400" dirty="0">
                <a:latin typeface="STZhongsong" charset="-122"/>
                <a:ea typeface="STZhongsong" charset="-122"/>
                <a:cs typeface="STZhongsong" charset="-122"/>
              </a:rPr>
              <a:t>的同时，</a:t>
            </a:r>
            <a:r>
              <a:rPr kumimoji="1" lang="zh-CN" altLang="en-US" sz="2400" dirty="0">
                <a:solidFill>
                  <a:srgbClr val="FF0000"/>
                </a:solidFill>
                <a:latin typeface="STZhongsong" charset="-122"/>
                <a:ea typeface="STZhongsong" charset="-122"/>
                <a:cs typeface="STZhongsong" charset="-122"/>
              </a:rPr>
              <a:t>塑造</a:t>
            </a:r>
            <a:r>
              <a:rPr kumimoji="1" lang="zh-CN" altLang="en-US" sz="2400" dirty="0">
                <a:latin typeface="STZhongsong" charset="-122"/>
                <a:ea typeface="STZhongsong" charset="-122"/>
                <a:cs typeface="STZhongsong" charset="-122"/>
              </a:rPr>
              <a:t>中国的发展方向。</a:t>
            </a:r>
            <a:endParaRPr kumimoji="1" lang="en-US" altLang="zh-CN" sz="2400" dirty="0">
              <a:latin typeface="STZhongsong" charset="-122"/>
              <a:ea typeface="STZhongsong" charset="-122"/>
              <a:cs typeface="STZhongsong" charset="-122"/>
            </a:endParaRPr>
          </a:p>
          <a:p>
            <a:pPr lvl="2">
              <a:lnSpc>
                <a:spcPct val="100000"/>
              </a:lnSpc>
            </a:pPr>
            <a:r>
              <a:rPr kumimoji="1" lang="zh-CN" altLang="en-US" sz="2400" dirty="0">
                <a:latin typeface="STZhongsong" charset="-122"/>
                <a:ea typeface="STZhongsong" charset="-122"/>
                <a:cs typeface="STZhongsong" charset="-122"/>
              </a:rPr>
              <a:t>过去四十年中国对美战略</a:t>
            </a:r>
            <a:endParaRPr kumimoji="1" lang="en-US" altLang="zh-CN" sz="2400" dirty="0">
              <a:latin typeface="STZhongsong" charset="-122"/>
              <a:ea typeface="STZhongsong" charset="-122"/>
              <a:cs typeface="STZhongsong" charset="-122"/>
            </a:endParaRPr>
          </a:p>
          <a:p>
            <a:pPr lvl="3">
              <a:lnSpc>
                <a:spcPct val="100000"/>
              </a:lnSpc>
            </a:pPr>
            <a:r>
              <a:rPr kumimoji="1" lang="zh-CN" altLang="en-US" sz="2400" dirty="0">
                <a:latin typeface="STZhongsong" charset="-122"/>
                <a:ea typeface="STZhongsong" charset="-122"/>
                <a:cs typeface="STZhongsong" charset="-122"/>
              </a:rPr>
              <a:t>“融入”战略。通过</a:t>
            </a:r>
            <a:r>
              <a:rPr kumimoji="1" lang="zh-CN" altLang="en-US" sz="2400" dirty="0">
                <a:solidFill>
                  <a:srgbClr val="FF0000"/>
                </a:solidFill>
                <a:latin typeface="STZhongsong" charset="-122"/>
                <a:ea typeface="STZhongsong" charset="-122"/>
                <a:cs typeface="STZhongsong" charset="-122"/>
              </a:rPr>
              <a:t>交往</a:t>
            </a:r>
            <a:r>
              <a:rPr kumimoji="1" lang="zh-CN" altLang="en-US" sz="2400" dirty="0">
                <a:latin typeface="STZhongsong" charset="-122"/>
                <a:ea typeface="STZhongsong" charset="-122"/>
                <a:cs typeface="STZhongsong" charset="-122"/>
              </a:rPr>
              <a:t>，</a:t>
            </a:r>
            <a:r>
              <a:rPr kumimoji="1" lang="zh-CN" altLang="en-US" sz="2400" dirty="0">
                <a:solidFill>
                  <a:srgbClr val="FF0000"/>
                </a:solidFill>
                <a:latin typeface="STZhongsong" charset="-122"/>
                <a:ea typeface="STZhongsong" charset="-122"/>
                <a:cs typeface="STZhongsong" charset="-122"/>
              </a:rPr>
              <a:t>进入</a:t>
            </a:r>
            <a:r>
              <a:rPr kumimoji="1" lang="zh-CN" altLang="en-US" sz="2400" dirty="0">
                <a:latin typeface="STZhongsong" charset="-122"/>
                <a:ea typeface="STZhongsong" charset="-122"/>
                <a:cs typeface="STZhongsong" charset="-122"/>
              </a:rPr>
              <a:t>美国主导的国际体系实现</a:t>
            </a:r>
            <a:r>
              <a:rPr kumimoji="1" lang="zh-CN" altLang="en-US" sz="2400" dirty="0">
                <a:solidFill>
                  <a:srgbClr val="FF0000"/>
                </a:solidFill>
                <a:latin typeface="STZhongsong" charset="-122"/>
                <a:ea typeface="STZhongsong" charset="-122"/>
                <a:cs typeface="STZhongsong" charset="-122"/>
              </a:rPr>
              <a:t>现代化</a:t>
            </a:r>
            <a:r>
              <a:rPr kumimoji="1" lang="zh-CN" altLang="en-US" sz="2400" dirty="0">
                <a:latin typeface="STZhongsong" charset="-122"/>
                <a:ea typeface="STZhongsong" charset="-122"/>
                <a:cs typeface="STZhongsong" charset="-122"/>
              </a:rPr>
              <a:t>，同时保持中国</a:t>
            </a:r>
            <a:r>
              <a:rPr kumimoji="1" lang="zh-CN" altLang="en-US" sz="2400" dirty="0">
                <a:solidFill>
                  <a:srgbClr val="FF0000"/>
                </a:solidFill>
                <a:latin typeface="STZhongsong" charset="-122"/>
                <a:ea typeface="STZhongsong" charset="-122"/>
                <a:cs typeface="STZhongsong" charset="-122"/>
              </a:rPr>
              <a:t>特色</a:t>
            </a:r>
            <a:endParaRPr kumimoji="1" lang="en-US" altLang="zh-CN" sz="2400" dirty="0">
              <a:solidFill>
                <a:srgbClr val="FF0000"/>
              </a:solidFill>
              <a:latin typeface="STZhongsong" charset="-122"/>
              <a:ea typeface="STZhongsong" charset="-122"/>
              <a:cs typeface="STZhongsong" charset="-122"/>
            </a:endParaRPr>
          </a:p>
          <a:p>
            <a:pPr lvl="1"/>
            <a:endParaRPr kumimoji="1" lang="en-US" altLang="zh-CN" sz="2200" dirty="0"/>
          </a:p>
          <a:p>
            <a:endParaRPr kumimoji="1" lang="zh-CN" altLang="en-US" sz="2800" dirty="0"/>
          </a:p>
        </p:txBody>
      </p:sp>
    </p:spTree>
    <p:extLst>
      <p:ext uri="{BB962C8B-B14F-4D97-AF65-F5344CB8AC3E}">
        <p14:creationId xmlns:p14="http://schemas.microsoft.com/office/powerpoint/2010/main" val="794578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237129" y="1301676"/>
            <a:ext cx="9735671" cy="4824488"/>
          </a:xfrm>
          <a:prstGeom prst="rect">
            <a:avLst/>
          </a:prstGeom>
        </p:spPr>
        <p:txBody>
          <a:bodyPr>
            <a:normAutofit/>
          </a:bodyPr>
          <a:lstStyle/>
          <a:p>
            <a:pPr lvl="1">
              <a:lnSpc>
                <a:spcPct val="100000"/>
              </a:lnSpc>
            </a:pPr>
            <a:r>
              <a:rPr kumimoji="1" lang="en-US" altLang="zh-CN" sz="2400" dirty="0">
                <a:latin typeface="STZhongsong" charset="-122"/>
                <a:ea typeface="STZhongsong" charset="-122"/>
                <a:cs typeface="STZhongsong" charset="-122"/>
              </a:rPr>
              <a:t>2.</a:t>
            </a:r>
            <a:r>
              <a:rPr kumimoji="1" lang="zh-CN" altLang="en-US" sz="2400" dirty="0">
                <a:latin typeface="STZhongsong" charset="-122"/>
                <a:ea typeface="STZhongsong" charset="-122"/>
                <a:cs typeface="STZhongsong" charset="-122"/>
              </a:rPr>
              <a:t> 过去四十年中美形成的</a:t>
            </a:r>
            <a:r>
              <a:rPr kumimoji="1" lang="en-US" altLang="zh-CN" sz="2400" dirty="0">
                <a:latin typeface="STZhongsong" charset="-122"/>
                <a:ea typeface="STZhongsong" charset="-122"/>
                <a:cs typeface="STZhongsong" charset="-122"/>
              </a:rPr>
              <a:t>“</a:t>
            </a:r>
            <a:r>
              <a:rPr kumimoji="1" lang="zh-CN" altLang="en-US" sz="2400" dirty="0">
                <a:latin typeface="STZhongsong" charset="-122"/>
                <a:ea typeface="STZhongsong" charset="-122"/>
                <a:cs typeface="STZhongsong" charset="-122"/>
              </a:rPr>
              <a:t>接触</a:t>
            </a:r>
            <a:r>
              <a:rPr kumimoji="1" lang="en-US" altLang="zh-CN" sz="2400" dirty="0">
                <a:latin typeface="STZhongsong" charset="-122"/>
                <a:ea typeface="STZhongsong" charset="-122"/>
                <a:cs typeface="STZhongsong" charset="-122"/>
              </a:rPr>
              <a:t>-</a:t>
            </a:r>
            <a:r>
              <a:rPr kumimoji="1" lang="zh-CN" altLang="en-US" sz="2400" dirty="0">
                <a:latin typeface="STZhongsong" charset="-122"/>
                <a:ea typeface="STZhongsong" charset="-122"/>
                <a:cs typeface="STZhongsong" charset="-122"/>
              </a:rPr>
              <a:t>融入</a:t>
            </a:r>
            <a:r>
              <a:rPr kumimoji="1" lang="en-US" altLang="zh-CN" sz="2400" dirty="0">
                <a:latin typeface="STZhongsong" charset="-122"/>
                <a:ea typeface="STZhongsong" charset="-122"/>
                <a:cs typeface="STZhongsong" charset="-122"/>
              </a:rPr>
              <a:t>”</a:t>
            </a:r>
            <a:r>
              <a:rPr kumimoji="1" lang="zh-CN" altLang="en-US" sz="2400" dirty="0">
                <a:latin typeface="STZhongsong" charset="-122"/>
                <a:ea typeface="STZhongsong" charset="-122"/>
                <a:cs typeface="STZhongsong" charset="-122"/>
              </a:rPr>
              <a:t>的战略默契</a:t>
            </a:r>
            <a:endParaRPr kumimoji="1" lang="en-US" altLang="zh-CN" sz="2400" dirty="0">
              <a:latin typeface="STZhongsong" charset="-122"/>
              <a:ea typeface="STZhongsong" charset="-122"/>
              <a:cs typeface="STZhongsong" charset="-122"/>
            </a:endParaRPr>
          </a:p>
          <a:p>
            <a:pPr lvl="2">
              <a:lnSpc>
                <a:spcPct val="100000"/>
              </a:lnSpc>
            </a:pPr>
            <a:r>
              <a:rPr kumimoji="1" lang="zh-CN" altLang="en-US" sz="2400" dirty="0">
                <a:latin typeface="STZhongsong" charset="-122"/>
                <a:ea typeface="STZhongsong" charset="-122"/>
                <a:cs typeface="STZhongsong" charset="-122"/>
              </a:rPr>
              <a:t>中美“接触</a:t>
            </a:r>
            <a:r>
              <a:rPr kumimoji="1" lang="en-US" altLang="zh-CN" sz="2400" dirty="0">
                <a:latin typeface="STZhongsong" charset="-122"/>
                <a:ea typeface="STZhongsong" charset="-122"/>
                <a:cs typeface="STZhongsong" charset="-122"/>
              </a:rPr>
              <a:t>-</a:t>
            </a:r>
            <a:r>
              <a:rPr kumimoji="1" lang="zh-CN" altLang="en-US" sz="2400" dirty="0">
                <a:latin typeface="STZhongsong" charset="-122"/>
                <a:ea typeface="STZhongsong" charset="-122"/>
                <a:cs typeface="STZhongsong" charset="-122"/>
              </a:rPr>
              <a:t>融入”战略的前端目标高度契合</a:t>
            </a:r>
            <a:endParaRPr kumimoji="1" lang="en-US" altLang="zh-CN" sz="2400" dirty="0">
              <a:latin typeface="STZhongsong" charset="-122"/>
              <a:ea typeface="STZhongsong" charset="-122"/>
              <a:cs typeface="STZhongsong" charset="-122"/>
            </a:endParaRPr>
          </a:p>
          <a:p>
            <a:pPr lvl="2">
              <a:lnSpc>
                <a:spcPct val="100000"/>
              </a:lnSpc>
            </a:pPr>
            <a:r>
              <a:rPr kumimoji="1" lang="zh-CN" altLang="en-US" sz="2400" dirty="0">
                <a:latin typeface="STZhongsong" charset="-122"/>
                <a:ea typeface="STZhongsong" charset="-122"/>
                <a:cs typeface="STZhongsong" charset="-122"/>
              </a:rPr>
              <a:t>中美</a:t>
            </a:r>
            <a:r>
              <a:rPr kumimoji="1" lang="zh-CN" altLang="zh-CN" sz="2400" dirty="0">
                <a:latin typeface="STZhongsong" charset="-122"/>
                <a:ea typeface="STZhongsong" charset="-122"/>
                <a:cs typeface="STZhongsong" charset="-122"/>
              </a:rPr>
              <a:t>“</a:t>
            </a:r>
            <a:r>
              <a:rPr kumimoji="1" lang="zh-CN" altLang="en-US" sz="2400" dirty="0">
                <a:latin typeface="STZhongsong" charset="-122"/>
                <a:ea typeface="STZhongsong" charset="-122"/>
                <a:cs typeface="STZhongsong" charset="-122"/>
              </a:rPr>
              <a:t>接触</a:t>
            </a:r>
            <a:r>
              <a:rPr kumimoji="1" lang="en-US" altLang="zh-CN" sz="2400" dirty="0">
                <a:latin typeface="STZhongsong" charset="-122"/>
                <a:ea typeface="STZhongsong" charset="-122"/>
                <a:cs typeface="STZhongsong" charset="-122"/>
              </a:rPr>
              <a:t>-</a:t>
            </a:r>
            <a:r>
              <a:rPr kumimoji="1" lang="zh-CN" altLang="en-US" sz="2400" dirty="0">
                <a:latin typeface="STZhongsong" charset="-122"/>
                <a:ea typeface="STZhongsong" charset="-122"/>
                <a:cs typeface="STZhongsong" charset="-122"/>
              </a:rPr>
              <a:t>融入”战略最终目标的暂时搁置</a:t>
            </a:r>
            <a:endParaRPr kumimoji="1" lang="en-US" altLang="zh-CN" sz="2400" dirty="0">
              <a:latin typeface="STZhongsong" charset="-122"/>
              <a:ea typeface="STZhongsong" charset="-122"/>
              <a:cs typeface="STZhongsong" charset="-122"/>
            </a:endParaRPr>
          </a:p>
          <a:p>
            <a:pPr lvl="2">
              <a:lnSpc>
                <a:spcPct val="100000"/>
              </a:lnSpc>
            </a:pPr>
            <a:r>
              <a:rPr kumimoji="1" lang="zh-CN" altLang="en-US" sz="2400" dirty="0">
                <a:latin typeface="STZhongsong" charset="-122"/>
                <a:ea typeface="STZhongsong" charset="-122"/>
                <a:cs typeface="STZhongsong" charset="-122"/>
              </a:rPr>
              <a:t>“同床异梦”的中美关系</a:t>
            </a:r>
            <a:endParaRPr kumimoji="1" lang="en-US" altLang="zh-CN" sz="2400" dirty="0">
              <a:latin typeface="STZhongsong" charset="-122"/>
              <a:ea typeface="STZhongsong" charset="-122"/>
              <a:cs typeface="STZhongsong" charset="-122"/>
            </a:endParaRPr>
          </a:p>
          <a:p>
            <a:pPr lvl="2">
              <a:lnSpc>
                <a:spcPct val="100000"/>
              </a:lnSpc>
            </a:pPr>
            <a:r>
              <a:rPr kumimoji="1" lang="zh-CN" altLang="en-US" sz="2400" dirty="0">
                <a:latin typeface="STZhongsong" charset="-122"/>
                <a:ea typeface="STZhongsong" charset="-122"/>
                <a:cs typeface="STZhongsong" charset="-122"/>
              </a:rPr>
              <a:t>中美不断“接触</a:t>
            </a:r>
            <a:r>
              <a:rPr kumimoji="1" lang="en-US" altLang="zh-CN" sz="2400" dirty="0">
                <a:latin typeface="STZhongsong" charset="-122"/>
                <a:ea typeface="STZhongsong" charset="-122"/>
                <a:cs typeface="STZhongsong" charset="-122"/>
              </a:rPr>
              <a:t>-</a:t>
            </a:r>
            <a:r>
              <a:rPr kumimoji="1" lang="zh-CN" altLang="en-US" sz="2400" dirty="0">
                <a:latin typeface="STZhongsong" charset="-122"/>
                <a:ea typeface="STZhongsong" charset="-122"/>
                <a:cs typeface="STZhongsong" charset="-122"/>
              </a:rPr>
              <a:t>融入”的历史节点：</a:t>
            </a:r>
            <a:r>
              <a:rPr kumimoji="1" lang="en-US" altLang="zh-CN" sz="2400" dirty="0">
                <a:latin typeface="STZhongsong" charset="-122"/>
                <a:ea typeface="STZhongsong" charset="-122"/>
                <a:cs typeface="STZhongsong" charset="-122"/>
              </a:rPr>
              <a:t>1972</a:t>
            </a:r>
            <a:r>
              <a:rPr kumimoji="1" lang="zh-CN" altLang="en-US" sz="2400" dirty="0">
                <a:latin typeface="STZhongsong" charset="-122"/>
                <a:ea typeface="STZhongsong" charset="-122"/>
                <a:cs typeface="STZhongsong" charset="-122"/>
              </a:rPr>
              <a:t>，</a:t>
            </a:r>
            <a:r>
              <a:rPr kumimoji="1" lang="en-US" altLang="zh-CN" sz="2400" dirty="0">
                <a:latin typeface="STZhongsong" charset="-122"/>
                <a:ea typeface="STZhongsong" charset="-122"/>
                <a:cs typeface="STZhongsong" charset="-122"/>
              </a:rPr>
              <a:t>1979</a:t>
            </a:r>
            <a:r>
              <a:rPr kumimoji="1" lang="zh-CN" altLang="en-US" sz="2400" dirty="0">
                <a:latin typeface="STZhongsong" charset="-122"/>
                <a:ea typeface="STZhongsong" charset="-122"/>
                <a:cs typeface="STZhongsong" charset="-122"/>
              </a:rPr>
              <a:t>，</a:t>
            </a:r>
            <a:r>
              <a:rPr kumimoji="1" lang="en-US" altLang="zh-CN" sz="2400" dirty="0">
                <a:latin typeface="STZhongsong" charset="-122"/>
                <a:ea typeface="STZhongsong" charset="-122"/>
                <a:cs typeface="STZhongsong" charset="-122"/>
              </a:rPr>
              <a:t>1984</a:t>
            </a:r>
            <a:r>
              <a:rPr kumimoji="1" lang="zh-CN" altLang="en-US" sz="2400" dirty="0">
                <a:latin typeface="STZhongsong" charset="-122"/>
                <a:ea typeface="STZhongsong" charset="-122"/>
                <a:cs typeface="STZhongsong" charset="-122"/>
              </a:rPr>
              <a:t>，</a:t>
            </a:r>
            <a:r>
              <a:rPr kumimoji="1" lang="en-US" altLang="zh-CN" sz="2400" dirty="0">
                <a:latin typeface="STZhongsong" charset="-122"/>
                <a:ea typeface="STZhongsong" charset="-122"/>
                <a:cs typeface="STZhongsong" charset="-122"/>
              </a:rPr>
              <a:t>1994</a:t>
            </a:r>
            <a:r>
              <a:rPr kumimoji="1" lang="zh-CN" altLang="en-US" sz="2400" dirty="0">
                <a:latin typeface="STZhongsong" charset="-122"/>
                <a:ea typeface="STZhongsong" charset="-122"/>
                <a:cs typeface="STZhongsong" charset="-122"/>
              </a:rPr>
              <a:t>，</a:t>
            </a:r>
            <a:r>
              <a:rPr kumimoji="1" lang="en-US" altLang="zh-CN" sz="2400" dirty="0">
                <a:latin typeface="STZhongsong" charset="-122"/>
                <a:ea typeface="STZhongsong" charset="-122"/>
                <a:cs typeface="STZhongsong" charset="-122"/>
              </a:rPr>
              <a:t>2001……</a:t>
            </a:r>
          </a:p>
          <a:p>
            <a:pPr marL="274320" lvl="1" indent="0">
              <a:buNone/>
            </a:pPr>
            <a:endParaRPr kumimoji="1" lang="en-US" altLang="zh-CN" sz="2200" dirty="0">
              <a:latin typeface="+mn-ea"/>
            </a:endParaRPr>
          </a:p>
          <a:p>
            <a:endParaRPr kumimoji="1" lang="en-US" altLang="zh-CN" sz="2200" dirty="0"/>
          </a:p>
          <a:p>
            <a:endParaRPr kumimoji="1" lang="zh-CN" altLang="en-US" dirty="0"/>
          </a:p>
        </p:txBody>
      </p:sp>
    </p:spTree>
    <p:extLst>
      <p:ext uri="{BB962C8B-B14F-4D97-AF65-F5344CB8AC3E}">
        <p14:creationId xmlns:p14="http://schemas.microsoft.com/office/powerpoint/2010/main" val="161898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913774" y="1196788"/>
            <a:ext cx="10363826" cy="4594411"/>
          </a:xfrm>
        </p:spPr>
        <p:txBody>
          <a:bodyPr/>
          <a:lstStyle/>
          <a:p>
            <a:r>
              <a:rPr kumimoji="1" lang="en-US" altLang="zh-CN" sz="2400" dirty="0">
                <a:latin typeface="STZhongsong" charset="-122"/>
                <a:ea typeface="STZhongsong" charset="-122"/>
                <a:cs typeface="STZhongsong" charset="-122"/>
              </a:rPr>
              <a:t>3. </a:t>
            </a:r>
            <a:r>
              <a:rPr kumimoji="1" lang="zh-CN" altLang="en-US" sz="2400" dirty="0">
                <a:latin typeface="STZhongsong" charset="-122"/>
                <a:ea typeface="STZhongsong" charset="-122"/>
                <a:cs typeface="STZhongsong" charset="-122"/>
              </a:rPr>
              <a:t>中美关系的逐渐质变</a:t>
            </a:r>
            <a:endParaRPr kumimoji="1" lang="en-US" altLang="zh-CN" sz="2400" dirty="0">
              <a:latin typeface="STZhongsong" charset="-122"/>
              <a:ea typeface="STZhongsong" charset="-122"/>
              <a:cs typeface="STZhongsong" charset="-122"/>
            </a:endParaRPr>
          </a:p>
          <a:p>
            <a:pPr lvl="1"/>
            <a:r>
              <a:rPr kumimoji="1" lang="zh-CN" altLang="en-US" sz="2400" dirty="0">
                <a:latin typeface="STZhongsong" charset="-122"/>
                <a:ea typeface="STZhongsong" charset="-122"/>
                <a:cs typeface="STZhongsong" charset="-122"/>
              </a:rPr>
              <a:t>过去十年“接触</a:t>
            </a:r>
            <a:r>
              <a:rPr kumimoji="1" lang="en-US" altLang="zh-CN" sz="2400" dirty="0">
                <a:latin typeface="STZhongsong" charset="-122"/>
                <a:ea typeface="STZhongsong" charset="-122"/>
                <a:cs typeface="STZhongsong" charset="-122"/>
              </a:rPr>
              <a:t>-</a:t>
            </a:r>
            <a:r>
              <a:rPr kumimoji="1" lang="zh-CN" altLang="en-US" sz="2400" dirty="0">
                <a:latin typeface="STZhongsong" charset="-122"/>
                <a:ea typeface="STZhongsong" charset="-122"/>
                <a:cs typeface="STZhongsong" charset="-122"/>
              </a:rPr>
              <a:t>融入”战略默契逐渐接近历史终局</a:t>
            </a:r>
            <a:endParaRPr kumimoji="1" lang="en-US" altLang="zh-CN" sz="2400" dirty="0">
              <a:latin typeface="STZhongsong" charset="-122"/>
              <a:ea typeface="STZhongsong" charset="-122"/>
              <a:cs typeface="STZhongsong" charset="-122"/>
            </a:endParaRPr>
          </a:p>
          <a:p>
            <a:pPr lvl="2"/>
            <a:r>
              <a:rPr kumimoji="1" lang="zh-CN" altLang="en-US" sz="2400" dirty="0">
                <a:latin typeface="STZhongsong" charset="-122"/>
                <a:ea typeface="STZhongsong" charset="-122"/>
                <a:cs typeface="STZhongsong" charset="-122"/>
              </a:rPr>
              <a:t>“</a:t>
            </a:r>
            <a:r>
              <a:rPr kumimoji="1" lang="en-US" altLang="en-US" sz="2400" dirty="0">
                <a:latin typeface="STZhongsong" charset="-122"/>
                <a:ea typeface="STZhongsong" charset="-122"/>
                <a:cs typeface="STZhongsong" charset="-122"/>
              </a:rPr>
              <a:t>内外</a:t>
            </a:r>
            <a:r>
              <a:rPr kumimoji="1" lang="zh-CN" altLang="en-US" sz="2400" dirty="0">
                <a:latin typeface="STZhongsong" charset="-122"/>
                <a:ea typeface="STZhongsong" charset="-122"/>
                <a:cs typeface="STZhongsong" charset="-122"/>
              </a:rPr>
              <a:t>强弱”变成“体系内两强”</a:t>
            </a:r>
            <a:endParaRPr kumimoji="1" lang="en-US" altLang="zh-CN" sz="2400" dirty="0">
              <a:latin typeface="STZhongsong" charset="-122"/>
              <a:ea typeface="STZhongsong" charset="-122"/>
              <a:cs typeface="STZhongsong" charset="-122"/>
            </a:endParaRPr>
          </a:p>
          <a:p>
            <a:pPr lvl="2"/>
            <a:r>
              <a:rPr kumimoji="1" lang="zh-CN" altLang="en-US" sz="2400" dirty="0">
                <a:latin typeface="STZhongsong" charset="-122"/>
                <a:ea typeface="STZhongsong" charset="-122"/>
                <a:cs typeface="STZhongsong" charset="-122"/>
              </a:rPr>
              <a:t>中国没有按照美国期待的方向变化</a:t>
            </a:r>
            <a:endParaRPr kumimoji="1" lang="en-US" altLang="zh-CN" sz="2400" dirty="0">
              <a:latin typeface="STZhongsong" charset="-122"/>
              <a:ea typeface="STZhongsong" charset="-122"/>
              <a:cs typeface="STZhongsong" charset="-122"/>
            </a:endParaRPr>
          </a:p>
          <a:p>
            <a:pPr lvl="1"/>
            <a:r>
              <a:rPr kumimoji="1" lang="zh-CN" altLang="en-US" sz="2400" dirty="0">
                <a:latin typeface="STZhongsong" charset="-122"/>
                <a:ea typeface="STZhongsong" charset="-122"/>
                <a:cs typeface="STZhongsong" charset="-122"/>
              </a:rPr>
              <a:t>特朗普的对华政策：从战略竞争到战略对抗</a:t>
            </a:r>
            <a:endParaRPr kumimoji="1" lang="en-US" altLang="zh-CN" sz="2400" dirty="0">
              <a:latin typeface="STZhongsong" charset="-122"/>
              <a:ea typeface="STZhongsong" charset="-122"/>
              <a:cs typeface="STZhongsong" charset="-122"/>
            </a:endParaRPr>
          </a:p>
          <a:p>
            <a:pPr lvl="1"/>
            <a:endParaRPr kumimoji="1" lang="en-US" altLang="zh-CN" dirty="0"/>
          </a:p>
          <a:p>
            <a:pPr lvl="1"/>
            <a:endParaRPr kumimoji="1" lang="zh-CN" altLang="en-US" dirty="0"/>
          </a:p>
        </p:txBody>
      </p:sp>
    </p:spTree>
    <p:extLst>
      <p:ext uri="{BB962C8B-B14F-4D97-AF65-F5344CB8AC3E}">
        <p14:creationId xmlns:p14="http://schemas.microsoft.com/office/powerpoint/2010/main" val="232721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8329" y="2134497"/>
            <a:ext cx="10131425" cy="1456267"/>
          </a:xfrm>
        </p:spPr>
        <p:txBody>
          <a:bodyPr/>
          <a:lstStyle/>
          <a:p>
            <a:pPr algn="ctr"/>
            <a:r>
              <a:rPr kumimoji="1" lang="zh-CN" altLang="en-US" dirty="0">
                <a:latin typeface="STZhongsong" charset="-122"/>
                <a:ea typeface="STZhongsong" charset="-122"/>
                <a:cs typeface="STZhongsong" charset="-122"/>
              </a:rPr>
              <a:t>二、中国的对美长期战略选择</a:t>
            </a:r>
          </a:p>
        </p:txBody>
      </p:sp>
    </p:spTree>
    <p:extLst>
      <p:ext uri="{BB962C8B-B14F-4D97-AF65-F5344CB8AC3E}">
        <p14:creationId xmlns:p14="http://schemas.microsoft.com/office/powerpoint/2010/main" val="195737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99248" y="1500691"/>
            <a:ext cx="10731648" cy="5357309"/>
          </a:xfrm>
          <a:prstGeom prst="rect">
            <a:avLst/>
          </a:prstGeom>
        </p:spPr>
        <p:txBody>
          <a:bodyPr>
            <a:noAutofit/>
          </a:bodyPr>
          <a:lstStyle/>
          <a:p>
            <a:r>
              <a:rPr kumimoji="1" lang="en-US" altLang="zh-CN" sz="2400" dirty="0">
                <a:latin typeface="STZhongsong" charset="-122"/>
                <a:ea typeface="STZhongsong" charset="-122"/>
                <a:cs typeface="STZhongsong" charset="-122"/>
              </a:rPr>
              <a:t>1.</a:t>
            </a:r>
            <a:r>
              <a:rPr kumimoji="1" lang="zh-CN" altLang="en-US" sz="2400" dirty="0">
                <a:latin typeface="STZhongsong" charset="-122"/>
                <a:ea typeface="STZhongsong" charset="-122"/>
                <a:cs typeface="STZhongsong" charset="-122"/>
              </a:rPr>
              <a:t> 当下美国在中美关系上面对的核心问题</a:t>
            </a:r>
            <a:endParaRPr kumimoji="1" lang="en-US" altLang="zh-CN" sz="2400" dirty="0">
              <a:latin typeface="STZhongsong" charset="-122"/>
              <a:ea typeface="STZhongsong" charset="-122"/>
              <a:cs typeface="STZhongsong" charset="-122"/>
            </a:endParaRPr>
          </a:p>
          <a:p>
            <a:pPr lvl="1"/>
            <a:r>
              <a:rPr kumimoji="1" lang="zh-CN" altLang="en-US" sz="2400" dirty="0">
                <a:latin typeface="STZhongsong" charset="-122"/>
                <a:ea typeface="STZhongsong" charset="-122"/>
                <a:cs typeface="STZhongsong" charset="-122"/>
              </a:rPr>
              <a:t>是否允许以及是否能够阻止一个国内政治经济制度不同的中国继续在其领导的秩序内崛起甚至超越？</a:t>
            </a:r>
            <a:endParaRPr kumimoji="1" lang="en-US" altLang="zh-CN" sz="2400" dirty="0">
              <a:latin typeface="STZhongsong" charset="-122"/>
              <a:ea typeface="STZhongsong" charset="-122"/>
              <a:cs typeface="STZhongsong" charset="-122"/>
            </a:endParaRPr>
          </a:p>
          <a:p>
            <a:pPr lvl="2"/>
            <a:r>
              <a:rPr kumimoji="1" lang="zh-CN" altLang="en-US" sz="2400" dirty="0">
                <a:latin typeface="STZhongsong" charset="-122"/>
                <a:ea typeface="STZhongsong" charset="-122"/>
                <a:cs typeface="STZhongsong" charset="-122"/>
              </a:rPr>
              <a:t>这一秩序是否是值得维持的？</a:t>
            </a:r>
            <a:endParaRPr kumimoji="1" lang="en-US" altLang="zh-CN" sz="2400" dirty="0">
              <a:latin typeface="STZhongsong" charset="-122"/>
              <a:ea typeface="STZhongsong" charset="-122"/>
              <a:cs typeface="STZhongsong" charset="-122"/>
            </a:endParaRPr>
          </a:p>
          <a:p>
            <a:pPr lvl="2"/>
            <a:r>
              <a:rPr kumimoji="1" lang="zh-CN" altLang="en-US" sz="2400" dirty="0">
                <a:latin typeface="STZhongsong" charset="-122"/>
                <a:ea typeface="STZhongsong" charset="-122"/>
                <a:cs typeface="STZhongsong" charset="-122"/>
              </a:rPr>
              <a:t>中国经济结构性改革以及其他领域的改革是否仍然值得等待？</a:t>
            </a:r>
            <a:endParaRPr kumimoji="1" lang="en-US" altLang="zh-CN" sz="2400" dirty="0">
              <a:latin typeface="STZhongsong" charset="-122"/>
              <a:ea typeface="STZhongsong" charset="-122"/>
              <a:cs typeface="STZhongsong" charset="-122"/>
            </a:endParaRPr>
          </a:p>
          <a:p>
            <a:pPr lvl="2"/>
            <a:r>
              <a:rPr kumimoji="1" lang="zh-CN" altLang="en-US" sz="2400" dirty="0">
                <a:latin typeface="STZhongsong" charset="-122"/>
                <a:ea typeface="STZhongsong" charset="-122"/>
                <a:cs typeface="STZhongsong" charset="-122"/>
              </a:rPr>
              <a:t>是否允许中国在实力对比上超越美国？</a:t>
            </a:r>
            <a:endParaRPr kumimoji="1" lang="en-US" altLang="zh-CN" sz="2400" dirty="0">
              <a:latin typeface="STZhongsong" charset="-122"/>
              <a:ea typeface="STZhongsong" charset="-122"/>
              <a:cs typeface="STZhongsong" charset="-122"/>
            </a:endParaRPr>
          </a:p>
        </p:txBody>
      </p:sp>
    </p:spTree>
    <p:extLst>
      <p:ext uri="{BB962C8B-B14F-4D97-AF65-F5344CB8AC3E}">
        <p14:creationId xmlns:p14="http://schemas.microsoft.com/office/powerpoint/2010/main" val="213743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5802" y="1465729"/>
            <a:ext cx="10860740" cy="4325473"/>
          </a:xfrm>
          <a:prstGeom prst="rect">
            <a:avLst/>
          </a:prstGeom>
        </p:spPr>
        <p:txBody>
          <a:bodyPr>
            <a:normAutofit/>
          </a:bodyPr>
          <a:lstStyle/>
          <a:p>
            <a:r>
              <a:rPr kumimoji="1" lang="en-US" altLang="zh-CN" sz="2400" dirty="0">
                <a:latin typeface="STZhongsong" charset="-122"/>
                <a:ea typeface="STZhongsong" charset="-122"/>
                <a:cs typeface="STZhongsong" charset="-122"/>
              </a:rPr>
              <a:t>2.</a:t>
            </a:r>
            <a:r>
              <a:rPr kumimoji="1" lang="zh-CN" altLang="en-US" sz="2400" dirty="0">
                <a:latin typeface="STZhongsong" charset="-122"/>
                <a:ea typeface="STZhongsong" charset="-122"/>
                <a:cs typeface="STZhongsong" charset="-122"/>
              </a:rPr>
              <a:t> 中国在中美关系上面对的核心问题</a:t>
            </a:r>
            <a:endParaRPr kumimoji="1" lang="en-US" altLang="zh-CN" sz="2400" dirty="0">
              <a:latin typeface="STZhongsong" charset="-122"/>
              <a:ea typeface="STZhongsong" charset="-122"/>
              <a:cs typeface="STZhongsong" charset="-122"/>
            </a:endParaRPr>
          </a:p>
          <a:p>
            <a:pPr lvl="1"/>
            <a:r>
              <a:rPr kumimoji="1" lang="zh-CN" altLang="en-US" sz="2400" dirty="0">
                <a:latin typeface="STZhongsong" charset="-122"/>
                <a:ea typeface="STZhongsong" charset="-122"/>
                <a:cs typeface="STZhongsong" charset="-122"/>
              </a:rPr>
              <a:t>是否应该、是否能够继续在美国与西方依然占优的体系内发展？</a:t>
            </a:r>
            <a:endParaRPr kumimoji="1" lang="en-US" altLang="zh-CN" sz="2400" dirty="0">
              <a:latin typeface="STZhongsong" charset="-122"/>
              <a:ea typeface="STZhongsong" charset="-122"/>
              <a:cs typeface="STZhongsong" charset="-122"/>
            </a:endParaRPr>
          </a:p>
          <a:p>
            <a:pPr lvl="2"/>
            <a:r>
              <a:rPr kumimoji="1" lang="zh-CN" altLang="en-US" sz="2400" dirty="0">
                <a:latin typeface="STZhongsong" charset="-122"/>
                <a:ea typeface="STZhongsong" charset="-122"/>
                <a:cs typeface="STZhongsong" charset="-122"/>
              </a:rPr>
              <a:t>对现存的国际体系采取一个什么样的态度：改革还是另起炉灶？</a:t>
            </a:r>
            <a:endParaRPr kumimoji="1" lang="en-US" altLang="zh-CN" sz="2400" dirty="0">
              <a:latin typeface="STZhongsong" charset="-122"/>
              <a:ea typeface="STZhongsong" charset="-122"/>
              <a:cs typeface="STZhongsong" charset="-122"/>
            </a:endParaRPr>
          </a:p>
          <a:p>
            <a:pPr lvl="2"/>
            <a:r>
              <a:rPr kumimoji="1" lang="zh-CN" altLang="en-US" sz="2400" dirty="0">
                <a:latin typeface="STZhongsong" charset="-122"/>
                <a:ea typeface="STZhongsong" charset="-122"/>
                <a:cs typeface="STZhongsong" charset="-122"/>
              </a:rPr>
              <a:t>对既存霸权国采取一个什么样的态度：对抗、回避还是缠斗</a:t>
            </a:r>
            <a:endParaRPr kumimoji="1" lang="en-US" altLang="zh-CN" sz="2400" dirty="0">
              <a:latin typeface="STZhongsong" charset="-122"/>
              <a:ea typeface="STZhongsong" charset="-122"/>
              <a:cs typeface="STZhongsong" charset="-122"/>
            </a:endParaRPr>
          </a:p>
        </p:txBody>
      </p:sp>
    </p:spTree>
    <p:extLst>
      <p:ext uri="{BB962C8B-B14F-4D97-AF65-F5344CB8AC3E}">
        <p14:creationId xmlns:p14="http://schemas.microsoft.com/office/powerpoint/2010/main" val="78597755"/>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379</TotalTime>
  <Words>679</Words>
  <Application>Microsoft Macintosh PowerPoint</Application>
  <PresentationFormat>宽屏</PresentationFormat>
  <Paragraphs>62</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DengXian</vt:lpstr>
      <vt:lpstr>STZhongsong</vt:lpstr>
      <vt:lpstr>宋体</vt:lpstr>
      <vt:lpstr>Arial</vt:lpstr>
      <vt:lpstr>Tw Cen MT</vt:lpstr>
      <vt:lpstr>水滴</vt:lpstr>
      <vt:lpstr>中美关系：历史经纬与战略选择</vt:lpstr>
      <vt:lpstr>PowerPoint 演示文稿</vt:lpstr>
      <vt:lpstr>一、中美关系：从接触到竞争</vt:lpstr>
      <vt:lpstr>PowerPoint 演示文稿</vt:lpstr>
      <vt:lpstr>PowerPoint 演示文稿</vt:lpstr>
      <vt:lpstr>PowerPoint 演示文稿</vt:lpstr>
      <vt:lpstr>二、中国的对美长期战略选择</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回到未来：拜登胜选与中美关系</dc:title>
  <dc:creator>1960279181@qq.com</dc:creator>
  <cp:lastModifiedBy>达巍</cp:lastModifiedBy>
  <cp:revision>27</cp:revision>
  <dcterms:created xsi:type="dcterms:W3CDTF">2020-12-06T14:53:04Z</dcterms:created>
  <dcterms:modified xsi:type="dcterms:W3CDTF">2021-04-13T15:30:22Z</dcterms:modified>
</cp:coreProperties>
</file>