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860" r:id="rId2"/>
    <p:sldId id="882" r:id="rId3"/>
    <p:sldId id="1098" r:id="rId4"/>
    <p:sldId id="894" r:id="rId5"/>
    <p:sldId id="897" r:id="rId6"/>
    <p:sldId id="903" r:id="rId7"/>
    <p:sldId id="905" r:id="rId8"/>
    <p:sldId id="1000" r:id="rId9"/>
    <p:sldId id="1003" r:id="rId10"/>
    <p:sldId id="1004" r:id="rId11"/>
    <p:sldId id="1005" r:id="rId12"/>
    <p:sldId id="1006" r:id="rId13"/>
    <p:sldId id="1009" r:id="rId14"/>
    <p:sldId id="1014" r:id="rId15"/>
    <p:sldId id="1017" r:id="rId16"/>
    <p:sldId id="1018" r:id="rId17"/>
    <p:sldId id="1019" r:id="rId18"/>
    <p:sldId id="1020" r:id="rId19"/>
    <p:sldId id="1021" r:id="rId20"/>
    <p:sldId id="1022" r:id="rId21"/>
    <p:sldId id="1023" r:id="rId22"/>
    <p:sldId id="1025" r:id="rId23"/>
    <p:sldId id="1115" r:id="rId24"/>
    <p:sldId id="478" r:id="rId25"/>
    <p:sldId id="383" r:id="rId26"/>
    <p:sldId id="386" r:id="rId27"/>
    <p:sldId id="1112" r:id="rId28"/>
    <p:sldId id="393" r:id="rId29"/>
    <p:sldId id="395" r:id="rId30"/>
    <p:sldId id="396" r:id="rId31"/>
    <p:sldId id="557" r:id="rId32"/>
    <p:sldId id="1116" r:id="rId33"/>
    <p:sldId id="558" r:id="rId34"/>
    <p:sldId id="560" r:id="rId35"/>
    <p:sldId id="562" r:id="rId36"/>
    <p:sldId id="568" r:id="rId37"/>
    <p:sldId id="570" r:id="rId38"/>
    <p:sldId id="571" r:id="rId39"/>
    <p:sldId id="1117" r:id="rId40"/>
    <p:sldId id="578" r:id="rId41"/>
    <p:sldId id="580" r:id="rId42"/>
    <p:sldId id="582" r:id="rId43"/>
    <p:sldId id="1118" r:id="rId44"/>
    <p:sldId id="585" r:id="rId45"/>
    <p:sldId id="483" r:id="rId46"/>
    <p:sldId id="1119" r:id="rId47"/>
    <p:sldId id="484" r:id="rId48"/>
    <p:sldId id="485" r:id="rId49"/>
    <p:sldId id="487" r:id="rId50"/>
    <p:sldId id="489" r:id="rId51"/>
    <p:sldId id="425" r:id="rId52"/>
    <p:sldId id="1120" r:id="rId53"/>
    <p:sldId id="561" r:id="rId54"/>
    <p:sldId id="432" r:id="rId55"/>
    <p:sldId id="1121" r:id="rId56"/>
    <p:sldId id="428" r:id="rId57"/>
    <p:sldId id="429" r:id="rId58"/>
    <p:sldId id="435" r:id="rId59"/>
    <p:sldId id="436" r:id="rId60"/>
    <p:sldId id="437" r:id="rId61"/>
    <p:sldId id="438" r:id="rId62"/>
    <p:sldId id="439" r:id="rId63"/>
    <p:sldId id="586" r:id="rId64"/>
    <p:sldId id="441" r:id="rId65"/>
    <p:sldId id="442" r:id="rId66"/>
    <p:sldId id="443" r:id="rId67"/>
    <p:sldId id="444" r:id="rId68"/>
    <p:sldId id="452" r:id="rId69"/>
    <p:sldId id="473" r:id="rId70"/>
    <p:sldId id="475" r:id="rId71"/>
    <p:sldId id="477" r:id="rId72"/>
    <p:sldId id="1122" r:id="rId73"/>
    <p:sldId id="1123" r:id="rId74"/>
    <p:sldId id="480" r:id="rId75"/>
    <p:sldId id="1124" r:id="rId76"/>
    <p:sldId id="256" r:id="rId77"/>
    <p:sldId id="447" r:id="rId78"/>
    <p:sldId id="451" r:id="rId79"/>
    <p:sldId id="588" r:id="rId80"/>
    <p:sldId id="1125" r:id="rId81"/>
    <p:sldId id="456" r:id="rId82"/>
    <p:sldId id="459" r:id="rId83"/>
    <p:sldId id="602" r:id="rId84"/>
    <p:sldId id="463" r:id="rId85"/>
    <p:sldId id="464" r:id="rId86"/>
    <p:sldId id="593" r:id="rId87"/>
    <p:sldId id="592" r:id="rId88"/>
    <p:sldId id="468" r:id="rId89"/>
    <p:sldId id="467" r:id="rId90"/>
    <p:sldId id="501" r:id="rId91"/>
    <p:sldId id="502" r:id="rId92"/>
    <p:sldId id="503" r:id="rId93"/>
    <p:sldId id="504" r:id="rId94"/>
    <p:sldId id="651" r:id="rId95"/>
    <p:sldId id="509" r:id="rId96"/>
    <p:sldId id="510" r:id="rId97"/>
    <p:sldId id="511" r:id="rId98"/>
    <p:sldId id="512" r:id="rId99"/>
    <p:sldId id="519" r:id="rId100"/>
    <p:sldId id="677" r:id="rId101"/>
    <p:sldId id="675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F409C-8509-469D-AC52-E7FB446FB0DA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3CA5-DBEE-4FE0-BB13-1CF1FDAEE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4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4"/>
            <a:ext cx="4890665" cy="4466987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35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284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charset="0"/>
                <a:ea typeface="宋体" charset="-122"/>
              </a:rPr>
              <a:pPr/>
              <a:t>76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11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90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367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01FD5-82DA-43F1-A3FB-A1D3917457A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3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3CA5-DBEE-4FE0-BB13-1CF1FDAEE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5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24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4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69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409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409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51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39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26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1" y="0"/>
            <a:ext cx="10033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9956800" y="209550"/>
            <a:ext cx="876301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7" y="1267485"/>
            <a:ext cx="9647975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536" y="201703"/>
            <a:ext cx="8252777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967" y="236539"/>
            <a:ext cx="1047751" cy="365125"/>
          </a:xfrm>
        </p:spPr>
        <p:txBody>
          <a:bodyPr/>
          <a:lstStyle>
            <a:lvl1pPr>
              <a:defRPr sz="1400"/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735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449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0"/>
            <a:ext cx="10740572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b="1">
              <a:solidFill>
                <a:srgbClr val="4D5B6B">
                  <a:lumMod val="60000"/>
                  <a:lumOff val="4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30A690-F317-4ED3-8476-06A468B1BCC6}" type="slidenum">
              <a:rPr kumimoji="1" lang="en-US" altLang="ja-JP" smtClean="0">
                <a:solidFill>
                  <a:srgbClr val="675D59">
                    <a:lumMod val="60000"/>
                    <a:lumOff val="40000"/>
                  </a:srgbClr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675D59">
                  <a:lumMod val="60000"/>
                  <a:lumOff val="4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b="1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1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0"/>
            <a:ext cx="10740572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4" y="1268761"/>
            <a:ext cx="10701868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582400" y="6439251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46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484080"/>
            <a:ext cx="9652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25600" y="5257800"/>
            <a:ext cx="9652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492876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614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1536" y="841248"/>
            <a:ext cx="4974336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803136" y="841248"/>
            <a:ext cx="4974336" cy="4389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675943" y="6479118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4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841248"/>
            <a:ext cx="49784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7201" y="841248"/>
            <a:ext cx="4980356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21536" y="1380744"/>
            <a:ext cx="4974336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803136" y="1380743"/>
            <a:ext cx="4974336" cy="3840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656848" y="6491391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04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492876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976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54119" y="6444336"/>
            <a:ext cx="508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78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1" y="395287"/>
            <a:ext cx="4011084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1" y="1557338"/>
            <a:ext cx="4011084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19200" y="381000"/>
            <a:ext cx="64008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01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4624754"/>
            <a:ext cx="73152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5300" y="381000"/>
            <a:ext cx="78232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029200"/>
            <a:ext cx="53848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831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505" y="1"/>
            <a:ext cx="10682513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1506" y="1320800"/>
            <a:ext cx="10701865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8517" y="6553200"/>
            <a:ext cx="9550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5740401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E44E5F-2E60-4FC0-AC9C-9B4D140E38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271252" y="5715000"/>
            <a:ext cx="323849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60463" y="4783138"/>
            <a:ext cx="262572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/>
        </p:nvCxnSpPr>
        <p:spPr>
          <a:xfrm>
            <a:off x="851505" y="1103086"/>
            <a:ext cx="107405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2.tmp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2.tmp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2.tmp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26" Type="http://schemas.openxmlformats.org/officeDocument/2006/relationships/image" Target="../media/image291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34" Type="http://schemas.openxmlformats.org/officeDocument/2006/relationships/image" Target="../media/image3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301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281.png"/><Relationship Id="rId32" Type="http://schemas.openxmlformats.org/officeDocument/2006/relationships/image" Target="../media/image300.png"/><Relationship Id="rId5" Type="http://schemas.openxmlformats.org/officeDocument/2006/relationships/image" Target="../media/image42.png"/><Relationship Id="rId15" Type="http://schemas.openxmlformats.org/officeDocument/2006/relationships/image" Target="../media/image28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27.png"/><Relationship Id="rId22" Type="http://schemas.openxmlformats.org/officeDocument/2006/relationships/image" Target="../media/image59.png"/><Relationship Id="rId27" Type="http://schemas.openxmlformats.org/officeDocument/2006/relationships/image" Target="../media/image280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26" Type="http://schemas.openxmlformats.org/officeDocument/2006/relationships/image" Target="../media/image291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34" Type="http://schemas.openxmlformats.org/officeDocument/2006/relationships/image" Target="../media/image3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301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30.png"/><Relationship Id="rId16" Type="http://schemas.openxmlformats.org/officeDocument/2006/relationships/image" Target="../media/image290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281.png"/><Relationship Id="rId32" Type="http://schemas.openxmlformats.org/officeDocument/2006/relationships/image" Target="../media/image300.png"/><Relationship Id="rId5" Type="http://schemas.openxmlformats.org/officeDocument/2006/relationships/image" Target="../media/image42.png"/><Relationship Id="rId15" Type="http://schemas.openxmlformats.org/officeDocument/2006/relationships/image" Target="../media/image28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27.png"/><Relationship Id="rId22" Type="http://schemas.openxmlformats.org/officeDocument/2006/relationships/image" Target="../media/image59.png"/><Relationship Id="rId27" Type="http://schemas.openxmlformats.org/officeDocument/2006/relationships/image" Target="../media/image280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55.png"/><Relationship Id="rId26" Type="http://schemas.openxmlformats.org/officeDocument/2006/relationships/image" Target="../media/image220.png"/><Relationship Id="rId3" Type="http://schemas.openxmlformats.org/officeDocument/2006/relationships/image" Target="../media/image193.png"/><Relationship Id="rId21" Type="http://schemas.openxmlformats.org/officeDocument/2006/relationships/image" Target="../media/image215.png"/><Relationship Id="rId34" Type="http://schemas.openxmlformats.org/officeDocument/2006/relationships/image" Target="../media/image74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54.png"/><Relationship Id="rId25" Type="http://schemas.openxmlformats.org/officeDocument/2006/relationships/image" Target="../media/image219.png"/><Relationship Id="rId3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6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36.png"/><Relationship Id="rId24" Type="http://schemas.openxmlformats.org/officeDocument/2006/relationships/image" Target="../media/image218.png"/><Relationship Id="rId32" Type="http://schemas.openxmlformats.org/officeDocument/2006/relationships/image" Target="../media/image71.png"/><Relationship Id="rId5" Type="http://schemas.openxmlformats.org/officeDocument/2006/relationships/image" Target="../media/image195.png"/><Relationship Id="rId15" Type="http://schemas.openxmlformats.org/officeDocument/2006/relationships/image" Target="../media/image51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35.png"/><Relationship Id="rId19" Type="http://schemas.openxmlformats.org/officeDocument/2006/relationships/image" Target="../media/image56.png"/><Relationship Id="rId31" Type="http://schemas.openxmlformats.org/officeDocument/2006/relationships/image" Target="../media/image69.png"/><Relationship Id="rId4" Type="http://schemas.openxmlformats.org/officeDocument/2006/relationships/image" Target="../media/image32.png"/><Relationship Id="rId9" Type="http://schemas.openxmlformats.org/officeDocument/2006/relationships/image" Target="../media/image199.png"/><Relationship Id="rId14" Type="http://schemas.openxmlformats.org/officeDocument/2006/relationships/image" Target="../media/image39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Relationship Id="rId30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258.png"/><Relationship Id="rId18" Type="http://schemas.openxmlformats.org/officeDocument/2006/relationships/image" Target="../media/image78.png"/><Relationship Id="rId3" Type="http://schemas.openxmlformats.org/officeDocument/2006/relationships/image" Target="../media/image248.png"/><Relationship Id="rId7" Type="http://schemas.openxmlformats.org/officeDocument/2006/relationships/image" Target="../media/image75.png"/><Relationship Id="rId12" Type="http://schemas.openxmlformats.org/officeDocument/2006/relationships/image" Target="../media/image257.png"/><Relationship Id="rId17" Type="http://schemas.openxmlformats.org/officeDocument/2006/relationships/image" Target="../media/image77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10" Type="http://schemas.openxmlformats.org/officeDocument/2006/relationships/image" Target="../media/image255.png"/><Relationship Id="rId19" Type="http://schemas.openxmlformats.org/officeDocument/2006/relationships/image" Target="../media/image79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258.png"/><Relationship Id="rId18" Type="http://schemas.openxmlformats.org/officeDocument/2006/relationships/image" Target="../media/image78.png"/><Relationship Id="rId3" Type="http://schemas.openxmlformats.org/officeDocument/2006/relationships/image" Target="../media/image248.png"/><Relationship Id="rId7" Type="http://schemas.openxmlformats.org/officeDocument/2006/relationships/image" Target="../media/image75.png"/><Relationship Id="rId12" Type="http://schemas.openxmlformats.org/officeDocument/2006/relationships/image" Target="../media/image257.png"/><Relationship Id="rId17" Type="http://schemas.openxmlformats.org/officeDocument/2006/relationships/image" Target="../media/image77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10" Type="http://schemas.openxmlformats.org/officeDocument/2006/relationships/image" Target="../media/image255.png"/><Relationship Id="rId19" Type="http://schemas.openxmlformats.org/officeDocument/2006/relationships/image" Target="../media/image79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tmp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3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19.png"/><Relationship Id="rId2" Type="http://schemas.openxmlformats.org/officeDocument/2006/relationships/image" Target="../media/image105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390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image" Target="../media/image2.tmp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121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6" Type="http://schemas.openxmlformats.org/officeDocument/2006/relationships/image" Target="../media/image2.tmp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image" Target="../media/image122.png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2" Type="http://schemas.openxmlformats.org/officeDocument/2006/relationships/tags" Target="../tags/tag92.xml"/><Relationship Id="rId16" Type="http://schemas.openxmlformats.org/officeDocument/2006/relationships/image" Target="../media/image2.tmp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image" Target="../media/image123.png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jpe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0866" y="5170379"/>
            <a:ext cx="5490610" cy="949569"/>
          </a:xfrm>
          <a:noFill/>
        </p:spPr>
        <p:txBody>
          <a:bodyPr anchor="ctr" anchorCtr="1"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矩形 9"/>
          <p:cNvSpPr>
            <a:spLocks noChangeArrowheads="1"/>
          </p:cNvSpPr>
          <p:nvPr/>
        </p:nvSpPr>
        <p:spPr bwMode="auto">
          <a:xfrm>
            <a:off x="8301245" y="6065955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765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图论第一讲</a:t>
            </a:r>
            <a:b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6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2133602" y="1763713"/>
            <a:ext cx="6000749" cy="46806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无向图：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顶点相邻：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两个顶点间有一条公共边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设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则称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相邻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所有和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相邻的结点组成</a:t>
            </a:r>
            <a:r>
              <a:rPr lang="en-US" altLang="zh-CN" sz="2400" i="1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的邻点集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边相邻</a:t>
            </a:r>
            <a:r>
              <a:rPr lang="en-US" altLang="zh-CN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两条边间有个公共端点    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  若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有一个公共端点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相邻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重边：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若一对结点之间有多条边，则称为重边</a:t>
            </a:r>
          </a:p>
          <a:p>
            <a:pPr algn="just" eaLnBrk="1" hangingPunct="1">
              <a:lnSpc>
                <a:spcPct val="122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1800" i="1" baseline="-25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10134954" y="6439251"/>
            <a:ext cx="456847" cy="365125"/>
          </a:xfrm>
        </p:spPr>
        <p:txBody>
          <a:bodyPr/>
          <a:lstStyle/>
          <a:p>
            <a:fld id="{5BE44E5F-2E60-4FC0-AC9C-9B4D140E382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090738" y="122396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相邻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269288" y="4188959"/>
            <a:ext cx="2398712" cy="2432050"/>
            <a:chOff x="3580" y="2205"/>
            <a:chExt cx="1296" cy="1319"/>
          </a:xfrm>
        </p:grpSpPr>
        <p:pic>
          <p:nvPicPr>
            <p:cNvPr id="159750" name="Picture 23" descr="14-1(1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2" y="2301"/>
              <a:ext cx="881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9751" name="Text Box 24"/>
            <p:cNvSpPr txBox="1">
              <a:spLocks noChangeArrowheads="1"/>
            </p:cNvSpPr>
            <p:nvPr/>
          </p:nvSpPr>
          <p:spPr bwMode="auto">
            <a:xfrm>
              <a:off x="3580" y="220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59752" name="Text Box 25"/>
            <p:cNvSpPr txBox="1">
              <a:spLocks noChangeArrowheads="1"/>
            </p:cNvSpPr>
            <p:nvPr/>
          </p:nvSpPr>
          <p:spPr bwMode="auto">
            <a:xfrm>
              <a:off x="415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59753" name="Text Box 26"/>
            <p:cNvSpPr txBox="1">
              <a:spLocks noChangeArrowheads="1"/>
            </p:cNvSpPr>
            <p:nvPr/>
          </p:nvSpPr>
          <p:spPr bwMode="auto">
            <a:xfrm>
              <a:off x="3772" y="263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59754" name="Text Box 27"/>
            <p:cNvSpPr txBox="1">
              <a:spLocks noChangeArrowheads="1"/>
            </p:cNvSpPr>
            <p:nvPr/>
          </p:nvSpPr>
          <p:spPr bwMode="auto">
            <a:xfrm>
              <a:off x="4060" y="278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  <p:sp>
          <p:nvSpPr>
            <p:cNvPr id="159755" name="Text Box 28"/>
            <p:cNvSpPr txBox="1">
              <a:spLocks noChangeArrowheads="1"/>
            </p:cNvSpPr>
            <p:nvPr/>
          </p:nvSpPr>
          <p:spPr bwMode="auto">
            <a:xfrm>
              <a:off x="4348" y="2733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59756" name="Text Box 29"/>
            <p:cNvSpPr txBox="1">
              <a:spLocks noChangeArrowheads="1"/>
            </p:cNvSpPr>
            <p:nvPr/>
          </p:nvSpPr>
          <p:spPr bwMode="auto">
            <a:xfrm>
              <a:off x="4636" y="2685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6</a:t>
              </a:r>
            </a:p>
          </p:txBody>
        </p:sp>
        <p:sp>
          <p:nvSpPr>
            <p:cNvPr id="159757" name="Text Box 30"/>
            <p:cNvSpPr txBox="1">
              <a:spLocks noChangeArrowheads="1"/>
            </p:cNvSpPr>
            <p:nvPr/>
          </p:nvSpPr>
          <p:spPr bwMode="auto">
            <a:xfrm>
              <a:off x="3868" y="3069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7</a:t>
              </a:r>
            </a:p>
          </p:txBody>
        </p:sp>
        <p:sp>
          <p:nvSpPr>
            <p:cNvPr id="159758" name="Text Box 31"/>
            <p:cNvSpPr txBox="1">
              <a:spLocks noChangeArrowheads="1"/>
            </p:cNvSpPr>
            <p:nvPr/>
          </p:nvSpPr>
          <p:spPr bwMode="auto">
            <a:xfrm>
              <a:off x="3724" y="292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59759" name="Text Box 32"/>
            <p:cNvSpPr txBox="1">
              <a:spLocks noChangeArrowheads="1"/>
            </p:cNvSpPr>
            <p:nvPr/>
          </p:nvSpPr>
          <p:spPr bwMode="auto">
            <a:xfrm>
              <a:off x="3868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59760" name="Text Box 33"/>
            <p:cNvSpPr txBox="1">
              <a:spLocks noChangeArrowheads="1"/>
            </p:cNvSpPr>
            <p:nvPr/>
          </p:nvSpPr>
          <p:spPr bwMode="auto">
            <a:xfrm>
              <a:off x="439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59761" name="Text Box 34"/>
            <p:cNvSpPr txBox="1">
              <a:spLocks noChangeArrowheads="1"/>
            </p:cNvSpPr>
            <p:nvPr/>
          </p:nvSpPr>
          <p:spPr bwMode="auto">
            <a:xfrm>
              <a:off x="4492" y="302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59762" name="Text Box 35"/>
            <p:cNvSpPr txBox="1">
              <a:spLocks noChangeArrowheads="1"/>
            </p:cNvSpPr>
            <p:nvPr/>
          </p:nvSpPr>
          <p:spPr bwMode="auto">
            <a:xfrm>
              <a:off x="4108" y="3309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</p:grp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18925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7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7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2090738" y="1223964"/>
            <a:ext cx="8577262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5E2CAE"/>
                </a:solidFill>
                <a:latin typeface="Arial" pitchFamily="34" charset="0"/>
                <a:ea typeface="宋体" pitchFamily="2" charset="-122"/>
              </a:rPr>
              <a:t>分支与界法步骤： 求解精确解的最佳方法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1.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将权由小到大排序，初始界为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足够大。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2.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在边权序列中依次选边进行深探，直到选取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条边，记为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判断是否构成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每个结点标号只出现两次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若是，用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d(s)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替换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，结束。否则，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继续深探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–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依次删除当前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中最长的边，加入后面第一条待选边，进行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深探。若它是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回路，且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d(s)&lt;d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，则用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d(s)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替换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，转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4;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否则转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4.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退栈过程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–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不能或不用再深探时需要退栈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–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若栈空则结束，最佳值为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;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否则，如果新分支的   </a:t>
            </a:r>
          </a:p>
          <a:p>
            <a:pPr marL="342900" indent="-342900" fontAlgn="base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d(s)&gt;=d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,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继续退栈；若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d(s)&lt;d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则转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</a:t>
            </a:r>
            <a:endParaRPr kumimoji="1" lang="en-US" altLang="zh-CN" sz="2600" b="1" dirty="0">
              <a:solidFill>
                <a:srgbClr val="1C1C1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20519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5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5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5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526463" y="4014788"/>
          <a:ext cx="193516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21851" imgH="1750069" progId="Visio.Drawing.11">
                  <p:embed/>
                </p:oleObj>
              </mc:Choice>
              <mc:Fallback>
                <p:oleObj name="Visio" r:id="rId2" imgW="1621851" imgH="1750069" progId="Visio.Drawing.11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463" y="4014788"/>
                        <a:ext cx="1935162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1817370" y="1208723"/>
            <a:ext cx="8667750" cy="54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实例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: 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五个城市间交通费用图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求最少费用旅游一遍并回原点的路线。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(1) 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首先将边权由小到大排序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. 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初始界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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i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j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: 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 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 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 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endParaRPr kumimoji="1" lang="en-US" altLang="zh-CN" sz="2200" b="1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w</a:t>
            </a:r>
            <a:r>
              <a:rPr kumimoji="1" lang="en-US" altLang="zh-CN" sz="2200" b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ij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:     3      4       4      9       10     10     11     13    16    20       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(2) 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采用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DFS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方法和分支判断步骤如下：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)=30. (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不是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H-cycle).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)=30. (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不是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H-cycle).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)=32. (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不是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H-cycle).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)=33. 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d</a:t>
            </a:r>
            <a:r>
              <a:rPr kumimoji="1" lang="en-US" altLang="zh-CN" sz="2200" b="1" baseline="-25000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0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33.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)=31.(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不是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H-cycle).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6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)=32. 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d</a:t>
            </a:r>
            <a:r>
              <a:rPr kumimoji="1" lang="en-US" altLang="zh-CN" sz="2200" b="1" baseline="-25000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0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kumimoji="1" lang="en-US" altLang="zh-CN" sz="2200" b="1" dirty="0">
                <a:solidFill>
                  <a:srgbClr val="FF0066"/>
                </a:solidFill>
                <a:latin typeface="Garamond" pitchFamily="18" charset="0"/>
                <a:ea typeface="宋体" pitchFamily="2" charset="-122"/>
              </a:rPr>
              <a:t>32.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7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)=d(v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5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)=36&gt; d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0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∴ </a:t>
            </a:r>
            <a:r>
              <a:rPr kumimoji="1" lang="zh-CN" altLang="en-US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最优解为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d(s</a:t>
            </a:r>
            <a:r>
              <a:rPr kumimoji="1" lang="en-US" altLang="zh-CN" sz="2200" b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6</a:t>
            </a:r>
            <a:r>
              <a:rPr kumimoji="1" lang="en-US" altLang="zh-CN" sz="2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)=32.</a:t>
            </a: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旅行商问题的分支与界法</a:t>
            </a:r>
          </a:p>
        </p:txBody>
      </p:sp>
    </p:spTree>
    <p:extLst>
      <p:ext uri="{BB962C8B-B14F-4D97-AF65-F5344CB8AC3E}">
        <p14:creationId xmlns:p14="http://schemas.microsoft.com/office/powerpoint/2010/main" val="319321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idx="1"/>
          </p:nvPr>
        </p:nvSpPr>
        <p:spPr>
          <a:xfrm>
            <a:off x="2225676" y="1763713"/>
            <a:ext cx="5940425" cy="4140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有向图：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设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,v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是有向图的一条边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则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i="1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始点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终点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邻接到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邻接于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j-ea"/>
                <a:ea typeface="+mj-ea"/>
                <a:cs typeface="Times New Roman" panose="02020603050405020304" pitchFamily="18" charset="0"/>
              </a:rPr>
              <a:t>i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     v</a:t>
            </a:r>
            <a:r>
              <a:rPr lang="en-US" altLang="zh-CN" sz="2400" i="1" baseline="-25000" dirty="0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直接前驱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始点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直接后继、终点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是有向图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的一个结点，则所有与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相邻的直接后继点集称为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直接后继集</a:t>
            </a:r>
            <a:r>
              <a:rPr lang="el-GR" altLang="zh-CN" dirty="0">
                <a:latin typeface="+mj-ea"/>
                <a:ea typeface="+mj-ea"/>
              </a:rPr>
              <a:t>Γ</a:t>
            </a:r>
            <a:r>
              <a:rPr lang="en-US" altLang="zh-CN" baseline="30000" dirty="0">
                <a:latin typeface="+mj-ea"/>
                <a:ea typeface="+mj-ea"/>
              </a:rPr>
              <a:t>+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（外邻集），所有与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相邻的直接前趋点集称为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j-ea"/>
                <a:ea typeface="+mj-ea"/>
                <a:cs typeface="Times New Roman" panose="02020603050405020304" pitchFamily="18" charset="0"/>
              </a:rPr>
              <a:t>直接前趋集</a:t>
            </a:r>
            <a:r>
              <a:rPr lang="el-GR" altLang="zh-CN" dirty="0">
                <a:latin typeface="+mj-ea"/>
                <a:ea typeface="+mj-ea"/>
              </a:rPr>
              <a:t>Γ</a:t>
            </a:r>
            <a:r>
              <a:rPr lang="en-US" altLang="zh-CN" baseline="30000" dirty="0">
                <a:latin typeface="+mj-ea"/>
                <a:ea typeface="+mj-ea"/>
              </a:rPr>
              <a:t>-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（内邻集）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10101264" y="6439251"/>
            <a:ext cx="490537" cy="365125"/>
          </a:xfrm>
        </p:spPr>
        <p:txBody>
          <a:bodyPr/>
          <a:lstStyle/>
          <a:p>
            <a:fld id="{5BE44E5F-2E60-4FC0-AC9C-9B4D140E382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2090738" y="122396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相邻</a:t>
            </a:r>
          </a:p>
        </p:txBody>
      </p:sp>
      <p:pic>
        <p:nvPicPr>
          <p:cNvPr id="160773" name="Picture 5" descr="14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226" y="1133475"/>
            <a:ext cx="24749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8482014" y="1538289"/>
            <a:ext cx="269875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0056814" y="1538289"/>
            <a:ext cx="269875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en-US" altLang="zh-CN" i="1" baseline="-2500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10101264" y="3159125"/>
            <a:ext cx="269875" cy="2746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en-US" altLang="zh-CN" i="1" baseline="-25000" dirty="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8435976" y="3203575"/>
            <a:ext cx="269875" cy="2746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en-US" altLang="zh-CN" i="1" baseline="-25000">
                <a:solidFill>
                  <a:srgbClr val="E8DED8"/>
                </a:solidFill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37577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2451101" y="1854200"/>
            <a:ext cx="8081963" cy="46482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</a:rPr>
              <a:t>简单图：  </a:t>
            </a:r>
            <a:r>
              <a:rPr lang="zh-CN" altLang="en-US" sz="2400" dirty="0">
                <a:latin typeface="+mn-ea"/>
                <a:ea typeface="+mn-ea"/>
              </a:rPr>
              <a:t>无重边、无自环的无向图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</a:rPr>
              <a:t>多重图：  </a:t>
            </a:r>
            <a:r>
              <a:rPr lang="zh-CN" altLang="en-US" sz="2400" dirty="0">
                <a:latin typeface="+mn-ea"/>
                <a:ea typeface="+mn-ea"/>
              </a:rPr>
              <a:t>含有重边但无自环的无向图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</a:rPr>
              <a:t>伪图：    </a:t>
            </a:r>
            <a:r>
              <a:rPr lang="zh-CN" altLang="en-US" sz="2400" dirty="0">
                <a:latin typeface="+mn-ea"/>
                <a:ea typeface="+mn-ea"/>
              </a:rPr>
              <a:t>含有重边和自环的无向图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3500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3500" i="1" baseline="-25000" dirty="0">
              <a:latin typeface="+mn-ea"/>
              <a:ea typeface="+mn-ea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090739" y="1223963"/>
            <a:ext cx="3735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无向图的类型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4225" y="3573464"/>
            <a:ext cx="2305050" cy="1984375"/>
            <a:chOff x="158" y="2568"/>
            <a:chExt cx="1865" cy="1536"/>
          </a:xfrm>
        </p:grpSpPr>
        <p:sp>
          <p:nvSpPr>
            <p:cNvPr id="161851" name="AutoShape 6"/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52" name="AutoShape 7"/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53" name="AutoShape 8"/>
            <p:cNvSpPr>
              <a:spLocks noChangeArrowheads="1"/>
            </p:cNvSpPr>
            <p:nvPr/>
          </p:nvSpPr>
          <p:spPr bwMode="auto">
            <a:xfrm>
              <a:off x="1202" y="37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1854" name="AutoShape 9"/>
            <p:cNvCxnSpPr>
              <a:cxnSpLocks noChangeShapeType="1"/>
              <a:stCxn id="161851" idx="7"/>
            </p:cNvCxnSpPr>
            <p:nvPr/>
          </p:nvCxnSpPr>
          <p:spPr bwMode="auto">
            <a:xfrm rot="-5400000">
              <a:off x="321" y="2970"/>
              <a:ext cx="893" cy="509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cxnSp>
          <p:nvCxnSpPr>
            <p:cNvPr id="161855" name="AutoShape 10"/>
            <p:cNvCxnSpPr>
              <a:cxnSpLocks noChangeShapeType="1"/>
              <a:stCxn id="161852" idx="6"/>
              <a:endCxn id="161853" idx="2"/>
            </p:cNvCxnSpPr>
            <p:nvPr/>
          </p:nvCxnSpPr>
          <p:spPr bwMode="auto">
            <a:xfrm>
              <a:off x="527" y="3705"/>
              <a:ext cx="675" cy="91"/>
            </a:xfrm>
            <a:prstGeom prst="straightConnector1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522251" name="Text Box 11"/>
            <p:cNvSpPr txBox="1">
              <a:spLocks noChangeArrowheads="1"/>
            </p:cNvSpPr>
            <p:nvPr/>
          </p:nvSpPr>
          <p:spPr bwMode="auto">
            <a:xfrm>
              <a:off x="158" y="3566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61857" name="AutoShape 12"/>
            <p:cNvCxnSpPr>
              <a:cxnSpLocks noChangeShapeType="1"/>
              <a:stCxn id="161858" idx="6"/>
              <a:endCxn id="161853" idx="7"/>
            </p:cNvCxnSpPr>
            <p:nvPr/>
          </p:nvCxnSpPr>
          <p:spPr bwMode="auto">
            <a:xfrm>
              <a:off x="1026" y="2798"/>
              <a:ext cx="258" cy="964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161858" name="AutoShape 13"/>
            <p:cNvSpPr>
              <a:spLocks noChangeArrowheads="1"/>
            </p:cNvSpPr>
            <p:nvPr/>
          </p:nvSpPr>
          <p:spPr bwMode="auto">
            <a:xfrm>
              <a:off x="93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59" name="Line 14"/>
            <p:cNvSpPr>
              <a:spLocks noChangeShapeType="1"/>
            </p:cNvSpPr>
            <p:nvPr/>
          </p:nvSpPr>
          <p:spPr bwMode="auto">
            <a:xfrm flipV="1">
              <a:off x="1247" y="3385"/>
              <a:ext cx="726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60" name="AutoShape 15"/>
            <p:cNvSpPr>
              <a:spLocks noChangeArrowheads="1"/>
            </p:cNvSpPr>
            <p:nvPr/>
          </p:nvSpPr>
          <p:spPr bwMode="auto">
            <a:xfrm>
              <a:off x="1927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56" name="Text Box 16"/>
            <p:cNvSpPr txBox="1">
              <a:spLocks noChangeArrowheads="1"/>
            </p:cNvSpPr>
            <p:nvPr/>
          </p:nvSpPr>
          <p:spPr bwMode="auto">
            <a:xfrm>
              <a:off x="1020" y="2568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b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57" name="Text Box 17"/>
            <p:cNvSpPr txBox="1">
              <a:spLocks noChangeArrowheads="1"/>
            </p:cNvSpPr>
            <p:nvPr/>
          </p:nvSpPr>
          <p:spPr bwMode="auto">
            <a:xfrm>
              <a:off x="1746" y="3114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c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58" name="Text Box 18"/>
            <p:cNvSpPr txBox="1">
              <a:spLocks noChangeArrowheads="1"/>
            </p:cNvSpPr>
            <p:nvPr/>
          </p:nvSpPr>
          <p:spPr bwMode="auto">
            <a:xfrm>
              <a:off x="1338" y="3702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d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91075" y="3429001"/>
            <a:ext cx="2305050" cy="1984375"/>
            <a:chOff x="2336" y="2659"/>
            <a:chExt cx="1452" cy="1250"/>
          </a:xfrm>
        </p:grpSpPr>
        <p:sp>
          <p:nvSpPr>
            <p:cNvPr id="161836" name="AutoShape 20"/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37" name="AutoShape 21"/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38" name="AutoShape 22"/>
            <p:cNvSpPr>
              <a:spLocks noChangeArrowheads="1"/>
            </p:cNvSpPr>
            <p:nvPr/>
          </p:nvSpPr>
          <p:spPr bwMode="auto">
            <a:xfrm>
              <a:off x="3149" y="3619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1839" name="AutoShape 23"/>
            <p:cNvCxnSpPr>
              <a:cxnSpLocks noChangeShapeType="1"/>
              <a:stCxn id="161836" idx="7"/>
            </p:cNvCxnSpPr>
            <p:nvPr/>
          </p:nvCxnSpPr>
          <p:spPr bwMode="auto">
            <a:xfrm rot="-5400000">
              <a:off x="2447" y="2994"/>
              <a:ext cx="727" cy="397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cxnSp>
          <p:nvCxnSpPr>
            <p:cNvPr id="161840" name="AutoShape 24"/>
            <p:cNvCxnSpPr>
              <a:cxnSpLocks noChangeShapeType="1"/>
              <a:stCxn id="161837" idx="6"/>
              <a:endCxn id="161838" idx="2"/>
            </p:cNvCxnSpPr>
            <p:nvPr/>
          </p:nvCxnSpPr>
          <p:spPr bwMode="auto">
            <a:xfrm>
              <a:off x="2623" y="3584"/>
              <a:ext cx="526" cy="74"/>
            </a:xfrm>
            <a:prstGeom prst="straightConnector1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522265" name="Text Box 25"/>
            <p:cNvSpPr txBox="1">
              <a:spLocks noChangeArrowheads="1"/>
            </p:cNvSpPr>
            <p:nvPr/>
          </p:nvSpPr>
          <p:spPr bwMode="auto">
            <a:xfrm>
              <a:off x="2336" y="347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61842" name="AutoShape 26"/>
            <p:cNvCxnSpPr>
              <a:cxnSpLocks noChangeShapeType="1"/>
              <a:stCxn id="161843" idx="6"/>
              <a:endCxn id="161838" idx="7"/>
            </p:cNvCxnSpPr>
            <p:nvPr/>
          </p:nvCxnSpPr>
          <p:spPr bwMode="auto">
            <a:xfrm>
              <a:off x="3012" y="2846"/>
              <a:ext cx="201" cy="785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161843" name="AutoShape 27"/>
            <p:cNvSpPr>
              <a:spLocks noChangeArrowheads="1"/>
            </p:cNvSpPr>
            <p:nvPr/>
          </p:nvSpPr>
          <p:spPr bwMode="auto">
            <a:xfrm>
              <a:off x="2937" y="2807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44" name="Line 28"/>
            <p:cNvSpPr>
              <a:spLocks noChangeShapeType="1"/>
            </p:cNvSpPr>
            <p:nvPr/>
          </p:nvSpPr>
          <p:spPr bwMode="auto">
            <a:xfrm flipV="1">
              <a:off x="3184" y="3324"/>
              <a:ext cx="565" cy="33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45" name="AutoShape 29"/>
            <p:cNvSpPr>
              <a:spLocks noChangeArrowheads="1"/>
            </p:cNvSpPr>
            <p:nvPr/>
          </p:nvSpPr>
          <p:spPr bwMode="auto">
            <a:xfrm>
              <a:off x="3713" y="3286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70" name="Text Box 30"/>
            <p:cNvSpPr txBox="1">
              <a:spLocks noChangeArrowheads="1"/>
            </p:cNvSpPr>
            <p:nvPr/>
          </p:nvSpPr>
          <p:spPr bwMode="auto">
            <a:xfrm>
              <a:off x="3007" y="2659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b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71" name="Text Box 31"/>
            <p:cNvSpPr txBox="1">
              <a:spLocks noChangeArrowheads="1"/>
            </p:cNvSpPr>
            <p:nvPr/>
          </p:nvSpPr>
          <p:spPr bwMode="auto">
            <a:xfrm>
              <a:off x="3572" y="3103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c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272" name="Text Box 32"/>
            <p:cNvSpPr txBox="1">
              <a:spLocks noChangeArrowheads="1"/>
            </p:cNvSpPr>
            <p:nvPr/>
          </p:nvSpPr>
          <p:spPr bwMode="auto">
            <a:xfrm>
              <a:off x="3255" y="358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d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1849" name="AutoShape 33"/>
            <p:cNvCxnSpPr>
              <a:cxnSpLocks noChangeShapeType="1"/>
              <a:stCxn id="161837" idx="6"/>
              <a:endCxn id="161843" idx="4"/>
            </p:cNvCxnSpPr>
            <p:nvPr/>
          </p:nvCxnSpPr>
          <p:spPr bwMode="auto">
            <a:xfrm flipV="1">
              <a:off x="2623" y="2885"/>
              <a:ext cx="352" cy="699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cxnSp>
          <p:nvCxnSpPr>
            <p:cNvPr id="161850" name="AutoShape 34"/>
            <p:cNvCxnSpPr>
              <a:cxnSpLocks noChangeShapeType="1"/>
              <a:stCxn id="161844" idx="0"/>
            </p:cNvCxnSpPr>
            <p:nvPr/>
          </p:nvCxnSpPr>
          <p:spPr bwMode="auto">
            <a:xfrm rot="5400000" flipH="1" flipV="1">
              <a:off x="3293" y="3230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599364" y="3286125"/>
            <a:ext cx="2447925" cy="2127250"/>
            <a:chOff x="4014" y="2478"/>
            <a:chExt cx="1542" cy="1340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4014" y="2568"/>
              <a:ext cx="1452" cy="1250"/>
              <a:chOff x="2336" y="2659"/>
              <a:chExt cx="1452" cy="1250"/>
            </a:xfrm>
          </p:grpSpPr>
          <p:sp>
            <p:nvSpPr>
              <p:cNvPr id="161821" name="AutoShape 37"/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1822" name="AutoShape 38"/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1823" name="AutoShape 39"/>
              <p:cNvSpPr>
                <a:spLocks noChangeArrowheads="1"/>
              </p:cNvSpPr>
              <p:nvPr/>
            </p:nvSpPr>
            <p:spPr bwMode="auto">
              <a:xfrm>
                <a:off x="3149" y="3619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61824" name="AutoShape 40"/>
              <p:cNvCxnSpPr>
                <a:cxnSpLocks noChangeShapeType="1"/>
                <a:stCxn id="161821" idx="7"/>
              </p:cNvCxnSpPr>
              <p:nvPr/>
            </p:nvCxnSpPr>
            <p:spPr bwMode="auto">
              <a:xfrm rot="-5400000">
                <a:off x="2447" y="2994"/>
                <a:ext cx="727" cy="397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61825" name="AutoShape 41"/>
              <p:cNvCxnSpPr>
                <a:cxnSpLocks noChangeShapeType="1"/>
                <a:stCxn id="161822" idx="6"/>
                <a:endCxn id="161823" idx="2"/>
              </p:cNvCxnSpPr>
              <p:nvPr/>
            </p:nvCxnSpPr>
            <p:spPr bwMode="auto">
              <a:xfrm>
                <a:off x="2623" y="3584"/>
                <a:ext cx="526" cy="7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522282" name="Text Box 42"/>
              <p:cNvSpPr txBox="1">
                <a:spLocks noChangeArrowheads="1"/>
              </p:cNvSpPr>
              <p:nvPr/>
            </p:nvSpPr>
            <p:spPr bwMode="auto">
              <a:xfrm>
                <a:off x="2336" y="3471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800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  <a:ea typeface="宋体" pitchFamily="2" charset="-122"/>
                  </a:rPr>
                  <a:t>a</a:t>
                </a:r>
              </a:p>
            </p:txBody>
          </p:sp>
          <p:cxnSp>
            <p:nvCxnSpPr>
              <p:cNvPr id="161827" name="AutoShape 43"/>
              <p:cNvCxnSpPr>
                <a:cxnSpLocks noChangeShapeType="1"/>
                <a:stCxn id="161828" idx="6"/>
                <a:endCxn id="161823" idx="7"/>
              </p:cNvCxnSpPr>
              <p:nvPr/>
            </p:nvCxnSpPr>
            <p:spPr bwMode="auto">
              <a:xfrm>
                <a:off x="3012" y="2846"/>
                <a:ext cx="201" cy="785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sp>
            <p:nvSpPr>
              <p:cNvPr id="161828" name="AutoShape 44"/>
              <p:cNvSpPr>
                <a:spLocks noChangeArrowheads="1"/>
              </p:cNvSpPr>
              <p:nvPr/>
            </p:nvSpPr>
            <p:spPr bwMode="auto">
              <a:xfrm>
                <a:off x="2937" y="2807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1829" name="Line 45"/>
              <p:cNvSpPr>
                <a:spLocks noChangeShapeType="1"/>
              </p:cNvSpPr>
              <p:nvPr/>
            </p:nvSpPr>
            <p:spPr bwMode="auto">
              <a:xfrm flipV="1">
                <a:off x="3184" y="3324"/>
                <a:ext cx="565" cy="3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1830" name="AutoShape 46"/>
              <p:cNvSpPr>
                <a:spLocks noChangeArrowheads="1"/>
              </p:cNvSpPr>
              <p:nvPr/>
            </p:nvSpPr>
            <p:spPr bwMode="auto">
              <a:xfrm>
                <a:off x="3713" y="3286"/>
                <a:ext cx="75" cy="7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2287" name="Text Box 47"/>
              <p:cNvSpPr txBox="1">
                <a:spLocks noChangeArrowheads="1"/>
              </p:cNvSpPr>
              <p:nvPr/>
            </p:nvSpPr>
            <p:spPr bwMode="auto">
              <a:xfrm>
                <a:off x="3007" y="2659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  <a:ea typeface="宋体" pitchFamily="2" charset="-122"/>
                  </a:rPr>
                  <a:t>b</a:t>
                </a:r>
                <a:endPara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2288" name="Text Box 48"/>
              <p:cNvSpPr txBox="1">
                <a:spLocks noChangeArrowheads="1"/>
              </p:cNvSpPr>
              <p:nvPr/>
            </p:nvSpPr>
            <p:spPr bwMode="auto">
              <a:xfrm>
                <a:off x="3572" y="3103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  <a:ea typeface="宋体" pitchFamily="2" charset="-122"/>
                  </a:rPr>
                  <a:t>c</a:t>
                </a:r>
                <a:endPara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22289" name="Text Box 49"/>
              <p:cNvSpPr txBox="1">
                <a:spLocks noChangeArrowheads="1"/>
              </p:cNvSpPr>
              <p:nvPr/>
            </p:nvSpPr>
            <p:spPr bwMode="auto">
              <a:xfrm>
                <a:off x="3255" y="3582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  <a:ea typeface="宋体" pitchFamily="2" charset="-122"/>
                  </a:rPr>
                  <a:t>d</a:t>
                </a:r>
                <a:endPara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61834" name="AutoShape 50"/>
              <p:cNvCxnSpPr>
                <a:cxnSpLocks noChangeShapeType="1"/>
                <a:stCxn id="161822" idx="6"/>
                <a:endCxn id="161828" idx="4"/>
              </p:cNvCxnSpPr>
              <p:nvPr/>
            </p:nvCxnSpPr>
            <p:spPr bwMode="auto">
              <a:xfrm flipV="1">
                <a:off x="2623" y="2885"/>
                <a:ext cx="352" cy="699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  <p:cxnSp>
            <p:nvCxnSpPr>
              <p:cNvPr id="161835" name="AutoShape 51"/>
              <p:cNvCxnSpPr>
                <a:cxnSpLocks noChangeShapeType="1"/>
                <a:stCxn id="161829" idx="0"/>
              </p:cNvCxnSpPr>
              <p:nvPr/>
            </p:nvCxnSpPr>
            <p:spPr bwMode="auto">
              <a:xfrm rot="5400000" flipH="1" flipV="1">
                <a:off x="3293" y="3230"/>
                <a:ext cx="329" cy="547"/>
              </a:xfrm>
              <a:prstGeom prst="curvedConnector4">
                <a:avLst>
                  <a:gd name="adj1" fmla="val -1523"/>
                  <a:gd name="adj2" fmla="val 117546"/>
                </a:avLst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</p:spPr>
          </p:cxnSp>
        </p:grpSp>
        <p:sp>
          <p:nvSpPr>
            <p:cNvPr id="161804" name="AutoShape 52"/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05" name="AutoShape 53"/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06" name="AutoShape 54"/>
            <p:cNvSpPr>
              <a:spLocks noChangeArrowheads="1"/>
            </p:cNvSpPr>
            <p:nvPr/>
          </p:nvSpPr>
          <p:spPr bwMode="auto">
            <a:xfrm>
              <a:off x="4827" y="3528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1807" name="AutoShape 55"/>
            <p:cNvCxnSpPr>
              <a:cxnSpLocks noChangeShapeType="1"/>
              <a:stCxn id="161804" idx="7"/>
            </p:cNvCxnSpPr>
            <p:nvPr/>
          </p:nvCxnSpPr>
          <p:spPr bwMode="auto">
            <a:xfrm rot="-5400000">
              <a:off x="4125" y="2903"/>
              <a:ext cx="727" cy="397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cxnSp>
          <p:nvCxnSpPr>
            <p:cNvPr id="161808" name="AutoShape 56"/>
            <p:cNvCxnSpPr>
              <a:cxnSpLocks noChangeShapeType="1"/>
              <a:stCxn id="161805" idx="6"/>
              <a:endCxn id="161806" idx="2"/>
            </p:cNvCxnSpPr>
            <p:nvPr/>
          </p:nvCxnSpPr>
          <p:spPr bwMode="auto">
            <a:xfrm>
              <a:off x="4301" y="3493"/>
              <a:ext cx="526" cy="74"/>
            </a:xfrm>
            <a:prstGeom prst="straightConnector1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522297" name="Text Box 57"/>
            <p:cNvSpPr txBox="1">
              <a:spLocks noChangeArrowheads="1"/>
            </p:cNvSpPr>
            <p:nvPr/>
          </p:nvSpPr>
          <p:spPr bwMode="auto">
            <a:xfrm>
              <a:off x="4014" y="3380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61810" name="AutoShape 58"/>
            <p:cNvCxnSpPr>
              <a:cxnSpLocks noChangeShapeType="1"/>
              <a:stCxn id="161811" idx="6"/>
              <a:endCxn id="161806" idx="7"/>
            </p:cNvCxnSpPr>
            <p:nvPr/>
          </p:nvCxnSpPr>
          <p:spPr bwMode="auto">
            <a:xfrm>
              <a:off x="4690" y="2755"/>
              <a:ext cx="201" cy="785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161811" name="AutoShape 59"/>
            <p:cNvSpPr>
              <a:spLocks noChangeArrowheads="1"/>
            </p:cNvSpPr>
            <p:nvPr/>
          </p:nvSpPr>
          <p:spPr bwMode="auto">
            <a:xfrm>
              <a:off x="4615" y="2716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12" name="Line 60"/>
            <p:cNvSpPr>
              <a:spLocks noChangeShapeType="1"/>
            </p:cNvSpPr>
            <p:nvPr/>
          </p:nvSpPr>
          <p:spPr bwMode="auto">
            <a:xfrm flipV="1">
              <a:off x="4862" y="3233"/>
              <a:ext cx="565" cy="33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13" name="AutoShape 61"/>
            <p:cNvSpPr>
              <a:spLocks noChangeArrowheads="1"/>
            </p:cNvSpPr>
            <p:nvPr/>
          </p:nvSpPr>
          <p:spPr bwMode="auto">
            <a:xfrm>
              <a:off x="5391" y="3195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302" name="Text Box 62"/>
            <p:cNvSpPr txBox="1">
              <a:spLocks noChangeArrowheads="1"/>
            </p:cNvSpPr>
            <p:nvPr/>
          </p:nvSpPr>
          <p:spPr bwMode="auto">
            <a:xfrm>
              <a:off x="4685" y="2568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b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303" name="Text Box 63"/>
            <p:cNvSpPr txBox="1">
              <a:spLocks noChangeArrowheads="1"/>
            </p:cNvSpPr>
            <p:nvPr/>
          </p:nvSpPr>
          <p:spPr bwMode="auto">
            <a:xfrm>
              <a:off x="5250" y="301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c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2304" name="Text Box 64"/>
            <p:cNvSpPr txBox="1">
              <a:spLocks noChangeArrowheads="1"/>
            </p:cNvSpPr>
            <p:nvPr/>
          </p:nvSpPr>
          <p:spPr bwMode="auto">
            <a:xfrm>
              <a:off x="4933" y="349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d</a:t>
              </a:r>
              <a:endParaRPr 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61817" name="AutoShape 65"/>
            <p:cNvCxnSpPr>
              <a:cxnSpLocks noChangeShapeType="1"/>
              <a:stCxn id="161805" idx="6"/>
              <a:endCxn id="161811" idx="4"/>
            </p:cNvCxnSpPr>
            <p:nvPr/>
          </p:nvCxnSpPr>
          <p:spPr bwMode="auto">
            <a:xfrm flipV="1">
              <a:off x="4301" y="2794"/>
              <a:ext cx="352" cy="699"/>
            </a:xfrm>
            <a:prstGeom prst="curvedConnector2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cxnSp>
          <p:nvCxnSpPr>
            <p:cNvPr id="161818" name="AutoShape 66"/>
            <p:cNvCxnSpPr>
              <a:cxnSpLocks noChangeShapeType="1"/>
              <a:stCxn id="161812" idx="0"/>
            </p:cNvCxnSpPr>
            <p:nvPr/>
          </p:nvCxnSpPr>
          <p:spPr bwMode="auto">
            <a:xfrm rot="5400000" flipH="1" flipV="1">
              <a:off x="4971" y="3139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</p:cxnSp>
        <p:sp>
          <p:nvSpPr>
            <p:cNvPr id="161819" name="Oval 67"/>
            <p:cNvSpPr>
              <a:spLocks noChangeArrowheads="1"/>
            </p:cNvSpPr>
            <p:nvPr/>
          </p:nvSpPr>
          <p:spPr bwMode="auto">
            <a:xfrm>
              <a:off x="4531" y="2478"/>
              <a:ext cx="227" cy="272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820" name="Oval 68"/>
            <p:cNvSpPr>
              <a:spLocks noChangeArrowheads="1"/>
            </p:cNvSpPr>
            <p:nvPr/>
          </p:nvSpPr>
          <p:spPr bwMode="auto">
            <a:xfrm>
              <a:off x="5329" y="2931"/>
              <a:ext cx="227" cy="272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22310" name="Rectangle 70"/>
          <p:cNvSpPr>
            <a:spLocks noChangeArrowheads="1"/>
          </p:cNvSpPr>
          <p:nvPr/>
        </p:nvSpPr>
        <p:spPr bwMode="auto">
          <a:xfrm>
            <a:off x="2495551" y="54991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简单图</a:t>
            </a:r>
          </a:p>
        </p:txBody>
      </p:sp>
      <p:sp>
        <p:nvSpPr>
          <p:cNvPr id="522311" name="Rectangle 71"/>
          <p:cNvSpPr>
            <a:spLocks noChangeArrowheads="1"/>
          </p:cNvSpPr>
          <p:nvPr/>
        </p:nvSpPr>
        <p:spPr bwMode="auto">
          <a:xfrm>
            <a:off x="5465764" y="54991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多重图</a:t>
            </a:r>
          </a:p>
        </p:txBody>
      </p:sp>
      <p:sp>
        <p:nvSpPr>
          <p:cNvPr id="522312" name="Rectangle 72"/>
          <p:cNvSpPr>
            <a:spLocks noChangeArrowheads="1"/>
          </p:cNvSpPr>
          <p:nvPr/>
        </p:nvSpPr>
        <p:spPr bwMode="auto">
          <a:xfrm>
            <a:off x="8391526" y="549910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伪图</a:t>
            </a:r>
          </a:p>
        </p:txBody>
      </p:sp>
      <p:sp>
        <p:nvSpPr>
          <p:cNvPr id="73" name="Rectangle 2"/>
          <p:cNvSpPr txBox="1">
            <a:spLocks noRot="1" noChangeArrowheads="1"/>
          </p:cNvSpPr>
          <p:nvPr/>
        </p:nvSpPr>
        <p:spPr>
          <a:xfrm>
            <a:off x="2111828" y="239146"/>
            <a:ext cx="8229600" cy="719138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</a:rPr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7742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0" grpId="0"/>
      <p:bldP spid="522311" grpId="0"/>
      <p:bldP spid="5223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181226" y="1314450"/>
            <a:ext cx="53399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图的最大度</a:t>
            </a: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Δ(G)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与最小度</a:t>
            </a: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δ(G) 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idx="1"/>
          </p:nvPr>
        </p:nvSpPr>
        <p:spPr>
          <a:xfrm>
            <a:off x="2451100" y="1943101"/>
            <a:ext cx="7772400" cy="4410075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为无向图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图的最大度</a:t>
            </a:r>
            <a:endParaRPr lang="zh-CN" altLang="en-US" sz="2400" i="1" dirty="0">
              <a:solidFill>
                <a:srgbClr val="99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  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Δ(G) =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max{d(v)|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v∈G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}</a:t>
            </a:r>
            <a:r>
              <a:rPr lang="en-US" altLang="zh-CN" sz="2400" i="1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图的最小度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  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δ(G) =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min{d(v)|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v∈G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}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MT Extra" pitchFamily="18" charset="2"/>
              </a:rPr>
              <a:t>   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例如 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)=3, 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)=4, 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)=4,</a:t>
            </a: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              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)=4, 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)=1,</a:t>
            </a: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endParaRPr lang="en-US" altLang="zh-CN" sz="24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endParaRPr lang="en-US" altLang="zh-CN" sz="24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1"/>
          </p:nvPr>
        </p:nvSpPr>
        <p:spPr>
          <a:xfrm>
            <a:off x="1524001" y="6492876"/>
            <a:ext cx="701570" cy="365125"/>
          </a:xfrm>
          <a:prstGeom prst="rect">
            <a:avLst/>
          </a:prstGeom>
        </p:spPr>
        <p:txBody>
          <a:bodyPr/>
          <a:lstStyle/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13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35863" y="3519488"/>
            <a:ext cx="2398712" cy="2432050"/>
            <a:chOff x="3580" y="2205"/>
            <a:chExt cx="1296" cy="1319"/>
          </a:xfrm>
        </p:grpSpPr>
        <p:pic>
          <p:nvPicPr>
            <p:cNvPr id="164870" name="Picture 6" descr="14-1(1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2" y="2301"/>
              <a:ext cx="881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3580" y="220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64872" name="Text Box 8"/>
            <p:cNvSpPr txBox="1">
              <a:spLocks noChangeArrowheads="1"/>
            </p:cNvSpPr>
            <p:nvPr/>
          </p:nvSpPr>
          <p:spPr bwMode="auto">
            <a:xfrm>
              <a:off x="415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3772" y="263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4060" y="278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  <p:sp>
          <p:nvSpPr>
            <p:cNvPr id="164875" name="Text Box 11"/>
            <p:cNvSpPr txBox="1">
              <a:spLocks noChangeArrowheads="1"/>
            </p:cNvSpPr>
            <p:nvPr/>
          </p:nvSpPr>
          <p:spPr bwMode="auto">
            <a:xfrm>
              <a:off x="4348" y="2733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64876" name="Text Box 12"/>
            <p:cNvSpPr txBox="1">
              <a:spLocks noChangeArrowheads="1"/>
            </p:cNvSpPr>
            <p:nvPr/>
          </p:nvSpPr>
          <p:spPr bwMode="auto">
            <a:xfrm>
              <a:off x="4636" y="2685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6</a:t>
              </a:r>
            </a:p>
          </p:txBody>
        </p:sp>
        <p:sp>
          <p:nvSpPr>
            <p:cNvPr id="164877" name="Text Box 13"/>
            <p:cNvSpPr txBox="1">
              <a:spLocks noChangeArrowheads="1"/>
            </p:cNvSpPr>
            <p:nvPr/>
          </p:nvSpPr>
          <p:spPr bwMode="auto">
            <a:xfrm>
              <a:off x="3868" y="3069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7</a:t>
              </a:r>
            </a:p>
          </p:txBody>
        </p:sp>
        <p:sp>
          <p:nvSpPr>
            <p:cNvPr id="164878" name="Text Box 14"/>
            <p:cNvSpPr txBox="1">
              <a:spLocks noChangeArrowheads="1"/>
            </p:cNvSpPr>
            <p:nvPr/>
          </p:nvSpPr>
          <p:spPr bwMode="auto">
            <a:xfrm>
              <a:off x="3724" y="292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64879" name="Text Box 15"/>
            <p:cNvSpPr txBox="1">
              <a:spLocks noChangeArrowheads="1"/>
            </p:cNvSpPr>
            <p:nvPr/>
          </p:nvSpPr>
          <p:spPr bwMode="auto">
            <a:xfrm>
              <a:off x="3868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64880" name="Text Box 16"/>
            <p:cNvSpPr txBox="1">
              <a:spLocks noChangeArrowheads="1"/>
            </p:cNvSpPr>
            <p:nvPr/>
          </p:nvSpPr>
          <p:spPr bwMode="auto">
            <a:xfrm>
              <a:off x="439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4492" y="302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4108" y="3309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</p:grp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2140857" y="282689"/>
            <a:ext cx="8229600" cy="719138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4000" dirty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n-ea"/>
                <a:cs typeface="+mj-cs"/>
              </a:rPr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12835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270125" y="1403351"/>
            <a:ext cx="8229600" cy="369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1.1.2  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在任何无向图和有向图中，奇度顶点的个数必为偶数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证明： 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为任意图，令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为奇数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为偶数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，由握手定理可知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       </a:t>
            </a: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,            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均为偶数，所以              也为偶数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但因为</a:t>
            </a:r>
          </a:p>
          <a:p>
            <a:pPr algn="just">
              <a:spcBef>
                <a:spcPct val="50000"/>
              </a:spcBef>
              <a:buClr>
                <a:srgbClr val="E8DED8"/>
              </a:buClr>
              <a:buSzPct val="75000"/>
              <a:buFont typeface="Wingdings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中顶点度数都为奇数，所以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必为偶数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48990"/>
              </p:ext>
            </p:extLst>
          </p:nvPr>
        </p:nvGraphicFramePr>
        <p:xfrm>
          <a:off x="3155459" y="3583415"/>
          <a:ext cx="4191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368300" progId="Equation.3">
                  <p:embed/>
                </p:oleObj>
              </mc:Choice>
              <mc:Fallback>
                <p:oleObj name="Equation" r:id="rId3" imgW="2095500" imgH="36830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459" y="3583415"/>
                        <a:ext cx="419100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822238"/>
              </p:ext>
            </p:extLst>
          </p:nvPr>
        </p:nvGraphicFramePr>
        <p:xfrm>
          <a:off x="3195675" y="4292177"/>
          <a:ext cx="687287" cy="49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700" imgH="368300" progId="Equation.3">
                  <p:embed/>
                </p:oleObj>
              </mc:Choice>
              <mc:Fallback>
                <p:oleObj name="Equation" r:id="rId5" imgW="520700" imgH="368300" progId="Equation.3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75" y="4292177"/>
                        <a:ext cx="687287" cy="490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28325"/>
              </p:ext>
            </p:extLst>
          </p:nvPr>
        </p:nvGraphicFramePr>
        <p:xfrm>
          <a:off x="5495799" y="4294542"/>
          <a:ext cx="687286" cy="48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700" imgH="368300" progId="Equation.3">
                  <p:embed/>
                </p:oleObj>
              </mc:Choice>
              <mc:Fallback>
                <p:oleObj name="Equation" r:id="rId7" imgW="520700" imgH="368300" progId="Equation.3">
                  <p:embed/>
                  <p:pic>
                    <p:nvPicPr>
                      <p:cNvPr id="143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799" y="4294542"/>
                        <a:ext cx="687286" cy="487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+mj-ea"/>
              </a:rPr>
              <a:t>图论基本定理</a:t>
            </a:r>
            <a:r>
              <a:rPr lang="en-US" altLang="zh-CN" sz="4000" dirty="0">
                <a:latin typeface="+mj-ea"/>
              </a:rPr>
              <a:t>——</a:t>
            </a:r>
            <a:r>
              <a:rPr lang="zh-CN" altLang="en-US" sz="4000" dirty="0">
                <a:latin typeface="+mj-ea"/>
              </a:rPr>
              <a:t>握手定理推论 </a:t>
            </a:r>
          </a:p>
        </p:txBody>
      </p:sp>
    </p:spTree>
    <p:extLst>
      <p:ext uri="{BB962C8B-B14F-4D97-AF65-F5344CB8AC3E}">
        <p14:creationId xmlns:p14="http://schemas.microsoft.com/office/powerpoint/2010/main" val="29610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2046289" y="1223963"/>
            <a:ext cx="7920037" cy="520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性质</a:t>
            </a:r>
            <a:r>
              <a:rPr lang="en-US" altLang="zh-CN" sz="2800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1.1.5</a:t>
            </a: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G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是一个非空简单图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，则</a:t>
            </a:r>
            <a:r>
              <a:rPr lang="en-US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中一定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       存在度相同的顶点</a:t>
            </a: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证明：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因为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是非空简单图，所以，结点数至少为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2.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设结点个数是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中顶点的度只能是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itchFamily="2" charset="-122"/>
                <a:sym typeface="Math B" pitchFamily="2" charset="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n-1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若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中不存在孤立结点，则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中的度只能是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  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itchFamily="2" charset="-122"/>
                <a:sym typeface="Math B" pitchFamily="2" charset="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n-1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endParaRPr lang="en-US" altLang="zh-CN" sz="2000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ath B" pitchFamily="2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由抽屉原理，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中一定存在度相同的顶点。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若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中存在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k(k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至少为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）个孤立结点，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 则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中的最大度最多为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n-k-1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，即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中其它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n-k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个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 结点的度只能是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宋体" pitchFamily="2" charset="-122"/>
                <a:sym typeface="Math B" pitchFamily="2" charset="2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n-k-1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；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                  由抽屉原理，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ath B" pitchFamily="2" charset="2"/>
              </a:rPr>
              <a:t>中一定存在度相同的顶点。</a:t>
            </a:r>
            <a:endParaRPr lang="zh-CN" altLang="en-US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ath B" pitchFamily="2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类似地可证明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对于任意</a:t>
            </a:r>
            <a:r>
              <a:rPr lang="en-US" altLang="zh-CN" i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2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个人的组里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必有两个人有相同个数的朋友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Math B" pitchFamily="2" charset="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图的性质</a:t>
            </a:r>
          </a:p>
        </p:txBody>
      </p:sp>
    </p:spTree>
    <p:extLst>
      <p:ext uri="{BB962C8B-B14F-4D97-AF65-F5344CB8AC3E}">
        <p14:creationId xmlns:p14="http://schemas.microsoft.com/office/powerpoint/2010/main" val="8082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0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0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0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0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0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0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0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0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2206626" y="1359533"/>
            <a:ext cx="8287204" cy="52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无向完全图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是个简单图, 如果每对不同结点之间都有边相连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则称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是个无向完全图. 如果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个结点, 则记作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性质</a:t>
            </a:r>
            <a:r>
              <a:rPr lang="en-US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1.1.</a:t>
            </a:r>
            <a:r>
              <a:rPr lang="zh-CN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4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无向完全图</a:t>
            </a:r>
            <a:r>
              <a:rPr lang="en-US" altLang="zh-CN" sz="28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K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, </a:t>
            </a:r>
            <a:r>
              <a:rPr lang="zh-CN" altLang="zh-CN" sz="28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有边数</a:t>
            </a:r>
            <a:endParaRPr lang="zh-CN" altLang="en-US" sz="2800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证明: 因为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中每个结点都与其余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n-1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个结点关联, 即每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个结点的度均为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n-1,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所以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的所有结点度数总和为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          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n(n-1),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设边数为|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E|,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于是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n(n-1)=2|E|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           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所以|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E|=</a:t>
            </a: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  <p:graphicFrame>
        <p:nvGraphicFramePr>
          <p:cNvPr id="571436" name="Object 44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5942693"/>
              </p:ext>
            </p:extLst>
          </p:nvPr>
        </p:nvGraphicFramePr>
        <p:xfrm>
          <a:off x="7127875" y="3625850"/>
          <a:ext cx="1054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3947" imgH="228501" progId="Equation.3">
                  <p:embed/>
                </p:oleObj>
              </mc:Choice>
              <mc:Fallback>
                <p:oleObj name="公式" r:id="rId2" imgW="583947" imgH="228501" progId="Equation.3">
                  <p:embed/>
                  <p:pic>
                    <p:nvPicPr>
                      <p:cNvPr id="571436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3625850"/>
                        <a:ext cx="1054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018421"/>
              </p:ext>
            </p:extLst>
          </p:nvPr>
        </p:nvGraphicFramePr>
        <p:xfrm>
          <a:off x="3947753" y="4955694"/>
          <a:ext cx="1079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96900" imgH="228600" progId="Equation.3">
                  <p:embed/>
                </p:oleObj>
              </mc:Choice>
              <mc:Fallback>
                <p:oleObj name="公式" r:id="rId4" imgW="596900" imgH="228600" progId="Equation.3">
                  <p:embed/>
                  <p:pic>
                    <p:nvPicPr>
                      <p:cNvPr id="5714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753" y="4955694"/>
                        <a:ext cx="1079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1955801" y="1358901"/>
            <a:ext cx="8461375" cy="47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有向完全图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每对顶点之间均有两条方向相反的边的图为有向完全图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顶点数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边数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1),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i="1" baseline="30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i="1" baseline="30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i="1" baseline="30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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i="1" baseline="30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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1,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=2(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1)</a:t>
            </a:r>
            <a:endParaRPr lang="en-US" altLang="zh-CN" dirty="0">
              <a:solidFill>
                <a:srgbClr val="E8DED8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</p:txBody>
      </p:sp>
      <p:pic>
        <p:nvPicPr>
          <p:cNvPr id="174084" name="Picture 47" descr="有向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3563938"/>
            <a:ext cx="152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Text Box 48"/>
          <p:cNvSpPr txBox="1">
            <a:spLocks noChangeArrowheads="1"/>
          </p:cNvSpPr>
          <p:nvPr/>
        </p:nvSpPr>
        <p:spPr bwMode="auto">
          <a:xfrm>
            <a:off x="4606925" y="5319713"/>
            <a:ext cx="2209800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华文行楷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阶有向完全图</a:t>
            </a:r>
          </a:p>
        </p:txBody>
      </p:sp>
      <p:sp>
        <p:nvSpPr>
          <p:cNvPr id="9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27907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2076000" y="1411738"/>
            <a:ext cx="8461375" cy="503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k-</a:t>
            </a:r>
            <a:r>
              <a:rPr lang="zh-CN" altLang="en-US" sz="2800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正则图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每个顶点的度数均为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的无向简单图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顶点数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边数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/2</a:t>
            </a:r>
            <a:endParaRPr lang="en-US" altLang="zh-CN" sz="2800" dirty="0">
              <a:solidFill>
                <a:srgbClr val="E8DED8"/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</p:txBody>
      </p:sp>
      <p:pic>
        <p:nvPicPr>
          <p:cNvPr id="75782" name="Picture 51" descr="2正则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274" y="3842199"/>
            <a:ext cx="1295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Text Box 52"/>
          <p:cNvSpPr txBox="1">
            <a:spLocks noChangeArrowheads="1"/>
          </p:cNvSpPr>
          <p:nvPr/>
        </p:nvSpPr>
        <p:spPr bwMode="auto">
          <a:xfrm>
            <a:off x="2833237" y="5237612"/>
            <a:ext cx="1371600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正则图</a:t>
            </a:r>
          </a:p>
        </p:txBody>
      </p:sp>
      <p:pic>
        <p:nvPicPr>
          <p:cNvPr id="75784" name="Picture 54" descr="4正则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3438" y="3481837"/>
            <a:ext cx="14747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6" name="Text Box 57"/>
          <p:cNvSpPr txBox="1">
            <a:spLocks noChangeArrowheads="1"/>
          </p:cNvSpPr>
          <p:nvPr/>
        </p:nvSpPr>
        <p:spPr bwMode="auto">
          <a:xfrm>
            <a:off x="4903337" y="5282062"/>
            <a:ext cx="1371600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正则图</a:t>
            </a:r>
          </a:p>
        </p:txBody>
      </p:sp>
      <p:pic>
        <p:nvPicPr>
          <p:cNvPr id="75787" name="Picture 58" descr="彼德森图"/>
          <p:cNvPicPr>
            <a:picLocks noChangeAspect="1" noChangeArrowheads="1"/>
          </p:cNvPicPr>
          <p:nvPr/>
        </p:nvPicPr>
        <p:blipFill>
          <a:blip r:embed="rId4" cstate="print"/>
          <a:srcRect l="34821"/>
          <a:stretch>
            <a:fillRect/>
          </a:stretch>
        </p:blipFill>
        <p:spPr bwMode="auto">
          <a:xfrm>
            <a:off x="4723949" y="3662812"/>
            <a:ext cx="16827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Text Box 59"/>
          <p:cNvSpPr txBox="1">
            <a:spLocks noChangeArrowheads="1"/>
          </p:cNvSpPr>
          <p:nvPr/>
        </p:nvSpPr>
        <p:spPr bwMode="auto">
          <a:xfrm>
            <a:off x="7019474" y="5282062"/>
            <a:ext cx="1371600" cy="36933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正则图</a:t>
            </a:r>
          </a:p>
        </p:txBody>
      </p:sp>
      <p:sp>
        <p:nvSpPr>
          <p:cNvPr id="11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18167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75786" grpId="0"/>
      <p:bldP spid="757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55" name="Rectangle 47"/>
          <p:cNvSpPr>
            <a:spLocks noChangeArrowheads="1"/>
          </p:cNvSpPr>
          <p:nvPr/>
        </p:nvSpPr>
        <p:spPr bwMode="auto">
          <a:xfrm>
            <a:off x="2090739" y="1179513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无向圈图</a:t>
            </a: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</a:t>
            </a:r>
            <a:r>
              <a:rPr lang="en-US" altLang="zh-CN" sz="2200" i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V,E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&gt;, </a:t>
            </a:r>
            <a:r>
              <a:rPr lang="zh-CN" altLang="en-US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其中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={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}, </a:t>
            </a: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                            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={(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),(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),</a:t>
            </a:r>
            <a:r>
              <a:rPr lang="en-US" altLang="zh-CN" sz="2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,(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-1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),(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)}, 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3</a:t>
            </a: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sz="2200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sz="2200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sz="2200" dirty="0">
              <a:solidFill>
                <a:srgbClr val="E8DED8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sz="2200" dirty="0">
              <a:solidFill>
                <a:srgbClr val="E8DED8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sz="2200" dirty="0">
              <a:solidFill>
                <a:srgbClr val="E8DED8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C00000"/>
              </a:solidFill>
              <a:latin typeface="Garamond" pitchFamily="18" charset="0"/>
              <a:ea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有向圈图</a:t>
            </a: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</a:t>
            </a:r>
            <a:r>
              <a:rPr lang="en-US" altLang="zh-CN" sz="2200" i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C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V,E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&gt;, </a:t>
            </a:r>
            <a:r>
              <a:rPr lang="zh-CN" altLang="en-US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其中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={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},   </a:t>
            </a:r>
          </a:p>
          <a:p>
            <a:pPr marL="342900" indent="-342900" algn="just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={&lt;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&gt;,&lt;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&gt;,</a:t>
            </a:r>
            <a:r>
              <a:rPr lang="en-US" altLang="zh-CN" sz="2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-1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&gt;,&lt;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v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&gt;}, 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3</a:t>
            </a:r>
          </a:p>
        </p:txBody>
      </p:sp>
      <p:pic>
        <p:nvPicPr>
          <p:cNvPr id="580657" name="Picture 49" descr="有向圈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589" y="4620775"/>
            <a:ext cx="16922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360613" y="2889250"/>
            <a:ext cx="1371600" cy="1219200"/>
            <a:chOff x="302" y="2366"/>
            <a:chExt cx="864" cy="768"/>
          </a:xfrm>
        </p:grpSpPr>
        <p:sp>
          <p:nvSpPr>
            <p:cNvPr id="176171" name="AutoShape 52"/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72" name="AutoShape 53"/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73" name="AutoShape 54"/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6174" name="AutoShape 55"/>
            <p:cNvCxnSpPr>
              <a:cxnSpLocks noChangeShapeType="1"/>
              <a:stCxn id="176171" idx="7"/>
              <a:endCxn id="17617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5" name="AutoShape 56"/>
            <p:cNvCxnSpPr>
              <a:cxnSpLocks noChangeShapeType="1"/>
              <a:stCxn id="176171" idx="6"/>
              <a:endCxn id="17617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6" name="AutoShape 57"/>
            <p:cNvCxnSpPr>
              <a:cxnSpLocks noChangeShapeType="1"/>
              <a:stCxn id="176172" idx="1"/>
              <a:endCxn id="17617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494213" y="2889250"/>
            <a:ext cx="1295400" cy="1219200"/>
            <a:chOff x="1646" y="2366"/>
            <a:chExt cx="816" cy="768"/>
          </a:xfrm>
        </p:grpSpPr>
        <p:sp>
          <p:nvSpPr>
            <p:cNvPr id="176163" name="AutoShape 59"/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64" name="AutoShape 60"/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65" name="AutoShape 61"/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66" name="AutoShape 62"/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6167" name="AutoShape 63"/>
            <p:cNvCxnSpPr>
              <a:cxnSpLocks noChangeShapeType="1"/>
              <a:stCxn id="176163" idx="0"/>
              <a:endCxn id="17616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8" name="AutoShape 64"/>
            <p:cNvCxnSpPr>
              <a:cxnSpLocks noChangeShapeType="1"/>
              <a:stCxn id="176165" idx="6"/>
              <a:endCxn id="17616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9" name="AutoShape 65"/>
            <p:cNvCxnSpPr>
              <a:cxnSpLocks noChangeShapeType="1"/>
              <a:stCxn id="176166" idx="4"/>
              <a:endCxn id="17616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0" name="AutoShape 66"/>
            <p:cNvCxnSpPr>
              <a:cxnSpLocks noChangeShapeType="1"/>
              <a:stCxn id="176163" idx="6"/>
              <a:endCxn id="17616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605588" y="2508251"/>
            <a:ext cx="1600200" cy="1577975"/>
            <a:chOff x="2976" y="2126"/>
            <a:chExt cx="1008" cy="994"/>
          </a:xfrm>
        </p:grpSpPr>
        <p:sp>
          <p:nvSpPr>
            <p:cNvPr id="176153" name="AutoShape 68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54" name="AutoShape 69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55" name="AutoShape 70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56" name="AutoShape 71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57" name="AutoShape 72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6158" name="AutoShape 73"/>
            <p:cNvCxnSpPr>
              <a:cxnSpLocks noChangeShapeType="1"/>
              <a:stCxn id="176155" idx="4"/>
              <a:endCxn id="17615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59" name="AutoShape 74"/>
            <p:cNvCxnSpPr>
              <a:cxnSpLocks noChangeShapeType="1"/>
              <a:stCxn id="176153" idx="6"/>
              <a:endCxn id="17615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0" name="AutoShape 75"/>
            <p:cNvCxnSpPr>
              <a:cxnSpLocks noChangeShapeType="1"/>
              <a:stCxn id="176154" idx="7"/>
              <a:endCxn id="17615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1" name="AutoShape 76"/>
            <p:cNvCxnSpPr>
              <a:cxnSpLocks noChangeShapeType="1"/>
              <a:stCxn id="176156" idx="1"/>
              <a:endCxn id="17615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2" name="AutoShape 77"/>
            <p:cNvCxnSpPr>
              <a:cxnSpLocks noChangeShapeType="1"/>
              <a:stCxn id="176155" idx="7"/>
              <a:endCxn id="17615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8815388" y="2562225"/>
            <a:ext cx="1600200" cy="1524000"/>
            <a:chOff x="4368" y="2160"/>
            <a:chExt cx="1008" cy="960"/>
          </a:xfrm>
        </p:grpSpPr>
        <p:sp>
          <p:nvSpPr>
            <p:cNvPr id="176141" name="AutoShape 79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42" name="AutoShape 80"/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43" name="AutoShape 81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44" name="AutoShape 82"/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6145" name="AutoShape 83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6146" name="AutoShape 84"/>
            <p:cNvCxnSpPr>
              <a:cxnSpLocks noChangeShapeType="1"/>
              <a:stCxn id="176143" idx="4"/>
              <a:endCxn id="17614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7" name="AutoShape 85"/>
            <p:cNvCxnSpPr>
              <a:cxnSpLocks noChangeShapeType="1"/>
              <a:stCxn id="176141" idx="6"/>
              <a:endCxn id="17614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8" name="AutoShape 86"/>
            <p:cNvCxnSpPr>
              <a:cxnSpLocks noChangeShapeType="1"/>
              <a:stCxn id="176142" idx="7"/>
              <a:endCxn id="17614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9" name="AutoShape 87"/>
            <p:cNvCxnSpPr>
              <a:cxnSpLocks noChangeShapeType="1"/>
              <a:stCxn id="176144" idx="0"/>
              <a:endCxn id="17615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50" name="AutoShape 88"/>
            <p:cNvCxnSpPr>
              <a:cxnSpLocks noChangeShapeType="1"/>
              <a:stCxn id="176143" idx="0"/>
              <a:endCxn id="17614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6151" name="AutoShape 89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6152" name="AutoShape 90"/>
            <p:cNvCxnSpPr>
              <a:cxnSpLocks noChangeShapeType="1"/>
              <a:stCxn id="176145" idx="6"/>
              <a:endCxn id="17615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580699" name="Text Box 91"/>
          <p:cNvSpPr txBox="1">
            <a:spLocks noChangeArrowheads="1"/>
          </p:cNvSpPr>
          <p:nvPr/>
        </p:nvSpPr>
        <p:spPr bwMode="auto">
          <a:xfrm>
            <a:off x="2765425" y="4014788"/>
            <a:ext cx="685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580700" name="Text Box 92"/>
          <p:cNvSpPr txBox="1">
            <a:spLocks noChangeArrowheads="1"/>
          </p:cNvSpPr>
          <p:nvPr/>
        </p:nvSpPr>
        <p:spPr bwMode="auto">
          <a:xfrm>
            <a:off x="4881563" y="4014788"/>
            <a:ext cx="685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</a:t>
            </a:r>
            <a:r>
              <a:rPr lang="en-US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580701" name="Text Box 93"/>
          <p:cNvSpPr txBox="1">
            <a:spLocks noChangeArrowheads="1"/>
          </p:cNvSpPr>
          <p:nvPr/>
        </p:nvSpPr>
        <p:spPr bwMode="auto">
          <a:xfrm>
            <a:off x="7169323" y="4032250"/>
            <a:ext cx="685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580702" name="Text Box 94"/>
          <p:cNvSpPr txBox="1">
            <a:spLocks noChangeArrowheads="1"/>
          </p:cNvSpPr>
          <p:nvPr/>
        </p:nvSpPr>
        <p:spPr bwMode="auto">
          <a:xfrm>
            <a:off x="9382125" y="4014788"/>
            <a:ext cx="685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</a:t>
            </a:r>
            <a:r>
              <a:rPr lang="en-US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51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520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0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0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0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99" grpId="0" autoUpdateAnimBg="0"/>
      <p:bldP spid="580700" grpId="0" autoUpdateAnimBg="0"/>
      <p:bldP spid="580701" grpId="0" autoUpdateAnimBg="0"/>
      <p:bldP spid="5807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zh-CN" altLang="en-US" b="1" kern="0" dirty="0"/>
              <a:t>图的基本概念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730375" y="1412876"/>
            <a:ext cx="6256338" cy="1520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Ramsey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问题</a:t>
            </a:r>
            <a:endParaRPr lang="zh-CN" altLang="en-US" b="1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ea typeface="华文细黑" pitchFamily="2" charset="-122"/>
              </a:rPr>
              <a:t>6</a:t>
            </a:r>
            <a:r>
              <a:rPr lang="zh-CN" altLang="en-US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个人中如果没有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ea typeface="华文细黑" pitchFamily="2" charset="-122"/>
              </a:rPr>
              <a:t>3</a:t>
            </a:r>
            <a:r>
              <a:rPr lang="zh-CN" altLang="en-US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个人互相认识，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    则至少有</a:t>
            </a:r>
            <a:r>
              <a:rPr lang="en-US" altLang="zh-CN" dirty="0">
                <a:solidFill>
                  <a:srgbClr val="003399"/>
                </a:solidFill>
                <a:latin typeface="Arial" pitchFamily="34" charset="0"/>
                <a:ea typeface="华文细黑" pitchFamily="2" charset="-122"/>
              </a:rPr>
              <a:t>3</a:t>
            </a:r>
            <a:r>
              <a:rPr lang="zh-CN" altLang="en-US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个人相互不认识。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solidFill>
                <a:srgbClr val="0033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4E5F-2E60-4FC0-AC9C-9B4D140E382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1444" name="Oval 49"/>
          <p:cNvSpPr>
            <a:spLocks noChangeArrowheads="1"/>
          </p:cNvSpPr>
          <p:nvPr/>
        </p:nvSpPr>
        <p:spPr bwMode="auto">
          <a:xfrm>
            <a:off x="8885239" y="2574926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Oval 50"/>
          <p:cNvSpPr>
            <a:spLocks noChangeArrowheads="1"/>
          </p:cNvSpPr>
          <p:nvPr/>
        </p:nvSpPr>
        <p:spPr bwMode="auto">
          <a:xfrm>
            <a:off x="8166101" y="2979739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Oval 51"/>
          <p:cNvSpPr>
            <a:spLocks noChangeArrowheads="1"/>
          </p:cNvSpPr>
          <p:nvPr/>
        </p:nvSpPr>
        <p:spPr bwMode="auto">
          <a:xfrm>
            <a:off x="9471026" y="2979739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Oval 52"/>
          <p:cNvSpPr>
            <a:spLocks noChangeArrowheads="1"/>
          </p:cNvSpPr>
          <p:nvPr/>
        </p:nvSpPr>
        <p:spPr bwMode="auto">
          <a:xfrm>
            <a:off x="8210551" y="3654426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Oval 53"/>
          <p:cNvSpPr>
            <a:spLocks noChangeArrowheads="1"/>
          </p:cNvSpPr>
          <p:nvPr/>
        </p:nvSpPr>
        <p:spPr bwMode="auto">
          <a:xfrm>
            <a:off x="8796339" y="4014789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Oval 54"/>
          <p:cNvSpPr>
            <a:spLocks noChangeArrowheads="1"/>
          </p:cNvSpPr>
          <p:nvPr/>
        </p:nvSpPr>
        <p:spPr bwMode="auto">
          <a:xfrm>
            <a:off x="9426576" y="3654426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67" name="Line 55"/>
          <p:cNvSpPr>
            <a:spLocks noChangeShapeType="1"/>
          </p:cNvSpPr>
          <p:nvPr/>
        </p:nvSpPr>
        <p:spPr bwMode="auto">
          <a:xfrm flipH="1">
            <a:off x="8256589" y="2619376"/>
            <a:ext cx="765175" cy="449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0968" name="Line 56"/>
          <p:cNvSpPr>
            <a:spLocks noChangeShapeType="1"/>
          </p:cNvSpPr>
          <p:nvPr/>
        </p:nvSpPr>
        <p:spPr bwMode="auto">
          <a:xfrm flipH="1">
            <a:off x="8885239" y="2663825"/>
            <a:ext cx="136525" cy="148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0969" name="Line 57"/>
          <p:cNvSpPr>
            <a:spLocks noChangeShapeType="1"/>
          </p:cNvSpPr>
          <p:nvPr/>
        </p:nvSpPr>
        <p:spPr bwMode="auto">
          <a:xfrm>
            <a:off x="9021763" y="2619375"/>
            <a:ext cx="539750" cy="1169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3" name="Text Box 58"/>
          <p:cNvSpPr txBox="1">
            <a:spLocks noChangeArrowheads="1"/>
          </p:cNvSpPr>
          <p:nvPr/>
        </p:nvSpPr>
        <p:spPr bwMode="auto">
          <a:xfrm>
            <a:off x="9201151" y="23495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61454" name="Text Box 59"/>
          <p:cNvSpPr txBox="1">
            <a:spLocks noChangeArrowheads="1"/>
          </p:cNvSpPr>
          <p:nvPr/>
        </p:nvSpPr>
        <p:spPr bwMode="auto">
          <a:xfrm>
            <a:off x="7940676" y="2619375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61455" name="Text Box 61"/>
          <p:cNvSpPr txBox="1">
            <a:spLocks noChangeArrowheads="1"/>
          </p:cNvSpPr>
          <p:nvPr/>
        </p:nvSpPr>
        <p:spPr bwMode="auto">
          <a:xfrm>
            <a:off x="7896226" y="34290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61456" name="Text Box 62"/>
          <p:cNvSpPr txBox="1">
            <a:spLocks noChangeArrowheads="1"/>
          </p:cNvSpPr>
          <p:nvPr/>
        </p:nvSpPr>
        <p:spPr bwMode="auto">
          <a:xfrm>
            <a:off x="8526464" y="4149725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61457" name="Text Box 63"/>
          <p:cNvSpPr txBox="1">
            <a:spLocks noChangeArrowheads="1"/>
          </p:cNvSpPr>
          <p:nvPr/>
        </p:nvSpPr>
        <p:spPr bwMode="auto">
          <a:xfrm>
            <a:off x="9650414" y="3698875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e</a:t>
            </a:r>
          </a:p>
        </p:txBody>
      </p:sp>
      <p:sp>
        <p:nvSpPr>
          <p:cNvPr id="61458" name="Text Box 64"/>
          <p:cNvSpPr txBox="1">
            <a:spLocks noChangeArrowheads="1"/>
          </p:cNvSpPr>
          <p:nvPr/>
        </p:nvSpPr>
        <p:spPr bwMode="auto">
          <a:xfrm>
            <a:off x="9696451" y="29337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</a:t>
            </a:r>
          </a:p>
        </p:txBody>
      </p:sp>
      <p:sp>
        <p:nvSpPr>
          <p:cNvPr id="550977" name="Line 65"/>
          <p:cNvSpPr>
            <a:spLocks noChangeShapeType="1"/>
          </p:cNvSpPr>
          <p:nvPr/>
        </p:nvSpPr>
        <p:spPr bwMode="auto">
          <a:xfrm flipH="1" flipV="1">
            <a:off x="8256588" y="3068638"/>
            <a:ext cx="628650" cy="103505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50978" name="Line 66"/>
          <p:cNvSpPr>
            <a:spLocks noChangeShapeType="1"/>
          </p:cNvSpPr>
          <p:nvPr/>
        </p:nvSpPr>
        <p:spPr bwMode="auto">
          <a:xfrm flipH="1" flipV="1">
            <a:off x="8256589" y="3068639"/>
            <a:ext cx="1304925" cy="67627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50979" name="Line 67"/>
          <p:cNvSpPr>
            <a:spLocks noChangeShapeType="1"/>
          </p:cNvSpPr>
          <p:nvPr/>
        </p:nvSpPr>
        <p:spPr bwMode="auto">
          <a:xfrm flipH="1">
            <a:off x="8885239" y="3744913"/>
            <a:ext cx="676275" cy="404812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50981" name="Rectangle 69"/>
          <p:cNvSpPr>
            <a:spLocks noChangeArrowheads="1"/>
          </p:cNvSpPr>
          <p:nvPr/>
        </p:nvSpPr>
        <p:spPr bwMode="auto">
          <a:xfrm>
            <a:off x="2000250" y="2843213"/>
            <a:ext cx="64262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证明：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若两个人认识，用实线边连接，否则用虚线边连接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问题转化为证明图中存在完全实线或虚线三角形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不失一般性，假设与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连接的五条边有三条实线边，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 若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b,d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, e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三点间的三条边中有一条实线边，便与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a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构成了实线三角形，问题证毕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否则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b,d,e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之间构成虚线三角形，问题证毕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  如果与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连接的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itchFamily="2" charset="-122"/>
              </a:rPr>
              <a:t>条边有三条虚线边，则类似可证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2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67" grpId="0" animBg="1"/>
      <p:bldP spid="550968" grpId="0" animBg="1"/>
      <p:bldP spid="550969" grpId="0" animBg="1"/>
      <p:bldP spid="550977" grpId="0" animBg="1"/>
      <p:bldP spid="550978" grpId="0" animBg="1"/>
      <p:bldP spid="550979" grpId="0" animBg="1"/>
      <p:bldP spid="5509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046289" y="1403350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轮图</a:t>
            </a:r>
            <a:r>
              <a:rPr lang="en-US" altLang="zh-CN" i="1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n</a:t>
            </a:r>
            <a:endParaRPr lang="en-US" altLang="zh-CN" dirty="0">
              <a:solidFill>
                <a:srgbClr val="000000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     </a:t>
            </a:r>
            <a:r>
              <a:rPr lang="zh-CN" altLang="en-US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无向圈图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C</a:t>
            </a:r>
            <a:r>
              <a:rPr lang="en-US" altLang="zh-CN" sz="2200" i="1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baseline="-25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-1</a:t>
            </a:r>
            <a:r>
              <a:rPr lang="zh-CN" altLang="en-US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内放一个顶点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且与圈图的每个顶点之间恰有一条边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4</a:t>
            </a:r>
          </a:p>
        </p:txBody>
      </p:sp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2416176" y="4806950"/>
            <a:ext cx="8604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W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473576" y="4806950"/>
            <a:ext cx="7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W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581641" name="Text Box 9"/>
          <p:cNvSpPr txBox="1">
            <a:spLocks noChangeArrowheads="1"/>
          </p:cNvSpPr>
          <p:nvPr/>
        </p:nvSpPr>
        <p:spPr bwMode="auto">
          <a:xfrm>
            <a:off x="6759576" y="4806950"/>
            <a:ext cx="7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W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581642" name="Text Box 10"/>
          <p:cNvSpPr txBox="1">
            <a:spLocks noChangeArrowheads="1"/>
          </p:cNvSpPr>
          <p:nvPr/>
        </p:nvSpPr>
        <p:spPr bwMode="auto">
          <a:xfrm>
            <a:off x="8969376" y="4806950"/>
            <a:ext cx="7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W</a:t>
            </a:r>
            <a:r>
              <a:rPr lang="en-US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7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81200" y="3305175"/>
            <a:ext cx="1371600" cy="1219200"/>
            <a:chOff x="288" y="2256"/>
            <a:chExt cx="864" cy="768"/>
          </a:xfrm>
        </p:grpSpPr>
        <p:sp>
          <p:nvSpPr>
            <p:cNvPr id="177213" name="AutoShape 12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214" name="AutoShape 13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215" name="AutoShape 14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216" name="AutoShape 15"/>
            <p:cNvCxnSpPr>
              <a:cxnSpLocks noChangeShapeType="1"/>
              <a:stCxn id="177213" idx="7"/>
              <a:endCxn id="17721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17" name="AutoShape 16"/>
            <p:cNvCxnSpPr>
              <a:cxnSpLocks noChangeShapeType="1"/>
              <a:stCxn id="177213" idx="6"/>
              <a:endCxn id="17721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18" name="AutoShape 17"/>
            <p:cNvCxnSpPr>
              <a:cxnSpLocks noChangeShapeType="1"/>
              <a:stCxn id="177214" idx="1"/>
              <a:endCxn id="17721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sp>
          <p:nvSpPr>
            <p:cNvPr id="177219" name="AutoShape 18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220" name="AutoShape 19"/>
            <p:cNvCxnSpPr>
              <a:cxnSpLocks noChangeShapeType="1"/>
              <a:stCxn id="177213" idx="6"/>
              <a:endCxn id="17721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21" name="AutoShape 20"/>
            <p:cNvCxnSpPr>
              <a:cxnSpLocks noChangeShapeType="1"/>
              <a:stCxn id="177214" idx="2"/>
              <a:endCxn id="17721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22" name="AutoShape 21"/>
            <p:cNvCxnSpPr>
              <a:cxnSpLocks noChangeShapeType="1"/>
              <a:stCxn id="177219" idx="0"/>
              <a:endCxn id="17721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14800" y="3305175"/>
            <a:ext cx="1295400" cy="1219200"/>
            <a:chOff x="1632" y="2256"/>
            <a:chExt cx="816" cy="768"/>
          </a:xfrm>
        </p:grpSpPr>
        <p:sp>
          <p:nvSpPr>
            <p:cNvPr id="177200" name="AutoShape 23"/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201" name="AutoShape 24"/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202" name="AutoShape 25"/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203" name="AutoShape 26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204" name="AutoShape 27"/>
            <p:cNvCxnSpPr>
              <a:cxnSpLocks noChangeShapeType="1"/>
              <a:stCxn id="177200" idx="0"/>
              <a:endCxn id="17720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5" name="AutoShape 28"/>
            <p:cNvCxnSpPr>
              <a:cxnSpLocks noChangeShapeType="1"/>
              <a:stCxn id="177202" idx="6"/>
              <a:endCxn id="17720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6" name="AutoShape 29"/>
            <p:cNvCxnSpPr>
              <a:cxnSpLocks noChangeShapeType="1"/>
              <a:stCxn id="177203" idx="4"/>
              <a:endCxn id="17720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7" name="AutoShape 30"/>
            <p:cNvCxnSpPr>
              <a:cxnSpLocks noChangeShapeType="1"/>
              <a:stCxn id="177200" idx="6"/>
              <a:endCxn id="17720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208" name="AutoShape 31"/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209" name="AutoShape 32"/>
            <p:cNvCxnSpPr>
              <a:cxnSpLocks noChangeShapeType="1"/>
              <a:stCxn id="177200" idx="7"/>
              <a:endCxn id="17720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0" name="AutoShape 33"/>
            <p:cNvCxnSpPr>
              <a:cxnSpLocks noChangeShapeType="1"/>
              <a:stCxn id="177208" idx="1"/>
              <a:endCxn id="17720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1" name="AutoShape 34"/>
            <p:cNvCxnSpPr>
              <a:cxnSpLocks noChangeShapeType="1"/>
              <a:stCxn id="177208" idx="7"/>
              <a:endCxn id="17720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2" name="AutoShape 35"/>
            <p:cNvCxnSpPr>
              <a:cxnSpLocks noChangeShapeType="1"/>
              <a:stCxn id="177208" idx="5"/>
              <a:endCxn id="17720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226175" y="2924176"/>
            <a:ext cx="1600200" cy="1577975"/>
            <a:chOff x="2962" y="2016"/>
            <a:chExt cx="1008" cy="994"/>
          </a:xfrm>
        </p:grpSpPr>
        <p:sp>
          <p:nvSpPr>
            <p:cNvPr id="177184" name="AutoShape 37"/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85" name="AutoShape 38"/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86" name="AutoShape 39"/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87" name="AutoShape 40"/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88" name="AutoShape 41"/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189" name="AutoShape 42"/>
            <p:cNvCxnSpPr>
              <a:cxnSpLocks noChangeShapeType="1"/>
              <a:stCxn id="177186" idx="4"/>
              <a:endCxn id="17718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0" name="AutoShape 43"/>
            <p:cNvCxnSpPr>
              <a:cxnSpLocks noChangeShapeType="1"/>
              <a:stCxn id="177184" idx="6"/>
              <a:endCxn id="17718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1" name="AutoShape 44"/>
            <p:cNvCxnSpPr>
              <a:cxnSpLocks noChangeShapeType="1"/>
              <a:stCxn id="177185" idx="7"/>
              <a:endCxn id="17718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2" name="AutoShape 45"/>
            <p:cNvCxnSpPr>
              <a:cxnSpLocks noChangeShapeType="1"/>
              <a:stCxn id="177187" idx="1"/>
              <a:endCxn id="17718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3" name="AutoShape 46"/>
            <p:cNvCxnSpPr>
              <a:cxnSpLocks noChangeShapeType="1"/>
              <a:stCxn id="177186" idx="7"/>
              <a:endCxn id="17718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94" name="AutoShape 47"/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195" name="AutoShape 48"/>
            <p:cNvCxnSpPr>
              <a:cxnSpLocks noChangeShapeType="1"/>
              <a:stCxn id="177184" idx="7"/>
              <a:endCxn id="17719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6" name="AutoShape 49"/>
            <p:cNvCxnSpPr>
              <a:cxnSpLocks noChangeShapeType="1"/>
              <a:stCxn id="177185" idx="1"/>
              <a:endCxn id="17719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7" name="AutoShape 50"/>
            <p:cNvCxnSpPr>
              <a:cxnSpLocks noChangeShapeType="1"/>
              <a:stCxn id="177186" idx="5"/>
              <a:endCxn id="17719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8" name="AutoShape 51"/>
            <p:cNvCxnSpPr>
              <a:cxnSpLocks noChangeShapeType="1"/>
              <a:stCxn id="177194" idx="6"/>
              <a:endCxn id="17718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9" name="AutoShape 52"/>
            <p:cNvCxnSpPr>
              <a:cxnSpLocks noChangeShapeType="1"/>
              <a:stCxn id="177194" idx="0"/>
              <a:endCxn id="17718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8435975" y="2978150"/>
            <a:ext cx="1600200" cy="1524000"/>
            <a:chOff x="4354" y="2050"/>
            <a:chExt cx="1008" cy="960"/>
          </a:xfrm>
        </p:grpSpPr>
        <p:sp>
          <p:nvSpPr>
            <p:cNvPr id="177165" name="AutoShape 54"/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66" name="AutoShape 55"/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67" name="AutoShape 56"/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68" name="AutoShape 57"/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7169" name="AutoShape 58"/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170" name="AutoShape 59"/>
            <p:cNvCxnSpPr>
              <a:cxnSpLocks noChangeShapeType="1"/>
              <a:stCxn id="177167" idx="4"/>
              <a:endCxn id="17716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1" name="AutoShape 60"/>
            <p:cNvCxnSpPr>
              <a:cxnSpLocks noChangeShapeType="1"/>
              <a:stCxn id="177165" idx="6"/>
              <a:endCxn id="17716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2" name="AutoShape 61"/>
            <p:cNvCxnSpPr>
              <a:cxnSpLocks noChangeShapeType="1"/>
              <a:stCxn id="177166" idx="7"/>
              <a:endCxn id="17716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3" name="AutoShape 62"/>
            <p:cNvCxnSpPr>
              <a:cxnSpLocks noChangeShapeType="1"/>
              <a:stCxn id="177168" idx="0"/>
              <a:endCxn id="17717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4" name="AutoShape 63"/>
            <p:cNvCxnSpPr>
              <a:cxnSpLocks noChangeShapeType="1"/>
              <a:stCxn id="177167" idx="0"/>
              <a:endCxn id="17716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75" name="AutoShape 64"/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176" name="AutoShape 65"/>
            <p:cNvCxnSpPr>
              <a:cxnSpLocks noChangeShapeType="1"/>
              <a:stCxn id="177169" idx="6"/>
              <a:endCxn id="17717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77" name="AutoShape 66"/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7178" name="AutoShape 67"/>
            <p:cNvCxnSpPr>
              <a:cxnSpLocks noChangeShapeType="1"/>
              <a:stCxn id="177165" idx="7"/>
              <a:endCxn id="17717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9" name="AutoShape 68"/>
            <p:cNvCxnSpPr>
              <a:cxnSpLocks noChangeShapeType="1"/>
              <a:stCxn id="177166" idx="1"/>
              <a:endCxn id="17717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0" name="AutoShape 69"/>
            <p:cNvCxnSpPr>
              <a:cxnSpLocks noChangeShapeType="1"/>
              <a:stCxn id="177167" idx="6"/>
              <a:endCxn id="17717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1" name="AutoShape 70"/>
            <p:cNvCxnSpPr>
              <a:cxnSpLocks noChangeShapeType="1"/>
              <a:stCxn id="177177" idx="6"/>
              <a:endCxn id="17716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2" name="AutoShape 71"/>
            <p:cNvCxnSpPr>
              <a:cxnSpLocks noChangeShapeType="1"/>
              <a:stCxn id="177177" idx="0"/>
              <a:endCxn id="17716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3" name="AutoShape 72"/>
            <p:cNvCxnSpPr>
              <a:cxnSpLocks noChangeShapeType="1"/>
              <a:stCxn id="177177" idx="0"/>
              <a:endCxn id="17717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581705" name="Text Box 73"/>
          <p:cNvSpPr txBox="1">
            <a:spLocks noChangeArrowheads="1"/>
          </p:cNvSpPr>
          <p:nvPr/>
        </p:nvSpPr>
        <p:spPr bwMode="auto">
          <a:xfrm>
            <a:off x="2090739" y="5454650"/>
            <a:ext cx="4814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问题：圈图和轮图是正则图吗？</a:t>
            </a:r>
          </a:p>
        </p:txBody>
      </p:sp>
      <p:sp>
        <p:nvSpPr>
          <p:cNvPr id="72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27924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utoUpdateAnimBg="0"/>
      <p:bldP spid="581640" grpId="0" autoUpdateAnimBg="0"/>
      <p:bldP spid="581641" grpId="0" autoUpdateAnimBg="0"/>
      <p:bldP spid="581642" grpId="0" autoUpdateAnimBg="0"/>
      <p:bldP spid="5817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2046289" y="1314450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二分图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V,E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&gt;,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可以划分为两个非空子集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solidFill>
                <a:srgbClr val="00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defRPr/>
            </a:pP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    使得图中的每条边均由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中的一个点和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中的一个点组成，则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cs typeface="Times New Roman" panose="02020603050405020304" pitchFamily="18" charset="0"/>
              </a:rPr>
              <a:t>是一个二部图，又叫二分图。</a:t>
            </a:r>
            <a:endParaRPr lang="zh-CN" altLang="en-US" dirty="0">
              <a:solidFill>
                <a:srgbClr val="000000"/>
              </a:solidFill>
              <a:ea typeface="宋体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295775" y="3563938"/>
            <a:ext cx="2514600" cy="1371600"/>
            <a:chOff x="96" y="960"/>
            <a:chExt cx="1584" cy="864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190474" name="AutoShape 61"/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0475" name="AutoShape 62"/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90476" name="AutoShape 63"/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90477" name="AutoShape 64"/>
              <p:cNvCxnSpPr>
                <a:cxnSpLocks noChangeShapeType="1"/>
                <a:stCxn id="190474" idx="7"/>
                <a:endCxn id="190476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0478" name="AutoShape 65"/>
              <p:cNvCxnSpPr>
                <a:cxnSpLocks noChangeShapeType="1"/>
                <a:stCxn id="190474" idx="6"/>
                <a:endCxn id="190475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0479" name="AutoShape 66"/>
              <p:cNvCxnSpPr>
                <a:cxnSpLocks noChangeShapeType="1"/>
                <a:stCxn id="190475" idx="1"/>
                <a:endCxn id="190476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595011" name="Text Box 67"/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95012" name="Text Box 68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95013" name="Text Box 69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595014" name="Rectangle 70"/>
          <p:cNvSpPr>
            <a:spLocks noChangeArrowheads="1"/>
          </p:cNvSpPr>
          <p:nvPr/>
        </p:nvSpPr>
        <p:spPr bwMode="auto">
          <a:xfrm>
            <a:off x="4746625" y="5364164"/>
            <a:ext cx="34369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不是二分图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34781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0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2046289" y="1314451"/>
            <a:ext cx="83073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>
                <a:solidFill>
                  <a:srgbClr val="9900FF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完全二分图</a:t>
            </a:r>
            <a:endParaRPr lang="zh-CN" altLang="en-US">
              <a:solidFill>
                <a:srgbClr val="E8DED8"/>
              </a:solidFill>
              <a:latin typeface="Garamond" pitchFamily="18" charset="0"/>
              <a:ea typeface="宋体" pitchFamily="2" charset="-122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    一个二分图的两个顶点集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分别有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和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若在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中的每个结点都和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中的每个结点相连，则为完全二分图， 表示为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i="1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i="1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其中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= |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| and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= | </a:t>
            </a:r>
            <a:r>
              <a:rPr lang="en-US" altLang="zh-CN" i="1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|.</a:t>
            </a:r>
            <a:r>
              <a:rPr lang="en-US" altLang="zh-CN">
                <a:solidFill>
                  <a:srgbClr val="E8DED8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07278" name="Text Box 46"/>
          <p:cNvSpPr txBox="1">
            <a:spLocks noChangeArrowheads="1"/>
          </p:cNvSpPr>
          <p:nvPr/>
        </p:nvSpPr>
        <p:spPr bwMode="auto">
          <a:xfrm>
            <a:off x="1919288" y="3068639"/>
            <a:ext cx="83058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例如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</a:t>
            </a:r>
          </a:p>
          <a:p>
            <a:pPr marL="457200" indent="-457200" algn="just" eaLnBrk="0" hangingPunct="0">
              <a:spcBef>
                <a:spcPct val="30000"/>
              </a:spcBef>
              <a:buFontTx/>
              <a:buAutoNum type="arabicParenBoth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星形网络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1,</a:t>
            </a:r>
            <a:r>
              <a:rPr lang="en-US" altLang="zh-CN" i="1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</a:p>
          <a:p>
            <a:pPr marL="457200" indent="-457200" algn="just" eaLnBrk="0" hangingPunct="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456363" y="3159125"/>
            <a:ext cx="1600200" cy="1524000"/>
            <a:chOff x="4241" y="1933"/>
            <a:chExt cx="1008" cy="960"/>
          </a:xfrm>
        </p:grpSpPr>
        <p:sp>
          <p:nvSpPr>
            <p:cNvPr id="192531" name="AutoShape 48"/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2" name="AutoShape 49"/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3" name="AutoShape 50"/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4" name="AutoShape 51"/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5" name="AutoShape 52"/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6" name="AutoShape 53"/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37" name="AutoShape 54"/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2538" name="AutoShape 55"/>
            <p:cNvCxnSpPr>
              <a:cxnSpLocks noChangeShapeType="1"/>
              <a:stCxn id="192531" idx="7"/>
              <a:endCxn id="192537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39" name="AutoShape 56"/>
            <p:cNvCxnSpPr>
              <a:cxnSpLocks noChangeShapeType="1"/>
              <a:stCxn id="192532" idx="1"/>
              <a:endCxn id="192537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0" name="AutoShape 57"/>
            <p:cNvCxnSpPr>
              <a:cxnSpLocks noChangeShapeType="1"/>
              <a:stCxn id="192533" idx="6"/>
              <a:endCxn id="192537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1" name="AutoShape 58"/>
            <p:cNvCxnSpPr>
              <a:cxnSpLocks noChangeShapeType="1"/>
              <a:stCxn id="192537" idx="6"/>
              <a:endCxn id="192534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2" name="AutoShape 59"/>
            <p:cNvCxnSpPr>
              <a:cxnSpLocks noChangeShapeType="1"/>
              <a:stCxn id="192537" idx="0"/>
              <a:endCxn id="192535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3" name="AutoShape 60"/>
            <p:cNvCxnSpPr>
              <a:cxnSpLocks noChangeShapeType="1"/>
              <a:stCxn id="192537" idx="0"/>
              <a:endCxn id="192536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607293" name="Text Box 61"/>
          <p:cNvSpPr txBox="1">
            <a:spLocks noChangeArrowheads="1"/>
          </p:cNvSpPr>
          <p:nvPr/>
        </p:nvSpPr>
        <p:spPr bwMode="auto">
          <a:xfrm>
            <a:off x="1992313" y="4508500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0" hangingPunct="0">
              <a:spcBef>
                <a:spcPct val="3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(2) 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3,2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151313" y="4724400"/>
            <a:ext cx="2133600" cy="1219200"/>
            <a:chOff x="864" y="2126"/>
            <a:chExt cx="1344" cy="768"/>
          </a:xfrm>
        </p:grpSpPr>
        <p:sp>
          <p:nvSpPr>
            <p:cNvPr id="192520" name="AutoShape 63"/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21" name="AutoShape 64"/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22" name="AutoShape 65"/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23" name="AutoShape 66"/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524" name="AutoShape 67"/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2525" name="AutoShape 68"/>
            <p:cNvCxnSpPr>
              <a:cxnSpLocks noChangeShapeType="1"/>
              <a:stCxn id="192522" idx="4"/>
              <a:endCxn id="192520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6" name="AutoShape 69"/>
            <p:cNvCxnSpPr>
              <a:cxnSpLocks noChangeShapeType="1"/>
              <a:stCxn id="192524" idx="3"/>
              <a:endCxn id="192520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7" name="AutoShape 70"/>
            <p:cNvCxnSpPr>
              <a:cxnSpLocks noChangeShapeType="1"/>
              <a:stCxn id="192521" idx="7"/>
              <a:endCxn id="192523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8" name="AutoShape 71"/>
            <p:cNvCxnSpPr>
              <a:cxnSpLocks noChangeShapeType="1"/>
              <a:stCxn id="192523" idx="3"/>
              <a:endCxn id="192520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9" name="AutoShape 72"/>
            <p:cNvCxnSpPr>
              <a:cxnSpLocks noChangeShapeType="1"/>
              <a:stCxn id="192522" idx="5"/>
              <a:endCxn id="192521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30" name="AutoShape 73"/>
            <p:cNvCxnSpPr>
              <a:cxnSpLocks noChangeShapeType="1"/>
              <a:stCxn id="192524" idx="5"/>
              <a:endCxn id="192521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33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26174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78" grpId="0" build="p" autoUpdateAnimBg="0"/>
      <p:bldP spid="6072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540000" y="1244071"/>
            <a:ext cx="8102600" cy="15419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）有没有可能二分图有多于一种的剖分方式？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600">
                <a:solidFill>
                  <a:srgbClr val="9933FF"/>
                </a:solidFill>
                <a:latin typeface="Arial" pitchFamily="34" charset="0"/>
                <a:ea typeface="宋体" pitchFamily="2" charset="-122"/>
              </a:rPr>
              <a:t>有，如有孤立结点时，可放于任一边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没有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3637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0866" y="5170379"/>
            <a:ext cx="5490610" cy="949569"/>
          </a:xfrm>
          <a:noFill/>
        </p:spPr>
        <p:txBody>
          <a:bodyPr anchor="ctr" anchorCtr="1"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8301245" y="6065955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65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图论第二讲</a:t>
            </a:r>
            <a:b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27150"/>
            <a:ext cx="8480425" cy="554355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+mn-ea"/>
                <a:ea typeface="+mn-ea"/>
              </a:rPr>
              <a:t>1.1.5</a:t>
            </a: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en-US" altLang="zh-CN" sz="2400" dirty="0">
                <a:latin typeface="+mn-ea"/>
                <a:ea typeface="+mn-ea"/>
              </a:rPr>
              <a:t>=&lt;</a:t>
            </a:r>
            <a:r>
              <a:rPr lang="en-US" altLang="zh-CN" sz="2400" i="1" dirty="0">
                <a:latin typeface="+mn-ea"/>
                <a:ea typeface="+mn-ea"/>
              </a:rPr>
              <a:t>V</a:t>
            </a:r>
            <a:r>
              <a:rPr lang="en-US" altLang="zh-CN" sz="2400" dirty="0">
                <a:latin typeface="+mn-ea"/>
                <a:ea typeface="+mn-ea"/>
              </a:rPr>
              <a:t>,</a:t>
            </a:r>
            <a:r>
              <a:rPr lang="en-US" altLang="zh-CN" sz="2400" i="1" dirty="0">
                <a:latin typeface="+mn-ea"/>
                <a:ea typeface="+mn-ea"/>
              </a:rPr>
              <a:t>E</a:t>
            </a:r>
            <a:r>
              <a:rPr lang="en-US" altLang="zh-CN" sz="2400" dirty="0">
                <a:latin typeface="+mn-ea"/>
                <a:ea typeface="+mn-ea"/>
              </a:rPr>
              <a:t>&gt;, 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=&lt;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,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&gt;</a:t>
            </a:r>
            <a:r>
              <a:rPr lang="zh-CN" altLang="en-US" sz="2400" dirty="0">
                <a:latin typeface="+mn-ea"/>
                <a:ea typeface="+mn-ea"/>
              </a:rPr>
              <a:t>是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个图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(1) </a:t>
            </a: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  <a:sym typeface="Symbol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且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  <a:sym typeface="Symbol" pitchFamily="18" charset="2"/>
              </a:rPr>
              <a:t>E,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子图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母图</a:t>
            </a:r>
            <a:r>
              <a:rPr lang="en-US" altLang="zh-CN" sz="2400" dirty="0">
                <a:latin typeface="+mn-ea"/>
                <a:ea typeface="+mn-ea"/>
              </a:rPr>
              <a:t>,  </a:t>
            </a:r>
            <a:r>
              <a:rPr lang="zh-CN" altLang="en-US" sz="2400" dirty="0">
                <a:latin typeface="+mn-ea"/>
                <a:ea typeface="+mn-ea"/>
              </a:rPr>
              <a:t>记作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endParaRPr lang="en-US" altLang="zh-CN" sz="2400" dirty="0">
              <a:latin typeface="+mn-ea"/>
              <a:ea typeface="+mn-ea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(2)</a:t>
            </a: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</a:t>
            </a:r>
            <a:r>
              <a:rPr lang="en-US" altLang="zh-CN" sz="2400" i="1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，称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真子图</a:t>
            </a:r>
            <a:endParaRPr lang="en-US" altLang="zh-CN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(3)</a:t>
            </a:r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zh-CN" altLang="en-US" sz="2400" dirty="0">
                <a:latin typeface="+mn-ea"/>
                <a:ea typeface="+mn-ea"/>
              </a:rPr>
              <a:t>且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=</a:t>
            </a:r>
            <a:r>
              <a:rPr lang="en-US" altLang="zh-CN" sz="2400" i="1" dirty="0">
                <a:latin typeface="+mn-ea"/>
                <a:ea typeface="+mn-ea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，则称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支撑或生成子图</a:t>
            </a:r>
            <a:endParaRPr lang="en-US" altLang="zh-CN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   (spanning graph)</a:t>
            </a:r>
            <a:endParaRPr lang="zh-CN" altLang="en-US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(4)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G ,V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zh-CN" altLang="en-US" sz="2400" dirty="0">
                <a:latin typeface="+mn-ea"/>
                <a:ea typeface="+mn-ea"/>
              </a:rPr>
              <a:t>且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,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以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为顶点集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以两端点</a:t>
            </a:r>
            <a:endParaRPr lang="en-US" altLang="zh-CN" sz="2400" dirty="0">
              <a:latin typeface="+mn-ea"/>
              <a:ea typeface="+mn-ea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zh-CN" altLang="en-US" sz="2400" dirty="0">
                <a:latin typeface="+mn-ea"/>
                <a:ea typeface="+mn-ea"/>
              </a:rPr>
              <a:t>都在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中的所有边为边集的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的子图称作</a:t>
            </a:r>
            <a:r>
              <a:rPr lang="en-US" altLang="zh-CN" sz="2400" i="1" dirty="0">
                <a:solidFill>
                  <a:srgbClr val="FF3300"/>
                </a:solidFill>
                <a:latin typeface="+mn-ea"/>
                <a:ea typeface="+mn-ea"/>
              </a:rPr>
              <a:t>V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的导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      出子图</a:t>
            </a:r>
            <a:r>
              <a:rPr lang="zh-CN" altLang="en-US" sz="2400" dirty="0">
                <a:latin typeface="+mn-ea"/>
                <a:ea typeface="+mn-ea"/>
              </a:rPr>
              <a:t>，记作 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en-US" altLang="zh-CN" sz="2400" dirty="0">
                <a:latin typeface="+mn-ea"/>
                <a:ea typeface="+mn-ea"/>
              </a:rPr>
              <a:t>[</a:t>
            </a:r>
            <a:r>
              <a:rPr lang="en-US" altLang="zh-CN" sz="2400" i="1" dirty="0">
                <a:latin typeface="+mn-ea"/>
                <a:ea typeface="+mn-ea"/>
              </a:rPr>
              <a:t>V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(5) </a:t>
            </a: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i="1" dirty="0">
                <a:latin typeface="+mn-ea"/>
                <a:ea typeface="+mn-ea"/>
              </a:rPr>
              <a:t>G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G ,E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且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,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以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为边集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以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latin typeface="+mn-ea"/>
                <a:ea typeface="+mn-ea"/>
              </a:rPr>
              <a:t>中边关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en-US" sz="2400" dirty="0">
                <a:latin typeface="+mn-ea"/>
                <a:ea typeface="+mn-ea"/>
              </a:rPr>
              <a:t>联的所有顶点为顶点集的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zh-CN" altLang="en-US" sz="2400" dirty="0">
                <a:latin typeface="+mn-ea"/>
                <a:ea typeface="+mn-ea"/>
              </a:rPr>
              <a:t>的子图称作</a:t>
            </a:r>
            <a:r>
              <a:rPr lang="en-US" altLang="zh-CN" sz="2400" i="1" dirty="0">
                <a:solidFill>
                  <a:srgbClr val="FF3300"/>
                </a:solidFill>
                <a:latin typeface="+mn-ea"/>
                <a:ea typeface="+mn-ea"/>
              </a:rPr>
              <a:t>E </a:t>
            </a: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的导出</a:t>
            </a:r>
            <a:endParaRPr lang="en-US" altLang="zh-CN" sz="2400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      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子图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记作 </a:t>
            </a:r>
            <a:r>
              <a:rPr lang="en-US" altLang="zh-CN" sz="2400" i="1" dirty="0">
                <a:latin typeface="+mn-ea"/>
                <a:ea typeface="+mn-ea"/>
              </a:rPr>
              <a:t>G</a:t>
            </a:r>
            <a:r>
              <a:rPr lang="en-US" altLang="zh-CN" sz="2400" dirty="0">
                <a:latin typeface="+mn-ea"/>
                <a:ea typeface="+mn-ea"/>
              </a:rPr>
              <a:t>[</a:t>
            </a:r>
            <a:r>
              <a:rPr lang="en-US" altLang="zh-CN" sz="2400" i="1" dirty="0">
                <a:latin typeface="+mn-ea"/>
                <a:ea typeface="+mn-ea"/>
              </a:rPr>
              <a:t>E </a:t>
            </a:r>
            <a:r>
              <a:rPr lang="en-US" altLang="zh-CN" sz="2400" dirty="0"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400" dirty="0">
                <a:latin typeface="+mn-ea"/>
                <a:ea typeface="+mn-ea"/>
              </a:rPr>
              <a:t>]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图的基本概念：子图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94145" y="1095297"/>
          <a:ext cx="1793875" cy="173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26185" imgH="1282903" progId="Visio.Drawing.11">
                  <p:embed/>
                </p:oleObj>
              </mc:Choice>
              <mc:Fallback>
                <p:oleObj name="Visio" r:id="rId2" imgW="1326185" imgH="1282903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145" y="1095297"/>
                        <a:ext cx="1793875" cy="1735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211620" y="2591567"/>
          <a:ext cx="1558925" cy="150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26185" imgH="1282903" progId="Visio.Drawing.11">
                  <p:embed/>
                </p:oleObj>
              </mc:Choice>
              <mc:Fallback>
                <p:oleObj name="Visio" r:id="rId4" imgW="1326185" imgH="1282903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620" y="2591567"/>
                        <a:ext cx="1558925" cy="1507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701514" y="6315045"/>
            <a:ext cx="57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</a:rPr>
              <a:t>G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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9121776" y="3930650"/>
            <a:ext cx="1558925" cy="1704975"/>
            <a:chOff x="7516813" y="4318000"/>
            <a:chExt cx="1558925" cy="170497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7516813" y="4514850"/>
            <a:ext cx="1558925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326185" imgH="1282903" progId="Visio.Drawing.11">
                    <p:embed/>
                  </p:oleObj>
                </mc:Choice>
                <mc:Fallback>
                  <p:oleObj name="Visio" r:id="rId6" imgW="1326185" imgH="1282903" progId="Visio.Drawing.11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6813" y="4514850"/>
                          <a:ext cx="1558925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/>
            <p:cNvSpPr/>
            <p:nvPr/>
          </p:nvSpPr>
          <p:spPr>
            <a:xfrm>
              <a:off x="7711432" y="4318000"/>
              <a:ext cx="1235718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7" y="1449387"/>
            <a:ext cx="8917085" cy="531905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Times New Roman" pitchFamily="18" charset="0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Times New Roman" pitchFamily="18" charset="0"/>
              </a:rPr>
              <a:t>1.1.8</a:t>
            </a:r>
            <a:r>
              <a:rPr lang="en-US" altLang="zh-CN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=&lt;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&gt;, 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=&lt;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&gt;</a:t>
            </a:r>
            <a:r>
              <a:rPr lang="zh-CN" altLang="en-US" sz="2400" dirty="0">
                <a:latin typeface="Times New Roman" pitchFamily="18" charset="0"/>
              </a:rPr>
              <a:t>为两个无向图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有向图</a:t>
            </a:r>
            <a:r>
              <a:rPr lang="en-US" altLang="zh-CN" sz="2400" dirty="0">
                <a:latin typeface="Times New Roman" pitchFamily="18" charset="0"/>
              </a:rPr>
              <a:t>), </a:t>
            </a:r>
            <a:r>
              <a:rPr lang="zh-CN" altLang="en-US" sz="2400" dirty="0">
                <a:latin typeface="Times New Roman" pitchFamily="18" charset="0"/>
              </a:rPr>
              <a:t>若存在双射函数 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: 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使得对于任意的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i="1" dirty="0">
                <a:latin typeface="Times New Roman" pitchFamily="18" charset="0"/>
              </a:rPr>
              <a:t>    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 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）当且仅当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),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))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),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)&gt;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itchFamily="18" charset="0"/>
              </a:rPr>
              <a:t>E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），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并且</a:t>
            </a:r>
            <a:r>
              <a:rPr lang="en-US" altLang="zh-CN" sz="2400" dirty="0">
                <a:latin typeface="Times New Roman" pitchFamily="18" charset="0"/>
              </a:rPr>
              <a:t>, 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&gt;</a:t>
            </a:r>
            <a:r>
              <a:rPr lang="zh-CN" altLang="en-US" sz="2400" dirty="0">
                <a:latin typeface="Times New Roman" pitchFamily="18" charset="0"/>
              </a:rPr>
              <a:t>）与 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),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))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&lt;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i="1" baseline="-30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),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-30000" dirty="0" err="1">
                <a:latin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</a:rPr>
              <a:t>)&gt;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的重数相同，则称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与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同构</a:t>
            </a:r>
            <a:r>
              <a:rPr lang="zh-CN" altLang="en-US" sz="2400" dirty="0">
                <a:latin typeface="Times New Roman" pitchFamily="18" charset="0"/>
              </a:rPr>
              <a:t>的，</a:t>
            </a:r>
            <a:endParaRPr lang="en-US" altLang="zh-CN" sz="2400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记作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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baseline="-30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.</a:t>
            </a:r>
            <a:r>
              <a:rPr lang="zh-CN" altLang="en-US" sz="2400" dirty="0">
                <a:latin typeface="Times New Roman" pitchFamily="18" charset="0"/>
              </a:rPr>
              <a:t>能找到多条同构的必要条件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但它们都不是充分条件</a:t>
            </a:r>
            <a:r>
              <a:rPr lang="en-US" altLang="zh-CN" sz="2400" dirty="0">
                <a:latin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(1) </a:t>
            </a:r>
            <a:r>
              <a:rPr lang="zh-CN" altLang="en-US" sz="2400" dirty="0">
                <a:latin typeface="Times New Roman" pitchFamily="18" charset="0"/>
              </a:rPr>
              <a:t>边数相同，顶点数相同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度数列相同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不计度数的顺序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(3) </a:t>
            </a:r>
            <a:r>
              <a:rPr lang="zh-CN" altLang="en-US" sz="2400" dirty="0">
                <a:latin typeface="Times New Roman" pitchFamily="18" charset="0"/>
              </a:rPr>
              <a:t>对应顶点的关联集及邻域的元素个数相同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</a:rPr>
              <a:t>(4) </a:t>
            </a:r>
            <a:r>
              <a:rPr lang="zh-CN" altLang="en-US" sz="2400" dirty="0">
                <a:latin typeface="Times New Roman" pitchFamily="18" charset="0"/>
              </a:rPr>
              <a:t>存在同构的导出子图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若破坏必要条件，则两图不同构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81200" y="333375"/>
            <a:ext cx="8229600" cy="719138"/>
          </a:xfrm>
        </p:spPr>
        <p:txBody>
          <a:bodyPr/>
          <a:lstStyle/>
          <a:p>
            <a:r>
              <a:rPr lang="zh-CN" altLang="en-US" dirty="0"/>
              <a:t>图的基本概念：同构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下图是否同构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07885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同构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293610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不同构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14314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00039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4256523" y="4522332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514725" y="5585900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4256523" y="4965160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4875597" y="5585900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4504698" y="5320008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009711" y="5320008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6421918" y="46103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7287803" y="46103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8215050" y="46103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6421918" y="55419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7349165" y="55419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8215050" y="5541911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4319248" y="4566322"/>
            <a:ext cx="617710" cy="1019579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4319249" y="5010127"/>
            <a:ext cx="246811" cy="353871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3576087" y="5630866"/>
            <a:ext cx="129951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4071073" y="5363997"/>
            <a:ext cx="494986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4071074" y="5010127"/>
            <a:ext cx="248175" cy="353871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>
            <a:off x="3638813" y="4566322"/>
            <a:ext cx="680436" cy="1019579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4566061" y="5363998"/>
            <a:ext cx="309537" cy="221903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>
            <a:off x="4319248" y="4566322"/>
            <a:ext cx="0" cy="443805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Line 29"/>
          <p:cNvSpPr>
            <a:spLocks noChangeShapeType="1"/>
          </p:cNvSpPr>
          <p:nvPr/>
        </p:nvSpPr>
        <p:spPr bwMode="auto">
          <a:xfrm flipH="1">
            <a:off x="3576087" y="5363997"/>
            <a:ext cx="494986" cy="26687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6483280" y="4655277"/>
            <a:ext cx="0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6483280" y="4699268"/>
            <a:ext cx="1794496" cy="886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6483281" y="4699268"/>
            <a:ext cx="928611" cy="8426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H="1">
            <a:off x="6483281" y="4655277"/>
            <a:ext cx="865885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7349165" y="4655277"/>
            <a:ext cx="62726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7349166" y="4655277"/>
            <a:ext cx="92861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H="1">
            <a:off x="6483281" y="4655277"/>
            <a:ext cx="173177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 flipH="1">
            <a:off x="7349166" y="4655277"/>
            <a:ext cx="92861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8277776" y="4655277"/>
            <a:ext cx="0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93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81226" y="1223963"/>
            <a:ext cx="8075613" cy="4800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</a:rPr>
              <a:t>1.17</a:t>
            </a:r>
            <a:r>
              <a:rPr lang="zh-CN" altLang="en-US" sz="2400" dirty="0">
                <a:latin typeface="Times New Roman" pitchFamily="18" charset="0"/>
              </a:rPr>
              <a:t>：试画出</a:t>
            </a:r>
            <a:r>
              <a:rPr lang="en-US" altLang="zh-CN" sz="2400" dirty="0">
                <a:latin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阶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条边的所有非同构的无向简单图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解：由握手定理得，总度数为</a:t>
            </a:r>
            <a:r>
              <a:rPr lang="en-US" altLang="zh-CN" sz="2400" dirty="0"/>
              <a:t>6, </a:t>
            </a:r>
            <a:r>
              <a:rPr lang="zh-CN" altLang="en-US" sz="2400" dirty="0"/>
              <a:t>分配给</a:t>
            </a:r>
            <a:r>
              <a:rPr lang="en-US" altLang="zh-CN" sz="2400" dirty="0"/>
              <a:t>4</a:t>
            </a:r>
            <a:r>
              <a:rPr lang="zh-CN" altLang="en-US" sz="2400" dirty="0"/>
              <a:t>个顶点</a:t>
            </a:r>
            <a:r>
              <a:rPr lang="en-US" altLang="zh-CN" sz="2400" dirty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最大度为</a:t>
            </a:r>
            <a:r>
              <a:rPr lang="en-US" altLang="zh-CN" sz="2400" dirty="0"/>
              <a:t>3, </a:t>
            </a:r>
            <a:r>
              <a:rPr lang="zh-CN" altLang="en-US" sz="2400" dirty="0"/>
              <a:t>且奇度顶点数必须为偶数</a:t>
            </a:r>
            <a:r>
              <a:rPr lang="en-US" altLang="zh-CN" sz="2400" dirty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有下述</a:t>
            </a:r>
            <a:r>
              <a:rPr lang="en-US" altLang="zh-CN" sz="2400" dirty="0"/>
              <a:t>3</a:t>
            </a:r>
            <a:r>
              <a:rPr lang="zh-CN" altLang="en-US" sz="2400" dirty="0"/>
              <a:t>个度数列</a:t>
            </a:r>
            <a:r>
              <a:rPr lang="en-US" altLang="zh-CN" sz="2400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(1) 1,1,2,2;   (2)1,1,1,3;   (3)0,2,2,2.</a:t>
            </a: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286250" y="29718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5048250" y="30146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144391" name="Picture 7" descr="14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6" y="3716339"/>
            <a:ext cx="56880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1.19 </a:t>
            </a:r>
            <a:r>
              <a:rPr lang="zh-CN" altLang="en-US">
                <a:latin typeface="Times New Roman" pitchFamily="18" charset="0"/>
              </a:rPr>
              <a:t>画出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en-US" altLang="zh-CN" baseline="-30000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的所有非同构的生成子图 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890963" y="2416175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0" y="2349501"/>
            <a:ext cx="8064500" cy="3700463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4E5F-2E60-4FC0-AC9C-9B4D140E382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180565" y="1316727"/>
            <a:ext cx="8084025" cy="22229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/>
            <a:r>
              <a:rPr lang="zh-CN" altLang="en-US" sz="3200" dirty="0">
                <a:solidFill>
                  <a:srgbClr val="003399"/>
                </a:solidFill>
                <a:latin typeface="+mn-ea"/>
              </a:rPr>
              <a:t>修路</a:t>
            </a:r>
            <a:endParaRPr lang="zh-CN" altLang="en-US" sz="3200" i="1" dirty="0">
              <a:solidFill>
                <a:srgbClr val="003399"/>
              </a:solidFill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在一个村里，有三家人分别住在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a,b,c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三处，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d,e,f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分别是村里的公用水井、商店、邮局，这三家人彼此交恶，现在他们想各自修路到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d,e,f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三个地方，又不在路上碰见，问如何设计修路路线？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52800" y="45391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可能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352800" y="53963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不可能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460339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546064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986714" y="3833814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696451" y="3833814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9696451" y="4692519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8840789" y="3833814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7993836" y="4689476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8874126" y="4689476"/>
            <a:ext cx="225425" cy="22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7940676" y="3249613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8796339" y="3203575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9605964" y="3203575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7896226" y="50038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886826" y="50038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9652001" y="5003800"/>
            <a:ext cx="314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</a:t>
            </a: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9"/>
            </p:custDataLst>
          </p:nvPr>
        </p:nvSpPr>
        <p:spPr>
          <a:xfrm>
            <a:off x="12661900" y="6649998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40" name="文本框 39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这是非平面图，所以不可能在平面上不相交</a:t>
            </a:r>
          </a:p>
        </p:txBody>
      </p:sp>
      <p:grpSp>
        <p:nvGrpSpPr>
          <p:cNvPr id="38" name="组合 37"/>
          <p:cNvGrpSpPr/>
          <p:nvPr>
            <p:custDataLst>
              <p:tags r:id="rId11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35" name="RemarkBack"/>
            <p:cNvSpPr/>
            <p:nvPr>
              <p:custDataLst>
                <p:tags r:id="rId2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3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markTitleText"/>
          <p:cNvSpPr txBox="1"/>
          <p:nvPr>
            <p:custDataLst>
              <p:tags r:id="rId14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160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55800" y="1358900"/>
            <a:ext cx="8229600" cy="3652838"/>
            <a:chOff x="240" y="1051"/>
            <a:chExt cx="5184" cy="2301"/>
          </a:xfrm>
        </p:grpSpPr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2998" y="1752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569" imgH="202936" progId="Equation.3">
                    <p:embed/>
                  </p:oleObj>
                </mc:Choice>
                <mc:Fallback>
                  <p:oleObj name="Equation" r:id="rId2" imgW="177569" imgH="202936" progId="Equation.3">
                    <p:embed/>
                    <p:pic>
                      <p:nvPicPr>
                        <p:cNvPr id="2048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752"/>
                          <a:ext cx="26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816" y="2144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569" imgH="202936" progId="Equation.3">
                    <p:embed/>
                  </p:oleObj>
                </mc:Choice>
                <mc:Fallback>
                  <p:oleObj name="Equation" r:id="rId4" imgW="177569" imgH="202936" progId="Equation.3">
                    <p:embed/>
                    <p:pic>
                      <p:nvPicPr>
                        <p:cNvPr id="2048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44"/>
                          <a:ext cx="26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40" y="1051"/>
              <a:ext cx="5184" cy="2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dirty="0">
                  <a:solidFill>
                    <a:srgbClr val="FF0066"/>
                  </a:solidFill>
                </a:rPr>
                <a:t>定义</a:t>
              </a:r>
              <a:r>
                <a:rPr lang="zh-CN" altLang="en-US" sz="2800" dirty="0">
                  <a:solidFill>
                    <a:srgbClr val="000000"/>
                  </a:solidFill>
                </a:rPr>
                <a:t> 设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G</a:t>
              </a:r>
              <a:r>
                <a:rPr lang="en-US" altLang="zh-CN" sz="2800" dirty="0">
                  <a:solidFill>
                    <a:srgbClr val="000000"/>
                  </a:solidFill>
                </a:rPr>
                <a:t>=&lt;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2800" dirty="0">
                  <a:solidFill>
                    <a:srgbClr val="000000"/>
                  </a:solidFill>
                </a:rPr>
                <a:t>,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E</a:t>
              </a:r>
              <a:r>
                <a:rPr lang="en-US" altLang="zh-CN" sz="2800" dirty="0">
                  <a:solidFill>
                    <a:srgbClr val="000000"/>
                  </a:solidFill>
                </a:rPr>
                <a:t>&gt;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为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n</a:t>
              </a:r>
              <a:r>
                <a:rPr lang="zh-CN" altLang="en-US" sz="2800" dirty="0">
                  <a:solidFill>
                    <a:srgbClr val="000000"/>
                  </a:solidFill>
                </a:rPr>
                <a:t>阶无向简单图，以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V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为顶点集</a:t>
              </a:r>
              <a:r>
                <a:rPr lang="en-US" altLang="zh-CN" sz="2800" dirty="0">
                  <a:solidFill>
                    <a:srgbClr val="000000"/>
                  </a:solidFill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</a:rPr>
                <a:t>所有使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</a:rPr>
                <a:t>成为完全图</a:t>
              </a:r>
              <a:r>
                <a:rPr lang="en-US" altLang="zh-CN" sz="2800" i="1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i="1" baseline="-30000" dirty="0" err="1">
                  <a:solidFill>
                    <a:srgbClr val="000000"/>
                  </a:solidFill>
                </a:rPr>
                <a:t>n</a:t>
              </a:r>
              <a:r>
                <a:rPr lang="zh-CN" altLang="en-US" sz="2800" dirty="0">
                  <a:solidFill>
                    <a:srgbClr val="000000"/>
                  </a:solidFill>
                </a:rPr>
                <a:t>的添加边组成的集合为边集的图，称为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</a:rPr>
                <a:t>的</a:t>
              </a:r>
              <a:r>
                <a:rPr lang="zh-CN" altLang="en-US" sz="2800" dirty="0">
                  <a:solidFill>
                    <a:srgbClr val="FF0066"/>
                  </a:solidFill>
                </a:rPr>
                <a:t>补图</a:t>
              </a:r>
              <a:r>
                <a:rPr lang="zh-CN" altLang="en-US" sz="2800" dirty="0">
                  <a:solidFill>
                    <a:srgbClr val="000000"/>
                  </a:solidFill>
                </a:rPr>
                <a:t>，记作     </a:t>
              </a:r>
              <a:r>
                <a:rPr lang="en-US" altLang="zh-CN" sz="2800" dirty="0">
                  <a:solidFill>
                    <a:srgbClr val="000000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dirty="0">
                  <a:solidFill>
                    <a:srgbClr val="000000"/>
                  </a:solidFill>
                </a:rPr>
                <a:t>若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G</a:t>
              </a:r>
              <a:r>
                <a:rPr lang="en-US" altLang="zh-CN" sz="2800" dirty="0">
                  <a:solidFill>
                    <a:srgbClr val="000000"/>
                  </a:solidFill>
                  <a:sym typeface="Symbol" pitchFamily="18" charset="2"/>
                </a:rPr>
                <a:t>    </a:t>
              </a:r>
              <a:r>
                <a:rPr lang="en-US" altLang="zh-CN" sz="2800" dirty="0">
                  <a:solidFill>
                    <a:srgbClr val="000000"/>
                  </a:solidFill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</a:rPr>
                <a:t>则称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G</a:t>
              </a:r>
              <a:r>
                <a:rPr lang="zh-CN" altLang="en-US" sz="2800" dirty="0">
                  <a:solidFill>
                    <a:srgbClr val="000000"/>
                  </a:solidFill>
                </a:rPr>
                <a:t>是</a:t>
              </a:r>
              <a:r>
                <a:rPr lang="zh-CN" altLang="en-US" sz="2800" dirty="0">
                  <a:solidFill>
                    <a:srgbClr val="FF0066"/>
                  </a:solidFill>
                </a:rPr>
                <a:t>自补图</a:t>
              </a:r>
              <a:r>
                <a:rPr lang="en-US" altLang="zh-CN" sz="2800" dirty="0">
                  <a:solidFill>
                    <a:srgbClr val="000000"/>
                  </a:solidFill>
                </a:rPr>
                <a:t>. </a:t>
              </a: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endParaRPr lang="en-US" altLang="zh-CN" sz="2800" dirty="0">
                <a:solidFill>
                  <a:srgbClr val="000000"/>
                </a:solidFill>
              </a:endParaRP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endParaRPr lang="en-US" altLang="zh-CN" dirty="0">
                <a:solidFill>
                  <a:srgbClr val="00007D"/>
                </a:solidFill>
              </a:endParaRPr>
            </a:p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0486" name="Picture 11" descr="补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96225" y="3024188"/>
            <a:ext cx="175260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图的基本概念：补图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1955801" y="1268414"/>
            <a:ext cx="79660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自环的表示</a:t>
            </a: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                 </a:t>
            </a:r>
            <a:r>
              <a:rPr kumimoji="1" lang="en-US" altLang="zh-CN" sz="2800" b="1" i="1" dirty="0" err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a</a:t>
            </a:r>
            <a:r>
              <a:rPr kumimoji="1" lang="en-US" altLang="zh-CN" sz="2800" b="1" i="1" baseline="-25000" dirty="0" err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ii</a:t>
            </a:r>
            <a:r>
              <a:rPr kumimoji="1" lang="en-US" altLang="zh-CN" sz="28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=1</a:t>
            </a:r>
            <a:endParaRPr lang="en-US" altLang="zh-CN" sz="2800" b="1" dirty="0">
              <a:solidFill>
                <a:srgbClr val="000514"/>
              </a:solidFill>
              <a:latin typeface="Arial" pitchFamily="34" charset="0"/>
              <a:ea typeface="宋体" pitchFamily="2" charset="-122"/>
              <a:sym typeface="MT Extra" pitchFamily="18" charset="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多重边</a:t>
            </a:r>
            <a:r>
              <a:rPr lang="zh-CN" altLang="en-US" sz="2800" b="1" dirty="0">
                <a:solidFill>
                  <a:srgbClr val="000514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扩展</a:t>
            </a:r>
            <a:r>
              <a:rPr lang="en-US" altLang="zh-CN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0-1 </a:t>
            </a:r>
            <a:r>
              <a:rPr lang="zh-CN" altLang="en-US" sz="28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矩阵</a:t>
            </a:r>
            <a:endParaRPr lang="zh-CN" altLang="en-US" sz="2800" b="1" dirty="0">
              <a:solidFill>
                <a:srgbClr val="FF0000"/>
              </a:solidFill>
              <a:latin typeface="Tahoma" pitchFamily="34" charset="0"/>
              <a:ea typeface="宋体" pitchFamily="2" charset="-122"/>
              <a:sym typeface="MT Extra" pitchFamily="18" charset="2"/>
            </a:endParaRPr>
          </a:p>
        </p:txBody>
      </p:sp>
      <p:sp>
        <p:nvSpPr>
          <p:cNvPr id="212995" name="AutoShape 4"/>
          <p:cNvSpPr>
            <a:spLocks noChangeAspect="1" noChangeArrowheads="1" noTextEdit="1"/>
          </p:cNvSpPr>
          <p:nvPr/>
        </p:nvSpPr>
        <p:spPr bwMode="auto">
          <a:xfrm>
            <a:off x="2849563" y="3455988"/>
            <a:ext cx="5592762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67437" y="4076700"/>
            <a:ext cx="2276474" cy="1885950"/>
            <a:chOff x="2933" y="2355"/>
            <a:chExt cx="1434" cy="1188"/>
          </a:xfrm>
        </p:grpSpPr>
        <p:sp>
          <p:nvSpPr>
            <p:cNvPr id="213010" name="Rectangle 6"/>
            <p:cNvSpPr>
              <a:spLocks noChangeArrowheads="1"/>
            </p:cNvSpPr>
            <p:nvPr/>
          </p:nvSpPr>
          <p:spPr bwMode="auto">
            <a:xfrm>
              <a:off x="4305" y="3277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1" name="Rectangle 7"/>
            <p:cNvSpPr>
              <a:spLocks noChangeArrowheads="1"/>
            </p:cNvSpPr>
            <p:nvPr/>
          </p:nvSpPr>
          <p:spPr bwMode="auto">
            <a:xfrm>
              <a:off x="4305" y="3123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2" name="Rectangle 8"/>
            <p:cNvSpPr>
              <a:spLocks noChangeArrowheads="1"/>
            </p:cNvSpPr>
            <p:nvPr/>
          </p:nvSpPr>
          <p:spPr bwMode="auto">
            <a:xfrm>
              <a:off x="4305" y="2970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3" name="Rectangle 9"/>
            <p:cNvSpPr>
              <a:spLocks noChangeArrowheads="1"/>
            </p:cNvSpPr>
            <p:nvPr/>
          </p:nvSpPr>
          <p:spPr bwMode="auto">
            <a:xfrm>
              <a:off x="4305" y="2816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4" name="Rectangle 10"/>
            <p:cNvSpPr>
              <a:spLocks noChangeArrowheads="1"/>
            </p:cNvSpPr>
            <p:nvPr/>
          </p:nvSpPr>
          <p:spPr bwMode="auto">
            <a:xfrm>
              <a:off x="4305" y="2662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5" name="Rectangle 11"/>
            <p:cNvSpPr>
              <a:spLocks noChangeArrowheads="1"/>
            </p:cNvSpPr>
            <p:nvPr/>
          </p:nvSpPr>
          <p:spPr bwMode="auto">
            <a:xfrm>
              <a:off x="4305" y="2508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6" name="Rectangle 12"/>
            <p:cNvSpPr>
              <a:spLocks noChangeArrowheads="1"/>
            </p:cNvSpPr>
            <p:nvPr/>
          </p:nvSpPr>
          <p:spPr bwMode="auto">
            <a:xfrm>
              <a:off x="4305" y="3349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û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7" name="Rectangle 13"/>
            <p:cNvSpPr>
              <a:spLocks noChangeArrowheads="1"/>
            </p:cNvSpPr>
            <p:nvPr/>
          </p:nvSpPr>
          <p:spPr bwMode="auto">
            <a:xfrm>
              <a:off x="4305" y="2355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ù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8" name="Rectangle 14"/>
            <p:cNvSpPr>
              <a:spLocks noChangeArrowheads="1"/>
            </p:cNvSpPr>
            <p:nvPr/>
          </p:nvSpPr>
          <p:spPr bwMode="auto">
            <a:xfrm>
              <a:off x="3590" y="3277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19" name="Rectangle 15"/>
            <p:cNvSpPr>
              <a:spLocks noChangeArrowheads="1"/>
            </p:cNvSpPr>
            <p:nvPr/>
          </p:nvSpPr>
          <p:spPr bwMode="auto">
            <a:xfrm>
              <a:off x="3590" y="3123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0" name="Rectangle 16"/>
            <p:cNvSpPr>
              <a:spLocks noChangeArrowheads="1"/>
            </p:cNvSpPr>
            <p:nvPr/>
          </p:nvSpPr>
          <p:spPr bwMode="auto">
            <a:xfrm>
              <a:off x="3590" y="2970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1" name="Rectangle 17"/>
            <p:cNvSpPr>
              <a:spLocks noChangeArrowheads="1"/>
            </p:cNvSpPr>
            <p:nvPr/>
          </p:nvSpPr>
          <p:spPr bwMode="auto">
            <a:xfrm>
              <a:off x="3590" y="2816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2" name="Rectangle 18"/>
            <p:cNvSpPr>
              <a:spLocks noChangeArrowheads="1"/>
            </p:cNvSpPr>
            <p:nvPr/>
          </p:nvSpPr>
          <p:spPr bwMode="auto">
            <a:xfrm>
              <a:off x="3590" y="2662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3" name="Rectangle 19"/>
            <p:cNvSpPr>
              <a:spLocks noChangeArrowheads="1"/>
            </p:cNvSpPr>
            <p:nvPr/>
          </p:nvSpPr>
          <p:spPr bwMode="auto">
            <a:xfrm>
              <a:off x="3590" y="2508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4" name="Rectangle 20"/>
            <p:cNvSpPr>
              <a:spLocks noChangeArrowheads="1"/>
            </p:cNvSpPr>
            <p:nvPr/>
          </p:nvSpPr>
          <p:spPr bwMode="auto">
            <a:xfrm>
              <a:off x="3590" y="3349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ë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5" name="Rectangle 21"/>
            <p:cNvSpPr>
              <a:spLocks noChangeArrowheads="1"/>
            </p:cNvSpPr>
            <p:nvPr/>
          </p:nvSpPr>
          <p:spPr bwMode="auto">
            <a:xfrm>
              <a:off x="3590" y="2355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é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6" name="Rectangle 22"/>
            <p:cNvSpPr>
              <a:spLocks noChangeArrowheads="1"/>
            </p:cNvSpPr>
            <p:nvPr/>
          </p:nvSpPr>
          <p:spPr bwMode="auto">
            <a:xfrm>
              <a:off x="3429" y="282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=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7" name="Rectangle 23"/>
            <p:cNvSpPr>
              <a:spLocks noChangeArrowheads="1"/>
            </p:cNvSpPr>
            <p:nvPr/>
          </p:nvSpPr>
          <p:spPr bwMode="auto">
            <a:xfrm>
              <a:off x="4205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8" name="Rectangle 24"/>
            <p:cNvSpPr>
              <a:spLocks noChangeArrowheads="1"/>
            </p:cNvSpPr>
            <p:nvPr/>
          </p:nvSpPr>
          <p:spPr bwMode="auto">
            <a:xfrm>
              <a:off x="4077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29" name="Rectangle 25"/>
            <p:cNvSpPr>
              <a:spLocks noChangeArrowheads="1"/>
            </p:cNvSpPr>
            <p:nvPr/>
          </p:nvSpPr>
          <p:spPr bwMode="auto">
            <a:xfrm>
              <a:off x="3952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0" name="Rectangle 26"/>
            <p:cNvSpPr>
              <a:spLocks noChangeArrowheads="1"/>
            </p:cNvSpPr>
            <p:nvPr/>
          </p:nvSpPr>
          <p:spPr bwMode="auto">
            <a:xfrm>
              <a:off x="3809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1" name="Rectangle 27"/>
            <p:cNvSpPr>
              <a:spLocks noChangeArrowheads="1"/>
            </p:cNvSpPr>
            <p:nvPr/>
          </p:nvSpPr>
          <p:spPr bwMode="auto">
            <a:xfrm>
              <a:off x="3666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2" name="Rectangle 28"/>
            <p:cNvSpPr>
              <a:spLocks noChangeArrowheads="1"/>
            </p:cNvSpPr>
            <p:nvPr/>
          </p:nvSpPr>
          <p:spPr bwMode="auto">
            <a:xfrm>
              <a:off x="4187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3" name="Rectangle 29"/>
            <p:cNvSpPr>
              <a:spLocks noChangeArrowheads="1"/>
            </p:cNvSpPr>
            <p:nvPr/>
          </p:nvSpPr>
          <p:spPr bwMode="auto">
            <a:xfrm>
              <a:off x="4062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4" name="Rectangle 30"/>
            <p:cNvSpPr>
              <a:spLocks noChangeArrowheads="1"/>
            </p:cNvSpPr>
            <p:nvPr/>
          </p:nvSpPr>
          <p:spPr bwMode="auto">
            <a:xfrm>
              <a:off x="3919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5" name="Rectangle 31"/>
            <p:cNvSpPr>
              <a:spLocks noChangeArrowheads="1"/>
            </p:cNvSpPr>
            <p:nvPr/>
          </p:nvSpPr>
          <p:spPr bwMode="auto">
            <a:xfrm>
              <a:off x="3791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6" name="Rectangle 32"/>
            <p:cNvSpPr>
              <a:spLocks noChangeArrowheads="1"/>
            </p:cNvSpPr>
            <p:nvPr/>
          </p:nvSpPr>
          <p:spPr bwMode="auto">
            <a:xfrm>
              <a:off x="3666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7" name="Rectangle 33"/>
            <p:cNvSpPr>
              <a:spLocks noChangeArrowheads="1"/>
            </p:cNvSpPr>
            <p:nvPr/>
          </p:nvSpPr>
          <p:spPr bwMode="auto">
            <a:xfrm>
              <a:off x="4171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8" name="Rectangle 34"/>
            <p:cNvSpPr>
              <a:spLocks noChangeArrowheads="1"/>
            </p:cNvSpPr>
            <p:nvPr/>
          </p:nvSpPr>
          <p:spPr bwMode="auto">
            <a:xfrm>
              <a:off x="4044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39" name="Rectangle 35"/>
            <p:cNvSpPr>
              <a:spLocks noChangeArrowheads="1"/>
            </p:cNvSpPr>
            <p:nvPr/>
          </p:nvSpPr>
          <p:spPr bwMode="auto">
            <a:xfrm>
              <a:off x="3919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0" name="Rectangle 36"/>
            <p:cNvSpPr>
              <a:spLocks noChangeArrowheads="1"/>
            </p:cNvSpPr>
            <p:nvPr/>
          </p:nvSpPr>
          <p:spPr bwMode="auto">
            <a:xfrm>
              <a:off x="3776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1" name="Rectangle 37"/>
            <p:cNvSpPr>
              <a:spLocks noChangeArrowheads="1"/>
            </p:cNvSpPr>
            <p:nvPr/>
          </p:nvSpPr>
          <p:spPr bwMode="auto">
            <a:xfrm>
              <a:off x="3648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2" name="Rectangle 38"/>
            <p:cNvSpPr>
              <a:spLocks noChangeArrowheads="1"/>
            </p:cNvSpPr>
            <p:nvPr/>
          </p:nvSpPr>
          <p:spPr bwMode="auto">
            <a:xfrm>
              <a:off x="4205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3" name="Rectangle 39"/>
            <p:cNvSpPr>
              <a:spLocks noChangeArrowheads="1"/>
            </p:cNvSpPr>
            <p:nvPr/>
          </p:nvSpPr>
          <p:spPr bwMode="auto">
            <a:xfrm>
              <a:off x="4077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4" name="Rectangle 40"/>
            <p:cNvSpPr>
              <a:spLocks noChangeArrowheads="1"/>
            </p:cNvSpPr>
            <p:nvPr/>
          </p:nvSpPr>
          <p:spPr bwMode="auto">
            <a:xfrm>
              <a:off x="3952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5" name="Rectangle 41"/>
            <p:cNvSpPr>
              <a:spLocks noChangeArrowheads="1"/>
            </p:cNvSpPr>
            <p:nvPr/>
          </p:nvSpPr>
          <p:spPr bwMode="auto">
            <a:xfrm>
              <a:off x="3809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6" name="Rectangle 42"/>
            <p:cNvSpPr>
              <a:spLocks noChangeArrowheads="1"/>
            </p:cNvSpPr>
            <p:nvPr/>
          </p:nvSpPr>
          <p:spPr bwMode="auto">
            <a:xfrm>
              <a:off x="3666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7" name="Rectangle 43"/>
            <p:cNvSpPr>
              <a:spLocks noChangeArrowheads="1"/>
            </p:cNvSpPr>
            <p:nvPr/>
          </p:nvSpPr>
          <p:spPr bwMode="auto">
            <a:xfrm>
              <a:off x="4205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8" name="Rectangle 44"/>
            <p:cNvSpPr>
              <a:spLocks noChangeArrowheads="1"/>
            </p:cNvSpPr>
            <p:nvPr/>
          </p:nvSpPr>
          <p:spPr bwMode="auto">
            <a:xfrm>
              <a:off x="4062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49" name="Rectangle 45"/>
            <p:cNvSpPr>
              <a:spLocks noChangeArrowheads="1"/>
            </p:cNvSpPr>
            <p:nvPr/>
          </p:nvSpPr>
          <p:spPr bwMode="auto">
            <a:xfrm>
              <a:off x="3934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0" name="Rectangle 46"/>
            <p:cNvSpPr>
              <a:spLocks noChangeArrowheads="1"/>
            </p:cNvSpPr>
            <p:nvPr/>
          </p:nvSpPr>
          <p:spPr bwMode="auto">
            <a:xfrm>
              <a:off x="3809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1" name="Rectangle 47"/>
            <p:cNvSpPr>
              <a:spLocks noChangeArrowheads="1"/>
            </p:cNvSpPr>
            <p:nvPr/>
          </p:nvSpPr>
          <p:spPr bwMode="auto">
            <a:xfrm>
              <a:off x="3666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2" name="Rectangle 48"/>
            <p:cNvSpPr>
              <a:spLocks noChangeArrowheads="1"/>
            </p:cNvSpPr>
            <p:nvPr/>
          </p:nvSpPr>
          <p:spPr bwMode="auto">
            <a:xfrm>
              <a:off x="3313" y="2842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)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3" name="Rectangle 49"/>
            <p:cNvSpPr>
              <a:spLocks noChangeArrowheads="1"/>
            </p:cNvSpPr>
            <p:nvPr/>
          </p:nvSpPr>
          <p:spPr bwMode="auto">
            <a:xfrm>
              <a:off x="3049" y="2842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(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4" name="Rectangle 50"/>
            <p:cNvSpPr>
              <a:spLocks noChangeArrowheads="1"/>
            </p:cNvSpPr>
            <p:nvPr/>
          </p:nvSpPr>
          <p:spPr bwMode="auto">
            <a:xfrm>
              <a:off x="3267" y="2926"/>
              <a:ext cx="3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5" name="Rectangle 51"/>
            <p:cNvSpPr>
              <a:spLocks noChangeArrowheads="1"/>
            </p:cNvSpPr>
            <p:nvPr/>
          </p:nvSpPr>
          <p:spPr bwMode="auto">
            <a:xfrm>
              <a:off x="3113" y="2842"/>
              <a:ext cx="1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3056" name="Rectangle 52"/>
            <p:cNvSpPr>
              <a:spLocks noChangeArrowheads="1"/>
            </p:cNvSpPr>
            <p:nvPr/>
          </p:nvSpPr>
          <p:spPr bwMode="auto">
            <a:xfrm>
              <a:off x="2933" y="2842"/>
              <a:ext cx="1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A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5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图的代数表示：邻接矩阵 </a:t>
            </a:r>
          </a:p>
        </p:txBody>
      </p:sp>
      <p:sp>
        <p:nvSpPr>
          <p:cNvPr id="67" name="Text Box 53"/>
          <p:cNvSpPr txBox="1">
            <a:spLocks noChangeArrowheads="1"/>
          </p:cNvSpPr>
          <p:nvPr/>
        </p:nvSpPr>
        <p:spPr bwMode="auto">
          <a:xfrm>
            <a:off x="2533650" y="50260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3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 </a:t>
            </a: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</a:t>
            </a:r>
          </a:p>
        </p:txBody>
      </p: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4133850" y="41497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 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2</a:t>
            </a: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4079876" y="5157789"/>
            <a:ext cx="59372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4</a:t>
            </a: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5200651" y="5064125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 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5</a:t>
            </a:r>
            <a:endParaRPr kumimoji="1" lang="en-US" altLang="zh-CN" b="1" i="1" baseline="-25000" dirty="0">
              <a:solidFill>
                <a:srgbClr val="000514"/>
              </a:solidFill>
              <a:latin typeface="Arial" pitchFamily="34" charset="0"/>
              <a:ea typeface="宋体" pitchFamily="2" charset="-122"/>
              <a:sym typeface="MT Extra" pitchFamily="18" charset="2"/>
            </a:endParaRPr>
          </a:p>
        </p:txBody>
      </p:sp>
      <p:sp>
        <p:nvSpPr>
          <p:cNvPr id="71" name="Text Box 57"/>
          <p:cNvSpPr txBox="1">
            <a:spLocks noChangeArrowheads="1"/>
          </p:cNvSpPr>
          <p:nvPr/>
        </p:nvSpPr>
        <p:spPr bwMode="auto">
          <a:xfrm>
            <a:off x="2560026" y="4132564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 </a:t>
            </a:r>
          </a:p>
        </p:txBody>
      </p:sp>
      <p:sp>
        <p:nvSpPr>
          <p:cNvPr id="72" name="Arc 58"/>
          <p:cNvSpPr>
            <a:spLocks/>
          </p:cNvSpPr>
          <p:nvPr/>
        </p:nvSpPr>
        <p:spPr bwMode="auto">
          <a:xfrm rot="16956431" flipH="1">
            <a:off x="2786220" y="4561294"/>
            <a:ext cx="887357" cy="595275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" name="Arc 59"/>
          <p:cNvSpPr>
            <a:spLocks/>
          </p:cNvSpPr>
          <p:nvPr/>
        </p:nvSpPr>
        <p:spPr bwMode="auto">
          <a:xfrm rot="10727379" flipH="1">
            <a:off x="3067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Arc 60"/>
          <p:cNvSpPr>
            <a:spLocks/>
          </p:cNvSpPr>
          <p:nvPr/>
        </p:nvSpPr>
        <p:spPr bwMode="auto">
          <a:xfrm rot="10727379" flipH="1">
            <a:off x="4210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" name="Arc 61"/>
          <p:cNvSpPr>
            <a:spLocks/>
          </p:cNvSpPr>
          <p:nvPr/>
        </p:nvSpPr>
        <p:spPr bwMode="auto">
          <a:xfrm flipH="1">
            <a:off x="4167189" y="5149850"/>
            <a:ext cx="1265237" cy="381000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" name="Arc 62"/>
          <p:cNvSpPr>
            <a:spLocks/>
          </p:cNvSpPr>
          <p:nvPr/>
        </p:nvSpPr>
        <p:spPr bwMode="auto">
          <a:xfrm rot="17419007" flipH="1">
            <a:off x="3988595" y="4490245"/>
            <a:ext cx="866775" cy="846137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7" name="Arc 63"/>
          <p:cNvSpPr>
            <a:spLocks/>
          </p:cNvSpPr>
          <p:nvPr/>
        </p:nvSpPr>
        <p:spPr bwMode="auto">
          <a:xfrm rot="6162158" flipH="1">
            <a:off x="2524919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Arc 64"/>
          <p:cNvSpPr>
            <a:spLocks/>
          </p:cNvSpPr>
          <p:nvPr/>
        </p:nvSpPr>
        <p:spPr bwMode="auto">
          <a:xfrm rot="6162158" flipH="1">
            <a:off x="3744119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 flipV="1">
            <a:off x="32194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 flipV="1">
            <a:off x="44386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Line 67"/>
          <p:cNvSpPr>
            <a:spLocks noChangeShapeType="1"/>
          </p:cNvSpPr>
          <p:nvPr/>
        </p:nvSpPr>
        <p:spPr bwMode="auto">
          <a:xfrm>
            <a:off x="3600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Line 68"/>
          <p:cNvSpPr>
            <a:spLocks noChangeShapeType="1"/>
          </p:cNvSpPr>
          <p:nvPr/>
        </p:nvSpPr>
        <p:spPr bwMode="auto">
          <a:xfrm>
            <a:off x="4819650" y="5140325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Line 69"/>
          <p:cNvSpPr>
            <a:spLocks noChangeShapeType="1"/>
          </p:cNvSpPr>
          <p:nvPr/>
        </p:nvSpPr>
        <p:spPr bwMode="auto">
          <a:xfrm flipH="1">
            <a:off x="4743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4" name="Line 70"/>
          <p:cNvSpPr>
            <a:spLocks noChangeShapeType="1"/>
          </p:cNvSpPr>
          <p:nvPr/>
        </p:nvSpPr>
        <p:spPr bwMode="auto">
          <a:xfrm>
            <a:off x="2914650" y="48355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Line 71"/>
          <p:cNvSpPr>
            <a:spLocks noChangeShapeType="1"/>
          </p:cNvSpPr>
          <p:nvPr/>
        </p:nvSpPr>
        <p:spPr bwMode="auto">
          <a:xfrm>
            <a:off x="40576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503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955801" y="1268413"/>
            <a:ext cx="796607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无向图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:  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每行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的个数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=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每列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的个数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=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对应结点的度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            简单图的邻接矩阵是对称的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有向图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:  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每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行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的个数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=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对应结点的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出度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ea typeface="宋体" pitchFamily="2" charset="-122"/>
              <a:sym typeface="MT Extra" pitchFamily="18" charset="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              每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列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的个数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=</a:t>
            </a:r>
            <a:r>
              <a:rPr lang="zh-CN" altLang="en-US" sz="2400" b="1" dirty="0">
                <a:solidFill>
                  <a:srgbClr val="00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对应结点的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MT Extra" pitchFamily="18" charset="2"/>
              </a:rPr>
              <a:t>入度</a:t>
            </a:r>
          </a:p>
        </p:txBody>
      </p:sp>
      <p:sp>
        <p:nvSpPr>
          <p:cNvPr id="211971" name="AutoShape 4"/>
          <p:cNvSpPr>
            <a:spLocks noChangeAspect="1" noChangeArrowheads="1" noTextEdit="1"/>
          </p:cNvSpPr>
          <p:nvPr/>
        </p:nvSpPr>
        <p:spPr bwMode="auto">
          <a:xfrm>
            <a:off x="2927351" y="3789363"/>
            <a:ext cx="5592763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0462" y="4076700"/>
            <a:ext cx="2276474" cy="1885950"/>
            <a:chOff x="2933" y="2355"/>
            <a:chExt cx="1434" cy="1188"/>
          </a:xfrm>
        </p:grpSpPr>
        <p:sp>
          <p:nvSpPr>
            <p:cNvPr id="211994" name="Rectangle 6"/>
            <p:cNvSpPr>
              <a:spLocks noChangeArrowheads="1"/>
            </p:cNvSpPr>
            <p:nvPr/>
          </p:nvSpPr>
          <p:spPr bwMode="auto">
            <a:xfrm>
              <a:off x="4305" y="3277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1995" name="Rectangle 7"/>
            <p:cNvSpPr>
              <a:spLocks noChangeArrowheads="1"/>
            </p:cNvSpPr>
            <p:nvPr/>
          </p:nvSpPr>
          <p:spPr bwMode="auto">
            <a:xfrm>
              <a:off x="4305" y="3123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1996" name="Rectangle 8"/>
            <p:cNvSpPr>
              <a:spLocks noChangeArrowheads="1"/>
            </p:cNvSpPr>
            <p:nvPr/>
          </p:nvSpPr>
          <p:spPr bwMode="auto">
            <a:xfrm>
              <a:off x="4305" y="2970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1997" name="Rectangle 9"/>
            <p:cNvSpPr>
              <a:spLocks noChangeArrowheads="1"/>
            </p:cNvSpPr>
            <p:nvPr/>
          </p:nvSpPr>
          <p:spPr bwMode="auto">
            <a:xfrm>
              <a:off x="4305" y="2816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1998" name="Rectangle 10"/>
            <p:cNvSpPr>
              <a:spLocks noChangeArrowheads="1"/>
            </p:cNvSpPr>
            <p:nvPr/>
          </p:nvSpPr>
          <p:spPr bwMode="auto">
            <a:xfrm>
              <a:off x="4305" y="2662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1999" name="Rectangle 11"/>
            <p:cNvSpPr>
              <a:spLocks noChangeArrowheads="1"/>
            </p:cNvSpPr>
            <p:nvPr/>
          </p:nvSpPr>
          <p:spPr bwMode="auto">
            <a:xfrm>
              <a:off x="4305" y="2508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0" name="Rectangle 12"/>
            <p:cNvSpPr>
              <a:spLocks noChangeArrowheads="1"/>
            </p:cNvSpPr>
            <p:nvPr/>
          </p:nvSpPr>
          <p:spPr bwMode="auto">
            <a:xfrm>
              <a:off x="4305" y="3349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û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1" name="Rectangle 13"/>
            <p:cNvSpPr>
              <a:spLocks noChangeArrowheads="1"/>
            </p:cNvSpPr>
            <p:nvPr/>
          </p:nvSpPr>
          <p:spPr bwMode="auto">
            <a:xfrm>
              <a:off x="4305" y="2355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ù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2" name="Rectangle 14"/>
            <p:cNvSpPr>
              <a:spLocks noChangeArrowheads="1"/>
            </p:cNvSpPr>
            <p:nvPr/>
          </p:nvSpPr>
          <p:spPr bwMode="auto">
            <a:xfrm>
              <a:off x="3590" y="3277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3" name="Rectangle 15"/>
            <p:cNvSpPr>
              <a:spLocks noChangeArrowheads="1"/>
            </p:cNvSpPr>
            <p:nvPr/>
          </p:nvSpPr>
          <p:spPr bwMode="auto">
            <a:xfrm>
              <a:off x="3590" y="3123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4" name="Rectangle 16"/>
            <p:cNvSpPr>
              <a:spLocks noChangeArrowheads="1"/>
            </p:cNvSpPr>
            <p:nvPr/>
          </p:nvSpPr>
          <p:spPr bwMode="auto">
            <a:xfrm>
              <a:off x="3590" y="2970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5" name="Rectangle 17"/>
            <p:cNvSpPr>
              <a:spLocks noChangeArrowheads="1"/>
            </p:cNvSpPr>
            <p:nvPr/>
          </p:nvSpPr>
          <p:spPr bwMode="auto">
            <a:xfrm>
              <a:off x="3590" y="2816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6" name="Rectangle 18"/>
            <p:cNvSpPr>
              <a:spLocks noChangeArrowheads="1"/>
            </p:cNvSpPr>
            <p:nvPr/>
          </p:nvSpPr>
          <p:spPr bwMode="auto">
            <a:xfrm>
              <a:off x="3590" y="2662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7" name="Rectangle 19"/>
            <p:cNvSpPr>
              <a:spLocks noChangeArrowheads="1"/>
            </p:cNvSpPr>
            <p:nvPr/>
          </p:nvSpPr>
          <p:spPr bwMode="auto">
            <a:xfrm>
              <a:off x="3590" y="2508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ê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8" name="Rectangle 20"/>
            <p:cNvSpPr>
              <a:spLocks noChangeArrowheads="1"/>
            </p:cNvSpPr>
            <p:nvPr/>
          </p:nvSpPr>
          <p:spPr bwMode="auto">
            <a:xfrm>
              <a:off x="3590" y="3349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ë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09" name="Rectangle 21"/>
            <p:cNvSpPr>
              <a:spLocks noChangeArrowheads="1"/>
            </p:cNvSpPr>
            <p:nvPr/>
          </p:nvSpPr>
          <p:spPr bwMode="auto">
            <a:xfrm>
              <a:off x="3590" y="2355"/>
              <a:ext cx="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é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0" name="Rectangle 22"/>
            <p:cNvSpPr>
              <a:spLocks noChangeArrowheads="1"/>
            </p:cNvSpPr>
            <p:nvPr/>
          </p:nvSpPr>
          <p:spPr bwMode="auto">
            <a:xfrm>
              <a:off x="3429" y="282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=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1" name="Rectangle 23"/>
            <p:cNvSpPr>
              <a:spLocks noChangeArrowheads="1"/>
            </p:cNvSpPr>
            <p:nvPr/>
          </p:nvSpPr>
          <p:spPr bwMode="auto">
            <a:xfrm>
              <a:off x="4205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2" name="Rectangle 24"/>
            <p:cNvSpPr>
              <a:spLocks noChangeArrowheads="1"/>
            </p:cNvSpPr>
            <p:nvPr/>
          </p:nvSpPr>
          <p:spPr bwMode="auto">
            <a:xfrm>
              <a:off x="4077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3" name="Rectangle 25"/>
            <p:cNvSpPr>
              <a:spLocks noChangeArrowheads="1"/>
            </p:cNvSpPr>
            <p:nvPr/>
          </p:nvSpPr>
          <p:spPr bwMode="auto">
            <a:xfrm>
              <a:off x="3952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4" name="Rectangle 26"/>
            <p:cNvSpPr>
              <a:spLocks noChangeArrowheads="1"/>
            </p:cNvSpPr>
            <p:nvPr/>
          </p:nvSpPr>
          <p:spPr bwMode="auto">
            <a:xfrm>
              <a:off x="3809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5" name="Rectangle 27"/>
            <p:cNvSpPr>
              <a:spLocks noChangeArrowheads="1"/>
            </p:cNvSpPr>
            <p:nvPr/>
          </p:nvSpPr>
          <p:spPr bwMode="auto">
            <a:xfrm>
              <a:off x="3666" y="3324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6" name="Rectangle 28"/>
            <p:cNvSpPr>
              <a:spLocks noChangeArrowheads="1"/>
            </p:cNvSpPr>
            <p:nvPr/>
          </p:nvSpPr>
          <p:spPr bwMode="auto">
            <a:xfrm>
              <a:off x="4187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7" name="Rectangle 29"/>
            <p:cNvSpPr>
              <a:spLocks noChangeArrowheads="1"/>
            </p:cNvSpPr>
            <p:nvPr/>
          </p:nvSpPr>
          <p:spPr bwMode="auto">
            <a:xfrm>
              <a:off x="4062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8" name="Rectangle 30"/>
            <p:cNvSpPr>
              <a:spLocks noChangeArrowheads="1"/>
            </p:cNvSpPr>
            <p:nvPr/>
          </p:nvSpPr>
          <p:spPr bwMode="auto">
            <a:xfrm>
              <a:off x="3919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19" name="Rectangle 31"/>
            <p:cNvSpPr>
              <a:spLocks noChangeArrowheads="1"/>
            </p:cNvSpPr>
            <p:nvPr/>
          </p:nvSpPr>
          <p:spPr bwMode="auto">
            <a:xfrm>
              <a:off x="3791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0" name="Rectangle 32"/>
            <p:cNvSpPr>
              <a:spLocks noChangeArrowheads="1"/>
            </p:cNvSpPr>
            <p:nvPr/>
          </p:nvSpPr>
          <p:spPr bwMode="auto">
            <a:xfrm>
              <a:off x="3666" y="3083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1" name="Rectangle 33"/>
            <p:cNvSpPr>
              <a:spLocks noChangeArrowheads="1"/>
            </p:cNvSpPr>
            <p:nvPr/>
          </p:nvSpPr>
          <p:spPr bwMode="auto">
            <a:xfrm>
              <a:off x="4171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2" name="Rectangle 34"/>
            <p:cNvSpPr>
              <a:spLocks noChangeArrowheads="1"/>
            </p:cNvSpPr>
            <p:nvPr/>
          </p:nvSpPr>
          <p:spPr bwMode="auto">
            <a:xfrm>
              <a:off x="4044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3" name="Rectangle 35"/>
            <p:cNvSpPr>
              <a:spLocks noChangeArrowheads="1"/>
            </p:cNvSpPr>
            <p:nvPr/>
          </p:nvSpPr>
          <p:spPr bwMode="auto">
            <a:xfrm>
              <a:off x="3919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4" name="Rectangle 36"/>
            <p:cNvSpPr>
              <a:spLocks noChangeArrowheads="1"/>
            </p:cNvSpPr>
            <p:nvPr/>
          </p:nvSpPr>
          <p:spPr bwMode="auto">
            <a:xfrm>
              <a:off x="3776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5" name="Rectangle 37"/>
            <p:cNvSpPr>
              <a:spLocks noChangeArrowheads="1"/>
            </p:cNvSpPr>
            <p:nvPr/>
          </p:nvSpPr>
          <p:spPr bwMode="auto">
            <a:xfrm>
              <a:off x="3648" y="284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6" name="Rectangle 38"/>
            <p:cNvSpPr>
              <a:spLocks noChangeArrowheads="1"/>
            </p:cNvSpPr>
            <p:nvPr/>
          </p:nvSpPr>
          <p:spPr bwMode="auto">
            <a:xfrm>
              <a:off x="4205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7" name="Rectangle 39"/>
            <p:cNvSpPr>
              <a:spLocks noChangeArrowheads="1"/>
            </p:cNvSpPr>
            <p:nvPr/>
          </p:nvSpPr>
          <p:spPr bwMode="auto">
            <a:xfrm>
              <a:off x="4077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8" name="Rectangle 40"/>
            <p:cNvSpPr>
              <a:spLocks noChangeArrowheads="1"/>
            </p:cNvSpPr>
            <p:nvPr/>
          </p:nvSpPr>
          <p:spPr bwMode="auto">
            <a:xfrm>
              <a:off x="3952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29" name="Rectangle 41"/>
            <p:cNvSpPr>
              <a:spLocks noChangeArrowheads="1"/>
            </p:cNvSpPr>
            <p:nvPr/>
          </p:nvSpPr>
          <p:spPr bwMode="auto">
            <a:xfrm>
              <a:off x="3809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0" name="Rectangle 42"/>
            <p:cNvSpPr>
              <a:spLocks noChangeArrowheads="1"/>
            </p:cNvSpPr>
            <p:nvPr/>
          </p:nvSpPr>
          <p:spPr bwMode="auto">
            <a:xfrm>
              <a:off x="3666" y="2602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1" name="Rectangle 43"/>
            <p:cNvSpPr>
              <a:spLocks noChangeArrowheads="1"/>
            </p:cNvSpPr>
            <p:nvPr/>
          </p:nvSpPr>
          <p:spPr bwMode="auto">
            <a:xfrm>
              <a:off x="4205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2" name="Rectangle 44"/>
            <p:cNvSpPr>
              <a:spLocks noChangeArrowheads="1"/>
            </p:cNvSpPr>
            <p:nvPr/>
          </p:nvSpPr>
          <p:spPr bwMode="auto">
            <a:xfrm>
              <a:off x="4062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3" name="Rectangle 45"/>
            <p:cNvSpPr>
              <a:spLocks noChangeArrowheads="1"/>
            </p:cNvSpPr>
            <p:nvPr/>
          </p:nvSpPr>
          <p:spPr bwMode="auto">
            <a:xfrm>
              <a:off x="3934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4" name="Rectangle 46"/>
            <p:cNvSpPr>
              <a:spLocks noChangeArrowheads="1"/>
            </p:cNvSpPr>
            <p:nvPr/>
          </p:nvSpPr>
          <p:spPr bwMode="auto">
            <a:xfrm>
              <a:off x="3809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5" name="Rectangle 47"/>
            <p:cNvSpPr>
              <a:spLocks noChangeArrowheads="1"/>
            </p:cNvSpPr>
            <p:nvPr/>
          </p:nvSpPr>
          <p:spPr bwMode="auto">
            <a:xfrm>
              <a:off x="3666" y="2361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6" name="Rectangle 48"/>
            <p:cNvSpPr>
              <a:spLocks noChangeArrowheads="1"/>
            </p:cNvSpPr>
            <p:nvPr/>
          </p:nvSpPr>
          <p:spPr bwMode="auto">
            <a:xfrm>
              <a:off x="3313" y="2842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)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7" name="Rectangle 49"/>
            <p:cNvSpPr>
              <a:spLocks noChangeArrowheads="1"/>
            </p:cNvSpPr>
            <p:nvPr/>
          </p:nvSpPr>
          <p:spPr bwMode="auto">
            <a:xfrm>
              <a:off x="3049" y="2842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(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8" name="Rectangle 50"/>
            <p:cNvSpPr>
              <a:spLocks noChangeArrowheads="1"/>
            </p:cNvSpPr>
            <p:nvPr/>
          </p:nvSpPr>
          <p:spPr bwMode="auto">
            <a:xfrm>
              <a:off x="3267" y="2926"/>
              <a:ext cx="3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39" name="Rectangle 51"/>
            <p:cNvSpPr>
              <a:spLocks noChangeArrowheads="1"/>
            </p:cNvSpPr>
            <p:nvPr/>
          </p:nvSpPr>
          <p:spPr bwMode="auto">
            <a:xfrm>
              <a:off x="3113" y="2842"/>
              <a:ext cx="1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G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2040" name="Rectangle 52"/>
            <p:cNvSpPr>
              <a:spLocks noChangeArrowheads="1"/>
            </p:cNvSpPr>
            <p:nvPr/>
          </p:nvSpPr>
          <p:spPr bwMode="auto">
            <a:xfrm>
              <a:off x="2933" y="2842"/>
              <a:ext cx="1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A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1973" name="Text Box 53"/>
          <p:cNvSpPr txBox="1">
            <a:spLocks noChangeArrowheads="1"/>
          </p:cNvSpPr>
          <p:nvPr/>
        </p:nvSpPr>
        <p:spPr bwMode="auto">
          <a:xfrm>
            <a:off x="2533650" y="49879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3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 </a:t>
            </a: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</a:t>
            </a:r>
          </a:p>
        </p:txBody>
      </p:sp>
      <p:sp>
        <p:nvSpPr>
          <p:cNvPr id="211974" name="Text Box 54"/>
          <p:cNvSpPr txBox="1">
            <a:spLocks noChangeArrowheads="1"/>
          </p:cNvSpPr>
          <p:nvPr/>
        </p:nvSpPr>
        <p:spPr bwMode="auto">
          <a:xfrm>
            <a:off x="4133850" y="41497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 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2</a:t>
            </a:r>
          </a:p>
        </p:txBody>
      </p:sp>
      <p:sp>
        <p:nvSpPr>
          <p:cNvPr id="211975" name="Text Box 55"/>
          <p:cNvSpPr txBox="1">
            <a:spLocks noChangeArrowheads="1"/>
          </p:cNvSpPr>
          <p:nvPr/>
        </p:nvSpPr>
        <p:spPr bwMode="auto">
          <a:xfrm>
            <a:off x="4079876" y="5157789"/>
            <a:ext cx="59372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4</a:t>
            </a:r>
          </a:p>
        </p:txBody>
      </p:sp>
      <p:sp>
        <p:nvSpPr>
          <p:cNvPr id="211976" name="Text Box 56"/>
          <p:cNvSpPr txBox="1">
            <a:spLocks noChangeArrowheads="1"/>
          </p:cNvSpPr>
          <p:nvPr/>
        </p:nvSpPr>
        <p:spPr bwMode="auto">
          <a:xfrm>
            <a:off x="5303044" y="5053563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 </a:t>
            </a: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5</a:t>
            </a:r>
            <a:endParaRPr kumimoji="1" lang="en-US" altLang="zh-CN" b="1" i="1" baseline="-25000" dirty="0">
              <a:solidFill>
                <a:srgbClr val="000514"/>
              </a:solidFill>
              <a:latin typeface="Arial" pitchFamily="34" charset="0"/>
              <a:ea typeface="宋体" pitchFamily="2" charset="-122"/>
              <a:sym typeface="MT Extra" pitchFamily="18" charset="2"/>
            </a:endParaRPr>
          </a:p>
        </p:txBody>
      </p:sp>
      <p:sp>
        <p:nvSpPr>
          <p:cNvPr id="211977" name="Text Box 57"/>
          <p:cNvSpPr txBox="1">
            <a:spLocks noChangeArrowheads="1"/>
          </p:cNvSpPr>
          <p:nvPr/>
        </p:nvSpPr>
        <p:spPr bwMode="auto">
          <a:xfrm>
            <a:off x="2571750" y="4132564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i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v</a:t>
            </a:r>
            <a:r>
              <a:rPr kumimoji="1" lang="en-US" altLang="zh-CN" sz="2400" b="1" i="1" baseline="-250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1</a:t>
            </a:r>
            <a:r>
              <a:rPr kumimoji="1" lang="en-US" altLang="zh-CN" sz="2400" b="1" dirty="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rPr>
              <a:t> </a:t>
            </a:r>
          </a:p>
        </p:txBody>
      </p:sp>
      <p:sp>
        <p:nvSpPr>
          <p:cNvPr id="211978" name="Arc 58"/>
          <p:cNvSpPr>
            <a:spLocks/>
          </p:cNvSpPr>
          <p:nvPr/>
        </p:nvSpPr>
        <p:spPr bwMode="auto">
          <a:xfrm rot="16956431" flipH="1">
            <a:off x="2791619" y="4568032"/>
            <a:ext cx="855663" cy="6096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79" name="Arc 59"/>
          <p:cNvSpPr>
            <a:spLocks/>
          </p:cNvSpPr>
          <p:nvPr/>
        </p:nvSpPr>
        <p:spPr bwMode="auto">
          <a:xfrm rot="10727379" flipH="1">
            <a:off x="3067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0" name="Arc 60"/>
          <p:cNvSpPr>
            <a:spLocks/>
          </p:cNvSpPr>
          <p:nvPr/>
        </p:nvSpPr>
        <p:spPr bwMode="auto">
          <a:xfrm rot="10727379" flipH="1">
            <a:off x="4210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1" name="Arc 61"/>
          <p:cNvSpPr>
            <a:spLocks/>
          </p:cNvSpPr>
          <p:nvPr/>
        </p:nvSpPr>
        <p:spPr bwMode="auto">
          <a:xfrm flipH="1">
            <a:off x="4218780" y="5132389"/>
            <a:ext cx="1265237" cy="428625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2" name="Arc 62"/>
          <p:cNvSpPr>
            <a:spLocks/>
          </p:cNvSpPr>
          <p:nvPr/>
        </p:nvSpPr>
        <p:spPr bwMode="auto">
          <a:xfrm rot="17419007" flipH="1">
            <a:off x="3988595" y="4490245"/>
            <a:ext cx="866775" cy="846137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3" name="Arc 63"/>
          <p:cNvSpPr>
            <a:spLocks/>
          </p:cNvSpPr>
          <p:nvPr/>
        </p:nvSpPr>
        <p:spPr bwMode="auto">
          <a:xfrm rot="6162158" flipH="1">
            <a:off x="2524919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4" name="Arc 64"/>
          <p:cNvSpPr>
            <a:spLocks/>
          </p:cNvSpPr>
          <p:nvPr/>
        </p:nvSpPr>
        <p:spPr bwMode="auto">
          <a:xfrm rot="6162158" flipH="1">
            <a:off x="3725069" y="454580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5" name="Line 65"/>
          <p:cNvSpPr>
            <a:spLocks noChangeShapeType="1"/>
          </p:cNvSpPr>
          <p:nvPr/>
        </p:nvSpPr>
        <p:spPr bwMode="auto">
          <a:xfrm flipV="1">
            <a:off x="32194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6" name="Line 66"/>
          <p:cNvSpPr>
            <a:spLocks noChangeShapeType="1"/>
          </p:cNvSpPr>
          <p:nvPr/>
        </p:nvSpPr>
        <p:spPr bwMode="auto">
          <a:xfrm flipV="1">
            <a:off x="44132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7" name="Line 67"/>
          <p:cNvSpPr>
            <a:spLocks noChangeShapeType="1"/>
          </p:cNvSpPr>
          <p:nvPr/>
        </p:nvSpPr>
        <p:spPr bwMode="auto">
          <a:xfrm>
            <a:off x="3600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8" name="Line 68"/>
          <p:cNvSpPr>
            <a:spLocks noChangeShapeType="1"/>
          </p:cNvSpPr>
          <p:nvPr/>
        </p:nvSpPr>
        <p:spPr bwMode="auto">
          <a:xfrm>
            <a:off x="4819650" y="5140325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89" name="Line 69"/>
          <p:cNvSpPr>
            <a:spLocks noChangeShapeType="1"/>
          </p:cNvSpPr>
          <p:nvPr/>
        </p:nvSpPr>
        <p:spPr bwMode="auto">
          <a:xfrm flipH="1">
            <a:off x="4743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90" name="Line 70"/>
          <p:cNvSpPr>
            <a:spLocks noChangeShapeType="1"/>
          </p:cNvSpPr>
          <p:nvPr/>
        </p:nvSpPr>
        <p:spPr bwMode="auto">
          <a:xfrm>
            <a:off x="2914650" y="48355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91" name="Line 71"/>
          <p:cNvSpPr>
            <a:spLocks noChangeShapeType="1"/>
          </p:cNvSpPr>
          <p:nvPr/>
        </p:nvSpPr>
        <p:spPr bwMode="auto">
          <a:xfrm>
            <a:off x="40449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92" name="Text Box 72"/>
          <p:cNvSpPr txBox="1">
            <a:spLocks noChangeArrowheads="1"/>
          </p:cNvSpPr>
          <p:nvPr/>
        </p:nvSpPr>
        <p:spPr bwMode="auto">
          <a:xfrm>
            <a:off x="2208213" y="3573464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20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3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图的代数表示：邻接矩阵性质 </a:t>
            </a:r>
          </a:p>
        </p:txBody>
      </p:sp>
    </p:spTree>
    <p:extLst>
      <p:ext uri="{BB962C8B-B14F-4D97-AF65-F5344CB8AC3E}">
        <p14:creationId xmlns:p14="http://schemas.microsoft.com/office/powerpoint/2010/main" val="426621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955800" y="1314451"/>
            <a:ext cx="8229600" cy="52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权矩阵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defRPr/>
            </a:pPr>
            <a:r>
              <a:rPr lang="zh-CN" altLang="en-US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   </a:t>
            </a:r>
            <a:r>
              <a:rPr lang="zh-CN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赋权图用权矩阵表示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defRPr/>
            </a:pP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= (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), </a:t>
            </a:r>
            <a:r>
              <a:rPr lang="zh-CN" altLang="en-US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对节点编号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= {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}.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8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8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8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28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defRPr/>
            </a:pPr>
            <a:endParaRPr lang="en-US" altLang="zh-CN" sz="2800" b="1">
              <a:solidFill>
                <a:srgbClr val="000514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5913" y="4940301"/>
            <a:ext cx="6553200" cy="796925"/>
            <a:chOff x="912" y="3456"/>
            <a:chExt cx="3936" cy="502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912" y="3504"/>
              <a:ext cx="67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  <a:sym typeface="MT Extra" pitchFamily="18" charset="2"/>
                </a:rPr>
                <a:t>a</a:t>
              </a:r>
              <a:r>
                <a:rPr kumimoji="1" lang="en-US" altLang="zh-CN" sz="2800" b="1" i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  <a:sym typeface="MT Extra" pitchFamily="18" charset="2"/>
                </a:rPr>
                <a:t>ij</a:t>
              </a:r>
              <a:r>
                <a:rPr kumimoji="1" lang="en-US" altLang="zh-CN" sz="2400" b="1" i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  <a:sym typeface="MT Extra" pitchFamily="18" charset="2"/>
                </a:rPr>
                <a:t> </a:t>
              </a:r>
              <a:r>
                <a:rPr kumimoji="1" lang="en-US" altLang="zh-CN" sz="24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  <a:sym typeface="MT Extra" pitchFamily="18" charset="2"/>
                </a:rPr>
                <a:t>=</a:t>
              </a:r>
              <a:r>
                <a:rPr kumimoji="1" lang="en-US" altLang="zh-CN" sz="32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  <a:sym typeface="MT Extra" pitchFamily="18" charset="2"/>
                </a:rPr>
                <a:t>{</a:t>
              </a:r>
              <a:endParaRPr kumimoji="1" lang="en-US" altLang="zh-CN" b="1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MT Extra" pitchFamily="18" charset="2"/>
              </a:endParaRP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1392" y="3456"/>
              <a:ext cx="3456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w</a:t>
              </a:r>
              <a:r>
                <a:rPr kumimoji="1" lang="en-US" altLang="zh-CN" sz="2400" b="1" i="1" baseline="-25000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ij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 </a:t>
              </a:r>
              <a:r>
                <a:rPr kumimoji="1" lang="zh-CN" altLang="en-US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，   </a:t>
              </a:r>
              <a:r>
                <a:rPr kumimoji="1" lang="zh-CN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(</a:t>
              </a:r>
              <a:r>
                <a:rPr kumimoji="1" lang="en-US" altLang="zh-CN" sz="2400" b="1" i="1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kumimoji="1" lang="en-US" altLang="zh-CN" sz="2400" b="1" i="1" baseline="-25000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i</a:t>
              </a:r>
              <a:r>
                <a:rPr kumimoji="1" lang="en-US" altLang="zh-CN" sz="2400" b="1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,</a:t>
              </a:r>
              <a:r>
                <a:rPr kumimoji="1" lang="en-US" altLang="zh-CN" sz="2400" b="1" i="1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kumimoji="1" lang="en-US" altLang="zh-CN" sz="2400" b="1" i="1" baseline="-25000" dirty="0" err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j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)∈</a:t>
              </a:r>
              <a:r>
                <a:rPr kumimoji="1" lang="en-US" altLang="zh-CN" sz="2400" b="1" i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</a:p>
            <a:p>
              <a:pPr fontAlgn="base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0 </a:t>
              </a:r>
              <a:r>
                <a:rPr kumimoji="1" lang="zh-CN" altLang="en-US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，         </a:t>
              </a:r>
              <a:r>
                <a:rPr kumimoji="1" lang="zh-CN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其他</a:t>
              </a:r>
              <a:endParaRPr kumimoji="1" lang="zh-CN" altLang="en-US" sz="2400" dirty="0">
                <a:solidFill>
                  <a:srgbClr val="000514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kern="0" dirty="0">
                <a:solidFill>
                  <a:srgbClr val="4D5B6B"/>
                </a:solidFill>
                <a:latin typeface="宋体" pitchFamily="2" charset="-122"/>
                <a:ea typeface="宋体"/>
              </a:rPr>
              <a:t>图的代数表示：权矩阵 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918053" y="3002870"/>
          <a:ext cx="33623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900" imgH="939800" progId="Equation.3">
                  <p:embed/>
                </p:oleObj>
              </mc:Choice>
              <mc:Fallback>
                <p:oleObj name="公式" r:id="rId2" imgW="1739900" imgH="939800" progId="Equation.3">
                  <p:embed/>
                  <p:pic>
                    <p:nvPicPr>
                      <p:cNvPr id="134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053" y="3002870"/>
                        <a:ext cx="3362325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1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1125539"/>
            <a:ext cx="8229600" cy="719137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>
                <a:ln>
                  <a:noFill/>
                </a:ln>
                <a:solidFill>
                  <a:srgbClr val="000000"/>
                </a:solidFill>
              </a:rPr>
              <a:t>无向图的关联矩阵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450644"/>
            <a:ext cx="8135937" cy="18510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的关联次数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的关联矩阵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的可能取值为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:0,1,2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133600" y="3984168"/>
            <a:ext cx="7772400" cy="1828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lang="en-US" altLang="zh-CN" sz="2400" b="1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lang="en-US" altLang="zh-CN" sz="2400" b="1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64401" y="4430485"/>
            <a:ext cx="2271713" cy="2209800"/>
            <a:chOff x="3648" y="2640"/>
            <a:chExt cx="1431" cy="1392"/>
          </a:xfrm>
        </p:grpSpPr>
        <p:pic>
          <p:nvPicPr>
            <p:cNvPr id="215057" name="Picture 6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58" name="Text Box 7"/>
            <p:cNvSpPr txBox="1">
              <a:spLocks noChangeArrowheads="1"/>
            </p:cNvSpPr>
            <p:nvPr/>
          </p:nvSpPr>
          <p:spPr bwMode="auto">
            <a:xfrm>
              <a:off x="3648" y="2640"/>
              <a:ext cx="37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15059" name="Text Box 8"/>
            <p:cNvSpPr txBox="1">
              <a:spLocks noChangeArrowheads="1"/>
            </p:cNvSpPr>
            <p:nvPr/>
          </p:nvSpPr>
          <p:spPr bwMode="auto">
            <a:xfrm>
              <a:off x="4272" y="2832"/>
              <a:ext cx="441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215060" name="Text Box 9"/>
            <p:cNvSpPr txBox="1">
              <a:spLocks noChangeArrowheads="1"/>
            </p:cNvSpPr>
            <p:nvPr/>
          </p:nvSpPr>
          <p:spPr bwMode="auto">
            <a:xfrm>
              <a:off x="3888" y="3072"/>
              <a:ext cx="36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215061" name="Text Box 10"/>
            <p:cNvSpPr txBox="1">
              <a:spLocks noChangeArrowheads="1"/>
            </p:cNvSpPr>
            <p:nvPr/>
          </p:nvSpPr>
          <p:spPr bwMode="auto">
            <a:xfrm>
              <a:off x="4224" y="3216"/>
              <a:ext cx="32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  <p:sp>
          <p:nvSpPr>
            <p:cNvPr id="215062" name="Text Box 11"/>
            <p:cNvSpPr txBox="1">
              <a:spLocks noChangeArrowheads="1"/>
            </p:cNvSpPr>
            <p:nvPr/>
          </p:nvSpPr>
          <p:spPr bwMode="auto">
            <a:xfrm>
              <a:off x="4512" y="3168"/>
              <a:ext cx="34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215063" name="Text Box 12"/>
            <p:cNvSpPr txBox="1">
              <a:spLocks noChangeArrowheads="1"/>
            </p:cNvSpPr>
            <p:nvPr/>
          </p:nvSpPr>
          <p:spPr bwMode="auto">
            <a:xfrm>
              <a:off x="4752" y="3072"/>
              <a:ext cx="32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6</a:t>
              </a:r>
            </a:p>
          </p:txBody>
        </p:sp>
        <p:sp>
          <p:nvSpPr>
            <p:cNvPr id="215064" name="Text Box 13"/>
            <p:cNvSpPr txBox="1">
              <a:spLocks noChangeArrowheads="1"/>
            </p:cNvSpPr>
            <p:nvPr/>
          </p:nvSpPr>
          <p:spPr bwMode="auto">
            <a:xfrm>
              <a:off x="3888" y="3446"/>
              <a:ext cx="35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215065" name="Text Box 14"/>
            <p:cNvSpPr txBox="1">
              <a:spLocks noChangeArrowheads="1"/>
            </p:cNvSpPr>
            <p:nvPr/>
          </p:nvSpPr>
          <p:spPr bwMode="auto">
            <a:xfrm>
              <a:off x="4032" y="2784"/>
              <a:ext cx="64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215066" name="Text Box 15"/>
            <p:cNvSpPr txBox="1">
              <a:spLocks noChangeArrowheads="1"/>
            </p:cNvSpPr>
            <p:nvPr/>
          </p:nvSpPr>
          <p:spPr bwMode="auto">
            <a:xfrm>
              <a:off x="4560" y="2832"/>
              <a:ext cx="309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215067" name="Text Box 16"/>
            <p:cNvSpPr txBox="1">
              <a:spLocks noChangeArrowheads="1"/>
            </p:cNvSpPr>
            <p:nvPr/>
          </p:nvSpPr>
          <p:spPr bwMode="auto">
            <a:xfrm>
              <a:off x="4656" y="3494"/>
              <a:ext cx="359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215068" name="Text Box 17"/>
            <p:cNvSpPr txBox="1">
              <a:spLocks noChangeArrowheads="1"/>
            </p:cNvSpPr>
            <p:nvPr/>
          </p:nvSpPr>
          <p:spPr bwMode="auto">
            <a:xfrm>
              <a:off x="4320" y="3782"/>
              <a:ext cx="402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000514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95600" y="4459506"/>
            <a:ext cx="3048000" cy="1993900"/>
            <a:chOff x="768" y="2544"/>
            <a:chExt cx="1920" cy="1256"/>
          </a:xfrm>
        </p:grpSpPr>
        <p:sp>
          <p:nvSpPr>
            <p:cNvPr id="215049" name="Text Box 19"/>
            <p:cNvSpPr txBox="1">
              <a:spLocks noChangeArrowheads="1"/>
            </p:cNvSpPr>
            <p:nvPr/>
          </p:nvSpPr>
          <p:spPr bwMode="auto">
            <a:xfrm>
              <a:off x="768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M</a:t>
              </a:r>
              <a:r>
                <a:rPr lang="en-US" altLang="zh-CN" sz="24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G</a:t>
              </a:r>
              <a:r>
                <a:rPr lang="en-US" altLang="zh-CN" sz="24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)=</a:t>
              </a:r>
            </a:p>
          </p:txBody>
        </p:sp>
        <p:sp>
          <p:nvSpPr>
            <p:cNvPr id="215050" name="Text Box 20"/>
            <p:cNvSpPr txBox="1">
              <a:spLocks noChangeArrowheads="1"/>
            </p:cNvSpPr>
            <p:nvPr/>
          </p:nvSpPr>
          <p:spPr bwMode="auto">
            <a:xfrm>
              <a:off x="1536" y="2544"/>
              <a:ext cx="1152" cy="12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2 1 1 0 0 0</a:t>
              </a:r>
            </a:p>
            <a:p>
              <a:pPr fontAlgn="base">
                <a:spcBef>
                  <a:spcPct val="5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0 1 0 1 1 1</a:t>
              </a:r>
            </a:p>
            <a:p>
              <a:pPr fontAlgn="base">
                <a:spcBef>
                  <a:spcPct val="5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0 0 0 0 1 1</a:t>
              </a:r>
            </a:p>
            <a:p>
              <a:pPr fontAlgn="base">
                <a:spcBef>
                  <a:spcPct val="5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0 0 0 0 0 0</a:t>
              </a:r>
            </a:p>
            <a:p>
              <a:pPr fontAlgn="base">
                <a:spcBef>
                  <a:spcPct val="5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0 0 1 1 0 0</a:t>
              </a:r>
              <a:r>
                <a:rPr lang="en-US" altLang="zh-CN" sz="2400" b="1" dirty="0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15051" name="Line 21"/>
            <p:cNvSpPr>
              <a:spLocks noChangeShapeType="1"/>
            </p:cNvSpPr>
            <p:nvPr/>
          </p:nvSpPr>
          <p:spPr bwMode="auto">
            <a:xfrm>
              <a:off x="1440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052" name="Line 22"/>
            <p:cNvSpPr>
              <a:spLocks noChangeShapeType="1"/>
            </p:cNvSpPr>
            <p:nvPr/>
          </p:nvSpPr>
          <p:spPr bwMode="auto">
            <a:xfrm>
              <a:off x="2592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053" name="Line 23"/>
            <p:cNvSpPr>
              <a:spLocks noChangeShapeType="1"/>
            </p:cNvSpPr>
            <p:nvPr/>
          </p:nvSpPr>
          <p:spPr bwMode="auto">
            <a:xfrm>
              <a:off x="1440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054" name="Line 24"/>
            <p:cNvSpPr>
              <a:spLocks noChangeShapeType="1"/>
            </p:cNvSpPr>
            <p:nvPr/>
          </p:nvSpPr>
          <p:spPr bwMode="auto">
            <a:xfrm>
              <a:off x="1440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055" name="Line 25"/>
            <p:cNvSpPr>
              <a:spLocks noChangeShapeType="1"/>
            </p:cNvSpPr>
            <p:nvPr/>
          </p:nvSpPr>
          <p:spPr bwMode="auto">
            <a:xfrm>
              <a:off x="2496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056" name="Line 26"/>
            <p:cNvSpPr>
              <a:spLocks noChangeShapeType="1"/>
            </p:cNvSpPr>
            <p:nvPr/>
          </p:nvSpPr>
          <p:spPr bwMode="auto">
            <a:xfrm>
              <a:off x="2496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5047" name="Rectangle 28"/>
          <p:cNvSpPr>
            <a:spLocks noChangeArrowheads="1"/>
          </p:cNvSpPr>
          <p:nvPr/>
        </p:nvSpPr>
        <p:spPr bwMode="auto">
          <a:xfrm>
            <a:off x="2424113" y="1773238"/>
            <a:ext cx="4972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defRPr/>
            </a:pPr>
            <a:r>
              <a:rPr lang="zh-CN" altLang="zh-CN" sz="2800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表示结点与边之间的关联关系</a:t>
            </a:r>
            <a:r>
              <a:rPr lang="en-US" altLang="zh-CN" sz="2800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.</a:t>
            </a: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 bwMode="auto">
          <a:xfrm>
            <a:off x="1981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图的代数表示：关联矩阵 </a:t>
            </a:r>
          </a:p>
        </p:txBody>
      </p:sp>
    </p:spTree>
    <p:extLst>
      <p:ext uri="{BB962C8B-B14F-4D97-AF65-F5344CB8AC3E}">
        <p14:creationId xmlns:p14="http://schemas.microsoft.com/office/powerpoint/2010/main" val="1345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1125539"/>
            <a:ext cx="8229600" cy="719137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FF0066"/>
                </a:solidFill>
              </a:rPr>
              <a:t> </a:t>
            </a:r>
            <a:r>
              <a:rPr lang="zh-CN" altLang="en-US" sz="3200" dirty="0">
                <a:ln>
                  <a:noFill/>
                </a:ln>
                <a:solidFill>
                  <a:srgbClr val="FF0066"/>
                </a:solidFill>
              </a:rPr>
              <a:t>无环有向图</a:t>
            </a:r>
            <a:r>
              <a:rPr lang="zh-CN" altLang="en-US" sz="3200" dirty="0">
                <a:ln>
                  <a:noFill/>
                </a:ln>
                <a:solidFill>
                  <a:srgbClr val="000000"/>
                </a:solidFill>
              </a:rPr>
              <a:t>的关联矩阵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063750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defRPr/>
            </a:pPr>
            <a:r>
              <a:rPr lang="zh-CN" altLang="en-US" sz="24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则称</a:t>
            </a:r>
            <a:r>
              <a:rPr lang="en-US" altLang="zh-CN" sz="24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sz="2400" b="1" i="1" baseline="-30000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ij</a:t>
            </a:r>
            <a:r>
              <a:rPr lang="en-US" altLang="zh-CN" sz="24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400" b="1" i="1" baseline="-30000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400" b="1" baseline="-30000">
                <a:solidFill>
                  <a:srgbClr val="000514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400" b="1" i="1" baseline="-30000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zh-CN" altLang="en-US" sz="2400" b="1">
                <a:solidFill>
                  <a:srgbClr val="000514"/>
                </a:solidFill>
                <a:latin typeface="Arial" pitchFamily="34" charset="0"/>
                <a:ea typeface="宋体" pitchFamily="2" charset="-122"/>
              </a:rPr>
              <a:t>为</a:t>
            </a:r>
            <a:r>
              <a:rPr lang="en-US" altLang="zh-CN" sz="2400" b="1" i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zh-CN" altLang="en-US" sz="2400" b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的关联矩阵</a:t>
            </a:r>
            <a:r>
              <a:rPr lang="en-US" altLang="zh-CN" sz="24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4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记为</a:t>
            </a:r>
            <a:r>
              <a:rPr lang="en-US" altLang="zh-CN" sz="2400" b="1" i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en-US" altLang="zh-CN" sz="24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sz="24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rPr>
              <a:t>).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359150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3700" imgH="685800" progId="Equation.3">
                  <p:embed/>
                </p:oleObj>
              </mc:Choice>
              <mc:Fallback>
                <p:oleObj name="公式" r:id="rId2" imgW="1663700" imgH="685800" progId="Equation.3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063750" y="1916114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设无环有向图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&gt;, 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 err="1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}, 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 err="1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}.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63750" y="4437063"/>
            <a:ext cx="8532812" cy="1600200"/>
            <a:chOff x="384" y="2976"/>
            <a:chExt cx="4848" cy="1008"/>
          </a:xfrm>
        </p:grpSpPr>
        <p:graphicFrame>
          <p:nvGraphicFramePr>
            <p:cNvPr id="25603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08200" imgH="304800" progId="Equation.3">
                    <p:embed/>
                  </p:oleObj>
                </mc:Choice>
                <mc:Fallback>
                  <p:oleObj name="Equation" r:id="rId4" imgW="2108200" imgH="304800" progId="Equation.3">
                    <p:embed/>
                    <p:pic>
                      <p:nvPicPr>
                        <p:cNvPr id="256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(3)  </a:t>
              </a:r>
              <a:r>
                <a:rPr lang="en-US" altLang="zh-CN" sz="2400" b="1" i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i="1" baseline="-3000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400" b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b="1" i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i="1" baseline="-3000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400" b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是重边</a:t>
              </a: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 第</a:t>
              </a:r>
              <a:r>
                <a:rPr kumimoji="1" lang="en-US" altLang="zh-CN" sz="2400" b="1" i="1">
                  <a:solidFill>
                    <a:srgbClr val="33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j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列与第</a:t>
              </a:r>
              <a:r>
                <a:rPr kumimoji="1" lang="en-US" altLang="zh-CN" sz="2400" b="1" i="1">
                  <a:solidFill>
                    <a:srgbClr val="33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k</a:t>
              </a:r>
              <a:r>
                <a:rPr kumimoji="1" lang="zh-CN" altLang="en-US" sz="2400" b="1">
                  <a:solidFill>
                    <a:srgbClr val="33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列相同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(2) 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400" b="1" i="1" dirty="0" err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行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的个数等于</a:t>
              </a:r>
              <a:r>
                <a:rPr kumimoji="1" lang="en-US" altLang="zh-CN" sz="2400" b="1" i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baseline="30000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400" b="1" i="1" dirty="0" err="1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行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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的个数等于</a:t>
              </a:r>
              <a:r>
                <a:rPr kumimoji="1" lang="en-US" altLang="zh-CN" sz="2400" b="1" i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30000" dirty="0">
                  <a:solidFill>
                    <a:srgbClr val="000514"/>
                  </a:solidFill>
                  <a:latin typeface="Times New Roman" panose="02020603050405020304" pitchFamily="18" charset="0"/>
                  <a:ea typeface="华文行楷" pitchFamily="2" charset="-122"/>
                  <a:cs typeface="Times New Roman" panose="02020603050405020304" pitchFamily="18" charset="0"/>
                  <a:sym typeface="Symbol" pitchFamily="18" charset="2"/>
                </a:rPr>
                <a:t>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性质</a:t>
              </a:r>
              <a:r>
                <a:rPr kumimoji="1" lang="en-US" altLang="zh-CN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2" name="Rectangle 2"/>
          <p:cNvSpPr txBox="1">
            <a:spLocks noRot="1" noChangeArrowheads="1"/>
          </p:cNvSpPr>
          <p:nvPr/>
        </p:nvSpPr>
        <p:spPr bwMode="auto">
          <a:xfrm>
            <a:off x="1981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图的代数表示：关联矩阵 </a:t>
            </a:r>
          </a:p>
        </p:txBody>
      </p:sp>
    </p:spTree>
    <p:extLst>
      <p:ext uri="{BB962C8B-B14F-4D97-AF65-F5344CB8AC3E}">
        <p14:creationId xmlns:p14="http://schemas.microsoft.com/office/powerpoint/2010/main" val="2077090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79650" y="2420938"/>
            <a:ext cx="3048000" cy="2133600"/>
            <a:chOff x="3168" y="1536"/>
            <a:chExt cx="1920" cy="1344"/>
          </a:xfrm>
        </p:grpSpPr>
        <p:pic>
          <p:nvPicPr>
            <p:cNvPr id="221201" name="Picture 4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1824"/>
              <a:ext cx="1404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1202" name="Text Box 5"/>
            <p:cNvSpPr txBox="1">
              <a:spLocks noChangeArrowheads="1"/>
            </p:cNvSpPr>
            <p:nvPr/>
          </p:nvSpPr>
          <p:spPr bwMode="auto">
            <a:xfrm>
              <a:off x="316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1203" name="Text Box 6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1204" name="Text Box 7"/>
            <p:cNvSpPr txBox="1">
              <a:spLocks noChangeArrowheads="1"/>
            </p:cNvSpPr>
            <p:nvPr/>
          </p:nvSpPr>
          <p:spPr bwMode="auto">
            <a:xfrm>
              <a:off x="4656" y="249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21205" name="Text Box 8"/>
            <p:cNvSpPr txBox="1">
              <a:spLocks noChangeArrowheads="1"/>
            </p:cNvSpPr>
            <p:nvPr/>
          </p:nvSpPr>
          <p:spPr bwMode="auto">
            <a:xfrm>
              <a:off x="460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v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1206" name="Text Box 9"/>
            <p:cNvSpPr txBox="1">
              <a:spLocks noChangeArrowheads="1"/>
            </p:cNvSpPr>
            <p:nvPr/>
          </p:nvSpPr>
          <p:spPr bwMode="auto">
            <a:xfrm>
              <a:off x="3168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1207" name="Text Box 10"/>
            <p:cNvSpPr txBox="1">
              <a:spLocks noChangeArrowheads="1"/>
            </p:cNvSpPr>
            <p:nvPr/>
          </p:nvSpPr>
          <p:spPr bwMode="auto">
            <a:xfrm>
              <a:off x="3984" y="153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1208" name="Text Box 11"/>
            <p:cNvSpPr txBox="1">
              <a:spLocks noChangeArrowheads="1"/>
            </p:cNvSpPr>
            <p:nvPr/>
          </p:nvSpPr>
          <p:spPr bwMode="auto">
            <a:xfrm>
              <a:off x="3888" y="259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21209" name="Text Box 12"/>
            <p:cNvSpPr txBox="1">
              <a:spLocks noChangeArrowheads="1"/>
            </p:cNvSpPr>
            <p:nvPr/>
          </p:nvSpPr>
          <p:spPr bwMode="auto">
            <a:xfrm>
              <a:off x="4704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1210" name="Text Box 13"/>
            <p:cNvSpPr txBox="1">
              <a:spLocks noChangeArrowheads="1"/>
            </p:cNvSpPr>
            <p:nvPr/>
          </p:nvSpPr>
          <p:spPr bwMode="auto">
            <a:xfrm>
              <a:off x="4320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1211" name="Text Box 14"/>
            <p:cNvSpPr txBox="1">
              <a:spLocks noChangeArrowheads="1"/>
            </p:cNvSpPr>
            <p:nvPr/>
          </p:nvSpPr>
          <p:spPr bwMode="auto">
            <a:xfrm>
              <a:off x="3936" y="187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21212" name="Text Box 15"/>
            <p:cNvSpPr txBox="1">
              <a:spLocks noChangeArrowheads="1"/>
            </p:cNvSpPr>
            <p:nvPr/>
          </p:nvSpPr>
          <p:spPr bwMode="auto">
            <a:xfrm>
              <a:off x="3696" y="2208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e</a:t>
              </a:r>
              <a:r>
                <a:rPr lang="en-US" altLang="zh-CN" sz="2400" b="1" baseline="-25000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7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48299" y="2536153"/>
            <a:ext cx="4191000" cy="2124074"/>
            <a:chOff x="384" y="1392"/>
            <a:chExt cx="2640" cy="1338"/>
          </a:xfrm>
        </p:grpSpPr>
        <p:sp>
          <p:nvSpPr>
            <p:cNvPr id="221193" name="Text Box 17"/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M</a:t>
              </a:r>
              <a:r>
                <a:rPr lang="en-US" altLang="zh-CN" sz="24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D</a:t>
              </a:r>
              <a:r>
                <a:rPr lang="en-US" altLang="zh-CN" sz="2400" b="1">
                  <a:solidFill>
                    <a:srgbClr val="000514"/>
                  </a:solidFill>
                  <a:latin typeface="Arial" pitchFamily="34" charset="0"/>
                  <a:ea typeface="宋体" pitchFamily="2" charset="-122"/>
                </a:rPr>
                <a:t>)=</a:t>
              </a:r>
            </a:p>
          </p:txBody>
        </p:sp>
        <p:sp>
          <p:nvSpPr>
            <p:cNvPr id="221194" name="Text Box 18"/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 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0  –1   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</a:t>
              </a: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1   1   0   0    0   0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0   0 </a:t>
              </a:r>
              <a:r>
                <a:rPr lang="en-US" altLang="zh-CN" sz="12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en-US" altLang="zh-CN" sz="12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en-US" altLang="zh-CN" sz="12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</a:t>
              </a:r>
              <a:r>
                <a:rPr lang="en-US" altLang="zh-CN" b="1" dirty="0">
                  <a:solidFill>
                    <a:srgbClr val="000514"/>
                  </a:solidFill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1   0   0    1   1   0  </a:t>
              </a:r>
              <a:r>
                <a:rPr lang="en-US" altLang="zh-CN" sz="12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1" dirty="0">
                  <a:solidFill>
                    <a:srgbClr val="000514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0</a:t>
              </a:r>
            </a:p>
          </p:txBody>
        </p:sp>
        <p:sp>
          <p:nvSpPr>
            <p:cNvPr id="221195" name="Line 19"/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196" name="Line 20"/>
            <p:cNvSpPr>
              <a:spLocks noChangeShapeType="1"/>
            </p:cNvSpPr>
            <p:nvPr/>
          </p:nvSpPr>
          <p:spPr bwMode="auto">
            <a:xfrm>
              <a:off x="2928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197" name="Line 21"/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198" name="Line 22"/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199" name="Line 23"/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1200" name="Line 24"/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21188" name="Rectangle 25"/>
          <p:cNvSpPr>
            <a:spLocks noChangeArrowheads="1"/>
          </p:cNvSpPr>
          <p:nvPr/>
        </p:nvSpPr>
        <p:spPr bwMode="auto">
          <a:xfrm>
            <a:off x="2439988" y="1808164"/>
            <a:ext cx="411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对关联矩阵的列进行压缩</a:t>
            </a:r>
          </a:p>
        </p:txBody>
      </p:sp>
      <p:sp>
        <p:nvSpPr>
          <p:cNvPr id="221189" name="Rectangle 26"/>
          <p:cNvSpPr>
            <a:spLocks noChangeArrowheads="1"/>
          </p:cNvSpPr>
          <p:nvPr/>
        </p:nvSpPr>
        <p:spPr bwMode="auto">
          <a:xfrm>
            <a:off x="2208214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边列表</a:t>
            </a:r>
          </a:p>
        </p:txBody>
      </p:sp>
      <p:sp>
        <p:nvSpPr>
          <p:cNvPr id="221190" name="Text Box 27"/>
          <p:cNvSpPr txBox="1">
            <a:spLocks noChangeArrowheads="1"/>
          </p:cNvSpPr>
          <p:nvPr/>
        </p:nvSpPr>
        <p:spPr bwMode="auto">
          <a:xfrm>
            <a:off x="1981200" y="4748640"/>
            <a:ext cx="38829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A:  (4,   1,  2, 4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B:  (1,   2,  3, 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221191" name="Rectangle 28"/>
          <p:cNvSpPr>
            <a:spLocks noChangeArrowheads="1"/>
          </p:cNvSpPr>
          <p:nvPr/>
        </p:nvSpPr>
        <p:spPr bwMode="auto">
          <a:xfrm>
            <a:off x="1889919" y="5824896"/>
            <a:ext cx="6265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对赋权图，用</a:t>
            </a:r>
            <a:r>
              <a:rPr lang="en-US" altLang="zh-CN" sz="2400" b="1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维向量</a:t>
            </a:r>
            <a:r>
              <a:rPr lang="en-US" altLang="zh-CN" sz="2400" b="1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W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存放权，</a:t>
            </a:r>
            <a:r>
              <a:rPr lang="en-US" altLang="zh-CN" sz="2400" b="1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W(k)=</a:t>
            </a:r>
            <a:r>
              <a:rPr lang="en-US" altLang="zh-CN" sz="2400" b="1" i="1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w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</a:t>
            </a:r>
            <a:endParaRPr lang="en-US" altLang="zh-CN" sz="2400" b="1" i="1" baseline="-250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图的代数表示：边列表 </a:t>
            </a:r>
          </a:p>
        </p:txBody>
      </p:sp>
      <p:sp>
        <p:nvSpPr>
          <p:cNvPr id="4" name="右箭头 3"/>
          <p:cNvSpPr/>
          <p:nvPr/>
        </p:nvSpPr>
        <p:spPr>
          <a:xfrm>
            <a:off x="5910933" y="4987740"/>
            <a:ext cx="527539" cy="403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553200" y="4768113"/>
            <a:ext cx="38829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A:  (1,   1,  2, 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B:  (2,   3,  3, 1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2200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  <p:bldP spid="221191" grpId="0"/>
      <p:bldP spid="4" grpId="0" animBg="1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424113" y="1844676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对邻接矩阵的行进行压缩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208214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正向表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279651" y="2420938"/>
            <a:ext cx="820896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– 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正向表将每个节点的直接后继集中在一起存放，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有向图的正向表由一个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(n+1)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维向量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，一个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维向量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无向图的正向表由一个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(n+1)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维向量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，一个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维向量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组成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当对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的结点与边进行编号后，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A(</a:t>
            </a:r>
            <a:r>
              <a:rPr lang="en-US" altLang="zh-CN" sz="2400" b="1" dirty="0" err="1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表示结点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的第一个后继在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中的地址，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中存放这些后继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结点的编号，有向图时</a:t>
            </a:r>
            <a:r>
              <a:rPr lang="en-US" altLang="zh-CN" sz="2400" b="1" dirty="0">
                <a:solidFill>
                  <a:srgbClr val="000514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A(n+1)=m+1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图的代数表示：正向表 </a:t>
            </a:r>
          </a:p>
        </p:txBody>
      </p:sp>
    </p:spTree>
    <p:extLst>
      <p:ext uri="{BB962C8B-B14F-4D97-AF65-F5344CB8AC3E}">
        <p14:creationId xmlns:p14="http://schemas.microsoft.com/office/powerpoint/2010/main" val="4019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0971" y="1775941"/>
                <a:ext cx="7489372" cy="2078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0514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正向表中存在如下关系</a:t>
                </a:r>
                <a:endPara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𝒊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𝐁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B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的任一个值，都是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的直接后继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71" y="1775941"/>
                <a:ext cx="7489372" cy="2078839"/>
              </a:xfrm>
              <a:prstGeom prst="rect">
                <a:avLst/>
              </a:prstGeom>
              <a:blipFill>
                <a:blip r:embed="rId2"/>
                <a:stretch>
                  <a:fillRect l="-1303" t="-3226" r="-81" b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208214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正向表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图的代数表示：正向表 </a:t>
            </a:r>
          </a:p>
        </p:txBody>
      </p:sp>
      <p:grpSp>
        <p:nvGrpSpPr>
          <p:cNvPr id="222225" name="组合 222224"/>
          <p:cNvGrpSpPr/>
          <p:nvPr/>
        </p:nvGrpSpPr>
        <p:grpSpPr>
          <a:xfrm>
            <a:off x="6011162" y="1059318"/>
            <a:ext cx="4256494" cy="1976169"/>
            <a:chOff x="4487162" y="1059317"/>
            <a:chExt cx="4256494" cy="1976169"/>
          </a:xfrm>
        </p:grpSpPr>
        <p:sp>
          <p:nvSpPr>
            <p:cNvPr id="222208" name="弧形 222207"/>
            <p:cNvSpPr/>
            <p:nvPr/>
          </p:nvSpPr>
          <p:spPr>
            <a:xfrm rot="2568883" flipH="1" flipV="1">
              <a:off x="5486398" y="1255878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rot="13449821" flipH="1" flipV="1">
              <a:off x="4487162" y="1312181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22224" name="组合 222223"/>
            <p:cNvGrpSpPr/>
            <p:nvPr/>
          </p:nvGrpSpPr>
          <p:grpSpPr>
            <a:xfrm>
              <a:off x="5132956" y="1059317"/>
              <a:ext cx="3610700" cy="1976169"/>
              <a:chOff x="5147470" y="1059317"/>
              <a:chExt cx="3610700" cy="1976169"/>
            </a:xfrm>
          </p:grpSpPr>
          <p:sp>
            <p:nvSpPr>
              <p:cNvPr id="222214" name="椭圆 222213"/>
              <p:cNvSpPr/>
              <p:nvPr/>
            </p:nvSpPr>
            <p:spPr>
              <a:xfrm>
                <a:off x="7837708" y="1059317"/>
                <a:ext cx="566063" cy="57943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5682339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682339" y="2607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765137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765137" y="2624361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" idx="2"/>
              </p:cNvCxnSpPr>
              <p:nvPr/>
            </p:nvCxnSpPr>
            <p:spPr>
              <a:xfrm>
                <a:off x="5827482" y="1486694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827482" y="2679693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27482" y="1559265"/>
                <a:ext cx="1937657" cy="10650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837708" y="1585061"/>
                <a:ext cx="0" cy="10393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216" name="直接箭头连接符 222215"/>
              <p:cNvCxnSpPr/>
              <p:nvPr/>
            </p:nvCxnSpPr>
            <p:spPr>
              <a:xfrm flipH="1" flipV="1">
                <a:off x="7873986" y="1497005"/>
                <a:ext cx="123371" cy="11533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219" name="矩形 222218"/>
              <p:cNvSpPr/>
              <p:nvPr/>
            </p:nvSpPr>
            <p:spPr>
              <a:xfrm>
                <a:off x="7049361" y="119514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4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191387" y="1778308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7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41462" y="212962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46273" y="2116944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3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060319" y="263854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4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22315" y="210163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2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206805" y="149538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6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22222" name="组合 222221"/>
              <p:cNvGrpSpPr/>
              <p:nvPr/>
            </p:nvGrpSpPr>
            <p:grpSpPr>
              <a:xfrm>
                <a:off x="5482172" y="1113287"/>
                <a:ext cx="2602419" cy="1922199"/>
                <a:chOff x="5482172" y="1113287"/>
                <a:chExt cx="2602419" cy="1922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220" name="矩形 222219"/>
                    <p:cNvSpPr/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22220" name="矩形 2222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223" name="组合 222222"/>
              <p:cNvGrpSpPr/>
              <p:nvPr/>
            </p:nvGrpSpPr>
            <p:grpSpPr>
              <a:xfrm>
                <a:off x="5147470" y="1094508"/>
                <a:ext cx="3610700" cy="1826451"/>
                <a:chOff x="5147470" y="1094508"/>
                <a:chExt cx="3610700" cy="18264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矩形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  <a:blipFill rotWithShape="1">
                      <a:blip r:embed="rId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矩形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矩形 59"/>
                    <p:cNvSpPr/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矩形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38" name="矩形 137"/>
          <p:cNvSpPr/>
          <p:nvPr/>
        </p:nvSpPr>
        <p:spPr>
          <a:xfrm>
            <a:off x="5995818" y="5334714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43544" y="5348509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36687" y="5347117"/>
            <a:ext cx="61402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707392" y="4094423"/>
            <a:ext cx="3869960" cy="490694"/>
            <a:chOff x="1183392" y="4094423"/>
            <a:chExt cx="3869960" cy="490694"/>
          </a:xfrm>
        </p:grpSpPr>
        <p:grpSp>
          <p:nvGrpSpPr>
            <p:cNvPr id="222233" name="组合 222232"/>
            <p:cNvGrpSpPr/>
            <p:nvPr/>
          </p:nvGrpSpPr>
          <p:grpSpPr>
            <a:xfrm>
              <a:off x="1984036" y="4094423"/>
              <a:ext cx="3069316" cy="473947"/>
              <a:chOff x="1374436" y="4337538"/>
              <a:chExt cx="3069316" cy="473947"/>
            </a:xfrm>
          </p:grpSpPr>
          <p:grpSp>
            <p:nvGrpSpPr>
              <p:cNvPr id="222227" name="组合 222226"/>
              <p:cNvGrpSpPr/>
              <p:nvPr/>
            </p:nvGrpSpPr>
            <p:grpSpPr>
              <a:xfrm>
                <a:off x="1374436" y="4361540"/>
                <a:ext cx="3069316" cy="449945"/>
                <a:chOff x="1374436" y="4361540"/>
                <a:chExt cx="3069316" cy="449945"/>
              </a:xfrm>
            </p:grpSpPr>
            <p:sp>
              <p:nvSpPr>
                <p:cNvPr id="222226" name="矩形 222225"/>
                <p:cNvSpPr/>
                <p:nvPr/>
              </p:nvSpPr>
              <p:spPr>
                <a:xfrm>
                  <a:off x="13744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9840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5980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8297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2120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8" name="矩形 222227"/>
                  <p:cNvSpPr/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4D5B6B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4D5B6B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8" name="矩形 222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9" name="矩形 222228"/>
                  <p:cNvSpPr/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9" name="矩形 222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230" name="矩形 222229"/>
              <p:cNvSpPr/>
              <p:nvPr/>
            </p:nvSpPr>
            <p:spPr>
              <a:xfrm>
                <a:off x="2678084" y="434033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1" name="矩形 222230"/>
                  <p:cNvSpPr/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1" name="矩形 222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2" name="矩形 222231"/>
                  <p:cNvSpPr/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𝟖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2" name="矩形 22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5" name="矩形 222234"/>
                <p:cNvSpPr/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235" name="矩形 222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238" name="组合 222237"/>
          <p:cNvGrpSpPr/>
          <p:nvPr/>
        </p:nvGrpSpPr>
        <p:grpSpPr>
          <a:xfrm>
            <a:off x="2752323" y="6137309"/>
            <a:ext cx="5063086" cy="483435"/>
            <a:chOff x="1228323" y="6137308"/>
            <a:chExt cx="5063086" cy="483435"/>
          </a:xfrm>
        </p:grpSpPr>
        <p:grpSp>
          <p:nvGrpSpPr>
            <p:cNvPr id="97" name="组合 96"/>
            <p:cNvGrpSpPr/>
            <p:nvPr/>
          </p:nvGrpSpPr>
          <p:grpSpPr>
            <a:xfrm>
              <a:off x="1987677" y="6137308"/>
              <a:ext cx="4303732" cy="477575"/>
              <a:chOff x="1980011" y="5012451"/>
              <a:chExt cx="4303732" cy="477575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980011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5305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矩形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5" name="矩形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矩形 107"/>
              <p:cNvSpPr/>
              <p:nvPr/>
            </p:nvSpPr>
            <p:spPr>
              <a:xfrm>
                <a:off x="5052879" y="503972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6972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矩形 110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11" name="矩形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7" name="矩形 222236"/>
                <p:cNvSpPr/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22237" name="矩形 222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直接箭头连接符 34"/>
          <p:cNvCxnSpPr/>
          <p:nvPr/>
        </p:nvCxnSpPr>
        <p:spPr>
          <a:xfrm>
            <a:off x="3814583" y="4663544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4422913" y="4663543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5048580" y="4663545"/>
            <a:ext cx="1047421" cy="629253"/>
            <a:chOff x="3524579" y="4663544"/>
            <a:chExt cx="1047421" cy="629253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3540176" y="4663544"/>
              <a:ext cx="0" cy="41645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524579" y="5080000"/>
              <a:ext cx="1047421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572000" y="5080000"/>
              <a:ext cx="0" cy="21279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5671908" y="4673030"/>
            <a:ext cx="742812" cy="631997"/>
            <a:chOff x="3524579" y="4663544"/>
            <a:chExt cx="742812" cy="631997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3540176" y="4663544"/>
              <a:ext cx="0" cy="20822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524579" y="4871772"/>
              <a:ext cx="742812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4267391" y="4874516"/>
              <a:ext cx="0" cy="42102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239" name="组合 222238"/>
          <p:cNvGrpSpPr/>
          <p:nvPr/>
        </p:nvGrpSpPr>
        <p:grpSpPr>
          <a:xfrm>
            <a:off x="2688963" y="5304967"/>
            <a:ext cx="5141419" cy="489297"/>
            <a:chOff x="1135430" y="5012451"/>
            <a:chExt cx="5141419" cy="489297"/>
          </a:xfrm>
        </p:grpSpPr>
        <p:grpSp>
          <p:nvGrpSpPr>
            <p:cNvPr id="222234" name="组合 222233"/>
            <p:cNvGrpSpPr/>
            <p:nvPr/>
          </p:nvGrpSpPr>
          <p:grpSpPr>
            <a:xfrm>
              <a:off x="1965497" y="5012451"/>
              <a:ext cx="4311352" cy="477939"/>
              <a:chOff x="1965497" y="5012451"/>
              <a:chExt cx="4311352" cy="47793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965497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2841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矩形 91"/>
              <p:cNvSpPr/>
              <p:nvPr/>
            </p:nvSpPr>
            <p:spPr>
              <a:xfrm>
                <a:off x="5045259" y="5040447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62827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6" name="矩形 222235"/>
                <p:cNvSpPr/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𝐁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22236" name="矩形 222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  <a:blipFill rotWithShape="1">
                  <a:blip r:embed="rId3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491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6" grpId="0" animBg="1"/>
      <p:bldP spid="1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0971" y="1775941"/>
                <a:ext cx="7489372" cy="2078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0514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正向表中存在如下关系</a:t>
                </a:r>
                <a:endParaRPr lang="en-US" altLang="zh-CN" sz="2400" b="1" dirty="0">
                  <a:solidFill>
                    <a:srgbClr val="000514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𝒊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  <a:defRPr/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𝐁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B</m:t>
                    </m:r>
                    <m: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000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的任一个值，都是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的直接后继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71" y="1775941"/>
                <a:ext cx="7489372" cy="2078839"/>
              </a:xfrm>
              <a:prstGeom prst="rect">
                <a:avLst/>
              </a:prstGeom>
              <a:blipFill>
                <a:blip r:embed="rId2"/>
                <a:stretch>
                  <a:fillRect l="-1303" t="-3226" r="-81" b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208214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正向表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图的代数表示：正向表 </a:t>
            </a:r>
          </a:p>
        </p:txBody>
      </p:sp>
      <p:grpSp>
        <p:nvGrpSpPr>
          <p:cNvPr id="222225" name="组合 222224"/>
          <p:cNvGrpSpPr/>
          <p:nvPr/>
        </p:nvGrpSpPr>
        <p:grpSpPr>
          <a:xfrm>
            <a:off x="6011162" y="1059318"/>
            <a:ext cx="4256494" cy="1976169"/>
            <a:chOff x="4487162" y="1059317"/>
            <a:chExt cx="4256494" cy="1976169"/>
          </a:xfrm>
        </p:grpSpPr>
        <p:sp>
          <p:nvSpPr>
            <p:cNvPr id="222208" name="弧形 222207"/>
            <p:cNvSpPr/>
            <p:nvPr/>
          </p:nvSpPr>
          <p:spPr>
            <a:xfrm rot="2568883" flipH="1" flipV="1">
              <a:off x="5486398" y="1255878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rot="13449821" flipH="1" flipV="1">
              <a:off x="4487162" y="1312181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22224" name="组合 222223"/>
            <p:cNvGrpSpPr/>
            <p:nvPr/>
          </p:nvGrpSpPr>
          <p:grpSpPr>
            <a:xfrm>
              <a:off x="5132956" y="1059317"/>
              <a:ext cx="3610700" cy="1976169"/>
              <a:chOff x="5147470" y="1059317"/>
              <a:chExt cx="3610700" cy="1976169"/>
            </a:xfrm>
          </p:grpSpPr>
          <p:sp>
            <p:nvSpPr>
              <p:cNvPr id="222214" name="椭圆 222213"/>
              <p:cNvSpPr/>
              <p:nvPr/>
            </p:nvSpPr>
            <p:spPr>
              <a:xfrm>
                <a:off x="7837708" y="1059317"/>
                <a:ext cx="566063" cy="57943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5682339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682339" y="2607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765137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765137" y="2624361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" idx="2"/>
              </p:cNvCxnSpPr>
              <p:nvPr/>
            </p:nvCxnSpPr>
            <p:spPr>
              <a:xfrm>
                <a:off x="5827482" y="1486694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827482" y="2679693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27482" y="1559265"/>
                <a:ext cx="1937657" cy="10650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837708" y="1585061"/>
                <a:ext cx="0" cy="10393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216" name="直接箭头连接符 222215"/>
              <p:cNvCxnSpPr/>
              <p:nvPr/>
            </p:nvCxnSpPr>
            <p:spPr>
              <a:xfrm flipH="1" flipV="1">
                <a:off x="7873986" y="1497005"/>
                <a:ext cx="123371" cy="11533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219" name="矩形 222218"/>
              <p:cNvSpPr/>
              <p:nvPr/>
            </p:nvSpPr>
            <p:spPr>
              <a:xfrm>
                <a:off x="7049361" y="119514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4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191387" y="1778308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7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41462" y="212962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46273" y="2116944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3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060319" y="263854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4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22315" y="210163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2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206805" y="149538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400" b="1" dirty="0">
                    <a:solidFill>
                      <a:srgbClr val="000514"/>
                    </a:solidFill>
                    <a:latin typeface="Arial" pitchFamily="34" charset="0"/>
                    <a:ea typeface="宋体" pitchFamily="2" charset="-122"/>
                  </a:rPr>
                  <a:t>6</a:t>
                </a:r>
                <a:endParaRPr kumimoji="1" lang="zh-CN" altLang="en-US" sz="14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22222" name="组合 222221"/>
              <p:cNvGrpSpPr/>
              <p:nvPr/>
            </p:nvGrpSpPr>
            <p:grpSpPr>
              <a:xfrm>
                <a:off x="5482172" y="1113287"/>
                <a:ext cx="2602419" cy="1922199"/>
                <a:chOff x="5482172" y="1113287"/>
                <a:chExt cx="2602419" cy="1922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220" name="矩形 222219"/>
                    <p:cNvSpPr/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22220" name="矩形 2222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223" name="组合 222222"/>
              <p:cNvGrpSpPr/>
              <p:nvPr/>
            </p:nvGrpSpPr>
            <p:grpSpPr>
              <a:xfrm>
                <a:off x="5147470" y="1094508"/>
                <a:ext cx="3610700" cy="1826451"/>
                <a:chOff x="5147470" y="1094508"/>
                <a:chExt cx="3610700" cy="18264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矩形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  <a:blipFill rotWithShape="1">
                      <a:blip r:embed="rId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矩形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矩形 59"/>
                    <p:cNvSpPr/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dirty="0">
                        <a:solidFill>
                          <a:srgbClr val="4D5B6B"/>
                        </a:solidFill>
                        <a:latin typeface="Arial" pitchFamily="34" charset="0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矩形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38" name="矩形 137"/>
          <p:cNvSpPr/>
          <p:nvPr/>
        </p:nvSpPr>
        <p:spPr>
          <a:xfrm>
            <a:off x="5995818" y="5334714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43544" y="5348509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36687" y="5347117"/>
            <a:ext cx="61402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707392" y="4094423"/>
            <a:ext cx="3869960" cy="490694"/>
            <a:chOff x="1183392" y="4094423"/>
            <a:chExt cx="3869960" cy="490694"/>
          </a:xfrm>
        </p:grpSpPr>
        <p:grpSp>
          <p:nvGrpSpPr>
            <p:cNvPr id="222233" name="组合 222232"/>
            <p:cNvGrpSpPr/>
            <p:nvPr/>
          </p:nvGrpSpPr>
          <p:grpSpPr>
            <a:xfrm>
              <a:off x="1984036" y="4094423"/>
              <a:ext cx="3069316" cy="473947"/>
              <a:chOff x="1374436" y="4337538"/>
              <a:chExt cx="3069316" cy="473947"/>
            </a:xfrm>
          </p:grpSpPr>
          <p:grpSp>
            <p:nvGrpSpPr>
              <p:cNvPr id="222227" name="组合 222226"/>
              <p:cNvGrpSpPr/>
              <p:nvPr/>
            </p:nvGrpSpPr>
            <p:grpSpPr>
              <a:xfrm>
                <a:off x="1374436" y="4361540"/>
                <a:ext cx="3069316" cy="449945"/>
                <a:chOff x="1374436" y="4361540"/>
                <a:chExt cx="3069316" cy="449945"/>
              </a:xfrm>
            </p:grpSpPr>
            <p:sp>
              <p:nvSpPr>
                <p:cNvPr id="222226" name="矩形 222225"/>
                <p:cNvSpPr/>
                <p:nvPr/>
              </p:nvSpPr>
              <p:spPr>
                <a:xfrm>
                  <a:off x="13744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9840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5980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8297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2120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8" name="矩形 222227"/>
                  <p:cNvSpPr/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4D5B6B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4D5B6B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8" name="矩形 222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9" name="矩形 222228"/>
                  <p:cNvSpPr/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9" name="矩形 222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230" name="矩形 222229"/>
              <p:cNvSpPr/>
              <p:nvPr/>
            </p:nvSpPr>
            <p:spPr>
              <a:xfrm>
                <a:off x="2678084" y="434033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1" name="矩形 222230"/>
                  <p:cNvSpPr/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1" name="矩形 222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2" name="矩形 222231"/>
                  <p:cNvSpPr/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m:t>𝟖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2" name="矩形 22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5" name="矩形 222234"/>
                <p:cNvSpPr/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235" name="矩形 222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238" name="组合 222237"/>
          <p:cNvGrpSpPr/>
          <p:nvPr/>
        </p:nvGrpSpPr>
        <p:grpSpPr>
          <a:xfrm>
            <a:off x="2752323" y="6137309"/>
            <a:ext cx="5063086" cy="483435"/>
            <a:chOff x="1228323" y="6137308"/>
            <a:chExt cx="5063086" cy="483435"/>
          </a:xfrm>
        </p:grpSpPr>
        <p:grpSp>
          <p:nvGrpSpPr>
            <p:cNvPr id="97" name="组合 96"/>
            <p:cNvGrpSpPr/>
            <p:nvPr/>
          </p:nvGrpSpPr>
          <p:grpSpPr>
            <a:xfrm>
              <a:off x="1987677" y="6137308"/>
              <a:ext cx="4303732" cy="477575"/>
              <a:chOff x="1980011" y="5012451"/>
              <a:chExt cx="4303732" cy="477575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980011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5305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矩形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5" name="矩形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矩形 107"/>
              <p:cNvSpPr/>
              <p:nvPr/>
            </p:nvSpPr>
            <p:spPr>
              <a:xfrm>
                <a:off x="5052879" y="503972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6972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矩形 110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11" name="矩形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7" name="矩形 222236"/>
                <p:cNvSpPr/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22237" name="矩形 222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直接箭头连接符 34"/>
          <p:cNvCxnSpPr/>
          <p:nvPr/>
        </p:nvCxnSpPr>
        <p:spPr>
          <a:xfrm>
            <a:off x="3814583" y="4663544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4422913" y="4663543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5048580" y="4663545"/>
            <a:ext cx="1047421" cy="629253"/>
            <a:chOff x="3524579" y="4663544"/>
            <a:chExt cx="1047421" cy="629253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3540176" y="4663544"/>
              <a:ext cx="0" cy="41645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524579" y="5080000"/>
              <a:ext cx="1047421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572000" y="5080000"/>
              <a:ext cx="0" cy="21279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5671908" y="4673030"/>
            <a:ext cx="742812" cy="631997"/>
            <a:chOff x="3524579" y="4663544"/>
            <a:chExt cx="742812" cy="631997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3540176" y="4663544"/>
              <a:ext cx="0" cy="20822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524579" y="4871772"/>
              <a:ext cx="742812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4267391" y="4874516"/>
              <a:ext cx="0" cy="42102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239" name="组合 222238"/>
          <p:cNvGrpSpPr/>
          <p:nvPr/>
        </p:nvGrpSpPr>
        <p:grpSpPr>
          <a:xfrm>
            <a:off x="2688963" y="5304967"/>
            <a:ext cx="5141419" cy="489297"/>
            <a:chOff x="1135430" y="5012451"/>
            <a:chExt cx="5141419" cy="489297"/>
          </a:xfrm>
        </p:grpSpPr>
        <p:grpSp>
          <p:nvGrpSpPr>
            <p:cNvPr id="222234" name="组合 222233"/>
            <p:cNvGrpSpPr/>
            <p:nvPr/>
          </p:nvGrpSpPr>
          <p:grpSpPr>
            <a:xfrm>
              <a:off x="1965497" y="5012451"/>
              <a:ext cx="4311352" cy="477939"/>
              <a:chOff x="1965497" y="5012451"/>
              <a:chExt cx="4311352" cy="47793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965497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2841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矩形 91"/>
              <p:cNvSpPr/>
              <p:nvPr/>
            </p:nvSpPr>
            <p:spPr>
              <a:xfrm>
                <a:off x="5045259" y="5040447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62827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dirty="0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6" name="矩形 222235"/>
                <p:cNvSpPr/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>
                            <a:solidFill>
                              <a:srgbClr val="000000"/>
                            </a:solidFill>
                            <a:latin typeface="Cambria Math"/>
                          </a:rPr>
                          <m:t>𝐁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22236" name="矩形 222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  <a:blipFill rotWithShape="1">
                  <a:blip r:embed="rId3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37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6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1900238" y="118745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通常用以下的参数来描述和衡量一个网络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75D59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链路的长度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：链路中包含的边数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75D59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距离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：与两个节点之间相连的最少边数。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75D59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网络直径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：网络中任意两个节点间距离的最大值。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75D59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网络规模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：网络中节点数，表示该网络功能连结部件的多少。</a:t>
            </a:r>
            <a:r>
              <a:rPr lang="zh-CN" altLang="en-US" sz="2800" b="1" dirty="0">
                <a:solidFill>
                  <a:srgbClr val="FFFFFF"/>
                </a:solidFill>
                <a:latin typeface="Garamond" pitchFamily="18" charset="0"/>
                <a:ea typeface="宋体" pitchFamily="2" charset="-122"/>
              </a:rPr>
              <a:t>数称为该网络的等分宽度。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675D59"/>
              </a:buClr>
              <a:buSzPct val="70000"/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对称性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：从任何节点看，拓扑结构都一样，这种网络实现和编程都容易</a:t>
            </a:r>
            <a:r>
              <a:rPr lang="zh-CN" altLang="en-US" sz="2800" b="1" dirty="0">
                <a:solidFill>
                  <a:srgbClr val="FFFFFF"/>
                </a:solidFill>
                <a:latin typeface="Garamond" pitchFamily="18" charset="0"/>
                <a:ea typeface="宋体" pitchFamily="2" charset="-122"/>
              </a:rPr>
              <a:t>很容易。</a:t>
            </a:r>
          </a:p>
        </p:txBody>
      </p:sp>
      <p:sp>
        <p:nvSpPr>
          <p:cNvPr id="4" name="标题 45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应用领域</a:t>
            </a:r>
            <a:r>
              <a:rPr lang="en-US" altLang="zh-CN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：在网络上的应用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4E5F-2E60-4FC0-AC9C-9B4D140E3829}" type="slidenum">
              <a:rPr kumimoji="1" lang="zh-CN" altLang="en-US">
                <a:solidFill>
                  <a:srgbClr val="675D5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zh-CN" altLang="en-US" dirty="0">
              <a:solidFill>
                <a:srgbClr val="675D59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71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直接箭头连接符 78"/>
          <p:cNvCxnSpPr/>
          <p:nvPr/>
        </p:nvCxnSpPr>
        <p:spPr>
          <a:xfrm flipV="1">
            <a:off x="3044894" y="5784049"/>
            <a:ext cx="2189633" cy="199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2973504" y="5781872"/>
            <a:ext cx="572335" cy="528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78"/>
          <p:cNvCxnSpPr/>
          <p:nvPr/>
        </p:nvCxnSpPr>
        <p:spPr>
          <a:xfrm flipV="1">
            <a:off x="3028290" y="5133707"/>
            <a:ext cx="2189633" cy="199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973504" y="5141201"/>
            <a:ext cx="570857" cy="3069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2208214" y="1196976"/>
            <a:ext cx="3797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000514"/>
                </a:solidFill>
                <a:latin typeface="Garamond" pitchFamily="18" charset="0"/>
                <a:ea typeface="宋体" pitchFamily="2" charset="-122"/>
              </a:rPr>
              <a:t>有向图的十字链表</a:t>
            </a:r>
            <a:endParaRPr lang="en-US" altLang="zh-CN" sz="3200" b="1" dirty="0">
              <a:solidFill>
                <a:srgbClr val="000514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62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6868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图的代数表示：有向图的十字链表 </a:t>
            </a:r>
          </a:p>
        </p:txBody>
      </p:sp>
      <p:grpSp>
        <p:nvGrpSpPr>
          <p:cNvPr id="5" name="组合 62"/>
          <p:cNvGrpSpPr/>
          <p:nvPr/>
        </p:nvGrpSpPr>
        <p:grpSpPr>
          <a:xfrm>
            <a:off x="2147147" y="4254097"/>
            <a:ext cx="497187" cy="371544"/>
            <a:chOff x="1454462" y="4337650"/>
            <a:chExt cx="795510" cy="538092"/>
          </a:xfrm>
        </p:grpSpPr>
        <p:sp>
          <p:nvSpPr>
            <p:cNvPr id="64" name="矩形 6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接箭头连接符 65"/>
          <p:cNvCxnSpPr/>
          <p:nvPr/>
        </p:nvCxnSpPr>
        <p:spPr>
          <a:xfrm>
            <a:off x="2973503" y="4470303"/>
            <a:ext cx="560496" cy="35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66"/>
          <p:cNvGrpSpPr/>
          <p:nvPr/>
        </p:nvGrpSpPr>
        <p:grpSpPr>
          <a:xfrm>
            <a:off x="2443337" y="4251884"/>
            <a:ext cx="382756" cy="461665"/>
            <a:chOff x="1454462" y="4337650"/>
            <a:chExt cx="612418" cy="668611"/>
          </a:xfrm>
        </p:grpSpPr>
        <p:sp>
          <p:nvSpPr>
            <p:cNvPr id="68" name="矩形 67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525194" y="431496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7" name="组合 70"/>
          <p:cNvGrpSpPr/>
          <p:nvPr/>
        </p:nvGrpSpPr>
        <p:grpSpPr>
          <a:xfrm>
            <a:off x="3821385" y="4166545"/>
            <a:ext cx="295513" cy="461665"/>
            <a:chOff x="1594053" y="4214057"/>
            <a:chExt cx="472827" cy="668611"/>
          </a:xfrm>
        </p:grpSpPr>
        <p:sp>
          <p:nvSpPr>
            <p:cNvPr id="72" name="矩形 7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4" name="矩形 7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3902" y="4227100"/>
            <a:ext cx="453970" cy="461665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75" name="矩形 74"/>
          <p:cNvSpPr/>
          <p:nvPr/>
        </p:nvSpPr>
        <p:spPr>
          <a:xfrm>
            <a:off x="4117574" y="43175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8" name="组合 75"/>
          <p:cNvGrpSpPr/>
          <p:nvPr/>
        </p:nvGrpSpPr>
        <p:grpSpPr>
          <a:xfrm>
            <a:off x="2148626" y="4930281"/>
            <a:ext cx="497187" cy="371544"/>
            <a:chOff x="1454462" y="4337650"/>
            <a:chExt cx="795510" cy="538092"/>
          </a:xfrm>
        </p:grpSpPr>
        <p:sp>
          <p:nvSpPr>
            <p:cNvPr id="77" name="矩形 7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79"/>
          <p:cNvGrpSpPr/>
          <p:nvPr/>
        </p:nvGrpSpPr>
        <p:grpSpPr>
          <a:xfrm>
            <a:off x="2444816" y="4928068"/>
            <a:ext cx="382756" cy="461665"/>
            <a:chOff x="1454462" y="4337650"/>
            <a:chExt cx="612418" cy="668611"/>
          </a:xfrm>
        </p:grpSpPr>
        <p:sp>
          <p:nvSpPr>
            <p:cNvPr id="81" name="矩形 8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535555" y="498226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127935" y="4975957"/>
            <a:ext cx="295513" cy="3147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834218" y="498003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10" name="组合 85"/>
          <p:cNvGrpSpPr/>
          <p:nvPr/>
        </p:nvGrpSpPr>
        <p:grpSpPr>
          <a:xfrm>
            <a:off x="2150105" y="5570952"/>
            <a:ext cx="497187" cy="371544"/>
            <a:chOff x="1454462" y="4337650"/>
            <a:chExt cx="795510" cy="538092"/>
          </a:xfrm>
        </p:grpSpPr>
        <p:sp>
          <p:nvSpPr>
            <p:cNvPr id="87" name="矩形 8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88"/>
          <p:cNvGrpSpPr/>
          <p:nvPr/>
        </p:nvGrpSpPr>
        <p:grpSpPr>
          <a:xfrm>
            <a:off x="2446295" y="5568739"/>
            <a:ext cx="382756" cy="461665"/>
            <a:chOff x="1454462" y="4337650"/>
            <a:chExt cx="612418" cy="668611"/>
          </a:xfrm>
        </p:grpSpPr>
        <p:sp>
          <p:nvSpPr>
            <p:cNvPr id="90" name="矩形 8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3537033" y="562293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129413" y="561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835696" y="562070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7803" y="5536221"/>
            <a:ext cx="453970" cy="461665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97" name="矩形 9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3131" y="5555413"/>
            <a:ext cx="425116" cy="400110"/>
          </a:xfrm>
          <a:prstGeom prst="rect">
            <a:avLst/>
          </a:prstGeom>
          <a:blipFill rotWithShape="0">
            <a:blip r:embed="rId8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4613932" y="5131297"/>
            <a:ext cx="612906" cy="359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98"/>
          <p:cNvGrpSpPr/>
          <p:nvPr/>
        </p:nvGrpSpPr>
        <p:grpSpPr>
          <a:xfrm>
            <a:off x="2160463" y="6202749"/>
            <a:ext cx="497187" cy="371544"/>
            <a:chOff x="1454462" y="4337650"/>
            <a:chExt cx="795510" cy="538092"/>
          </a:xfrm>
        </p:grpSpPr>
        <p:sp>
          <p:nvSpPr>
            <p:cNvPr id="100" name="矩形 9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101"/>
          <p:cNvGrpSpPr/>
          <p:nvPr/>
        </p:nvGrpSpPr>
        <p:grpSpPr>
          <a:xfrm>
            <a:off x="2453255" y="6209410"/>
            <a:ext cx="382756" cy="461665"/>
            <a:chOff x="1454462" y="4337650"/>
            <a:chExt cx="612418" cy="668611"/>
          </a:xfrm>
        </p:grpSpPr>
        <p:sp>
          <p:nvSpPr>
            <p:cNvPr id="103" name="矩形 10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>
          <a:xfrm>
            <a:off x="5225083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17463" y="561658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23746" y="56206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8" name="矩形 10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5026" y="5526179"/>
            <a:ext cx="453970" cy="461665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09" name="矩形 10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4928" y="4894032"/>
            <a:ext cx="453970" cy="461665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0" name="矩形 10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60354" y="5555835"/>
            <a:ext cx="425116" cy="400110"/>
          </a:xfrm>
          <a:prstGeom prst="rect">
            <a:avLst/>
          </a:prstGeom>
          <a:blipFill rotWithShape="0">
            <a:blip r:embed="rId12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1" name="矩形 110"/>
          <p:cNvSpPr/>
          <p:nvPr/>
        </p:nvSpPr>
        <p:spPr>
          <a:xfrm>
            <a:off x="2833049" y="431496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833049" y="49889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825748" y="562793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844125" y="626402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5" name="矩形 1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7012" y="6184194"/>
            <a:ext cx="425116" cy="400110"/>
          </a:xfrm>
          <a:prstGeom prst="rect">
            <a:avLst/>
          </a:prstGeom>
          <a:blipFill rotWithShape="0">
            <a:blip r:embed="rId13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6" name="矩形 115"/>
          <p:cNvSpPr/>
          <p:nvPr/>
        </p:nvSpPr>
        <p:spPr>
          <a:xfrm>
            <a:off x="4412874" y="431866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436855" y="497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429394" y="561563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116644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0" name="矩形 1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9178" y="4227549"/>
            <a:ext cx="453970" cy="461665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1" name="矩形 1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3601" y="4257876"/>
            <a:ext cx="425116" cy="400110"/>
          </a:xfrm>
          <a:prstGeom prst="rect">
            <a:avLst/>
          </a:prstGeom>
          <a:blipFill rotWithShape="0">
            <a:blip r:embed="rId15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2" name="矩形 1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37714" y="4257876"/>
            <a:ext cx="425116" cy="400110"/>
          </a:xfrm>
          <a:prstGeom prst="rect">
            <a:avLst/>
          </a:prstGeom>
          <a:blipFill rotWithShape="0">
            <a:blip r:embed="rId16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5" name="矩形 124"/>
          <p:cNvSpPr/>
          <p:nvPr/>
        </p:nvSpPr>
        <p:spPr>
          <a:xfrm>
            <a:off x="5218033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810413" y="497852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516696" y="498260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8" name="矩形 1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7976" y="4888122"/>
            <a:ext cx="453970" cy="461665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9" name="矩形 1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3304" y="4917778"/>
            <a:ext cx="425116" cy="400110"/>
          </a:xfrm>
          <a:prstGeom prst="rect">
            <a:avLst/>
          </a:prstGeom>
          <a:blipFill rotWithShape="0">
            <a:blip r:embed="rId18" cstate="print"/>
            <a:stretch>
              <a:fillRect b="-1538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0" name="矩形 129"/>
          <p:cNvSpPr/>
          <p:nvPr/>
        </p:nvSpPr>
        <p:spPr>
          <a:xfrm>
            <a:off x="6109594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3" name="矩形 1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48862" y="5548462"/>
            <a:ext cx="425116" cy="400110"/>
          </a:xfrm>
          <a:prstGeom prst="rect">
            <a:avLst/>
          </a:prstGeom>
          <a:blipFill rotWithShape="0">
            <a:blip r:embed="rId19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4" name="矩形 1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46900" y="4928341"/>
            <a:ext cx="425116" cy="400110"/>
          </a:xfrm>
          <a:prstGeom prst="rect">
            <a:avLst/>
          </a:prstGeom>
          <a:blipFill rotWithShape="0">
            <a:blip r:embed="rId20" cstate="print"/>
            <a:stretch>
              <a:fillRect b="-1515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noFill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4577150" y="5771969"/>
            <a:ext cx="656739" cy="985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8" idx="2"/>
            <a:endCxn id="129" idx="0"/>
          </p:cNvCxnSpPr>
          <p:nvPr/>
        </p:nvCxnSpPr>
        <p:spPr>
          <a:xfrm rot="16200000" flipH="1">
            <a:off x="4174925" y="3126840"/>
            <a:ext cx="294351" cy="328752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129" idx="2"/>
          </p:cNvCxnSpPr>
          <p:nvPr/>
        </p:nvCxnSpPr>
        <p:spPr>
          <a:xfrm rot="16200000" flipV="1">
            <a:off x="5823387" y="5460366"/>
            <a:ext cx="295097" cy="1014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81" idx="2"/>
            <a:endCxn id="97" idx="0"/>
          </p:cNvCxnSpPr>
          <p:nvPr/>
        </p:nvCxnSpPr>
        <p:spPr>
          <a:xfrm rot="16200000" flipH="1">
            <a:off x="3349851" y="4629576"/>
            <a:ext cx="255802" cy="159587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90" idx="2"/>
          </p:cNvCxnSpPr>
          <p:nvPr/>
        </p:nvCxnSpPr>
        <p:spPr>
          <a:xfrm rot="16200000" flipH="1">
            <a:off x="3773713" y="4847865"/>
            <a:ext cx="122953" cy="2307787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endCxn id="204" idx="0"/>
          </p:cNvCxnSpPr>
          <p:nvPr/>
        </p:nvCxnSpPr>
        <p:spPr>
          <a:xfrm rot="16200000" flipV="1">
            <a:off x="4055151" y="5140019"/>
            <a:ext cx="1163000" cy="706031"/>
          </a:xfrm>
          <a:prstGeom prst="bentConnector3">
            <a:avLst>
              <a:gd name="adj1" fmla="val 119656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3" idx="2"/>
          </p:cNvCxnSpPr>
          <p:nvPr/>
        </p:nvCxnSpPr>
        <p:spPr>
          <a:xfrm rot="16200000" flipH="1">
            <a:off x="4671689" y="4597519"/>
            <a:ext cx="164762" cy="4131630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endCxn id="75" idx="0"/>
          </p:cNvCxnSpPr>
          <p:nvPr/>
        </p:nvCxnSpPr>
        <p:spPr>
          <a:xfrm rot="10800000">
            <a:off x="4265332" y="4317529"/>
            <a:ext cx="2554555" cy="2421496"/>
          </a:xfrm>
          <a:prstGeom prst="bentConnector4">
            <a:avLst>
              <a:gd name="adj1" fmla="val 887"/>
              <a:gd name="adj2" fmla="val 10944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142"/>
          <p:cNvGrpSpPr/>
          <p:nvPr/>
        </p:nvGrpSpPr>
        <p:grpSpPr>
          <a:xfrm>
            <a:off x="7327644" y="4458310"/>
            <a:ext cx="2734862" cy="1922199"/>
            <a:chOff x="5482172" y="1113287"/>
            <a:chExt cx="2734862" cy="1922199"/>
          </a:xfrm>
        </p:grpSpPr>
        <p:sp>
          <p:nvSpPr>
            <p:cNvPr id="144" name="椭圆 143"/>
            <p:cNvSpPr/>
            <p:nvPr/>
          </p:nvSpPr>
          <p:spPr>
            <a:xfrm>
              <a:off x="5682339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5682339" y="2607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7765137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7779968" y="2608733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8" name="直接箭头连接符 147"/>
            <p:cNvCxnSpPr>
              <a:stCxn id="146" idx="2"/>
              <a:endCxn id="144" idx="6"/>
            </p:cNvCxnSpPr>
            <p:nvPr/>
          </p:nvCxnSpPr>
          <p:spPr>
            <a:xfrm flipH="1">
              <a:off x="5827482" y="1486694"/>
              <a:ext cx="1937655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7" idx="3"/>
              <a:endCxn id="144" idx="5"/>
            </p:cNvCxnSpPr>
            <p:nvPr/>
          </p:nvCxnSpPr>
          <p:spPr>
            <a:xfrm flipH="1" flipV="1">
              <a:off x="5806226" y="1538009"/>
              <a:ext cx="1994998" cy="11946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149"/>
            <p:cNvGrpSpPr/>
            <p:nvPr/>
          </p:nvGrpSpPr>
          <p:grpSpPr>
            <a:xfrm>
              <a:off x="5482172" y="1113287"/>
              <a:ext cx="2602419" cy="1922199"/>
              <a:chOff x="5482172" y="1113287"/>
              <a:chExt cx="2602419" cy="19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矩形 155"/>
                  <p:cNvSpPr/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6" name="矩形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矩形 156"/>
                  <p:cNvSpPr/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7" name="矩形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矩形 157"/>
                  <p:cNvSpPr/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8" name="矩形 1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矩形 158"/>
                  <p:cNvSpPr/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9" name="矩形 1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150"/>
            <p:cNvGrpSpPr/>
            <p:nvPr/>
          </p:nvGrpSpPr>
          <p:grpSpPr>
            <a:xfrm>
              <a:off x="5708569" y="1173938"/>
              <a:ext cx="2508465" cy="1224553"/>
              <a:chOff x="5708569" y="1173938"/>
              <a:chExt cx="2508465" cy="1224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矩形 151"/>
                  <p:cNvSpPr/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2" name="矩形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矩形 152"/>
                  <p:cNvSpPr/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3" name="矩形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矩形 153"/>
                  <p:cNvSpPr/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4" name="矩形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矩形 154"/>
                  <p:cNvSpPr/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dirty="0">
                      <a:solidFill>
                        <a:srgbClr val="4D5B6B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55" name="矩形 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60" name="直接箭头连接符 159"/>
          <p:cNvCxnSpPr/>
          <p:nvPr/>
        </p:nvCxnSpPr>
        <p:spPr>
          <a:xfrm>
            <a:off x="7600381" y="4912844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9059353" y="5141782"/>
                <a:ext cx="4528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53" y="5141782"/>
                <a:ext cx="45288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161"/>
          <p:cNvCxnSpPr/>
          <p:nvPr/>
        </p:nvCxnSpPr>
        <p:spPr>
          <a:xfrm>
            <a:off x="9683180" y="4904287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弧形 162"/>
          <p:cNvSpPr/>
          <p:nvPr/>
        </p:nvSpPr>
        <p:spPr>
          <a:xfrm rot="2568883" flipH="1" flipV="1">
            <a:off x="9418137" y="4597203"/>
            <a:ext cx="1509484" cy="1585061"/>
          </a:xfrm>
          <a:prstGeom prst="arc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77905" y="4250810"/>
            <a:ext cx="426757" cy="4023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40934" y="4261022"/>
            <a:ext cx="426757" cy="402371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57991" y="4921033"/>
            <a:ext cx="426757" cy="402371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46377" y="4929474"/>
            <a:ext cx="426757" cy="402371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70289" y="5563047"/>
            <a:ext cx="426757" cy="402371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21442" y="5553763"/>
            <a:ext cx="426757" cy="402371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58816" y="6197049"/>
            <a:ext cx="426757" cy="402371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070257" y="4911535"/>
            <a:ext cx="426757" cy="402371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50780" y="4936037"/>
            <a:ext cx="426757" cy="402371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351726" y="5553763"/>
            <a:ext cx="426757" cy="4023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740882" y="4892360"/>
            <a:ext cx="457240" cy="4633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425538" y="4889281"/>
            <a:ext cx="451143" cy="463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757708" y="5531837"/>
            <a:ext cx="457240" cy="4633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431703" y="5531362"/>
            <a:ext cx="457240" cy="463336"/>
          </a:xfrm>
          <a:prstGeom prst="rect">
            <a:avLst/>
          </a:prstGeom>
        </p:spPr>
      </p:pic>
      <p:cxnSp>
        <p:nvCxnSpPr>
          <p:cNvPr id="185" name="肘形连接符 135"/>
          <p:cNvCxnSpPr>
            <a:endCxn id="106" idx="2"/>
          </p:cNvCxnSpPr>
          <p:nvPr/>
        </p:nvCxnSpPr>
        <p:spPr>
          <a:xfrm rot="5400000">
            <a:off x="5683408" y="5016726"/>
            <a:ext cx="1192348" cy="628725"/>
          </a:xfrm>
          <a:prstGeom prst="bentConnector3">
            <a:avLst>
              <a:gd name="adj1" fmla="val 119172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肘形连接符 140"/>
          <p:cNvCxnSpPr>
            <a:stCxn id="68" idx="2"/>
          </p:cNvCxnSpPr>
          <p:nvPr/>
        </p:nvCxnSpPr>
        <p:spPr>
          <a:xfrm rot="16200000" flipH="1">
            <a:off x="4568282" y="2733483"/>
            <a:ext cx="135717" cy="3915604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4" name="组合 35"/>
          <p:cNvGrpSpPr/>
          <p:nvPr/>
        </p:nvGrpSpPr>
        <p:grpSpPr>
          <a:xfrm>
            <a:off x="1876348" y="1834028"/>
            <a:ext cx="3334766" cy="2188405"/>
            <a:chOff x="5764229" y="3203975"/>
            <a:chExt cx="3334766" cy="2188405"/>
          </a:xfrm>
        </p:grpSpPr>
        <p:sp>
          <p:nvSpPr>
            <p:cNvPr id="195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顶点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5764229" y="4023489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顶点信息数据            </a:t>
              </a:r>
            </a:p>
          </p:txBody>
        </p:sp>
        <p:sp>
          <p:nvSpPr>
            <p:cNvPr id="197" name="Line 5"/>
            <p:cNvSpPr>
              <a:spLocks noChangeShapeType="1"/>
            </p:cNvSpPr>
            <p:nvPr/>
          </p:nvSpPr>
          <p:spPr bwMode="auto">
            <a:xfrm>
              <a:off x="7027346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8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7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8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9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指向该顶点的第一条入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0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指向该顶点的第一条出边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1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in</a:t>
              </a:r>
            </a:p>
          </p:txBody>
        </p:sp>
        <p:sp>
          <p:nvSpPr>
            <p:cNvPr id="213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out</a:t>
              </a:r>
            </a:p>
          </p:txBody>
        </p:sp>
      </p:grpSp>
      <p:grpSp>
        <p:nvGrpSpPr>
          <p:cNvPr id="214" name="组合 54"/>
          <p:cNvGrpSpPr/>
          <p:nvPr/>
        </p:nvGrpSpPr>
        <p:grpSpPr>
          <a:xfrm>
            <a:off x="5621019" y="1684549"/>
            <a:ext cx="4760901" cy="2538864"/>
            <a:chOff x="4572000" y="4284095"/>
            <a:chExt cx="4760901" cy="2538864"/>
          </a:xfrm>
        </p:grpSpPr>
        <p:sp>
          <p:nvSpPr>
            <p:cNvPr id="215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16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227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1400" b="1" dirty="0">
                    <a:solidFill>
                      <a:srgbClr val="000000"/>
                    </a:solidFill>
                    <a:latin typeface="Calibri"/>
                    <a:ea typeface="楷体_GB2312" pitchFamily="49" charset="-122"/>
                  </a:rPr>
                  <a:t>边起点位置        边终点位置          边的相关信息</a:t>
                </a:r>
              </a:p>
            </p:txBody>
          </p:sp>
          <p:sp>
            <p:nvSpPr>
              <p:cNvPr id="228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9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30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31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7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8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9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指向下一个有相同起点的边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0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指向下一个有相同终点的边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1" name="Rectangle 14"/>
            <p:cNvSpPr>
              <a:spLocks noChangeArrowheads="1"/>
            </p:cNvSpPr>
            <p:nvPr/>
          </p:nvSpPr>
          <p:spPr bwMode="auto">
            <a:xfrm>
              <a:off x="808239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elink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22" name="Rectangle 15"/>
            <p:cNvSpPr>
              <a:spLocks noChangeArrowheads="1"/>
            </p:cNvSpPr>
            <p:nvPr/>
          </p:nvSpPr>
          <p:spPr bwMode="auto">
            <a:xfrm>
              <a:off x="862245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slink</a:t>
              </a:r>
            </a:p>
          </p:txBody>
        </p:sp>
        <p:sp>
          <p:nvSpPr>
            <p:cNvPr id="224" name="Rectangle 17"/>
            <p:cNvSpPr>
              <a:spLocks noChangeArrowheads="1"/>
            </p:cNvSpPr>
            <p:nvPr/>
          </p:nvSpPr>
          <p:spPr bwMode="auto">
            <a:xfrm>
              <a:off x="4707015" y="4599130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startvex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25" name="Rectangle 18"/>
            <p:cNvSpPr>
              <a:spLocks noChangeArrowheads="1"/>
            </p:cNvSpPr>
            <p:nvPr/>
          </p:nvSpPr>
          <p:spPr bwMode="auto">
            <a:xfrm>
              <a:off x="5922150" y="4644135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endvex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7272300" y="4599130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3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83" grpId="0" animBg="1"/>
      <p:bldP spid="84" grpId="0" animBg="1"/>
      <p:bldP spid="85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3" grpId="0" animBg="1"/>
      <p:bldP spid="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865530" y="1313765"/>
            <a:ext cx="87124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构造图的十字链表算法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Status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CreateDG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OLGraph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&amp;G 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&amp;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G.vexnum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, &amp;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G.edgenum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, &amp;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IncInfo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);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 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输入信息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for (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0;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&lt;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G.vexnum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;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++ ) {   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初始化构造表头向量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&amp;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[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].data );               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 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输入顶点值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].in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].out = NULL;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for ( k = 0; k &lt;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G.edgenum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; k++ ) {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 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构造十字链表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&amp;v1, &amp;v2 );                     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 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输入一条</a:t>
            </a:r>
            <a:r>
              <a:rPr lang="zh-CN" altLang="en-US" dirty="0">
                <a:solidFill>
                  <a:srgbClr val="00B050"/>
                </a:solidFill>
              </a:rPr>
              <a:t>边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的始点和终点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LocateVex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G, v1 ); j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LocateVex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( G, v2 );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if(!p=(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Edgestruct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*)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malloc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sizeof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Edgestruct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)))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  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产生新的边结点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      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exit(OVERFLOW)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p.startvex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；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p.endvex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j;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 // 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对边结点赋值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p.elink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[j].in;      </a:t>
            </a:r>
            <a:r>
              <a:rPr kumimoji="1"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</a:t>
            </a:r>
            <a:r>
              <a:rPr kumimoji="1" lang="zh-CN" altLang="en-US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插入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p.slink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=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].out;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[j].in=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G.xlist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].out=p;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} // </a:t>
            </a:r>
            <a:r>
              <a:rPr kumimoji="1" lang="en-US" altLang="zh-CN" b="1" dirty="0" err="1">
                <a:solidFill>
                  <a:srgbClr val="89AAD3">
                    <a:lumMod val="25000"/>
                  </a:srgbClr>
                </a:solidFill>
                <a:latin typeface="Arial" pitchFamily="34" charset="0"/>
                <a:ea typeface="宋体" pitchFamily="2" charset="-122"/>
              </a:rPr>
              <a:t>CreateDG</a:t>
            </a:r>
            <a:endParaRPr kumimoji="1" lang="en-US" altLang="zh-CN" b="1" dirty="0">
              <a:solidFill>
                <a:srgbClr val="89AAD3">
                  <a:lumMod val="2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6319591" y="5797888"/>
            <a:ext cx="3664973" cy="98488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时间复杂度：</a:t>
            </a:r>
            <a:endParaRPr kumimoji="1" lang="en-US" altLang="zh-CN" sz="1600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与邻接表相同</a:t>
            </a:r>
            <a:endParaRPr kumimoji="1" lang="en-US" altLang="zh-CN" sz="16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对有向图是非常好的数据结构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图的代数表示：十字链表 </a:t>
            </a:r>
          </a:p>
        </p:txBody>
      </p:sp>
      <p:grpSp>
        <p:nvGrpSpPr>
          <p:cNvPr id="5" name="组合 35"/>
          <p:cNvGrpSpPr/>
          <p:nvPr/>
        </p:nvGrpSpPr>
        <p:grpSpPr>
          <a:xfrm>
            <a:off x="6951096" y="1213286"/>
            <a:ext cx="3446875" cy="2188405"/>
            <a:chOff x="5652120" y="3203975"/>
            <a:chExt cx="3446875" cy="2188405"/>
          </a:xfrm>
        </p:grpSpPr>
        <p:sp>
          <p:nvSpPr>
            <p:cNvPr id="6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顶点结点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652120" y="4014065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顶点信息数据            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957045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指向该顶点的第一条入边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指向该顶点的第一条出边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in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out</a:t>
              </a:r>
            </a:p>
          </p:txBody>
        </p:sp>
      </p:grpSp>
      <p:grpSp>
        <p:nvGrpSpPr>
          <p:cNvPr id="18" name="组合 54"/>
          <p:cNvGrpSpPr/>
          <p:nvPr/>
        </p:nvGrpSpPr>
        <p:grpSpPr>
          <a:xfrm>
            <a:off x="6016886" y="4024781"/>
            <a:ext cx="4760901" cy="2538864"/>
            <a:chOff x="4572000" y="4284095"/>
            <a:chExt cx="4760901" cy="2538864"/>
          </a:xfrm>
        </p:grpSpPr>
        <p:sp>
          <p:nvSpPr>
            <p:cNvPr id="19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边结点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0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1400" b="1" dirty="0">
                    <a:solidFill>
                      <a:srgbClr val="000000"/>
                    </a:solidFill>
                    <a:latin typeface="Calibri"/>
                    <a:ea typeface="楷体_GB2312" pitchFamily="49" charset="-122"/>
                  </a:rPr>
                  <a:t>边起点位置        边终点位置        边的相关信息</a:t>
                </a:r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b="1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指向下一个有相同起点的结点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指向下一个有相同终点的结点</a:t>
              </a:r>
              <a:endParaRPr kumimoji="1" lang="zh-CN" altLang="en-US" sz="1400" b="1" dirty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8025240" y="471971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elink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8622450" y="4709663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slink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4762616" y="4679848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startvex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932506" y="4692352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endvex</a:t>
              </a:r>
              <a:endParaRPr kumimoji="1" lang="en-US" altLang="zh-CN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7242543" y="4705969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49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肘形连接符 289805"/>
          <p:cNvCxnSpPr>
            <a:endCxn id="80" idx="2"/>
          </p:cNvCxnSpPr>
          <p:nvPr/>
        </p:nvCxnSpPr>
        <p:spPr>
          <a:xfrm flipV="1">
            <a:off x="3057682" y="5142920"/>
            <a:ext cx="1877692" cy="51163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289805"/>
          <p:cNvCxnSpPr>
            <a:endCxn id="65" idx="2"/>
          </p:cNvCxnSpPr>
          <p:nvPr/>
        </p:nvCxnSpPr>
        <p:spPr>
          <a:xfrm flipV="1">
            <a:off x="3057682" y="4430984"/>
            <a:ext cx="1868456" cy="505744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820" name="肘形连接符 289819"/>
          <p:cNvCxnSpPr/>
          <p:nvPr/>
        </p:nvCxnSpPr>
        <p:spPr>
          <a:xfrm flipV="1">
            <a:off x="3084121" y="3678091"/>
            <a:ext cx="1858411" cy="535552"/>
          </a:xfrm>
          <a:prstGeom prst="bentConnector3">
            <a:avLst>
              <a:gd name="adj1" fmla="val 9851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990160" y="4207212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</a:rPr>
              <a:t>重新定义邻接表的边结点</a:t>
            </a:r>
          </a:p>
          <a:p>
            <a:pPr lvl="1">
              <a:buClr>
                <a:srgbClr val="CC99FF"/>
              </a:buClr>
              <a:buNone/>
            </a:pPr>
            <a:endParaRPr lang="en-US" altLang="zh-CN" dirty="0"/>
          </a:p>
          <a:p>
            <a:pPr lvl="1">
              <a:buClr>
                <a:srgbClr val="CC99FF"/>
              </a:buCl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1800" dirty="0" err="1"/>
              <a:t>ivex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jvex</a:t>
            </a:r>
            <a:r>
              <a:rPr lang="zh-CN" altLang="en-US" sz="1800" dirty="0"/>
              <a:t>是与某条边依附的两个顶点；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 err="1"/>
              <a:t>ilink</a:t>
            </a:r>
            <a:r>
              <a:rPr lang="zh-CN" altLang="en-US" sz="1800" dirty="0"/>
              <a:t>指向依附顶点</a:t>
            </a:r>
            <a:r>
              <a:rPr lang="en-US" altLang="zh-CN" sz="1800" dirty="0" err="1"/>
              <a:t>ivex</a:t>
            </a:r>
            <a:r>
              <a:rPr lang="zh-CN" altLang="en-US" sz="1800" dirty="0"/>
              <a:t>的下一条边，</a:t>
            </a:r>
            <a:r>
              <a:rPr lang="en-US" altLang="zh-CN" sz="1800" dirty="0" err="1"/>
              <a:t>jlink</a:t>
            </a:r>
            <a:r>
              <a:rPr lang="zh-CN" altLang="en-US" sz="1800" dirty="0"/>
              <a:t>同理</a:t>
            </a:r>
          </a:p>
        </p:txBody>
      </p:sp>
      <p:sp>
        <p:nvSpPr>
          <p:cNvPr id="7" name="Rectangle 2"/>
          <p:cNvSpPr txBox="1">
            <a:spLocks noGrp="1" noRot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图的代数表示：邻接多重表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7815942" y="1306286"/>
            <a:ext cx="2394858" cy="1981204"/>
            <a:chOff x="6059714" y="1407886"/>
            <a:chExt cx="2394858" cy="1981204"/>
          </a:xfrm>
        </p:grpSpPr>
        <p:sp>
          <p:nvSpPr>
            <p:cNvPr id="23" name="椭圆 22"/>
            <p:cNvSpPr/>
            <p:nvPr/>
          </p:nvSpPr>
          <p:spPr>
            <a:xfrm>
              <a:off x="6981371" y="1407886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59714" y="2140857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932057" y="2184400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974114" y="2866575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连接符 27"/>
            <p:cNvCxnSpPr>
              <a:stCxn id="23" idx="4"/>
              <a:endCxn id="26" idx="0"/>
            </p:cNvCxnSpPr>
            <p:nvPr/>
          </p:nvCxnSpPr>
          <p:spPr>
            <a:xfrm flipH="1">
              <a:off x="7235372" y="1930401"/>
              <a:ext cx="7257" cy="936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3"/>
              <a:endCxn id="24" idx="7"/>
            </p:cNvCxnSpPr>
            <p:nvPr/>
          </p:nvCxnSpPr>
          <p:spPr>
            <a:xfrm flipH="1">
              <a:off x="6505708" y="1853881"/>
              <a:ext cx="552184" cy="3634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5"/>
              <a:endCxn id="25" idx="1"/>
            </p:cNvCxnSpPr>
            <p:nvPr/>
          </p:nvCxnSpPr>
          <p:spPr>
            <a:xfrm>
              <a:off x="7427365" y="1853881"/>
              <a:ext cx="581213" cy="407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6" idx="1"/>
              <a:endCxn id="24" idx="5"/>
            </p:cNvCxnSpPr>
            <p:nvPr/>
          </p:nvCxnSpPr>
          <p:spPr>
            <a:xfrm flipH="1" flipV="1">
              <a:off x="6505708" y="2586852"/>
              <a:ext cx="544927" cy="35624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5" idx="3"/>
              <a:endCxn id="26" idx="7"/>
            </p:cNvCxnSpPr>
            <p:nvPr/>
          </p:nvCxnSpPr>
          <p:spPr>
            <a:xfrm flipH="1">
              <a:off x="7420108" y="2630395"/>
              <a:ext cx="588470" cy="3127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/>
          <p:nvPr/>
        </p:nvGrpSpPr>
        <p:grpSpPr>
          <a:xfrm>
            <a:off x="2277496" y="1840820"/>
            <a:ext cx="3015335" cy="387117"/>
            <a:chOff x="738981" y="6195113"/>
            <a:chExt cx="3015335" cy="387117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738981" y="6202369"/>
              <a:ext cx="3015335" cy="3693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ivex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ilink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jvex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jlink</a:t>
              </a:r>
              <a:endParaRPr kumimoji="1" lang="zh-CN" altLang="en-US" b="1" dirty="0">
                <a:solidFill>
                  <a:srgbClr val="000000"/>
                </a:solidFill>
                <a:latin typeface="Calibri"/>
                <a:ea typeface="楷体_GB2312" pitchFamily="49" charset="-122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1361735" y="6202370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2167278" y="6209628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2994592" y="6195113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5252" y="3211388"/>
            <a:ext cx="588558" cy="473833"/>
            <a:chOff x="1454462" y="4337650"/>
            <a:chExt cx="588558" cy="473833"/>
          </a:xfrm>
        </p:grpSpPr>
        <p:sp>
          <p:nvSpPr>
            <p:cNvPr id="22" name="矩形 21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2776285" y="3231460"/>
            <a:ext cx="472828" cy="4562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37061" y="3221739"/>
            <a:ext cx="473053" cy="461665"/>
            <a:chOff x="1507730" y="4355406"/>
            <a:chExt cx="473053" cy="474264"/>
          </a:xfrm>
        </p:grpSpPr>
        <p:sp>
          <p:nvSpPr>
            <p:cNvPr id="34" name="矩形 33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矩形 36"/>
          <p:cNvSpPr/>
          <p:nvPr/>
        </p:nvSpPr>
        <p:spPr>
          <a:xfrm>
            <a:off x="4224825" y="3235275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05893" y="3222015"/>
            <a:ext cx="473053" cy="461665"/>
            <a:chOff x="1507730" y="4355406"/>
            <a:chExt cx="473053" cy="461665"/>
          </a:xfrm>
        </p:grpSpPr>
        <p:sp>
          <p:nvSpPr>
            <p:cNvPr id="41" name="矩形 4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5193657" y="3235547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227851" y="3967486"/>
            <a:ext cx="588558" cy="473833"/>
            <a:chOff x="1454462" y="4337650"/>
            <a:chExt cx="588558" cy="473833"/>
          </a:xfrm>
        </p:grpSpPr>
        <p:sp>
          <p:nvSpPr>
            <p:cNvPr id="55" name="矩形 5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2768884" y="3993504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29660" y="3977837"/>
            <a:ext cx="473053" cy="461665"/>
            <a:chOff x="1507730" y="4355406"/>
            <a:chExt cx="473053" cy="474264"/>
          </a:xfrm>
        </p:grpSpPr>
        <p:sp>
          <p:nvSpPr>
            <p:cNvPr id="60" name="矩形 59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4217424" y="3991373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9500" y="3988402"/>
            <a:ext cx="473053" cy="461665"/>
            <a:chOff x="1507730" y="4355406"/>
            <a:chExt cx="473053" cy="475738"/>
          </a:xfrm>
        </p:grpSpPr>
        <p:sp>
          <p:nvSpPr>
            <p:cNvPr id="65" name="矩形 6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1507730" y="4355406"/>
                  <a:ext cx="453970" cy="475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57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矩形 66"/>
          <p:cNvSpPr/>
          <p:nvPr/>
        </p:nvSpPr>
        <p:spPr>
          <a:xfrm>
            <a:off x="5171788" y="3988398"/>
            <a:ext cx="472828" cy="4406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5191675" y="3222380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5" y="3222380"/>
                <a:ext cx="474810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2227852" y="4668817"/>
            <a:ext cx="588558" cy="473833"/>
            <a:chOff x="1454462" y="4337650"/>
            <a:chExt cx="588558" cy="473833"/>
          </a:xfrm>
        </p:grpSpPr>
        <p:sp>
          <p:nvSpPr>
            <p:cNvPr id="70" name="矩形 6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矩形 72"/>
          <p:cNvSpPr/>
          <p:nvPr/>
        </p:nvSpPr>
        <p:spPr>
          <a:xfrm>
            <a:off x="2768885" y="4699747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729661" y="4679168"/>
            <a:ext cx="473053" cy="461665"/>
            <a:chOff x="1507730" y="4355406"/>
            <a:chExt cx="473053" cy="474264"/>
          </a:xfrm>
        </p:grpSpPr>
        <p:sp>
          <p:nvSpPr>
            <p:cNvPr id="75" name="矩形 7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矩形 76"/>
          <p:cNvSpPr/>
          <p:nvPr/>
        </p:nvSpPr>
        <p:spPr>
          <a:xfrm>
            <a:off x="4217425" y="4692704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698736" y="4686844"/>
            <a:ext cx="473053" cy="461665"/>
            <a:chOff x="1507730" y="4355406"/>
            <a:chExt cx="473053" cy="461665"/>
          </a:xfrm>
        </p:grpSpPr>
        <p:sp>
          <p:nvSpPr>
            <p:cNvPr id="80" name="矩形 7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矩形 81"/>
          <p:cNvSpPr/>
          <p:nvPr/>
        </p:nvSpPr>
        <p:spPr>
          <a:xfrm>
            <a:off x="5176165" y="4694728"/>
            <a:ext cx="472828" cy="445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220451" y="5407154"/>
            <a:ext cx="588558" cy="473833"/>
            <a:chOff x="1454462" y="4337650"/>
            <a:chExt cx="588558" cy="473833"/>
          </a:xfrm>
        </p:grpSpPr>
        <p:sp>
          <p:nvSpPr>
            <p:cNvPr id="90" name="矩形 8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矩形 92"/>
          <p:cNvSpPr/>
          <p:nvPr/>
        </p:nvSpPr>
        <p:spPr>
          <a:xfrm>
            <a:off x="2761484" y="5430648"/>
            <a:ext cx="472828" cy="4528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22260" y="5417505"/>
            <a:ext cx="473053" cy="461665"/>
            <a:chOff x="1507730" y="4355406"/>
            <a:chExt cx="473053" cy="474264"/>
          </a:xfrm>
        </p:grpSpPr>
        <p:sp>
          <p:nvSpPr>
            <p:cNvPr id="95" name="矩形 9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矩形 96"/>
          <p:cNvSpPr/>
          <p:nvPr/>
        </p:nvSpPr>
        <p:spPr>
          <a:xfrm>
            <a:off x="4210024" y="5431041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682853" y="5417505"/>
            <a:ext cx="473053" cy="461665"/>
            <a:chOff x="1507730" y="4355406"/>
            <a:chExt cx="473053" cy="461665"/>
          </a:xfrm>
        </p:grpSpPr>
        <p:sp>
          <p:nvSpPr>
            <p:cNvPr id="100" name="矩形 9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矩形 101"/>
          <p:cNvSpPr/>
          <p:nvPr/>
        </p:nvSpPr>
        <p:spPr>
          <a:xfrm>
            <a:off x="5159862" y="5425244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751029" y="5418994"/>
            <a:ext cx="473053" cy="461665"/>
            <a:chOff x="1507730" y="4355406"/>
            <a:chExt cx="473053" cy="474264"/>
          </a:xfrm>
        </p:grpSpPr>
        <p:sp>
          <p:nvSpPr>
            <p:cNvPr id="105" name="矩形 10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矩形 106"/>
          <p:cNvSpPr/>
          <p:nvPr/>
        </p:nvSpPr>
        <p:spPr>
          <a:xfrm>
            <a:off x="7238793" y="5432530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711622" y="5418994"/>
            <a:ext cx="473053" cy="461665"/>
            <a:chOff x="1507730" y="4355406"/>
            <a:chExt cx="473053" cy="461665"/>
          </a:xfrm>
        </p:grpSpPr>
        <p:sp>
          <p:nvSpPr>
            <p:cNvPr id="109" name="矩形 108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矩形 110"/>
          <p:cNvSpPr/>
          <p:nvPr/>
        </p:nvSpPr>
        <p:spPr>
          <a:xfrm>
            <a:off x="8188631" y="5426733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8197404" y="541798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404" y="5417985"/>
                <a:ext cx="474810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7230446" y="5420621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46" y="5420621"/>
                <a:ext cx="474810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5165156" y="4675358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56" y="4675358"/>
                <a:ext cx="474810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endCxn id="34" idx="1"/>
          </p:cNvCxnSpPr>
          <p:nvPr/>
        </p:nvCxnSpPr>
        <p:spPr>
          <a:xfrm>
            <a:off x="2997899" y="3450995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990160" y="4926029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2973081" y="5654557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5414842" y="5654557"/>
            <a:ext cx="499717" cy="48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799" name="肘形连接符 289798"/>
          <p:cNvCxnSpPr>
            <a:endCxn id="34" idx="0"/>
          </p:cNvCxnSpPr>
          <p:nvPr/>
        </p:nvCxnSpPr>
        <p:spPr>
          <a:xfrm rot="16200000" flipV="1">
            <a:off x="3734308" y="3474305"/>
            <a:ext cx="2419645" cy="1940859"/>
          </a:xfrm>
          <a:prstGeom prst="bentConnector3">
            <a:avLst>
              <a:gd name="adj1" fmla="val 106476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肘形连接符 155"/>
          <p:cNvCxnSpPr/>
          <p:nvPr/>
        </p:nvCxnSpPr>
        <p:spPr>
          <a:xfrm rot="5400000" flipH="1" flipV="1">
            <a:off x="4418495" y="4421470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 rot="5400000" flipH="1" flipV="1">
            <a:off x="4435744" y="3679848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/>
          <p:nvPr/>
        </p:nvCxnSpPr>
        <p:spPr>
          <a:xfrm rot="5400000" flipH="1" flipV="1">
            <a:off x="4435745" y="5119516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22125" y="3216447"/>
            <a:ext cx="475529" cy="48162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85251" y="3935419"/>
            <a:ext cx="475529" cy="48162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58512" y="5414460"/>
            <a:ext cx="475529" cy="48162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2816" y="3944064"/>
            <a:ext cx="475529" cy="48162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0857" y="4688128"/>
            <a:ext cx="475529" cy="48162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6938" y="5421513"/>
            <a:ext cx="475529" cy="48162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42402" y="5404032"/>
            <a:ext cx="475529" cy="48162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2281" y="4695915"/>
            <a:ext cx="475529" cy="48162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5640" y="3987911"/>
            <a:ext cx="475529" cy="48162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1681" y="3221738"/>
            <a:ext cx="475529" cy="481626"/>
          </a:xfrm>
          <a:prstGeom prst="rect">
            <a:avLst/>
          </a:prstGeom>
        </p:spPr>
      </p:pic>
      <p:cxnSp>
        <p:nvCxnSpPr>
          <p:cNvPr id="130" name="肘形连接符 16"/>
          <p:cNvCxnSpPr/>
          <p:nvPr/>
        </p:nvCxnSpPr>
        <p:spPr>
          <a:xfrm rot="16200000" flipH="1">
            <a:off x="1952735" y="4555942"/>
            <a:ext cx="2615543" cy="405644"/>
          </a:xfrm>
          <a:prstGeom prst="bentConnector3">
            <a:avLst>
              <a:gd name="adj1" fmla="val 11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289798"/>
          <p:cNvCxnSpPr>
            <a:endCxn id="100" idx="2"/>
          </p:cNvCxnSpPr>
          <p:nvPr/>
        </p:nvCxnSpPr>
        <p:spPr>
          <a:xfrm flipV="1">
            <a:off x="3463329" y="5873581"/>
            <a:ext cx="1456163" cy="19295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肘形连接符 289798"/>
          <p:cNvCxnSpPr>
            <a:endCxn id="100" idx="2"/>
          </p:cNvCxnSpPr>
          <p:nvPr/>
        </p:nvCxnSpPr>
        <p:spPr>
          <a:xfrm rot="10800000" flipV="1">
            <a:off x="4919493" y="5743254"/>
            <a:ext cx="2549881" cy="130327"/>
          </a:xfrm>
          <a:prstGeom prst="bentConnector4">
            <a:avLst>
              <a:gd name="adj1" fmla="val 236"/>
              <a:gd name="adj2" fmla="val 27540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肘形连接符 16"/>
          <p:cNvCxnSpPr/>
          <p:nvPr/>
        </p:nvCxnSpPr>
        <p:spPr>
          <a:xfrm rot="16200000" flipH="1">
            <a:off x="1797987" y="4644995"/>
            <a:ext cx="2799537" cy="427619"/>
          </a:xfrm>
          <a:prstGeom prst="bentConnector3">
            <a:avLst>
              <a:gd name="adj1" fmla="val -645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肘形连接符 289798"/>
          <p:cNvCxnSpPr/>
          <p:nvPr/>
        </p:nvCxnSpPr>
        <p:spPr>
          <a:xfrm flipV="1">
            <a:off x="3410628" y="5910813"/>
            <a:ext cx="3598079" cy="347760"/>
          </a:xfrm>
          <a:prstGeom prst="bentConnector3">
            <a:avLst>
              <a:gd name="adj1" fmla="val 9968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肘形连接符 289798"/>
          <p:cNvCxnSpPr>
            <a:stCxn id="111" idx="0"/>
            <a:endCxn id="76" idx="2"/>
          </p:cNvCxnSpPr>
          <p:nvPr/>
        </p:nvCxnSpPr>
        <p:spPr>
          <a:xfrm rot="16200000" flipV="1">
            <a:off x="6047895" y="3049582"/>
            <a:ext cx="285900" cy="446840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肘形连接符 16"/>
          <p:cNvCxnSpPr/>
          <p:nvPr/>
        </p:nvCxnSpPr>
        <p:spPr>
          <a:xfrm rot="16200000" flipH="1">
            <a:off x="2433257" y="5576872"/>
            <a:ext cx="1563685" cy="283397"/>
          </a:xfrm>
          <a:prstGeom prst="bentConnector3">
            <a:avLst>
              <a:gd name="adj1" fmla="val -59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肘形连接符 289798"/>
          <p:cNvCxnSpPr>
            <a:endCxn id="109" idx="2"/>
          </p:cNvCxnSpPr>
          <p:nvPr/>
        </p:nvCxnSpPr>
        <p:spPr>
          <a:xfrm flipV="1">
            <a:off x="3364198" y="5875071"/>
            <a:ext cx="4584063" cy="645245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5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62" grpId="0" animBg="1"/>
      <p:bldP spid="67" grpId="0" animBg="1"/>
      <p:bldP spid="68" grpId="0"/>
      <p:bldP spid="77" grpId="0" animBg="1"/>
      <p:bldP spid="82" grpId="0" animBg="1"/>
      <p:bldP spid="97" grpId="0" animBg="1"/>
      <p:bldP spid="102" grpId="0" animBg="1"/>
      <p:bldP spid="107" grpId="0" animBg="1"/>
      <p:bldP spid="111" grpId="0" animBg="1"/>
      <p:bldP spid="112" grpId="0"/>
      <p:bldP spid="112" grpId="1"/>
      <p:bldP spid="114" grpId="0"/>
      <p:bldP spid="114" grpId="1"/>
      <p:bldP spid="1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肘形连接符 289805"/>
          <p:cNvCxnSpPr>
            <a:endCxn id="80" idx="2"/>
          </p:cNvCxnSpPr>
          <p:nvPr/>
        </p:nvCxnSpPr>
        <p:spPr>
          <a:xfrm flipV="1">
            <a:off x="3057682" y="5142920"/>
            <a:ext cx="1877692" cy="51163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289805"/>
          <p:cNvCxnSpPr>
            <a:endCxn id="65" idx="2"/>
          </p:cNvCxnSpPr>
          <p:nvPr/>
        </p:nvCxnSpPr>
        <p:spPr>
          <a:xfrm flipV="1">
            <a:off x="3057682" y="4430984"/>
            <a:ext cx="1868456" cy="505744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820" name="肘形连接符 289819"/>
          <p:cNvCxnSpPr/>
          <p:nvPr/>
        </p:nvCxnSpPr>
        <p:spPr>
          <a:xfrm flipV="1">
            <a:off x="3084121" y="3678091"/>
            <a:ext cx="1858411" cy="535552"/>
          </a:xfrm>
          <a:prstGeom prst="bentConnector3">
            <a:avLst>
              <a:gd name="adj1" fmla="val 9851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990160" y="4207212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</a:rPr>
              <a:t>重新定义邻接表的边结点</a:t>
            </a:r>
          </a:p>
          <a:p>
            <a:pPr lvl="1">
              <a:buClr>
                <a:srgbClr val="CC99FF"/>
              </a:buClr>
              <a:buNone/>
            </a:pPr>
            <a:endParaRPr lang="en-US" altLang="zh-CN" dirty="0"/>
          </a:p>
          <a:p>
            <a:pPr lvl="1">
              <a:buClr>
                <a:srgbClr val="CC99FF"/>
              </a:buCl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1800" dirty="0" err="1"/>
              <a:t>ivex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jvex</a:t>
            </a:r>
            <a:r>
              <a:rPr lang="zh-CN" altLang="en-US" sz="1800" dirty="0"/>
              <a:t>是与某条边依附的两个顶点；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 err="1"/>
              <a:t>ilink</a:t>
            </a:r>
            <a:r>
              <a:rPr lang="zh-CN" altLang="en-US" sz="1800" dirty="0"/>
              <a:t>指向依附顶点</a:t>
            </a:r>
            <a:r>
              <a:rPr lang="en-US" altLang="zh-CN" sz="1800" dirty="0" err="1"/>
              <a:t>ivex</a:t>
            </a:r>
            <a:r>
              <a:rPr lang="zh-CN" altLang="en-US" sz="1800" dirty="0"/>
              <a:t>的下一条边，</a:t>
            </a:r>
            <a:r>
              <a:rPr lang="en-US" altLang="zh-CN" sz="1800" dirty="0" err="1"/>
              <a:t>jlink</a:t>
            </a:r>
            <a:r>
              <a:rPr lang="zh-CN" altLang="en-US" sz="1800" dirty="0"/>
              <a:t>同理</a:t>
            </a:r>
          </a:p>
        </p:txBody>
      </p:sp>
      <p:sp>
        <p:nvSpPr>
          <p:cNvPr id="7" name="Rectangle 2"/>
          <p:cNvSpPr txBox="1">
            <a:spLocks noGrp="1" noRot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图的代数表示：邻接多重表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7815942" y="1306286"/>
            <a:ext cx="2394858" cy="1981204"/>
            <a:chOff x="6059714" y="1407886"/>
            <a:chExt cx="2394858" cy="1981204"/>
          </a:xfrm>
        </p:grpSpPr>
        <p:sp>
          <p:nvSpPr>
            <p:cNvPr id="23" name="椭圆 22"/>
            <p:cNvSpPr/>
            <p:nvPr/>
          </p:nvSpPr>
          <p:spPr>
            <a:xfrm>
              <a:off x="6981371" y="1407886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59714" y="2140857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932057" y="2184400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974114" y="2866575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baseline="-25000" dirty="0">
                  <a:solidFill>
                    <a:srgbClr val="4D5B6B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1" lang="zh-CN" altLang="en-US" sz="1400" b="1" baseline="-25000" dirty="0">
                <a:solidFill>
                  <a:srgbClr val="4D5B6B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连接符 27"/>
            <p:cNvCxnSpPr>
              <a:stCxn id="23" idx="4"/>
              <a:endCxn id="26" idx="0"/>
            </p:cNvCxnSpPr>
            <p:nvPr/>
          </p:nvCxnSpPr>
          <p:spPr>
            <a:xfrm flipH="1">
              <a:off x="7235372" y="1930401"/>
              <a:ext cx="7257" cy="936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3"/>
              <a:endCxn id="24" idx="7"/>
            </p:cNvCxnSpPr>
            <p:nvPr/>
          </p:nvCxnSpPr>
          <p:spPr>
            <a:xfrm flipH="1">
              <a:off x="6505708" y="1853881"/>
              <a:ext cx="552184" cy="3634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5"/>
              <a:endCxn id="25" idx="1"/>
            </p:cNvCxnSpPr>
            <p:nvPr/>
          </p:nvCxnSpPr>
          <p:spPr>
            <a:xfrm>
              <a:off x="7427365" y="1853881"/>
              <a:ext cx="581213" cy="407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6" idx="1"/>
              <a:endCxn id="24" idx="5"/>
            </p:cNvCxnSpPr>
            <p:nvPr/>
          </p:nvCxnSpPr>
          <p:spPr>
            <a:xfrm flipH="1" flipV="1">
              <a:off x="6505708" y="2586852"/>
              <a:ext cx="544927" cy="35624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5" idx="3"/>
              <a:endCxn id="26" idx="7"/>
            </p:cNvCxnSpPr>
            <p:nvPr/>
          </p:nvCxnSpPr>
          <p:spPr>
            <a:xfrm flipH="1">
              <a:off x="7420108" y="2630395"/>
              <a:ext cx="588470" cy="3127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/>
          <p:nvPr/>
        </p:nvGrpSpPr>
        <p:grpSpPr>
          <a:xfrm>
            <a:off x="2277496" y="1840820"/>
            <a:ext cx="3015335" cy="387117"/>
            <a:chOff x="738981" y="6195113"/>
            <a:chExt cx="3015335" cy="387117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738981" y="6202369"/>
              <a:ext cx="3015335" cy="3693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ivex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ilink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jvex</a:t>
              </a:r>
              <a:r>
                <a:rPr kumimoji="1" lang="en-US" altLang="zh-CN" b="1" dirty="0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       </a:t>
              </a:r>
              <a:r>
                <a:rPr kumimoji="1" lang="en-US" altLang="zh-CN" b="1" dirty="0" err="1">
                  <a:solidFill>
                    <a:srgbClr val="000000"/>
                  </a:solidFill>
                  <a:latin typeface="Calibri"/>
                  <a:ea typeface="楷体_GB2312" pitchFamily="49" charset="-122"/>
                </a:rPr>
                <a:t>jlink</a:t>
              </a:r>
              <a:endParaRPr kumimoji="1" lang="zh-CN" altLang="en-US" b="1" dirty="0">
                <a:solidFill>
                  <a:srgbClr val="000000"/>
                </a:solidFill>
                <a:latin typeface="Calibri"/>
                <a:ea typeface="楷体_GB2312" pitchFamily="49" charset="-122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1361735" y="6202370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2167278" y="6209628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2994592" y="6195113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b="1">
                <a:solidFill>
                  <a:srgbClr val="00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5252" y="3211388"/>
            <a:ext cx="588558" cy="473833"/>
            <a:chOff x="1454462" y="4337650"/>
            <a:chExt cx="588558" cy="473833"/>
          </a:xfrm>
        </p:grpSpPr>
        <p:sp>
          <p:nvSpPr>
            <p:cNvPr id="22" name="矩形 21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2776285" y="3231460"/>
            <a:ext cx="472828" cy="4562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37061" y="3221739"/>
            <a:ext cx="473053" cy="461665"/>
            <a:chOff x="1507730" y="4355406"/>
            <a:chExt cx="473053" cy="474264"/>
          </a:xfrm>
        </p:grpSpPr>
        <p:sp>
          <p:nvSpPr>
            <p:cNvPr id="34" name="矩形 33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矩形 36"/>
          <p:cNvSpPr/>
          <p:nvPr/>
        </p:nvSpPr>
        <p:spPr>
          <a:xfrm>
            <a:off x="4224825" y="3235275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705893" y="3222015"/>
            <a:ext cx="473053" cy="461665"/>
            <a:chOff x="1507730" y="4355406"/>
            <a:chExt cx="473053" cy="461665"/>
          </a:xfrm>
        </p:grpSpPr>
        <p:sp>
          <p:nvSpPr>
            <p:cNvPr id="41" name="矩形 4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5193657" y="3235547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227851" y="3967486"/>
            <a:ext cx="588558" cy="473833"/>
            <a:chOff x="1454462" y="4337650"/>
            <a:chExt cx="588558" cy="473833"/>
          </a:xfrm>
        </p:grpSpPr>
        <p:sp>
          <p:nvSpPr>
            <p:cNvPr id="55" name="矩形 5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2768884" y="3993504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29660" y="3977837"/>
            <a:ext cx="473053" cy="461665"/>
            <a:chOff x="1507730" y="4355406"/>
            <a:chExt cx="473053" cy="474264"/>
          </a:xfrm>
        </p:grpSpPr>
        <p:sp>
          <p:nvSpPr>
            <p:cNvPr id="60" name="矩形 59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4217424" y="3991373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9500" y="3988402"/>
            <a:ext cx="473053" cy="461665"/>
            <a:chOff x="1507730" y="4355406"/>
            <a:chExt cx="473053" cy="475738"/>
          </a:xfrm>
        </p:grpSpPr>
        <p:sp>
          <p:nvSpPr>
            <p:cNvPr id="65" name="矩形 6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1507730" y="4355406"/>
                  <a:ext cx="453970" cy="475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57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矩形 66"/>
          <p:cNvSpPr/>
          <p:nvPr/>
        </p:nvSpPr>
        <p:spPr>
          <a:xfrm>
            <a:off x="5171788" y="3988398"/>
            <a:ext cx="472828" cy="4406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5191675" y="3222380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5" y="3222380"/>
                <a:ext cx="474810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2227852" y="4668817"/>
            <a:ext cx="588558" cy="473833"/>
            <a:chOff x="1454462" y="4337650"/>
            <a:chExt cx="588558" cy="473833"/>
          </a:xfrm>
        </p:grpSpPr>
        <p:sp>
          <p:nvSpPr>
            <p:cNvPr id="70" name="矩形 6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矩形 72"/>
          <p:cNvSpPr/>
          <p:nvPr/>
        </p:nvSpPr>
        <p:spPr>
          <a:xfrm>
            <a:off x="2768885" y="4699747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729661" y="4679168"/>
            <a:ext cx="473053" cy="461665"/>
            <a:chOff x="1507730" y="4355406"/>
            <a:chExt cx="473053" cy="474264"/>
          </a:xfrm>
        </p:grpSpPr>
        <p:sp>
          <p:nvSpPr>
            <p:cNvPr id="75" name="矩形 7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矩形 76"/>
          <p:cNvSpPr/>
          <p:nvPr/>
        </p:nvSpPr>
        <p:spPr>
          <a:xfrm>
            <a:off x="4217425" y="4692704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698736" y="4686844"/>
            <a:ext cx="473053" cy="461665"/>
            <a:chOff x="1507730" y="4355406"/>
            <a:chExt cx="473053" cy="461665"/>
          </a:xfrm>
        </p:grpSpPr>
        <p:sp>
          <p:nvSpPr>
            <p:cNvPr id="80" name="矩形 7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矩形 81"/>
          <p:cNvSpPr/>
          <p:nvPr/>
        </p:nvSpPr>
        <p:spPr>
          <a:xfrm>
            <a:off x="5176165" y="4694728"/>
            <a:ext cx="472828" cy="445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220451" y="5407154"/>
            <a:ext cx="588558" cy="473833"/>
            <a:chOff x="1454462" y="4337650"/>
            <a:chExt cx="588558" cy="473833"/>
          </a:xfrm>
        </p:grpSpPr>
        <p:sp>
          <p:nvSpPr>
            <p:cNvPr id="90" name="矩形 8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dirty="0">
                                <a:solidFill>
                                  <a:srgbClr val="4D5B6B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>
                    <a:solidFill>
                      <a:srgbClr val="4D5B6B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矩形 92"/>
          <p:cNvSpPr/>
          <p:nvPr/>
        </p:nvSpPr>
        <p:spPr>
          <a:xfrm>
            <a:off x="2761484" y="5430648"/>
            <a:ext cx="472828" cy="4528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3722260" y="5417505"/>
            <a:ext cx="473053" cy="461665"/>
            <a:chOff x="1507730" y="4355406"/>
            <a:chExt cx="473053" cy="474264"/>
          </a:xfrm>
        </p:grpSpPr>
        <p:sp>
          <p:nvSpPr>
            <p:cNvPr id="95" name="矩形 9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矩形 96"/>
          <p:cNvSpPr/>
          <p:nvPr/>
        </p:nvSpPr>
        <p:spPr>
          <a:xfrm>
            <a:off x="4210024" y="5431041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682853" y="5417505"/>
            <a:ext cx="473053" cy="461665"/>
            <a:chOff x="1507730" y="4355406"/>
            <a:chExt cx="473053" cy="461665"/>
          </a:xfrm>
        </p:grpSpPr>
        <p:sp>
          <p:nvSpPr>
            <p:cNvPr id="100" name="矩形 9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矩形 101"/>
          <p:cNvSpPr/>
          <p:nvPr/>
        </p:nvSpPr>
        <p:spPr>
          <a:xfrm>
            <a:off x="5159862" y="5425244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751029" y="5418994"/>
            <a:ext cx="473053" cy="461665"/>
            <a:chOff x="1507730" y="4355406"/>
            <a:chExt cx="473053" cy="474264"/>
          </a:xfrm>
        </p:grpSpPr>
        <p:sp>
          <p:nvSpPr>
            <p:cNvPr id="105" name="矩形 10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矩形 106"/>
          <p:cNvSpPr/>
          <p:nvPr/>
        </p:nvSpPr>
        <p:spPr>
          <a:xfrm>
            <a:off x="7238793" y="5432530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711622" y="5418994"/>
            <a:ext cx="473053" cy="461665"/>
            <a:chOff x="1507730" y="4355406"/>
            <a:chExt cx="473053" cy="461665"/>
          </a:xfrm>
        </p:grpSpPr>
        <p:sp>
          <p:nvSpPr>
            <p:cNvPr id="109" name="矩形 108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>
                            <a:solidFill>
                              <a:srgbClr val="E8DED8">
                                <a:lumMod val="1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dirty="0">
                    <a:solidFill>
                      <a:srgbClr val="E8DED8">
                        <a:lumMod val="10000"/>
                      </a:srgbClr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矩形 110"/>
          <p:cNvSpPr/>
          <p:nvPr/>
        </p:nvSpPr>
        <p:spPr>
          <a:xfrm>
            <a:off x="8188631" y="5426733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8197404" y="541798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404" y="5417985"/>
                <a:ext cx="474810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7230446" y="5420621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46" y="5420621"/>
                <a:ext cx="474810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5165156" y="4675358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E8DED8">
                              <a:lumMod val="10000"/>
                            </a:srgbClr>
                          </a:solidFill>
                          <a:latin typeface="Cambria Math" panose="02040503050406030204" pitchFamily="18" charset="0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E8DED8">
                      <a:lumMod val="10000"/>
                    </a:srgbClr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56" y="4675358"/>
                <a:ext cx="474810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endCxn id="34" idx="1"/>
          </p:cNvCxnSpPr>
          <p:nvPr/>
        </p:nvCxnSpPr>
        <p:spPr>
          <a:xfrm>
            <a:off x="2997899" y="3450995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990160" y="4926029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2973081" y="5654557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5414842" y="5654557"/>
            <a:ext cx="499717" cy="48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799" name="肘形连接符 289798"/>
          <p:cNvCxnSpPr>
            <a:endCxn id="34" idx="0"/>
          </p:cNvCxnSpPr>
          <p:nvPr/>
        </p:nvCxnSpPr>
        <p:spPr>
          <a:xfrm rot="16200000" flipV="1">
            <a:off x="3734308" y="3474305"/>
            <a:ext cx="2419645" cy="1940859"/>
          </a:xfrm>
          <a:prstGeom prst="bentConnector3">
            <a:avLst>
              <a:gd name="adj1" fmla="val 106476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肘形连接符 155"/>
          <p:cNvCxnSpPr/>
          <p:nvPr/>
        </p:nvCxnSpPr>
        <p:spPr>
          <a:xfrm rot="5400000" flipH="1" flipV="1">
            <a:off x="4418495" y="4421470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 rot="5400000" flipH="1" flipV="1">
            <a:off x="4435744" y="3679848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/>
          <p:nvPr/>
        </p:nvCxnSpPr>
        <p:spPr>
          <a:xfrm rot="5400000" flipH="1" flipV="1">
            <a:off x="4435745" y="5119516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22125" y="3216447"/>
            <a:ext cx="475529" cy="48162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85251" y="3935419"/>
            <a:ext cx="475529" cy="48162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58512" y="5414460"/>
            <a:ext cx="475529" cy="48162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2816" y="3944064"/>
            <a:ext cx="475529" cy="48162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0857" y="4688128"/>
            <a:ext cx="475529" cy="48162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6938" y="5421513"/>
            <a:ext cx="475529" cy="48162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42402" y="5404032"/>
            <a:ext cx="475529" cy="48162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2281" y="4695915"/>
            <a:ext cx="475529" cy="48162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5640" y="3987911"/>
            <a:ext cx="475529" cy="48162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11681" y="3221738"/>
            <a:ext cx="475529" cy="481626"/>
          </a:xfrm>
          <a:prstGeom prst="rect">
            <a:avLst/>
          </a:prstGeom>
        </p:spPr>
      </p:pic>
      <p:cxnSp>
        <p:nvCxnSpPr>
          <p:cNvPr id="130" name="肘形连接符 16"/>
          <p:cNvCxnSpPr/>
          <p:nvPr/>
        </p:nvCxnSpPr>
        <p:spPr>
          <a:xfrm rot="16200000" flipH="1">
            <a:off x="1952735" y="4555942"/>
            <a:ext cx="2615543" cy="405644"/>
          </a:xfrm>
          <a:prstGeom prst="bentConnector3">
            <a:avLst>
              <a:gd name="adj1" fmla="val 11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289798"/>
          <p:cNvCxnSpPr>
            <a:endCxn id="100" idx="2"/>
          </p:cNvCxnSpPr>
          <p:nvPr/>
        </p:nvCxnSpPr>
        <p:spPr>
          <a:xfrm flipV="1">
            <a:off x="3463329" y="5873581"/>
            <a:ext cx="1456163" cy="19295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肘形连接符 289798"/>
          <p:cNvCxnSpPr>
            <a:endCxn id="100" idx="2"/>
          </p:cNvCxnSpPr>
          <p:nvPr/>
        </p:nvCxnSpPr>
        <p:spPr>
          <a:xfrm rot="10800000" flipV="1">
            <a:off x="4919493" y="5743254"/>
            <a:ext cx="2549881" cy="130327"/>
          </a:xfrm>
          <a:prstGeom prst="bentConnector4">
            <a:avLst>
              <a:gd name="adj1" fmla="val 236"/>
              <a:gd name="adj2" fmla="val 27540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肘形连接符 16"/>
          <p:cNvCxnSpPr/>
          <p:nvPr/>
        </p:nvCxnSpPr>
        <p:spPr>
          <a:xfrm rot="16200000" flipH="1">
            <a:off x="1797987" y="4644995"/>
            <a:ext cx="2799537" cy="427619"/>
          </a:xfrm>
          <a:prstGeom prst="bentConnector3">
            <a:avLst>
              <a:gd name="adj1" fmla="val -645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肘形连接符 289798"/>
          <p:cNvCxnSpPr/>
          <p:nvPr/>
        </p:nvCxnSpPr>
        <p:spPr>
          <a:xfrm flipV="1">
            <a:off x="3410628" y="5910813"/>
            <a:ext cx="3598079" cy="347760"/>
          </a:xfrm>
          <a:prstGeom prst="bentConnector3">
            <a:avLst>
              <a:gd name="adj1" fmla="val 9968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肘形连接符 289798"/>
          <p:cNvCxnSpPr>
            <a:stCxn id="111" idx="0"/>
            <a:endCxn id="76" idx="2"/>
          </p:cNvCxnSpPr>
          <p:nvPr/>
        </p:nvCxnSpPr>
        <p:spPr>
          <a:xfrm rot="16200000" flipV="1">
            <a:off x="6047895" y="3049582"/>
            <a:ext cx="285900" cy="446840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肘形连接符 16"/>
          <p:cNvCxnSpPr/>
          <p:nvPr/>
        </p:nvCxnSpPr>
        <p:spPr>
          <a:xfrm rot="16200000" flipH="1">
            <a:off x="2433257" y="5576872"/>
            <a:ext cx="1563685" cy="283397"/>
          </a:xfrm>
          <a:prstGeom prst="bentConnector3">
            <a:avLst>
              <a:gd name="adj1" fmla="val -59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肘形连接符 289798"/>
          <p:cNvCxnSpPr>
            <a:endCxn id="109" idx="2"/>
          </p:cNvCxnSpPr>
          <p:nvPr/>
        </p:nvCxnSpPr>
        <p:spPr>
          <a:xfrm flipV="1">
            <a:off x="3364198" y="5875071"/>
            <a:ext cx="4584063" cy="645245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04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62" grpId="0" animBg="1"/>
      <p:bldP spid="67" grpId="0" animBg="1"/>
      <p:bldP spid="68" grpId="0"/>
      <p:bldP spid="77" grpId="0" animBg="1"/>
      <p:bldP spid="82" grpId="0" animBg="1"/>
      <p:bldP spid="97" grpId="0" animBg="1"/>
      <p:bldP spid="102" grpId="0" animBg="1"/>
      <p:bldP spid="107" grpId="0" animBg="1"/>
      <p:bldP spid="111" grpId="0" animBg="1"/>
      <p:bldP spid="112" grpId="0"/>
      <p:bldP spid="112" grpId="1"/>
      <p:bldP spid="114" grpId="0"/>
      <p:bldP spid="114" grpId="1"/>
      <p:bldP spid="1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2836863" y="388302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i="1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G</a:t>
            </a:r>
            <a:r>
              <a:rPr lang="en-US" sz="2400" b="1" baseline="-2500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70463" y="2663825"/>
            <a:ext cx="1676400" cy="990600"/>
            <a:chOff x="3600" y="2544"/>
            <a:chExt cx="1056" cy="624"/>
          </a:xfrm>
        </p:grpSpPr>
        <p:sp>
          <p:nvSpPr>
            <p:cNvPr id="27681" name="AutoShape 5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82" name="AutoShape 6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83" name="AutoShape 7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84" name="AutoShape 8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7685" name="AutoShape 9"/>
            <p:cNvCxnSpPr>
              <a:cxnSpLocks noChangeShapeType="1"/>
              <a:stCxn id="27683" idx="4"/>
              <a:endCxn id="2768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AutoShape 10"/>
            <p:cNvCxnSpPr>
              <a:cxnSpLocks noChangeShapeType="1"/>
              <a:stCxn id="27681" idx="6"/>
              <a:endCxn id="2768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AutoShape 11"/>
            <p:cNvCxnSpPr>
              <a:cxnSpLocks noChangeShapeType="1"/>
              <a:stCxn id="27682" idx="7"/>
              <a:endCxn id="2768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AutoShape 12"/>
            <p:cNvCxnSpPr>
              <a:cxnSpLocks noChangeShapeType="1"/>
              <a:stCxn id="27683" idx="6"/>
              <a:endCxn id="2768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9" name="AutoShape 13"/>
            <p:cNvCxnSpPr>
              <a:cxnSpLocks noChangeShapeType="1"/>
              <a:stCxn id="27681" idx="7"/>
              <a:endCxn id="2768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08225" y="2308225"/>
            <a:ext cx="1676400" cy="1600200"/>
            <a:chOff x="384" y="2160"/>
            <a:chExt cx="1056" cy="1008"/>
          </a:xfrm>
        </p:grpSpPr>
        <p:sp>
          <p:nvSpPr>
            <p:cNvPr id="27669" name="AutoShape 15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70" name="AutoShape 16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71" name="AutoShape 17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72" name="AutoShape 18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673" name="AutoShape 19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7674" name="AutoShape 20"/>
            <p:cNvCxnSpPr>
              <a:cxnSpLocks noChangeShapeType="1"/>
              <a:stCxn id="27671" idx="4"/>
              <a:endCxn id="27669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5" name="AutoShape 21"/>
            <p:cNvCxnSpPr>
              <a:cxnSpLocks noChangeShapeType="1"/>
              <a:stCxn id="27672" idx="1"/>
              <a:endCxn id="27673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6" name="AutoShape 22"/>
            <p:cNvCxnSpPr>
              <a:cxnSpLocks noChangeShapeType="1"/>
              <a:stCxn id="27671" idx="7"/>
              <a:endCxn id="27673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23"/>
            <p:cNvCxnSpPr>
              <a:cxnSpLocks noChangeShapeType="1"/>
              <a:stCxn id="27673" idx="4"/>
              <a:endCxn id="27669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AutoShape 24"/>
            <p:cNvCxnSpPr>
              <a:cxnSpLocks noChangeShapeType="1"/>
              <a:stCxn id="27673" idx="4"/>
              <a:endCxn id="27670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25"/>
            <p:cNvCxnSpPr>
              <a:cxnSpLocks noChangeShapeType="1"/>
              <a:stCxn id="27671" idx="6"/>
              <a:endCxn id="27672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0" name="AutoShape 26"/>
            <p:cNvCxnSpPr>
              <a:cxnSpLocks noChangeShapeType="1"/>
              <a:stCxn id="27671" idx="5"/>
              <a:endCxn id="27670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5503863" y="388302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i="1" dirty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G</a:t>
            </a:r>
            <a:r>
              <a:rPr lang="en-US" sz="2400" b="1" baseline="-25000" dirty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151580" name="AutoShape 28"/>
          <p:cNvSpPr>
            <a:spLocks noChangeArrowheads="1"/>
          </p:cNvSpPr>
          <p:nvPr/>
        </p:nvSpPr>
        <p:spPr bwMode="auto">
          <a:xfrm>
            <a:off x="8164513" y="37766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1581" name="AutoShape 29"/>
          <p:cNvSpPr>
            <a:spLocks noChangeArrowheads="1"/>
          </p:cNvSpPr>
          <p:nvPr/>
        </p:nvSpPr>
        <p:spPr bwMode="auto">
          <a:xfrm>
            <a:off x="9078913" y="37766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1582" name="AutoShape 30"/>
          <p:cNvSpPr>
            <a:spLocks noChangeArrowheads="1"/>
          </p:cNvSpPr>
          <p:nvPr/>
        </p:nvSpPr>
        <p:spPr bwMode="auto">
          <a:xfrm>
            <a:off x="7859713" y="29384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1583" name="AutoShape 31"/>
          <p:cNvSpPr>
            <a:spLocks noChangeArrowheads="1"/>
          </p:cNvSpPr>
          <p:nvPr/>
        </p:nvSpPr>
        <p:spPr bwMode="auto">
          <a:xfrm>
            <a:off x="9383713" y="29384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8621713" y="2328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1585" name="AutoShape 33"/>
          <p:cNvCxnSpPr>
            <a:cxnSpLocks noChangeShapeType="1"/>
            <a:stCxn id="151580" idx="6"/>
            <a:endCxn id="151581" idx="2"/>
          </p:cNvCxnSpPr>
          <p:nvPr/>
        </p:nvCxnSpPr>
        <p:spPr bwMode="auto">
          <a:xfrm>
            <a:off x="8316913" y="3852863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6" name="AutoShape 34"/>
          <p:cNvCxnSpPr>
            <a:cxnSpLocks noChangeShapeType="1"/>
            <a:stCxn id="151581" idx="7"/>
            <a:endCxn id="151583" idx="4"/>
          </p:cNvCxnSpPr>
          <p:nvPr/>
        </p:nvCxnSpPr>
        <p:spPr bwMode="auto">
          <a:xfrm flipV="1">
            <a:off x="9209089" y="3090864"/>
            <a:ext cx="250825" cy="708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7" name="AutoShape 35"/>
          <p:cNvCxnSpPr>
            <a:cxnSpLocks noChangeShapeType="1"/>
            <a:stCxn id="151583" idx="1"/>
            <a:endCxn id="151584" idx="5"/>
          </p:cNvCxnSpPr>
          <p:nvPr/>
        </p:nvCxnSpPr>
        <p:spPr bwMode="auto">
          <a:xfrm flipH="1" flipV="1">
            <a:off x="8751888" y="2459038"/>
            <a:ext cx="654050" cy="501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8" name="AutoShape 36"/>
          <p:cNvCxnSpPr>
            <a:cxnSpLocks noChangeShapeType="1"/>
            <a:stCxn id="151582" idx="7"/>
            <a:endCxn id="151584" idx="3"/>
          </p:cNvCxnSpPr>
          <p:nvPr/>
        </p:nvCxnSpPr>
        <p:spPr bwMode="auto">
          <a:xfrm flipV="1">
            <a:off x="7989888" y="2459038"/>
            <a:ext cx="654050" cy="501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9" name="AutoShape 37"/>
          <p:cNvCxnSpPr>
            <a:cxnSpLocks noChangeShapeType="1"/>
            <a:stCxn id="151584" idx="4"/>
            <a:endCxn id="151580" idx="0"/>
          </p:cNvCxnSpPr>
          <p:nvPr/>
        </p:nvCxnSpPr>
        <p:spPr bwMode="auto">
          <a:xfrm flipH="1">
            <a:off x="8240713" y="2481263"/>
            <a:ext cx="45720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0" name="AutoShape 38"/>
          <p:cNvCxnSpPr>
            <a:cxnSpLocks noChangeShapeType="1"/>
            <a:stCxn id="151584" idx="4"/>
            <a:endCxn id="151581" idx="1"/>
          </p:cNvCxnSpPr>
          <p:nvPr/>
        </p:nvCxnSpPr>
        <p:spPr bwMode="auto">
          <a:xfrm>
            <a:off x="8697914" y="2481264"/>
            <a:ext cx="403225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1" name="AutoShape 39"/>
          <p:cNvCxnSpPr>
            <a:cxnSpLocks noChangeShapeType="1"/>
            <a:stCxn id="151582" idx="5"/>
            <a:endCxn id="151581" idx="1"/>
          </p:cNvCxnSpPr>
          <p:nvPr/>
        </p:nvCxnSpPr>
        <p:spPr bwMode="auto">
          <a:xfrm>
            <a:off x="7989888" y="3068638"/>
            <a:ext cx="1111250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2" name="AutoShape 40"/>
          <p:cNvCxnSpPr>
            <a:cxnSpLocks noChangeShapeType="1"/>
            <a:stCxn id="151580" idx="7"/>
            <a:endCxn id="151583" idx="3"/>
          </p:cNvCxnSpPr>
          <p:nvPr/>
        </p:nvCxnSpPr>
        <p:spPr bwMode="auto">
          <a:xfrm flipV="1">
            <a:off x="8294688" y="3068638"/>
            <a:ext cx="1111250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51593" name="Object 41"/>
          <p:cNvGraphicFramePr>
            <a:graphicFrameLocks noChangeAspect="1"/>
          </p:cNvGraphicFramePr>
          <p:nvPr/>
        </p:nvGraphicFramePr>
        <p:xfrm>
          <a:off x="8107363" y="4103689"/>
          <a:ext cx="11985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47480" imgH="6896160" progId="Equation.3">
                  <p:embed/>
                </p:oleObj>
              </mc:Choice>
              <mc:Fallback>
                <p:oleObj name="公式" r:id="rId2" imgW="16647480" imgH="6896160" progId="Equation.3">
                  <p:embed/>
                  <p:pic>
                    <p:nvPicPr>
                      <p:cNvPr id="15159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363" y="4103689"/>
                        <a:ext cx="1198562" cy="4984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itchFamily="2" charset="-122"/>
                <a:ea typeface="宋体"/>
              </a:rPr>
              <a:t>图的运算</a:t>
            </a:r>
            <a:endParaRPr kumimoji="1" lang="zh-CN" altLang="en-US" sz="4400" b="1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710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0" grpId="0" animBg="1"/>
      <p:bldP spid="151581" grpId="0" animBg="1"/>
      <p:bldP spid="151582" grpId="0" animBg="1"/>
      <p:bldP spid="151583" grpId="0" animBg="1"/>
      <p:bldP spid="1515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道路与回路：基本概念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2.1.1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无向或有向的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中顶点与边的交替序列：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(1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=(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对于有向图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&gt;), 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通路的起点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通路的长度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长度为奇数的圈称作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奇圈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长度为偶数的圈称作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偶圈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道路与回路：基本概念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2.1.1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无向或有向的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中顶点与边的交替序列：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(1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=(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对于有向图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&gt;), 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分别为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通路的起点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通路的长度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长度为奇数的圈称作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奇圈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长度为偶数的圈称作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偶圈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道路与回路：基本概念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70028" y="1143366"/>
            <a:ext cx="8505373" cy="5431054"/>
          </a:xfrm>
        </p:spPr>
        <p:txBody>
          <a:bodyPr rtlCol="0">
            <a:normAutofit/>
          </a:bodyPr>
          <a:lstStyle/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说明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表示方法</a:t>
            </a:r>
          </a:p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① 按定义用顶点和边的交替序列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</a:t>
            </a:r>
          </a:p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P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endParaRPr lang="en-US" altLang="zh-CN" sz="2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②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用边序列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endParaRPr lang="en-US" altLang="zh-CN" sz="2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indent="-533400" algn="just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③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简单图中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用顶点序列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600" b="1" i="1" baseline="-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endParaRPr lang="en-US" altLang="zh-CN" sz="2600" b="1" i="1" baseline="-30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33400" indent="-533400" fontAlgn="auto">
              <a:lnSpc>
                <a:spcPct val="11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在无向图中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的圈由环构成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的圈由两条重边构成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无向简单图中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所有圈的长度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</a:p>
          <a:p>
            <a:pPr marL="533400" indent="-533400" fontAlgn="auto">
              <a:lnSpc>
                <a:spcPct val="11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在有向图中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长度为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的圈由环构成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533400" indent="-533400" fontAlgn="auto">
              <a:lnSpc>
                <a:spcPct val="110000"/>
              </a:lnSpc>
              <a:spcBef>
                <a:spcPct val="40000"/>
              </a:spcBef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在有向简单图中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所有圈的长度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</a:p>
          <a:p>
            <a:pPr marL="533400" indent="-533400" fontAlgn="auto">
              <a:lnSpc>
                <a:spcPct val="90000"/>
              </a:lnSpc>
              <a:spcBef>
                <a:spcPct val="40000"/>
              </a:spcBef>
              <a:buNone/>
              <a:defRPr/>
            </a:pPr>
            <a:endParaRPr lang="en-US" altLang="zh-CN" sz="2600" b="1" dirty="0">
              <a:solidFill>
                <a:srgbClr val="5E2CA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54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道路与回路：基本概念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2.1.2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若通路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回路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中所有边各异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zh-CN" altLang="en-US" b="1" dirty="0">
                <a:latin typeface="+mn-ea"/>
                <a:ea typeface="+mn-ea"/>
              </a:rPr>
              <a:t>则称为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简单通路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简单回路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),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否则称为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复杂通路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复杂回路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若简单通路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回路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中所有顶点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对于回路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zh-CN" altLang="en-US" b="1" dirty="0">
                <a:latin typeface="+mn-ea"/>
                <a:ea typeface="+mn-ea"/>
              </a:rPr>
              <a:t>除</a:t>
            </a:r>
            <a:r>
              <a:rPr lang="en-US" altLang="zh-CN" b="1" i="1" dirty="0">
                <a:latin typeface="+mn-ea"/>
                <a:ea typeface="+mn-ea"/>
              </a:rPr>
              <a:t>v</a:t>
            </a:r>
            <a:r>
              <a:rPr lang="en-US" altLang="zh-CN" b="1" baseline="-30000" dirty="0">
                <a:latin typeface="+mn-ea"/>
                <a:ea typeface="+mn-ea"/>
              </a:rPr>
              <a:t>0</a:t>
            </a:r>
            <a:r>
              <a:rPr lang="en-US" altLang="zh-CN" b="1" dirty="0">
                <a:latin typeface="+mn-ea"/>
                <a:ea typeface="+mn-ea"/>
              </a:rPr>
              <a:t>=</a:t>
            </a:r>
            <a:r>
              <a:rPr lang="en-US" altLang="zh-CN" b="1" i="1" dirty="0" err="1">
                <a:latin typeface="+mn-ea"/>
                <a:ea typeface="+mn-ea"/>
              </a:rPr>
              <a:t>v</a:t>
            </a:r>
            <a:r>
              <a:rPr lang="en-US" altLang="zh-CN" b="1" i="1" baseline="-30000" dirty="0" err="1">
                <a:latin typeface="+mn-ea"/>
                <a:ea typeface="+mn-ea"/>
              </a:rPr>
              <a:t>l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各异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zh-CN" altLang="en-US" b="1" dirty="0">
                <a:latin typeface="+mn-ea"/>
                <a:ea typeface="+mn-ea"/>
              </a:rPr>
              <a:t>则称为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初级通路</a:t>
            </a:r>
            <a:r>
              <a:rPr lang="zh-CN" altLang="en-US" b="1" dirty="0">
                <a:latin typeface="+mn-ea"/>
                <a:ea typeface="+mn-ea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路径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初级回路或圈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en-US" altLang="zh-CN" b="1" dirty="0">
                <a:latin typeface="+mn-ea"/>
                <a:ea typeface="+mn-ea"/>
              </a:rPr>
              <a:t>.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4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道路与回路：基本概念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60000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2.1: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在无向图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(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若任意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deg(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 2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  <a:r>
              <a:rPr lang="en-US" altLang="zh-CN" b="1" i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中存在圈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SzPct val="60000"/>
              <a:buNone/>
            </a:pP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证明：</a:t>
            </a:r>
          </a:p>
          <a:p>
            <a:pPr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不妨设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是简单图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中存在圈，得证。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中不存在圈，必然可在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中找到一条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最长的路径  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: 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  <a:p>
            <a:pPr eaLnBrk="1" hangingPunct="1"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由于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是最长路径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邻接的结点必在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上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由于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deg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 2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存在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(2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邻接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中的一个圈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967916" y="4644135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对上图中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12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个结点的带弦双向环，</a:t>
            </a: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 结点度为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：链路数为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18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，直径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（比如红色结点），度为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，不对称。</a:t>
            </a:r>
          </a:p>
          <a:p>
            <a:pPr marL="742950" lvl="1" indent="-285750" fontAlgn="base">
              <a:spcBef>
                <a:spcPct val="1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 结点度为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：链路数为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24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，直径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（比如红色结点），度为</a:t>
            </a:r>
            <a:r>
              <a:rPr lang="en-US" altLang="zh-CN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，对称。</a:t>
            </a:r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2265363" y="1564760"/>
            <a:ext cx="3678238" cy="2819400"/>
            <a:chOff x="371" y="528"/>
            <a:chExt cx="2317" cy="1776"/>
          </a:xfrm>
        </p:grpSpPr>
        <p:sp>
          <p:nvSpPr>
            <p:cNvPr id="181281" name="Oval 4"/>
            <p:cNvSpPr>
              <a:spLocks noChangeArrowheads="1"/>
            </p:cNvSpPr>
            <p:nvPr/>
          </p:nvSpPr>
          <p:spPr bwMode="auto">
            <a:xfrm>
              <a:off x="960" y="576"/>
              <a:ext cx="1680" cy="1680"/>
            </a:xfrm>
            <a:prstGeom prst="ellips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2" name="Oval 5"/>
            <p:cNvSpPr>
              <a:spLocks noChangeArrowheads="1"/>
            </p:cNvSpPr>
            <p:nvPr/>
          </p:nvSpPr>
          <p:spPr bwMode="auto">
            <a:xfrm>
              <a:off x="1728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3" name="Oval 6"/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4" name="Oval 7"/>
            <p:cNvSpPr>
              <a:spLocks noChangeArrowheads="1"/>
            </p:cNvSpPr>
            <p:nvPr/>
          </p:nvSpPr>
          <p:spPr bwMode="auto">
            <a:xfrm>
              <a:off x="2208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5" name="Oval 8"/>
            <p:cNvSpPr>
              <a:spLocks noChangeArrowheads="1"/>
            </p:cNvSpPr>
            <p:nvPr/>
          </p:nvSpPr>
          <p:spPr bwMode="auto">
            <a:xfrm>
              <a:off x="1008" y="10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6" name="Oval 9"/>
            <p:cNvSpPr>
              <a:spLocks noChangeArrowheads="1"/>
            </p:cNvSpPr>
            <p:nvPr/>
          </p:nvSpPr>
          <p:spPr bwMode="auto">
            <a:xfrm>
              <a:off x="2496" y="10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7" name="Oval 10"/>
            <p:cNvSpPr>
              <a:spLocks noChangeArrowheads="1"/>
            </p:cNvSpPr>
            <p:nvPr/>
          </p:nvSpPr>
          <p:spPr bwMode="auto">
            <a:xfrm>
              <a:off x="91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8" name="Oval 11"/>
            <p:cNvSpPr>
              <a:spLocks noChangeArrowheads="1"/>
            </p:cNvSpPr>
            <p:nvPr/>
          </p:nvSpPr>
          <p:spPr bwMode="auto">
            <a:xfrm>
              <a:off x="25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9" name="Oval 12"/>
            <p:cNvSpPr>
              <a:spLocks noChangeArrowheads="1"/>
            </p:cNvSpPr>
            <p:nvPr/>
          </p:nvSpPr>
          <p:spPr bwMode="auto">
            <a:xfrm>
              <a:off x="1776" y="220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0" name="Oval 13"/>
            <p:cNvSpPr>
              <a:spLocks noChangeArrowheads="1"/>
            </p:cNvSpPr>
            <p:nvPr/>
          </p:nvSpPr>
          <p:spPr bwMode="auto">
            <a:xfrm>
              <a:off x="1008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1" name="Oval 14"/>
            <p:cNvSpPr>
              <a:spLocks noChangeArrowheads="1"/>
            </p:cNvSpPr>
            <p:nvPr/>
          </p:nvSpPr>
          <p:spPr bwMode="auto">
            <a:xfrm>
              <a:off x="1296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2" name="Oval 15"/>
            <p:cNvSpPr>
              <a:spLocks noChangeArrowheads="1"/>
            </p:cNvSpPr>
            <p:nvPr/>
          </p:nvSpPr>
          <p:spPr bwMode="auto">
            <a:xfrm>
              <a:off x="2496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3" name="Oval 16"/>
            <p:cNvSpPr>
              <a:spLocks noChangeArrowheads="1"/>
            </p:cNvSpPr>
            <p:nvPr/>
          </p:nvSpPr>
          <p:spPr bwMode="auto">
            <a:xfrm>
              <a:off x="2208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4" name="Line 17"/>
            <p:cNvSpPr>
              <a:spLocks noChangeShapeType="1"/>
            </p:cNvSpPr>
            <p:nvPr/>
          </p:nvSpPr>
          <p:spPr bwMode="auto">
            <a:xfrm flipH="1">
              <a:off x="1008" y="624"/>
              <a:ext cx="768" cy="81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5" name="Line 18"/>
            <p:cNvSpPr>
              <a:spLocks noChangeShapeType="1"/>
            </p:cNvSpPr>
            <p:nvPr/>
          </p:nvSpPr>
          <p:spPr bwMode="auto">
            <a:xfrm rot="-4934636" flipH="1" flipV="1">
              <a:off x="1800" y="1512"/>
              <a:ext cx="857" cy="631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6" name="Line 19"/>
            <p:cNvSpPr>
              <a:spLocks noChangeShapeType="1"/>
            </p:cNvSpPr>
            <p:nvPr/>
          </p:nvSpPr>
          <p:spPr bwMode="auto">
            <a:xfrm flipH="1">
              <a:off x="1056" y="768"/>
              <a:ext cx="288" cy="100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7" name="Line 20"/>
            <p:cNvSpPr>
              <a:spLocks noChangeShapeType="1"/>
            </p:cNvSpPr>
            <p:nvPr/>
          </p:nvSpPr>
          <p:spPr bwMode="auto">
            <a:xfrm>
              <a:off x="1056" y="1104"/>
              <a:ext cx="288" cy="96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8" name="Line 21"/>
            <p:cNvSpPr>
              <a:spLocks noChangeShapeType="1"/>
            </p:cNvSpPr>
            <p:nvPr/>
          </p:nvSpPr>
          <p:spPr bwMode="auto">
            <a:xfrm flipH="1">
              <a:off x="2256" y="1104"/>
              <a:ext cx="288" cy="96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99" name="Line 22"/>
            <p:cNvSpPr>
              <a:spLocks noChangeShapeType="1"/>
            </p:cNvSpPr>
            <p:nvPr/>
          </p:nvSpPr>
          <p:spPr bwMode="auto">
            <a:xfrm>
              <a:off x="2256" y="768"/>
              <a:ext cx="240" cy="100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300" name="Text Box 23"/>
            <p:cNvSpPr txBox="1">
              <a:spLocks noChangeArrowheads="1"/>
            </p:cNvSpPr>
            <p:nvPr/>
          </p:nvSpPr>
          <p:spPr bwMode="auto">
            <a:xfrm>
              <a:off x="371" y="624"/>
              <a:ext cx="349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度为</a:t>
              </a:r>
              <a:r>
                <a:rPr kumimoji="1" lang="en-US" altLang="zh-CN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zh-CN" altLang="en-US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的带弦环</a:t>
              </a:r>
            </a:p>
          </p:txBody>
        </p:sp>
      </p:grpSp>
      <p:grpSp>
        <p:nvGrpSpPr>
          <p:cNvPr id="181252" name="Group 24"/>
          <p:cNvGrpSpPr>
            <a:grpSpLocks/>
          </p:cNvGrpSpPr>
          <p:nvPr/>
        </p:nvGrpSpPr>
        <p:grpSpPr bwMode="auto">
          <a:xfrm>
            <a:off x="6700839" y="1552060"/>
            <a:ext cx="3509963" cy="2819400"/>
            <a:chOff x="3165" y="480"/>
            <a:chExt cx="2211" cy="1776"/>
          </a:xfrm>
        </p:grpSpPr>
        <p:sp>
          <p:nvSpPr>
            <p:cNvPr id="181255" name="Oval 25"/>
            <p:cNvSpPr>
              <a:spLocks noChangeArrowheads="1"/>
            </p:cNvSpPr>
            <p:nvPr/>
          </p:nvSpPr>
          <p:spPr bwMode="auto">
            <a:xfrm>
              <a:off x="3648" y="528"/>
              <a:ext cx="1680" cy="1680"/>
            </a:xfrm>
            <a:prstGeom prst="ellips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56" name="Oval 26"/>
            <p:cNvSpPr>
              <a:spLocks noChangeArrowheads="1"/>
            </p:cNvSpPr>
            <p:nvPr/>
          </p:nvSpPr>
          <p:spPr bwMode="auto">
            <a:xfrm>
              <a:off x="4416" y="48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57" name="Oval 27"/>
            <p:cNvSpPr>
              <a:spLocks noChangeArrowheads="1"/>
            </p:cNvSpPr>
            <p:nvPr/>
          </p:nvSpPr>
          <p:spPr bwMode="auto">
            <a:xfrm>
              <a:off x="3984" y="6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58" name="Oval 28"/>
            <p:cNvSpPr>
              <a:spLocks noChangeArrowheads="1"/>
            </p:cNvSpPr>
            <p:nvPr/>
          </p:nvSpPr>
          <p:spPr bwMode="auto">
            <a:xfrm>
              <a:off x="4896" y="6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59" name="Oval 29"/>
            <p:cNvSpPr>
              <a:spLocks noChangeArrowheads="1"/>
            </p:cNvSpPr>
            <p:nvPr/>
          </p:nvSpPr>
          <p:spPr bwMode="auto">
            <a:xfrm>
              <a:off x="3696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0" name="Oval 30"/>
            <p:cNvSpPr>
              <a:spLocks noChangeArrowheads="1"/>
            </p:cNvSpPr>
            <p:nvPr/>
          </p:nvSpPr>
          <p:spPr bwMode="auto">
            <a:xfrm>
              <a:off x="5184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1" name="Oval 31"/>
            <p:cNvSpPr>
              <a:spLocks noChangeArrowheads="1"/>
            </p:cNvSpPr>
            <p:nvPr/>
          </p:nvSpPr>
          <p:spPr bwMode="auto">
            <a:xfrm>
              <a:off x="3600" y="13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2" name="Oval 32"/>
            <p:cNvSpPr>
              <a:spLocks noChangeArrowheads="1"/>
            </p:cNvSpPr>
            <p:nvPr/>
          </p:nvSpPr>
          <p:spPr bwMode="auto">
            <a:xfrm>
              <a:off x="5280" y="134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3" name="Oval 33"/>
            <p:cNvSpPr>
              <a:spLocks noChangeArrowheads="1"/>
            </p:cNvSpPr>
            <p:nvPr/>
          </p:nvSpPr>
          <p:spPr bwMode="auto">
            <a:xfrm>
              <a:off x="4464" y="21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4" name="Oval 34"/>
            <p:cNvSpPr>
              <a:spLocks noChangeArrowheads="1"/>
            </p:cNvSpPr>
            <p:nvPr/>
          </p:nvSpPr>
          <p:spPr bwMode="auto">
            <a:xfrm>
              <a:off x="3696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5" name="Oval 35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6" name="Oval 36"/>
            <p:cNvSpPr>
              <a:spLocks noChangeArrowheads="1"/>
            </p:cNvSpPr>
            <p:nvPr/>
          </p:nvSpPr>
          <p:spPr bwMode="auto">
            <a:xfrm>
              <a:off x="518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7" name="Oval 37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8" name="Line 38"/>
            <p:cNvSpPr>
              <a:spLocks noChangeShapeType="1"/>
            </p:cNvSpPr>
            <p:nvPr/>
          </p:nvSpPr>
          <p:spPr bwMode="auto">
            <a:xfrm flipH="1">
              <a:off x="3696" y="576"/>
              <a:ext cx="768" cy="81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69" name="Line 39"/>
            <p:cNvSpPr>
              <a:spLocks noChangeShapeType="1"/>
            </p:cNvSpPr>
            <p:nvPr/>
          </p:nvSpPr>
          <p:spPr bwMode="auto">
            <a:xfrm>
              <a:off x="4464" y="576"/>
              <a:ext cx="816" cy="81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0" name="Line 40"/>
            <p:cNvSpPr>
              <a:spLocks noChangeShapeType="1"/>
            </p:cNvSpPr>
            <p:nvPr/>
          </p:nvSpPr>
          <p:spPr bwMode="auto">
            <a:xfrm flipH="1">
              <a:off x="3792" y="720"/>
              <a:ext cx="240" cy="105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1" name="Line 41"/>
            <p:cNvSpPr>
              <a:spLocks noChangeShapeType="1"/>
            </p:cNvSpPr>
            <p:nvPr/>
          </p:nvSpPr>
          <p:spPr bwMode="auto">
            <a:xfrm>
              <a:off x="4080" y="672"/>
              <a:ext cx="1104" cy="33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2" name="Line 42"/>
            <p:cNvSpPr>
              <a:spLocks noChangeShapeType="1"/>
            </p:cNvSpPr>
            <p:nvPr/>
          </p:nvSpPr>
          <p:spPr bwMode="auto">
            <a:xfrm>
              <a:off x="3744" y="1056"/>
              <a:ext cx="288" cy="96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3" name="Line 43"/>
            <p:cNvSpPr>
              <a:spLocks noChangeShapeType="1"/>
            </p:cNvSpPr>
            <p:nvPr/>
          </p:nvSpPr>
          <p:spPr bwMode="auto">
            <a:xfrm flipH="1">
              <a:off x="3792" y="672"/>
              <a:ext cx="1104" cy="336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4" name="Line 44"/>
            <p:cNvSpPr>
              <a:spLocks noChangeShapeType="1"/>
            </p:cNvSpPr>
            <p:nvPr/>
          </p:nvSpPr>
          <p:spPr bwMode="auto">
            <a:xfrm>
              <a:off x="3696" y="1392"/>
              <a:ext cx="816" cy="76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5" name="Line 45"/>
            <p:cNvSpPr>
              <a:spLocks noChangeShapeType="1"/>
            </p:cNvSpPr>
            <p:nvPr/>
          </p:nvSpPr>
          <p:spPr bwMode="auto">
            <a:xfrm flipH="1" flipV="1">
              <a:off x="3792" y="1776"/>
              <a:ext cx="1104" cy="28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6" name="Line 46"/>
            <p:cNvSpPr>
              <a:spLocks noChangeShapeType="1"/>
            </p:cNvSpPr>
            <p:nvPr/>
          </p:nvSpPr>
          <p:spPr bwMode="auto">
            <a:xfrm flipH="1">
              <a:off x="4080" y="1776"/>
              <a:ext cx="1104" cy="28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7" name="Line 47"/>
            <p:cNvSpPr>
              <a:spLocks noChangeShapeType="1"/>
            </p:cNvSpPr>
            <p:nvPr/>
          </p:nvSpPr>
          <p:spPr bwMode="auto">
            <a:xfrm flipH="1">
              <a:off x="4512" y="1392"/>
              <a:ext cx="768" cy="76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8" name="Line 48"/>
            <p:cNvSpPr>
              <a:spLocks noChangeShapeType="1"/>
            </p:cNvSpPr>
            <p:nvPr/>
          </p:nvSpPr>
          <p:spPr bwMode="auto">
            <a:xfrm flipH="1">
              <a:off x="4944" y="1056"/>
              <a:ext cx="288" cy="96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79" name="Line 49"/>
            <p:cNvSpPr>
              <a:spLocks noChangeShapeType="1"/>
            </p:cNvSpPr>
            <p:nvPr/>
          </p:nvSpPr>
          <p:spPr bwMode="auto">
            <a:xfrm>
              <a:off x="4944" y="720"/>
              <a:ext cx="288" cy="1008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1280" name="Text Box 50"/>
            <p:cNvSpPr txBox="1">
              <a:spLocks noChangeArrowheads="1"/>
            </p:cNvSpPr>
            <p:nvPr/>
          </p:nvSpPr>
          <p:spPr bwMode="auto">
            <a:xfrm>
              <a:off x="3165" y="624"/>
              <a:ext cx="349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度为</a:t>
              </a:r>
              <a:r>
                <a:rPr kumimoji="1" lang="en-US" altLang="zh-CN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kumimoji="1" lang="zh-CN" altLang="en-US" sz="2400" b="1" dirty="0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的带弦环</a:t>
              </a:r>
            </a:p>
          </p:txBody>
        </p:sp>
      </p:grpSp>
      <p:sp>
        <p:nvSpPr>
          <p:cNvPr id="181253" name="Rectangle 53"/>
          <p:cNvSpPr>
            <a:spLocks noChangeArrowheads="1"/>
          </p:cNvSpPr>
          <p:nvPr/>
        </p:nvSpPr>
        <p:spPr bwMode="auto">
          <a:xfrm>
            <a:off x="1524000" y="120281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带弦环</a:t>
            </a:r>
          </a:p>
        </p:txBody>
      </p:sp>
      <p:sp>
        <p:nvSpPr>
          <p:cNvPr id="53" name="标题 45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在网络上的应用</a:t>
            </a: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1"/>
          </p:nvPr>
        </p:nvSpPr>
        <p:spPr>
          <a:xfrm>
            <a:off x="10210800" y="5854186"/>
            <a:ext cx="3810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4E5F-2E60-4FC0-AC9C-9B4D140E3829}" type="slidenum">
              <a:rPr kumimoji="1" lang="zh-CN" altLang="en-US">
                <a:solidFill>
                  <a:srgbClr val="675D5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zh-CN" altLang="en-US" dirty="0">
              <a:solidFill>
                <a:srgbClr val="675D59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816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有向图的连通性及其分类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设有向图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=&lt;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&gt;,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可达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有通路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规定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到自身总是可达的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相互可达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可达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可达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弱连通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连通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略去各边的方向所得无向图为连通图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单向连通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可达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可达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强连通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相互可达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35189" y="4076701"/>
            <a:ext cx="76025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E8DED8"/>
                </a:solidFill>
                <a:latin typeface="Times New Roman" pitchFamily="18" charset="0"/>
              </a:rPr>
              <a:t> </a:t>
            </a: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br>
              <a:rPr lang="en-US" altLang="zh-CN">
                <a:solidFill>
                  <a:srgbClr val="E8DED8"/>
                </a:solidFill>
                <a:latin typeface="Times New Roman" pitchFamily="18" charset="0"/>
              </a:rPr>
            </a:br>
            <a:endParaRPr lang="en-US" altLang="zh-CN">
              <a:solidFill>
                <a:srgbClr val="E8DED8"/>
              </a:solidFill>
            </a:endParaRPr>
          </a:p>
        </p:txBody>
      </p:sp>
      <p:pic>
        <p:nvPicPr>
          <p:cNvPr id="5" name="Picture 4" descr="14-12"/>
          <p:cNvPicPr>
            <a:picLocks noChangeAspect="1" noChangeArrowheads="1"/>
          </p:cNvPicPr>
          <p:nvPr/>
        </p:nvPicPr>
        <p:blipFill>
          <a:blip r:embed="rId2" cstate="print"/>
          <a:srcRect t="26393"/>
          <a:stretch>
            <a:fillRect/>
          </a:stretch>
        </p:blipFill>
        <p:spPr bwMode="auto">
          <a:xfrm>
            <a:off x="2743201" y="4514851"/>
            <a:ext cx="6588125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01" y="5734050"/>
            <a:ext cx="132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75D59">
                    <a:lumMod val="75000"/>
                  </a:srgbClr>
                </a:solidFill>
                <a:latin typeface="Times New Roman" pitchFamily="18" charset="0"/>
              </a:rPr>
              <a:t>强连通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03838" y="5734050"/>
            <a:ext cx="1554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675D59">
                    <a:lumMod val="75000"/>
                  </a:srgbClr>
                </a:solidFill>
                <a:latin typeface="Times New Roman" pitchFamily="18" charset="0"/>
              </a:rPr>
              <a:t>单向连通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04188" y="5734050"/>
            <a:ext cx="1268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75D59">
                    <a:lumMod val="75000"/>
                  </a:srgbClr>
                </a:solidFill>
                <a:latin typeface="Times New Roman" pitchFamily="18" charset="0"/>
              </a:rPr>
              <a:t>弱连通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259388" y="5459413"/>
            <a:ext cx="296862" cy="315912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6561138" y="5459413"/>
            <a:ext cx="296862" cy="315912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807326" y="4514851"/>
            <a:ext cx="296863" cy="315913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9075738" y="5480051"/>
            <a:ext cx="296862" cy="315913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0866" y="5170379"/>
            <a:ext cx="5490610" cy="949569"/>
          </a:xfrm>
          <a:noFill/>
        </p:spPr>
        <p:txBody>
          <a:bodyPr anchor="ctr" anchorCtr="1"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8301245" y="6065955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65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图论第三讲</a:t>
            </a:r>
            <a:b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9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路径构造法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ct val="500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是简单连通图，若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不是完全图，则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中存在三个点</a:t>
            </a:r>
            <a:r>
              <a:rPr lang="en-US" altLang="zh-CN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，使</a:t>
            </a:r>
            <a:r>
              <a:rPr lang="en-US" altLang="zh-CN" b="1" i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uv,vw</a:t>
            </a:r>
            <a:r>
              <a:rPr lang="en-US" altLang="zh-CN" b="1" i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E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，但</a:t>
            </a:r>
            <a:r>
              <a:rPr lang="en-US" altLang="zh-CN" b="1" i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uw∉</a:t>
            </a:r>
            <a:r>
              <a:rPr lang="en-US" altLang="zh-CN" b="1" i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 B" pitchFamily="2" charset="2"/>
              </a:rPr>
              <a:t>E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 B" pitchFamily="2" charset="2"/>
              </a:rPr>
              <a:t>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证明：因为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不是完全图，所以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|V|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≥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3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且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中至少存在一对 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 不相邻的顶点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（即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ux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∉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）。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 因为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G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连通，所以存在一条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到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的通路，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设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P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是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x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之间所有通路中长度最短的通路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最短路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sym typeface="Math B" pitchFamily="2" charset="2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并设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P=uv</a:t>
            </a:r>
            <a:r>
              <a:rPr lang="en-US" altLang="zh-CN" sz="2400" i="1" baseline="-250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1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…x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若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P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的长为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2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，则令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w=x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v=v</a:t>
            </a:r>
            <a:r>
              <a:rPr lang="en-US" altLang="zh-CN" sz="2400" i="1" baseline="-250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1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v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w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为所求；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否则，令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v=v</a:t>
            </a:r>
            <a:r>
              <a:rPr lang="en-US" altLang="zh-CN" sz="2400" i="1" baseline="-250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1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w=v</a:t>
            </a:r>
            <a:r>
              <a:rPr lang="en-US" altLang="zh-CN" sz="2400" i="1" baseline="-250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2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，因为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P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是最短路，所以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uv</a:t>
            </a:r>
            <a:r>
              <a:rPr lang="en-US" altLang="zh-CN" sz="2400" i="1" baseline="-250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2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∉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 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                      即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uw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∉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 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，所以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u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v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w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ath B" pitchFamily="2" charset="2"/>
              </a:rPr>
              <a:t>为所求。</a:t>
            </a:r>
          </a:p>
        </p:txBody>
      </p:sp>
    </p:spTree>
    <p:extLst>
      <p:ext uri="{BB962C8B-B14F-4D97-AF65-F5344CB8AC3E}">
        <p14:creationId xmlns:p14="http://schemas.microsoft.com/office/powerpoint/2010/main" val="17613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最短路与距离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之间的最短路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之间长度最短的通路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连通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之间的距离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之间最短路的长度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不连通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规定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∞.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性质（正权图）：</a:t>
            </a: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u=v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(2)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(3)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)+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 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208213" y="5375275"/>
            <a:ext cx="7772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例如  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之间的短程线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ace,afe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.    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a,e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)=2, 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a,h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)=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∞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780213" y="3241675"/>
            <a:ext cx="3352800" cy="2286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85013" y="3089275"/>
            <a:ext cx="2743200" cy="2057400"/>
            <a:chOff x="3456" y="2112"/>
            <a:chExt cx="1728" cy="1296"/>
          </a:xfrm>
        </p:grpSpPr>
        <p:pic>
          <p:nvPicPr>
            <p:cNvPr id="36871" name="Picture 7" descr="短程线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375"/>
              <a:ext cx="1440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3936" y="216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E8DED8">
                      <a:lumMod val="1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3456" y="259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E8DED8">
                      <a:lumMod val="1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3936" y="307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4272" y="273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4368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4464" y="2304"/>
              <a:ext cx="33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 dirty="0">
                  <a:solidFill>
                    <a:srgbClr val="E8DED8">
                      <a:lumMod val="1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4800" y="2112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E8DED8">
                      <a:lumMod val="1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4560" y="3120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944" y="2976"/>
              <a:ext cx="240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 err="1">
                  <a:solidFill>
                    <a:srgbClr val="4D5B6B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400" b="1" i="1" dirty="0">
                <a:solidFill>
                  <a:srgbClr val="4D5B6B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2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有向图中的最短路与距离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的最短路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长度最短的通路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可达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距离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到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的最短路的长度</a:t>
            </a: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不可达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规定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∞.</a:t>
            </a: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性质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（正权图）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i="1" dirty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0, 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且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0 </a:t>
            </a:r>
            <a:r>
              <a:rPr lang="en-US" altLang="zh-CN" b="1" dirty="0">
                <a:solidFill>
                  <a:srgbClr val="3333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u=v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    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d&lt;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lang="en-US" altLang="zh-CN" b="1" dirty="0" err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just"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5E2CA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注意</a:t>
            </a:r>
            <a:r>
              <a:rPr lang="en-US" altLang="zh-CN" b="1" dirty="0">
                <a:solidFill>
                  <a:srgbClr val="5E2CA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zh-CN" altLang="en-US" b="1" dirty="0">
                <a:solidFill>
                  <a:srgbClr val="5E2CA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没有对称性</a:t>
            </a:r>
          </a:p>
        </p:txBody>
      </p:sp>
    </p:spTree>
    <p:extLst>
      <p:ext uri="{BB962C8B-B14F-4D97-AF65-F5344CB8AC3E}">
        <p14:creationId xmlns:p14="http://schemas.microsoft.com/office/powerpoint/2010/main" val="610923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/>
              <a:t>图的连通分支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极大连通子图</a:t>
            </a:r>
          </a:p>
          <a:p>
            <a:pPr algn="just" eaLnBrk="1" fontAlgn="auto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–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若连通子图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不是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的任何连通子图的真子图，称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  <a:r>
              <a:rPr lang="en-US" altLang="zh-CN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的极大连通子图，或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连通支</a:t>
            </a:r>
            <a:endParaRPr lang="zh-CN" altLang="en-US" sz="1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是连通图</a:t>
            </a:r>
            <a:r>
              <a:rPr lang="zh-CN" altLang="en-US" sz="2400" b="1" dirty="0">
                <a:solidFill>
                  <a:srgbClr val="3333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711826" y="4429126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675D59">
                    <a:lumMod val="75000"/>
                  </a:srgbClr>
                </a:solidFill>
                <a:latin typeface="Arial" pitchFamily="34" charset="0"/>
                <a:ea typeface="宋体" pitchFamily="2" charset="-122"/>
              </a:rPr>
              <a:t>有两个连通支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406776" y="4376739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406776" y="5384801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487863" y="4376739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487863" y="5384801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3479801" y="4448175"/>
            <a:ext cx="23813" cy="9969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479800" y="4448176"/>
            <a:ext cx="1079500" cy="1008063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3479800" y="5456238"/>
            <a:ext cx="10795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9692" name="Freeform 12"/>
          <p:cNvSpPr>
            <a:spLocks/>
          </p:cNvSpPr>
          <p:nvPr/>
        </p:nvSpPr>
        <p:spPr bwMode="auto">
          <a:xfrm>
            <a:off x="2940051" y="4124326"/>
            <a:ext cx="2087563" cy="1547813"/>
          </a:xfrm>
          <a:custGeom>
            <a:avLst/>
            <a:gdLst>
              <a:gd name="T0" fmla="*/ 2147483647 w 1315"/>
              <a:gd name="T1" fmla="*/ 2147483647 h 975"/>
              <a:gd name="T2" fmla="*/ 2147483647 w 1315"/>
              <a:gd name="T3" fmla="*/ 2147483647 h 975"/>
              <a:gd name="T4" fmla="*/ 2147483647 w 1315"/>
              <a:gd name="T5" fmla="*/ 2147483647 h 975"/>
              <a:gd name="T6" fmla="*/ 2147483647 w 1315"/>
              <a:gd name="T7" fmla="*/ 2147483647 h 975"/>
              <a:gd name="T8" fmla="*/ 0 60000 65536"/>
              <a:gd name="T9" fmla="*/ 0 60000 65536"/>
              <a:gd name="T10" fmla="*/ 0 60000 65536"/>
              <a:gd name="T11" fmla="*/ 0 60000 65536"/>
              <a:gd name="T12" fmla="*/ 0 w 1315"/>
              <a:gd name="T13" fmla="*/ 0 h 975"/>
              <a:gd name="T14" fmla="*/ 1315 w 1315"/>
              <a:gd name="T15" fmla="*/ 975 h 9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5" h="975">
                <a:moveTo>
                  <a:pt x="68" y="930"/>
                </a:moveTo>
                <a:cubicBezTo>
                  <a:pt x="34" y="488"/>
                  <a:pt x="0" y="46"/>
                  <a:pt x="204" y="23"/>
                </a:cubicBezTo>
                <a:cubicBezTo>
                  <a:pt x="408" y="0"/>
                  <a:pt x="1315" y="635"/>
                  <a:pt x="1292" y="794"/>
                </a:cubicBezTo>
                <a:cubicBezTo>
                  <a:pt x="1269" y="953"/>
                  <a:pt x="668" y="964"/>
                  <a:pt x="68" y="975"/>
                </a:cubicBezTo>
              </a:path>
            </a:pathLst>
          </a:custGeom>
          <a:noFill/>
          <a:ln w="952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9693" name="Freeform 13"/>
          <p:cNvSpPr>
            <a:spLocks/>
          </p:cNvSpPr>
          <p:nvPr/>
        </p:nvSpPr>
        <p:spPr bwMode="auto">
          <a:xfrm>
            <a:off x="4151314" y="4005263"/>
            <a:ext cx="744537" cy="742950"/>
          </a:xfrm>
          <a:custGeom>
            <a:avLst/>
            <a:gdLst>
              <a:gd name="T0" fmla="*/ 2147483647 w 469"/>
              <a:gd name="T1" fmla="*/ 2147483647 h 468"/>
              <a:gd name="T2" fmla="*/ 2147483647 w 469"/>
              <a:gd name="T3" fmla="*/ 2147483647 h 468"/>
              <a:gd name="T4" fmla="*/ 2147483647 w 469"/>
              <a:gd name="T5" fmla="*/ 2147483647 h 468"/>
              <a:gd name="T6" fmla="*/ 2147483647 w 469"/>
              <a:gd name="T7" fmla="*/ 2147483647 h 468"/>
              <a:gd name="T8" fmla="*/ 2147483647 w 469"/>
              <a:gd name="T9" fmla="*/ 2147483647 h 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"/>
              <a:gd name="T16" fmla="*/ 0 h 468"/>
              <a:gd name="T17" fmla="*/ 469 w 469"/>
              <a:gd name="T18" fmla="*/ 468 h 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" h="468">
                <a:moveTo>
                  <a:pt x="212" y="7"/>
                </a:moveTo>
                <a:cubicBezTo>
                  <a:pt x="144" y="14"/>
                  <a:pt x="0" y="158"/>
                  <a:pt x="30" y="234"/>
                </a:cubicBezTo>
                <a:cubicBezTo>
                  <a:pt x="60" y="310"/>
                  <a:pt x="325" y="468"/>
                  <a:pt x="393" y="461"/>
                </a:cubicBezTo>
                <a:cubicBezTo>
                  <a:pt x="461" y="454"/>
                  <a:pt x="469" y="265"/>
                  <a:pt x="439" y="189"/>
                </a:cubicBezTo>
                <a:cubicBezTo>
                  <a:pt x="409" y="113"/>
                  <a:pt x="280" y="0"/>
                  <a:pt x="212" y="7"/>
                </a:cubicBezTo>
                <a:close/>
              </a:path>
            </a:pathLst>
          </a:custGeom>
          <a:noFill/>
          <a:ln w="952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85880" y="3007152"/>
            <a:ext cx="1769423" cy="47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675D59">
                    <a:lumMod val="75000"/>
                  </a:srgbClr>
                </a:solidFill>
                <a:latin typeface="Arial" pitchFamily="34" charset="0"/>
                <a:ea typeface="宋体" pitchFamily="2" charset="-122"/>
              </a:rPr>
              <a:t>1</a:t>
            </a:r>
            <a:endParaRPr kumimoji="1" lang="zh-CN" altLang="en-US" sz="2400" b="1" dirty="0">
              <a:solidFill>
                <a:srgbClr val="675D59">
                  <a:lumMod val="75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9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2" grpId="0" animBg="1"/>
      <p:bldP spid="199693" grpId="0" animBg="1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2208214" y="1196975"/>
            <a:ext cx="7488237" cy="478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2.1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个城市用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条公路的网络连接（一条公路定义为两个城市间的不穿过任意中间城市的道路），证明如果                       ，则人们总能通过连接的公路，在任何城市间旅行。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这实际上等价于证明：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b="1" i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是简单图，当                        时，</a:t>
            </a:r>
            <a:r>
              <a:rPr kumimoji="1" lang="en-US" altLang="zh-CN" sz="2400" b="1" i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是连通图。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证明（反证法）：</a:t>
            </a:r>
          </a:p>
          <a:p>
            <a:pPr fontAlgn="base">
              <a:spcBef>
                <a:spcPct val="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假定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非连通，则至少存在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个连通支，不妨设为    </a:t>
            </a:r>
          </a:p>
          <a:p>
            <a:pPr fontAlgn="base">
              <a:spcBef>
                <a:spcPct val="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  <a:p>
            <a:pPr fontAlgn="base">
              <a:spcBef>
                <a:spcPct val="5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 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 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 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|=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</a:p>
          <a:p>
            <a:pPr fontAlgn="base">
              <a:spcBef>
                <a:spcPct val="5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故有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004089" y="1929724"/>
          <a:ext cx="1657081" cy="52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90560" imgH="812880" progId="Equation.3">
                  <p:embed/>
                </p:oleObj>
              </mc:Choice>
              <mc:Fallback>
                <p:oleObj name="公式" r:id="rId2" imgW="2590560" imgH="81288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089" y="1929724"/>
                        <a:ext cx="1657081" cy="526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4716463" y="3408363"/>
          <a:ext cx="16938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406080" progId="Equation.3">
                  <p:embed/>
                </p:oleObj>
              </mc:Choice>
              <mc:Fallback>
                <p:oleObj name="公式" r:id="rId4" imgW="1460160" imgH="406080" progId="Equation.3">
                  <p:embed/>
                  <p:pic>
                    <p:nvPicPr>
                      <p:cNvPr id="200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08363"/>
                        <a:ext cx="16938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图的连通性与连通分支</a:t>
            </a:r>
          </a:p>
        </p:txBody>
      </p:sp>
    </p:spTree>
    <p:extLst>
      <p:ext uri="{BB962C8B-B14F-4D97-AF65-F5344CB8AC3E}">
        <p14:creationId xmlns:p14="http://schemas.microsoft.com/office/powerpoint/2010/main" val="15819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0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2208214" y="1312723"/>
            <a:ext cx="7488237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5E2CAE"/>
                </a:solidFill>
                <a:latin typeface="Arial" pitchFamily="34" charset="0"/>
                <a:ea typeface="宋体" pitchFamily="2" charset="-122"/>
              </a:rPr>
              <a:t>若</a:t>
            </a:r>
            <a:r>
              <a:rPr kumimoji="1" lang="en-US" altLang="zh-CN" sz="2400" b="1" i="1" dirty="0">
                <a:solidFill>
                  <a:srgbClr val="5E2CAE"/>
                </a:solidFill>
                <a:latin typeface="Arial" pitchFamily="34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华文细黑" pitchFamily="2" charset="-122"/>
                <a:ea typeface="华文细黑" pitchFamily="2" charset="-122"/>
              </a:rPr>
              <a:t>是简单图，当                        时，</a:t>
            </a:r>
            <a:r>
              <a:rPr kumimoji="1" lang="en-US" altLang="zh-CN" sz="2400" b="1" i="1" dirty="0">
                <a:solidFill>
                  <a:srgbClr val="5E2CAE"/>
                </a:solidFill>
                <a:latin typeface="Arial" pitchFamily="34" charset="0"/>
                <a:ea typeface="华文细黑" pitchFamily="2" charset="-122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华文细黑" pitchFamily="2" charset="-122"/>
                <a:ea typeface="华文细黑" pitchFamily="2" charset="-122"/>
              </a:rPr>
              <a:t>是连通图。</a:t>
            </a:r>
            <a:endParaRPr kumimoji="1" lang="zh-CN" altLang="en-US" sz="2400" b="1" dirty="0">
              <a:solidFill>
                <a:srgbClr val="5E2CAE"/>
              </a:solidFill>
              <a:latin typeface="Arial" pitchFamily="34" charset="0"/>
              <a:ea typeface="华文细黑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</a:rPr>
              <a:t>证明（续）：</a:t>
            </a:r>
          </a:p>
          <a:p>
            <a:pPr fontAlgn="base">
              <a:spcBef>
                <a:spcPct val="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因为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是简单图，所以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</a:rPr>
              <a:t>G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也都是简单图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656139" y="1276460"/>
          <a:ext cx="1812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90560" imgH="812880" progId="Equation.3">
                  <p:embed/>
                </p:oleObj>
              </mc:Choice>
              <mc:Fallback>
                <p:oleObj name="公式" r:id="rId2" imgW="2590560" imgH="81288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1276460"/>
                        <a:ext cx="18129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ScreenHunter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2244" y="3102559"/>
            <a:ext cx="64801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图的连通性与连通分支</a:t>
            </a:r>
          </a:p>
        </p:txBody>
      </p:sp>
    </p:spTree>
    <p:extLst>
      <p:ext uri="{BB962C8B-B14F-4D97-AF65-F5344CB8AC3E}">
        <p14:creationId xmlns:p14="http://schemas.microsoft.com/office/powerpoint/2010/main" val="224360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333376"/>
            <a:ext cx="8229600" cy="6715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900" dirty="0"/>
              <a:t>点割集与割点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1341438"/>
            <a:ext cx="8124121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令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G=&lt;V,E&gt;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是连通无向图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结点集合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,V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V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如果删去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中所有结点后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就变得不连通了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而删去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的任何真子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集中的所有结点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得到的子图仍然连通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则称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的一个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点割集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如果点割集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中只有一个结点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则称此结点为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割点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latin typeface="Times New Roman" pitchFamily="18" charset="0"/>
              <a:ea typeface="+mn-ea"/>
              <a:cs typeface="Times New Roman" pitchFamily="18" charset="0"/>
              <a:sym typeface="MT Extra" pitchFamily="18" charset="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如下图：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b,f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}, 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b,g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}, 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f,k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},{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k,g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</a:t>
            </a:r>
            <a:r>
              <a:rPr lang="zh-CN" altLang="zh-CN" sz="1800" b="1" dirty="0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是点割集</a:t>
            </a:r>
            <a:endParaRPr lang="en-US" altLang="zh-CN" sz="1800" b="1" dirty="0">
              <a:latin typeface="Times New Roman" pitchFamily="18" charset="0"/>
              <a:ea typeface="+mn-ea"/>
              <a:cs typeface="Times New Roman" pitchFamily="18" charset="0"/>
              <a:sym typeface="MT Extra" pitchFamily="18" charset="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               </a:t>
            </a:r>
            <a:r>
              <a:rPr lang="zh-CN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a,d,i,l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</a:t>
            </a:r>
            <a:r>
              <a:rPr lang="zh-CN" altLang="en-US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，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{</a:t>
            </a:r>
            <a:r>
              <a:rPr lang="en-US" altLang="zh-CN" sz="18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c,e,h,j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}</a:t>
            </a:r>
            <a:r>
              <a:rPr lang="zh-CN" altLang="en-US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也</a:t>
            </a:r>
            <a:r>
              <a:rPr lang="zh-CN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是点割集.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</a:t>
            </a:r>
            <a:r>
              <a:rPr lang="zh-CN" altLang="en-US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不存在割点</a:t>
            </a:r>
            <a:r>
              <a:rPr lang="en-US" altLang="zh-CN" sz="18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51851" y="4006618"/>
            <a:ext cx="1546225" cy="1427162"/>
            <a:chOff x="4355" y="336"/>
            <a:chExt cx="974" cy="899"/>
          </a:xfrm>
        </p:grpSpPr>
        <p:sp>
          <p:nvSpPr>
            <p:cNvPr id="39993" name="Text Box 5"/>
            <p:cNvSpPr txBox="1">
              <a:spLocks noChangeArrowheads="1"/>
            </p:cNvSpPr>
            <p:nvPr/>
          </p:nvSpPr>
          <p:spPr bwMode="auto">
            <a:xfrm>
              <a:off x="4992" y="94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g</a:t>
              </a:r>
            </a:p>
          </p:txBody>
        </p:sp>
        <p:sp>
          <p:nvSpPr>
            <p:cNvPr id="39994" name="Text Box 6"/>
            <p:cNvSpPr txBox="1">
              <a:spLocks noChangeArrowheads="1"/>
            </p:cNvSpPr>
            <p:nvPr/>
          </p:nvSpPr>
          <p:spPr bwMode="auto">
            <a:xfrm>
              <a:off x="4992" y="336"/>
              <a:ext cx="3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c</a:t>
              </a:r>
            </a:p>
          </p:txBody>
        </p:sp>
        <p:sp>
          <p:nvSpPr>
            <p:cNvPr id="39995" name="Text Box 7"/>
            <p:cNvSpPr txBox="1">
              <a:spLocks noChangeArrowheads="1"/>
            </p:cNvSpPr>
            <p:nvPr/>
          </p:nvSpPr>
          <p:spPr bwMode="auto">
            <a:xfrm>
              <a:off x="4355" y="336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b</a:t>
              </a:r>
            </a:p>
          </p:txBody>
        </p:sp>
        <p:sp>
          <p:nvSpPr>
            <p:cNvPr id="39996" name="Text Box 8"/>
            <p:cNvSpPr txBox="1">
              <a:spLocks noChangeArrowheads="1"/>
            </p:cNvSpPr>
            <p:nvPr/>
          </p:nvSpPr>
          <p:spPr bwMode="auto">
            <a:xfrm>
              <a:off x="4704" y="624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e</a:t>
              </a:r>
            </a:p>
          </p:txBody>
        </p:sp>
        <p:sp>
          <p:nvSpPr>
            <p:cNvPr id="39997" name="Line 9"/>
            <p:cNvSpPr>
              <a:spLocks noChangeShapeType="1"/>
            </p:cNvSpPr>
            <p:nvPr/>
          </p:nvSpPr>
          <p:spPr bwMode="auto">
            <a:xfrm>
              <a:off x="4512" y="4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98" name="Line 10"/>
            <p:cNvSpPr>
              <a:spLocks noChangeShapeType="1"/>
            </p:cNvSpPr>
            <p:nvPr/>
          </p:nvSpPr>
          <p:spPr bwMode="auto">
            <a:xfrm flipH="1" flipV="1">
              <a:off x="5088" y="4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99" name="Line 11"/>
            <p:cNvSpPr>
              <a:spLocks noChangeShapeType="1"/>
            </p:cNvSpPr>
            <p:nvPr/>
          </p:nvSpPr>
          <p:spPr bwMode="auto">
            <a:xfrm rot="5481199" flipH="1">
              <a:off x="4482" y="468"/>
              <a:ext cx="563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70450" y="4006618"/>
            <a:ext cx="2668588" cy="2328862"/>
            <a:chOff x="2064" y="336"/>
            <a:chExt cx="1681" cy="1467"/>
          </a:xfrm>
        </p:grpSpPr>
        <p:sp>
          <p:nvSpPr>
            <p:cNvPr id="39974" name="Text Box 13"/>
            <p:cNvSpPr txBox="1">
              <a:spLocks noChangeArrowheads="1"/>
            </p:cNvSpPr>
            <p:nvPr/>
          </p:nvSpPr>
          <p:spPr bwMode="auto">
            <a:xfrm>
              <a:off x="3408" y="94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g</a:t>
              </a:r>
            </a:p>
          </p:txBody>
        </p:sp>
        <p:sp>
          <p:nvSpPr>
            <p:cNvPr id="39975" name="Text Box 14"/>
            <p:cNvSpPr txBox="1">
              <a:spLocks noChangeArrowheads="1"/>
            </p:cNvSpPr>
            <p:nvPr/>
          </p:nvSpPr>
          <p:spPr bwMode="auto">
            <a:xfrm>
              <a:off x="3408" y="336"/>
              <a:ext cx="3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c</a:t>
              </a:r>
            </a:p>
          </p:txBody>
        </p:sp>
        <p:sp>
          <p:nvSpPr>
            <p:cNvPr id="39976" name="Text Box 15"/>
            <p:cNvSpPr txBox="1">
              <a:spLocks noChangeArrowheads="1"/>
            </p:cNvSpPr>
            <p:nvPr/>
          </p:nvSpPr>
          <p:spPr bwMode="auto">
            <a:xfrm>
              <a:off x="2064" y="336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a</a:t>
              </a:r>
            </a:p>
          </p:txBody>
        </p:sp>
        <p:sp>
          <p:nvSpPr>
            <p:cNvPr id="39977" name="Text Box 16"/>
            <p:cNvSpPr txBox="1">
              <a:spLocks noChangeArrowheads="1"/>
            </p:cNvSpPr>
            <p:nvPr/>
          </p:nvSpPr>
          <p:spPr bwMode="auto">
            <a:xfrm>
              <a:off x="3120" y="1152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i</a:t>
              </a:r>
            </a:p>
          </p:txBody>
        </p:sp>
        <p:sp>
          <p:nvSpPr>
            <p:cNvPr id="39978" name="Text Box 17"/>
            <p:cNvSpPr txBox="1">
              <a:spLocks noChangeArrowheads="1"/>
            </p:cNvSpPr>
            <p:nvPr/>
          </p:nvSpPr>
          <p:spPr bwMode="auto">
            <a:xfrm>
              <a:off x="3120" y="624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e</a:t>
              </a:r>
            </a:p>
          </p:txBody>
        </p:sp>
        <p:sp>
          <p:nvSpPr>
            <p:cNvPr id="39979" name="Text Box 18"/>
            <p:cNvSpPr txBox="1">
              <a:spLocks noChangeArrowheads="1"/>
            </p:cNvSpPr>
            <p:nvPr/>
          </p:nvSpPr>
          <p:spPr bwMode="auto">
            <a:xfrm>
              <a:off x="2064" y="1488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j</a:t>
              </a:r>
            </a:p>
          </p:txBody>
        </p:sp>
        <p:sp>
          <p:nvSpPr>
            <p:cNvPr id="39980" name="Text Box 19"/>
            <p:cNvSpPr txBox="1">
              <a:spLocks noChangeArrowheads="1"/>
            </p:cNvSpPr>
            <p:nvPr/>
          </p:nvSpPr>
          <p:spPr bwMode="auto">
            <a:xfrm>
              <a:off x="2304" y="624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d</a:t>
              </a:r>
            </a:p>
          </p:txBody>
        </p:sp>
        <p:sp>
          <p:nvSpPr>
            <p:cNvPr id="39981" name="Text Box 20"/>
            <p:cNvSpPr txBox="1">
              <a:spLocks noChangeArrowheads="1"/>
            </p:cNvSpPr>
            <p:nvPr/>
          </p:nvSpPr>
          <p:spPr bwMode="auto">
            <a:xfrm>
              <a:off x="2304" y="1152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h</a:t>
              </a:r>
            </a:p>
          </p:txBody>
        </p:sp>
        <p:sp>
          <p:nvSpPr>
            <p:cNvPr id="39982" name="Text Box 21"/>
            <p:cNvSpPr txBox="1">
              <a:spLocks noChangeArrowheads="1"/>
            </p:cNvSpPr>
            <p:nvPr/>
          </p:nvSpPr>
          <p:spPr bwMode="auto">
            <a:xfrm>
              <a:off x="3408" y="1515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l</a:t>
              </a:r>
            </a:p>
          </p:txBody>
        </p:sp>
        <p:sp>
          <p:nvSpPr>
            <p:cNvPr id="39983" name="Text Box 22"/>
            <p:cNvSpPr txBox="1">
              <a:spLocks noChangeArrowheads="1"/>
            </p:cNvSpPr>
            <p:nvPr/>
          </p:nvSpPr>
          <p:spPr bwMode="auto">
            <a:xfrm>
              <a:off x="2778" y="1515"/>
              <a:ext cx="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k</a:t>
              </a:r>
            </a:p>
          </p:txBody>
        </p:sp>
        <p:sp>
          <p:nvSpPr>
            <p:cNvPr id="39984" name="Line 23"/>
            <p:cNvSpPr>
              <a:spLocks noChangeShapeType="1"/>
            </p:cNvSpPr>
            <p:nvPr/>
          </p:nvSpPr>
          <p:spPr bwMode="auto">
            <a:xfrm flipV="1">
              <a:off x="3492" y="493"/>
              <a:ext cx="0" cy="1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85" name="Line 24"/>
            <p:cNvSpPr>
              <a:spLocks noChangeShapeType="1"/>
            </p:cNvSpPr>
            <p:nvPr/>
          </p:nvSpPr>
          <p:spPr bwMode="auto">
            <a:xfrm>
              <a:off x="2241" y="16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86" name="Line 25"/>
            <p:cNvSpPr>
              <a:spLocks noChangeShapeType="1"/>
            </p:cNvSpPr>
            <p:nvPr/>
          </p:nvSpPr>
          <p:spPr bwMode="auto">
            <a:xfrm rot="5481199" flipH="1">
              <a:off x="3204" y="780"/>
              <a:ext cx="292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87" name="Line 26"/>
            <p:cNvSpPr>
              <a:spLocks noChangeShapeType="1"/>
            </p:cNvSpPr>
            <p:nvPr/>
          </p:nvSpPr>
          <p:spPr bwMode="auto">
            <a:xfrm>
              <a:off x="2544" y="1344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88" name="Line 27"/>
            <p:cNvSpPr>
              <a:spLocks noChangeShapeType="1"/>
            </p:cNvSpPr>
            <p:nvPr/>
          </p:nvSpPr>
          <p:spPr bwMode="auto">
            <a:xfrm flipH="1">
              <a:off x="2880" y="1060"/>
              <a:ext cx="612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89" name="Line 28"/>
            <p:cNvSpPr>
              <a:spLocks noChangeShapeType="1"/>
            </p:cNvSpPr>
            <p:nvPr/>
          </p:nvSpPr>
          <p:spPr bwMode="auto">
            <a:xfrm>
              <a:off x="2544" y="768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90" name="Line 29"/>
            <p:cNvSpPr>
              <a:spLocks noChangeShapeType="1"/>
            </p:cNvSpPr>
            <p:nvPr/>
          </p:nvSpPr>
          <p:spPr bwMode="auto">
            <a:xfrm>
              <a:off x="2504" y="758"/>
              <a:ext cx="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91" name="Line 30"/>
            <p:cNvSpPr>
              <a:spLocks noChangeShapeType="1"/>
            </p:cNvSpPr>
            <p:nvPr/>
          </p:nvSpPr>
          <p:spPr bwMode="auto">
            <a:xfrm>
              <a:off x="2526" y="132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92" name="Line 31"/>
            <p:cNvSpPr>
              <a:spLocks noChangeShapeType="1"/>
            </p:cNvSpPr>
            <p:nvPr/>
          </p:nvSpPr>
          <p:spPr bwMode="auto">
            <a:xfrm>
              <a:off x="3198" y="758"/>
              <a:ext cx="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79650" y="4006618"/>
            <a:ext cx="2668588" cy="2328862"/>
            <a:chOff x="2112" y="288"/>
            <a:chExt cx="1681" cy="1467"/>
          </a:xfrm>
        </p:grpSpPr>
        <p:sp>
          <p:nvSpPr>
            <p:cNvPr id="39950" name="Text Box 33"/>
            <p:cNvSpPr txBox="1">
              <a:spLocks noChangeArrowheads="1"/>
            </p:cNvSpPr>
            <p:nvPr/>
          </p:nvSpPr>
          <p:spPr bwMode="auto">
            <a:xfrm>
              <a:off x="3456" y="87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g</a:t>
              </a:r>
            </a:p>
          </p:txBody>
        </p:sp>
        <p:sp>
          <p:nvSpPr>
            <p:cNvPr id="39951" name="Text Box 34"/>
            <p:cNvSpPr txBox="1">
              <a:spLocks noChangeArrowheads="1"/>
            </p:cNvSpPr>
            <p:nvPr/>
          </p:nvSpPr>
          <p:spPr bwMode="auto">
            <a:xfrm>
              <a:off x="3456" y="288"/>
              <a:ext cx="3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c</a:t>
              </a:r>
            </a:p>
          </p:txBody>
        </p:sp>
        <p:sp>
          <p:nvSpPr>
            <p:cNvPr id="39952" name="Text Box 35"/>
            <p:cNvSpPr txBox="1">
              <a:spLocks noChangeArrowheads="1"/>
            </p:cNvSpPr>
            <p:nvPr/>
          </p:nvSpPr>
          <p:spPr bwMode="auto">
            <a:xfrm>
              <a:off x="2112" y="288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a</a:t>
              </a:r>
            </a:p>
          </p:txBody>
        </p:sp>
        <p:sp>
          <p:nvSpPr>
            <p:cNvPr id="39953" name="Text Box 36"/>
            <p:cNvSpPr txBox="1">
              <a:spLocks noChangeArrowheads="1"/>
            </p:cNvSpPr>
            <p:nvPr/>
          </p:nvSpPr>
          <p:spPr bwMode="auto">
            <a:xfrm>
              <a:off x="2819" y="28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b</a:t>
              </a:r>
            </a:p>
          </p:txBody>
        </p:sp>
        <p:sp>
          <p:nvSpPr>
            <p:cNvPr id="39954" name="Text Box 37"/>
            <p:cNvSpPr txBox="1">
              <a:spLocks noChangeArrowheads="1"/>
            </p:cNvSpPr>
            <p:nvPr/>
          </p:nvSpPr>
          <p:spPr bwMode="auto">
            <a:xfrm>
              <a:off x="3168" y="1104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i</a:t>
              </a:r>
            </a:p>
          </p:txBody>
        </p:sp>
        <p:sp>
          <p:nvSpPr>
            <p:cNvPr id="39955" name="Text Box 38"/>
            <p:cNvSpPr txBox="1">
              <a:spLocks noChangeArrowheads="1"/>
            </p:cNvSpPr>
            <p:nvPr/>
          </p:nvSpPr>
          <p:spPr bwMode="auto">
            <a:xfrm>
              <a:off x="3168" y="576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e</a:t>
              </a:r>
            </a:p>
          </p:txBody>
        </p:sp>
        <p:sp>
          <p:nvSpPr>
            <p:cNvPr id="39956" name="Text Box 39"/>
            <p:cNvSpPr txBox="1">
              <a:spLocks noChangeArrowheads="1"/>
            </p:cNvSpPr>
            <p:nvPr/>
          </p:nvSpPr>
          <p:spPr bwMode="auto">
            <a:xfrm>
              <a:off x="2112" y="1440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j</a:t>
              </a:r>
            </a:p>
          </p:txBody>
        </p:sp>
        <p:sp>
          <p:nvSpPr>
            <p:cNvPr id="39957" name="Text Box 40"/>
            <p:cNvSpPr txBox="1">
              <a:spLocks noChangeArrowheads="1"/>
            </p:cNvSpPr>
            <p:nvPr/>
          </p:nvSpPr>
          <p:spPr bwMode="auto">
            <a:xfrm>
              <a:off x="2112" y="864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f</a:t>
              </a:r>
            </a:p>
          </p:txBody>
        </p:sp>
        <p:sp>
          <p:nvSpPr>
            <p:cNvPr id="39958" name="Text Box 41"/>
            <p:cNvSpPr txBox="1">
              <a:spLocks noChangeArrowheads="1"/>
            </p:cNvSpPr>
            <p:nvPr/>
          </p:nvSpPr>
          <p:spPr bwMode="auto">
            <a:xfrm>
              <a:off x="2352" y="576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d</a:t>
              </a:r>
            </a:p>
          </p:txBody>
        </p:sp>
        <p:sp>
          <p:nvSpPr>
            <p:cNvPr id="39959" name="Text Box 42"/>
            <p:cNvSpPr txBox="1">
              <a:spLocks noChangeArrowheads="1"/>
            </p:cNvSpPr>
            <p:nvPr/>
          </p:nvSpPr>
          <p:spPr bwMode="auto">
            <a:xfrm>
              <a:off x="2352" y="1104"/>
              <a:ext cx="3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h</a:t>
              </a:r>
            </a:p>
          </p:txBody>
        </p:sp>
        <p:sp>
          <p:nvSpPr>
            <p:cNvPr id="39960" name="Text Box 43"/>
            <p:cNvSpPr txBox="1">
              <a:spLocks noChangeArrowheads="1"/>
            </p:cNvSpPr>
            <p:nvPr/>
          </p:nvSpPr>
          <p:spPr bwMode="auto">
            <a:xfrm>
              <a:off x="3456" y="1467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l</a:t>
              </a:r>
            </a:p>
          </p:txBody>
        </p:sp>
        <p:sp>
          <p:nvSpPr>
            <p:cNvPr id="39961" name="Text Box 44"/>
            <p:cNvSpPr txBox="1">
              <a:spLocks noChangeArrowheads="1"/>
            </p:cNvSpPr>
            <p:nvPr/>
          </p:nvSpPr>
          <p:spPr bwMode="auto">
            <a:xfrm>
              <a:off x="2826" y="1467"/>
              <a:ext cx="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89AAD3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  <a:sym typeface="MT Extra" pitchFamily="18" charset="2"/>
                </a:rPr>
                <a:t>k</a:t>
              </a:r>
            </a:p>
          </p:txBody>
        </p:sp>
        <p:sp>
          <p:nvSpPr>
            <p:cNvPr id="39962" name="Line 45"/>
            <p:cNvSpPr>
              <a:spLocks noChangeShapeType="1"/>
            </p:cNvSpPr>
            <p:nvPr/>
          </p:nvSpPr>
          <p:spPr bwMode="auto">
            <a:xfrm>
              <a:off x="2280" y="43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3" name="Line 46"/>
            <p:cNvSpPr>
              <a:spLocks noChangeShapeType="1"/>
            </p:cNvSpPr>
            <p:nvPr/>
          </p:nvSpPr>
          <p:spPr bwMode="auto">
            <a:xfrm flipV="1">
              <a:off x="3540" y="445"/>
              <a:ext cx="0" cy="1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4" name="Line 47"/>
            <p:cNvSpPr>
              <a:spLocks noChangeShapeType="1"/>
            </p:cNvSpPr>
            <p:nvPr/>
          </p:nvSpPr>
          <p:spPr bwMode="auto">
            <a:xfrm>
              <a:off x="2280" y="445"/>
              <a:ext cx="0" cy="1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5" name="Line 48"/>
            <p:cNvSpPr>
              <a:spLocks noChangeShapeType="1"/>
            </p:cNvSpPr>
            <p:nvPr/>
          </p:nvSpPr>
          <p:spPr bwMode="auto">
            <a:xfrm>
              <a:off x="2289" y="161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6" name="Line 49"/>
            <p:cNvSpPr>
              <a:spLocks noChangeShapeType="1"/>
            </p:cNvSpPr>
            <p:nvPr/>
          </p:nvSpPr>
          <p:spPr bwMode="auto">
            <a:xfrm rot="5481199" flipH="1">
              <a:off x="2971" y="420"/>
              <a:ext cx="563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7" name="Line 50"/>
            <p:cNvSpPr>
              <a:spLocks noChangeShapeType="1"/>
            </p:cNvSpPr>
            <p:nvPr/>
          </p:nvSpPr>
          <p:spPr bwMode="auto">
            <a:xfrm flipH="1">
              <a:off x="2250" y="445"/>
              <a:ext cx="63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8" name="Line 51"/>
            <p:cNvSpPr>
              <a:spLocks noChangeShapeType="1"/>
            </p:cNvSpPr>
            <p:nvPr/>
          </p:nvSpPr>
          <p:spPr bwMode="auto">
            <a:xfrm>
              <a:off x="2280" y="1012"/>
              <a:ext cx="648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69" name="Line 52"/>
            <p:cNvSpPr>
              <a:spLocks noChangeShapeType="1"/>
            </p:cNvSpPr>
            <p:nvPr/>
          </p:nvSpPr>
          <p:spPr bwMode="auto">
            <a:xfrm flipH="1">
              <a:off x="2902" y="1012"/>
              <a:ext cx="638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70" name="Line 53"/>
            <p:cNvSpPr>
              <a:spLocks noChangeShapeType="1"/>
            </p:cNvSpPr>
            <p:nvPr/>
          </p:nvSpPr>
          <p:spPr bwMode="auto">
            <a:xfrm>
              <a:off x="2592" y="72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71" name="Line 54"/>
            <p:cNvSpPr>
              <a:spLocks noChangeShapeType="1"/>
            </p:cNvSpPr>
            <p:nvPr/>
          </p:nvSpPr>
          <p:spPr bwMode="auto">
            <a:xfrm>
              <a:off x="2552" y="710"/>
              <a:ext cx="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72" name="Line 55"/>
            <p:cNvSpPr>
              <a:spLocks noChangeShapeType="1"/>
            </p:cNvSpPr>
            <p:nvPr/>
          </p:nvSpPr>
          <p:spPr bwMode="auto">
            <a:xfrm>
              <a:off x="2574" y="1278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973" name="Line 56"/>
            <p:cNvSpPr>
              <a:spLocks noChangeShapeType="1"/>
            </p:cNvSpPr>
            <p:nvPr/>
          </p:nvSpPr>
          <p:spPr bwMode="auto">
            <a:xfrm>
              <a:off x="3268" y="710"/>
              <a:ext cx="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89AAD3">
                    <a:lumMod val="50000"/>
                  </a:srgbClr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943" name="Text Box 57"/>
          <p:cNvSpPr txBox="1">
            <a:spLocks noChangeArrowheads="1"/>
          </p:cNvSpPr>
          <p:nvPr/>
        </p:nvSpPr>
        <p:spPr bwMode="auto">
          <a:xfrm>
            <a:off x="7461251" y="5835418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89AAD3">
                    <a:lumMod val="50000"/>
                  </a:srgbClr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j</a:t>
            </a:r>
          </a:p>
        </p:txBody>
      </p:sp>
      <p:sp>
        <p:nvSpPr>
          <p:cNvPr id="39944" name="Text Box 58"/>
          <p:cNvSpPr txBox="1">
            <a:spLocks noChangeArrowheads="1"/>
          </p:cNvSpPr>
          <p:nvPr/>
        </p:nvSpPr>
        <p:spPr bwMode="auto">
          <a:xfrm>
            <a:off x="7461251" y="4921018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89AAD3">
                    <a:lumMod val="50000"/>
                  </a:srgbClr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f</a:t>
            </a:r>
          </a:p>
        </p:txBody>
      </p:sp>
      <p:sp>
        <p:nvSpPr>
          <p:cNvPr id="39945" name="Text Box 59"/>
          <p:cNvSpPr txBox="1">
            <a:spLocks noChangeArrowheads="1"/>
          </p:cNvSpPr>
          <p:nvPr/>
        </p:nvSpPr>
        <p:spPr bwMode="auto">
          <a:xfrm>
            <a:off x="7842251" y="5302018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89AAD3">
                    <a:lumMod val="50000"/>
                  </a:srgbClr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h</a:t>
            </a:r>
          </a:p>
        </p:txBody>
      </p:sp>
      <p:sp>
        <p:nvSpPr>
          <p:cNvPr id="39946" name="Text Box 60"/>
          <p:cNvSpPr txBox="1">
            <a:spLocks noChangeArrowheads="1"/>
          </p:cNvSpPr>
          <p:nvPr/>
        </p:nvSpPr>
        <p:spPr bwMode="auto">
          <a:xfrm>
            <a:off x="8528051" y="5835418"/>
            <a:ext cx="69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89AAD3">
                    <a:lumMod val="50000"/>
                  </a:srgbClr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k</a:t>
            </a:r>
          </a:p>
        </p:txBody>
      </p:sp>
      <p:sp>
        <p:nvSpPr>
          <p:cNvPr id="39947" name="Line 61"/>
          <p:cNvSpPr>
            <a:spLocks noChangeShapeType="1"/>
          </p:cNvSpPr>
          <p:nvPr/>
        </p:nvSpPr>
        <p:spPr bwMode="auto">
          <a:xfrm>
            <a:off x="7689850" y="5149618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89AAD3">
                  <a:lumMod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48" name="Line 62"/>
          <p:cNvSpPr>
            <a:spLocks noChangeShapeType="1"/>
          </p:cNvSpPr>
          <p:nvPr/>
        </p:nvSpPr>
        <p:spPr bwMode="auto">
          <a:xfrm>
            <a:off x="7689850" y="6064018"/>
            <a:ext cx="987304" cy="11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89AAD3">
                  <a:lumMod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49" name="Line 63"/>
          <p:cNvSpPr>
            <a:spLocks noChangeShapeType="1"/>
          </p:cNvSpPr>
          <p:nvPr/>
        </p:nvSpPr>
        <p:spPr bwMode="auto">
          <a:xfrm>
            <a:off x="7727950" y="5155968"/>
            <a:ext cx="952500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89AAD3">
                  <a:lumMod val="5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5" grpId="0"/>
      <p:bldP spid="39946" grpId="0"/>
      <p:bldP spid="39947" grpId="0" animBg="1"/>
      <p:bldP spid="39948" grpId="0" animBg="1"/>
      <p:bldP spid="399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333376"/>
            <a:ext cx="8229600" cy="6715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900" dirty="0"/>
              <a:t>点割集与割点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9"/>
            <a:ext cx="8147050" cy="387268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点连通度</a:t>
            </a:r>
          </a:p>
          <a:p>
            <a:pPr eaLnBrk="1" fontAlgn="auto" hangingPunct="1">
              <a:lnSpc>
                <a:spcPct val="90000"/>
              </a:lnSpc>
              <a:spcBef>
                <a:spcPct val="55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不是完全图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: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)=min{ |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| |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的点割集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点连通度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注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：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    点连通度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是表示使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不连通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至少要删去的结点数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注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：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    具有割点图的点连通度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)=1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，不连通图的连通度为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0.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buNone/>
              <a:defRPr/>
            </a:pPr>
            <a:r>
              <a:rPr lang="en-US" altLang="zh-CN" sz="2400" b="1" i="1" dirty="0">
                <a:latin typeface="Times New Roman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i="1" dirty="0" err="1">
                <a:latin typeface="Times New Roman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30000" dirty="0" err="1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anose="02020603050405020304" pitchFamily="18" charset="0"/>
              </a:rPr>
              <a:t>无点割集</a:t>
            </a:r>
            <a:endParaRPr lang="en-US" altLang="zh-CN" sz="24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buNone/>
              <a:defRPr/>
            </a:pPr>
            <a:endParaRPr lang="zh-CN" altLang="en-US" sz="24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思考：一个点是割点的条件是什么？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itchFamily="18" charset="2"/>
            </a:endParaRP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itchFamily="18" charset="2"/>
            </a:endParaRPr>
          </a:p>
          <a:p>
            <a:pPr eaLnBrk="1" fontAlgn="auto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T Extra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38269" y="959204"/>
            <a:ext cx="2514600" cy="1390650"/>
            <a:chOff x="1296" y="1428"/>
            <a:chExt cx="1584" cy="876"/>
          </a:xfrm>
        </p:grpSpPr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1914" y="1788"/>
              <a:ext cx="2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宋体"/>
                  <a:ea typeface="宋体"/>
                  <a:sym typeface="MT Extra" pitchFamily="18" charset="2"/>
                </a:rPr>
                <a:t>u</a:t>
              </a:r>
              <a:endParaRPr kumimoji="1" lang="en-US" altLang="zh-CN" sz="2400" b="1" dirty="0">
                <a:solidFill>
                  <a:srgbClr val="FF0000"/>
                </a:solidFill>
                <a:latin typeface="宋体"/>
                <a:ea typeface="宋体"/>
                <a:sym typeface="MT Extra" pitchFamily="18" charset="2"/>
              </a:endParaRPr>
            </a:p>
          </p:txBody>
        </p:sp>
        <p:sp>
          <p:nvSpPr>
            <p:cNvPr id="40967" name="Text Box 6"/>
            <p:cNvSpPr txBox="1">
              <a:spLocks noChangeArrowheads="1"/>
            </p:cNvSpPr>
            <p:nvPr/>
          </p:nvSpPr>
          <p:spPr bwMode="auto">
            <a:xfrm>
              <a:off x="1296" y="17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1584" y="143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69" name="Text Box 8"/>
            <p:cNvSpPr txBox="1">
              <a:spLocks noChangeArrowheads="1"/>
            </p:cNvSpPr>
            <p:nvPr/>
          </p:nvSpPr>
          <p:spPr bwMode="auto">
            <a:xfrm>
              <a:off x="2592" y="171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70" name="Text Box 9"/>
            <p:cNvSpPr txBox="1">
              <a:spLocks noChangeArrowheads="1"/>
            </p:cNvSpPr>
            <p:nvPr/>
          </p:nvSpPr>
          <p:spPr bwMode="auto">
            <a:xfrm>
              <a:off x="2214" y="201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2352" y="1584"/>
              <a:ext cx="33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  <p:sp>
          <p:nvSpPr>
            <p:cNvPr id="40972" name="Text Box 11"/>
            <p:cNvSpPr txBox="1">
              <a:spLocks noChangeArrowheads="1"/>
            </p:cNvSpPr>
            <p:nvPr/>
          </p:nvSpPr>
          <p:spPr bwMode="auto">
            <a:xfrm>
              <a:off x="2250" y="14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latin typeface="宋体"/>
                  <a:ea typeface="宋体"/>
                  <a:sym typeface="MT Extra" pitchFamily="18" charset="2"/>
                </a:rPr>
                <a:t></a:t>
              </a: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>
              <a:off x="1680" y="1584"/>
              <a:ext cx="62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 flipV="1">
              <a:off x="1680" y="1566"/>
              <a:ext cx="67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  <p:sp>
          <p:nvSpPr>
            <p:cNvPr id="40976" name="Line 15"/>
            <p:cNvSpPr>
              <a:spLocks noChangeShapeType="1"/>
            </p:cNvSpPr>
            <p:nvPr/>
          </p:nvSpPr>
          <p:spPr bwMode="auto">
            <a:xfrm flipH="1">
              <a:off x="1392" y="158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  <p:sp>
          <p:nvSpPr>
            <p:cNvPr id="40977" name="Line 16"/>
            <p:cNvSpPr>
              <a:spLocks noChangeShapeType="1"/>
            </p:cNvSpPr>
            <p:nvPr/>
          </p:nvSpPr>
          <p:spPr bwMode="auto">
            <a:xfrm>
              <a:off x="1392" y="1884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  <p:sp>
          <p:nvSpPr>
            <p:cNvPr id="40978" name="Line 17"/>
            <p:cNvSpPr>
              <a:spLocks noChangeShapeType="1"/>
            </p:cNvSpPr>
            <p:nvPr/>
          </p:nvSpPr>
          <p:spPr bwMode="auto">
            <a:xfrm flipH="1">
              <a:off x="2304" y="1884"/>
              <a:ext cx="384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2063750" y="5185549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定理</a:t>
            </a:r>
            <a:r>
              <a:rPr kumimoji="1" lang="en-US" altLang="zh-CN" sz="2400" b="1" dirty="0">
                <a:solidFill>
                  <a:srgbClr val="4D5B6B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一个连通图中结点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v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是割点的充分且必要条件是</a:t>
            </a:r>
            <a:endParaRPr kumimoji="1" lang="en-US" altLang="zh-CN" sz="2400" b="1" dirty="0">
              <a:solidFill>
                <a:srgbClr val="7F7F7F">
                  <a:lumMod val="50000"/>
                </a:srgb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MT Extra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存在两个结点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u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和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w</a:t>
            </a:r>
            <a:r>
              <a:rPr kumimoji="1" lang="en-US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, 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使得从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u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到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w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的任何路都通过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v</a:t>
            </a:r>
            <a:r>
              <a:rPr kumimoji="1" lang="en-US" altLang="zh-CN" sz="2400" b="1" dirty="0">
                <a:solidFill>
                  <a:srgbClr val="7F7F7F">
                    <a:lumMod val="50000"/>
                  </a:srgb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MT Extra" pitchFamily="18" charset="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9776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8076221" y="4735798"/>
          <a:ext cx="1673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235280" imgH="7296840" progId="Equation.3">
                  <p:embed/>
                </p:oleObj>
              </mc:Choice>
              <mc:Fallback>
                <p:oleObj name="公式" r:id="rId2" imgW="16235280" imgH="7296840" progId="Equation.3">
                  <p:embed/>
                  <p:pic>
                    <p:nvPicPr>
                      <p:cNvPr id="163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221" y="4735798"/>
                        <a:ext cx="16732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524001" y="4779150"/>
            <a:ext cx="85328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22288" lvl="1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网又称为网格。有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个结点的</a:t>
            </a:r>
            <a:r>
              <a:rPr lang="en-US" altLang="zh-CN" sz="2800" b="1" dirty="0" err="1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r</a:t>
            </a:r>
            <a:r>
              <a:rPr lang="en-US" altLang="zh-CN" sz="2800" b="1" dirty="0" err="1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r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网	                 ，有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2N - 2r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条链路，直径为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r-1)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，结点度为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，非对称。	</a:t>
            </a:r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4160839" y="1538288"/>
            <a:ext cx="3678237" cy="3059112"/>
            <a:chOff x="1488" y="528"/>
            <a:chExt cx="2832" cy="2304"/>
          </a:xfrm>
        </p:grpSpPr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728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2064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400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2736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3024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>
              <a:off x="3360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3696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4032" y="528"/>
              <a:ext cx="0" cy="2304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>
              <a:off x="1488" y="720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2" name="Oval 17"/>
            <p:cNvSpPr>
              <a:spLocks noChangeArrowheads="1"/>
            </p:cNvSpPr>
            <p:nvPr/>
          </p:nvSpPr>
          <p:spPr bwMode="auto">
            <a:xfrm>
              <a:off x="1680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3" name="Oval 18"/>
            <p:cNvSpPr>
              <a:spLocks noChangeArrowheads="1"/>
            </p:cNvSpPr>
            <p:nvPr/>
          </p:nvSpPr>
          <p:spPr bwMode="auto">
            <a:xfrm>
              <a:off x="2016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4" name="Oval 19"/>
            <p:cNvSpPr>
              <a:spLocks noChangeArrowheads="1"/>
            </p:cNvSpPr>
            <p:nvPr/>
          </p:nvSpPr>
          <p:spPr bwMode="auto">
            <a:xfrm>
              <a:off x="2352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5" name="Oval 20"/>
            <p:cNvSpPr>
              <a:spLocks noChangeArrowheads="1"/>
            </p:cNvSpPr>
            <p:nvPr/>
          </p:nvSpPr>
          <p:spPr bwMode="auto">
            <a:xfrm>
              <a:off x="2688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6" name="Oval 21"/>
            <p:cNvSpPr>
              <a:spLocks noChangeArrowheads="1"/>
            </p:cNvSpPr>
            <p:nvPr/>
          </p:nvSpPr>
          <p:spPr bwMode="auto">
            <a:xfrm>
              <a:off x="2976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7" name="Oval 22"/>
            <p:cNvSpPr>
              <a:spLocks noChangeArrowheads="1"/>
            </p:cNvSpPr>
            <p:nvPr/>
          </p:nvSpPr>
          <p:spPr bwMode="auto">
            <a:xfrm>
              <a:off x="3312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8" name="Oval 23"/>
            <p:cNvSpPr>
              <a:spLocks noChangeArrowheads="1"/>
            </p:cNvSpPr>
            <p:nvPr/>
          </p:nvSpPr>
          <p:spPr bwMode="auto">
            <a:xfrm>
              <a:off x="3648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9" name="Oval 24"/>
            <p:cNvSpPr>
              <a:spLocks noChangeArrowheads="1"/>
            </p:cNvSpPr>
            <p:nvPr/>
          </p:nvSpPr>
          <p:spPr bwMode="auto">
            <a:xfrm>
              <a:off x="3984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1488" y="1008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1" name="Oval 26"/>
            <p:cNvSpPr>
              <a:spLocks noChangeArrowheads="1"/>
            </p:cNvSpPr>
            <p:nvPr/>
          </p:nvSpPr>
          <p:spPr bwMode="auto">
            <a:xfrm>
              <a:off x="1680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2" name="Oval 27"/>
            <p:cNvSpPr>
              <a:spLocks noChangeArrowheads="1"/>
            </p:cNvSpPr>
            <p:nvPr/>
          </p:nvSpPr>
          <p:spPr bwMode="auto">
            <a:xfrm>
              <a:off x="2016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3" name="Oval 28"/>
            <p:cNvSpPr>
              <a:spLocks noChangeArrowheads="1"/>
            </p:cNvSpPr>
            <p:nvPr/>
          </p:nvSpPr>
          <p:spPr bwMode="auto">
            <a:xfrm>
              <a:off x="2352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4" name="Oval 29"/>
            <p:cNvSpPr>
              <a:spLocks noChangeArrowheads="1"/>
            </p:cNvSpPr>
            <p:nvPr/>
          </p:nvSpPr>
          <p:spPr bwMode="auto">
            <a:xfrm>
              <a:off x="2688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5" name="Oval 30"/>
            <p:cNvSpPr>
              <a:spLocks noChangeArrowheads="1"/>
            </p:cNvSpPr>
            <p:nvPr/>
          </p:nvSpPr>
          <p:spPr bwMode="auto">
            <a:xfrm>
              <a:off x="2976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6" name="Oval 31"/>
            <p:cNvSpPr>
              <a:spLocks noChangeArrowheads="1"/>
            </p:cNvSpPr>
            <p:nvPr/>
          </p:nvSpPr>
          <p:spPr bwMode="auto">
            <a:xfrm>
              <a:off x="3312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7" name="Oval 32"/>
            <p:cNvSpPr>
              <a:spLocks noChangeArrowheads="1"/>
            </p:cNvSpPr>
            <p:nvPr/>
          </p:nvSpPr>
          <p:spPr bwMode="auto">
            <a:xfrm>
              <a:off x="3648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8" name="Oval 33"/>
            <p:cNvSpPr>
              <a:spLocks noChangeArrowheads="1"/>
            </p:cNvSpPr>
            <p:nvPr/>
          </p:nvSpPr>
          <p:spPr bwMode="auto">
            <a:xfrm>
              <a:off x="3984" y="96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19" name="Line 34"/>
            <p:cNvSpPr>
              <a:spLocks noChangeShapeType="1"/>
            </p:cNvSpPr>
            <p:nvPr/>
          </p:nvSpPr>
          <p:spPr bwMode="auto">
            <a:xfrm>
              <a:off x="1488" y="1296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0" name="Oval 35"/>
            <p:cNvSpPr>
              <a:spLocks noChangeArrowheads="1"/>
            </p:cNvSpPr>
            <p:nvPr/>
          </p:nvSpPr>
          <p:spPr bwMode="auto">
            <a:xfrm>
              <a:off x="1680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1" name="Oval 36"/>
            <p:cNvSpPr>
              <a:spLocks noChangeArrowheads="1"/>
            </p:cNvSpPr>
            <p:nvPr/>
          </p:nvSpPr>
          <p:spPr bwMode="auto">
            <a:xfrm>
              <a:off x="2016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2" name="Oval 37"/>
            <p:cNvSpPr>
              <a:spLocks noChangeArrowheads="1"/>
            </p:cNvSpPr>
            <p:nvPr/>
          </p:nvSpPr>
          <p:spPr bwMode="auto">
            <a:xfrm>
              <a:off x="2352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3" name="Oval 38"/>
            <p:cNvSpPr>
              <a:spLocks noChangeArrowheads="1"/>
            </p:cNvSpPr>
            <p:nvPr/>
          </p:nvSpPr>
          <p:spPr bwMode="auto">
            <a:xfrm>
              <a:off x="2688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4" name="Oval 39"/>
            <p:cNvSpPr>
              <a:spLocks noChangeArrowheads="1"/>
            </p:cNvSpPr>
            <p:nvPr/>
          </p:nvSpPr>
          <p:spPr bwMode="auto">
            <a:xfrm>
              <a:off x="2976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5" name="Oval 40"/>
            <p:cNvSpPr>
              <a:spLocks noChangeArrowheads="1"/>
            </p:cNvSpPr>
            <p:nvPr/>
          </p:nvSpPr>
          <p:spPr bwMode="auto">
            <a:xfrm>
              <a:off x="3312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6" name="Oval 41"/>
            <p:cNvSpPr>
              <a:spLocks noChangeArrowheads="1"/>
            </p:cNvSpPr>
            <p:nvPr/>
          </p:nvSpPr>
          <p:spPr bwMode="auto">
            <a:xfrm>
              <a:off x="3648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7" name="Oval 42"/>
            <p:cNvSpPr>
              <a:spLocks noChangeArrowheads="1"/>
            </p:cNvSpPr>
            <p:nvPr/>
          </p:nvSpPr>
          <p:spPr bwMode="auto">
            <a:xfrm>
              <a:off x="3984" y="124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8" name="Line 43"/>
            <p:cNvSpPr>
              <a:spLocks noChangeShapeType="1"/>
            </p:cNvSpPr>
            <p:nvPr/>
          </p:nvSpPr>
          <p:spPr bwMode="auto">
            <a:xfrm>
              <a:off x="1488" y="1584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29" name="Oval 44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0" name="Oval 45"/>
            <p:cNvSpPr>
              <a:spLocks noChangeArrowheads="1"/>
            </p:cNvSpPr>
            <p:nvPr/>
          </p:nvSpPr>
          <p:spPr bwMode="auto">
            <a:xfrm>
              <a:off x="2016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1" name="Oval 46"/>
            <p:cNvSpPr>
              <a:spLocks noChangeArrowheads="1"/>
            </p:cNvSpPr>
            <p:nvPr/>
          </p:nvSpPr>
          <p:spPr bwMode="auto">
            <a:xfrm>
              <a:off x="2352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2" name="Oval 47"/>
            <p:cNvSpPr>
              <a:spLocks noChangeArrowheads="1"/>
            </p:cNvSpPr>
            <p:nvPr/>
          </p:nvSpPr>
          <p:spPr bwMode="auto">
            <a:xfrm>
              <a:off x="2688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3" name="Oval 48"/>
            <p:cNvSpPr>
              <a:spLocks noChangeArrowheads="1"/>
            </p:cNvSpPr>
            <p:nvPr/>
          </p:nvSpPr>
          <p:spPr bwMode="auto">
            <a:xfrm>
              <a:off x="2976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4" name="Oval 49"/>
            <p:cNvSpPr>
              <a:spLocks noChangeArrowheads="1"/>
            </p:cNvSpPr>
            <p:nvPr/>
          </p:nvSpPr>
          <p:spPr bwMode="auto">
            <a:xfrm>
              <a:off x="3312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5" name="Oval 50"/>
            <p:cNvSpPr>
              <a:spLocks noChangeArrowheads="1"/>
            </p:cNvSpPr>
            <p:nvPr/>
          </p:nvSpPr>
          <p:spPr bwMode="auto">
            <a:xfrm>
              <a:off x="3648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6" name="Oval 51"/>
            <p:cNvSpPr>
              <a:spLocks noChangeArrowheads="1"/>
            </p:cNvSpPr>
            <p:nvPr/>
          </p:nvSpPr>
          <p:spPr bwMode="auto">
            <a:xfrm>
              <a:off x="3984" y="153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7" name="Line 52"/>
            <p:cNvSpPr>
              <a:spLocks noChangeShapeType="1"/>
            </p:cNvSpPr>
            <p:nvPr/>
          </p:nvSpPr>
          <p:spPr bwMode="auto">
            <a:xfrm>
              <a:off x="1488" y="1824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8" name="Oval 53"/>
            <p:cNvSpPr>
              <a:spLocks noChangeArrowheads="1"/>
            </p:cNvSpPr>
            <p:nvPr/>
          </p:nvSpPr>
          <p:spPr bwMode="auto">
            <a:xfrm>
              <a:off x="1680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39" name="Oval 54"/>
            <p:cNvSpPr>
              <a:spLocks noChangeArrowheads="1"/>
            </p:cNvSpPr>
            <p:nvPr/>
          </p:nvSpPr>
          <p:spPr bwMode="auto">
            <a:xfrm>
              <a:off x="2016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0" name="Oval 55"/>
            <p:cNvSpPr>
              <a:spLocks noChangeArrowheads="1"/>
            </p:cNvSpPr>
            <p:nvPr/>
          </p:nvSpPr>
          <p:spPr bwMode="auto">
            <a:xfrm>
              <a:off x="2352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1" name="Oval 56"/>
            <p:cNvSpPr>
              <a:spLocks noChangeArrowheads="1"/>
            </p:cNvSpPr>
            <p:nvPr/>
          </p:nvSpPr>
          <p:spPr bwMode="auto">
            <a:xfrm>
              <a:off x="2688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2" name="Oval 57"/>
            <p:cNvSpPr>
              <a:spLocks noChangeArrowheads="1"/>
            </p:cNvSpPr>
            <p:nvPr/>
          </p:nvSpPr>
          <p:spPr bwMode="auto">
            <a:xfrm>
              <a:off x="2976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3" name="Oval 58"/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4" name="Oval 59"/>
            <p:cNvSpPr>
              <a:spLocks noChangeArrowheads="1"/>
            </p:cNvSpPr>
            <p:nvPr/>
          </p:nvSpPr>
          <p:spPr bwMode="auto">
            <a:xfrm>
              <a:off x="3648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5" name="Oval 60"/>
            <p:cNvSpPr>
              <a:spLocks noChangeArrowheads="1"/>
            </p:cNvSpPr>
            <p:nvPr/>
          </p:nvSpPr>
          <p:spPr bwMode="auto">
            <a:xfrm>
              <a:off x="398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6" name="Line 61"/>
            <p:cNvSpPr>
              <a:spLocks noChangeShapeType="1"/>
            </p:cNvSpPr>
            <p:nvPr/>
          </p:nvSpPr>
          <p:spPr bwMode="auto">
            <a:xfrm>
              <a:off x="1488" y="2112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7" name="Oval 62"/>
            <p:cNvSpPr>
              <a:spLocks noChangeArrowheads="1"/>
            </p:cNvSpPr>
            <p:nvPr/>
          </p:nvSpPr>
          <p:spPr bwMode="auto">
            <a:xfrm>
              <a:off x="1680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8" name="Oval 63"/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49" name="Oval 64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0" name="Oval 65"/>
            <p:cNvSpPr>
              <a:spLocks noChangeArrowheads="1"/>
            </p:cNvSpPr>
            <p:nvPr/>
          </p:nvSpPr>
          <p:spPr bwMode="auto">
            <a:xfrm>
              <a:off x="2688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1" name="Oval 66"/>
            <p:cNvSpPr>
              <a:spLocks noChangeArrowheads="1"/>
            </p:cNvSpPr>
            <p:nvPr/>
          </p:nvSpPr>
          <p:spPr bwMode="auto">
            <a:xfrm>
              <a:off x="2976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2" name="Oval 67"/>
            <p:cNvSpPr>
              <a:spLocks noChangeArrowheads="1"/>
            </p:cNvSpPr>
            <p:nvPr/>
          </p:nvSpPr>
          <p:spPr bwMode="auto">
            <a:xfrm>
              <a:off x="3312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3" name="Oval 68"/>
            <p:cNvSpPr>
              <a:spLocks noChangeArrowheads="1"/>
            </p:cNvSpPr>
            <p:nvPr/>
          </p:nvSpPr>
          <p:spPr bwMode="auto">
            <a:xfrm>
              <a:off x="3648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4" name="Oval 69"/>
            <p:cNvSpPr>
              <a:spLocks noChangeArrowheads="1"/>
            </p:cNvSpPr>
            <p:nvPr/>
          </p:nvSpPr>
          <p:spPr bwMode="auto">
            <a:xfrm>
              <a:off x="3984" y="20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5" name="Line 70"/>
            <p:cNvSpPr>
              <a:spLocks noChangeShapeType="1"/>
            </p:cNvSpPr>
            <p:nvPr/>
          </p:nvSpPr>
          <p:spPr bwMode="auto">
            <a:xfrm>
              <a:off x="1488" y="2400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6" name="Oval 71"/>
            <p:cNvSpPr>
              <a:spLocks noChangeArrowheads="1"/>
            </p:cNvSpPr>
            <p:nvPr/>
          </p:nvSpPr>
          <p:spPr bwMode="auto">
            <a:xfrm>
              <a:off x="1680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7" name="Oval 72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8" name="Oval 73"/>
            <p:cNvSpPr>
              <a:spLocks noChangeArrowheads="1"/>
            </p:cNvSpPr>
            <p:nvPr/>
          </p:nvSpPr>
          <p:spPr bwMode="auto">
            <a:xfrm>
              <a:off x="2352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59" name="Oval 74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0" name="Oval 75"/>
            <p:cNvSpPr>
              <a:spLocks noChangeArrowheads="1"/>
            </p:cNvSpPr>
            <p:nvPr/>
          </p:nvSpPr>
          <p:spPr bwMode="auto">
            <a:xfrm>
              <a:off x="2976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1" name="Oval 76"/>
            <p:cNvSpPr>
              <a:spLocks noChangeArrowheads="1"/>
            </p:cNvSpPr>
            <p:nvPr/>
          </p:nvSpPr>
          <p:spPr bwMode="auto">
            <a:xfrm>
              <a:off x="3312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2" name="Oval 77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3" name="Oval 78"/>
            <p:cNvSpPr>
              <a:spLocks noChangeArrowheads="1"/>
            </p:cNvSpPr>
            <p:nvPr/>
          </p:nvSpPr>
          <p:spPr bwMode="auto">
            <a:xfrm>
              <a:off x="3984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4" name="Line 79"/>
            <p:cNvSpPr>
              <a:spLocks noChangeShapeType="1"/>
            </p:cNvSpPr>
            <p:nvPr/>
          </p:nvSpPr>
          <p:spPr bwMode="auto">
            <a:xfrm>
              <a:off x="1488" y="2688"/>
              <a:ext cx="2832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5" name="Oval 80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6" name="Oval 81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7" name="Oval 82"/>
            <p:cNvSpPr>
              <a:spLocks noChangeArrowheads="1"/>
            </p:cNvSpPr>
            <p:nvPr/>
          </p:nvSpPr>
          <p:spPr bwMode="auto">
            <a:xfrm>
              <a:off x="2352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8" name="Oval 83"/>
            <p:cNvSpPr>
              <a:spLocks noChangeArrowheads="1"/>
            </p:cNvSpPr>
            <p:nvPr/>
          </p:nvSpPr>
          <p:spPr bwMode="auto">
            <a:xfrm>
              <a:off x="2688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69" name="Oval 84"/>
            <p:cNvSpPr>
              <a:spLocks noChangeArrowheads="1"/>
            </p:cNvSpPr>
            <p:nvPr/>
          </p:nvSpPr>
          <p:spPr bwMode="auto">
            <a:xfrm>
              <a:off x="2976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70" name="Oval 85"/>
            <p:cNvSpPr>
              <a:spLocks noChangeArrowheads="1"/>
            </p:cNvSpPr>
            <p:nvPr/>
          </p:nvSpPr>
          <p:spPr bwMode="auto">
            <a:xfrm>
              <a:off x="3312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71" name="Oval 86"/>
            <p:cNvSpPr>
              <a:spLocks noChangeArrowheads="1"/>
            </p:cNvSpPr>
            <p:nvPr/>
          </p:nvSpPr>
          <p:spPr bwMode="auto">
            <a:xfrm>
              <a:off x="3648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72" name="Oval 87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87" name="Object 88"/>
            <p:cNvGraphicFramePr>
              <a:graphicFrameLocks noChangeAspect="1"/>
            </p:cNvGraphicFramePr>
            <p:nvPr/>
          </p:nvGraphicFramePr>
          <p:xfrm>
            <a:off x="2844" y="2476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151" imgH="215619" progId="Equation.3">
                    <p:embed/>
                  </p:oleObj>
                </mc:Choice>
                <mc:Fallback>
                  <p:oleObj name="公式" r:id="rId4" imgW="114151" imgH="215619" progId="Equation.3">
                    <p:embed/>
                    <p:pic>
                      <p:nvPicPr>
                        <p:cNvPr id="16387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476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89"/>
            <p:cNvGraphicFramePr>
              <a:graphicFrameLocks noChangeAspect="1"/>
            </p:cNvGraphicFramePr>
            <p:nvPr/>
          </p:nvGraphicFramePr>
          <p:xfrm>
            <a:off x="2844" y="2476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4151" imgH="215619" progId="Equation.3">
                    <p:embed/>
                  </p:oleObj>
                </mc:Choice>
                <mc:Fallback>
                  <p:oleObj name="公式" r:id="rId6" imgW="114151" imgH="215619" progId="Equation.3">
                    <p:embed/>
                    <p:pic>
                      <p:nvPicPr>
                        <p:cNvPr id="16388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476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Rectangle 90"/>
          <p:cNvSpPr>
            <a:spLocks noChangeArrowheads="1"/>
          </p:cNvSpPr>
          <p:nvPr/>
        </p:nvSpPr>
        <p:spPr bwMode="auto">
          <a:xfrm>
            <a:off x="1524000" y="1268414"/>
            <a:ext cx="8763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FFCCCC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网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</a:pPr>
            <a:endParaRPr lang="en-US" altLang="zh-CN" sz="2800" b="1">
              <a:solidFill>
                <a:srgbClr val="FFFFFF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89" name="标题 45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在网络上的应用</a:t>
            </a:r>
          </a:p>
        </p:txBody>
      </p:sp>
      <p:sp>
        <p:nvSpPr>
          <p:cNvPr id="90" name="灯片编号占位符 8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4E5F-2E60-4FC0-AC9C-9B4D140E3829}" type="slidenum">
              <a:rPr kumimoji="1" lang="zh-CN" altLang="en-US">
                <a:solidFill>
                  <a:srgbClr val="675D5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zh-CN" altLang="en-US" dirty="0">
              <a:solidFill>
                <a:srgbClr val="675D59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062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333376"/>
            <a:ext cx="8229600" cy="6715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900" dirty="0"/>
              <a:t>边割集与割边（桥）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412876"/>
            <a:ext cx="8135937" cy="2735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G=&lt;V,E&gt;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是连通无向图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边的集合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E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如果删去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中所有边后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就变得不连通了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而删去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的任何真子集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中的所有边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得到的子图仍然连通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的一个</a:t>
            </a:r>
            <a:r>
              <a:rPr lang="zh-CN" altLang="en-US" sz="2400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边割集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如果边割集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E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T Extra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中只有一条边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则称此边为割边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也称之为</a:t>
            </a:r>
            <a:r>
              <a:rPr lang="zh-CN" altLang="en-US" sz="2400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桥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T Extra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81707" y="3413919"/>
            <a:ext cx="3241675" cy="1468438"/>
            <a:chOff x="3312" y="1488"/>
            <a:chExt cx="1872" cy="83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12" y="1488"/>
              <a:ext cx="1872" cy="837"/>
              <a:chOff x="3312" y="1488"/>
              <a:chExt cx="1872" cy="837"/>
            </a:xfrm>
          </p:grpSpPr>
          <p:sp>
            <p:nvSpPr>
              <p:cNvPr id="41992" name="Text Box 6"/>
              <p:cNvSpPr txBox="1">
                <a:spLocks noChangeArrowheads="1"/>
              </p:cNvSpPr>
              <p:nvPr/>
            </p:nvSpPr>
            <p:spPr bwMode="auto">
              <a:xfrm>
                <a:off x="4272" y="1776"/>
                <a:ext cx="28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3" name="Text Box 7"/>
              <p:cNvSpPr txBox="1">
                <a:spLocks noChangeArrowheads="1"/>
              </p:cNvSpPr>
              <p:nvPr/>
            </p:nvSpPr>
            <p:spPr bwMode="auto">
              <a:xfrm>
                <a:off x="3936" y="1776"/>
                <a:ext cx="28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4" name="Text Box 8"/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28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5" name="Text Box 9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288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6" name="Text Box 10"/>
              <p:cNvSpPr txBox="1">
                <a:spLocks noChangeArrowheads="1"/>
              </p:cNvSpPr>
              <p:nvPr/>
            </p:nvSpPr>
            <p:spPr bwMode="auto">
              <a:xfrm>
                <a:off x="4896" y="1776"/>
                <a:ext cx="28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7" name="Text Box 11"/>
              <p:cNvSpPr txBox="1">
                <a:spLocks noChangeArrowheads="1"/>
              </p:cNvSpPr>
              <p:nvPr/>
            </p:nvSpPr>
            <p:spPr bwMode="auto">
              <a:xfrm>
                <a:off x="4512" y="2064"/>
                <a:ext cx="288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1998" name="Line 12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999" name="Text Box 13"/>
              <p:cNvSpPr txBox="1">
                <a:spLocks noChangeArrowheads="1"/>
              </p:cNvSpPr>
              <p:nvPr/>
            </p:nvSpPr>
            <p:spPr bwMode="auto">
              <a:xfrm>
                <a:off x="4560" y="1488"/>
                <a:ext cx="288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2000" name="Text Box 14"/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288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  <a:sym typeface="MT Extra" pitchFamily="18" charset="2"/>
                  </a:rPr>
                  <a:t></a:t>
                </a:r>
              </a:p>
            </p:txBody>
          </p:sp>
          <p:sp>
            <p:nvSpPr>
              <p:cNvPr id="42001" name="Line 15"/>
              <p:cNvSpPr>
                <a:spLocks noChangeShapeType="1"/>
              </p:cNvSpPr>
              <p:nvPr/>
            </p:nvSpPr>
            <p:spPr bwMode="auto">
              <a:xfrm>
                <a:off x="3696" y="1632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2" name="Line 16"/>
              <p:cNvSpPr>
                <a:spLocks noChangeShapeType="1"/>
              </p:cNvSpPr>
              <p:nvPr/>
            </p:nvSpPr>
            <p:spPr bwMode="auto">
              <a:xfrm flipV="1">
                <a:off x="3696" y="1922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3" name="Line 17"/>
              <p:cNvSpPr>
                <a:spLocks noChangeShapeType="1"/>
              </p:cNvSpPr>
              <p:nvPr/>
            </p:nvSpPr>
            <p:spPr bwMode="auto">
              <a:xfrm flipH="1">
                <a:off x="3408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4" name="Line 18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5" name="Line 19"/>
              <p:cNvSpPr>
                <a:spLocks noChangeShapeType="1"/>
              </p:cNvSpPr>
              <p:nvPr/>
            </p:nvSpPr>
            <p:spPr bwMode="auto">
              <a:xfrm flipH="1">
                <a:off x="4614" y="1920"/>
                <a:ext cx="378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6" name="Line 20"/>
              <p:cNvSpPr>
                <a:spLocks noChangeShapeType="1"/>
              </p:cNvSpPr>
              <p:nvPr/>
            </p:nvSpPr>
            <p:spPr bwMode="auto">
              <a:xfrm>
                <a:off x="4032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7" name="Line 21"/>
              <p:cNvSpPr>
                <a:spLocks noChangeShapeType="1"/>
              </p:cNvSpPr>
              <p:nvPr/>
            </p:nvSpPr>
            <p:spPr bwMode="auto">
              <a:xfrm flipV="1">
                <a:off x="4368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008" name="Line 22"/>
              <p:cNvSpPr>
                <a:spLocks noChangeShapeType="1"/>
              </p:cNvSpPr>
              <p:nvPr/>
            </p:nvSpPr>
            <p:spPr bwMode="auto">
              <a:xfrm>
                <a:off x="4368" y="1920"/>
                <a:ext cx="24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b="1">
                  <a:solidFill>
                    <a:srgbClr val="4D5B6B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1991" name="Text Box 23"/>
            <p:cNvSpPr txBox="1">
              <a:spLocks noChangeArrowheads="1"/>
            </p:cNvSpPr>
            <p:nvPr/>
          </p:nvSpPr>
          <p:spPr bwMode="auto">
            <a:xfrm>
              <a:off x="4128" y="1872"/>
              <a:ext cx="19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</p:grpSp>
      <p:sp>
        <p:nvSpPr>
          <p:cNvPr id="41989" name="Rectangle 24"/>
          <p:cNvSpPr>
            <a:spLocks noChangeArrowheads="1"/>
          </p:cNvSpPr>
          <p:nvPr/>
        </p:nvSpPr>
        <p:spPr bwMode="auto">
          <a:xfrm>
            <a:off x="3992524" y="5131483"/>
            <a:ext cx="1955985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7F7F7F">
                    <a:lumMod val="50000"/>
                  </a:srgbClr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图中</a:t>
            </a:r>
            <a:r>
              <a:rPr kumimoji="1" lang="en-US" altLang="zh-CN" sz="2400" b="1" i="1" dirty="0">
                <a:solidFill>
                  <a:srgbClr val="7F7F7F">
                    <a:lumMod val="50000"/>
                  </a:srgbClr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e</a:t>
            </a:r>
            <a:r>
              <a:rPr kumimoji="1" lang="zh-CN" altLang="zh-CN" sz="2400" b="1" dirty="0">
                <a:solidFill>
                  <a:srgbClr val="7F7F7F">
                    <a:lumMod val="50000"/>
                  </a:srgbClr>
                </a:solidFill>
                <a:latin typeface="Garamond" pitchFamily="18" charset="0"/>
                <a:ea typeface="宋体" pitchFamily="2" charset="-122"/>
                <a:sym typeface="MT Extra" pitchFamily="18" charset="2"/>
              </a:rPr>
              <a:t>就是桥.</a:t>
            </a:r>
            <a:endParaRPr kumimoji="1" lang="en-US" altLang="zh-CN" sz="2400" b="1" dirty="0">
              <a:solidFill>
                <a:srgbClr val="7F7F7F">
                  <a:lumMod val="50000"/>
                </a:srgbClr>
              </a:solidFill>
              <a:latin typeface="Garamond" pitchFamily="18" charset="0"/>
              <a:ea typeface="宋体" pitchFamily="2" charset="-122"/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6438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981200" y="333376"/>
            <a:ext cx="8229600" cy="6715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900" dirty="0"/>
              <a:t>边割集与割边（桥）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idx="1"/>
          </p:nvPr>
        </p:nvSpPr>
        <p:spPr>
          <a:xfrm>
            <a:off x="2208213" y="1268413"/>
            <a:ext cx="8002587" cy="4332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3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边连通度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    若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至少有两个结点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, 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定义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    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λ(G)=min{ |E</a:t>
            </a:r>
            <a:r>
              <a:rPr lang="en-US" altLang="zh-CN" sz="23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|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|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E</a:t>
            </a:r>
            <a:r>
              <a:rPr lang="en-US" altLang="zh-CN" sz="2300" b="1" i="1" baseline="-25000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是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zh-CN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的边割集}为图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zh-CN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的边连通度.</a:t>
            </a:r>
            <a:endParaRPr lang="en-US" altLang="zh-CN" sz="2300" b="1" dirty="0">
              <a:latin typeface="Times New Roman" pitchFamily="18" charset="0"/>
              <a:ea typeface="+mn-ea"/>
              <a:cs typeface="Times New Roman" pitchFamily="18" charset="0"/>
              <a:sym typeface="MT Extra" pitchFamily="18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注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1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： 边连通度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λ(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)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是表示使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不连通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,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至少要删去的边数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注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2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：如果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不是连通图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, 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则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λ(</a:t>
            </a:r>
            <a:r>
              <a:rPr lang="en-US" altLang="zh-CN" sz="2300" b="1" i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G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)=0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          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λ(</a:t>
            </a:r>
            <a:r>
              <a:rPr lang="en-US" altLang="zh-CN" sz="2300" b="1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K</a:t>
            </a:r>
            <a:r>
              <a:rPr lang="en-US" altLang="zh-CN" sz="2300" b="1" baseline="-25000" dirty="0" err="1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n</a:t>
            </a:r>
            <a:r>
              <a:rPr lang="en-US" altLang="zh-CN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)=n-1</a:t>
            </a:r>
            <a:r>
              <a:rPr lang="zh-CN" altLang="en-US" sz="2300" b="1" dirty="0">
                <a:latin typeface="Times New Roman" pitchFamily="18" charset="0"/>
                <a:ea typeface="+mn-ea"/>
                <a:cs typeface="Times New Roman" pitchFamily="18" charset="0"/>
                <a:sym typeface="MT Extra" pitchFamily="18" charset="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  <a:sym typeface="MT Extra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6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1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xfrm>
            <a:off x="2279650" y="1196976"/>
            <a:ext cx="8388350" cy="56610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定理：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连通图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是割边的充要条件是</a:t>
            </a:r>
            <a:endParaRPr lang="en-US" altLang="zh-CN" sz="2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存在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的两点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，使得任意一条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u-v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路过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定理：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连通图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是割边的充要条件是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不在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的任一圈上。</a:t>
            </a:r>
          </a:p>
          <a:p>
            <a:pPr eaLnBrk="1" fontAlgn="auto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）必要</a:t>
            </a:r>
            <a:r>
              <a:rPr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的割边，则存在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u,vV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中连通但在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中不连通，设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。若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在某个圈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上，则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有路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C-e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相连，所以，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中连通，矛盾。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   因此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不在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的任一圈上。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）充分</a:t>
            </a:r>
            <a:r>
              <a:rPr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条件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：设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不是割边，则在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连通，所以在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G-e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中存在一条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x-y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通路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，此时，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的圈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P+e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上，矛盾。所以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是割边。</a:t>
            </a:r>
          </a:p>
        </p:txBody>
      </p:sp>
      <p:sp>
        <p:nvSpPr>
          <p:cNvPr id="44035" name="Rectangle 3"/>
          <p:cNvSpPr>
            <a:spLocks noRot="1" noChangeArrowheads="1"/>
          </p:cNvSpPr>
          <p:nvPr/>
        </p:nvSpPr>
        <p:spPr bwMode="auto">
          <a:xfrm>
            <a:off x="1981200" y="333376"/>
            <a:ext cx="8229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割边的性质</a:t>
            </a:r>
          </a:p>
        </p:txBody>
      </p:sp>
    </p:spTree>
    <p:extLst>
      <p:ext uri="{BB962C8B-B14F-4D97-AF65-F5344CB8AC3E}">
        <p14:creationId xmlns:p14="http://schemas.microsoft.com/office/powerpoint/2010/main" val="12417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90750" y="136652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E8DED8"/>
              </a:buClr>
              <a:buSzPct val="75000"/>
              <a:defRPr/>
            </a:pP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E8DED8"/>
              </a:buClr>
              <a:buSzPct val="75000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连通，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为边割集，则</a:t>
            </a:r>
            <a:r>
              <a:rPr lang="zh-CN" altLang="en-US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的连通分支数</a:t>
            </a:r>
            <a:r>
              <a:rPr lang="zh-CN" altLang="en-US" sz="2800" dirty="0">
                <a:solidFill>
                  <a:srgbClr val="639EF4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Times New Roman" pitchFamily="18" charset="0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Times New Roman" pitchFamily="18" charset="0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Times New Roman" pitchFamily="18" charset="0"/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E8DED8"/>
              </a:buClr>
              <a:buSzPct val="75000"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连通，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为点割集，则</a:t>
            </a:r>
            <a:r>
              <a:rPr lang="zh-CN" altLang="en-US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的连通分支数</a:t>
            </a:r>
            <a:r>
              <a:rPr lang="zh-CN" altLang="en-US" sz="2800" dirty="0">
                <a:solidFill>
                  <a:srgbClr val="639EF4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Times New Roman" pitchFamily="18" charset="0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Times New Roman" pitchFamily="18" charset="0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Times New Roman" pitchFamily="18" charset="0"/>
              </a:rPr>
              <a:t>2]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194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dirty="0"/>
              <a:t>课堂讨论题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35188" y="1412875"/>
            <a:ext cx="7750148" cy="29361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任意给定（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n+1)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项的递增的自然数列，则下面的结论中必有一条是成立的：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n+3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项的子列，使任一项能整除此子列中它后面的每一项；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n+1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项的子列，使此子列中任一项不能整除此子列中它后面的任何一项。</a:t>
            </a:r>
          </a:p>
        </p:txBody>
      </p:sp>
    </p:spTree>
    <p:extLst>
      <p:ext uri="{BB962C8B-B14F-4D97-AF65-F5344CB8AC3E}">
        <p14:creationId xmlns:p14="http://schemas.microsoft.com/office/powerpoint/2010/main" val="4031136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/>
              <a:t>课堂讨论题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1886606" y="1298673"/>
            <a:ext cx="8512230" cy="488133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800" b="1" dirty="0">
                <a:solidFill>
                  <a:srgbClr val="4D5B6B">
                    <a:lumMod val="50000"/>
                  </a:srgb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证明</a:t>
            </a:r>
            <a:r>
              <a:rPr kumimoji="1" lang="zh-CN" altLang="en-US" sz="28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建立图模型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设这（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n+1)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项递增的自然数列为                         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作一有向图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                            }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</a:p>
          <a:p>
            <a:pPr marL="360000" indent="-342900" algn="just" fontAlgn="base">
              <a:lnSpc>
                <a:spcPct val="130000"/>
              </a:lnSpc>
              <a:spcBef>
                <a:spcPct val="60000"/>
              </a:spcBef>
              <a:spcAft>
                <a:spcPts val="60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整除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中引一条从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到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的弧（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4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≠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0000" indent="-342900" algn="just" fontAlgn="base">
              <a:lnSpc>
                <a:spcPct val="130000"/>
              </a:lnSpc>
              <a:spcBef>
                <a:spcPct val="60000"/>
              </a:spcBef>
              <a:spcAft>
                <a:spcPts val="600"/>
              </a:spcAft>
              <a:buClr>
                <a:srgbClr val="E8DED8"/>
              </a:buClr>
              <a:buSzPct val="75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明显地，这样构造的有向图没有有向回路，而且</a:t>
            </a:r>
          </a:p>
          <a:p>
            <a:pPr marL="342900" indent="-342900" algn="just" fontAlgn="base"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结论（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）的子列对应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中一条长为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n+2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的有向路；</a:t>
            </a:r>
          </a:p>
          <a:p>
            <a:pPr marL="342900" indent="-342900" algn="just" fontAlgn="base"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结论（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）的子列对应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个互不相邻的结点。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691314" y="2413000"/>
          <a:ext cx="1890948" cy="60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840" imgH="266400" progId="Equation.3">
                  <p:embed/>
                </p:oleObj>
              </mc:Choice>
              <mc:Fallback>
                <p:oleObj name="公式" r:id="rId2" imgW="1104840" imgH="2664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4" y="2413000"/>
                        <a:ext cx="1890948" cy="607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6183335" y="2841352"/>
          <a:ext cx="2118820" cy="56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476" imgH="266584" progId="Equation.3">
                  <p:embed/>
                </p:oleObj>
              </mc:Choice>
              <mc:Fallback>
                <p:oleObj name="公式" r:id="rId4" imgW="977476" imgH="266584" progId="Equation.3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35" y="2841352"/>
                        <a:ext cx="2118820" cy="561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740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/>
              <a:t>课堂讨论题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992313" y="1268414"/>
            <a:ext cx="8280400" cy="38964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4D5B6B">
                    <a:lumMod val="50000"/>
                  </a:srgb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证明（续）：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对每一个结点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，考虑以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为起点的所有有向路，记其中最长的一条有向路径的长为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 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 1) 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如果有某个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+2,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则结论成立。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如对一切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记满足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(0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的顶点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的个数为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     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(1)+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……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+1)=|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)|=(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+1)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+2)+1</a:t>
            </a:r>
          </a:p>
          <a:p>
            <a:pPr marL="342900" indent="-342900" algn="just" fontAlgn="base">
              <a:spcBef>
                <a:spcPct val="15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因为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E8DED8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524001" y="2940994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4105077" y="5045340"/>
          <a:ext cx="3681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393700" progId="Equation.3">
                  <p:embed/>
                </p:oleObj>
              </mc:Choice>
              <mc:Fallback>
                <p:oleObj name="公式" r:id="rId2" imgW="1701800" imgH="393700" progId="Equation.3">
                  <p:embed/>
                  <p:pic>
                    <p:nvPicPr>
                      <p:cNvPr id="51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077" y="5045340"/>
                        <a:ext cx="3681412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997568" y="2205038"/>
          <a:ext cx="1738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900" imgH="241300" progId="Equation.3">
                  <p:embed/>
                </p:oleObj>
              </mc:Choice>
              <mc:Fallback>
                <p:oleObj name="公式" r:id="rId2" imgW="977900" imgH="241300" progId="Equation.3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68" y="2205038"/>
                        <a:ext cx="1738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825743" y="3509963"/>
          <a:ext cx="418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59000" imgH="241300" progId="Equation.3">
                  <p:embed/>
                </p:oleObj>
              </mc:Choice>
              <mc:Fallback>
                <p:oleObj name="公式" r:id="rId4" imgW="2159000" imgH="241300" progId="Equation.3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43" y="3509963"/>
                        <a:ext cx="41814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2967030" y="4138613"/>
          <a:ext cx="2546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5100" imgH="241300" progId="Equation.3">
                  <p:embed/>
                </p:oleObj>
              </mc:Choice>
              <mc:Fallback>
                <p:oleObj name="公式" r:id="rId6" imgW="1435100" imgH="241300" progId="Equation.3">
                  <p:embed/>
                  <p:pic>
                    <p:nvPicPr>
                      <p:cNvPr id="61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0" y="4138613"/>
                        <a:ext cx="25463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4248142" y="4610101"/>
          <a:ext cx="15255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65200" imgH="241300" progId="Equation.3">
                  <p:embed/>
                </p:oleObj>
              </mc:Choice>
              <mc:Fallback>
                <p:oleObj name="公式" r:id="rId8" imgW="965200" imgH="241300" progId="Equation.3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42" y="4610101"/>
                        <a:ext cx="15255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686043" y="1873250"/>
            <a:ext cx="606107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所以必有一个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(0</a:t>
            </a:r>
            <a:r>
              <a:rPr kumimoji="1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+1),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使得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≥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即在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中至少存在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2682867" y="2801283"/>
            <a:ext cx="713689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使得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0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=1,2,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kumimoji="1" lang="zh-CN" altLang="en-US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由假设，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中以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000" b="1" i="1" baseline="-30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jk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为起点的最长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有向路的长为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 baseline="-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现可断定这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个顶点互不相邻。否则，如有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kumimoji="1" lang="zh-CN" altLang="en-US" sz="2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则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2786055" y="4608483"/>
            <a:ext cx="1475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矛盾，所以</a:t>
            </a:r>
            <a:endParaRPr kumimoji="1" lang="zh-CN" altLang="en-US" sz="2000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856281" y="4608483"/>
            <a:ext cx="392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互不相邻，因此结论（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）成立。</a:t>
            </a:r>
            <a:endParaRPr kumimoji="1" lang="zh-CN" altLang="en-US" sz="2000" b="1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2217731" y="1331914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证明（续）：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课堂讨论题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780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/>
          <p:cNvSpPr>
            <a:spLocks noChangeArrowheads="1"/>
          </p:cNvSpPr>
          <p:nvPr/>
        </p:nvSpPr>
        <p:spPr bwMode="auto">
          <a:xfrm>
            <a:off x="3359150" y="1700214"/>
            <a:ext cx="6019800" cy="36718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for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=1;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&lt;=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++)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	for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=1;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&lt;=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++)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{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		for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=1;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&lt;=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++)</a:t>
            </a:r>
          </a:p>
          <a:p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endParaRPr kumimoji="1" lang="en-US" altLang="zh-CN" sz="24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     }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592514" y="1770063"/>
          <a:ext cx="1360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6600" imgH="241300" progId="Equation.3">
                  <p:embed/>
                </p:oleObj>
              </mc:Choice>
              <mc:Fallback>
                <p:oleObj name="公式" r:id="rId2" imgW="736600" imgH="241300" progId="Equation.3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4" y="1770063"/>
                        <a:ext cx="13604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5426075" y="3946526"/>
          <a:ext cx="2967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227" imgH="241195" progId="Equation.3">
                  <p:embed/>
                </p:oleObj>
              </mc:Choice>
              <mc:Fallback>
                <p:oleObj name="公式" r:id="rId4" imgW="1320227" imgH="241195" progId="Equation.3">
                  <p:embed/>
                  <p:pic>
                    <p:nvPicPr>
                      <p:cNvPr id="122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946526"/>
                        <a:ext cx="29670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495550" y="11255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FF3399"/>
                </a:solidFill>
                <a:latin typeface="Times New Roman" pitchFamily="18" charset="0"/>
              </a:rPr>
              <a:t>Warshall</a:t>
            </a:r>
            <a:r>
              <a:rPr kumimoji="1" lang="en-US" altLang="zh-CN" sz="2400" b="1" dirty="0" err="1">
                <a:solidFill>
                  <a:srgbClr val="FF3399"/>
                </a:solidFill>
              </a:rPr>
              <a:t>’</a:t>
            </a:r>
            <a:r>
              <a:rPr kumimoji="1" lang="en-US" altLang="zh-CN" sz="2400" b="1" dirty="0" err="1">
                <a:solidFill>
                  <a:srgbClr val="FF3399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</a:rPr>
              <a:t> Algorithm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2971800" y="558958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算法复杂度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5159376" y="5589588"/>
          <a:ext cx="1757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4364" imgH="228501" progId="Equation.3">
                  <p:embed/>
                </p:oleObj>
              </mc:Choice>
              <mc:Fallback>
                <p:oleObj name="公式" r:id="rId6" imgW="774364" imgH="228501" progId="Equation.3">
                  <p:embed/>
                  <p:pic>
                    <p:nvPicPr>
                      <p:cNvPr id="2539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5589588"/>
                        <a:ext cx="17573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路径的矩阵求解</a:t>
            </a:r>
          </a:p>
        </p:txBody>
      </p:sp>
    </p:spTree>
    <p:extLst>
      <p:ext uri="{BB962C8B-B14F-4D97-AF65-F5344CB8AC3E}">
        <p14:creationId xmlns:p14="http://schemas.microsoft.com/office/powerpoint/2010/main" val="29696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3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 build="p" bldLvl="3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欧拉图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基本术语</a:t>
            </a:r>
            <a:endParaRPr lang="en-US" altLang="zh-CN" sz="36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欧拉通路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经过所有顶点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且每条边恰好经过一次的通路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欧拉回路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经过所有顶点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且每条边恰好经过一次的回路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欧拉图</a:t>
            </a:r>
            <a:r>
              <a:rPr lang="en-US" altLang="zh-CN" sz="2400" b="1" dirty="0">
                <a:latin typeface="+mn-ea"/>
                <a:ea typeface="+mn-ea"/>
              </a:rPr>
              <a:t>:   </a:t>
            </a:r>
            <a:r>
              <a:rPr lang="zh-CN" altLang="en-US" sz="2400" b="1" dirty="0">
                <a:latin typeface="+mn-ea"/>
                <a:ea typeface="+mn-ea"/>
              </a:rPr>
              <a:t>有欧拉回路的图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半欧拉图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有欧拉通路而无欧拉回路的图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说明：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    上述定义对无向图和有向图都适用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    欧拉通路是简单通路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欧拉回路是简单回路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    环不影响图的欧拉性</a:t>
            </a:r>
          </a:p>
        </p:txBody>
      </p:sp>
    </p:spTree>
    <p:extLst>
      <p:ext uri="{BB962C8B-B14F-4D97-AF65-F5344CB8AC3E}">
        <p14:creationId xmlns:p14="http://schemas.microsoft.com/office/powerpoint/2010/main" val="40790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0" y="5138739"/>
            <a:ext cx="8915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有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个结点的</a:t>
            </a:r>
            <a:r>
              <a:rPr lang="en-US" altLang="zh-CN" sz="2800" b="1" dirty="0" err="1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r</a:t>
            </a:r>
            <a:r>
              <a:rPr lang="en-US" altLang="zh-CN" sz="2800" b="1" dirty="0" err="1">
                <a:solidFill>
                  <a:srgbClr val="003399"/>
                </a:solidFill>
                <a:latin typeface="Garamond" pitchFamily="18" charset="0"/>
                <a:ea typeface="宋体" pitchFamily="2" charset="-122"/>
                <a:sym typeface="Symbol" pitchFamily="18" charset="2"/>
              </a:rPr>
              <a:t>r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网（其中 		      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，有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2N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条链路，结点度为</a:t>
            </a:r>
            <a:r>
              <a:rPr lang="en-US" altLang="zh-CN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4</a:t>
            </a:r>
            <a:r>
              <a:rPr lang="zh-CN" altLang="en-US" sz="2800" b="1" dirty="0">
                <a:solidFill>
                  <a:srgbClr val="003399"/>
                </a:solidFill>
                <a:latin typeface="Garamond" pitchFamily="18" charset="0"/>
                <a:ea typeface="宋体" pitchFamily="2" charset="-122"/>
              </a:rPr>
              <a:t>，对称。	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4565650" y="1628775"/>
            <a:ext cx="3282950" cy="3333750"/>
            <a:chOff x="605" y="767"/>
            <a:chExt cx="2068" cy="2100"/>
          </a:xfrm>
        </p:grpSpPr>
        <p:sp>
          <p:nvSpPr>
            <p:cNvPr id="18439" name="Line 8"/>
            <p:cNvSpPr>
              <a:spLocks noChangeShapeType="1"/>
            </p:cNvSpPr>
            <p:nvPr/>
          </p:nvSpPr>
          <p:spPr bwMode="auto">
            <a:xfrm>
              <a:off x="2424" y="1008"/>
              <a:ext cx="0" cy="171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>
              <a:off x="2673" y="1005"/>
              <a:ext cx="0" cy="1717"/>
            </a:xfrm>
            <a:prstGeom prst="line">
              <a:avLst/>
            </a:pr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1" name="Arc 10"/>
            <p:cNvSpPr>
              <a:spLocks/>
            </p:cNvSpPr>
            <p:nvPr/>
          </p:nvSpPr>
          <p:spPr bwMode="auto">
            <a:xfrm rot="-5572392">
              <a:off x="2473" y="828"/>
              <a:ext cx="150" cy="245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2" name="Arc 11"/>
            <p:cNvSpPr>
              <a:spLocks/>
            </p:cNvSpPr>
            <p:nvPr/>
          </p:nvSpPr>
          <p:spPr bwMode="auto">
            <a:xfrm rot="5572392" flipV="1">
              <a:off x="2470" y="2667"/>
              <a:ext cx="150" cy="245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3" name="Line 12"/>
            <p:cNvSpPr>
              <a:spLocks noChangeShapeType="1"/>
            </p:cNvSpPr>
            <p:nvPr/>
          </p:nvSpPr>
          <p:spPr bwMode="auto">
            <a:xfrm>
              <a:off x="742" y="1052"/>
              <a:ext cx="1690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4" name="Arc 13"/>
            <p:cNvSpPr>
              <a:spLocks/>
            </p:cNvSpPr>
            <p:nvPr/>
          </p:nvSpPr>
          <p:spPr bwMode="auto">
            <a:xfrm rot="85671">
              <a:off x="2440" y="767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5" name="Line 14"/>
            <p:cNvSpPr>
              <a:spLocks noChangeShapeType="1"/>
            </p:cNvSpPr>
            <p:nvPr/>
          </p:nvSpPr>
          <p:spPr bwMode="auto">
            <a:xfrm rot="5400000" flipV="1">
              <a:off x="1594" y="-99"/>
              <a:ext cx="0" cy="1731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6" name="Arc 15"/>
            <p:cNvSpPr>
              <a:spLocks/>
            </p:cNvSpPr>
            <p:nvPr/>
          </p:nvSpPr>
          <p:spPr bwMode="auto">
            <a:xfrm rot="21514329" flipH="1">
              <a:off x="612" y="768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7" name="Line 16"/>
            <p:cNvSpPr>
              <a:spLocks noChangeShapeType="1"/>
            </p:cNvSpPr>
            <p:nvPr/>
          </p:nvSpPr>
          <p:spPr bwMode="auto">
            <a:xfrm>
              <a:off x="747" y="1009"/>
              <a:ext cx="0" cy="1709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8448" name="Group 17"/>
            <p:cNvGrpSpPr>
              <a:grpSpLocks/>
            </p:cNvGrpSpPr>
            <p:nvPr/>
          </p:nvGrpSpPr>
          <p:grpSpPr bwMode="auto">
            <a:xfrm>
              <a:off x="745" y="878"/>
              <a:ext cx="251" cy="1987"/>
              <a:chOff x="745" y="878"/>
              <a:chExt cx="251" cy="1987"/>
            </a:xfrm>
          </p:grpSpPr>
          <p:sp>
            <p:nvSpPr>
              <p:cNvPr id="18485" name="Line 18"/>
              <p:cNvSpPr>
                <a:spLocks noChangeShapeType="1"/>
              </p:cNvSpPr>
              <p:nvPr/>
            </p:nvSpPr>
            <p:spPr bwMode="auto">
              <a:xfrm>
                <a:off x="996" y="1007"/>
                <a:ext cx="0" cy="1715"/>
              </a:xfrm>
              <a:prstGeom prst="line">
                <a:avLst/>
              </a:prstGeom>
              <a:noFill/>
              <a:ln w="19050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4D5B6B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6" name="Arc 19"/>
              <p:cNvSpPr>
                <a:spLocks/>
              </p:cNvSpPr>
              <p:nvPr/>
            </p:nvSpPr>
            <p:spPr bwMode="auto">
              <a:xfrm rot="-5572392">
                <a:off x="796" y="830"/>
                <a:ext cx="150" cy="245"/>
              </a:xfrm>
              <a:custGeom>
                <a:avLst/>
                <a:gdLst>
                  <a:gd name="T0" fmla="*/ 0 w 22578"/>
                  <a:gd name="T1" fmla="*/ 0 h 43200"/>
                  <a:gd name="T2" fmla="*/ 0 w 22578"/>
                  <a:gd name="T3" fmla="*/ 0 h 43200"/>
                  <a:gd name="T4" fmla="*/ 0 w 2257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578"/>
                  <a:gd name="T10" fmla="*/ 0 h 43200"/>
                  <a:gd name="T11" fmla="*/ 22578 w 2257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78" h="43200" fill="none" extrusionOk="0">
                    <a:moveTo>
                      <a:pt x="977" y="0"/>
                    </a:moveTo>
                    <a:cubicBezTo>
                      <a:pt x="12907" y="0"/>
                      <a:pt x="22578" y="9670"/>
                      <a:pt x="22578" y="21600"/>
                    </a:cubicBezTo>
                    <a:cubicBezTo>
                      <a:pt x="22578" y="33529"/>
                      <a:pt x="12907" y="43200"/>
                      <a:pt x="978" y="43200"/>
                    </a:cubicBezTo>
                    <a:cubicBezTo>
                      <a:pt x="651" y="43200"/>
                      <a:pt x="325" y="43192"/>
                      <a:pt x="0" y="43177"/>
                    </a:cubicBezTo>
                  </a:path>
                  <a:path w="22578" h="43200" stroke="0" extrusionOk="0">
                    <a:moveTo>
                      <a:pt x="977" y="0"/>
                    </a:moveTo>
                    <a:cubicBezTo>
                      <a:pt x="12907" y="0"/>
                      <a:pt x="22578" y="9670"/>
                      <a:pt x="22578" y="21600"/>
                    </a:cubicBezTo>
                    <a:cubicBezTo>
                      <a:pt x="22578" y="33529"/>
                      <a:pt x="12907" y="43200"/>
                      <a:pt x="978" y="43200"/>
                    </a:cubicBezTo>
                    <a:cubicBezTo>
                      <a:pt x="651" y="43200"/>
                      <a:pt x="325" y="43192"/>
                      <a:pt x="0" y="43177"/>
                    </a:cubicBezTo>
                    <a:lnTo>
                      <a:pt x="97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4D5B6B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87" name="Arc 20"/>
              <p:cNvSpPr>
                <a:spLocks/>
              </p:cNvSpPr>
              <p:nvPr/>
            </p:nvSpPr>
            <p:spPr bwMode="auto">
              <a:xfrm rot="5572392" flipV="1">
                <a:off x="793" y="2667"/>
                <a:ext cx="150" cy="245"/>
              </a:xfrm>
              <a:custGeom>
                <a:avLst/>
                <a:gdLst>
                  <a:gd name="T0" fmla="*/ 0 w 22578"/>
                  <a:gd name="T1" fmla="*/ 0 h 43200"/>
                  <a:gd name="T2" fmla="*/ 0 w 22578"/>
                  <a:gd name="T3" fmla="*/ 0 h 43200"/>
                  <a:gd name="T4" fmla="*/ 0 w 2257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578"/>
                  <a:gd name="T10" fmla="*/ 0 h 43200"/>
                  <a:gd name="T11" fmla="*/ 22578 w 2257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78" h="43200" fill="none" extrusionOk="0">
                    <a:moveTo>
                      <a:pt x="977" y="0"/>
                    </a:moveTo>
                    <a:cubicBezTo>
                      <a:pt x="12907" y="0"/>
                      <a:pt x="22578" y="9670"/>
                      <a:pt x="22578" y="21600"/>
                    </a:cubicBezTo>
                    <a:cubicBezTo>
                      <a:pt x="22578" y="33529"/>
                      <a:pt x="12907" y="43200"/>
                      <a:pt x="978" y="43200"/>
                    </a:cubicBezTo>
                    <a:cubicBezTo>
                      <a:pt x="651" y="43200"/>
                      <a:pt x="325" y="43192"/>
                      <a:pt x="0" y="43177"/>
                    </a:cubicBezTo>
                  </a:path>
                  <a:path w="22578" h="43200" stroke="0" extrusionOk="0">
                    <a:moveTo>
                      <a:pt x="977" y="0"/>
                    </a:moveTo>
                    <a:cubicBezTo>
                      <a:pt x="12907" y="0"/>
                      <a:pt x="22578" y="9670"/>
                      <a:pt x="22578" y="21600"/>
                    </a:cubicBezTo>
                    <a:cubicBezTo>
                      <a:pt x="22578" y="33529"/>
                      <a:pt x="12907" y="43200"/>
                      <a:pt x="978" y="43200"/>
                    </a:cubicBezTo>
                    <a:cubicBezTo>
                      <a:pt x="651" y="43200"/>
                      <a:pt x="325" y="43192"/>
                      <a:pt x="0" y="43177"/>
                    </a:cubicBezTo>
                    <a:lnTo>
                      <a:pt x="97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4D5B6B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449" name="Line 21"/>
            <p:cNvSpPr>
              <a:spLocks noChangeShapeType="1"/>
            </p:cNvSpPr>
            <p:nvPr/>
          </p:nvSpPr>
          <p:spPr bwMode="auto">
            <a:xfrm>
              <a:off x="1283" y="1005"/>
              <a:ext cx="0" cy="171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0" name="Line 22"/>
            <p:cNvSpPr>
              <a:spLocks noChangeShapeType="1"/>
            </p:cNvSpPr>
            <p:nvPr/>
          </p:nvSpPr>
          <p:spPr bwMode="auto">
            <a:xfrm>
              <a:off x="1531" y="1002"/>
              <a:ext cx="0" cy="1717"/>
            </a:xfrm>
            <a:prstGeom prst="line">
              <a:avLst/>
            </a:pr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1" name="Arc 23"/>
            <p:cNvSpPr>
              <a:spLocks/>
            </p:cNvSpPr>
            <p:nvPr/>
          </p:nvSpPr>
          <p:spPr bwMode="auto">
            <a:xfrm rot="-5572392">
              <a:off x="1331" y="826"/>
              <a:ext cx="150" cy="244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2" name="Arc 24"/>
            <p:cNvSpPr>
              <a:spLocks/>
            </p:cNvSpPr>
            <p:nvPr/>
          </p:nvSpPr>
          <p:spPr bwMode="auto">
            <a:xfrm rot="5572392" flipV="1">
              <a:off x="1328" y="2665"/>
              <a:ext cx="150" cy="244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3" name="Line 25"/>
            <p:cNvSpPr>
              <a:spLocks noChangeShapeType="1"/>
            </p:cNvSpPr>
            <p:nvPr/>
          </p:nvSpPr>
          <p:spPr bwMode="auto">
            <a:xfrm>
              <a:off x="1851" y="1010"/>
              <a:ext cx="0" cy="171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4" name="Line 26"/>
            <p:cNvSpPr>
              <a:spLocks noChangeShapeType="1"/>
            </p:cNvSpPr>
            <p:nvPr/>
          </p:nvSpPr>
          <p:spPr bwMode="auto">
            <a:xfrm>
              <a:off x="2100" y="1007"/>
              <a:ext cx="0" cy="1717"/>
            </a:xfrm>
            <a:prstGeom prst="line">
              <a:avLst/>
            </a:pr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5" name="Arc 27"/>
            <p:cNvSpPr>
              <a:spLocks/>
            </p:cNvSpPr>
            <p:nvPr/>
          </p:nvSpPr>
          <p:spPr bwMode="auto">
            <a:xfrm rot="-5572392">
              <a:off x="1900" y="830"/>
              <a:ext cx="150" cy="245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6" name="Arc 28"/>
            <p:cNvSpPr>
              <a:spLocks/>
            </p:cNvSpPr>
            <p:nvPr/>
          </p:nvSpPr>
          <p:spPr bwMode="auto">
            <a:xfrm rot="5572392" flipV="1">
              <a:off x="1897" y="2669"/>
              <a:ext cx="150" cy="245"/>
            </a:xfrm>
            <a:custGeom>
              <a:avLst/>
              <a:gdLst>
                <a:gd name="T0" fmla="*/ 0 w 22578"/>
                <a:gd name="T1" fmla="*/ 0 h 43200"/>
                <a:gd name="T2" fmla="*/ 0 w 22578"/>
                <a:gd name="T3" fmla="*/ 0 h 43200"/>
                <a:gd name="T4" fmla="*/ 0 w 2257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578"/>
                <a:gd name="T10" fmla="*/ 0 h 43200"/>
                <a:gd name="T11" fmla="*/ 22578 w 2257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78" h="43200" fill="none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</a:path>
                <a:path w="22578" h="43200" stroke="0" extrusionOk="0">
                  <a:moveTo>
                    <a:pt x="977" y="0"/>
                  </a:moveTo>
                  <a:cubicBezTo>
                    <a:pt x="12907" y="0"/>
                    <a:pt x="22578" y="9670"/>
                    <a:pt x="22578" y="21600"/>
                  </a:cubicBezTo>
                  <a:cubicBezTo>
                    <a:pt x="22578" y="33529"/>
                    <a:pt x="12907" y="43200"/>
                    <a:pt x="978" y="43200"/>
                  </a:cubicBezTo>
                  <a:cubicBezTo>
                    <a:pt x="651" y="43200"/>
                    <a:pt x="325" y="43192"/>
                    <a:pt x="0" y="43177"/>
                  </a:cubicBezTo>
                  <a:lnTo>
                    <a:pt x="978" y="21600"/>
                  </a:lnTo>
                  <a:close/>
                </a:path>
              </a:pathLst>
            </a:custGeom>
            <a:noFill/>
            <a:ln w="19050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7" name="Line 29"/>
            <p:cNvSpPr>
              <a:spLocks noChangeShapeType="1"/>
            </p:cNvSpPr>
            <p:nvPr/>
          </p:nvSpPr>
          <p:spPr bwMode="auto">
            <a:xfrm>
              <a:off x="739" y="2715"/>
              <a:ext cx="1691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8" name="Arc 30"/>
            <p:cNvSpPr>
              <a:spLocks/>
            </p:cNvSpPr>
            <p:nvPr/>
          </p:nvSpPr>
          <p:spPr bwMode="auto">
            <a:xfrm rot="85671">
              <a:off x="2438" y="2430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59" name="Line 31"/>
            <p:cNvSpPr>
              <a:spLocks noChangeShapeType="1"/>
            </p:cNvSpPr>
            <p:nvPr/>
          </p:nvSpPr>
          <p:spPr bwMode="auto">
            <a:xfrm rot="5400000" flipV="1">
              <a:off x="1591" y="1564"/>
              <a:ext cx="0" cy="1732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0" name="Arc 32"/>
            <p:cNvSpPr>
              <a:spLocks/>
            </p:cNvSpPr>
            <p:nvPr/>
          </p:nvSpPr>
          <p:spPr bwMode="auto">
            <a:xfrm rot="21514329" flipH="1">
              <a:off x="609" y="2431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1" name="Line 33"/>
            <p:cNvSpPr>
              <a:spLocks noChangeShapeType="1"/>
            </p:cNvSpPr>
            <p:nvPr/>
          </p:nvSpPr>
          <p:spPr bwMode="auto">
            <a:xfrm>
              <a:off x="735" y="2193"/>
              <a:ext cx="1690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2" name="Arc 34"/>
            <p:cNvSpPr>
              <a:spLocks/>
            </p:cNvSpPr>
            <p:nvPr/>
          </p:nvSpPr>
          <p:spPr bwMode="auto">
            <a:xfrm rot="85671">
              <a:off x="2433" y="1908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3" name="Line 35"/>
            <p:cNvSpPr>
              <a:spLocks noChangeShapeType="1"/>
            </p:cNvSpPr>
            <p:nvPr/>
          </p:nvSpPr>
          <p:spPr bwMode="auto">
            <a:xfrm rot="5400000" flipV="1">
              <a:off x="1587" y="1042"/>
              <a:ext cx="0" cy="1731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4" name="Arc 36"/>
            <p:cNvSpPr>
              <a:spLocks/>
            </p:cNvSpPr>
            <p:nvPr/>
          </p:nvSpPr>
          <p:spPr bwMode="auto">
            <a:xfrm rot="21514329" flipH="1">
              <a:off x="605" y="1909"/>
              <a:ext cx="129" cy="286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5" name="Line 37"/>
            <p:cNvSpPr>
              <a:spLocks noChangeShapeType="1"/>
            </p:cNvSpPr>
            <p:nvPr/>
          </p:nvSpPr>
          <p:spPr bwMode="auto">
            <a:xfrm>
              <a:off x="741" y="1623"/>
              <a:ext cx="1690" cy="0"/>
            </a:xfrm>
            <a:prstGeom prst="line">
              <a:avLst/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6" name="Arc 38"/>
            <p:cNvSpPr>
              <a:spLocks/>
            </p:cNvSpPr>
            <p:nvPr/>
          </p:nvSpPr>
          <p:spPr bwMode="auto">
            <a:xfrm rot="85671">
              <a:off x="2439" y="1337"/>
              <a:ext cx="129" cy="287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7" name="Line 39"/>
            <p:cNvSpPr>
              <a:spLocks noChangeShapeType="1"/>
            </p:cNvSpPr>
            <p:nvPr/>
          </p:nvSpPr>
          <p:spPr bwMode="auto">
            <a:xfrm rot="5400000" flipV="1">
              <a:off x="1593" y="471"/>
              <a:ext cx="0" cy="1731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8" name="Arc 40"/>
            <p:cNvSpPr>
              <a:spLocks/>
            </p:cNvSpPr>
            <p:nvPr/>
          </p:nvSpPr>
          <p:spPr bwMode="auto">
            <a:xfrm rot="21514329" flipH="1">
              <a:off x="611" y="1338"/>
              <a:ext cx="129" cy="287"/>
            </a:xfrm>
            <a:custGeom>
              <a:avLst/>
              <a:gdLst>
                <a:gd name="T0" fmla="*/ 0 w 22821"/>
                <a:gd name="T1" fmla="*/ 0 h 43200"/>
                <a:gd name="T2" fmla="*/ 0 w 22821"/>
                <a:gd name="T3" fmla="*/ 0 h 43200"/>
                <a:gd name="T4" fmla="*/ 0 w 228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821"/>
                <a:gd name="T10" fmla="*/ 0 h 43200"/>
                <a:gd name="T11" fmla="*/ 22821 w 228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21" h="43200" fill="none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</a:path>
                <a:path w="22821" h="43200" stroke="0" extrusionOk="0">
                  <a:moveTo>
                    <a:pt x="1220" y="0"/>
                  </a:moveTo>
                  <a:cubicBezTo>
                    <a:pt x="13150" y="0"/>
                    <a:pt x="22821" y="9670"/>
                    <a:pt x="22821" y="21600"/>
                  </a:cubicBezTo>
                  <a:cubicBezTo>
                    <a:pt x="22821" y="33529"/>
                    <a:pt x="13150" y="43200"/>
                    <a:pt x="1221" y="43200"/>
                  </a:cubicBezTo>
                  <a:cubicBezTo>
                    <a:pt x="813" y="43200"/>
                    <a:pt x="406" y="43188"/>
                    <a:pt x="-1" y="43165"/>
                  </a:cubicBezTo>
                  <a:lnTo>
                    <a:pt x="1221" y="21600"/>
                  </a:lnTo>
                  <a:close/>
                </a:path>
              </a:pathLst>
            </a:cu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69" name="Oval 41"/>
            <p:cNvSpPr>
              <a:spLocks noChangeArrowheads="1"/>
            </p:cNvSpPr>
            <p:nvPr/>
          </p:nvSpPr>
          <p:spPr bwMode="auto">
            <a:xfrm>
              <a:off x="709" y="1000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0" name="Oval 42"/>
            <p:cNvSpPr>
              <a:spLocks noChangeArrowheads="1"/>
            </p:cNvSpPr>
            <p:nvPr/>
          </p:nvSpPr>
          <p:spPr bwMode="auto">
            <a:xfrm>
              <a:off x="1238" y="1000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1" name="Oval 43"/>
            <p:cNvSpPr>
              <a:spLocks noChangeArrowheads="1"/>
            </p:cNvSpPr>
            <p:nvPr/>
          </p:nvSpPr>
          <p:spPr bwMode="auto">
            <a:xfrm>
              <a:off x="1809" y="1000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2" name="Oval 44"/>
            <p:cNvSpPr>
              <a:spLocks noChangeArrowheads="1"/>
            </p:cNvSpPr>
            <p:nvPr/>
          </p:nvSpPr>
          <p:spPr bwMode="auto">
            <a:xfrm>
              <a:off x="2380" y="1000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3" name="Oval 45"/>
            <p:cNvSpPr>
              <a:spLocks noChangeArrowheads="1"/>
            </p:cNvSpPr>
            <p:nvPr/>
          </p:nvSpPr>
          <p:spPr bwMode="auto">
            <a:xfrm>
              <a:off x="709" y="1572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4" name="Oval 46"/>
            <p:cNvSpPr>
              <a:spLocks noChangeArrowheads="1"/>
            </p:cNvSpPr>
            <p:nvPr/>
          </p:nvSpPr>
          <p:spPr bwMode="auto">
            <a:xfrm>
              <a:off x="1238" y="1572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5" name="Oval 47"/>
            <p:cNvSpPr>
              <a:spLocks noChangeArrowheads="1"/>
            </p:cNvSpPr>
            <p:nvPr/>
          </p:nvSpPr>
          <p:spPr bwMode="auto">
            <a:xfrm>
              <a:off x="1809" y="1572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6" name="Oval 48"/>
            <p:cNvSpPr>
              <a:spLocks noChangeArrowheads="1"/>
            </p:cNvSpPr>
            <p:nvPr/>
          </p:nvSpPr>
          <p:spPr bwMode="auto">
            <a:xfrm>
              <a:off x="2380" y="1572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7" name="Oval 49"/>
            <p:cNvSpPr>
              <a:spLocks noChangeArrowheads="1"/>
            </p:cNvSpPr>
            <p:nvPr/>
          </p:nvSpPr>
          <p:spPr bwMode="auto">
            <a:xfrm>
              <a:off x="709" y="2144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8" name="Oval 50"/>
            <p:cNvSpPr>
              <a:spLocks noChangeArrowheads="1"/>
            </p:cNvSpPr>
            <p:nvPr/>
          </p:nvSpPr>
          <p:spPr bwMode="auto">
            <a:xfrm>
              <a:off x="1238" y="2144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79" name="Oval 51"/>
            <p:cNvSpPr>
              <a:spLocks noChangeArrowheads="1"/>
            </p:cNvSpPr>
            <p:nvPr/>
          </p:nvSpPr>
          <p:spPr bwMode="auto">
            <a:xfrm>
              <a:off x="1809" y="2144"/>
              <a:ext cx="81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0" name="Oval 52"/>
            <p:cNvSpPr>
              <a:spLocks noChangeArrowheads="1"/>
            </p:cNvSpPr>
            <p:nvPr/>
          </p:nvSpPr>
          <p:spPr bwMode="auto">
            <a:xfrm>
              <a:off x="2380" y="2144"/>
              <a:ext cx="82" cy="9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1" name="Oval 53"/>
            <p:cNvSpPr>
              <a:spLocks noChangeArrowheads="1"/>
            </p:cNvSpPr>
            <p:nvPr/>
          </p:nvSpPr>
          <p:spPr bwMode="auto">
            <a:xfrm>
              <a:off x="709" y="2668"/>
              <a:ext cx="81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2" name="Oval 54"/>
            <p:cNvSpPr>
              <a:spLocks noChangeArrowheads="1"/>
            </p:cNvSpPr>
            <p:nvPr/>
          </p:nvSpPr>
          <p:spPr bwMode="auto">
            <a:xfrm>
              <a:off x="1238" y="2668"/>
              <a:ext cx="82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3" name="Oval 55"/>
            <p:cNvSpPr>
              <a:spLocks noChangeArrowheads="1"/>
            </p:cNvSpPr>
            <p:nvPr/>
          </p:nvSpPr>
          <p:spPr bwMode="auto">
            <a:xfrm>
              <a:off x="1809" y="2668"/>
              <a:ext cx="81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84" name="Oval 56"/>
            <p:cNvSpPr>
              <a:spLocks noChangeArrowheads="1"/>
            </p:cNvSpPr>
            <p:nvPr/>
          </p:nvSpPr>
          <p:spPr bwMode="auto">
            <a:xfrm>
              <a:off x="2380" y="2668"/>
              <a:ext cx="82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8437" name="Rectangle 57"/>
          <p:cNvSpPr>
            <a:spLocks noChangeArrowheads="1"/>
          </p:cNvSpPr>
          <p:nvPr/>
        </p:nvSpPr>
        <p:spPr bwMode="auto">
          <a:xfrm>
            <a:off x="1524000" y="1268414"/>
            <a:ext cx="8763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</a:pPr>
            <a:r>
              <a:rPr lang="en-US" altLang="zh-CN" sz="3200">
                <a:solidFill>
                  <a:srgbClr val="FFCCCC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lang="zh-CN" altLang="en-US" sz="3200" b="1">
                <a:solidFill>
                  <a:srgbClr val="9900FF"/>
                </a:solidFill>
                <a:latin typeface="Garamond" pitchFamily="18" charset="0"/>
                <a:ea typeface="宋体" pitchFamily="2" charset="-122"/>
              </a:rPr>
              <a:t>网的变形</a:t>
            </a: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</a:pPr>
            <a:endParaRPr lang="en-US" altLang="zh-CN" sz="2800" b="1">
              <a:solidFill>
                <a:srgbClr val="FFFFFF"/>
              </a:solidFill>
              <a:latin typeface="Garamond" pitchFamily="18" charset="0"/>
              <a:ea typeface="宋体" pitchFamily="2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861176" y="5094288"/>
          <a:ext cx="1673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0240" imgH="291960" progId="Equation.3">
                  <p:embed/>
                </p:oleObj>
              </mc:Choice>
              <mc:Fallback>
                <p:oleObj name="公式" r:id="rId2" imgW="660240" imgH="291960" progId="Equation.3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5094288"/>
                        <a:ext cx="16732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标题 45"/>
          <p:cNvSpPr txBox="1">
            <a:spLocks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kern="0" dirty="0">
                <a:solidFill>
                  <a:srgbClr val="4D5B6B"/>
                </a:solidFill>
                <a:latin typeface="Calibri"/>
                <a:ea typeface="宋体" panose="02010600030101010101" pitchFamily="2" charset="-122"/>
              </a:rPr>
              <a:t>在网络上的应用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44E5F-2E60-4FC0-AC9C-9B4D140E3829}" type="slidenum">
              <a:rPr kumimoji="1" lang="zh-CN" altLang="en-US">
                <a:solidFill>
                  <a:srgbClr val="675D5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zh-CN" altLang="en-US" dirty="0">
              <a:solidFill>
                <a:srgbClr val="675D59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7937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欧拉图判别定理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2.3.1  </a:t>
            </a:r>
            <a:r>
              <a:rPr lang="zh-CN" altLang="zh-CN" b="1" dirty="0">
                <a:latin typeface="+mn-ea"/>
                <a:ea typeface="+mn-ea"/>
              </a:rPr>
              <a:t>无向连通图G有欧拉回路的充要条件是各顶点的度都是偶数。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992314" y="2565401"/>
            <a:ext cx="8137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证明</a:t>
            </a:r>
          </a:p>
          <a:p>
            <a:pPr>
              <a:spcBef>
                <a:spcPct val="35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•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7F7F7F"/>
                </a:solidFill>
              </a:rPr>
              <a:t> </a:t>
            </a:r>
            <a:r>
              <a:rPr lang="zh-CN" altLang="en-US" sz="2800" dirty="0">
                <a:solidFill>
                  <a:srgbClr val="5E2CAE"/>
                </a:solidFill>
              </a:rPr>
              <a:t>必要性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 已知存在欧拉回路，要证明度都是偶数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–</a:t>
            </a:r>
            <a:r>
              <a:rPr lang="zh-CN" altLang="en-US" sz="2800" dirty="0">
                <a:solidFill>
                  <a:srgbClr val="000000"/>
                </a:solidFill>
              </a:rPr>
              <a:t>欧拉回路经过每边一次且仅一次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–</a:t>
            </a:r>
            <a:r>
              <a:rPr lang="zh-CN" altLang="en-US" sz="2800" dirty="0">
                <a:solidFill>
                  <a:srgbClr val="000000"/>
                </a:solidFill>
              </a:rPr>
              <a:t>沿该回路进入某点后，必定经由另一条边出去</a:t>
            </a:r>
          </a:p>
          <a:p>
            <a:pPr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–</a:t>
            </a:r>
            <a:r>
              <a:rPr lang="zh-CN" altLang="en-US" sz="2800" dirty="0">
                <a:solidFill>
                  <a:srgbClr val="000000"/>
                </a:solidFill>
              </a:rPr>
              <a:t>因此，各点的度都是偶数</a:t>
            </a:r>
          </a:p>
        </p:txBody>
      </p:sp>
    </p:spTree>
    <p:extLst>
      <p:ext uri="{BB962C8B-B14F-4D97-AF65-F5344CB8AC3E}">
        <p14:creationId xmlns:p14="http://schemas.microsoft.com/office/powerpoint/2010/main" val="22540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欧拉图判别定理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3751" y="1298965"/>
            <a:ext cx="8424863" cy="43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•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充分性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已知各顶点的度都是偶数，则必存在欧拉回路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采用构造法证明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从任意点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出发，构造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的一条简单回路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C</a:t>
            </a:r>
          </a:p>
          <a:p>
            <a:pPr marL="342900" indent="-342900">
              <a:spcBef>
                <a:spcPct val="35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•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由于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的度为偶，所以不可能停留在某点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∈V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－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上，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而不能继续向前构造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由于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是有穷图，因此最终一定能够回到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zh-CN" sz="2800" i="1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，构成简单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     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C</a:t>
            </a:r>
          </a:p>
          <a:p>
            <a:pPr marL="342900" indent="-342900">
              <a:spcBef>
                <a:spcPct val="35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–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包含了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中的所有边，它即是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的欧拉回路</a:t>
            </a:r>
          </a:p>
        </p:txBody>
      </p:sp>
    </p:spTree>
    <p:extLst>
      <p:ext uri="{BB962C8B-B14F-4D97-AF65-F5344CB8AC3E}">
        <p14:creationId xmlns:p14="http://schemas.microsoft.com/office/powerpoint/2010/main" val="30650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欧拉图判别定理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3751" y="1268413"/>
            <a:ext cx="8424863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•</a:t>
            </a: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zh-CN" altLang="en-US" sz="2800" dirty="0">
                <a:solidFill>
                  <a:srgbClr val="5E2CAE"/>
                </a:solidFill>
              </a:rPr>
              <a:t>充分性</a:t>
            </a:r>
            <a:r>
              <a:rPr lang="zh-CN" altLang="en-US" sz="2800" dirty="0">
                <a:solidFill>
                  <a:srgbClr val="000000"/>
                </a:solidFill>
              </a:rPr>
              <a:t>（续）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– </a:t>
            </a:r>
            <a:r>
              <a:rPr lang="zh-CN" altLang="en-US" dirty="0">
                <a:solidFill>
                  <a:srgbClr val="000000"/>
                </a:solidFill>
              </a:rPr>
              <a:t>否则，从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的各边，得到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。显然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每点的度仍然是偶数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此时，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中一定存在度非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的顶点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，它同时还是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回路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经过的顶点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（否则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是非连通图）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这时，在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所在的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的连通支中，同理可构造简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单回路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C′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，令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C=C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C′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，得到包含边数比原来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更多的的简单回路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继续上述构造过程，最终该简单回路必是包含了</a:t>
            </a:r>
          </a:p>
          <a:p>
            <a:pPr marL="342900" indent="-342900">
              <a:spcBef>
                <a:spcPct val="15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的所有边，即构造出了的一条欧拉回路</a:t>
            </a:r>
          </a:p>
        </p:txBody>
      </p:sp>
    </p:spTree>
    <p:extLst>
      <p:ext uri="{BB962C8B-B14F-4D97-AF65-F5344CB8AC3E}">
        <p14:creationId xmlns:p14="http://schemas.microsoft.com/office/powerpoint/2010/main" val="12268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4210A-4B9E-45D1-85B7-F57E82DA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欧拉图代码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6CAE-554E-42DA-9640-EB1B47A99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4E5F-2E60-4FC0-AC9C-9B4D140E3829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5A41E-6C71-43EE-95FA-B47E65D4AB75}"/>
              </a:ext>
            </a:extLst>
          </p:cNvPr>
          <p:cNvSpPr txBox="1"/>
          <p:nvPr/>
        </p:nvSpPr>
        <p:spPr>
          <a:xfrm>
            <a:off x="6484378" y="1357460"/>
            <a:ext cx="56060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 err="1">
                <a:ea typeface="华文细黑" pitchFamily="2" charset="-122"/>
              </a:rPr>
              <a:t>void</a:t>
            </a:r>
            <a:r>
              <a:rPr lang="fr-FR" altLang="zh-CN" sz="1800" dirty="0">
                <a:ea typeface="华文细黑" pitchFamily="2" charset="-122"/>
              </a:rPr>
              <a:t> dfs2(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 x)//</a:t>
            </a:r>
            <a:r>
              <a:rPr lang="zh-CN" altLang="en-US" sz="1800" dirty="0">
                <a:ea typeface="华文细黑" pitchFamily="2" charset="-122"/>
              </a:rPr>
              <a:t>有向图</a:t>
            </a:r>
            <a:endParaRPr lang="fr-FR" altLang="zh-CN" sz="1800" dirty="0">
              <a:ea typeface="华文细黑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for(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&amp; i=</a:t>
            </a:r>
            <a:r>
              <a:rPr lang="fr-FR" altLang="zh-CN" sz="1800" dirty="0" err="1">
                <a:ea typeface="华文细黑" pitchFamily="2" charset="-122"/>
              </a:rPr>
              <a:t>head</a:t>
            </a:r>
            <a:r>
              <a:rPr lang="fr-FR" altLang="zh-CN" sz="1800" dirty="0">
                <a:ea typeface="华文细黑" pitchFamily="2" charset="-122"/>
              </a:rPr>
              <a:t>[x];</a:t>
            </a:r>
            <a:r>
              <a:rPr lang="fr-FR" altLang="zh-CN" sz="1800" dirty="0" err="1">
                <a:ea typeface="华文细黑" pitchFamily="2" charset="-122"/>
              </a:rPr>
              <a:t>i;i</a:t>
            </a:r>
            <a:r>
              <a:rPr lang="fr-FR" altLang="zh-CN" sz="1800" dirty="0">
                <a:ea typeface="华文细黑" pitchFamily="2" charset="-122"/>
              </a:rPr>
              <a:t>=e[i].</a:t>
            </a:r>
            <a:r>
              <a:rPr lang="fr-FR" altLang="zh-CN" sz="1800" dirty="0" err="1">
                <a:ea typeface="华文细黑" pitchFamily="2" charset="-122"/>
              </a:rPr>
              <a:t>next</a:t>
            </a:r>
            <a:r>
              <a:rPr lang="fr-FR" altLang="zh-CN" sz="1800" dirty="0">
                <a:ea typeface="华文细黑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dirty="0">
                <a:ea typeface="华文细黑" pitchFamily="2" charset="-122"/>
              </a:rPr>
              <a:t>			</a:t>
            </a:r>
            <a:r>
              <a:rPr lang="fr-FR" altLang="zh-CN" sz="1800" dirty="0">
                <a:ea typeface="华文细黑" pitchFamily="2" charset="-122"/>
              </a:rPr>
              <a:t>//i</a:t>
            </a:r>
            <a:r>
              <a:rPr lang="zh-CN" altLang="en-US" sz="1800" dirty="0">
                <a:ea typeface="华文细黑" pitchFamily="2" charset="-122"/>
              </a:rPr>
              <a:t>会变</a:t>
            </a:r>
            <a:r>
              <a:rPr lang="en-US" altLang="zh-CN" sz="1800" dirty="0">
                <a:ea typeface="华文细黑" pitchFamily="2" charset="-122"/>
              </a:rPr>
              <a:t>,</a:t>
            </a:r>
            <a:r>
              <a:rPr lang="zh-CN" altLang="en-US" sz="1800" dirty="0">
                <a:ea typeface="华文细黑" pitchFamily="2" charset="-122"/>
              </a:rPr>
              <a:t>用一个变量存一下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ea typeface="华文细黑" pitchFamily="2" charset="-122"/>
              </a:rPr>
              <a:t>	</a:t>
            </a:r>
            <a:r>
              <a:rPr lang="en-US" altLang="zh-CN" sz="1800" dirty="0">
                <a:ea typeface="华文细黑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ea typeface="华文细黑" pitchFamily="2" charset="-122"/>
              </a:rPr>
              <a:t>		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 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=i;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if(!e[i].</a:t>
            </a:r>
            <a:r>
              <a:rPr lang="fr-FR" altLang="zh-CN" sz="1800" dirty="0" err="1">
                <a:ea typeface="华文细黑" pitchFamily="2" charset="-122"/>
              </a:rPr>
              <a:t>vst</a:t>
            </a:r>
            <a:r>
              <a:rPr lang="fr-FR" altLang="zh-CN" sz="1800" dirty="0">
                <a:ea typeface="华文细黑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e[i].</a:t>
            </a:r>
            <a:r>
              <a:rPr lang="fr-FR" altLang="zh-CN" sz="1800" dirty="0" err="1">
                <a:ea typeface="华文细黑" pitchFamily="2" charset="-122"/>
              </a:rPr>
              <a:t>vst</a:t>
            </a:r>
            <a:r>
              <a:rPr lang="fr-FR" altLang="zh-CN" sz="1800" dirty="0">
                <a:ea typeface="华文细黑" pitchFamily="2" charset="-122"/>
              </a:rPr>
              <a:t>=</a:t>
            </a:r>
            <a:r>
              <a:rPr lang="fr-FR" altLang="zh-CN" sz="1800" dirty="0" err="1">
                <a:ea typeface="华文细黑" pitchFamily="2" charset="-122"/>
              </a:rPr>
              <a:t>true</a:t>
            </a:r>
            <a:r>
              <a:rPr lang="fr-FR" altLang="zh-CN" sz="1800" dirty="0">
                <a:ea typeface="华文细黑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dfs2(e[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].to);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</a:t>
            </a:r>
            <a:r>
              <a:rPr lang="fr-FR" altLang="zh-CN" sz="1800" dirty="0" err="1">
                <a:ea typeface="华文细黑" pitchFamily="2" charset="-122"/>
              </a:rPr>
              <a:t>res</a:t>
            </a:r>
            <a:r>
              <a:rPr lang="fr-FR" altLang="zh-CN" sz="1800" dirty="0">
                <a:ea typeface="华文细黑" pitchFamily="2" charset="-122"/>
              </a:rPr>
              <a:t>[++</a:t>
            </a:r>
            <a:r>
              <a:rPr lang="fr-FR" altLang="zh-CN" sz="1800" dirty="0" err="1">
                <a:ea typeface="华文细黑" pitchFamily="2" charset="-122"/>
              </a:rPr>
              <a:t>rcnt</a:t>
            </a:r>
            <a:r>
              <a:rPr lang="fr-FR" altLang="zh-CN" sz="1800" dirty="0">
                <a:ea typeface="华文细黑" pitchFamily="2" charset="-122"/>
              </a:rPr>
              <a:t>]=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48B94-E8D8-4815-96F1-BB9E7C35CD5C}"/>
              </a:ext>
            </a:extLst>
          </p:cNvPr>
          <p:cNvSpPr txBox="1"/>
          <p:nvPr/>
        </p:nvSpPr>
        <p:spPr>
          <a:xfrm>
            <a:off x="355825" y="1357460"/>
            <a:ext cx="64198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 err="1">
                <a:ea typeface="华文细黑" pitchFamily="2" charset="-122"/>
              </a:rPr>
              <a:t>void</a:t>
            </a:r>
            <a:r>
              <a:rPr lang="fr-FR" altLang="zh-CN" sz="1800" dirty="0">
                <a:ea typeface="华文细黑" pitchFamily="2" charset="-122"/>
              </a:rPr>
              <a:t> dfs1(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 x)</a:t>
            </a:r>
            <a:r>
              <a:rPr lang="en-US" altLang="zh-CN" dirty="0">
                <a:ea typeface="华文细黑" pitchFamily="2" charset="-122"/>
              </a:rPr>
              <a:t>//</a:t>
            </a:r>
            <a:r>
              <a:rPr lang="zh-CN" altLang="en-US" dirty="0">
                <a:ea typeface="华文细黑" pitchFamily="2" charset="-122"/>
              </a:rPr>
              <a:t>无向图</a:t>
            </a:r>
            <a:endParaRPr lang="fr-FR" altLang="zh-CN" sz="1800" dirty="0">
              <a:ea typeface="华文细黑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for(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&amp; i=</a:t>
            </a:r>
            <a:r>
              <a:rPr lang="fr-FR" altLang="zh-CN" sz="1800" dirty="0" err="1">
                <a:ea typeface="华文细黑" pitchFamily="2" charset="-122"/>
              </a:rPr>
              <a:t>head</a:t>
            </a:r>
            <a:r>
              <a:rPr lang="fr-FR" altLang="zh-CN" sz="1800" dirty="0">
                <a:ea typeface="华文细黑" pitchFamily="2" charset="-122"/>
              </a:rPr>
              <a:t>[x];</a:t>
            </a:r>
            <a:r>
              <a:rPr lang="fr-FR" altLang="zh-CN" sz="1800" dirty="0" err="1">
                <a:ea typeface="华文细黑" pitchFamily="2" charset="-122"/>
              </a:rPr>
              <a:t>i;i</a:t>
            </a:r>
            <a:r>
              <a:rPr lang="fr-FR" altLang="zh-CN" sz="1800" dirty="0">
                <a:ea typeface="华文细黑" pitchFamily="2" charset="-122"/>
              </a:rPr>
              <a:t>=e[i].</a:t>
            </a:r>
            <a:r>
              <a:rPr lang="fr-FR" altLang="zh-CN" sz="1800" dirty="0" err="1">
                <a:ea typeface="华文细黑" pitchFamily="2" charset="-122"/>
              </a:rPr>
              <a:t>next</a:t>
            </a:r>
            <a:r>
              <a:rPr lang="fr-FR" altLang="zh-CN" sz="1800" dirty="0">
                <a:ea typeface="华文细黑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zh-CN" sz="1800" dirty="0">
              <a:ea typeface="华文细黑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</a:t>
            </a:r>
            <a:r>
              <a:rPr lang="fr-FR" altLang="zh-CN" sz="1800" dirty="0" err="1">
                <a:ea typeface="华文细黑" pitchFamily="2" charset="-122"/>
              </a:rPr>
              <a:t>int</a:t>
            </a:r>
            <a:r>
              <a:rPr lang="fr-FR" altLang="zh-CN" sz="1800" dirty="0">
                <a:ea typeface="华文细黑" pitchFamily="2" charset="-122"/>
              </a:rPr>
              <a:t> 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=i;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if(!e[i].</a:t>
            </a:r>
            <a:r>
              <a:rPr lang="fr-FR" altLang="zh-CN" sz="1800" dirty="0" err="1">
                <a:ea typeface="华文细黑" pitchFamily="2" charset="-122"/>
              </a:rPr>
              <a:t>vst</a:t>
            </a:r>
            <a:r>
              <a:rPr lang="fr-FR" altLang="zh-CN" sz="1800" dirty="0">
                <a:ea typeface="华文细黑" pitchFamily="2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e[i].</a:t>
            </a:r>
            <a:r>
              <a:rPr lang="fr-FR" altLang="zh-CN" sz="1800" dirty="0" err="1">
                <a:ea typeface="华文细黑" pitchFamily="2" charset="-122"/>
              </a:rPr>
              <a:t>vst</a:t>
            </a:r>
            <a:r>
              <a:rPr lang="fr-FR" altLang="zh-CN" sz="1800" dirty="0">
                <a:ea typeface="华文细黑" pitchFamily="2" charset="-122"/>
              </a:rPr>
              <a:t>=e[i^1].</a:t>
            </a:r>
            <a:r>
              <a:rPr lang="fr-FR" altLang="zh-CN" sz="1800" dirty="0" err="1">
                <a:ea typeface="华文细黑" pitchFamily="2" charset="-122"/>
              </a:rPr>
              <a:t>vst</a:t>
            </a:r>
            <a:r>
              <a:rPr lang="fr-FR" altLang="zh-CN" sz="1800" dirty="0">
                <a:ea typeface="华文细黑" pitchFamily="2" charset="-122"/>
              </a:rPr>
              <a:t>=</a:t>
            </a:r>
            <a:r>
              <a:rPr lang="fr-FR" altLang="zh-CN" sz="1800" dirty="0" err="1">
                <a:ea typeface="华文细黑" pitchFamily="2" charset="-122"/>
              </a:rPr>
              <a:t>true</a:t>
            </a:r>
            <a:r>
              <a:rPr lang="fr-FR" altLang="zh-CN" sz="1800" dirty="0">
                <a:ea typeface="华文细黑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dfs1(e[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].to);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	</a:t>
            </a:r>
            <a:r>
              <a:rPr lang="fr-FR" altLang="zh-CN" sz="1800" dirty="0" err="1">
                <a:ea typeface="华文细黑" pitchFamily="2" charset="-122"/>
              </a:rPr>
              <a:t>res</a:t>
            </a:r>
            <a:r>
              <a:rPr lang="fr-FR" altLang="zh-CN" sz="1800" dirty="0">
                <a:ea typeface="华文细黑" pitchFamily="2" charset="-122"/>
              </a:rPr>
              <a:t>[++</a:t>
            </a:r>
            <a:r>
              <a:rPr lang="fr-FR" altLang="zh-CN" sz="1800" dirty="0" err="1">
                <a:ea typeface="华文细黑" pitchFamily="2" charset="-122"/>
              </a:rPr>
              <a:t>rcnt</a:t>
            </a:r>
            <a:r>
              <a:rPr lang="fr-FR" altLang="zh-CN" sz="1800" dirty="0">
                <a:ea typeface="华文细黑" pitchFamily="2" charset="-122"/>
              </a:rPr>
              <a:t>]=(</a:t>
            </a:r>
            <a:r>
              <a:rPr lang="fr-FR" altLang="zh-CN" sz="1800" dirty="0" err="1">
                <a:ea typeface="华文细黑" pitchFamily="2" charset="-122"/>
              </a:rPr>
              <a:t>tmp</a:t>
            </a:r>
            <a:r>
              <a:rPr lang="fr-FR" altLang="zh-CN" sz="1800" dirty="0">
                <a:ea typeface="华文细黑" pitchFamily="2" charset="-122"/>
              </a:rPr>
              <a:t>&gt;&gt;1)*(tmp&amp;1?-1:1);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zh-CN" sz="1800" dirty="0">
                <a:ea typeface="华文细黑" pitchFamily="2" charset="-12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ea typeface="华文细黑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827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欧拉道路判别定理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推论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2.3.1 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若无向连通图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中只有两个奇顶点，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则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存在欧拉道路。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162628" y="2638878"/>
            <a:ext cx="8351837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</a:rPr>
              <a:t>证明</a:t>
            </a:r>
          </a:p>
          <a:p>
            <a:pPr>
              <a:spcBef>
                <a:spcPct val="35000"/>
              </a:spcBef>
            </a:pP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</a:rPr>
              <a:t>•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</a:rPr>
              <a:t>设这两个奇顶点是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；</a:t>
            </a:r>
            <a:endParaRPr lang="en-US" altLang="en-US" sz="26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35000"/>
              </a:spcBef>
            </a:pP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在图G中加入一条边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)，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则所有的顶点的度都</a:t>
            </a:r>
            <a:endParaRPr lang="zh-CN" altLang="en-US" sz="26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350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为偶，此时其中必然存在一条欧拉回路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；</a:t>
            </a:r>
            <a:endParaRPr lang="en-US" altLang="en-US" sz="26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spcBef>
                <a:spcPct val="35000"/>
              </a:spcBef>
            </a:pP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•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然后将边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lang="en-US" altLang="en-US" sz="2600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去掉，可得从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到</a:t>
            </a:r>
            <a:r>
              <a:rPr lang="en-US" altLang="en-US" sz="2600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lang="en-US" altLang="en-US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en-US" sz="26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的欧拉道路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80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2181225" y="1223963"/>
            <a:ext cx="76406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99"/>
                </a:solidFill>
                <a:latin typeface="Times New Roman" pitchFamily="18" charset="0"/>
              </a:rPr>
              <a:t>定理</a:t>
            </a:r>
            <a:r>
              <a:rPr lang="en-US" altLang="zh-CN" sz="2800">
                <a:solidFill>
                  <a:srgbClr val="FF3399"/>
                </a:solidFill>
                <a:latin typeface="Times New Roman" pitchFamily="18" charset="0"/>
              </a:rPr>
              <a:t>2.3.2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：设连通图中有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个度为奇数的顶点。  </a:t>
            </a:r>
          </a:p>
          <a:p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                    证明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E(G)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可以划分成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K/2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条简单道路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2279650" y="2349500"/>
            <a:ext cx="7848600" cy="28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证明（基本思路：构造法）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•  </a:t>
            </a:r>
            <a:r>
              <a:rPr lang="zh-CN" altLang="en-US" dirty="0">
                <a:solidFill>
                  <a:srgbClr val="000000"/>
                </a:solidFill>
              </a:rPr>
              <a:t>由图的性质可得，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是偶数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在这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个顶点中两两配对，增添互不相邻的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K/2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条边，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得到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 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•  G’ 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中每点的度都是偶数，由定理，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G’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中有欧拉回路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• 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中删去这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K/2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条边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便得到了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K/2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条简单道路，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它们包含了原图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中的所有边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即这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K/2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条简单道路就是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）的一个划分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笔画问题</a:t>
            </a:r>
          </a:p>
        </p:txBody>
      </p:sp>
    </p:spTree>
    <p:extLst>
      <p:ext uri="{BB962C8B-B14F-4D97-AF65-F5344CB8AC3E}">
        <p14:creationId xmlns:p14="http://schemas.microsoft.com/office/powerpoint/2010/main" val="13906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80866" y="5170379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8301245" y="6065955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2021年3月23日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765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lang="zh-CN" altLang="en-US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lang="zh-CN" altLang="en-US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图论第四讲</a:t>
            </a:r>
            <a:br>
              <a:rPr lang="en-US" altLang="zh-CN" sz="48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lang="en-US" altLang="zh-CN" sz="7200" dirty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lang="zh-CN" altLang="en-US" sz="7200" dirty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有向图的欧拉道路与回路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2279650" y="1484314"/>
            <a:ext cx="74882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2.3.3 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中各个结点的正负度相等，则</a:t>
            </a:r>
            <a:r>
              <a:rPr lang="en-US" altLang="zh-CN" sz="280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中存在有向欧拉回路。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altLang="zh-CN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2279650" y="3068638"/>
            <a:ext cx="74882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推论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2.3.4 </a:t>
            </a:r>
            <a:r>
              <a:rPr lang="zh-CN" altLang="en-US" sz="2800" dirty="0">
                <a:solidFill>
                  <a:srgbClr val="000000"/>
                </a:solidFill>
                <a:cs typeface="Times New Roman" pitchFamily="18" charset="0"/>
              </a:rPr>
              <a:t>若有向连通图</a:t>
            </a:r>
            <a:r>
              <a:rPr lang="en-US" altLang="zh-CN" sz="2800" dirty="0">
                <a:solidFill>
                  <a:srgbClr val="000000"/>
                </a:solidFill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中只有两个结点的正负度不相等，而且其中一个入度比出度多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，另一个入度比出度少</a:t>
            </a:r>
            <a:r>
              <a:rPr lang="en-US" altLang="zh-CN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中存在有向欧拉通路。</a:t>
            </a:r>
            <a:endParaRPr lang="zh-CN" altLang="en-US" sz="280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8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847850" y="1341439"/>
            <a:ext cx="84963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2.3.9  </a:t>
            </a:r>
            <a:r>
              <a:rPr lang="zh-CN" altLang="en-US" dirty="0">
                <a:solidFill>
                  <a:srgbClr val="000000"/>
                </a:solidFill>
              </a:rPr>
              <a:t>计算机编码盘的设计。设有编码盘其表面被等分成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个部分，其中每一部分分别用绝缘体或导体组成。绝缘体部分给出信号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，导体部分给出信号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，在图中阴影部分表示导体。空白部分表示绝缘体，根据编码盘的位置，触点将得到信息</a:t>
            </a:r>
            <a:r>
              <a:rPr lang="en-US" altLang="zh-CN" dirty="0">
                <a:solidFill>
                  <a:srgbClr val="000000"/>
                </a:solidFill>
              </a:rPr>
              <a:t>1101</a:t>
            </a:r>
            <a:r>
              <a:rPr lang="zh-CN" altLang="en-US" dirty="0">
                <a:solidFill>
                  <a:srgbClr val="000000"/>
                </a:solidFill>
              </a:rPr>
              <a:t>，如果编码盘沿顺时针方向旋转一个部分，触点将有信息</a:t>
            </a:r>
            <a:r>
              <a:rPr lang="en-US" altLang="zh-CN" dirty="0">
                <a:solidFill>
                  <a:srgbClr val="000000"/>
                </a:solidFill>
              </a:rPr>
              <a:t>1010</a:t>
            </a:r>
            <a:r>
              <a:rPr lang="zh-CN" altLang="en-US" dirty="0">
                <a:solidFill>
                  <a:srgbClr val="000000"/>
                </a:solidFill>
              </a:rPr>
              <a:t>。问编码盘上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个部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分怎样安排导体及绝缘体，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才能使编码盘每旋转一个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部分，四个触点能得到一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组不同的四位二进制数信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息？</a:t>
            </a:r>
          </a:p>
        </p:txBody>
      </p:sp>
      <p:pic>
        <p:nvPicPr>
          <p:cNvPr id="80899" name="Picture 3" descr="d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5178" y="3686066"/>
            <a:ext cx="46799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</p:spTree>
    <p:extLst>
      <p:ext uri="{BB962C8B-B14F-4D97-AF65-F5344CB8AC3E}">
        <p14:creationId xmlns:p14="http://schemas.microsoft.com/office/powerpoint/2010/main" val="29441937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  <p:sp>
        <p:nvSpPr>
          <p:cNvPr id="4" name="椭圆 3"/>
          <p:cNvSpPr/>
          <p:nvPr/>
        </p:nvSpPr>
        <p:spPr>
          <a:xfrm>
            <a:off x="3091142" y="3237146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H="1">
            <a:off x="3357349" y="3237145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475163" y="4783012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0001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3091142" y="4017905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4"/>
              <p:cNvSpPr txBox="1"/>
              <p:nvPr/>
            </p:nvSpPr>
            <p:spPr>
              <a:xfrm>
                <a:off x="1741918" y="4192576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2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18" y="4192576"/>
                <a:ext cx="1499018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4"/>
              <p:cNvSpPr txBox="1"/>
              <p:nvPr/>
            </p:nvSpPr>
            <p:spPr>
              <a:xfrm>
                <a:off x="3573589" y="2153377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13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89" y="2153377"/>
                <a:ext cx="1499018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5056343" y="3437201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D5B6B">
                    <a:lumMod val="50000"/>
                  </a:srgbClr>
                </a:solidFill>
              </a:rPr>
              <a:t>1000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cxnSp>
        <p:nvCxnSpPr>
          <p:cNvPr id="17" name="曲线连接符 16"/>
          <p:cNvCxnSpPr>
            <a:endCxn id="4" idx="6"/>
          </p:cNvCxnSpPr>
          <p:nvPr/>
        </p:nvCxnSpPr>
        <p:spPr>
          <a:xfrm rot="10800000" flipV="1">
            <a:off x="4323100" y="3627889"/>
            <a:ext cx="883039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6"/>
          </p:cNvCxnSpPr>
          <p:nvPr/>
        </p:nvCxnSpPr>
        <p:spPr>
          <a:xfrm flipH="1">
            <a:off x="3707119" y="4217960"/>
            <a:ext cx="1831674" cy="95579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74"/>
              <p:cNvSpPr txBox="1"/>
              <p:nvPr/>
            </p:nvSpPr>
            <p:spPr>
              <a:xfrm>
                <a:off x="4622956" y="462003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2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956" y="4620038"/>
                <a:ext cx="14990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4"/>
              <p:cNvSpPr txBox="1"/>
              <p:nvPr/>
            </p:nvSpPr>
            <p:spPr>
              <a:xfrm>
                <a:off x="4523072" y="2863148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2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72" y="2863148"/>
                <a:ext cx="149901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8471783" y="3072303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曲线连接符 26"/>
          <p:cNvCxnSpPr/>
          <p:nvPr/>
        </p:nvCxnSpPr>
        <p:spPr>
          <a:xfrm flipH="1">
            <a:off x="8737990" y="3072302"/>
            <a:ext cx="699540" cy="12700"/>
          </a:xfrm>
          <a:prstGeom prst="curvedConnector5">
            <a:avLst>
              <a:gd name="adj1" fmla="val 274"/>
              <a:gd name="adj2" fmla="val -4236984"/>
              <a:gd name="adj3" fmla="val 99726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855804" y="4618169"/>
            <a:ext cx="1231957" cy="7814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endCxn id="28" idx="0"/>
          </p:cNvCxnSpPr>
          <p:nvPr/>
        </p:nvCxnSpPr>
        <p:spPr>
          <a:xfrm flipH="1">
            <a:off x="8471783" y="3853062"/>
            <a:ext cx="482449" cy="765106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74"/>
              <p:cNvSpPr txBox="1"/>
              <p:nvPr/>
            </p:nvSpPr>
            <p:spPr>
              <a:xfrm>
                <a:off x="7122559" y="4027733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𝟎𝟎𝟎𝟏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30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59" y="4027733"/>
                <a:ext cx="1499018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74"/>
              <p:cNvSpPr txBox="1"/>
              <p:nvPr/>
            </p:nvSpPr>
            <p:spPr>
              <a:xfrm>
                <a:off x="8954230" y="1988534"/>
                <a:ext cx="1499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/>
                        </a:rPr>
                        <m:t>𝟎𝟎𝟎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4D5B6B"/>
                  </a:solidFill>
                </a:endParaRPr>
              </a:p>
            </p:txBody>
          </p:sp>
        </mc:Choice>
        <mc:Fallback xmlns="">
          <p:sp>
            <p:nvSpPr>
              <p:cNvPr id="31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230" y="1988534"/>
                <a:ext cx="1499018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">
            <a:extLst>
              <a:ext uri="{FF2B5EF4-FFF2-40B4-BE49-F238E27FC236}">
                <a16:creationId xmlns:a16="http://schemas.microsoft.com/office/drawing/2014/main" id="{F55FE260-DBE1-41DE-A73E-ED1AEAAA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19" y="5695768"/>
            <a:ext cx="3327145" cy="95410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itchFamily="18" charset="0"/>
              </a:rPr>
              <a:t>冗余，四位二进制数建模为节点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5812216D-EFCF-4435-BF81-32DD0308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1" y="5686981"/>
            <a:ext cx="2770239" cy="95410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  <a:latin typeface="Times New Roman" pitchFamily="18" charset="0"/>
              </a:rPr>
              <a:t>简洁，四位二进制数建模为边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522A02E0-3CC0-431C-8076-0D64F05F61A8}"/>
              </a:ext>
            </a:extLst>
          </p:cNvPr>
          <p:cNvSpPr/>
          <p:nvPr/>
        </p:nvSpPr>
        <p:spPr>
          <a:xfrm>
            <a:off x="6022091" y="6018933"/>
            <a:ext cx="976735" cy="5232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/>
      <p:bldP spid="13" grpId="0"/>
      <p:bldP spid="16" grpId="0" animBg="1"/>
      <p:bldP spid="20" grpId="0"/>
      <p:bldP spid="21" grpId="0"/>
      <p:bldP spid="26" grpId="0" animBg="1"/>
      <p:bldP spid="28" grpId="0" animBg="1"/>
      <p:bldP spid="30" grpId="0"/>
      <p:bldP spid="31" grpId="0"/>
      <p:bldP spid="22" grpId="0"/>
      <p:bldP spid="2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2209800" y="1286224"/>
            <a:ext cx="777240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图分为有限图和无限图</a:t>
            </a:r>
          </a:p>
          <a:p>
            <a:pPr marL="742950" lvl="1" indent="-285750">
              <a:spcBef>
                <a:spcPct val="20000"/>
              </a:spcBef>
              <a:buClr>
                <a:srgbClr val="7F7F7F"/>
              </a:buClr>
              <a:buSzPct val="70000"/>
            </a:pP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仅讨论有限图，即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 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均为有限集合</a:t>
            </a:r>
            <a:endParaRPr lang="en-US" altLang="zh-CN" dirty="0">
              <a:solidFill>
                <a:srgbClr val="4D5B6B">
                  <a:lumMod val="75000"/>
                </a:srgbClr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7F7F7F"/>
              </a:buClr>
              <a:buSzPct val="70000"/>
            </a:pPr>
            <a:endParaRPr lang="zh-CN" altLang="en-US" dirty="0">
              <a:solidFill>
                <a:srgbClr val="4D5B6B">
                  <a:lumMod val="75000"/>
                </a:srgbClr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图的阶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i="1" dirty="0" err="1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}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i="1" dirty="0" err="1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图的阶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= |V| =n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               |E| = m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特例：</a:t>
            </a:r>
            <a:r>
              <a:rPr lang="zh-CN" altLang="en-US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|E|=0   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        |E|=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空图</a:t>
            </a:r>
            <a:r>
              <a:rPr lang="zh-CN" altLang="en-US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i="1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|V|=</a:t>
            </a:r>
            <a:r>
              <a:rPr lang="en-US" altLang="zh-CN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4D5B6B">
                    <a:lumMod val="75000"/>
                  </a:srgbClr>
                </a:solidFill>
                <a:ea typeface="宋体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平凡图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关联次数：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</a:t>
            </a:r>
            <a:r>
              <a:rPr lang="en-US" altLang="zh-CN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</a:t>
            </a:r>
            <a:r>
              <a:rPr lang="en-US" altLang="zh-CN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不是边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的端点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关联次数为</a:t>
            </a:r>
            <a:r>
              <a:rPr lang="en-US" altLang="zh-CN" sz="1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endParaRPr lang="zh-CN" altLang="en-US" i="1" dirty="0">
              <a:solidFill>
                <a:srgbClr val="C00000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4563" y="3163888"/>
            <a:ext cx="2398712" cy="2432050"/>
            <a:chOff x="3580" y="2205"/>
            <a:chExt cx="1296" cy="1319"/>
          </a:xfrm>
        </p:grpSpPr>
        <p:pic>
          <p:nvPicPr>
            <p:cNvPr id="155653" name="Picture 5" descr="14-1(1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2" y="2301"/>
              <a:ext cx="881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5654" name="Text Box 6"/>
            <p:cNvSpPr txBox="1">
              <a:spLocks noChangeArrowheads="1"/>
            </p:cNvSpPr>
            <p:nvPr/>
          </p:nvSpPr>
          <p:spPr bwMode="auto">
            <a:xfrm>
              <a:off x="3580" y="220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415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55656" name="Text Box 8"/>
            <p:cNvSpPr txBox="1">
              <a:spLocks noChangeArrowheads="1"/>
            </p:cNvSpPr>
            <p:nvPr/>
          </p:nvSpPr>
          <p:spPr bwMode="auto">
            <a:xfrm>
              <a:off x="3772" y="263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4060" y="278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4348" y="2733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4636" y="2685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6</a:t>
              </a: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3868" y="3069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7</a:t>
              </a:r>
            </a:p>
          </p:txBody>
        </p:sp>
        <p:sp>
          <p:nvSpPr>
            <p:cNvPr id="155661" name="Text Box 13"/>
            <p:cNvSpPr txBox="1">
              <a:spLocks noChangeArrowheads="1"/>
            </p:cNvSpPr>
            <p:nvPr/>
          </p:nvSpPr>
          <p:spPr bwMode="auto">
            <a:xfrm>
              <a:off x="3724" y="292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3868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439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4492" y="302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4108" y="3309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</p:grpSp>
      <p:sp>
        <p:nvSpPr>
          <p:cNvPr id="19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图的定义</a:t>
            </a:r>
          </a:p>
        </p:txBody>
      </p:sp>
      <p:sp>
        <p:nvSpPr>
          <p:cNvPr id="20" name="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10210800" y="6439251"/>
            <a:ext cx="381000" cy="365125"/>
          </a:xfrm>
        </p:spPr>
        <p:txBody>
          <a:bodyPr/>
          <a:lstStyle/>
          <a:p>
            <a:fld id="{5BE44E5F-2E60-4FC0-AC9C-9B4D140E382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4425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1847851" y="1341439"/>
            <a:ext cx="4824413" cy="393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5E2CAE"/>
                </a:solidFill>
              </a:rPr>
              <a:t>如何进行建模？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–</a:t>
            </a:r>
            <a:r>
              <a:rPr lang="zh-CN" altLang="en-US" dirty="0">
                <a:solidFill>
                  <a:srgbClr val="000000"/>
                </a:solidFill>
              </a:rPr>
              <a:t>每次旋转时，输出中有三位不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变，如</a:t>
            </a:r>
            <a:r>
              <a:rPr lang="en-US" altLang="zh-CN" dirty="0" err="1">
                <a:solidFill>
                  <a:srgbClr val="000000"/>
                </a:solidFill>
              </a:rPr>
              <a:t>xabc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变成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abcy</a:t>
            </a:r>
            <a:endParaRPr lang="en-US" altLang="zh-CN" dirty="0">
              <a:solidFill>
                <a:srgbClr val="000000"/>
              </a:solidFill>
              <a:ea typeface="华文细黑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将四位数字的后三位作为结点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八种组合情况作为八个结点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每次旋转可以从一个结点到另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     一个结点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– </a:t>
            </a:r>
            <a:r>
              <a:rPr lang="zh-CN" altLang="en-US" dirty="0">
                <a:solidFill>
                  <a:srgbClr val="000000"/>
                </a:solidFill>
                <a:ea typeface="华文细黑" pitchFamily="2" charset="-122"/>
              </a:rPr>
              <a:t>有两种可能，即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-&gt;bc1, 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华文细黑" pitchFamily="2" charset="-122"/>
              </a:rPr>
              <a:t>abc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-&gt;bc0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输出为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abc1</a:t>
            </a:r>
            <a:r>
              <a:rPr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abc0</a:t>
            </a: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rgbClr val="FFFFFF"/>
              </a:solidFill>
              <a:ea typeface="华文细黑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欧拉道路与回路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32467" y="1336338"/>
            <a:ext cx="3665285" cy="5217549"/>
            <a:chOff x="5008466" y="1336337"/>
            <a:chExt cx="3665285" cy="5217549"/>
          </a:xfrm>
        </p:grpSpPr>
        <p:sp>
          <p:nvSpPr>
            <p:cNvPr id="52" name="椭圆 51"/>
            <p:cNvSpPr/>
            <p:nvPr/>
          </p:nvSpPr>
          <p:spPr>
            <a:xfrm>
              <a:off x="6447546" y="155314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41486" y="2357910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447546" y="3125503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447545" y="588295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541485" y="5100377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110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369455" y="5097484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011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447546" y="4332742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101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6655" y="2363669"/>
              <a:ext cx="699540" cy="449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4D5B6B">
                      <a:lumMod val="50000"/>
                    </a:srgbClr>
                  </a:solidFill>
                </a:rPr>
                <a:t>001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52" idx="3"/>
              <a:endCxn id="59" idx="7"/>
            </p:cNvCxnSpPr>
            <p:nvPr/>
          </p:nvCxnSpPr>
          <p:spPr>
            <a:xfrm flipH="1">
              <a:off x="5973750" y="1936468"/>
              <a:ext cx="576242" cy="49296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1"/>
              <a:endCxn id="52" idx="5"/>
            </p:cNvCxnSpPr>
            <p:nvPr/>
          </p:nvCxnSpPr>
          <p:spPr>
            <a:xfrm flipH="1" flipV="1">
              <a:off x="7044641" y="1936468"/>
              <a:ext cx="599290" cy="48720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3" idx="2"/>
              <a:endCxn id="59" idx="6"/>
            </p:cNvCxnSpPr>
            <p:nvPr/>
          </p:nvCxnSpPr>
          <p:spPr>
            <a:xfrm flipH="1">
              <a:off x="6076194" y="2582453"/>
              <a:ext cx="1465292" cy="5759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9" idx="5"/>
              <a:endCxn id="54" idx="1"/>
            </p:cNvCxnSpPr>
            <p:nvPr/>
          </p:nvCxnSpPr>
          <p:spPr>
            <a:xfrm>
              <a:off x="5973750" y="2746988"/>
              <a:ext cx="576242" cy="444282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3"/>
              <a:endCxn id="54" idx="7"/>
            </p:cNvCxnSpPr>
            <p:nvPr/>
          </p:nvCxnSpPr>
          <p:spPr>
            <a:xfrm flipH="1">
              <a:off x="7044641" y="2741229"/>
              <a:ext cx="599290" cy="45004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3"/>
              <a:endCxn id="58" idx="1"/>
            </p:cNvCxnSpPr>
            <p:nvPr/>
          </p:nvCxnSpPr>
          <p:spPr>
            <a:xfrm>
              <a:off x="654999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8" idx="7"/>
              <a:endCxn id="54" idx="5"/>
            </p:cNvCxnSpPr>
            <p:nvPr/>
          </p:nvCxnSpPr>
          <p:spPr>
            <a:xfrm flipV="1">
              <a:off x="7044641" y="3508822"/>
              <a:ext cx="0" cy="88968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9" idx="4"/>
              <a:endCxn id="57" idx="0"/>
            </p:cNvCxnSpPr>
            <p:nvPr/>
          </p:nvCxnSpPr>
          <p:spPr>
            <a:xfrm flipH="1">
              <a:off x="5719225" y="2812756"/>
              <a:ext cx="7200" cy="228472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6" idx="0"/>
              <a:endCxn id="53" idx="4"/>
            </p:cNvCxnSpPr>
            <p:nvPr/>
          </p:nvCxnSpPr>
          <p:spPr>
            <a:xfrm flipV="1">
              <a:off x="7891256" y="2806997"/>
              <a:ext cx="1" cy="229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8" idx="3"/>
              <a:endCxn id="57" idx="7"/>
            </p:cNvCxnSpPr>
            <p:nvPr/>
          </p:nvCxnSpPr>
          <p:spPr>
            <a:xfrm flipH="1">
              <a:off x="5966550" y="4716061"/>
              <a:ext cx="583441" cy="44719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7" idx="5"/>
              <a:endCxn id="55" idx="1"/>
            </p:cNvCxnSpPr>
            <p:nvPr/>
          </p:nvCxnSpPr>
          <p:spPr>
            <a:xfrm>
              <a:off x="5966550" y="5480804"/>
              <a:ext cx="583440" cy="467918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7" idx="6"/>
              <a:endCxn id="56" idx="2"/>
            </p:cNvCxnSpPr>
            <p:nvPr/>
          </p:nvCxnSpPr>
          <p:spPr>
            <a:xfrm>
              <a:off x="6068995" y="5322028"/>
              <a:ext cx="1472491" cy="2893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6" idx="1"/>
              <a:endCxn id="58" idx="5"/>
            </p:cNvCxnSpPr>
            <p:nvPr/>
          </p:nvCxnSpPr>
          <p:spPr>
            <a:xfrm flipH="1" flipV="1">
              <a:off x="7044641" y="4716061"/>
              <a:ext cx="599289" cy="450084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55" idx="7"/>
              <a:endCxn id="56" idx="3"/>
            </p:cNvCxnSpPr>
            <p:nvPr/>
          </p:nvCxnSpPr>
          <p:spPr>
            <a:xfrm flipV="1">
              <a:off x="7044640" y="5483697"/>
              <a:ext cx="599290" cy="465025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376684" y="1336337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684" y="1336337"/>
                  <a:ext cx="824519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604918" y="1946393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18" y="1946393"/>
                  <a:ext cx="824519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96582" y="2323014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582" y="2323014"/>
                  <a:ext cx="824519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231672" y="1953977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672" y="1953977"/>
                  <a:ext cx="824519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08466" y="3725907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466" y="3725907"/>
                  <a:ext cx="824519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7768378" y="3707841"/>
                  <a:ext cx="90537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378" y="3707841"/>
                  <a:ext cx="905373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71897" y="5613825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897" y="5613825"/>
                  <a:ext cx="824519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313807" y="6323054"/>
                  <a:ext cx="94785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𝟏𝟓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807" y="6323054"/>
                  <a:ext cx="947850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274854" y="5623515"/>
                  <a:ext cx="93713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854" y="5623515"/>
                  <a:ext cx="937133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420801" y="5287132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801" y="5287132"/>
                  <a:ext cx="824519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815184" y="3903337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184" y="3903337"/>
                  <a:ext cx="82451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945830" y="3895087"/>
                  <a:ext cx="88353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30" y="3895087"/>
                  <a:ext cx="883537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682776" y="2979462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𝟎𝟎𝟏𝟎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776" y="2979462"/>
                  <a:ext cx="824519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𝟎𝟏𝟎𝟎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941" y="2977559"/>
                  <a:ext cx="824519" cy="230832"/>
                </a:xfrm>
                <a:prstGeom prst="rect">
                  <a:avLst/>
                </a:prstGeom>
                <a:blipFill rotWithShape="1">
                  <a:blip r:embed="rId1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638092" y="4686232"/>
                  <a:ext cx="9132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𝟏𝟎𝟏𝟏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092" y="4686232"/>
                  <a:ext cx="913278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043637" y="4666427"/>
                  <a:ext cx="9132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𝟏𝟑</m:t>
                            </m:r>
                          </m:sub>
                        </m:sSub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9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𝟏𝟏𝟎𝟏</m:t>
                        </m:r>
                      </m:oMath>
                    </m:oMathPara>
                  </a14:m>
                  <a:endParaRPr lang="zh-CN" altLang="en-US" sz="900" dirty="0">
                    <a:solidFill>
                      <a:srgbClr val="4D5B6B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637" y="4666427"/>
                  <a:ext cx="913278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曲线连接符 89"/>
            <p:cNvCxnSpPr/>
            <p:nvPr/>
          </p:nvCxnSpPr>
          <p:spPr>
            <a:xfrm flipH="1">
              <a:off x="6459071" y="1777692"/>
              <a:ext cx="699540" cy="12700"/>
            </a:xfrm>
            <a:prstGeom prst="curvedConnector5">
              <a:avLst>
                <a:gd name="adj1" fmla="val 274"/>
                <a:gd name="adj2" fmla="val -4236984"/>
                <a:gd name="adj3" fmla="val 99726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55" idx="2"/>
              <a:endCxn id="55" idx="6"/>
            </p:cNvCxnSpPr>
            <p:nvPr/>
          </p:nvCxnSpPr>
          <p:spPr>
            <a:xfrm rot="10800000" flipH="1">
              <a:off x="6447545" y="6107498"/>
              <a:ext cx="699540" cy="12700"/>
            </a:xfrm>
            <a:prstGeom prst="curvedConnector5">
              <a:avLst>
                <a:gd name="adj1" fmla="val -824"/>
                <a:gd name="adj2" fmla="val -4357992"/>
                <a:gd name="adj3" fmla="val 98627"/>
              </a:avLst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8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哈密顿回路与哈密顿通路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哈密顿通路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r>
              <a:rPr lang="zh-CN" altLang="en-US" sz="2400" b="1" dirty="0">
                <a:latin typeface="+mn-ea"/>
                <a:ea typeface="+mn-ea"/>
              </a:rPr>
              <a:t>无向连通图的一条经过所有顶点一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          次且仅一次的通路，简记</a:t>
            </a:r>
            <a:r>
              <a:rPr lang="en-US" altLang="zh-CN" sz="2400" b="1" dirty="0">
                <a:latin typeface="+mn-ea"/>
                <a:ea typeface="+mn-ea"/>
              </a:rPr>
              <a:t>H-</a:t>
            </a:r>
            <a:r>
              <a:rPr lang="zh-CN" altLang="en-US" sz="2400" b="1" dirty="0">
                <a:latin typeface="+mn-ea"/>
                <a:ea typeface="+mn-ea"/>
              </a:rPr>
              <a:t>通路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哈密顿回路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r>
              <a:rPr lang="zh-CN" altLang="en-US" sz="2400" b="1" dirty="0">
                <a:latin typeface="+mn-ea"/>
                <a:ea typeface="+mn-ea"/>
              </a:rPr>
              <a:t>无向连通图中经过所有顶点一次且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          仅一次的回路，简记</a:t>
            </a:r>
            <a:r>
              <a:rPr lang="en-US" altLang="zh-CN" sz="2400" b="1" dirty="0">
                <a:latin typeface="+mn-ea"/>
                <a:ea typeface="+mn-ea"/>
              </a:rPr>
              <a:t>H-</a:t>
            </a:r>
            <a:r>
              <a:rPr lang="zh-CN" altLang="en-US" sz="2400" b="1" dirty="0">
                <a:latin typeface="+mn-ea"/>
                <a:ea typeface="+mn-ea"/>
              </a:rPr>
              <a:t>回路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哈密顿图</a:t>
            </a:r>
            <a:r>
              <a:rPr lang="en-US" altLang="zh-CN" sz="2400" b="1" dirty="0">
                <a:latin typeface="+mn-ea"/>
                <a:ea typeface="+mn-ea"/>
              </a:rPr>
              <a:t>:  </a:t>
            </a:r>
            <a:r>
              <a:rPr lang="zh-CN" altLang="en-US" sz="2400" b="1" dirty="0">
                <a:latin typeface="+mn-ea"/>
                <a:ea typeface="+mn-ea"/>
              </a:rPr>
              <a:t>具有哈密顿回路的图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半哈密顿图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r>
              <a:rPr lang="zh-CN" altLang="en-US" sz="2400" b="1" dirty="0">
                <a:latin typeface="+mn-ea"/>
                <a:ea typeface="+mn-ea"/>
              </a:rPr>
              <a:t>具有哈密顿通路的图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8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说明：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- </a:t>
            </a:r>
            <a:r>
              <a:rPr lang="zh-CN" altLang="en-US" sz="2400" b="1" dirty="0">
                <a:latin typeface="+mn-ea"/>
                <a:ea typeface="+mn-ea"/>
              </a:rPr>
              <a:t>哈密顿通路是初级通路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- </a:t>
            </a:r>
            <a:r>
              <a:rPr lang="zh-CN" altLang="en-US" sz="2400" b="1" dirty="0">
                <a:latin typeface="+mn-ea"/>
                <a:ea typeface="+mn-ea"/>
              </a:rPr>
              <a:t>哈密顿回路是初级回路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- </a:t>
            </a:r>
            <a:r>
              <a:rPr lang="zh-CN" altLang="en-US" sz="2400" b="1" dirty="0">
                <a:latin typeface="+mn-ea"/>
                <a:ea typeface="+mn-ea"/>
              </a:rPr>
              <a:t>环与重边不影响图的哈密顿性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故只考虑简单图</a:t>
            </a:r>
          </a:p>
        </p:txBody>
      </p:sp>
      <p:pic>
        <p:nvPicPr>
          <p:cNvPr id="86020" name="Picture 4" descr="15-9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551" y="3384551"/>
            <a:ext cx="1895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152650" y="1284060"/>
            <a:ext cx="259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E8DED8"/>
                </a:solidFill>
                <a:latin typeface="Garamond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Garamond" pitchFamily="18" charset="0"/>
              </a:rPr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31314062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2090738" y="1268413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画出四个结点的连通图，分别具有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(a)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既是哈密顿图也是欧拉图；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(b)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既是哈密顿图也是半欧拉图；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(c)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是哈密顿图但不是欧拉图也不是半欧拉图；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(d)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既是半哈密顿图也是欧拉图；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(e)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不是半哈密顿图也不是哈密顿图但是欧拉图；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(f)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既是半哈密顿图也是半欧拉图；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6289" y="4508501"/>
            <a:ext cx="1304925" cy="1566863"/>
            <a:chOff x="329" y="2840"/>
            <a:chExt cx="822" cy="987"/>
          </a:xfrm>
        </p:grpSpPr>
        <p:sp>
          <p:nvSpPr>
            <p:cNvPr id="89138" name="Rectangle 5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9" name="Oval 6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0" name="Oval 7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1" name="Oval 8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2" name="Oval 9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43" name="Text Box 10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(a)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95664" y="4508501"/>
            <a:ext cx="1304925" cy="1566863"/>
            <a:chOff x="329" y="2840"/>
            <a:chExt cx="822" cy="987"/>
          </a:xfrm>
        </p:grpSpPr>
        <p:sp>
          <p:nvSpPr>
            <p:cNvPr id="89132" name="Rectangle 12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3" name="Oval 13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4" name="Oval 14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5" name="Oval 15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6" name="Oval 16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7" name="Text Box 17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(b)</a:t>
              </a:r>
            </a:p>
          </p:txBody>
        </p:sp>
      </p:grpSp>
      <p:sp>
        <p:nvSpPr>
          <p:cNvPr id="89094" name="Line 18"/>
          <p:cNvSpPr>
            <a:spLocks noChangeShapeType="1"/>
          </p:cNvSpPr>
          <p:nvPr/>
        </p:nvSpPr>
        <p:spPr bwMode="auto">
          <a:xfrm flipH="1">
            <a:off x="3486150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46626" y="4508501"/>
            <a:ext cx="1304925" cy="1566863"/>
            <a:chOff x="329" y="2840"/>
            <a:chExt cx="822" cy="987"/>
          </a:xfrm>
        </p:grpSpPr>
        <p:sp>
          <p:nvSpPr>
            <p:cNvPr id="89126" name="Rectangle 20"/>
            <p:cNvSpPr>
              <a:spLocks noChangeArrowheads="1"/>
            </p:cNvSpPr>
            <p:nvPr/>
          </p:nvSpPr>
          <p:spPr bwMode="auto">
            <a:xfrm>
              <a:off x="385" y="2869"/>
              <a:ext cx="709" cy="6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7" name="Oval 21"/>
            <p:cNvSpPr>
              <a:spLocks noChangeArrowheads="1"/>
            </p:cNvSpPr>
            <p:nvPr/>
          </p:nvSpPr>
          <p:spPr bwMode="auto">
            <a:xfrm>
              <a:off x="329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8" name="Oval 22"/>
            <p:cNvSpPr>
              <a:spLocks noChangeArrowheads="1"/>
            </p:cNvSpPr>
            <p:nvPr/>
          </p:nvSpPr>
          <p:spPr bwMode="auto">
            <a:xfrm>
              <a:off x="103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9" name="Oval 23"/>
            <p:cNvSpPr>
              <a:spLocks noChangeArrowheads="1"/>
            </p:cNvSpPr>
            <p:nvPr/>
          </p:nvSpPr>
          <p:spPr bwMode="auto">
            <a:xfrm>
              <a:off x="357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0" name="Oval 24"/>
            <p:cNvSpPr>
              <a:spLocks noChangeArrowheads="1"/>
            </p:cNvSpPr>
            <p:nvPr/>
          </p:nvSpPr>
          <p:spPr bwMode="auto">
            <a:xfrm>
              <a:off x="1066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31" name="Text Box 25"/>
            <p:cNvSpPr txBox="1">
              <a:spLocks noChangeArrowheads="1"/>
            </p:cNvSpPr>
            <p:nvPr/>
          </p:nvSpPr>
          <p:spPr bwMode="auto">
            <a:xfrm>
              <a:off x="612" y="3577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(c)</a:t>
              </a:r>
            </a:p>
          </p:txBody>
        </p:sp>
      </p:grpSp>
      <p:sp>
        <p:nvSpPr>
          <p:cNvPr id="89096" name="Line 26"/>
          <p:cNvSpPr>
            <a:spLocks noChangeShapeType="1"/>
          </p:cNvSpPr>
          <p:nvPr/>
        </p:nvSpPr>
        <p:spPr bwMode="auto">
          <a:xfrm flipH="1">
            <a:off x="4837113" y="4554538"/>
            <a:ext cx="1123950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7" name="Line 27"/>
          <p:cNvSpPr>
            <a:spLocks noChangeShapeType="1"/>
          </p:cNvSpPr>
          <p:nvPr/>
        </p:nvSpPr>
        <p:spPr bwMode="auto">
          <a:xfrm>
            <a:off x="4835525" y="4554538"/>
            <a:ext cx="1081088" cy="944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8" name="Oval 28"/>
          <p:cNvSpPr>
            <a:spLocks noChangeArrowheads="1"/>
          </p:cNvSpPr>
          <p:nvPr/>
        </p:nvSpPr>
        <p:spPr bwMode="auto">
          <a:xfrm>
            <a:off x="8975725" y="450850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099" name="Oval 29"/>
          <p:cNvSpPr>
            <a:spLocks noChangeArrowheads="1"/>
          </p:cNvSpPr>
          <p:nvPr/>
        </p:nvSpPr>
        <p:spPr bwMode="auto">
          <a:xfrm>
            <a:off x="100996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0" name="Oval 30"/>
          <p:cNvSpPr>
            <a:spLocks noChangeArrowheads="1"/>
          </p:cNvSpPr>
          <p:nvPr/>
        </p:nvSpPr>
        <p:spPr bwMode="auto">
          <a:xfrm>
            <a:off x="9020175" y="5454650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1" name="Oval 31"/>
          <p:cNvSpPr>
            <a:spLocks noChangeArrowheads="1"/>
          </p:cNvSpPr>
          <p:nvPr/>
        </p:nvSpPr>
        <p:spPr bwMode="auto">
          <a:xfrm>
            <a:off x="10145714" y="4508500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9424988" y="5678489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(f)</a:t>
            </a:r>
          </a:p>
        </p:txBody>
      </p:sp>
      <p:sp>
        <p:nvSpPr>
          <p:cNvPr id="89103" name="Freeform 33"/>
          <p:cNvSpPr>
            <a:spLocks/>
          </p:cNvSpPr>
          <p:nvPr/>
        </p:nvSpPr>
        <p:spPr bwMode="auto">
          <a:xfrm>
            <a:off x="9021764" y="4554538"/>
            <a:ext cx="1169987" cy="989012"/>
          </a:xfrm>
          <a:custGeom>
            <a:avLst/>
            <a:gdLst>
              <a:gd name="T0" fmla="*/ 2147483647 w 709"/>
              <a:gd name="T1" fmla="*/ 2147483647 h 623"/>
              <a:gd name="T2" fmla="*/ 0 w 709"/>
              <a:gd name="T3" fmla="*/ 0 h 623"/>
              <a:gd name="T4" fmla="*/ 2147483647 w 709"/>
              <a:gd name="T5" fmla="*/ 0 h 623"/>
              <a:gd name="T6" fmla="*/ 2147483647 w 709"/>
              <a:gd name="T7" fmla="*/ 2147483647 h 623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623"/>
              <a:gd name="T14" fmla="*/ 709 w 709"/>
              <a:gd name="T15" fmla="*/ 623 h 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623">
                <a:moveTo>
                  <a:pt x="28" y="623"/>
                </a:moveTo>
                <a:lnTo>
                  <a:pt x="0" y="0"/>
                </a:lnTo>
                <a:lnTo>
                  <a:pt x="709" y="0"/>
                </a:lnTo>
                <a:lnTo>
                  <a:pt x="709" y="623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19839" y="4508501"/>
            <a:ext cx="1304925" cy="1566863"/>
            <a:chOff x="3021" y="2840"/>
            <a:chExt cx="822" cy="987"/>
          </a:xfrm>
        </p:grpSpPr>
        <p:sp>
          <p:nvSpPr>
            <p:cNvPr id="89117" name="Text Box 35"/>
            <p:cNvSpPr txBox="1">
              <a:spLocks noChangeArrowheads="1"/>
            </p:cNvSpPr>
            <p:nvPr/>
          </p:nvSpPr>
          <p:spPr bwMode="auto">
            <a:xfrm>
              <a:off x="3249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(d)</a:t>
              </a:r>
            </a:p>
          </p:txBody>
        </p:sp>
        <p:sp>
          <p:nvSpPr>
            <p:cNvPr id="89118" name="Oval 36"/>
            <p:cNvSpPr>
              <a:spLocks noChangeArrowheads="1"/>
            </p:cNvSpPr>
            <p:nvPr/>
          </p:nvSpPr>
          <p:spPr bwMode="auto">
            <a:xfrm>
              <a:off x="302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9" name="Oval 37"/>
            <p:cNvSpPr>
              <a:spLocks noChangeArrowheads="1"/>
            </p:cNvSpPr>
            <p:nvPr/>
          </p:nvSpPr>
          <p:spPr bwMode="auto">
            <a:xfrm>
              <a:off x="372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0" name="Oval 38"/>
            <p:cNvSpPr>
              <a:spLocks noChangeArrowheads="1"/>
            </p:cNvSpPr>
            <p:nvPr/>
          </p:nvSpPr>
          <p:spPr bwMode="auto">
            <a:xfrm>
              <a:off x="3049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1" name="Oval 39"/>
            <p:cNvSpPr>
              <a:spLocks noChangeArrowheads="1"/>
            </p:cNvSpPr>
            <p:nvPr/>
          </p:nvSpPr>
          <p:spPr bwMode="auto">
            <a:xfrm>
              <a:off x="3758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2" name="Freeform 40"/>
            <p:cNvSpPr>
              <a:spLocks/>
            </p:cNvSpPr>
            <p:nvPr/>
          </p:nvSpPr>
          <p:spPr bwMode="auto">
            <a:xfrm>
              <a:off x="3050" y="2869"/>
              <a:ext cx="737" cy="623"/>
            </a:xfrm>
            <a:custGeom>
              <a:avLst/>
              <a:gdLst>
                <a:gd name="T0" fmla="*/ 33 w 709"/>
                <a:gd name="T1" fmla="*/ 623 h 623"/>
                <a:gd name="T2" fmla="*/ 0 w 709"/>
                <a:gd name="T3" fmla="*/ 0 h 623"/>
                <a:gd name="T4" fmla="*/ 860 w 709"/>
                <a:gd name="T5" fmla="*/ 0 h 623"/>
                <a:gd name="T6" fmla="*/ 860 w 709"/>
                <a:gd name="T7" fmla="*/ 623 h 6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9"/>
                <a:gd name="T13" fmla="*/ 0 h 623"/>
                <a:gd name="T14" fmla="*/ 709 w 709"/>
                <a:gd name="T15" fmla="*/ 623 h 6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9" h="623">
                  <a:moveTo>
                    <a:pt x="28" y="623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62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3" name="Freeform 41"/>
            <p:cNvSpPr>
              <a:spLocks/>
            </p:cNvSpPr>
            <p:nvPr/>
          </p:nvSpPr>
          <p:spPr bwMode="auto">
            <a:xfrm>
              <a:off x="3078" y="2897"/>
              <a:ext cx="85" cy="595"/>
            </a:xfrm>
            <a:custGeom>
              <a:avLst/>
              <a:gdLst>
                <a:gd name="T0" fmla="*/ 0 w 85"/>
                <a:gd name="T1" fmla="*/ 0 h 595"/>
                <a:gd name="T2" fmla="*/ 85 w 85"/>
                <a:gd name="T3" fmla="*/ 312 h 595"/>
                <a:gd name="T4" fmla="*/ 0 w 85"/>
                <a:gd name="T5" fmla="*/ 595 h 595"/>
                <a:gd name="T6" fmla="*/ 0 60000 65536"/>
                <a:gd name="T7" fmla="*/ 0 60000 65536"/>
                <a:gd name="T8" fmla="*/ 0 60000 65536"/>
                <a:gd name="T9" fmla="*/ 0 w 85"/>
                <a:gd name="T10" fmla="*/ 0 h 595"/>
                <a:gd name="T11" fmla="*/ 85 w 85"/>
                <a:gd name="T12" fmla="*/ 595 h 5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595">
                  <a:moveTo>
                    <a:pt x="0" y="0"/>
                  </a:moveTo>
                  <a:cubicBezTo>
                    <a:pt x="42" y="106"/>
                    <a:pt x="85" y="213"/>
                    <a:pt x="85" y="312"/>
                  </a:cubicBezTo>
                  <a:cubicBezTo>
                    <a:pt x="85" y="411"/>
                    <a:pt x="42" y="503"/>
                    <a:pt x="0" y="59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4" name="Freeform 42"/>
            <p:cNvSpPr>
              <a:spLocks/>
            </p:cNvSpPr>
            <p:nvPr/>
          </p:nvSpPr>
          <p:spPr bwMode="auto">
            <a:xfrm>
              <a:off x="3050" y="2869"/>
              <a:ext cx="737" cy="118"/>
            </a:xfrm>
            <a:custGeom>
              <a:avLst/>
              <a:gdLst>
                <a:gd name="T0" fmla="*/ 0 w 737"/>
                <a:gd name="T1" fmla="*/ 0 h 118"/>
                <a:gd name="T2" fmla="*/ 369 w 737"/>
                <a:gd name="T3" fmla="*/ 113 h 118"/>
                <a:gd name="T4" fmla="*/ 737 w 737"/>
                <a:gd name="T5" fmla="*/ 28 h 118"/>
                <a:gd name="T6" fmla="*/ 0 60000 65536"/>
                <a:gd name="T7" fmla="*/ 0 60000 65536"/>
                <a:gd name="T8" fmla="*/ 0 60000 65536"/>
                <a:gd name="T9" fmla="*/ 0 w 737"/>
                <a:gd name="T10" fmla="*/ 0 h 118"/>
                <a:gd name="T11" fmla="*/ 737 w 737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7" h="118">
                  <a:moveTo>
                    <a:pt x="0" y="0"/>
                  </a:moveTo>
                  <a:cubicBezTo>
                    <a:pt x="123" y="54"/>
                    <a:pt x="246" y="108"/>
                    <a:pt x="369" y="113"/>
                  </a:cubicBezTo>
                  <a:cubicBezTo>
                    <a:pt x="492" y="118"/>
                    <a:pt x="614" y="73"/>
                    <a:pt x="737" y="2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25" name="Freeform 43"/>
            <p:cNvSpPr>
              <a:spLocks/>
            </p:cNvSpPr>
            <p:nvPr/>
          </p:nvSpPr>
          <p:spPr bwMode="auto">
            <a:xfrm>
              <a:off x="3640" y="2869"/>
              <a:ext cx="147" cy="623"/>
            </a:xfrm>
            <a:custGeom>
              <a:avLst/>
              <a:gdLst>
                <a:gd name="T0" fmla="*/ 147 w 147"/>
                <a:gd name="T1" fmla="*/ 0 h 623"/>
                <a:gd name="T2" fmla="*/ 5 w 147"/>
                <a:gd name="T3" fmla="*/ 312 h 623"/>
                <a:gd name="T4" fmla="*/ 119 w 147"/>
                <a:gd name="T5" fmla="*/ 623 h 623"/>
                <a:gd name="T6" fmla="*/ 0 60000 65536"/>
                <a:gd name="T7" fmla="*/ 0 60000 65536"/>
                <a:gd name="T8" fmla="*/ 0 60000 65536"/>
                <a:gd name="T9" fmla="*/ 0 w 147"/>
                <a:gd name="T10" fmla="*/ 0 h 623"/>
                <a:gd name="T11" fmla="*/ 147 w 147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623">
                  <a:moveTo>
                    <a:pt x="147" y="0"/>
                  </a:moveTo>
                  <a:cubicBezTo>
                    <a:pt x="78" y="104"/>
                    <a:pt x="10" y="208"/>
                    <a:pt x="5" y="312"/>
                  </a:cubicBezTo>
                  <a:cubicBezTo>
                    <a:pt x="0" y="416"/>
                    <a:pt x="59" y="519"/>
                    <a:pt x="119" y="623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7716838" y="4508501"/>
            <a:ext cx="944562" cy="1566863"/>
            <a:chOff x="3901" y="2840"/>
            <a:chExt cx="595" cy="987"/>
          </a:xfrm>
        </p:grpSpPr>
        <p:sp>
          <p:nvSpPr>
            <p:cNvPr id="89106" name="Text Box 45"/>
            <p:cNvSpPr txBox="1">
              <a:spLocks noChangeArrowheads="1"/>
            </p:cNvSpPr>
            <p:nvPr/>
          </p:nvSpPr>
          <p:spPr bwMode="auto">
            <a:xfrm>
              <a:off x="4071" y="3577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(e)</a:t>
              </a:r>
            </a:p>
          </p:txBody>
        </p:sp>
        <p:sp>
          <p:nvSpPr>
            <p:cNvPr id="89107" name="Oval 46"/>
            <p:cNvSpPr>
              <a:spLocks noChangeArrowheads="1"/>
            </p:cNvSpPr>
            <p:nvPr/>
          </p:nvSpPr>
          <p:spPr bwMode="auto">
            <a:xfrm>
              <a:off x="390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8" name="Oval 47"/>
            <p:cNvSpPr>
              <a:spLocks noChangeArrowheads="1"/>
            </p:cNvSpPr>
            <p:nvPr/>
          </p:nvSpPr>
          <p:spPr bwMode="auto">
            <a:xfrm>
              <a:off x="4411" y="2840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09" name="Oval 48"/>
            <p:cNvSpPr>
              <a:spLocks noChangeArrowheads="1"/>
            </p:cNvSpPr>
            <p:nvPr/>
          </p:nvSpPr>
          <p:spPr bwMode="auto">
            <a:xfrm>
              <a:off x="3901" y="3407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0" name="Oval 49"/>
            <p:cNvSpPr>
              <a:spLocks noChangeArrowheads="1"/>
            </p:cNvSpPr>
            <p:nvPr/>
          </p:nvSpPr>
          <p:spPr bwMode="auto">
            <a:xfrm>
              <a:off x="4411" y="3436"/>
              <a:ext cx="85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1" name="Freeform 50"/>
            <p:cNvSpPr>
              <a:spLocks/>
            </p:cNvSpPr>
            <p:nvPr/>
          </p:nvSpPr>
          <p:spPr bwMode="auto">
            <a:xfrm>
              <a:off x="3957" y="2897"/>
              <a:ext cx="57" cy="539"/>
            </a:xfrm>
            <a:custGeom>
              <a:avLst/>
              <a:gdLst>
                <a:gd name="T0" fmla="*/ 0 w 57"/>
                <a:gd name="T1" fmla="*/ 0 h 539"/>
                <a:gd name="T2" fmla="*/ 57 w 57"/>
                <a:gd name="T3" fmla="*/ 284 h 539"/>
                <a:gd name="T4" fmla="*/ 0 w 57"/>
                <a:gd name="T5" fmla="*/ 539 h 539"/>
                <a:gd name="T6" fmla="*/ 0 60000 65536"/>
                <a:gd name="T7" fmla="*/ 0 60000 65536"/>
                <a:gd name="T8" fmla="*/ 0 60000 65536"/>
                <a:gd name="T9" fmla="*/ 0 w 57"/>
                <a:gd name="T10" fmla="*/ 0 h 539"/>
                <a:gd name="T11" fmla="*/ 57 w 57"/>
                <a:gd name="T12" fmla="*/ 539 h 5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539">
                  <a:moveTo>
                    <a:pt x="0" y="0"/>
                  </a:moveTo>
                  <a:cubicBezTo>
                    <a:pt x="28" y="97"/>
                    <a:pt x="57" y="194"/>
                    <a:pt x="57" y="284"/>
                  </a:cubicBezTo>
                  <a:cubicBezTo>
                    <a:pt x="57" y="374"/>
                    <a:pt x="28" y="456"/>
                    <a:pt x="0" y="539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2" name="Freeform 51"/>
            <p:cNvSpPr>
              <a:spLocks/>
            </p:cNvSpPr>
            <p:nvPr/>
          </p:nvSpPr>
          <p:spPr bwMode="auto">
            <a:xfrm>
              <a:off x="3929" y="2897"/>
              <a:ext cx="510" cy="57"/>
            </a:xfrm>
            <a:custGeom>
              <a:avLst/>
              <a:gdLst>
                <a:gd name="T0" fmla="*/ 0 w 510"/>
                <a:gd name="T1" fmla="*/ 0 h 57"/>
                <a:gd name="T2" fmla="*/ 255 w 510"/>
                <a:gd name="T3" fmla="*/ 57 h 57"/>
                <a:gd name="T4" fmla="*/ 510 w 510"/>
                <a:gd name="T5" fmla="*/ 0 h 57"/>
                <a:gd name="T6" fmla="*/ 0 60000 65536"/>
                <a:gd name="T7" fmla="*/ 0 60000 65536"/>
                <a:gd name="T8" fmla="*/ 0 60000 65536"/>
                <a:gd name="T9" fmla="*/ 0 w 510"/>
                <a:gd name="T10" fmla="*/ 0 h 57"/>
                <a:gd name="T11" fmla="*/ 510 w 510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0" h="57">
                  <a:moveTo>
                    <a:pt x="0" y="0"/>
                  </a:moveTo>
                  <a:cubicBezTo>
                    <a:pt x="85" y="28"/>
                    <a:pt x="170" y="57"/>
                    <a:pt x="255" y="57"/>
                  </a:cubicBezTo>
                  <a:cubicBezTo>
                    <a:pt x="340" y="57"/>
                    <a:pt x="425" y="28"/>
                    <a:pt x="51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3" name="Freeform 52"/>
            <p:cNvSpPr>
              <a:spLocks/>
            </p:cNvSpPr>
            <p:nvPr/>
          </p:nvSpPr>
          <p:spPr bwMode="auto">
            <a:xfrm>
              <a:off x="3929" y="2897"/>
              <a:ext cx="539" cy="567"/>
            </a:xfrm>
            <a:custGeom>
              <a:avLst/>
              <a:gdLst>
                <a:gd name="T0" fmla="*/ 0 w 539"/>
                <a:gd name="T1" fmla="*/ 0 h 567"/>
                <a:gd name="T2" fmla="*/ 425 w 539"/>
                <a:gd name="T3" fmla="*/ 227 h 567"/>
                <a:gd name="T4" fmla="*/ 539 w 539"/>
                <a:gd name="T5" fmla="*/ 567 h 567"/>
                <a:gd name="T6" fmla="*/ 0 60000 65536"/>
                <a:gd name="T7" fmla="*/ 0 60000 65536"/>
                <a:gd name="T8" fmla="*/ 0 60000 65536"/>
                <a:gd name="T9" fmla="*/ 0 w 539"/>
                <a:gd name="T10" fmla="*/ 0 h 567"/>
                <a:gd name="T11" fmla="*/ 539 w 539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9" h="567">
                  <a:moveTo>
                    <a:pt x="0" y="0"/>
                  </a:moveTo>
                  <a:cubicBezTo>
                    <a:pt x="167" y="66"/>
                    <a:pt x="335" y="133"/>
                    <a:pt x="425" y="227"/>
                  </a:cubicBezTo>
                  <a:cubicBezTo>
                    <a:pt x="515" y="321"/>
                    <a:pt x="527" y="444"/>
                    <a:pt x="539" y="567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4" name="Line 53"/>
            <p:cNvSpPr>
              <a:spLocks noChangeShapeType="1"/>
            </p:cNvSpPr>
            <p:nvPr/>
          </p:nvSpPr>
          <p:spPr bwMode="auto">
            <a:xfrm>
              <a:off x="3929" y="2897"/>
              <a:ext cx="0" cy="5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5" name="Line 54"/>
            <p:cNvSpPr>
              <a:spLocks noChangeShapeType="1"/>
            </p:cNvSpPr>
            <p:nvPr/>
          </p:nvSpPr>
          <p:spPr bwMode="auto">
            <a:xfrm>
              <a:off x="3929" y="2869"/>
              <a:ext cx="5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9116" name="Line 55"/>
            <p:cNvSpPr>
              <a:spLocks noChangeShapeType="1"/>
            </p:cNvSpPr>
            <p:nvPr/>
          </p:nvSpPr>
          <p:spPr bwMode="auto">
            <a:xfrm>
              <a:off x="3929" y="2897"/>
              <a:ext cx="539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</a:t>
            </a:r>
          </a:p>
        </p:txBody>
      </p:sp>
    </p:spTree>
    <p:extLst>
      <p:ext uri="{BB962C8B-B14F-4D97-AF65-F5344CB8AC3E}">
        <p14:creationId xmlns:p14="http://schemas.microsoft.com/office/powerpoint/2010/main" val="28636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nimBg="1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/>
      <p:bldP spid="8910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137CAF-074E-4F49-A26B-0FAD96E823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9864" y="499427"/>
            <a:ext cx="853757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关于下面三张图是否有哈密顿回路，下面哪个描述正确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A136CA-E959-4F70-A074-7B6415F02F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717800" y="1909317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三个都没有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97949-48E2-440C-A457-E4EFE1BBFA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56295" y="1909317"/>
            <a:ext cx="2926787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有一张图有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806C1-0E88-4596-9293-BEBED8FAAB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17801" y="2722066"/>
            <a:ext cx="19545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有两张图有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F7321-11E1-4172-99E3-AF8ECC38F4F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56294" y="2746723"/>
            <a:ext cx="306230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三张图都有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196073-757E-4B99-967B-A0D5C14F1F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003425" y="197361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C10BFC-9E66-43CD-9286-3D202A26C55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46675" y="197361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7F9A59E-18F7-4840-961D-49C6E3872F6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003425" y="27806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A3C058A-2371-4F6D-BCC3-0A131ACAE0C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146675" y="27771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E06496-3ED5-4EE3-A0CF-A58558BDE43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97402" y="622300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C291DCC7-A6B1-4946-9D06-EBEB24ED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520" y="410125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B6522E99-05EA-4C11-A6FB-4118F96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782" y="453305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7E17E384-E4B5-474C-87BE-91B8B563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482" y="410125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E69D3288-AA58-4B02-9317-10041B55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482" y="49664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455A6D0F-5378-4CF5-AB27-FD8CFA04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520" y="49664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EB3FEC20-7933-4D50-B94D-784C0625E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6957" y="4174279"/>
            <a:ext cx="1223963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C1ECA5F1-1123-488B-B104-9549FE124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6957" y="4174279"/>
            <a:ext cx="1152525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2A7B0E22-DF7B-4FDB-8301-F3BC8648B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6956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9CC1DF74-AE1D-4BEB-BF7D-D96BDF292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919" y="4174279"/>
            <a:ext cx="0" cy="86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1237AEA9-64B0-47A3-9173-FC5479C1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791" y="4129830"/>
            <a:ext cx="1711325" cy="9001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BE233EAE-DA71-4F17-B980-99F15C571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791" y="4579092"/>
            <a:ext cx="8556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B648F114-CCD7-44B7-9CF7-85F991095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453" y="4579092"/>
            <a:ext cx="855662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ED803DDB-7A70-4769-ABAA-1A4F9021BE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4091" y="4579092"/>
            <a:ext cx="360363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A7880130-CEDD-4DA8-90D7-9BD3B82E0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454" y="4579092"/>
            <a:ext cx="314325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08635CC4-2534-4010-87E2-63862018A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9153" y="4129829"/>
            <a:ext cx="495300" cy="674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Line 28">
            <a:extLst>
              <a:ext uri="{FF2B5EF4-FFF2-40B4-BE49-F238E27FC236}">
                <a16:creationId xmlns:a16="http://schemas.microsoft.com/office/drawing/2014/main" id="{99BBA4BC-55FC-482C-B35C-1DFD4EB5D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453" y="4129829"/>
            <a:ext cx="539750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8A1BA536-2164-4E38-9E92-A311663B5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4091" y="5029942"/>
            <a:ext cx="360363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F2C0A9E6-42AC-4966-8A20-2CDC2CCDA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4454" y="5029942"/>
            <a:ext cx="314325" cy="449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3B257D7E-4A47-41C2-BDDE-60C2C70F7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453" y="5479205"/>
            <a:ext cx="0" cy="4048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D8B432BD-EFBE-4862-A6FA-24BD7FEF8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791" y="5029943"/>
            <a:ext cx="855663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63932B00-C43F-4954-A8B6-0795720D90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4453" y="5029943"/>
            <a:ext cx="855662" cy="854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065E7CA5-6FCE-47D4-B672-1F396041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753" y="4490192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DDD349C8-A249-4F1E-873F-4FC69B63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078" y="381391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B312782-E8EE-4DB5-AAD0-79619444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515" y="376946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035A381D-777B-4A61-924A-F02923FD5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478" y="430921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BBF11C30-EF3C-46CF-95F7-DB5B4DFF0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728" y="4490192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9274B27B-EB8A-4900-80C1-6615A5EA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465" y="480451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A708CE47-8ADB-4776-8883-8A3D7770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403" y="376946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6FB7625B-B528-477C-A702-95E6F8C1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665" y="480451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F00932F1-67CE-442E-9D45-73A7B4A1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515" y="4714029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FAB69D4-D3A5-425D-8627-1BCB3FE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328" y="4939454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DA97D129-DA77-4DC7-9B99-8E278E5C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5" y="4804517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E5CD030C-3000-4631-8564-CD25DEEE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453" y="5253779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B742CFA8-F056-44BC-B607-F5FAC382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453" y="5749079"/>
            <a:ext cx="311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56" name="Oval 47">
            <a:extLst>
              <a:ext uri="{FF2B5EF4-FFF2-40B4-BE49-F238E27FC236}">
                <a16:creationId xmlns:a16="http://schemas.microsoft.com/office/drawing/2014/main" id="{03248495-DC70-48E9-BB1B-F153EBF3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891" y="40393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Oval 48">
            <a:extLst>
              <a:ext uri="{FF2B5EF4-FFF2-40B4-BE49-F238E27FC236}">
                <a16:creationId xmlns:a16="http://schemas.microsoft.com/office/drawing/2014/main" id="{148EA9CC-E29B-4232-B5F5-5D91BB82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966" y="40393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Oval 49">
            <a:extLst>
              <a:ext uri="{FF2B5EF4-FFF2-40B4-BE49-F238E27FC236}">
                <a16:creationId xmlns:a16="http://schemas.microsoft.com/office/drawing/2014/main" id="{ABFB200C-D128-4FF3-8ABE-0591A200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704" y="476006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Oval 50">
            <a:extLst>
              <a:ext uri="{FF2B5EF4-FFF2-40B4-BE49-F238E27FC236}">
                <a16:creationId xmlns:a16="http://schemas.microsoft.com/office/drawing/2014/main" id="{4D7A30BD-B508-4173-8542-858ABB50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079" y="40393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Oval 51">
            <a:extLst>
              <a:ext uri="{FF2B5EF4-FFF2-40B4-BE49-F238E27FC236}">
                <a16:creationId xmlns:a16="http://schemas.microsoft.com/office/drawing/2014/main" id="{CD85D856-D7B6-4090-A0A0-DC72DBF3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966" y="453464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" name="Oval 52">
            <a:extLst>
              <a:ext uri="{FF2B5EF4-FFF2-40B4-BE49-F238E27FC236}">
                <a16:creationId xmlns:a16="http://schemas.microsoft.com/office/drawing/2014/main" id="{26B8BB40-7702-4118-AA75-A7B6547E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891" y="493945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Oval 53">
            <a:extLst>
              <a:ext uri="{FF2B5EF4-FFF2-40B4-BE49-F238E27FC236}">
                <a16:creationId xmlns:a16="http://schemas.microsoft.com/office/drawing/2014/main" id="{65D34381-E5B8-4CA3-B75B-CA8BF335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641" y="498390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" name="Oval 54">
            <a:extLst>
              <a:ext uri="{FF2B5EF4-FFF2-40B4-BE49-F238E27FC236}">
                <a16:creationId xmlns:a16="http://schemas.microsoft.com/office/drawing/2014/main" id="{911DCDA5-8302-453E-BB74-A8B6788C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966" y="498390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4" name="Oval 55">
            <a:extLst>
              <a:ext uri="{FF2B5EF4-FFF2-40B4-BE49-F238E27FC236}">
                <a16:creationId xmlns:a16="http://schemas.microsoft.com/office/drawing/2014/main" id="{B7C24DD7-FF39-4F1E-8D43-EB6487CC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966" y="538871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Oval 56">
            <a:extLst>
              <a:ext uri="{FF2B5EF4-FFF2-40B4-BE49-F238E27FC236}">
                <a16:creationId xmlns:a16="http://schemas.microsoft.com/office/drawing/2014/main" id="{88950182-CD47-4F76-90CC-450279A8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629" y="498390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6" name="Oval 57">
            <a:extLst>
              <a:ext uri="{FF2B5EF4-FFF2-40B4-BE49-F238E27FC236}">
                <a16:creationId xmlns:a16="http://schemas.microsoft.com/office/drawing/2014/main" id="{71C3A158-82D1-4A3B-BA91-87427E51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9" y="493945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" name="Oval 58">
            <a:extLst>
              <a:ext uri="{FF2B5EF4-FFF2-40B4-BE49-F238E27FC236}">
                <a16:creationId xmlns:a16="http://schemas.microsoft.com/office/drawing/2014/main" id="{6B22F949-ED2F-4477-AA16-5A954FD3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004" y="579511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8" name="Oval 59">
            <a:extLst>
              <a:ext uri="{FF2B5EF4-FFF2-40B4-BE49-F238E27FC236}">
                <a16:creationId xmlns:a16="http://schemas.microsoft.com/office/drawing/2014/main" id="{008A6D2D-BB12-4B57-90EC-A1B2B0E8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716" y="476006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9" name="Group 60">
            <a:extLst>
              <a:ext uri="{FF2B5EF4-FFF2-40B4-BE49-F238E27FC236}">
                <a16:creationId xmlns:a16="http://schemas.microsoft.com/office/drawing/2014/main" id="{DB21EFF1-9CA2-4E8B-9272-6437FB82B378}"/>
              </a:ext>
            </a:extLst>
          </p:cNvPr>
          <p:cNvGrpSpPr>
            <a:grpSpLocks/>
          </p:cNvGrpSpPr>
          <p:nvPr/>
        </p:nvGrpSpPr>
        <p:grpSpPr bwMode="auto">
          <a:xfrm>
            <a:off x="4281805" y="3766153"/>
            <a:ext cx="2743200" cy="2027238"/>
            <a:chOff x="3504" y="1296"/>
            <a:chExt cx="1728" cy="1277"/>
          </a:xfrm>
        </p:grpSpPr>
        <p:pic>
          <p:nvPicPr>
            <p:cNvPr id="70" name="Picture 61" descr="图6">
              <a:extLst>
                <a:ext uri="{FF2B5EF4-FFF2-40B4-BE49-F238E27FC236}">
                  <a16:creationId xmlns:a16="http://schemas.microsoft.com/office/drawing/2014/main" id="{36CA6CED-0D6D-47FA-83D0-840410F9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696" y="1440"/>
              <a:ext cx="1359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 Box 62">
              <a:extLst>
                <a:ext uri="{FF2B5EF4-FFF2-40B4-BE49-F238E27FC236}">
                  <a16:creationId xmlns:a16="http://schemas.microsoft.com/office/drawing/2014/main" id="{FB9D5AE7-F240-4D0A-A47E-C937C9D3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296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365873A9-3E78-47B6-B815-F7310064E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32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C2C90FA3-CB36-4622-863D-B35163738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C2FF11E8-214B-422F-B8CE-8C8BE71B2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12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5" name="Text Box 66">
              <a:extLst>
                <a:ext uri="{FF2B5EF4-FFF2-40B4-BE49-F238E27FC236}">
                  <a16:creationId xmlns:a16="http://schemas.microsoft.com/office/drawing/2014/main" id="{9BA12568-E566-43D8-9838-BF4355E3D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D3B6ECFD-B6CB-402E-94C5-33711E73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256"/>
              <a:ext cx="336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 f</a:t>
              </a:r>
            </a:p>
          </p:txBody>
        </p:sp>
        <p:sp>
          <p:nvSpPr>
            <p:cNvPr id="77" name="Text Box 68">
              <a:extLst>
                <a:ext uri="{FF2B5EF4-FFF2-40B4-BE49-F238E27FC236}">
                  <a16:creationId xmlns:a16="http://schemas.microsoft.com/office/drawing/2014/main" id="{791E711B-9D83-4F42-9739-DD50B7E0C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160"/>
              <a:ext cx="24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78" name="Oval 69">
            <a:extLst>
              <a:ext uri="{FF2B5EF4-FFF2-40B4-BE49-F238E27FC236}">
                <a16:creationId xmlns:a16="http://schemas.microsoft.com/office/drawing/2014/main" id="{837232E9-F7BE-48F5-8B11-5A760767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281" y="39915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" name="Oval 70">
            <a:extLst>
              <a:ext uri="{FF2B5EF4-FFF2-40B4-BE49-F238E27FC236}">
                <a16:creationId xmlns:a16="http://schemas.microsoft.com/office/drawing/2014/main" id="{DB9C8AC5-BA3A-4F10-9DD2-341CFADD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131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" name="Oval 71">
            <a:extLst>
              <a:ext uri="{FF2B5EF4-FFF2-40B4-BE49-F238E27FC236}">
                <a16:creationId xmlns:a16="http://schemas.microsoft.com/office/drawing/2014/main" id="{04E301A2-9B47-4C75-95CE-35A1EE31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293" y="55219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" name="Oval 72">
            <a:extLst>
              <a:ext uri="{FF2B5EF4-FFF2-40B4-BE49-F238E27FC236}">
                <a16:creationId xmlns:a16="http://schemas.microsoft.com/office/drawing/2014/main" id="{07B763CB-D61C-49CB-AB79-8BB5343E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731" y="453132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" name="Oval 73">
            <a:extLst>
              <a:ext uri="{FF2B5EF4-FFF2-40B4-BE49-F238E27FC236}">
                <a16:creationId xmlns:a16="http://schemas.microsoft.com/office/drawing/2014/main" id="{903C26FB-D0D9-4EBB-B1A9-E661D810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281" y="4982177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3" name="Oval 74">
            <a:extLst>
              <a:ext uri="{FF2B5EF4-FFF2-40B4-BE49-F238E27FC236}">
                <a16:creationId xmlns:a16="http://schemas.microsoft.com/office/drawing/2014/main" id="{E359314A-CEE9-48C5-923D-EB7155C7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93" y="529650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4" name="Oval 75">
            <a:extLst>
              <a:ext uri="{FF2B5EF4-FFF2-40B4-BE49-F238E27FC236}">
                <a16:creationId xmlns:a16="http://schemas.microsoft.com/office/drawing/2014/main" id="{2D4BE2B7-34A7-4C6C-B37E-042F3B8E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431" y="5252052"/>
            <a:ext cx="244475" cy="2238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93ECEF-7301-4BB5-9633-DE8A3362078E}"/>
              </a:ext>
            </a:extLst>
          </p:cNvPr>
          <p:cNvSpPr txBox="1"/>
          <p:nvPr/>
        </p:nvSpPr>
        <p:spPr>
          <a:xfrm>
            <a:off x="918671" y="5891815"/>
            <a:ext cx="706315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)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若图中有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度顶点，则关联这个顶点两条边属于任何哈密顿回路。</a:t>
            </a:r>
          </a:p>
          <a:p>
            <a:pPr marL="342900" indent="-342900">
              <a:spcBef>
                <a:spcPct val="20000"/>
              </a:spcBef>
              <a:buClr>
                <a:srgbClr val="795185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)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T Extra" pitchFamily="18" charset="2"/>
              </a:rPr>
              <a:t>每个顶点只能有两条关联的边在哈密顿回路内。</a:t>
            </a:r>
          </a:p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D7DBD2C-B047-4808-9895-18B8174B930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52C67D9-8154-4A5C-9942-8B3B906BA36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96C06C2-FD56-4295-99C0-89F1105B84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D55BACD-F92B-46BF-B43B-8F1CDD07D74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5C5D161-9B31-432B-82F2-E8CF88118A7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3F32C7C-7479-4532-A7AA-8EAB740E64D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0341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2026920" y="1318847"/>
            <a:ext cx="8342142" cy="52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G=&lt;V,E&gt;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任何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非空子集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均有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(G-S)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中所有结点及与这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些结点关联的边所得到的子图的连通分支数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.  </a:t>
            </a:r>
            <a:endParaRPr lang="en-US" altLang="zh-CN" dirty="0">
              <a:solidFill>
                <a:srgbClr val="000000"/>
              </a:solidFill>
              <a:latin typeface="Garamond" pitchFamily="18" charset="0"/>
              <a:sym typeface="MT Extra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证明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是图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则对于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的任何非空子集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中任意一个结点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后, 则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仍是连通的路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若再删去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中的另一个结点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2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≤2,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若删去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个结点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则</a:t>
            </a:r>
            <a:r>
              <a:rPr lang="en-US" altLang="zh-CN" i="1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≤k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2 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-...-</a:t>
            </a:r>
            <a:r>
              <a:rPr lang="en-US" altLang="zh-CN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 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因为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回路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所以它包含了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的所有结点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C-S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也是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G-S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的生成子图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故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         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(C-S)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≤|S|.  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35697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2000250" y="1222660"/>
            <a:ext cx="8147050" cy="107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有</a:t>
            </a:r>
            <a:r>
              <a:rPr lang="en-US" altLang="zh-CN" sz="2800" dirty="0">
                <a:solidFill>
                  <a:srgbClr val="000000"/>
                </a:solidFill>
              </a:rPr>
              <a:t>H-</a:t>
            </a:r>
            <a:r>
              <a:rPr lang="zh-CN" altLang="en-US" sz="2800" dirty="0">
                <a:solidFill>
                  <a:srgbClr val="000000"/>
                </a:solidFill>
              </a:rPr>
              <a:t>道路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则对</a:t>
            </a:r>
            <a:r>
              <a:rPr lang="en-US" altLang="zh-CN" sz="2800" dirty="0">
                <a:solidFill>
                  <a:srgbClr val="000000"/>
                </a:solidFill>
              </a:rPr>
              <a:t>V</a:t>
            </a:r>
            <a:r>
              <a:rPr lang="zh-CN" altLang="en-US" sz="2800" dirty="0">
                <a:solidFill>
                  <a:srgbClr val="000000"/>
                </a:solidFill>
              </a:rPr>
              <a:t>的任何非空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     子集</a:t>
            </a:r>
            <a:r>
              <a:rPr lang="en-US" altLang="zh-CN" sz="2800" dirty="0">
                <a:solidFill>
                  <a:srgbClr val="000000"/>
                </a:solidFill>
              </a:rPr>
              <a:t>S, </a:t>
            </a:r>
            <a:r>
              <a:rPr lang="zh-CN" altLang="en-US" sz="2800" dirty="0">
                <a:solidFill>
                  <a:srgbClr val="000000"/>
                </a:solidFill>
              </a:rPr>
              <a:t>均有</a:t>
            </a:r>
            <a:r>
              <a:rPr lang="en-US" altLang="zh-CN" sz="2800" i="1" dirty="0">
                <a:solidFill>
                  <a:srgbClr val="000000"/>
                </a:solidFill>
              </a:rPr>
              <a:t>p</a:t>
            </a:r>
            <a:r>
              <a:rPr lang="en-US" altLang="zh-CN" sz="2800" dirty="0">
                <a:solidFill>
                  <a:srgbClr val="000000"/>
                </a:solidFill>
              </a:rPr>
              <a:t>(G-S)≤|S|+1. 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033301" y="2489907"/>
            <a:ext cx="8351838" cy="27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Garamond" pitchFamily="18" charset="0"/>
                <a:sym typeface="MT Extra" pitchFamily="18" charset="2"/>
              </a:rPr>
              <a:t>证明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: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是图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的一条起于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终于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的一条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H-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路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,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令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=G+(</a:t>
            </a:r>
            <a:r>
              <a:rPr lang="en-US" altLang="zh-CN" sz="26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),  </a:t>
            </a:r>
            <a:r>
              <a:rPr lang="zh-CN" altLang="en-US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显然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</a:rPr>
              <a:t>是哈密顿图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     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|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 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 -S)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=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-(</a:t>
            </a:r>
            <a:r>
              <a:rPr lang="en-US" altLang="zh-CN" sz="2600" dirty="0" err="1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u,v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))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</a:t>
            </a:r>
            <a:r>
              <a:rPr lang="en-US" altLang="zh-CN" sz="2600" i="1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p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(G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-S)+1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         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≤ |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S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Symbol" pitchFamily="18" charset="2"/>
              </a:rPr>
              <a:t>|+1</a:t>
            </a:r>
          </a:p>
        </p:txBody>
      </p:sp>
      <p:sp>
        <p:nvSpPr>
          <p:cNvPr id="10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13309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3749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是哈密顿图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不是哈密顿图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6951197" y="2234407"/>
            <a:ext cx="2811369" cy="2278722"/>
            <a:chOff x="2880" y="1680"/>
            <a:chExt cx="1248" cy="974"/>
          </a:xfrm>
        </p:grpSpPr>
        <p:pic>
          <p:nvPicPr>
            <p:cNvPr id="22" name="Picture 9" descr="图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880" y="1680"/>
              <a:ext cx="1248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360" y="2496"/>
              <a:ext cx="336" cy="15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79539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3749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此处添加题目描述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是哈密顿图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不是哈密顿图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Picture 6" descr="图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96113" y="2624930"/>
            <a:ext cx="2957513" cy="215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214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135188" y="1223963"/>
            <a:ext cx="8147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推论</a:t>
            </a:r>
            <a:r>
              <a:rPr lang="en-US" altLang="zh-CN" sz="2800" dirty="0">
                <a:solidFill>
                  <a:srgbClr val="FF0000"/>
                </a:solidFill>
              </a:rPr>
              <a:t>3 </a:t>
            </a:r>
            <a:r>
              <a:rPr lang="zh-CN" altLang="en-US" sz="2800" dirty="0">
                <a:solidFill>
                  <a:srgbClr val="000000"/>
                </a:solidFill>
              </a:rPr>
              <a:t>若图</a:t>
            </a:r>
            <a:r>
              <a:rPr lang="en-US" altLang="zh-CN" sz="2800" dirty="0">
                <a:solidFill>
                  <a:srgbClr val="000000"/>
                </a:solidFill>
              </a:rPr>
              <a:t>G=&lt;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 ,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 ,E&gt;</a:t>
            </a:r>
            <a:r>
              <a:rPr lang="zh-CN" altLang="en-US" sz="2800" dirty="0">
                <a:solidFill>
                  <a:srgbClr val="000000"/>
                </a:solidFill>
              </a:rPr>
              <a:t>为二分图且有哈密顿回路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        </a:t>
            </a: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1 </a:t>
            </a:r>
            <a:r>
              <a:rPr lang="en-US" altLang="zh-CN" sz="2800" dirty="0">
                <a:solidFill>
                  <a:srgbClr val="000000"/>
                </a:solidFill>
              </a:rPr>
              <a:t>|= | </a:t>
            </a:r>
            <a:r>
              <a:rPr lang="en-US" altLang="zh-CN" sz="26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Garamond" pitchFamily="18" charset="0"/>
                <a:sym typeface="MT Extra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</a:rPr>
              <a:t>|</a:t>
            </a:r>
          </a:p>
        </p:txBody>
      </p:sp>
      <p:pic>
        <p:nvPicPr>
          <p:cNvPr id="374788" name="Picture 4" descr="图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59114"/>
            <a:ext cx="4365625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1908174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4159249" y="269875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4338637" y="5578476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4743449" y="427355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4787899" y="355441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3482974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3394074" y="35988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6453187" y="4183063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2808287" y="43195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4113212" y="44084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5283199" y="43640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5418137" y="5848350"/>
            <a:ext cx="2925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5E2CAE"/>
                </a:solidFill>
              </a:rPr>
              <a:t>没有哈密顿回路</a:t>
            </a:r>
          </a:p>
        </p:txBody>
      </p:sp>
      <p:sp>
        <p:nvSpPr>
          <p:cNvPr id="19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</p:spTree>
    <p:extLst>
      <p:ext uri="{BB962C8B-B14F-4D97-AF65-F5344CB8AC3E}">
        <p14:creationId xmlns:p14="http://schemas.microsoft.com/office/powerpoint/2010/main" val="29636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0" grpId="0"/>
      <p:bldP spid="374791" grpId="0"/>
      <p:bldP spid="374792" grpId="0"/>
      <p:bldP spid="374793" grpId="0"/>
      <p:bldP spid="374794" grpId="0"/>
      <p:bldP spid="374795" grpId="0"/>
      <p:bldP spid="374796" grpId="0"/>
      <p:bldP spid="374797" grpId="0"/>
      <p:bldP spid="374798" grpId="0"/>
      <p:bldP spid="374799" grpId="0"/>
      <p:bldP spid="37480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2046518" y="1263536"/>
            <a:ext cx="8388727" cy="56888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1/4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国际象棋盘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(4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方格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上的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跳马问题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马是否能恰好经过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每一个方格一次后回到原处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解 每个方格看作一个顶点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个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顶点之间有边当且仅当马可以从一个方格跳到另一个方格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得到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阶图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如左图红边所示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取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={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= 6 &gt;|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|,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见右图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由定理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图中无哈密顿回路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故问题无解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rgbClr val="89AAD3"/>
              </a:buClr>
              <a:buSzPct val="70000"/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在国际象棋盘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(8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8)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上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跳马问题是否有解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?  </a:t>
            </a:r>
          </a:p>
        </p:txBody>
      </p:sp>
      <p:pic>
        <p:nvPicPr>
          <p:cNvPr id="373765" name="Picture 5" descr="15-10"/>
          <p:cNvPicPr>
            <a:picLocks noChangeAspect="1" noChangeArrowheads="1"/>
          </p:cNvPicPr>
          <p:nvPr/>
        </p:nvPicPr>
        <p:blipFill>
          <a:blip r:embed="rId2" cstate="print"/>
          <a:srcRect r="70625" b="8347"/>
          <a:stretch>
            <a:fillRect/>
          </a:stretch>
        </p:blipFill>
        <p:spPr bwMode="auto">
          <a:xfrm>
            <a:off x="6306706" y="1215075"/>
            <a:ext cx="205035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哈密顿回路判定必要条件</a:t>
            </a:r>
          </a:p>
        </p:txBody>
      </p:sp>
      <p:pic>
        <p:nvPicPr>
          <p:cNvPr id="6" name="Picture 5" descr="15-10"/>
          <p:cNvPicPr>
            <a:picLocks noChangeAspect="1" noChangeArrowheads="1"/>
          </p:cNvPicPr>
          <p:nvPr/>
        </p:nvPicPr>
        <p:blipFill>
          <a:blip r:embed="rId2" cstate="print"/>
          <a:srcRect l="32431" r="35136" b="8347"/>
          <a:stretch>
            <a:fillRect/>
          </a:stretch>
        </p:blipFill>
        <p:spPr bwMode="auto">
          <a:xfrm>
            <a:off x="8404168" y="1234471"/>
            <a:ext cx="226383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6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3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3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16163" y="1763713"/>
            <a:ext cx="7847012" cy="4648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设无向图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V,E),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=(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称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端点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关联</a:t>
            </a:r>
            <a:endParaRPr lang="zh-CN" altLang="en-US" sz="2400" dirty="0">
              <a:solidFill>
                <a:srgbClr val="FF33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环：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为环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孤立点：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无任何边关联的顶点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关联次数：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     若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关联次数为</a:t>
            </a:r>
            <a:r>
              <a:rPr lang="en-US" altLang="zh-CN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2400" i="1" dirty="0" err="1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 err="1"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关联次数为</a:t>
            </a:r>
            <a:r>
              <a:rPr lang="en-US" altLang="zh-CN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不是边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的端点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+mn-ea"/>
                <a:ea typeface="+mn-ea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关联次数为</a:t>
            </a:r>
            <a:r>
              <a:rPr lang="en-US" altLang="zh-CN" sz="2400" dirty="0">
                <a:solidFill>
                  <a:srgbClr val="9900FF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i="1" baseline="-25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灯片编号占位符 11"/>
          <p:cNvSpPr>
            <a:spLocks noGrp="1"/>
          </p:cNvSpPr>
          <p:nvPr>
            <p:ph type="sldNum" sz="quarter" idx="11"/>
          </p:nvPr>
        </p:nvSpPr>
        <p:spPr>
          <a:xfrm>
            <a:off x="10210800" y="6439251"/>
            <a:ext cx="381000" cy="365125"/>
          </a:xfrm>
        </p:spPr>
        <p:txBody>
          <a:bodyPr/>
          <a:lstStyle/>
          <a:p>
            <a:fld id="{5BE44E5F-2E60-4FC0-AC9C-9B4D140E382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2090739" y="1268413"/>
            <a:ext cx="3690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4D5B6B">
                    <a:lumMod val="75000"/>
                  </a:srgbClr>
                </a:solidFill>
                <a:latin typeface="Garamond" pitchFamily="18" charset="0"/>
                <a:ea typeface="宋体" pitchFamily="2" charset="-122"/>
              </a:rPr>
              <a:t>顶点与边的关联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981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4000" dirty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图的定义</a:t>
            </a:r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269288" y="2374673"/>
            <a:ext cx="2398712" cy="2432050"/>
            <a:chOff x="3580" y="2205"/>
            <a:chExt cx="1296" cy="1319"/>
          </a:xfrm>
        </p:grpSpPr>
        <p:pic>
          <p:nvPicPr>
            <p:cNvPr id="9" name="Picture 23" descr="14-1(1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2" y="2301"/>
              <a:ext cx="881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580" y="220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415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772" y="263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060" y="278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348" y="2733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4636" y="2685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6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868" y="3069"/>
              <a:ext cx="240" cy="21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7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3724" y="2925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5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868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1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4396" y="2397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2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4492" y="3021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4108" y="3309"/>
              <a:ext cx="240" cy="21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Arial" pitchFamily="34" charset="0"/>
                  <a:ea typeface="华文行楷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3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992313" y="1233864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Garamond" pitchFamily="18" charset="0"/>
                <a:ea typeface="宋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Garamond" pitchFamily="18" charset="0"/>
                <a:ea typeface="宋体" pitchFamily="2" charset="-122"/>
              </a:rPr>
              <a:t>2.4.1 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若简单图</a:t>
            </a: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G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中</a:t>
            </a:r>
            <a:r>
              <a:rPr kumimoji="1" lang="zh-CN" altLang="en-US" sz="2800" b="1" dirty="0">
                <a:solidFill>
                  <a:srgbClr val="FF0000"/>
                </a:solidFill>
                <a:latin typeface="Garamond" pitchFamily="18" charset="0"/>
                <a:ea typeface="宋体" pitchFamily="2" charset="-122"/>
              </a:rPr>
              <a:t>任两点</a:t>
            </a:r>
            <a:r>
              <a:rPr kumimoji="1" lang="en-US" altLang="zh-CN" sz="2800" b="1" dirty="0" err="1">
                <a:solidFill>
                  <a:srgbClr val="4D5B6B"/>
                </a:solidFill>
                <a:latin typeface="Garamond" pitchFamily="18" charset="0"/>
                <a:ea typeface="宋体" pitchFamily="2" charset="-122"/>
              </a:rPr>
              <a:t>u,v</a:t>
            </a:r>
            <a:r>
              <a:rPr kumimoji="1" lang="en-US" altLang="zh-CN" sz="2800" b="1" dirty="0">
                <a:solidFill>
                  <a:srgbClr val="4D5B6B"/>
                </a:solidFill>
                <a:latin typeface="Garamond" pitchFamily="18" charset="0"/>
                <a:ea typeface="宋体" pitchFamily="2" charset="-122"/>
              </a:rPr>
              <a:t>,</a:t>
            </a: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恒有</a:t>
            </a:r>
          </a:p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         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d(u)+d(v)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≥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则</a:t>
            </a: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G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中存在</a:t>
            </a: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Hamilton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道路</a:t>
            </a:r>
            <a:r>
              <a:rPr kumimoji="1" lang="zh-CN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1992314" y="2529542"/>
            <a:ext cx="8137525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证明（思路？）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 </a:t>
            </a:r>
            <a:r>
              <a:rPr kumimoji="1" lang="en-US" altLang="zh-CN" sz="2800" b="1" dirty="0">
                <a:solidFill>
                  <a:srgbClr val="7F7F7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基本思路：构造法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先证是连通的 （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）构造连通图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道路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反证法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不连通，则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至少有两个连通分支，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设为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v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d(u)|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|-1, d(v)|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所以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d(u)+d(v)|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|-1+ |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|-1 n-2,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矛盾。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  所以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连通。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4033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2063750" y="1196975"/>
            <a:ext cx="8604250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证明（续）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）构造连通图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中的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道路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设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P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的包含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个结点的极长初级道路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P=(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,…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则与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相邻的点都在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P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上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l=n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P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H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道路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若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l&lt;n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要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证明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G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中一定存在经过结点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i2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,…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的初级回路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C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5E2CAE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假设这条初级道路不是初级回路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设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ip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∈E(G)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，则不能有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ip-1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∈E(G)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，否则删除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ip-1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ip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上图形成一个回路。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</a:t>
            </a:r>
            <a:endParaRPr kumimoji="1" lang="en-US" altLang="zh-CN" sz="2000" b="1" dirty="0">
              <a:solidFill>
                <a:srgbClr val="5E2CAE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3122280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80" y="3672968"/>
                <a:ext cx="407253" cy="3918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050766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66" y="3672968"/>
                <a:ext cx="407253" cy="3918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4989500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500" y="3672968"/>
                <a:ext cx="407253" cy="3918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6099844" y="3672968"/>
                <a:ext cx="388043" cy="3918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𝒊𝒑</m:t>
                          </m:r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44" y="3672968"/>
                <a:ext cx="388043" cy="391887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7019367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7" y="3672968"/>
                <a:ext cx="407253" cy="3918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8158657" y="3672968"/>
                <a:ext cx="407253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1200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𝒊𝒍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57" y="3672968"/>
                <a:ext cx="407253" cy="3918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endCxn id="6" idx="2"/>
          </p:cNvCxnSpPr>
          <p:nvPr/>
        </p:nvCxnSpPr>
        <p:spPr>
          <a:xfrm>
            <a:off x="3529533" y="3868911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58019" y="3863787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96752" y="3863785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31218" y="3863787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5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4" y="3751866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6487887" y="3861222"/>
            <a:ext cx="52123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437182" y="3861221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871648" y="3861223"/>
            <a:ext cx="260616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:\Users\qinghua\AppData\Roaming\Tencent\Users\1275842678\QQ\WinTemp\RichOle\EU)`U39@``R_5P4ZA4EV)R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4" y="3749302"/>
            <a:ext cx="138113" cy="2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任意多边形 34"/>
          <p:cNvSpPr/>
          <p:nvPr/>
        </p:nvSpPr>
        <p:spPr>
          <a:xfrm>
            <a:off x="3400425" y="3390845"/>
            <a:ext cx="3733800" cy="276281"/>
          </a:xfrm>
          <a:custGeom>
            <a:avLst/>
            <a:gdLst>
              <a:gd name="connsiteX0" fmla="*/ 0 w 3733800"/>
              <a:gd name="connsiteY0" fmla="*/ 257231 h 276281"/>
              <a:gd name="connsiteX1" fmla="*/ 1933575 w 3733800"/>
              <a:gd name="connsiteY1" fmla="*/ 56 h 276281"/>
              <a:gd name="connsiteX2" fmla="*/ 3733800 w 3733800"/>
              <a:gd name="connsiteY2" fmla="*/ 276281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276281">
                <a:moveTo>
                  <a:pt x="0" y="257231"/>
                </a:moveTo>
                <a:cubicBezTo>
                  <a:pt x="655637" y="127056"/>
                  <a:pt x="1311275" y="-3119"/>
                  <a:pt x="1933575" y="56"/>
                </a:cubicBezTo>
                <a:cubicBezTo>
                  <a:pt x="2555875" y="3231"/>
                  <a:pt x="3144837" y="139756"/>
                  <a:pt x="3733800" y="27628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305551" y="4086226"/>
            <a:ext cx="2009775" cy="276281"/>
          </a:xfrm>
          <a:custGeom>
            <a:avLst/>
            <a:gdLst>
              <a:gd name="connsiteX0" fmla="*/ 0 w 2009775"/>
              <a:gd name="connsiteY0" fmla="*/ 19050 h 276281"/>
              <a:gd name="connsiteX1" fmla="*/ 1028700 w 2009775"/>
              <a:gd name="connsiteY1" fmla="*/ 276225 h 276281"/>
              <a:gd name="connsiteX2" fmla="*/ 2009775 w 2009775"/>
              <a:gd name="connsiteY2" fmla="*/ 0 h 27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775" h="276281">
                <a:moveTo>
                  <a:pt x="0" y="19050"/>
                </a:moveTo>
                <a:cubicBezTo>
                  <a:pt x="346869" y="149225"/>
                  <a:pt x="693738" y="279400"/>
                  <a:pt x="1028700" y="276225"/>
                </a:cubicBezTo>
                <a:cubicBezTo>
                  <a:pt x="1363662" y="273050"/>
                  <a:pt x="1686718" y="136525"/>
                  <a:pt x="2009775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11648" y="5446562"/>
            <a:ext cx="742702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设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d(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d(</a:t>
            </a:r>
            <a:r>
              <a:rPr kumimoji="1" lang="en-US" altLang="zh-CN" sz="20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≤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l-k-1</a:t>
            </a:r>
            <a:r>
              <a:rPr kumimoji="1" lang="zh-CN" altLang="en-US" sz="20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d(v</a:t>
            </a:r>
            <a:r>
              <a:rPr kumimoji="1" lang="en-US" altLang="zh-CN" sz="2000" b="1" i="1" baseline="-25000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i1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)+d(</a:t>
            </a:r>
            <a:r>
              <a:rPr kumimoji="1" lang="en-US" altLang="zh-CN" sz="2000" b="1" i="1" dirty="0" err="1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000" b="1" i="1" baseline="-25000" dirty="0" err="1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il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) 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≤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 l-1 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&lt;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</a:rPr>
              <a:t> n-1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，与已知矛盾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   因此存在回路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03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2063750" y="1196976"/>
            <a:ext cx="860425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证明（续）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）构造连通图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中的</a:t>
            </a:r>
            <a:r>
              <a:rPr kumimoji="1" lang="en-US" altLang="zh-CN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5E2CAE"/>
                </a:solidFill>
                <a:latin typeface="Times New Roman" pitchFamily="18" charset="0"/>
                <a:ea typeface="宋体" pitchFamily="2" charset="-122"/>
              </a:rPr>
              <a:t>道路</a:t>
            </a:r>
            <a:endParaRPr kumimoji="1" lang="zh-CN" altLang="en-US" sz="20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设C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i1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,…v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il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i1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),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由于G连通，故存在C之外的结点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与C中的某点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iq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相邻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可构造长为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的初级道路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P=(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iq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,v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iq+1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,,…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il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,v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i1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…v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iq-1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),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如此构造直到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=n</a:t>
            </a:r>
            <a:endParaRPr kumimoji="1" lang="en-US" altLang="zh-CN" sz="2400" b="1" i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因此存在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P为H道路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5E2CAE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6635750" y="3968751"/>
            <a:ext cx="3105150" cy="811213"/>
          </a:xfrm>
          <a:prstGeom prst="cloudCallout">
            <a:avLst>
              <a:gd name="adj1" fmla="val -86296"/>
              <a:gd name="adj2" fmla="val -1595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扩大路径法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3723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992313" y="1268414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推论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2.4.1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若简单图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中任两点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u,v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恒有</a:t>
            </a:r>
          </a:p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d(u)+d(v)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中存在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Hamilton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回路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992314" y="2276476"/>
            <a:ext cx="8137525" cy="27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证明                                      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由定理可知，G中存在哈密顿道路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H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，设H为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,…,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</a:t>
            </a:r>
            <a:endParaRPr kumimoji="1" lang="en-US" altLang="en-US" sz="2400" b="1" i="1" baseline="-25000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假设不存在H回路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设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)=k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≤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n-k-1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(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原因见定理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2.4.1)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则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(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en-US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)+d(v</a:t>
            </a:r>
            <a:r>
              <a:rPr kumimoji="1" lang="en-US" altLang="en-US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kumimoji="1" lang="en-US" altLang="en-US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)&lt;</a:t>
            </a:r>
            <a:r>
              <a:rPr kumimoji="1" lang="en-US" altLang="en-US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，与已知矛盾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因此存在初级回路C，即H回路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1919288" y="5084764"/>
            <a:ext cx="874871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Garamond" pitchFamily="18" charset="0"/>
                <a:ea typeface="宋体" pitchFamily="2" charset="-122"/>
              </a:rPr>
              <a:t>推论</a:t>
            </a:r>
            <a:r>
              <a:rPr kumimoji="1" lang="en-US" altLang="zh-CN" sz="2400" b="1" dirty="0">
                <a:solidFill>
                  <a:srgbClr val="FF0000"/>
                </a:solidFill>
                <a:latin typeface="Garamond" pitchFamily="18" charset="0"/>
                <a:ea typeface="宋体" pitchFamily="2" charset="-122"/>
              </a:rPr>
              <a:t>2.4.2 </a:t>
            </a:r>
            <a:r>
              <a:rPr kumimoji="1" lang="zh-CN" altLang="en-US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若简单图</a:t>
            </a:r>
            <a:r>
              <a:rPr kumimoji="1" lang="en-US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中每个结点的度都大于等于</a:t>
            </a:r>
            <a:r>
              <a:rPr kumimoji="1" lang="en-US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n/2,</a:t>
            </a:r>
          </a:p>
          <a:p>
            <a:pPr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 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则</a:t>
            </a:r>
            <a:r>
              <a:rPr kumimoji="1" lang="en-US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中存在</a:t>
            </a:r>
            <a:r>
              <a:rPr kumimoji="1" lang="en-US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Hamilton</a:t>
            </a:r>
            <a:r>
              <a:rPr kumimoji="1" lang="zh-CN" altLang="en-US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回路</a:t>
            </a:r>
            <a:r>
              <a:rPr kumimoji="1" lang="zh-CN" altLang="zh-CN" sz="24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。</a:t>
            </a:r>
            <a:r>
              <a:rPr kumimoji="1" lang="zh-CN" altLang="zh-CN" sz="20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（又叫狄拉克</a:t>
            </a:r>
            <a:r>
              <a:rPr kumimoji="1" lang="en-US" altLang="zh-CN" sz="20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Dirac</a:t>
            </a:r>
            <a:r>
              <a:rPr kumimoji="1" lang="zh-CN" altLang="en-US" sz="20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定理）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7824789" y="2276476"/>
            <a:ext cx="2843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又叫奥尔</a:t>
            </a:r>
            <a:r>
              <a:rPr kumimoji="1"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Ore</a:t>
            </a:r>
            <a:r>
              <a:rPr kumimoji="1"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定理）</a:t>
            </a:r>
          </a:p>
        </p:txBody>
      </p:sp>
      <p:sp>
        <p:nvSpPr>
          <p:cNvPr id="378887" name="AutoShape 7"/>
          <p:cNvSpPr>
            <a:spLocks noChangeArrowheads="1"/>
          </p:cNvSpPr>
          <p:nvPr/>
        </p:nvSpPr>
        <p:spPr bwMode="auto">
          <a:xfrm>
            <a:off x="7392786" y="3933826"/>
            <a:ext cx="3275215" cy="792163"/>
          </a:xfrm>
          <a:prstGeom prst="wedgeEllipseCallout">
            <a:avLst>
              <a:gd name="adj1" fmla="val -30736"/>
              <a:gd name="adj2" fmla="val 100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都是充分条件</a:t>
            </a: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409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2135188" y="1268414"/>
            <a:ext cx="7848600" cy="4752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例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n&gt;2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）个人中，设任意两人合在一起能认识其余</a:t>
            </a: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个人，则他们可以站成一排，使相邻者相识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</a:t>
            </a: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证明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根据题意，任意两个结点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合在一起能认识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其余n-2个人，即有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n-2</a:t>
            </a:r>
            <a:endParaRPr kumimoji="1" lang="zh-CN" altLang="zh-CN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如果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认识，则有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endParaRPr kumimoji="1" lang="zh-CN" altLang="zh-CN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若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不认识，因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每个人至少认识一个人，设</a:t>
            </a: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任一个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认识的人为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则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必认识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kumimoji="1" lang="zh-CN" altLang="zh-CN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否则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k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合起来不认识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，与已知矛盾</a:t>
            </a: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因此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同时认识其余的人中的至少一个人，</a:t>
            </a:r>
          </a:p>
          <a:p>
            <a:pPr marL="342900" indent="-342900"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即有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d(</a:t>
            </a:r>
            <a:r>
              <a:rPr kumimoji="1" lang="en-US" altLang="en-US" sz="26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)+d(</a:t>
            </a:r>
            <a:r>
              <a:rPr kumimoji="1" lang="en-US" altLang="en-US" sz="2600" b="1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1" lang="en-US" altLang="en-US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endParaRPr kumimoji="1" lang="zh-CN" altLang="zh-CN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哈密顿道路判定充分条件</a:t>
            </a:r>
          </a:p>
        </p:txBody>
      </p:sp>
    </p:spTree>
    <p:extLst>
      <p:ext uri="{BB962C8B-B14F-4D97-AF65-F5344CB8AC3E}">
        <p14:creationId xmlns:p14="http://schemas.microsoft.com/office/powerpoint/2010/main" val="28186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992313" y="1268414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引理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2.4.1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简单图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是不相邻结点，满足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d(v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)+d(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≥n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回路的充要条件是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G+(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回路</a:t>
            </a:r>
          </a:p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endParaRPr kumimoji="1" lang="en-US" altLang="zh-CN" sz="2400" b="1" dirty="0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992314" y="2276475"/>
            <a:ext cx="813752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证明                                      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必要性显然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充分性：假设G不存在H回路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G+(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的H回路定有边经过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)，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删去此边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G中存在以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,v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为端点的H道路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根据假设，有d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(v</a:t>
            </a:r>
            <a:r>
              <a:rPr kumimoji="1" lang="en-US" altLang="en-US" sz="2400" b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)+d(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en-US" sz="2400" b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&lt;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n，与已知矛盾</a:t>
            </a:r>
            <a:endParaRPr kumimoji="1" lang="en-US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35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因此充分性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满足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16711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2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046288" y="1268413"/>
            <a:ext cx="81470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2.4.2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闭合图：若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和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是简单图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的不相邻结点，满足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d(v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)+d(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 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G’=G+(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,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v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G’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重复上述过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程，直到不再有这样的结点对。最终得到的图称为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闭合图，记为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C(G)</a:t>
            </a:r>
          </a:p>
        </p:txBody>
      </p:sp>
      <p:sp>
        <p:nvSpPr>
          <p:cNvPr id="107524" name="AutoShape 4"/>
          <p:cNvSpPr>
            <a:spLocks noChangeAspect="1" noChangeArrowheads="1" noTextEdit="1"/>
          </p:cNvSpPr>
          <p:nvPr/>
        </p:nvSpPr>
        <p:spPr bwMode="auto">
          <a:xfrm>
            <a:off x="3433763" y="2871789"/>
            <a:ext cx="43926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5364" y="2979739"/>
            <a:ext cx="1323975" cy="1120775"/>
            <a:chOff x="2071" y="1774"/>
            <a:chExt cx="834" cy="706"/>
          </a:xfrm>
        </p:grpSpPr>
        <p:sp>
          <p:nvSpPr>
            <p:cNvPr id="107660" name="Freeform 6"/>
            <p:cNvSpPr>
              <a:spLocks/>
            </p:cNvSpPr>
            <p:nvPr/>
          </p:nvSpPr>
          <p:spPr bwMode="auto">
            <a:xfrm>
              <a:off x="2303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1" name="Freeform 7"/>
            <p:cNvSpPr>
              <a:spLocks/>
            </p:cNvSpPr>
            <p:nvPr/>
          </p:nvSpPr>
          <p:spPr bwMode="auto">
            <a:xfrm>
              <a:off x="2878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2" name="Freeform 8"/>
            <p:cNvSpPr>
              <a:spLocks/>
            </p:cNvSpPr>
            <p:nvPr/>
          </p:nvSpPr>
          <p:spPr bwMode="auto">
            <a:xfrm>
              <a:off x="2303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3" name="Freeform 9"/>
            <p:cNvSpPr>
              <a:spLocks/>
            </p:cNvSpPr>
            <p:nvPr/>
          </p:nvSpPr>
          <p:spPr bwMode="auto">
            <a:xfrm>
              <a:off x="2303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90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90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4" name="Oval 10"/>
            <p:cNvSpPr>
              <a:spLocks noChangeArrowheads="1"/>
            </p:cNvSpPr>
            <p:nvPr/>
          </p:nvSpPr>
          <p:spPr bwMode="auto">
            <a:xfrm>
              <a:off x="2274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5" name="Freeform 11"/>
            <p:cNvSpPr>
              <a:spLocks/>
            </p:cNvSpPr>
            <p:nvPr/>
          </p:nvSpPr>
          <p:spPr bwMode="auto">
            <a:xfrm>
              <a:off x="2274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6" name="Freeform 12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7" name="Freeform 13"/>
            <p:cNvSpPr>
              <a:spLocks/>
            </p:cNvSpPr>
            <p:nvPr/>
          </p:nvSpPr>
          <p:spPr bwMode="auto">
            <a:xfrm>
              <a:off x="2071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8" name="Freeform 14"/>
            <p:cNvSpPr>
              <a:spLocks/>
            </p:cNvSpPr>
            <p:nvPr/>
          </p:nvSpPr>
          <p:spPr bwMode="auto">
            <a:xfrm>
              <a:off x="2308" y="1802"/>
              <a:ext cx="570" cy="648"/>
            </a:xfrm>
            <a:custGeom>
              <a:avLst/>
              <a:gdLst>
                <a:gd name="T0" fmla="*/ 0 w 570"/>
                <a:gd name="T1" fmla="*/ 648 h 648"/>
                <a:gd name="T2" fmla="*/ 288 w 570"/>
                <a:gd name="T3" fmla="*/ 323 h 648"/>
                <a:gd name="T4" fmla="*/ 570 w 570"/>
                <a:gd name="T5" fmla="*/ 0 h 648"/>
                <a:gd name="T6" fmla="*/ 570 w 570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48"/>
                <a:gd name="T14" fmla="*/ 570 w 570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48">
                  <a:moveTo>
                    <a:pt x="0" y="648"/>
                  </a:moveTo>
                  <a:lnTo>
                    <a:pt x="288" y="323"/>
                  </a:lnTo>
                  <a:lnTo>
                    <a:pt x="570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69" name="Oval 15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70" name="Oval 16"/>
            <p:cNvSpPr>
              <a:spLocks noChangeArrowheads="1"/>
            </p:cNvSpPr>
            <p:nvPr/>
          </p:nvSpPr>
          <p:spPr bwMode="auto">
            <a:xfrm>
              <a:off x="2274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71" name="Oval 17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72" name="Oval 18"/>
            <p:cNvSpPr>
              <a:spLocks noChangeArrowheads="1"/>
            </p:cNvSpPr>
            <p:nvPr/>
          </p:nvSpPr>
          <p:spPr bwMode="auto">
            <a:xfrm>
              <a:off x="2852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73" name="Oval 19"/>
            <p:cNvSpPr>
              <a:spLocks noChangeArrowheads="1"/>
            </p:cNvSpPr>
            <p:nvPr/>
          </p:nvSpPr>
          <p:spPr bwMode="auto">
            <a:xfrm>
              <a:off x="2852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74" name="Freeform 20"/>
            <p:cNvSpPr>
              <a:spLocks/>
            </p:cNvSpPr>
            <p:nvPr/>
          </p:nvSpPr>
          <p:spPr bwMode="auto">
            <a:xfrm>
              <a:off x="2852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6 w 53"/>
                <a:gd name="T3" fmla="*/ 0 h 54"/>
                <a:gd name="T4" fmla="*/ 0 w 53"/>
                <a:gd name="T5" fmla="*/ 28 h 54"/>
                <a:gd name="T6" fmla="*/ 26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230939" y="2979739"/>
            <a:ext cx="1316037" cy="1120775"/>
            <a:chOff x="2969" y="1774"/>
            <a:chExt cx="829" cy="706"/>
          </a:xfrm>
        </p:grpSpPr>
        <p:sp>
          <p:nvSpPr>
            <p:cNvPr id="107644" name="Freeform 22"/>
            <p:cNvSpPr>
              <a:spLocks/>
            </p:cNvSpPr>
            <p:nvPr/>
          </p:nvSpPr>
          <p:spPr bwMode="auto">
            <a:xfrm>
              <a:off x="3199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5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5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5" name="Freeform 23"/>
            <p:cNvSpPr>
              <a:spLocks/>
            </p:cNvSpPr>
            <p:nvPr/>
          </p:nvSpPr>
          <p:spPr bwMode="auto">
            <a:xfrm>
              <a:off x="3774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6" name="Freeform 24"/>
            <p:cNvSpPr>
              <a:spLocks/>
            </p:cNvSpPr>
            <p:nvPr/>
          </p:nvSpPr>
          <p:spPr bwMode="auto">
            <a:xfrm>
              <a:off x="3199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7" name="Freeform 25"/>
            <p:cNvSpPr>
              <a:spLocks/>
            </p:cNvSpPr>
            <p:nvPr/>
          </p:nvSpPr>
          <p:spPr bwMode="auto">
            <a:xfrm>
              <a:off x="3199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8" name="Freeform 26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w 171"/>
                <a:gd name="T15" fmla="*/ 15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1"/>
                <a:gd name="T25" fmla="*/ 0 h 75"/>
                <a:gd name="T26" fmla="*/ 171 w 171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9" name="Freeform 27"/>
            <p:cNvSpPr>
              <a:spLocks/>
            </p:cNvSpPr>
            <p:nvPr/>
          </p:nvSpPr>
          <p:spPr bwMode="auto">
            <a:xfrm>
              <a:off x="2969" y="2095"/>
              <a:ext cx="171" cy="75"/>
            </a:xfrm>
            <a:custGeom>
              <a:avLst/>
              <a:gdLst>
                <a:gd name="T0" fmla="*/ 0 w 171"/>
                <a:gd name="T1" fmla="*/ 15 h 75"/>
                <a:gd name="T2" fmla="*/ 134 w 171"/>
                <a:gd name="T3" fmla="*/ 15 h 75"/>
                <a:gd name="T4" fmla="*/ 134 w 171"/>
                <a:gd name="T5" fmla="*/ 0 h 75"/>
                <a:gd name="T6" fmla="*/ 171 w 171"/>
                <a:gd name="T7" fmla="*/ 38 h 75"/>
                <a:gd name="T8" fmla="*/ 134 w 171"/>
                <a:gd name="T9" fmla="*/ 75 h 75"/>
                <a:gd name="T10" fmla="*/ 134 w 171"/>
                <a:gd name="T11" fmla="*/ 60 h 75"/>
                <a:gd name="T12" fmla="*/ 0 w 171"/>
                <a:gd name="T13" fmla="*/ 6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"/>
                <a:gd name="T22" fmla="*/ 0 h 75"/>
                <a:gd name="T23" fmla="*/ 171 w 17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" h="75">
                  <a:moveTo>
                    <a:pt x="0" y="15"/>
                  </a:moveTo>
                  <a:lnTo>
                    <a:pt x="134" y="15"/>
                  </a:lnTo>
                  <a:lnTo>
                    <a:pt x="134" y="0"/>
                  </a:lnTo>
                  <a:lnTo>
                    <a:pt x="171" y="38"/>
                  </a:lnTo>
                  <a:lnTo>
                    <a:pt x="134" y="75"/>
                  </a:lnTo>
                  <a:lnTo>
                    <a:pt x="134" y="60"/>
                  </a:lnTo>
                  <a:lnTo>
                    <a:pt x="0" y="6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0" name="Freeform 28"/>
            <p:cNvSpPr>
              <a:spLocks/>
            </p:cNvSpPr>
            <p:nvPr/>
          </p:nvSpPr>
          <p:spPr bwMode="auto">
            <a:xfrm>
              <a:off x="3201" y="1798"/>
              <a:ext cx="573" cy="654"/>
            </a:xfrm>
            <a:custGeom>
              <a:avLst/>
              <a:gdLst>
                <a:gd name="T0" fmla="*/ 0 w 573"/>
                <a:gd name="T1" fmla="*/ 0 h 654"/>
                <a:gd name="T2" fmla="*/ 289 w 573"/>
                <a:gd name="T3" fmla="*/ 328 h 654"/>
                <a:gd name="T4" fmla="*/ 573 w 573"/>
                <a:gd name="T5" fmla="*/ 654 h 654"/>
                <a:gd name="T6" fmla="*/ 573 w 573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3"/>
                <a:gd name="T13" fmla="*/ 0 h 654"/>
                <a:gd name="T14" fmla="*/ 573 w 573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3" h="654">
                  <a:moveTo>
                    <a:pt x="0" y="0"/>
                  </a:moveTo>
                  <a:lnTo>
                    <a:pt x="289" y="328"/>
                  </a:lnTo>
                  <a:lnTo>
                    <a:pt x="573" y="654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1" name="Freeform 29"/>
            <p:cNvSpPr>
              <a:spLocks/>
            </p:cNvSpPr>
            <p:nvPr/>
          </p:nvSpPr>
          <p:spPr bwMode="auto">
            <a:xfrm>
              <a:off x="3199" y="1799"/>
              <a:ext cx="567" cy="649"/>
            </a:xfrm>
            <a:custGeom>
              <a:avLst/>
              <a:gdLst>
                <a:gd name="T0" fmla="*/ 567 w 567"/>
                <a:gd name="T1" fmla="*/ 0 h 649"/>
                <a:gd name="T2" fmla="*/ 281 w 567"/>
                <a:gd name="T3" fmla="*/ 326 h 649"/>
                <a:gd name="T4" fmla="*/ 0 w 567"/>
                <a:gd name="T5" fmla="*/ 649 h 649"/>
                <a:gd name="T6" fmla="*/ 0 w 567"/>
                <a:gd name="T7" fmla="*/ 649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7"/>
                <a:gd name="T13" fmla="*/ 0 h 649"/>
                <a:gd name="T14" fmla="*/ 567 w 567"/>
                <a:gd name="T15" fmla="*/ 649 h 6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7" h="649">
                  <a:moveTo>
                    <a:pt x="567" y="0"/>
                  </a:moveTo>
                  <a:lnTo>
                    <a:pt x="281" y="326"/>
                  </a:lnTo>
                  <a:lnTo>
                    <a:pt x="0" y="649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2" name="Oval 30"/>
            <p:cNvSpPr>
              <a:spLocks noChangeArrowheads="1"/>
            </p:cNvSpPr>
            <p:nvPr/>
          </p:nvSpPr>
          <p:spPr bwMode="auto">
            <a:xfrm>
              <a:off x="3172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3" name="Freeform 31"/>
            <p:cNvSpPr>
              <a:spLocks/>
            </p:cNvSpPr>
            <p:nvPr/>
          </p:nvSpPr>
          <p:spPr bwMode="auto">
            <a:xfrm>
              <a:off x="3172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4" name="Oval 32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5" name="Oval 33"/>
            <p:cNvSpPr>
              <a:spLocks noChangeArrowheads="1"/>
            </p:cNvSpPr>
            <p:nvPr/>
          </p:nvSpPr>
          <p:spPr bwMode="auto">
            <a:xfrm>
              <a:off x="3172" y="2421"/>
              <a:ext cx="54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6" name="Oval 34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7" name="Oval 35"/>
            <p:cNvSpPr>
              <a:spLocks noChangeArrowheads="1"/>
            </p:cNvSpPr>
            <p:nvPr/>
          </p:nvSpPr>
          <p:spPr bwMode="auto">
            <a:xfrm>
              <a:off x="3744" y="2427"/>
              <a:ext cx="54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8" name="Oval 36"/>
            <p:cNvSpPr>
              <a:spLocks noChangeArrowheads="1"/>
            </p:cNvSpPr>
            <p:nvPr/>
          </p:nvSpPr>
          <p:spPr bwMode="auto">
            <a:xfrm>
              <a:off x="3744" y="1774"/>
              <a:ext cx="54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59" name="Freeform 37"/>
            <p:cNvSpPr>
              <a:spLocks/>
            </p:cNvSpPr>
            <p:nvPr/>
          </p:nvSpPr>
          <p:spPr bwMode="auto">
            <a:xfrm>
              <a:off x="3744" y="1774"/>
              <a:ext cx="54" cy="54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8 h 54"/>
                <a:gd name="T6" fmla="*/ 27 w 54"/>
                <a:gd name="T7" fmla="*/ 54 h 54"/>
                <a:gd name="T8" fmla="*/ 54 w 5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54" y="28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702051" y="2971801"/>
            <a:ext cx="1001713" cy="1128713"/>
            <a:chOff x="1376" y="1769"/>
            <a:chExt cx="631" cy="711"/>
          </a:xfrm>
        </p:grpSpPr>
        <p:sp>
          <p:nvSpPr>
            <p:cNvPr id="107632" name="Freeform 39"/>
            <p:cNvSpPr>
              <a:spLocks/>
            </p:cNvSpPr>
            <p:nvPr/>
          </p:nvSpPr>
          <p:spPr bwMode="auto">
            <a:xfrm>
              <a:off x="1405" y="1798"/>
              <a:ext cx="575" cy="2"/>
            </a:xfrm>
            <a:custGeom>
              <a:avLst/>
              <a:gdLst>
                <a:gd name="T0" fmla="*/ 575 w 575"/>
                <a:gd name="T1" fmla="*/ 0 h 2"/>
                <a:gd name="T2" fmla="*/ 286 w 575"/>
                <a:gd name="T3" fmla="*/ 2 h 2"/>
                <a:gd name="T4" fmla="*/ 0 w 575"/>
                <a:gd name="T5" fmla="*/ 0 h 2"/>
                <a:gd name="T6" fmla="*/ 0 w 575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2"/>
                <a:gd name="T14" fmla="*/ 575 w 57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2">
                  <a:moveTo>
                    <a:pt x="575" y="0"/>
                  </a:moveTo>
                  <a:lnTo>
                    <a:pt x="286" y="2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3" name="Freeform 40"/>
            <p:cNvSpPr>
              <a:spLocks/>
            </p:cNvSpPr>
            <p:nvPr/>
          </p:nvSpPr>
          <p:spPr bwMode="auto">
            <a:xfrm>
              <a:off x="1980" y="1798"/>
              <a:ext cx="1" cy="656"/>
            </a:xfrm>
            <a:custGeom>
              <a:avLst/>
              <a:gdLst>
                <a:gd name="T0" fmla="*/ 0 w 1"/>
                <a:gd name="T1" fmla="*/ 0 h 656"/>
                <a:gd name="T2" fmla="*/ 1 w 1"/>
                <a:gd name="T3" fmla="*/ 330 h 656"/>
                <a:gd name="T4" fmla="*/ 0 w 1"/>
                <a:gd name="T5" fmla="*/ 656 h 656"/>
                <a:gd name="T6" fmla="*/ 0 w 1"/>
                <a:gd name="T7" fmla="*/ 65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6"/>
                <a:gd name="T14" fmla="*/ 1 w 1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6">
                  <a:moveTo>
                    <a:pt x="0" y="0"/>
                  </a:moveTo>
                  <a:lnTo>
                    <a:pt x="1" y="330"/>
                  </a:lnTo>
                  <a:lnTo>
                    <a:pt x="0" y="65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4" name="Freeform 41"/>
            <p:cNvSpPr>
              <a:spLocks/>
            </p:cNvSpPr>
            <p:nvPr/>
          </p:nvSpPr>
          <p:spPr bwMode="auto">
            <a:xfrm>
              <a:off x="1405" y="1798"/>
              <a:ext cx="1" cy="652"/>
            </a:xfrm>
            <a:custGeom>
              <a:avLst/>
              <a:gdLst>
                <a:gd name="T0" fmla="*/ 0 w 1"/>
                <a:gd name="T1" fmla="*/ 0 h 652"/>
                <a:gd name="T2" fmla="*/ 1 w 1"/>
                <a:gd name="T3" fmla="*/ 328 h 652"/>
                <a:gd name="T4" fmla="*/ 0 w 1"/>
                <a:gd name="T5" fmla="*/ 652 h 652"/>
                <a:gd name="T6" fmla="*/ 0 w 1"/>
                <a:gd name="T7" fmla="*/ 652 h 6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652"/>
                <a:gd name="T14" fmla="*/ 1 w 1"/>
                <a:gd name="T15" fmla="*/ 652 h 6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652">
                  <a:moveTo>
                    <a:pt x="0" y="0"/>
                  </a:moveTo>
                  <a:lnTo>
                    <a:pt x="1" y="328"/>
                  </a:lnTo>
                  <a:lnTo>
                    <a:pt x="0" y="65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5" name="Freeform 42"/>
            <p:cNvSpPr>
              <a:spLocks/>
            </p:cNvSpPr>
            <p:nvPr/>
          </p:nvSpPr>
          <p:spPr bwMode="auto">
            <a:xfrm>
              <a:off x="1405" y="2450"/>
              <a:ext cx="575" cy="4"/>
            </a:xfrm>
            <a:custGeom>
              <a:avLst/>
              <a:gdLst>
                <a:gd name="T0" fmla="*/ 0 w 575"/>
                <a:gd name="T1" fmla="*/ 0 h 4"/>
                <a:gd name="T2" fmla="*/ 289 w 575"/>
                <a:gd name="T3" fmla="*/ 0 h 4"/>
                <a:gd name="T4" fmla="*/ 575 w 575"/>
                <a:gd name="T5" fmla="*/ 4 h 4"/>
                <a:gd name="T6" fmla="*/ 575 w 575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5"/>
                <a:gd name="T13" fmla="*/ 0 h 4"/>
                <a:gd name="T14" fmla="*/ 575 w 575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5" h="4">
                  <a:moveTo>
                    <a:pt x="0" y="0"/>
                  </a:moveTo>
                  <a:lnTo>
                    <a:pt x="289" y="0"/>
                  </a:lnTo>
                  <a:lnTo>
                    <a:pt x="575" y="4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6" name="Oval 43"/>
            <p:cNvSpPr>
              <a:spLocks noChangeArrowheads="1"/>
            </p:cNvSpPr>
            <p:nvPr/>
          </p:nvSpPr>
          <p:spPr bwMode="auto">
            <a:xfrm>
              <a:off x="1376" y="1774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7" name="Freeform 44"/>
            <p:cNvSpPr>
              <a:spLocks/>
            </p:cNvSpPr>
            <p:nvPr/>
          </p:nvSpPr>
          <p:spPr bwMode="auto">
            <a:xfrm>
              <a:off x="1376" y="1774"/>
              <a:ext cx="53" cy="54"/>
            </a:xfrm>
            <a:custGeom>
              <a:avLst/>
              <a:gdLst>
                <a:gd name="T0" fmla="*/ 53 w 53"/>
                <a:gd name="T1" fmla="*/ 28 h 54"/>
                <a:gd name="T2" fmla="*/ 27 w 53"/>
                <a:gd name="T3" fmla="*/ 0 h 54"/>
                <a:gd name="T4" fmla="*/ 0 w 53"/>
                <a:gd name="T5" fmla="*/ 28 h 54"/>
                <a:gd name="T6" fmla="*/ 27 w 53"/>
                <a:gd name="T7" fmla="*/ 54 h 54"/>
                <a:gd name="T8" fmla="*/ 53 w 53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54"/>
                <a:gd name="T17" fmla="*/ 53 w 5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54">
                  <a:moveTo>
                    <a:pt x="53" y="28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3" y="42"/>
                    <a:pt x="53" y="28"/>
                  </a:cubicBez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8" name="Oval 45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9" name="Oval 46"/>
            <p:cNvSpPr>
              <a:spLocks noChangeArrowheads="1"/>
            </p:cNvSpPr>
            <p:nvPr/>
          </p:nvSpPr>
          <p:spPr bwMode="auto">
            <a:xfrm>
              <a:off x="1954" y="1769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0" name="Oval 47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1" name="Oval 48"/>
            <p:cNvSpPr>
              <a:spLocks noChangeArrowheads="1"/>
            </p:cNvSpPr>
            <p:nvPr/>
          </p:nvSpPr>
          <p:spPr bwMode="auto">
            <a:xfrm>
              <a:off x="1954" y="2427"/>
              <a:ext cx="53" cy="53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2" name="Oval 49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43" name="Oval 50"/>
            <p:cNvSpPr>
              <a:spLocks noChangeArrowheads="1"/>
            </p:cNvSpPr>
            <p:nvPr/>
          </p:nvSpPr>
          <p:spPr bwMode="auto">
            <a:xfrm>
              <a:off x="1376" y="2421"/>
              <a:ext cx="53" cy="54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7528" name="AutoShape 51"/>
          <p:cNvSpPr>
            <a:spLocks noChangeAspect="1" noChangeArrowheads="1" noTextEdit="1"/>
          </p:cNvSpPr>
          <p:nvPr/>
        </p:nvSpPr>
        <p:spPr bwMode="auto">
          <a:xfrm>
            <a:off x="2225675" y="4238626"/>
            <a:ext cx="7956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257426" y="4270376"/>
            <a:ext cx="1590675" cy="1755775"/>
            <a:chOff x="451" y="2614"/>
            <a:chExt cx="1002" cy="1106"/>
          </a:xfrm>
        </p:grpSpPr>
        <p:sp>
          <p:nvSpPr>
            <p:cNvPr id="107612" name="Freeform 53"/>
            <p:cNvSpPr>
              <a:spLocks/>
            </p:cNvSpPr>
            <p:nvPr/>
          </p:nvSpPr>
          <p:spPr bwMode="auto">
            <a:xfrm>
              <a:off x="47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3" name="Freeform 54"/>
            <p:cNvSpPr>
              <a:spLocks/>
            </p:cNvSpPr>
            <p:nvPr/>
          </p:nvSpPr>
          <p:spPr bwMode="auto">
            <a:xfrm>
              <a:off x="95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4" name="Freeform 55"/>
            <p:cNvSpPr>
              <a:spLocks/>
            </p:cNvSpPr>
            <p:nvPr/>
          </p:nvSpPr>
          <p:spPr bwMode="auto">
            <a:xfrm>
              <a:off x="47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5" name="Freeform 56"/>
            <p:cNvSpPr>
              <a:spLocks/>
            </p:cNvSpPr>
            <p:nvPr/>
          </p:nvSpPr>
          <p:spPr bwMode="auto">
            <a:xfrm>
              <a:off x="962" y="3421"/>
              <a:ext cx="466" cy="286"/>
            </a:xfrm>
            <a:custGeom>
              <a:avLst/>
              <a:gdLst>
                <a:gd name="T0" fmla="*/ 466 w 466"/>
                <a:gd name="T1" fmla="*/ 0 h 286"/>
                <a:gd name="T2" fmla="*/ 231 w 466"/>
                <a:gd name="T3" fmla="*/ 143 h 286"/>
                <a:gd name="T4" fmla="*/ 0 w 466"/>
                <a:gd name="T5" fmla="*/ 286 h 286"/>
                <a:gd name="T6" fmla="*/ 0 w 466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6"/>
                <a:gd name="T13" fmla="*/ 0 h 286"/>
                <a:gd name="T14" fmla="*/ 466 w 466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6" h="286">
                  <a:moveTo>
                    <a:pt x="466" y="0"/>
                  </a:moveTo>
                  <a:lnTo>
                    <a:pt x="231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6" name="Freeform 57"/>
            <p:cNvSpPr>
              <a:spLocks/>
            </p:cNvSpPr>
            <p:nvPr/>
          </p:nvSpPr>
          <p:spPr bwMode="auto">
            <a:xfrm>
              <a:off x="477" y="3425"/>
              <a:ext cx="485" cy="282"/>
            </a:xfrm>
            <a:custGeom>
              <a:avLst/>
              <a:gdLst>
                <a:gd name="T0" fmla="*/ 0 w 485"/>
                <a:gd name="T1" fmla="*/ 0 h 282"/>
                <a:gd name="T2" fmla="*/ 245 w 485"/>
                <a:gd name="T3" fmla="*/ 141 h 282"/>
                <a:gd name="T4" fmla="*/ 485 w 485"/>
                <a:gd name="T5" fmla="*/ 282 h 282"/>
                <a:gd name="T6" fmla="*/ 485 w 485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5"/>
                <a:gd name="T13" fmla="*/ 0 h 282"/>
                <a:gd name="T14" fmla="*/ 485 w 485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5" h="282">
                  <a:moveTo>
                    <a:pt x="0" y="0"/>
                  </a:moveTo>
                  <a:lnTo>
                    <a:pt x="245" y="141"/>
                  </a:lnTo>
                  <a:lnTo>
                    <a:pt x="485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7" name="Freeform 58"/>
            <p:cNvSpPr>
              <a:spLocks/>
            </p:cNvSpPr>
            <p:nvPr/>
          </p:nvSpPr>
          <p:spPr bwMode="auto">
            <a:xfrm>
              <a:off x="142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2 w 2"/>
                <a:gd name="T5" fmla="*/ 498 h 498"/>
                <a:gd name="T6" fmla="*/ 2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2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8" name="Freeform 59"/>
            <p:cNvSpPr>
              <a:spLocks/>
            </p:cNvSpPr>
            <p:nvPr/>
          </p:nvSpPr>
          <p:spPr bwMode="auto">
            <a:xfrm>
              <a:off x="477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9" name="Freeform 60"/>
            <p:cNvSpPr>
              <a:spLocks/>
            </p:cNvSpPr>
            <p:nvPr/>
          </p:nvSpPr>
          <p:spPr bwMode="auto">
            <a:xfrm>
              <a:off x="950" y="2628"/>
              <a:ext cx="478" cy="793"/>
            </a:xfrm>
            <a:custGeom>
              <a:avLst/>
              <a:gdLst>
                <a:gd name="T0" fmla="*/ 478 w 478"/>
                <a:gd name="T1" fmla="*/ 793 h 793"/>
                <a:gd name="T2" fmla="*/ 237 w 478"/>
                <a:gd name="T3" fmla="*/ 395 h 793"/>
                <a:gd name="T4" fmla="*/ 0 w 478"/>
                <a:gd name="T5" fmla="*/ 0 h 793"/>
                <a:gd name="T6" fmla="*/ 0 w 478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8"/>
                <a:gd name="T13" fmla="*/ 0 h 793"/>
                <a:gd name="T14" fmla="*/ 478 w 478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8" h="793">
                  <a:moveTo>
                    <a:pt x="478" y="793"/>
                  </a:moveTo>
                  <a:lnTo>
                    <a:pt x="237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0" name="Oval 61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1" name="Oval 62"/>
            <p:cNvSpPr>
              <a:spLocks noChangeArrowheads="1"/>
            </p:cNvSpPr>
            <p:nvPr/>
          </p:nvSpPr>
          <p:spPr bwMode="auto">
            <a:xfrm>
              <a:off x="926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2" name="Oval 63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3" name="Oval 64"/>
            <p:cNvSpPr>
              <a:spLocks noChangeArrowheads="1"/>
            </p:cNvSpPr>
            <p:nvPr/>
          </p:nvSpPr>
          <p:spPr bwMode="auto">
            <a:xfrm>
              <a:off x="451" y="3399"/>
              <a:ext cx="52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4" name="Oval 65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5" name="Oval 66"/>
            <p:cNvSpPr>
              <a:spLocks noChangeArrowheads="1"/>
            </p:cNvSpPr>
            <p:nvPr/>
          </p:nvSpPr>
          <p:spPr bwMode="auto">
            <a:xfrm>
              <a:off x="140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6" name="Oval 67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7" name="Oval 68"/>
            <p:cNvSpPr>
              <a:spLocks noChangeArrowheads="1"/>
            </p:cNvSpPr>
            <p:nvPr/>
          </p:nvSpPr>
          <p:spPr bwMode="auto">
            <a:xfrm>
              <a:off x="140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8" name="Oval 69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29" name="Oval 70"/>
            <p:cNvSpPr>
              <a:spLocks noChangeArrowheads="1"/>
            </p:cNvSpPr>
            <p:nvPr/>
          </p:nvSpPr>
          <p:spPr bwMode="auto">
            <a:xfrm>
              <a:off x="451" y="2897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0" name="Oval 71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31" name="Oval 72"/>
            <p:cNvSpPr>
              <a:spLocks noChangeArrowheads="1"/>
            </p:cNvSpPr>
            <p:nvPr/>
          </p:nvSpPr>
          <p:spPr bwMode="auto">
            <a:xfrm>
              <a:off x="92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954464" y="4270376"/>
            <a:ext cx="1912937" cy="1755775"/>
            <a:chOff x="1520" y="2614"/>
            <a:chExt cx="1205" cy="1106"/>
          </a:xfrm>
        </p:grpSpPr>
        <p:sp>
          <p:nvSpPr>
            <p:cNvPr id="107588" name="Freeform 74"/>
            <p:cNvSpPr>
              <a:spLocks/>
            </p:cNvSpPr>
            <p:nvPr/>
          </p:nvSpPr>
          <p:spPr bwMode="auto">
            <a:xfrm>
              <a:off x="1748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9" name="Freeform 75"/>
            <p:cNvSpPr>
              <a:spLocks/>
            </p:cNvSpPr>
            <p:nvPr/>
          </p:nvSpPr>
          <p:spPr bwMode="auto">
            <a:xfrm>
              <a:off x="2224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0" name="Freeform 76"/>
            <p:cNvSpPr>
              <a:spLocks/>
            </p:cNvSpPr>
            <p:nvPr/>
          </p:nvSpPr>
          <p:spPr bwMode="auto">
            <a:xfrm>
              <a:off x="1749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1" name="Freeform 77"/>
            <p:cNvSpPr>
              <a:spLocks/>
            </p:cNvSpPr>
            <p:nvPr/>
          </p:nvSpPr>
          <p:spPr bwMode="auto">
            <a:xfrm>
              <a:off x="2235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2" name="Freeform 78"/>
            <p:cNvSpPr>
              <a:spLocks/>
            </p:cNvSpPr>
            <p:nvPr/>
          </p:nvSpPr>
          <p:spPr bwMode="auto">
            <a:xfrm>
              <a:off x="1749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3" name="Freeform 79"/>
            <p:cNvSpPr>
              <a:spLocks/>
            </p:cNvSpPr>
            <p:nvPr/>
          </p:nvSpPr>
          <p:spPr bwMode="auto">
            <a:xfrm>
              <a:off x="2698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4" name="Freeform 80"/>
            <p:cNvSpPr>
              <a:spLocks/>
            </p:cNvSpPr>
            <p:nvPr/>
          </p:nvSpPr>
          <p:spPr bwMode="auto">
            <a:xfrm>
              <a:off x="1749" y="2633"/>
              <a:ext cx="476" cy="786"/>
            </a:xfrm>
            <a:custGeom>
              <a:avLst/>
              <a:gdLst>
                <a:gd name="T0" fmla="*/ 476 w 476"/>
                <a:gd name="T1" fmla="*/ 0 h 786"/>
                <a:gd name="T2" fmla="*/ 236 w 476"/>
                <a:gd name="T3" fmla="*/ 394 h 786"/>
                <a:gd name="T4" fmla="*/ 0 w 476"/>
                <a:gd name="T5" fmla="*/ 786 h 786"/>
                <a:gd name="T6" fmla="*/ 0 w 476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86"/>
                <a:gd name="T14" fmla="*/ 476 w 476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86">
                  <a:moveTo>
                    <a:pt x="476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5" name="Freeform 81"/>
            <p:cNvSpPr>
              <a:spLocks/>
            </p:cNvSpPr>
            <p:nvPr/>
          </p:nvSpPr>
          <p:spPr bwMode="auto">
            <a:xfrm>
              <a:off x="2223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5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5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6" name="Freeform 82"/>
            <p:cNvSpPr>
              <a:spLocks/>
            </p:cNvSpPr>
            <p:nvPr/>
          </p:nvSpPr>
          <p:spPr bwMode="auto">
            <a:xfrm>
              <a:off x="1749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7" name="Freeform 83"/>
            <p:cNvSpPr>
              <a:spLocks/>
            </p:cNvSpPr>
            <p:nvPr/>
          </p:nvSpPr>
          <p:spPr bwMode="auto">
            <a:xfrm>
              <a:off x="2223" y="2636"/>
              <a:ext cx="8" cy="1069"/>
            </a:xfrm>
            <a:custGeom>
              <a:avLst/>
              <a:gdLst>
                <a:gd name="T0" fmla="*/ 0 w 8"/>
                <a:gd name="T1" fmla="*/ 0 h 1069"/>
                <a:gd name="T2" fmla="*/ 5 w 8"/>
                <a:gd name="T3" fmla="*/ 538 h 1069"/>
                <a:gd name="T4" fmla="*/ 8 w 8"/>
                <a:gd name="T5" fmla="*/ 1069 h 1069"/>
                <a:gd name="T6" fmla="*/ 8 w 8"/>
                <a:gd name="T7" fmla="*/ 1069 h 1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069"/>
                <a:gd name="T14" fmla="*/ 8 w 8"/>
                <a:gd name="T15" fmla="*/ 1069 h 1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069">
                  <a:moveTo>
                    <a:pt x="0" y="0"/>
                  </a:moveTo>
                  <a:lnTo>
                    <a:pt x="5" y="538"/>
                  </a:lnTo>
                  <a:lnTo>
                    <a:pt x="8" y="1069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8" name="Oval 84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99" name="Oval 85"/>
            <p:cNvSpPr>
              <a:spLocks noChangeArrowheads="1"/>
            </p:cNvSpPr>
            <p:nvPr/>
          </p:nvSpPr>
          <p:spPr bwMode="auto">
            <a:xfrm>
              <a:off x="2674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0" name="Oval 86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1" name="Oval 87"/>
            <p:cNvSpPr>
              <a:spLocks noChangeArrowheads="1"/>
            </p:cNvSpPr>
            <p:nvPr/>
          </p:nvSpPr>
          <p:spPr bwMode="auto">
            <a:xfrm>
              <a:off x="2674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2" name="Oval 88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3" name="Oval 89"/>
            <p:cNvSpPr>
              <a:spLocks noChangeArrowheads="1"/>
            </p:cNvSpPr>
            <p:nvPr/>
          </p:nvSpPr>
          <p:spPr bwMode="auto">
            <a:xfrm>
              <a:off x="2211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4" name="Oval 90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5" name="Oval 91"/>
            <p:cNvSpPr>
              <a:spLocks noChangeArrowheads="1"/>
            </p:cNvSpPr>
            <p:nvPr/>
          </p:nvSpPr>
          <p:spPr bwMode="auto">
            <a:xfrm>
              <a:off x="2199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6" name="Oval 92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7" name="Oval 93"/>
            <p:cNvSpPr>
              <a:spLocks noChangeArrowheads="1"/>
            </p:cNvSpPr>
            <p:nvPr/>
          </p:nvSpPr>
          <p:spPr bwMode="auto">
            <a:xfrm>
              <a:off x="1723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8" name="Oval 94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09" name="Oval 95"/>
            <p:cNvSpPr>
              <a:spLocks noChangeArrowheads="1"/>
            </p:cNvSpPr>
            <p:nvPr/>
          </p:nvSpPr>
          <p:spPr bwMode="auto">
            <a:xfrm>
              <a:off x="1723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0" name="Freeform 96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w 165"/>
                <a:gd name="T15" fmla="*/ 14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611" name="Freeform 97"/>
            <p:cNvSpPr>
              <a:spLocks/>
            </p:cNvSpPr>
            <p:nvPr/>
          </p:nvSpPr>
          <p:spPr bwMode="auto">
            <a:xfrm>
              <a:off x="1520" y="3157"/>
              <a:ext cx="165" cy="72"/>
            </a:xfrm>
            <a:custGeom>
              <a:avLst/>
              <a:gdLst>
                <a:gd name="T0" fmla="*/ 0 w 165"/>
                <a:gd name="T1" fmla="*/ 14 h 72"/>
                <a:gd name="T2" fmla="*/ 128 w 165"/>
                <a:gd name="T3" fmla="*/ 14 h 72"/>
                <a:gd name="T4" fmla="*/ 128 w 165"/>
                <a:gd name="T5" fmla="*/ 0 h 72"/>
                <a:gd name="T6" fmla="*/ 165 w 165"/>
                <a:gd name="T7" fmla="*/ 36 h 72"/>
                <a:gd name="T8" fmla="*/ 128 w 165"/>
                <a:gd name="T9" fmla="*/ 72 h 72"/>
                <a:gd name="T10" fmla="*/ 128 w 165"/>
                <a:gd name="T11" fmla="*/ 57 h 72"/>
                <a:gd name="T12" fmla="*/ 0 w 165"/>
                <a:gd name="T13" fmla="*/ 5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4"/>
                  </a:moveTo>
                  <a:lnTo>
                    <a:pt x="128" y="14"/>
                  </a:lnTo>
                  <a:lnTo>
                    <a:pt x="128" y="0"/>
                  </a:lnTo>
                  <a:lnTo>
                    <a:pt x="165" y="36"/>
                  </a:lnTo>
                  <a:lnTo>
                    <a:pt x="128" y="72"/>
                  </a:lnTo>
                  <a:lnTo>
                    <a:pt x="128" y="57"/>
                  </a:lnTo>
                  <a:lnTo>
                    <a:pt x="0" y="5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5989639" y="4270376"/>
            <a:ext cx="1938337" cy="1755775"/>
            <a:chOff x="2802" y="2614"/>
            <a:chExt cx="1221" cy="1106"/>
          </a:xfrm>
        </p:grpSpPr>
        <p:sp>
          <p:nvSpPr>
            <p:cNvPr id="107562" name="Freeform 99"/>
            <p:cNvSpPr>
              <a:spLocks/>
            </p:cNvSpPr>
            <p:nvPr/>
          </p:nvSpPr>
          <p:spPr bwMode="auto">
            <a:xfrm>
              <a:off x="3045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3" name="Freeform 100"/>
            <p:cNvSpPr>
              <a:spLocks/>
            </p:cNvSpPr>
            <p:nvPr/>
          </p:nvSpPr>
          <p:spPr bwMode="auto">
            <a:xfrm>
              <a:off x="3522" y="2627"/>
              <a:ext cx="475" cy="296"/>
            </a:xfrm>
            <a:custGeom>
              <a:avLst/>
              <a:gdLst>
                <a:gd name="T0" fmla="*/ 0 w 475"/>
                <a:gd name="T1" fmla="*/ 0 h 296"/>
                <a:gd name="T2" fmla="*/ 239 w 475"/>
                <a:gd name="T3" fmla="*/ 148 h 296"/>
                <a:gd name="T4" fmla="*/ 475 w 475"/>
                <a:gd name="T5" fmla="*/ 296 h 296"/>
                <a:gd name="T6" fmla="*/ 475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0" y="0"/>
                  </a:moveTo>
                  <a:lnTo>
                    <a:pt x="239" y="148"/>
                  </a:lnTo>
                  <a:lnTo>
                    <a:pt x="475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4" name="Freeform 101"/>
            <p:cNvSpPr>
              <a:spLocks/>
            </p:cNvSpPr>
            <p:nvPr/>
          </p:nvSpPr>
          <p:spPr bwMode="auto">
            <a:xfrm>
              <a:off x="3046" y="2627"/>
              <a:ext cx="476" cy="296"/>
            </a:xfrm>
            <a:custGeom>
              <a:avLst/>
              <a:gdLst>
                <a:gd name="T0" fmla="*/ 476 w 476"/>
                <a:gd name="T1" fmla="*/ 0 h 296"/>
                <a:gd name="T2" fmla="*/ 236 w 476"/>
                <a:gd name="T3" fmla="*/ 148 h 296"/>
                <a:gd name="T4" fmla="*/ 0 w 476"/>
                <a:gd name="T5" fmla="*/ 296 h 296"/>
                <a:gd name="T6" fmla="*/ 0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476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5" name="Freeform 102"/>
            <p:cNvSpPr>
              <a:spLocks/>
            </p:cNvSpPr>
            <p:nvPr/>
          </p:nvSpPr>
          <p:spPr bwMode="auto">
            <a:xfrm>
              <a:off x="3532" y="3421"/>
              <a:ext cx="465" cy="286"/>
            </a:xfrm>
            <a:custGeom>
              <a:avLst/>
              <a:gdLst>
                <a:gd name="T0" fmla="*/ 465 w 465"/>
                <a:gd name="T1" fmla="*/ 0 h 286"/>
                <a:gd name="T2" fmla="*/ 230 w 465"/>
                <a:gd name="T3" fmla="*/ 143 h 286"/>
                <a:gd name="T4" fmla="*/ 0 w 465"/>
                <a:gd name="T5" fmla="*/ 286 h 286"/>
                <a:gd name="T6" fmla="*/ 0 w 465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286"/>
                <a:gd name="T14" fmla="*/ 465 w 465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286">
                  <a:moveTo>
                    <a:pt x="465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6" name="Freeform 103"/>
            <p:cNvSpPr>
              <a:spLocks/>
            </p:cNvSpPr>
            <p:nvPr/>
          </p:nvSpPr>
          <p:spPr bwMode="auto">
            <a:xfrm>
              <a:off x="3046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7" name="Freeform 104"/>
            <p:cNvSpPr>
              <a:spLocks/>
            </p:cNvSpPr>
            <p:nvPr/>
          </p:nvSpPr>
          <p:spPr bwMode="auto">
            <a:xfrm>
              <a:off x="3996" y="2923"/>
              <a:ext cx="1" cy="498"/>
            </a:xfrm>
            <a:custGeom>
              <a:avLst/>
              <a:gdLst>
                <a:gd name="T0" fmla="*/ 1 w 1"/>
                <a:gd name="T1" fmla="*/ 0 h 498"/>
                <a:gd name="T2" fmla="*/ 0 w 1"/>
                <a:gd name="T3" fmla="*/ 250 h 498"/>
                <a:gd name="T4" fmla="*/ 1 w 1"/>
                <a:gd name="T5" fmla="*/ 498 h 498"/>
                <a:gd name="T6" fmla="*/ 1 w 1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98"/>
                <a:gd name="T14" fmla="*/ 1 w 1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98">
                  <a:moveTo>
                    <a:pt x="1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8" name="Freeform 105"/>
            <p:cNvSpPr>
              <a:spLocks/>
            </p:cNvSpPr>
            <p:nvPr/>
          </p:nvSpPr>
          <p:spPr bwMode="auto">
            <a:xfrm>
              <a:off x="3046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9" name="Freeform 106"/>
            <p:cNvSpPr>
              <a:spLocks/>
            </p:cNvSpPr>
            <p:nvPr/>
          </p:nvSpPr>
          <p:spPr bwMode="auto">
            <a:xfrm>
              <a:off x="3520" y="2628"/>
              <a:ext cx="477" cy="793"/>
            </a:xfrm>
            <a:custGeom>
              <a:avLst/>
              <a:gdLst>
                <a:gd name="T0" fmla="*/ 477 w 477"/>
                <a:gd name="T1" fmla="*/ 793 h 793"/>
                <a:gd name="T2" fmla="*/ 236 w 477"/>
                <a:gd name="T3" fmla="*/ 395 h 793"/>
                <a:gd name="T4" fmla="*/ 0 w 477"/>
                <a:gd name="T5" fmla="*/ 0 h 793"/>
                <a:gd name="T6" fmla="*/ 0 w 477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93"/>
                <a:gd name="T14" fmla="*/ 477 w 477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93">
                  <a:moveTo>
                    <a:pt x="477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0" name="Freeform 107"/>
            <p:cNvSpPr>
              <a:spLocks/>
            </p:cNvSpPr>
            <p:nvPr/>
          </p:nvSpPr>
          <p:spPr bwMode="auto">
            <a:xfrm>
              <a:off x="3046" y="3415"/>
              <a:ext cx="951" cy="10"/>
            </a:xfrm>
            <a:custGeom>
              <a:avLst/>
              <a:gdLst>
                <a:gd name="T0" fmla="*/ 951 w 951"/>
                <a:gd name="T1" fmla="*/ 0 h 10"/>
                <a:gd name="T2" fmla="*/ 473 w 951"/>
                <a:gd name="T3" fmla="*/ 4 h 10"/>
                <a:gd name="T4" fmla="*/ 0 w 951"/>
                <a:gd name="T5" fmla="*/ 10 h 10"/>
                <a:gd name="T6" fmla="*/ 0 w 951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10"/>
                <a:gd name="T14" fmla="*/ 951 w 95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10">
                  <a:moveTo>
                    <a:pt x="951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1" name="Freeform 108"/>
            <p:cNvSpPr>
              <a:spLocks/>
            </p:cNvSpPr>
            <p:nvPr/>
          </p:nvSpPr>
          <p:spPr bwMode="auto">
            <a:xfrm>
              <a:off x="3522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2" name="Freeform 109"/>
            <p:cNvSpPr>
              <a:spLocks/>
            </p:cNvSpPr>
            <p:nvPr/>
          </p:nvSpPr>
          <p:spPr bwMode="auto">
            <a:xfrm>
              <a:off x="3046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3" name="Freeform 110"/>
            <p:cNvSpPr>
              <a:spLocks/>
            </p:cNvSpPr>
            <p:nvPr/>
          </p:nvSpPr>
          <p:spPr bwMode="auto">
            <a:xfrm>
              <a:off x="3046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4" name="Oval 111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5" name="Oval 112"/>
            <p:cNvSpPr>
              <a:spLocks noChangeArrowheads="1"/>
            </p:cNvSpPr>
            <p:nvPr/>
          </p:nvSpPr>
          <p:spPr bwMode="auto">
            <a:xfrm>
              <a:off x="3972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6" name="Oval 113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7" name="Oval 114"/>
            <p:cNvSpPr>
              <a:spLocks noChangeArrowheads="1"/>
            </p:cNvSpPr>
            <p:nvPr/>
          </p:nvSpPr>
          <p:spPr bwMode="auto">
            <a:xfrm>
              <a:off x="39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8" name="Oval 115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79" name="Oval 116"/>
            <p:cNvSpPr>
              <a:spLocks noChangeArrowheads="1"/>
            </p:cNvSpPr>
            <p:nvPr/>
          </p:nvSpPr>
          <p:spPr bwMode="auto">
            <a:xfrm>
              <a:off x="3509" y="3668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0" name="Oval 117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1" name="Oval 118"/>
            <p:cNvSpPr>
              <a:spLocks noChangeArrowheads="1"/>
            </p:cNvSpPr>
            <p:nvPr/>
          </p:nvSpPr>
          <p:spPr bwMode="auto">
            <a:xfrm>
              <a:off x="3496" y="2614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2" name="Oval 119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3" name="Oval 120"/>
            <p:cNvSpPr>
              <a:spLocks noChangeArrowheads="1"/>
            </p:cNvSpPr>
            <p:nvPr/>
          </p:nvSpPr>
          <p:spPr bwMode="auto">
            <a:xfrm>
              <a:off x="30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4" name="Oval 121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5" name="Oval 122"/>
            <p:cNvSpPr>
              <a:spLocks noChangeArrowheads="1"/>
            </p:cNvSpPr>
            <p:nvPr/>
          </p:nvSpPr>
          <p:spPr bwMode="auto">
            <a:xfrm>
              <a:off x="30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6" name="Freeform 123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87" name="Freeform 124"/>
            <p:cNvSpPr>
              <a:spLocks/>
            </p:cNvSpPr>
            <p:nvPr/>
          </p:nvSpPr>
          <p:spPr bwMode="auto">
            <a:xfrm>
              <a:off x="2802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8131175" y="4270376"/>
            <a:ext cx="2019300" cy="1755775"/>
            <a:chOff x="4151" y="2614"/>
            <a:chExt cx="1272" cy="1106"/>
          </a:xfrm>
        </p:grpSpPr>
        <p:sp>
          <p:nvSpPr>
            <p:cNvPr id="107533" name="Freeform 126"/>
            <p:cNvSpPr>
              <a:spLocks/>
            </p:cNvSpPr>
            <p:nvPr/>
          </p:nvSpPr>
          <p:spPr bwMode="auto">
            <a:xfrm>
              <a:off x="4446" y="2923"/>
              <a:ext cx="1" cy="502"/>
            </a:xfrm>
            <a:custGeom>
              <a:avLst/>
              <a:gdLst>
                <a:gd name="T0" fmla="*/ 1 w 1"/>
                <a:gd name="T1" fmla="*/ 0 h 502"/>
                <a:gd name="T2" fmla="*/ 0 w 1"/>
                <a:gd name="T3" fmla="*/ 252 h 502"/>
                <a:gd name="T4" fmla="*/ 1 w 1"/>
                <a:gd name="T5" fmla="*/ 502 h 502"/>
                <a:gd name="T6" fmla="*/ 1 w 1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502"/>
                <a:gd name="T14" fmla="*/ 1 w 1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502">
                  <a:moveTo>
                    <a:pt x="1" y="0"/>
                  </a:moveTo>
                  <a:lnTo>
                    <a:pt x="0" y="252"/>
                  </a:lnTo>
                  <a:lnTo>
                    <a:pt x="1" y="50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4" name="Freeform 127"/>
            <p:cNvSpPr>
              <a:spLocks/>
            </p:cNvSpPr>
            <p:nvPr/>
          </p:nvSpPr>
          <p:spPr bwMode="auto">
            <a:xfrm>
              <a:off x="4922" y="2627"/>
              <a:ext cx="476" cy="296"/>
            </a:xfrm>
            <a:custGeom>
              <a:avLst/>
              <a:gdLst>
                <a:gd name="T0" fmla="*/ 0 w 476"/>
                <a:gd name="T1" fmla="*/ 0 h 296"/>
                <a:gd name="T2" fmla="*/ 240 w 476"/>
                <a:gd name="T3" fmla="*/ 148 h 296"/>
                <a:gd name="T4" fmla="*/ 476 w 476"/>
                <a:gd name="T5" fmla="*/ 296 h 296"/>
                <a:gd name="T6" fmla="*/ 476 w 476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296"/>
                <a:gd name="T14" fmla="*/ 476 w 476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296">
                  <a:moveTo>
                    <a:pt x="0" y="0"/>
                  </a:moveTo>
                  <a:lnTo>
                    <a:pt x="240" y="148"/>
                  </a:lnTo>
                  <a:lnTo>
                    <a:pt x="476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5" name="Freeform 128"/>
            <p:cNvSpPr>
              <a:spLocks/>
            </p:cNvSpPr>
            <p:nvPr/>
          </p:nvSpPr>
          <p:spPr bwMode="auto">
            <a:xfrm>
              <a:off x="4447" y="2627"/>
              <a:ext cx="475" cy="296"/>
            </a:xfrm>
            <a:custGeom>
              <a:avLst/>
              <a:gdLst>
                <a:gd name="T0" fmla="*/ 475 w 475"/>
                <a:gd name="T1" fmla="*/ 0 h 296"/>
                <a:gd name="T2" fmla="*/ 236 w 475"/>
                <a:gd name="T3" fmla="*/ 148 h 296"/>
                <a:gd name="T4" fmla="*/ 0 w 475"/>
                <a:gd name="T5" fmla="*/ 296 h 296"/>
                <a:gd name="T6" fmla="*/ 0 w 475"/>
                <a:gd name="T7" fmla="*/ 296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296"/>
                <a:gd name="T14" fmla="*/ 475 w 475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296">
                  <a:moveTo>
                    <a:pt x="475" y="0"/>
                  </a:moveTo>
                  <a:lnTo>
                    <a:pt x="236" y="148"/>
                  </a:lnTo>
                  <a:lnTo>
                    <a:pt x="0" y="29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6" name="Freeform 129"/>
            <p:cNvSpPr>
              <a:spLocks/>
            </p:cNvSpPr>
            <p:nvPr/>
          </p:nvSpPr>
          <p:spPr bwMode="auto">
            <a:xfrm>
              <a:off x="4933" y="3421"/>
              <a:ext cx="464" cy="286"/>
            </a:xfrm>
            <a:custGeom>
              <a:avLst/>
              <a:gdLst>
                <a:gd name="T0" fmla="*/ 464 w 464"/>
                <a:gd name="T1" fmla="*/ 0 h 286"/>
                <a:gd name="T2" fmla="*/ 230 w 464"/>
                <a:gd name="T3" fmla="*/ 143 h 286"/>
                <a:gd name="T4" fmla="*/ 0 w 464"/>
                <a:gd name="T5" fmla="*/ 286 h 286"/>
                <a:gd name="T6" fmla="*/ 0 w 464"/>
                <a:gd name="T7" fmla="*/ 286 h 2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286"/>
                <a:gd name="T14" fmla="*/ 464 w 464"/>
                <a:gd name="T15" fmla="*/ 286 h 2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286">
                  <a:moveTo>
                    <a:pt x="464" y="0"/>
                  </a:moveTo>
                  <a:lnTo>
                    <a:pt x="230" y="143"/>
                  </a:lnTo>
                  <a:lnTo>
                    <a:pt x="0" y="2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7" name="Freeform 130"/>
            <p:cNvSpPr>
              <a:spLocks/>
            </p:cNvSpPr>
            <p:nvPr/>
          </p:nvSpPr>
          <p:spPr bwMode="auto">
            <a:xfrm>
              <a:off x="4447" y="3425"/>
              <a:ext cx="486" cy="282"/>
            </a:xfrm>
            <a:custGeom>
              <a:avLst/>
              <a:gdLst>
                <a:gd name="T0" fmla="*/ 0 w 486"/>
                <a:gd name="T1" fmla="*/ 0 h 282"/>
                <a:gd name="T2" fmla="*/ 245 w 486"/>
                <a:gd name="T3" fmla="*/ 141 h 282"/>
                <a:gd name="T4" fmla="*/ 486 w 486"/>
                <a:gd name="T5" fmla="*/ 282 h 282"/>
                <a:gd name="T6" fmla="*/ 486 w 486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282"/>
                <a:gd name="T14" fmla="*/ 486 w 486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282">
                  <a:moveTo>
                    <a:pt x="0" y="0"/>
                  </a:moveTo>
                  <a:lnTo>
                    <a:pt x="245" y="141"/>
                  </a:lnTo>
                  <a:lnTo>
                    <a:pt x="486" y="282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8" name="Freeform 131"/>
            <p:cNvSpPr>
              <a:spLocks/>
            </p:cNvSpPr>
            <p:nvPr/>
          </p:nvSpPr>
          <p:spPr bwMode="auto">
            <a:xfrm>
              <a:off x="5396" y="2923"/>
              <a:ext cx="2" cy="498"/>
            </a:xfrm>
            <a:custGeom>
              <a:avLst/>
              <a:gdLst>
                <a:gd name="T0" fmla="*/ 2 w 2"/>
                <a:gd name="T1" fmla="*/ 0 h 498"/>
                <a:gd name="T2" fmla="*/ 0 w 2"/>
                <a:gd name="T3" fmla="*/ 250 h 498"/>
                <a:gd name="T4" fmla="*/ 1 w 2"/>
                <a:gd name="T5" fmla="*/ 498 h 498"/>
                <a:gd name="T6" fmla="*/ 1 w 2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98"/>
                <a:gd name="T14" fmla="*/ 2 w 2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98">
                  <a:moveTo>
                    <a:pt x="2" y="0"/>
                  </a:moveTo>
                  <a:lnTo>
                    <a:pt x="0" y="250"/>
                  </a:lnTo>
                  <a:lnTo>
                    <a:pt x="1" y="498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39" name="Freeform 132"/>
            <p:cNvSpPr>
              <a:spLocks/>
            </p:cNvSpPr>
            <p:nvPr/>
          </p:nvSpPr>
          <p:spPr bwMode="auto">
            <a:xfrm>
              <a:off x="4447" y="2633"/>
              <a:ext cx="477" cy="786"/>
            </a:xfrm>
            <a:custGeom>
              <a:avLst/>
              <a:gdLst>
                <a:gd name="T0" fmla="*/ 477 w 477"/>
                <a:gd name="T1" fmla="*/ 0 h 786"/>
                <a:gd name="T2" fmla="*/ 236 w 477"/>
                <a:gd name="T3" fmla="*/ 394 h 786"/>
                <a:gd name="T4" fmla="*/ 0 w 477"/>
                <a:gd name="T5" fmla="*/ 786 h 786"/>
                <a:gd name="T6" fmla="*/ 0 w 477"/>
                <a:gd name="T7" fmla="*/ 786 h 7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"/>
                <a:gd name="T13" fmla="*/ 0 h 786"/>
                <a:gd name="T14" fmla="*/ 477 w 477"/>
                <a:gd name="T15" fmla="*/ 786 h 7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" h="786">
                  <a:moveTo>
                    <a:pt x="477" y="0"/>
                  </a:moveTo>
                  <a:lnTo>
                    <a:pt x="236" y="394"/>
                  </a:lnTo>
                  <a:lnTo>
                    <a:pt x="0" y="786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0" name="Freeform 133"/>
            <p:cNvSpPr>
              <a:spLocks/>
            </p:cNvSpPr>
            <p:nvPr/>
          </p:nvSpPr>
          <p:spPr bwMode="auto">
            <a:xfrm>
              <a:off x="4921" y="2628"/>
              <a:ext cx="476" cy="793"/>
            </a:xfrm>
            <a:custGeom>
              <a:avLst/>
              <a:gdLst>
                <a:gd name="T0" fmla="*/ 476 w 476"/>
                <a:gd name="T1" fmla="*/ 793 h 793"/>
                <a:gd name="T2" fmla="*/ 236 w 476"/>
                <a:gd name="T3" fmla="*/ 395 h 793"/>
                <a:gd name="T4" fmla="*/ 0 w 476"/>
                <a:gd name="T5" fmla="*/ 0 h 793"/>
                <a:gd name="T6" fmla="*/ 0 w 476"/>
                <a:gd name="T7" fmla="*/ 0 h 7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793"/>
                <a:gd name="T14" fmla="*/ 476 w 476"/>
                <a:gd name="T15" fmla="*/ 793 h 7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793">
                  <a:moveTo>
                    <a:pt x="476" y="793"/>
                  </a:moveTo>
                  <a:lnTo>
                    <a:pt x="236" y="395"/>
                  </a:lnTo>
                  <a:lnTo>
                    <a:pt x="0" y="0"/>
                  </a:lnTo>
                </a:path>
              </a:pathLst>
            </a:cu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1" name="Freeform 134"/>
            <p:cNvSpPr>
              <a:spLocks/>
            </p:cNvSpPr>
            <p:nvPr/>
          </p:nvSpPr>
          <p:spPr bwMode="auto">
            <a:xfrm>
              <a:off x="4447" y="3415"/>
              <a:ext cx="950" cy="10"/>
            </a:xfrm>
            <a:custGeom>
              <a:avLst/>
              <a:gdLst>
                <a:gd name="T0" fmla="*/ 950 w 950"/>
                <a:gd name="T1" fmla="*/ 0 h 10"/>
                <a:gd name="T2" fmla="*/ 473 w 950"/>
                <a:gd name="T3" fmla="*/ 4 h 10"/>
                <a:gd name="T4" fmla="*/ 0 w 950"/>
                <a:gd name="T5" fmla="*/ 10 h 10"/>
                <a:gd name="T6" fmla="*/ 0 w 95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0"/>
                <a:gd name="T13" fmla="*/ 0 h 10"/>
                <a:gd name="T14" fmla="*/ 950 w 950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0" h="10">
                  <a:moveTo>
                    <a:pt x="950" y="0"/>
                  </a:moveTo>
                  <a:lnTo>
                    <a:pt x="473" y="4"/>
                  </a:lnTo>
                  <a:lnTo>
                    <a:pt x="0" y="1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2" name="Freeform 135"/>
            <p:cNvSpPr>
              <a:spLocks/>
            </p:cNvSpPr>
            <p:nvPr/>
          </p:nvSpPr>
          <p:spPr bwMode="auto">
            <a:xfrm>
              <a:off x="4923" y="2634"/>
              <a:ext cx="10" cy="1073"/>
            </a:xfrm>
            <a:custGeom>
              <a:avLst/>
              <a:gdLst>
                <a:gd name="T0" fmla="*/ 0 w 10"/>
                <a:gd name="T1" fmla="*/ 0 h 1073"/>
                <a:gd name="T2" fmla="*/ 6 w 10"/>
                <a:gd name="T3" fmla="*/ 540 h 1073"/>
                <a:gd name="T4" fmla="*/ 10 w 10"/>
                <a:gd name="T5" fmla="*/ 1073 h 1073"/>
                <a:gd name="T6" fmla="*/ 10 w 10"/>
                <a:gd name="T7" fmla="*/ 1073 h 1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1073"/>
                <a:gd name="T14" fmla="*/ 10 w 10"/>
                <a:gd name="T15" fmla="*/ 1073 h 1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1073">
                  <a:moveTo>
                    <a:pt x="0" y="0"/>
                  </a:moveTo>
                  <a:lnTo>
                    <a:pt x="6" y="540"/>
                  </a:lnTo>
                  <a:lnTo>
                    <a:pt x="10" y="1073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3" name="Freeform 136"/>
            <p:cNvSpPr>
              <a:spLocks/>
            </p:cNvSpPr>
            <p:nvPr/>
          </p:nvSpPr>
          <p:spPr bwMode="auto">
            <a:xfrm>
              <a:off x="4447" y="2929"/>
              <a:ext cx="951" cy="486"/>
            </a:xfrm>
            <a:custGeom>
              <a:avLst/>
              <a:gdLst>
                <a:gd name="T0" fmla="*/ 0 w 951"/>
                <a:gd name="T1" fmla="*/ 0 h 486"/>
                <a:gd name="T2" fmla="*/ 479 w 951"/>
                <a:gd name="T3" fmla="*/ 243 h 486"/>
                <a:gd name="T4" fmla="*/ 951 w 951"/>
                <a:gd name="T5" fmla="*/ 486 h 486"/>
                <a:gd name="T6" fmla="*/ 951 w 951"/>
                <a:gd name="T7" fmla="*/ 486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6"/>
                <a:gd name="T14" fmla="*/ 951 w 951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6">
                  <a:moveTo>
                    <a:pt x="0" y="0"/>
                  </a:moveTo>
                  <a:lnTo>
                    <a:pt x="479" y="243"/>
                  </a:lnTo>
                  <a:lnTo>
                    <a:pt x="951" y="486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4" name="Freeform 137"/>
            <p:cNvSpPr>
              <a:spLocks/>
            </p:cNvSpPr>
            <p:nvPr/>
          </p:nvSpPr>
          <p:spPr bwMode="auto">
            <a:xfrm>
              <a:off x="4447" y="2933"/>
              <a:ext cx="951" cy="488"/>
            </a:xfrm>
            <a:custGeom>
              <a:avLst/>
              <a:gdLst>
                <a:gd name="T0" fmla="*/ 951 w 951"/>
                <a:gd name="T1" fmla="*/ 0 h 488"/>
                <a:gd name="T2" fmla="*/ 472 w 951"/>
                <a:gd name="T3" fmla="*/ 244 h 488"/>
                <a:gd name="T4" fmla="*/ 0 w 951"/>
                <a:gd name="T5" fmla="*/ 488 h 488"/>
                <a:gd name="T6" fmla="*/ 0 w 951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1"/>
                <a:gd name="T13" fmla="*/ 0 h 488"/>
                <a:gd name="T14" fmla="*/ 951 w 951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1" h="488">
                  <a:moveTo>
                    <a:pt x="951" y="0"/>
                  </a:moveTo>
                  <a:lnTo>
                    <a:pt x="472" y="244"/>
                  </a:lnTo>
                  <a:lnTo>
                    <a:pt x="0" y="488"/>
                  </a:lnTo>
                </a:path>
              </a:pathLst>
            </a:custGeom>
            <a:noFill/>
            <a:ln w="31750" cap="rnd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5" name="Freeform 138"/>
            <p:cNvSpPr>
              <a:spLocks/>
            </p:cNvSpPr>
            <p:nvPr/>
          </p:nvSpPr>
          <p:spPr bwMode="auto">
            <a:xfrm>
              <a:off x="4449" y="2922"/>
              <a:ext cx="946" cy="12"/>
            </a:xfrm>
            <a:custGeom>
              <a:avLst/>
              <a:gdLst>
                <a:gd name="T0" fmla="*/ 0 w 946"/>
                <a:gd name="T1" fmla="*/ 0 h 12"/>
                <a:gd name="T2" fmla="*/ 476 w 946"/>
                <a:gd name="T3" fmla="*/ 5 h 12"/>
                <a:gd name="T4" fmla="*/ 946 w 946"/>
                <a:gd name="T5" fmla="*/ 12 h 12"/>
                <a:gd name="T6" fmla="*/ 946 w 946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2"/>
                <a:gd name="T14" fmla="*/ 946 w 94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2">
                  <a:moveTo>
                    <a:pt x="0" y="0"/>
                  </a:moveTo>
                  <a:lnTo>
                    <a:pt x="476" y="5"/>
                  </a:lnTo>
                  <a:lnTo>
                    <a:pt x="946" y="1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6" name="Freeform 139"/>
            <p:cNvSpPr>
              <a:spLocks/>
            </p:cNvSpPr>
            <p:nvPr/>
          </p:nvSpPr>
          <p:spPr bwMode="auto">
            <a:xfrm>
              <a:off x="4933" y="2936"/>
              <a:ext cx="464" cy="765"/>
            </a:xfrm>
            <a:custGeom>
              <a:avLst/>
              <a:gdLst>
                <a:gd name="T0" fmla="*/ 0 w 464"/>
                <a:gd name="T1" fmla="*/ 765 h 765"/>
                <a:gd name="T2" fmla="*/ 234 w 464"/>
                <a:gd name="T3" fmla="*/ 381 h 765"/>
                <a:gd name="T4" fmla="*/ 464 w 464"/>
                <a:gd name="T5" fmla="*/ 0 h 765"/>
                <a:gd name="T6" fmla="*/ 464 w 464"/>
                <a:gd name="T7" fmla="*/ 0 h 7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4"/>
                <a:gd name="T13" fmla="*/ 0 h 765"/>
                <a:gd name="T14" fmla="*/ 464 w 464"/>
                <a:gd name="T15" fmla="*/ 765 h 7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4" h="765">
                  <a:moveTo>
                    <a:pt x="0" y="765"/>
                  </a:moveTo>
                  <a:lnTo>
                    <a:pt x="234" y="381"/>
                  </a:lnTo>
                  <a:lnTo>
                    <a:pt x="464" y="0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7" name="Freeform 140"/>
            <p:cNvSpPr>
              <a:spLocks/>
            </p:cNvSpPr>
            <p:nvPr/>
          </p:nvSpPr>
          <p:spPr bwMode="auto">
            <a:xfrm>
              <a:off x="4447" y="2926"/>
              <a:ext cx="486" cy="772"/>
            </a:xfrm>
            <a:custGeom>
              <a:avLst/>
              <a:gdLst>
                <a:gd name="T0" fmla="*/ 0 w 486"/>
                <a:gd name="T1" fmla="*/ 0 h 772"/>
                <a:gd name="T2" fmla="*/ 245 w 486"/>
                <a:gd name="T3" fmla="*/ 387 h 772"/>
                <a:gd name="T4" fmla="*/ 486 w 486"/>
                <a:gd name="T5" fmla="*/ 772 h 772"/>
                <a:gd name="T6" fmla="*/ 486 w 486"/>
                <a:gd name="T7" fmla="*/ 772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6"/>
                <a:gd name="T13" fmla="*/ 0 h 772"/>
                <a:gd name="T14" fmla="*/ 486 w 486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6" h="772">
                  <a:moveTo>
                    <a:pt x="0" y="0"/>
                  </a:moveTo>
                  <a:lnTo>
                    <a:pt x="245" y="387"/>
                  </a:lnTo>
                  <a:lnTo>
                    <a:pt x="486" y="772"/>
                  </a:lnTo>
                </a:path>
              </a:pathLst>
            </a:custGeom>
            <a:noFill/>
            <a:ln w="3175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8" name="Oval 141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49" name="Oval 142"/>
            <p:cNvSpPr>
              <a:spLocks noChangeArrowheads="1"/>
            </p:cNvSpPr>
            <p:nvPr/>
          </p:nvSpPr>
          <p:spPr bwMode="auto">
            <a:xfrm>
              <a:off x="5372" y="3386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0" name="Oval 143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1" name="Oval 144"/>
            <p:cNvSpPr>
              <a:spLocks noChangeArrowheads="1"/>
            </p:cNvSpPr>
            <p:nvPr/>
          </p:nvSpPr>
          <p:spPr bwMode="auto">
            <a:xfrm>
              <a:off x="5372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2" name="Oval 145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3" name="Oval 146"/>
            <p:cNvSpPr>
              <a:spLocks noChangeArrowheads="1"/>
            </p:cNvSpPr>
            <p:nvPr/>
          </p:nvSpPr>
          <p:spPr bwMode="auto">
            <a:xfrm>
              <a:off x="4909" y="3668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4" name="Oval 147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5" name="Oval 148"/>
            <p:cNvSpPr>
              <a:spLocks noChangeArrowheads="1"/>
            </p:cNvSpPr>
            <p:nvPr/>
          </p:nvSpPr>
          <p:spPr bwMode="auto">
            <a:xfrm>
              <a:off x="4896" y="2614"/>
              <a:ext cx="52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6" name="Oval 149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7" name="Oval 150"/>
            <p:cNvSpPr>
              <a:spLocks noChangeArrowheads="1"/>
            </p:cNvSpPr>
            <p:nvPr/>
          </p:nvSpPr>
          <p:spPr bwMode="auto">
            <a:xfrm>
              <a:off x="4421" y="3399"/>
              <a:ext cx="51" cy="51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8" name="Oval 151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59" name="Oval 152"/>
            <p:cNvSpPr>
              <a:spLocks noChangeArrowheads="1"/>
            </p:cNvSpPr>
            <p:nvPr/>
          </p:nvSpPr>
          <p:spPr bwMode="auto">
            <a:xfrm>
              <a:off x="4421" y="2897"/>
              <a:ext cx="51" cy="52"/>
            </a:xfrm>
            <a:prstGeom prst="ellipse">
              <a:avLst/>
            </a:prstGeom>
            <a:noFill/>
            <a:ln w="3175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0" name="Freeform 153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w 165"/>
                <a:gd name="T15" fmla="*/ 15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"/>
                <a:gd name="T25" fmla="*/ 0 h 72"/>
                <a:gd name="T26" fmla="*/ 165 w 165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7561" name="Freeform 154"/>
            <p:cNvSpPr>
              <a:spLocks/>
            </p:cNvSpPr>
            <p:nvPr/>
          </p:nvSpPr>
          <p:spPr bwMode="auto">
            <a:xfrm>
              <a:off x="4151" y="3131"/>
              <a:ext cx="165" cy="72"/>
            </a:xfrm>
            <a:custGeom>
              <a:avLst/>
              <a:gdLst>
                <a:gd name="T0" fmla="*/ 0 w 165"/>
                <a:gd name="T1" fmla="*/ 15 h 72"/>
                <a:gd name="T2" fmla="*/ 129 w 165"/>
                <a:gd name="T3" fmla="*/ 15 h 72"/>
                <a:gd name="T4" fmla="*/ 129 w 165"/>
                <a:gd name="T5" fmla="*/ 0 h 72"/>
                <a:gd name="T6" fmla="*/ 165 w 165"/>
                <a:gd name="T7" fmla="*/ 36 h 72"/>
                <a:gd name="T8" fmla="*/ 129 w 165"/>
                <a:gd name="T9" fmla="*/ 72 h 72"/>
                <a:gd name="T10" fmla="*/ 129 w 165"/>
                <a:gd name="T11" fmla="*/ 58 h 72"/>
                <a:gd name="T12" fmla="*/ 0 w 165"/>
                <a:gd name="T13" fmla="*/ 5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72"/>
                <a:gd name="T23" fmla="*/ 165 w 165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72">
                  <a:moveTo>
                    <a:pt x="0" y="15"/>
                  </a:moveTo>
                  <a:lnTo>
                    <a:pt x="129" y="15"/>
                  </a:lnTo>
                  <a:lnTo>
                    <a:pt x="129" y="0"/>
                  </a:lnTo>
                  <a:lnTo>
                    <a:pt x="165" y="36"/>
                  </a:lnTo>
                  <a:lnTo>
                    <a:pt x="129" y="72"/>
                  </a:lnTo>
                  <a:lnTo>
                    <a:pt x="129" y="58"/>
                  </a:lnTo>
                  <a:lnTo>
                    <a:pt x="0" y="58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57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32183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992313" y="1268414"/>
            <a:ext cx="84963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引理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2.4.2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简单图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的闭合图是唯一的。</a:t>
            </a:r>
            <a:endParaRPr kumimoji="1" lang="zh-CN" altLang="en-US" sz="2400" b="1">
              <a:solidFill>
                <a:srgbClr val="E8DED8"/>
              </a:solidFill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28" name="Rectangle 4"/>
              <p:cNvSpPr>
                <a:spLocks noChangeArrowheads="1"/>
              </p:cNvSpPr>
              <p:nvPr/>
            </p:nvSpPr>
            <p:spPr bwMode="auto">
              <a:xfrm>
                <a:off x="2000251" y="1763714"/>
                <a:ext cx="8137525" cy="413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证明</a:t>
                </a:r>
                <a:endParaRPr kumimoji="1" lang="en-US" altLang="zh-CN" sz="20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是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G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的两个闭合图</a:t>
                </a:r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,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中新加入的边集合</a:t>
                </a:r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需证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，为不失一般性，假设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=(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𝒖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𝒗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)∈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是构造时第一条不属于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的边，令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𝑯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>
                        <a:solidFill>
                          <a:srgbClr val="000000"/>
                        </a:solidFill>
                        <a:latin typeface="Cambria Math"/>
                      </a:rPr>
                      <m:t>U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 {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由于构造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时加入了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，则有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，</a:t>
                </a:r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华文细黑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)∉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华文细黑" pitchFamily="2" charset="-122"/>
                  </a:rPr>
                  <a:t>的闭合图矛盾</a:t>
                </a:r>
                <a:endParaRPr kumimoji="1" lang="en-US" altLang="en-US" sz="2400" b="1" dirty="0">
                  <a:solidFill>
                    <a:srgbClr val="000000"/>
                  </a:solidFill>
                  <a:latin typeface="Arial" pitchFamily="34" charset="0"/>
                  <a:ea typeface="华文细黑" pitchFamily="2" charset="-122"/>
                </a:endParaRPr>
              </a:p>
            </p:txBody>
          </p:sp>
        </mc:Choice>
        <mc:Fallback xmlns="">
          <p:sp>
            <p:nvSpPr>
              <p:cNvPr id="38502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51" y="1763714"/>
                <a:ext cx="8137525" cy="4130361"/>
              </a:xfrm>
              <a:prstGeom prst="rect">
                <a:avLst/>
              </a:prstGeom>
              <a:blipFill>
                <a:blip r:embed="rId2"/>
                <a:stretch>
                  <a:fillRect l="-1124" t="-1032" b="-22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</p:spTree>
    <p:extLst>
      <p:ext uri="{BB962C8B-B14F-4D97-AF65-F5344CB8AC3E}">
        <p14:creationId xmlns:p14="http://schemas.microsoft.com/office/powerpoint/2010/main" val="30879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6053" name="Rectangle 5"/>
              <p:cNvSpPr>
                <a:spLocks noChangeArrowheads="1"/>
              </p:cNvSpPr>
              <p:nvPr/>
            </p:nvSpPr>
            <p:spPr bwMode="auto">
              <a:xfrm>
                <a:off x="2000251" y="2438401"/>
                <a:ext cx="8137525" cy="400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证明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>
                        <a:solidFill>
                          <a:srgbClr val="000000"/>
                        </a:solidFill>
                        <a:latin typeface="Cambria Math"/>
                      </a:rPr>
                      <m:t>U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𝑳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由引理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2.4.1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和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2.4.2</a:t>
                </a: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回路      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回路      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…     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𝑮</m:t>
                    </m:r>
                    <m:r>
                      <m:rPr>
                        <m:sty m:val="p"/>
                      </m:rPr>
                      <a:rPr kumimoji="1" lang="en-US" altLang="zh-CN" sz="2400">
                        <a:solidFill>
                          <a:srgbClr val="000000"/>
                        </a:solidFill>
                        <a:latin typeface="Cambria Math"/>
                      </a:rPr>
                      <m:t>U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回路</a:t>
                </a:r>
                <a:endParaRPr kumimoji="1" lang="en-US" altLang="zh-CN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唯一，定理得证。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</a:t>
                </a:r>
                <a:endParaRPr kumimoji="1" lang="zh-CN" altLang="en-US" sz="24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35000"/>
                  </a:spcBef>
                  <a:spcAft>
                    <a:spcPct val="0"/>
                  </a:spcAft>
                  <a:defRPr/>
                </a:pPr>
                <a:endParaRPr kumimoji="1" lang="zh-CN" altLang="en-US" sz="28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  <a:p>
                <a:pPr fontAlgn="base"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推论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2.4.3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若简单图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G(n&gt;2)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的闭合图是完全图，</a:t>
                </a:r>
              </a:p>
              <a:p>
                <a:pPr fontAlgn="base">
                  <a:spcBef>
                    <a:spcPct val="5000"/>
                  </a:spcBef>
                  <a:spcAft>
                    <a:spcPct val="0"/>
                  </a:spcAft>
                  <a:buClr>
                    <a:srgbClr val="89AAD3"/>
                  </a:buClr>
                  <a:buSzPct val="70000"/>
                  <a:defRPr/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                  则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有哈密顿回路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ea typeface="华文细黑" pitchFamily="2" charset="-122"/>
                  </a:rPr>
                  <a:t>。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                                  </a:t>
                </a:r>
                <a:endParaRPr kumimoji="1" lang="en-US" altLang="en-US" sz="28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8605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51" y="2438401"/>
                <a:ext cx="8137525" cy="4004173"/>
              </a:xfrm>
              <a:prstGeom prst="rect">
                <a:avLst/>
              </a:prstGeom>
              <a:blipFill>
                <a:blip r:embed="rId2"/>
                <a:stretch>
                  <a:fillRect l="-1498" t="-1979" b="-35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000250" y="1223964"/>
            <a:ext cx="84963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2.4.2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简单图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存在哈密顿回路的充要条件是</a:t>
            </a:r>
          </a:p>
          <a:p>
            <a:pPr marL="342900" indent="-342900" fontAlgn="base">
              <a:spcBef>
                <a:spcPct val="40000"/>
              </a:spcBef>
              <a:spcAft>
                <a:spcPct val="0"/>
              </a:spcAft>
              <a:buClr>
                <a:srgbClr val="89AAD3"/>
              </a:buClr>
              <a:buSzPct val="70000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       其闭合图存在哈密顿回路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</a:rPr>
              <a:t>。</a:t>
            </a: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哈密顿回路判定</a:t>
            </a:r>
          </a:p>
        </p:txBody>
      </p:sp>
      <p:sp>
        <p:nvSpPr>
          <p:cNvPr id="2" name="左右箭头 1"/>
          <p:cNvSpPr/>
          <p:nvPr/>
        </p:nvSpPr>
        <p:spPr>
          <a:xfrm>
            <a:off x="4067176" y="4152901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6680201" y="4138612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7496176" y="4119562"/>
            <a:ext cx="333375" cy="142875"/>
          </a:xfrm>
          <a:prstGeom prst="left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847850" y="1403350"/>
            <a:ext cx="882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判断一个图是否有哈密顿回</a:t>
            </a:r>
            <a:r>
              <a:rPr kumimoji="1" lang="en-US" altLang="zh-CN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(</a:t>
            </a:r>
            <a:r>
              <a:rPr kumimoji="1" lang="zh-CN" altLang="en-US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道</a:t>
            </a:r>
            <a:r>
              <a:rPr kumimoji="1" lang="en-US" altLang="zh-CN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)</a:t>
            </a:r>
            <a:r>
              <a:rPr kumimoji="1" lang="zh-CN" altLang="en-US" sz="32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路的可行方法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2133600" y="0"/>
            <a:ext cx="8055429" cy="1030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5314" y="2079626"/>
            <a:ext cx="84613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不满足必要条件</a:t>
            </a:r>
            <a:endParaRPr kumimoji="1" lang="en-US" altLang="zh-CN" sz="2800" b="1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满足充分条件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7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  搜索出一条哈密顿回路 </a:t>
            </a:r>
          </a:p>
        </p:txBody>
      </p:sp>
    </p:spTree>
    <p:extLst>
      <p:ext uri="{BB962C8B-B14F-4D97-AF65-F5344CB8AC3E}">
        <p14:creationId xmlns:p14="http://schemas.microsoft.com/office/powerpoint/2010/main" val="33317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8|1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这是非平面图，所以不可能在平面上不相交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&quot;],&quot;CaseSensitive&quot;:false,&quot;FuzzyMatch&quot;:false},{&quot;Num&quot;:2,&quot;Score&quot;:1.0,&quot;Answers&quot;:[&quot;&gt;=2&quot;],&quot;CaseSensitive&quot;:false,&quot;FuzzyMatch&quot;:false}]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10854</Words>
  <Application>Microsoft Office PowerPoint</Application>
  <PresentationFormat>宽屏</PresentationFormat>
  <Paragraphs>1472</Paragraphs>
  <Slides>101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101</vt:i4>
      </vt:variant>
    </vt:vector>
  </HeadingPairs>
  <TitlesOfParts>
    <vt:vector size="119" baseType="lpstr">
      <vt:lpstr>Arial Unicode MS</vt:lpstr>
      <vt:lpstr>等线</vt:lpstr>
      <vt:lpstr>黑体</vt:lpstr>
      <vt:lpstr>华文细黑</vt:lpstr>
      <vt:lpstr>宋体</vt:lpstr>
      <vt:lpstr>Microsoft Yahei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热</vt:lpstr>
      <vt:lpstr>公式</vt:lpstr>
      <vt:lpstr>Equation</vt:lpstr>
      <vt:lpstr>Visio</vt:lpstr>
      <vt:lpstr>PowerPoint 演示文稿</vt:lpstr>
      <vt:lpstr>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图论基本定理——握手定理推论 </vt:lpstr>
      <vt:lpstr>PowerPoint 演示文稿</vt:lpstr>
      <vt:lpstr>几种特殊的图</vt:lpstr>
      <vt:lpstr>几种特殊的图</vt:lpstr>
      <vt:lpstr>几种特殊的图</vt:lpstr>
      <vt:lpstr>几种特殊的图</vt:lpstr>
      <vt:lpstr>几种特殊的图</vt:lpstr>
      <vt:lpstr>几种特殊的图</vt:lpstr>
      <vt:lpstr>几种特殊的图</vt:lpstr>
      <vt:lpstr>PowerPoint 演示文稿</vt:lpstr>
      <vt:lpstr>PowerPoint 演示文稿</vt:lpstr>
      <vt:lpstr>图的基本概念：子图</vt:lpstr>
      <vt:lpstr>图的基本概念：同构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无向图的关联矩阵</vt:lpstr>
      <vt:lpstr> 无环有向图的关联矩阵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图的代数表示：邻接多重表</vt:lpstr>
      <vt:lpstr>图的代数表示：邻接多重表</vt:lpstr>
      <vt:lpstr>PowerPoint 演示文稿</vt:lpstr>
      <vt:lpstr>道路与回路：基本概念</vt:lpstr>
      <vt:lpstr>道路与回路：基本概念</vt:lpstr>
      <vt:lpstr>道路与回路：基本概念</vt:lpstr>
      <vt:lpstr>道路与回路：基本概念</vt:lpstr>
      <vt:lpstr>道路与回路：基本概念</vt:lpstr>
      <vt:lpstr>有向图的连通性及其分类</vt:lpstr>
      <vt:lpstr>PowerPoint 演示文稿</vt:lpstr>
      <vt:lpstr>路径构造法</vt:lpstr>
      <vt:lpstr>最短路与距离</vt:lpstr>
      <vt:lpstr>有向图中的最短路与距离</vt:lpstr>
      <vt:lpstr>图的连通分支</vt:lpstr>
      <vt:lpstr>图的连通性与连通分支</vt:lpstr>
      <vt:lpstr>图的连通性与连通分支</vt:lpstr>
      <vt:lpstr>点割集与割点</vt:lpstr>
      <vt:lpstr>点割集与割点</vt:lpstr>
      <vt:lpstr>边割集与割边（桥）</vt:lpstr>
      <vt:lpstr>边割集与割边（桥）</vt:lpstr>
      <vt:lpstr>PowerPoint 演示文稿</vt:lpstr>
      <vt:lpstr>PowerPoint 演示文稿</vt:lpstr>
      <vt:lpstr>课堂讨论题</vt:lpstr>
      <vt:lpstr>课堂讨论题</vt:lpstr>
      <vt:lpstr>课堂讨论题</vt:lpstr>
      <vt:lpstr>课堂讨论题</vt:lpstr>
      <vt:lpstr>路径的矩阵求解</vt:lpstr>
      <vt:lpstr>欧拉图</vt:lpstr>
      <vt:lpstr>欧拉图判别定理</vt:lpstr>
      <vt:lpstr>欧拉图判别定理</vt:lpstr>
      <vt:lpstr>欧拉图判别定理</vt:lpstr>
      <vt:lpstr>欧拉图代码</vt:lpstr>
      <vt:lpstr>欧拉道路判别定理</vt:lpstr>
      <vt:lpstr>k笔画问题</vt:lpstr>
      <vt:lpstr>PowerPoint 演示文稿</vt:lpstr>
      <vt:lpstr>有向图的欧拉道路与回路</vt:lpstr>
      <vt:lpstr>欧拉道路与回路</vt:lpstr>
      <vt:lpstr>欧拉道路与回路</vt:lpstr>
      <vt:lpstr>欧拉道路与回路</vt:lpstr>
      <vt:lpstr>哈密顿回路与哈密顿通路</vt:lpstr>
      <vt:lpstr>哈密顿回路</vt:lpstr>
      <vt:lpstr>PowerPoint 演示文稿</vt:lpstr>
      <vt:lpstr>哈密顿回路判定必要条件</vt:lpstr>
      <vt:lpstr>哈密顿回路判定必要条件</vt:lpstr>
      <vt:lpstr>PowerPoint 演示文稿</vt:lpstr>
      <vt:lpstr>PowerPoint 演示文稿</vt:lpstr>
      <vt:lpstr>哈密顿回路判定必要条件</vt:lpstr>
      <vt:lpstr>哈密顿回路判定必要条件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哈密顿道路判定充分条件</vt:lpstr>
      <vt:lpstr>哈密顿回路判定</vt:lpstr>
      <vt:lpstr>哈密顿回路判定</vt:lpstr>
      <vt:lpstr>哈密顿回路判定</vt:lpstr>
      <vt:lpstr>哈密顿回路判定</vt:lpstr>
      <vt:lpstr>小结</vt:lpstr>
      <vt:lpstr>旅行商问题的分支与界法</vt:lpstr>
      <vt:lpstr>旅行商问题的分支与界法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图的基本概念</dc:title>
  <dc:creator>Haobo</dc:creator>
  <cp:lastModifiedBy>Haobo</cp:lastModifiedBy>
  <cp:revision>33</cp:revision>
  <dcterms:created xsi:type="dcterms:W3CDTF">2021-03-22T16:52:39Z</dcterms:created>
  <dcterms:modified xsi:type="dcterms:W3CDTF">2021-03-23T11:11:18Z</dcterms:modified>
</cp:coreProperties>
</file>