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60" r:id="rId2"/>
    <p:sldId id="701" r:id="rId3"/>
    <p:sldId id="702" r:id="rId4"/>
    <p:sldId id="408" r:id="rId5"/>
    <p:sldId id="409" r:id="rId6"/>
    <p:sldId id="707" r:id="rId7"/>
    <p:sldId id="726" r:id="rId8"/>
    <p:sldId id="731" r:id="rId9"/>
    <p:sldId id="745" r:id="rId10"/>
    <p:sldId id="756" r:id="rId11"/>
    <p:sldId id="600" r:id="rId12"/>
    <p:sldId id="547" r:id="rId13"/>
    <p:sldId id="555" r:id="rId14"/>
    <p:sldId id="559" r:id="rId15"/>
    <p:sldId id="565" r:id="rId16"/>
    <p:sldId id="569" r:id="rId17"/>
    <p:sldId id="583" r:id="rId18"/>
    <p:sldId id="584" r:id="rId19"/>
    <p:sldId id="586" r:id="rId20"/>
    <p:sldId id="587" r:id="rId21"/>
    <p:sldId id="588" r:id="rId22"/>
    <p:sldId id="589" r:id="rId23"/>
    <p:sldId id="590" r:id="rId24"/>
    <p:sldId id="592" r:id="rId25"/>
    <p:sldId id="593" r:id="rId26"/>
    <p:sldId id="599" r:id="rId27"/>
    <p:sldId id="532" r:id="rId28"/>
    <p:sldId id="481" r:id="rId29"/>
    <p:sldId id="483" r:id="rId30"/>
    <p:sldId id="757" r:id="rId31"/>
    <p:sldId id="498" r:id="rId32"/>
    <p:sldId id="512" r:id="rId33"/>
    <p:sldId id="545" r:id="rId34"/>
    <p:sldId id="548" r:id="rId35"/>
    <p:sldId id="554" r:id="rId36"/>
    <p:sldId id="557" r:id="rId37"/>
    <p:sldId id="758" r:id="rId38"/>
    <p:sldId id="759" r:id="rId39"/>
    <p:sldId id="561" r:id="rId40"/>
    <p:sldId id="566" r:id="rId41"/>
    <p:sldId id="570" r:id="rId42"/>
    <p:sldId id="571" r:id="rId43"/>
    <p:sldId id="578" r:id="rId44"/>
    <p:sldId id="580" r:id="rId45"/>
    <p:sldId id="581" r:id="rId46"/>
    <p:sldId id="582" r:id="rId47"/>
    <p:sldId id="760" r:id="rId48"/>
    <p:sldId id="604" r:id="rId49"/>
    <p:sldId id="606" r:id="rId50"/>
    <p:sldId id="607" r:id="rId51"/>
    <p:sldId id="608" r:id="rId52"/>
    <p:sldId id="618" r:id="rId53"/>
    <p:sldId id="352" r:id="rId54"/>
    <p:sldId id="354" r:id="rId55"/>
    <p:sldId id="591" r:id="rId56"/>
    <p:sldId id="358" r:id="rId57"/>
    <p:sldId id="359" r:id="rId58"/>
    <p:sldId id="391" r:id="rId59"/>
    <p:sldId id="403" r:id="rId60"/>
    <p:sldId id="412" r:id="rId61"/>
    <p:sldId id="446" r:id="rId62"/>
    <p:sldId id="447" r:id="rId63"/>
    <p:sldId id="448" r:id="rId64"/>
    <p:sldId id="451" r:id="rId65"/>
    <p:sldId id="761" r:id="rId66"/>
    <p:sldId id="442" r:id="rId67"/>
    <p:sldId id="444" r:id="rId68"/>
    <p:sldId id="467" r:id="rId69"/>
    <p:sldId id="468" r:id="rId70"/>
    <p:sldId id="469" r:id="rId71"/>
    <p:sldId id="470" r:id="rId72"/>
    <p:sldId id="471" r:id="rId73"/>
    <p:sldId id="472" r:id="rId74"/>
    <p:sldId id="474" r:id="rId75"/>
    <p:sldId id="476" r:id="rId76"/>
    <p:sldId id="371" r:id="rId77"/>
    <p:sldId id="372" r:id="rId78"/>
    <p:sldId id="373" r:id="rId79"/>
    <p:sldId id="375" r:id="rId80"/>
    <p:sldId id="377" r:id="rId81"/>
    <p:sldId id="378" r:id="rId82"/>
    <p:sldId id="423" r:id="rId83"/>
    <p:sldId id="424"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85473-7972-4791-AC7B-644CA2378554}" type="datetimeFigureOut">
              <a:rPr lang="zh-CN" altLang="en-US" smtClean="0"/>
              <a:t>2021/5/5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99B08-998B-43C0-85B8-BC2B3B3B3B0F}" type="slidenum">
              <a:rPr lang="zh-CN" altLang="en-US" smtClean="0"/>
              <a:t>‹#›</a:t>
            </a:fld>
            <a:endParaRPr lang="zh-CN" altLang="en-US"/>
          </a:p>
        </p:txBody>
      </p:sp>
    </p:spTree>
    <p:extLst>
      <p:ext uri="{BB962C8B-B14F-4D97-AF65-F5344CB8AC3E}">
        <p14:creationId xmlns:p14="http://schemas.microsoft.com/office/powerpoint/2010/main" val="107310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5AD0CBCB-4BB0-4EE6-B090-D3CEA7CA3E20}" type="slidenum">
              <a:rPr kumimoji="1" lang="en-US" altLang="zh-CN" sz="12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0805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a:solidFill>
                <a:srgbClr val="FF3300"/>
              </a:solidFill>
              <a:latin typeface="Arial" charset="0"/>
              <a:ea typeface="宋体" charset="-122"/>
            </a:endParaRPr>
          </a:p>
        </p:txBody>
      </p:sp>
    </p:spTree>
    <p:extLst>
      <p:ext uri="{BB962C8B-B14F-4D97-AF65-F5344CB8AC3E}">
        <p14:creationId xmlns:p14="http://schemas.microsoft.com/office/powerpoint/2010/main" val="2488738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C99B08-998B-43C0-85B8-BC2B3B3B3B0F}" type="slidenum">
              <a:rPr lang="zh-CN" altLang="en-US" smtClean="0"/>
              <a:t>73</a:t>
            </a:fld>
            <a:endParaRPr lang="zh-CN" altLang="en-US"/>
          </a:p>
        </p:txBody>
      </p:sp>
    </p:spTree>
    <p:extLst>
      <p:ext uri="{BB962C8B-B14F-4D97-AF65-F5344CB8AC3E}">
        <p14:creationId xmlns:p14="http://schemas.microsoft.com/office/powerpoint/2010/main" val="1095315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D44F612-6E70-4630-AAF0-6C87F44533E2}" type="slidenum">
              <a:rPr lang="en-US" altLang="ja-JP" smtClean="0"/>
              <a:pPr>
                <a:defRPr/>
              </a:pPr>
              <a:t>79</a:t>
            </a:fld>
            <a:endParaRPr lang="en-US" altLang="ja-JP"/>
          </a:p>
        </p:txBody>
      </p:sp>
    </p:spTree>
    <p:extLst>
      <p:ext uri="{BB962C8B-B14F-4D97-AF65-F5344CB8AC3E}">
        <p14:creationId xmlns:p14="http://schemas.microsoft.com/office/powerpoint/2010/main" val="1165265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80</a:t>
            </a:fld>
            <a:endParaRPr lang="en-US" altLang="ja-JP"/>
          </a:p>
        </p:txBody>
      </p:sp>
    </p:spTree>
    <p:extLst>
      <p:ext uri="{BB962C8B-B14F-4D97-AF65-F5344CB8AC3E}">
        <p14:creationId xmlns:p14="http://schemas.microsoft.com/office/powerpoint/2010/main" val="3535468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charset="0"/>
                <a:ea typeface="宋体" charset="-122"/>
              </a:rPr>
              <a:pPr/>
              <a:t>11</a:t>
            </a:fld>
            <a:endParaRPr lang="en-US" altLang="zh-CN">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a:solidFill>
                <a:srgbClr val="FF3300"/>
              </a:solidFill>
              <a:latin typeface="Arial" charset="0"/>
              <a:ea typeface="宋体" charset="-122"/>
            </a:endParaRPr>
          </a:p>
        </p:txBody>
      </p:sp>
    </p:spTree>
    <p:extLst>
      <p:ext uri="{BB962C8B-B14F-4D97-AF65-F5344CB8AC3E}">
        <p14:creationId xmlns:p14="http://schemas.microsoft.com/office/powerpoint/2010/main" val="150077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13B428E-A04F-49A5-AD21-1695252E5206}" type="slidenum">
              <a:rPr lang="en-US" altLang="zh-CN" smtClean="0">
                <a:solidFill>
                  <a:prstClr val="black"/>
                </a:solidFill>
              </a:rPr>
              <a:pPr/>
              <a:t>17</a:t>
            </a:fld>
            <a:endParaRPr lang="en-US" altLang="zh-CN">
              <a:solidFill>
                <a:prstClr val="black"/>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val="3555161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A294B80C-7DDA-4A20-A08E-42C96CBFD9C7}" type="slidenum">
              <a:rPr lang="en-US" altLang="zh-CN" smtClean="0">
                <a:solidFill>
                  <a:prstClr val="black"/>
                </a:solidFill>
              </a:rPr>
              <a:pPr/>
              <a:t>18</a:t>
            </a:fld>
            <a:endParaRPr lang="en-US" altLang="zh-CN">
              <a:solidFill>
                <a:prstClr val="black"/>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zh-CN" altLang="zh-CN">
              <a:latin typeface="楷体_GB2312" pitchFamily="49" charset="-122"/>
              <a:ea typeface="楷体_GB2312" pitchFamily="49" charset="-122"/>
            </a:endParaRPr>
          </a:p>
        </p:txBody>
      </p:sp>
    </p:spTree>
    <p:extLst>
      <p:ext uri="{BB962C8B-B14F-4D97-AF65-F5344CB8AC3E}">
        <p14:creationId xmlns:p14="http://schemas.microsoft.com/office/powerpoint/2010/main" val="385686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D44F612-6E70-4630-AAF0-6C87F44533E2}" type="slidenum">
              <a:rPr lang="en-US" altLang="ja-JP" smtClean="0"/>
              <a:pPr>
                <a:defRPr/>
              </a:pPr>
              <a:t>19</a:t>
            </a:fld>
            <a:endParaRPr lang="en-US" altLang="ja-JP"/>
          </a:p>
        </p:txBody>
      </p:sp>
    </p:spTree>
    <p:extLst>
      <p:ext uri="{BB962C8B-B14F-4D97-AF65-F5344CB8AC3E}">
        <p14:creationId xmlns:p14="http://schemas.microsoft.com/office/powerpoint/2010/main" val="801264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AC99B08-998B-43C0-85B8-BC2B3B3B3B0F}" type="slidenum">
              <a:rPr lang="zh-CN" altLang="en-US" smtClean="0"/>
              <a:t>26</a:t>
            </a:fld>
            <a:endParaRPr lang="zh-CN" altLang="en-US"/>
          </a:p>
        </p:txBody>
      </p:sp>
    </p:spTree>
    <p:extLst>
      <p:ext uri="{BB962C8B-B14F-4D97-AF65-F5344CB8AC3E}">
        <p14:creationId xmlns:p14="http://schemas.microsoft.com/office/powerpoint/2010/main" val="285781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charset="0"/>
                <a:ea typeface="宋体" charset="-122"/>
              </a:rPr>
              <a:pPr/>
              <a:t>27</a:t>
            </a:fld>
            <a:endParaRPr lang="en-US" altLang="zh-CN">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a:solidFill>
                <a:srgbClr val="FF3300"/>
              </a:solidFill>
              <a:latin typeface="Arial" charset="0"/>
              <a:ea typeface="宋体" charset="-122"/>
            </a:endParaRPr>
          </a:p>
        </p:txBody>
      </p:sp>
    </p:spTree>
    <p:extLst>
      <p:ext uri="{BB962C8B-B14F-4D97-AF65-F5344CB8AC3E}">
        <p14:creationId xmlns:p14="http://schemas.microsoft.com/office/powerpoint/2010/main" val="3539282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08050" rtl="0" eaLnBrk="1" fontAlgn="base" latinLnBrk="0" hangingPunct="1">
              <a:lnSpc>
                <a:spcPct val="100000"/>
              </a:lnSpc>
              <a:spcBef>
                <a:spcPct val="0"/>
              </a:spcBef>
              <a:spcAft>
                <a:spcPct val="0"/>
              </a:spcAft>
              <a:buClrTx/>
              <a:buSzTx/>
              <a:buFontTx/>
              <a:buNone/>
              <a:tabLst/>
              <a:defRPr/>
            </a:pPr>
            <a:fld id="{2D44F612-6E70-4630-AAF0-6C87F44533E2}" type="slidenum">
              <a:rPr kumimoji="1" lang="en-US" altLang="ja-JP" sz="1200" b="0"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908050" rtl="0" eaLnBrk="1" fontAlgn="base" latinLnBrk="0" hangingPunct="1">
                <a:lnSpc>
                  <a:spcPct val="100000"/>
                </a:lnSpc>
                <a:spcBef>
                  <a:spcPct val="0"/>
                </a:spcBef>
                <a:spcAft>
                  <a:spcPct val="0"/>
                </a:spcAft>
                <a:buClrTx/>
                <a:buSzTx/>
                <a:buFontTx/>
                <a:buNone/>
                <a:tabLst/>
                <a:defRPr/>
              </a:pPr>
              <a:t>40</a:t>
            </a:fld>
            <a:endParaRPr kumimoji="1" lang="en-US" altLang="ja-JP"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Tree>
    <p:extLst>
      <p:ext uri="{BB962C8B-B14F-4D97-AF65-F5344CB8AC3E}">
        <p14:creationId xmlns:p14="http://schemas.microsoft.com/office/powerpoint/2010/main" val="319409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5AD0CBCB-4BB0-4EE6-B090-D3CEA7CA3E20}" type="slidenum">
              <a:rPr lang="en-US" altLang="zh-CN" smtClean="0">
                <a:latin typeface="Arial" charset="0"/>
                <a:ea typeface="宋体" charset="-122"/>
              </a:rPr>
              <a:pPr/>
              <a:t>47</a:t>
            </a:fld>
            <a:endParaRPr lang="en-US" altLang="zh-CN">
              <a:latin typeface="Arial" charset="0"/>
              <a:ea typeface="宋体" charset="-122"/>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898102" y="4686499"/>
            <a:ext cx="4939560" cy="4439841"/>
          </a:xfrm>
          <a:noFill/>
          <a:ln/>
        </p:spPr>
        <p:txBody>
          <a:bodyPr/>
          <a:lstStyle/>
          <a:p>
            <a:pPr eaLnBrk="1" hangingPunct="1"/>
            <a:endParaRPr lang="zh-CN" altLang="zh-CN">
              <a:solidFill>
                <a:srgbClr val="FF3300"/>
              </a:solidFill>
              <a:latin typeface="Arial" charset="0"/>
              <a:ea typeface="宋体" charset="-122"/>
            </a:endParaRPr>
          </a:p>
        </p:txBody>
      </p:sp>
    </p:spTree>
    <p:extLst>
      <p:ext uri="{BB962C8B-B14F-4D97-AF65-F5344CB8AC3E}">
        <p14:creationId xmlns:p14="http://schemas.microsoft.com/office/powerpoint/2010/main" val="353928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p:nvPr/>
        </p:nvSpPr>
        <p:spPr>
          <a:xfrm>
            <a:off x="1" y="0"/>
            <a:ext cx="10033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effectLst>
                <a:innerShdw blurRad="63500" dist="50800" dir="18900000">
                  <a:prstClr val="black">
                    <a:alpha val="50000"/>
                  </a:prstClr>
                </a:innerShdw>
              </a:effectLst>
            </a:endParaRPr>
          </a:p>
        </p:txBody>
      </p:sp>
      <p:grpSp>
        <p:nvGrpSpPr>
          <p:cNvPr id="5" name="Group 6"/>
          <p:cNvGrpSpPr/>
          <p:nvPr/>
        </p:nvGrpSpPr>
        <p:grpSpPr>
          <a:xfrm>
            <a:off x="9956800" y="209550"/>
            <a:ext cx="876301"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a:defRPr/>
              </a:pPr>
              <a:endParaRPr lang="en-US" sz="1800"/>
            </a:p>
          </p:txBody>
        </p:sp>
      </p:grpSp>
      <p:sp>
        <p:nvSpPr>
          <p:cNvPr id="2" name="Title 1"/>
          <p:cNvSpPr>
            <a:spLocks noGrp="1"/>
          </p:cNvSpPr>
          <p:nvPr>
            <p:ph type="ctrTitle"/>
          </p:nvPr>
        </p:nvSpPr>
        <p:spPr>
          <a:xfrm>
            <a:off x="1621537" y="1267485"/>
            <a:ext cx="9647975" cy="5133316"/>
          </a:xfrm>
        </p:spPr>
        <p:txBody>
          <a:bodyPr/>
          <a:lstStyle>
            <a:lvl1pPr>
              <a:defRPr sz="44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621536" y="201703"/>
            <a:ext cx="8252777"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endParaRPr lang="en-US" altLang="ja-JP"/>
          </a:p>
        </p:txBody>
      </p:sp>
      <p:sp>
        <p:nvSpPr>
          <p:cNvPr id="10" name="Footer Placeholder 4"/>
          <p:cNvSpPr>
            <a:spLocks noGrp="1"/>
          </p:cNvSpPr>
          <p:nvPr>
            <p:ph type="ftr" sz="quarter" idx="11"/>
          </p:nvPr>
        </p:nvSpPr>
        <p:spPr/>
        <p:txBody>
          <a:bodyPr/>
          <a:lstStyle>
            <a:lvl1pPr>
              <a:defRPr/>
            </a:lvl1pPr>
          </a:lstStyle>
          <a:p>
            <a:pPr>
              <a:defRPr/>
            </a:pPr>
            <a:endParaRPr lang="en-US" altLang="ja-JP"/>
          </a:p>
        </p:txBody>
      </p:sp>
      <p:sp>
        <p:nvSpPr>
          <p:cNvPr id="11" name="Slide Number Placeholder 5"/>
          <p:cNvSpPr>
            <a:spLocks noGrp="1"/>
          </p:cNvSpPr>
          <p:nvPr>
            <p:ph type="sldNum" sz="quarter" idx="12"/>
          </p:nvPr>
        </p:nvSpPr>
        <p:spPr>
          <a:xfrm>
            <a:off x="10866967" y="236539"/>
            <a:ext cx="1047751" cy="365125"/>
          </a:xfrm>
        </p:spPr>
        <p:txBody>
          <a:bodyPr/>
          <a:lstStyle>
            <a:lvl1pPr>
              <a:defRPr sz="1400"/>
            </a:lvl1pPr>
          </a:lstStyle>
          <a:p>
            <a:pPr>
              <a:defRPr/>
            </a:pPr>
            <a:fld id="{6E382487-BB7B-4AB4-A7D9-366EE518AA51}" type="slidenum">
              <a:rPr lang="en-US" altLang="ja-JP"/>
              <a:pPr>
                <a:defRPr/>
              </a:pPr>
              <a:t>‹#›</a:t>
            </a:fld>
            <a:endParaRPr lang="en-US" altLang="ja-JP"/>
          </a:p>
        </p:txBody>
      </p:sp>
    </p:spTree>
    <p:extLst>
      <p:ext uri="{BB962C8B-B14F-4D97-AF65-F5344CB8AC3E}">
        <p14:creationId xmlns:p14="http://schemas.microsoft.com/office/powerpoint/2010/main" val="5563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8CDA7E98-741B-4340-A8A3-83AD39137AB3}"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72222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lgn="ctr">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16DDA199-89A0-4DAA-B10B-8E6B09FDD179}"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88795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2799" y="0"/>
            <a:ext cx="10740572"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solidFill>
                <a:srgbClr val="4D5B6B">
                  <a:lumMod val="60000"/>
                  <a:lumOff val="40000"/>
                </a:srgbClr>
              </a:solidFill>
            </a:endParaRPr>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solidFill>
                  <a:srgbClr val="675D59">
                    <a:lumMod val="60000"/>
                    <a:lumOff val="40000"/>
                  </a:srgbClr>
                </a:solidFill>
              </a:rPr>
              <a:pPr>
                <a:defRPr/>
              </a:pPr>
              <a:t>‹#›</a:t>
            </a:fld>
            <a:endParaRPr lang="en-US" altLang="ja-JP">
              <a:solidFill>
                <a:srgbClr val="675D59">
                  <a:lumMod val="60000"/>
                  <a:lumOff val="40000"/>
                </a:srgbClr>
              </a:solidFill>
            </a:endParaRPr>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46160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2799" y="0"/>
            <a:ext cx="10740572" cy="1030514"/>
          </a:xfrm>
        </p:spPr>
        <p:txBody>
          <a:bodyPr/>
          <a:lstStyle>
            <a:lvl1pPr algn="l">
              <a:defRPr sz="4400" baseline="0">
                <a:ln w="12700">
                  <a:solidFill>
                    <a:schemeClr val="tx2"/>
                  </a:solidFill>
                </a:ln>
                <a:solidFill>
                  <a:schemeClr val="tx2">
                    <a:lumMod val="75000"/>
                  </a:schemeClr>
                </a:solidFill>
                <a:effectLst/>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851503" y="1259114"/>
            <a:ext cx="10701868" cy="5214257"/>
          </a:xfrm>
        </p:spPr>
        <p:txBody>
          <a:bodyPr>
            <a:normAutofit/>
          </a:bodyPr>
          <a:lstStyle>
            <a:lvl1pPr>
              <a:defRPr sz="2800"/>
            </a:lvl1pPr>
            <a:lvl2pPr>
              <a:defRPr sz="18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0930A690-F317-4ED3-8476-06A468B1BCC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95607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25600" y="4484080"/>
            <a:ext cx="9652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3" name="Title 1"/>
          <p:cNvSpPr>
            <a:spLocks noGrp="1"/>
          </p:cNvSpPr>
          <p:nvPr>
            <p:ph type="title"/>
          </p:nvPr>
        </p:nvSpPr>
        <p:spPr>
          <a:xfrm>
            <a:off x="1625600" y="5257800"/>
            <a:ext cx="9652000" cy="1143000"/>
          </a:xfrm>
        </p:spPr>
        <p:txBody>
          <a:bodyPr/>
          <a:lstStyle>
            <a:lvl1pPr algn="l">
              <a:defRPr sz="4400" baseline="0">
                <a:ln w="12700">
                  <a:solidFill>
                    <a:schemeClr val="tx2"/>
                  </a:solidFill>
                </a:ln>
              </a:defRPr>
            </a:lvl1pPr>
          </a:lstStyle>
          <a:p>
            <a:r>
              <a:rPr lang="zh-CN" altLang="en-US" dirty="0"/>
              <a:t>单击此处编辑母版标题样式</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ja-JP"/>
          </a:p>
        </p:txBody>
      </p:sp>
      <p:sp>
        <p:nvSpPr>
          <p:cNvPr id="5" name="Slide Number Placeholder 5"/>
          <p:cNvSpPr>
            <a:spLocks noGrp="1"/>
          </p:cNvSpPr>
          <p:nvPr>
            <p:ph type="sldNum" sz="quarter" idx="11"/>
          </p:nvPr>
        </p:nvSpPr>
        <p:spPr/>
        <p:txBody>
          <a:bodyPr/>
          <a:lstStyle>
            <a:lvl1pPr>
              <a:defRPr/>
            </a:lvl1pPr>
          </a:lstStyle>
          <a:p>
            <a:pPr>
              <a:defRPr/>
            </a:pPr>
            <a:fld id="{E5D0C2F3-97E3-4ABB-B9FC-6B2DF20DC0F6}" type="slidenum">
              <a:rPr lang="en-US" altLang="ja-JP"/>
              <a:pPr>
                <a:defRPr/>
              </a:pPr>
              <a:t>‹#›</a:t>
            </a:fld>
            <a:endParaRPr lang="en-US" altLang="ja-JP"/>
          </a:p>
        </p:txBody>
      </p:sp>
      <p:sp>
        <p:nvSpPr>
          <p:cNvPr id="6"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306553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9" name="Content Placeholder 8"/>
          <p:cNvSpPr>
            <a:spLocks noGrp="1"/>
          </p:cNvSpPr>
          <p:nvPr>
            <p:ph sz="quarter" idx="13"/>
          </p:nvPr>
        </p:nvSpPr>
        <p:spPr>
          <a:xfrm>
            <a:off x="1621536" y="841248"/>
            <a:ext cx="4974336"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6803136" y="841248"/>
            <a:ext cx="4974336" cy="438912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15"/>
          </p:nvPr>
        </p:nvSpPr>
        <p:spPr/>
        <p:txBody>
          <a:bodyPr/>
          <a:lstStyle>
            <a:lvl1pPr>
              <a:defRPr/>
            </a:lvl1pPr>
          </a:lstStyle>
          <a:p>
            <a:pPr>
              <a:defRPr/>
            </a:pPr>
            <a:endParaRPr lang="en-US" altLang="ja-JP"/>
          </a:p>
        </p:txBody>
      </p:sp>
      <p:sp>
        <p:nvSpPr>
          <p:cNvPr id="6" name="Slide Number Placeholder 5"/>
          <p:cNvSpPr>
            <a:spLocks noGrp="1"/>
          </p:cNvSpPr>
          <p:nvPr>
            <p:ph type="sldNum" sz="quarter" idx="16"/>
          </p:nvPr>
        </p:nvSpPr>
        <p:spPr/>
        <p:txBody>
          <a:bodyPr/>
          <a:lstStyle>
            <a:lvl1pPr>
              <a:defRPr/>
            </a:lvl1pPr>
          </a:lstStyle>
          <a:p>
            <a:pPr>
              <a:defRPr/>
            </a:pPr>
            <a:fld id="{3358BDF7-BDE1-407A-8C7E-D5A0DA949910}" type="slidenum">
              <a:rPr lang="en-US" altLang="ja-JP"/>
              <a:pPr>
                <a:defRPr/>
              </a:pPr>
              <a:t>‹#›</a:t>
            </a:fld>
            <a:endParaRPr lang="en-US" altLang="ja-JP"/>
          </a:p>
        </p:txBody>
      </p:sp>
      <p:sp>
        <p:nvSpPr>
          <p:cNvPr id="7"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18964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625600" y="841248"/>
            <a:ext cx="49784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6807201" y="841248"/>
            <a:ext cx="4980356"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1" name="Content Placeholder 10"/>
          <p:cNvSpPr>
            <a:spLocks noGrp="1"/>
          </p:cNvSpPr>
          <p:nvPr>
            <p:ph sz="quarter" idx="13"/>
          </p:nvPr>
        </p:nvSpPr>
        <p:spPr>
          <a:xfrm>
            <a:off x="1621536" y="1380744"/>
            <a:ext cx="4974336" cy="384048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3" name="Content Placeholder 12"/>
          <p:cNvSpPr>
            <a:spLocks noGrp="1"/>
          </p:cNvSpPr>
          <p:nvPr>
            <p:ph sz="quarter" idx="14"/>
          </p:nvPr>
        </p:nvSpPr>
        <p:spPr>
          <a:xfrm>
            <a:off x="6803136" y="1380743"/>
            <a:ext cx="4974336" cy="384048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Footer Placeholder 4"/>
          <p:cNvSpPr>
            <a:spLocks noGrp="1"/>
          </p:cNvSpPr>
          <p:nvPr>
            <p:ph type="ftr" sz="quarter" idx="15"/>
          </p:nvPr>
        </p:nvSpPr>
        <p:spPr/>
        <p:txBody>
          <a:bodyPr/>
          <a:lstStyle>
            <a:lvl1pPr>
              <a:defRPr/>
            </a:lvl1pPr>
          </a:lstStyle>
          <a:p>
            <a:pPr>
              <a:defRPr/>
            </a:pPr>
            <a:endParaRPr lang="en-US" altLang="ja-JP"/>
          </a:p>
        </p:txBody>
      </p:sp>
      <p:sp>
        <p:nvSpPr>
          <p:cNvPr id="8" name="Slide Number Placeholder 5"/>
          <p:cNvSpPr>
            <a:spLocks noGrp="1"/>
          </p:cNvSpPr>
          <p:nvPr>
            <p:ph type="sldNum" sz="quarter" idx="16"/>
          </p:nvPr>
        </p:nvSpPr>
        <p:spPr/>
        <p:txBody>
          <a:bodyPr/>
          <a:lstStyle>
            <a:lvl1pPr>
              <a:defRPr/>
            </a:lvl1pPr>
          </a:lstStyle>
          <a:p>
            <a:pPr>
              <a:defRPr/>
            </a:pPr>
            <a:fld id="{3BC1C769-4ED5-4761-89EE-182A135D0915}" type="slidenum">
              <a:rPr lang="en-US" altLang="ja-JP"/>
              <a:pPr>
                <a:defRPr/>
              </a:pPr>
              <a:t>‹#›</a:t>
            </a:fld>
            <a:endParaRPr lang="en-US" altLang="ja-JP"/>
          </a:p>
        </p:txBody>
      </p:sp>
      <p:sp>
        <p:nvSpPr>
          <p:cNvPr id="9" name="Date Placeholder 3"/>
          <p:cNvSpPr>
            <a:spLocks noGrp="1"/>
          </p:cNvSpPr>
          <p:nvPr>
            <p:ph type="dt" sz="half" idx="17"/>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243140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Footer Placeholder 4"/>
          <p:cNvSpPr>
            <a:spLocks noGrp="1"/>
          </p:cNvSpPr>
          <p:nvPr>
            <p:ph type="ftr" sz="quarter" idx="10"/>
          </p:nvPr>
        </p:nvSpPr>
        <p:spPr/>
        <p:txBody>
          <a:bodyPr/>
          <a:lstStyle>
            <a:lvl1pPr>
              <a:defRPr/>
            </a:lvl1pPr>
          </a:lstStyle>
          <a:p>
            <a:pPr>
              <a:defRPr/>
            </a:pPr>
            <a:endParaRPr lang="en-US" altLang="ja-JP"/>
          </a:p>
        </p:txBody>
      </p:sp>
      <p:sp>
        <p:nvSpPr>
          <p:cNvPr id="4" name="Slide Number Placeholder 5"/>
          <p:cNvSpPr>
            <a:spLocks noGrp="1"/>
          </p:cNvSpPr>
          <p:nvPr>
            <p:ph type="sldNum" sz="quarter" idx="11"/>
          </p:nvPr>
        </p:nvSpPr>
        <p:spPr/>
        <p:txBody>
          <a:bodyPr/>
          <a:lstStyle>
            <a:lvl1pPr>
              <a:defRPr/>
            </a:lvl1pPr>
          </a:lstStyle>
          <a:p>
            <a:pPr>
              <a:defRPr/>
            </a:pPr>
            <a:fld id="{2841D0E5-B544-4249-9EED-E8B8BB01262A}" type="slidenum">
              <a:rPr lang="en-US" altLang="ja-JP"/>
              <a:pPr>
                <a:defRPr/>
              </a:pPr>
              <a:t>‹#›</a:t>
            </a:fld>
            <a:endParaRPr lang="en-US" altLang="ja-JP"/>
          </a:p>
        </p:txBody>
      </p:sp>
      <p:sp>
        <p:nvSpPr>
          <p:cNvPr id="5"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2705952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US" altLang="ja-JP" dirty="0"/>
          </a:p>
        </p:txBody>
      </p:sp>
      <p:sp>
        <p:nvSpPr>
          <p:cNvPr id="3" name="Slide Number Placeholder 5"/>
          <p:cNvSpPr>
            <a:spLocks noGrp="1"/>
          </p:cNvSpPr>
          <p:nvPr>
            <p:ph type="sldNum" sz="quarter" idx="11"/>
          </p:nvPr>
        </p:nvSpPr>
        <p:spPr/>
        <p:txBody>
          <a:bodyPr/>
          <a:lstStyle>
            <a:lvl1pPr>
              <a:defRPr/>
            </a:lvl1pPr>
          </a:lstStyle>
          <a:p>
            <a:pPr>
              <a:defRPr/>
            </a:pPr>
            <a:fld id="{E0B1BCC8-560B-4A60-B760-5B343B1339D6}" type="slidenum">
              <a:rPr lang="en-US" altLang="ja-JP"/>
              <a:pPr>
                <a:defRPr/>
              </a:pPr>
              <a:t>‹#›</a:t>
            </a:fld>
            <a:endParaRPr lang="en-US" altLang="ja-JP"/>
          </a:p>
        </p:txBody>
      </p:sp>
      <p:sp>
        <p:nvSpPr>
          <p:cNvPr id="4"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18080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620001" y="395287"/>
            <a:ext cx="4011084" cy="1162050"/>
          </a:xfrm>
        </p:spPr>
        <p:txBody>
          <a:bodyPr/>
          <a:lstStyle>
            <a:lvl1pPr algn="l">
              <a:defRPr sz="2000" b="1">
                <a:ln>
                  <a:noFill/>
                </a:ln>
                <a:solidFill>
                  <a:srgbClr val="FF7605"/>
                </a:solidFill>
                <a:effectLs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7620001" y="1557338"/>
            <a:ext cx="4011084"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Content Placeholder 13"/>
          <p:cNvSpPr>
            <a:spLocks noGrp="1"/>
          </p:cNvSpPr>
          <p:nvPr>
            <p:ph sz="quarter" idx="13"/>
          </p:nvPr>
        </p:nvSpPr>
        <p:spPr>
          <a:xfrm>
            <a:off x="1219200" y="381000"/>
            <a:ext cx="64008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Footer Placeholder 4"/>
          <p:cNvSpPr>
            <a:spLocks noGrp="1"/>
          </p:cNvSpPr>
          <p:nvPr>
            <p:ph type="ftr" sz="quarter" idx="14"/>
          </p:nvPr>
        </p:nvSpPr>
        <p:spPr/>
        <p:txBody>
          <a:bodyPr/>
          <a:lstStyle>
            <a:lvl1pPr>
              <a:defRPr/>
            </a:lvl1pPr>
          </a:lstStyle>
          <a:p>
            <a:pPr>
              <a:defRPr/>
            </a:pPr>
            <a:endParaRPr lang="en-US" altLang="ja-JP"/>
          </a:p>
        </p:txBody>
      </p:sp>
      <p:sp>
        <p:nvSpPr>
          <p:cNvPr id="6" name="Slide Number Placeholder 5"/>
          <p:cNvSpPr>
            <a:spLocks noGrp="1"/>
          </p:cNvSpPr>
          <p:nvPr>
            <p:ph type="sldNum" sz="quarter" idx="15"/>
          </p:nvPr>
        </p:nvSpPr>
        <p:spPr/>
        <p:txBody>
          <a:bodyPr/>
          <a:lstStyle>
            <a:lvl1pPr>
              <a:defRPr/>
            </a:lvl1pPr>
          </a:lstStyle>
          <a:p>
            <a:pPr>
              <a:defRPr/>
            </a:pPr>
            <a:fld id="{BCAE9BBA-E48B-4841-BCC2-F4584AB964CE}" type="slidenum">
              <a:rPr lang="en-US" altLang="ja-JP"/>
              <a:pPr>
                <a:defRPr/>
              </a:pPr>
              <a:t>‹#›</a:t>
            </a:fld>
            <a:endParaRPr lang="en-US" altLang="ja-JP"/>
          </a:p>
        </p:txBody>
      </p:sp>
      <p:sp>
        <p:nvSpPr>
          <p:cNvPr id="7" name="Date Placeholder 3"/>
          <p:cNvSpPr>
            <a:spLocks noGrp="1"/>
          </p:cNvSpPr>
          <p:nvPr>
            <p:ph type="dt" sz="half" idx="16"/>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132291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25600" y="4624754"/>
            <a:ext cx="7315200" cy="404446"/>
          </a:xfrm>
        </p:spPr>
        <p:txBody>
          <a:bodyPr bIns="0"/>
          <a:lstStyle>
            <a:lvl1pPr algn="l">
              <a:defRPr sz="2000" b="1">
                <a:ln w="12700">
                  <a:noFill/>
                </a:ln>
                <a:solidFill>
                  <a:schemeClr val="tx1"/>
                </a:solidFill>
                <a:effectLst/>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1765300" y="381000"/>
            <a:ext cx="78232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625600" y="5029200"/>
            <a:ext cx="53848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Footer Placeholder 4"/>
          <p:cNvSpPr>
            <a:spLocks noGrp="1"/>
          </p:cNvSpPr>
          <p:nvPr>
            <p:ph type="ftr" sz="quarter" idx="10"/>
          </p:nvPr>
        </p:nvSpPr>
        <p:spPr/>
        <p:txBody>
          <a:bodyPr/>
          <a:lstStyle>
            <a:lvl1pPr>
              <a:defRPr/>
            </a:lvl1pPr>
          </a:lstStyle>
          <a:p>
            <a:pPr>
              <a:defRPr/>
            </a:pPr>
            <a:endParaRPr lang="en-US" altLang="ja-JP"/>
          </a:p>
        </p:txBody>
      </p:sp>
      <p:sp>
        <p:nvSpPr>
          <p:cNvPr id="6" name="Slide Number Placeholder 5"/>
          <p:cNvSpPr>
            <a:spLocks noGrp="1"/>
          </p:cNvSpPr>
          <p:nvPr>
            <p:ph type="sldNum" sz="quarter" idx="11"/>
          </p:nvPr>
        </p:nvSpPr>
        <p:spPr/>
        <p:txBody>
          <a:bodyPr/>
          <a:lstStyle>
            <a:lvl1pPr>
              <a:defRPr/>
            </a:lvl1pPr>
          </a:lstStyle>
          <a:p>
            <a:pPr>
              <a:defRPr/>
            </a:pPr>
            <a:fld id="{6A0364EF-38AA-432F-98B6-70AD81821963}" type="slidenum">
              <a:rPr lang="en-US" altLang="ja-JP"/>
              <a:pPr>
                <a:defRPr/>
              </a:pPr>
              <a:t>‹#›</a:t>
            </a:fld>
            <a:endParaRPr lang="en-US" altLang="ja-JP"/>
          </a:p>
        </p:txBody>
      </p:sp>
      <p:sp>
        <p:nvSpPr>
          <p:cNvPr id="7" name="Date Placeholder 3"/>
          <p:cNvSpPr>
            <a:spLocks noGrp="1"/>
          </p:cNvSpPr>
          <p:nvPr>
            <p:ph type="dt" sz="half" idx="12"/>
          </p:nvPr>
        </p:nvSpPr>
        <p:spPr/>
        <p:txBody>
          <a:bodyPr/>
          <a:lstStyle>
            <a:lvl1pPr>
              <a:defRPr/>
            </a:lvl1pPr>
          </a:lstStyle>
          <a:p>
            <a:pPr>
              <a:defRPr/>
            </a:pPr>
            <a:endParaRPr lang="en-US" altLang="ja-JP"/>
          </a:p>
        </p:txBody>
      </p:sp>
    </p:spTree>
    <p:extLst>
      <p:ext uri="{BB962C8B-B14F-4D97-AF65-F5344CB8AC3E}">
        <p14:creationId xmlns:p14="http://schemas.microsoft.com/office/powerpoint/2010/main" val="4216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3048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effectLst>
                <a:innerShdw blurRad="63500" dist="50800" dir="18900000">
                  <a:prstClr val="black">
                    <a:alpha val="50000"/>
                  </a:prstClr>
                </a:innerShdw>
              </a:effectLst>
            </a:endParaRPr>
          </a:p>
        </p:txBody>
      </p:sp>
      <p:sp>
        <p:nvSpPr>
          <p:cNvPr id="13" name="Rectangle 12"/>
          <p:cNvSpPr/>
          <p:nvPr/>
        </p:nvSpPr>
        <p:spPr>
          <a:xfrm>
            <a:off x="0" y="0"/>
            <a:ext cx="3048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851505" y="1"/>
            <a:ext cx="10682513" cy="957943"/>
          </a:xfrm>
          <a:prstGeom prst="rect">
            <a:avLst/>
          </a:prstGeom>
        </p:spPr>
        <p:txBody>
          <a:bodyPr vert="horz" lIns="91440" tIns="45720" rIns="91440" bIns="45720" rtlCol="0" anchor="b">
            <a:noAutofit/>
          </a:bodyPr>
          <a:lstStyle/>
          <a:p>
            <a:endParaRPr lang="en-US" dirty="0"/>
          </a:p>
        </p:txBody>
      </p:sp>
      <p:sp>
        <p:nvSpPr>
          <p:cNvPr id="3081" name="Text Placeholder 2"/>
          <p:cNvSpPr>
            <a:spLocks noGrp="1"/>
          </p:cNvSpPr>
          <p:nvPr>
            <p:ph type="body" idx="1"/>
          </p:nvPr>
        </p:nvSpPr>
        <p:spPr bwMode="auto">
          <a:xfrm>
            <a:off x="851506" y="1320800"/>
            <a:ext cx="10701865" cy="505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Footer Placeholder 4"/>
          <p:cNvSpPr>
            <a:spLocks noGrp="1"/>
          </p:cNvSpPr>
          <p:nvPr>
            <p:ph type="ftr" sz="quarter" idx="3"/>
          </p:nvPr>
        </p:nvSpPr>
        <p:spPr>
          <a:xfrm>
            <a:off x="1678517" y="6553200"/>
            <a:ext cx="95504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pPr>
              <a:defRPr/>
            </a:pPr>
            <a:endParaRPr lang="en-US" altLang="ja-JP"/>
          </a:p>
        </p:txBody>
      </p:sp>
      <p:sp>
        <p:nvSpPr>
          <p:cNvPr id="6" name="Slide Number Placeholder 5"/>
          <p:cNvSpPr>
            <a:spLocks noGrp="1"/>
          </p:cNvSpPr>
          <p:nvPr>
            <p:ph type="sldNum" sz="quarter" idx="4"/>
          </p:nvPr>
        </p:nvSpPr>
        <p:spPr>
          <a:xfrm>
            <a:off x="11582400" y="5740401"/>
            <a:ext cx="508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pPr>
              <a:defRPr/>
            </a:pPr>
            <a:fld id="{72AFAD0F-6848-4FA4-9C02-A9ED2BF7004B}" type="slidenum">
              <a:rPr lang="en-US" altLang="ja-JP"/>
              <a:pPr>
                <a:defRPr/>
              </a:pPr>
              <a:t>‹#›</a:t>
            </a:fld>
            <a:endParaRPr lang="en-US" altLang="ja-JP"/>
          </a:p>
        </p:txBody>
      </p:sp>
      <p:sp>
        <p:nvSpPr>
          <p:cNvPr id="16" name="Freeform 5"/>
          <p:cNvSpPr>
            <a:spLocks/>
          </p:cNvSpPr>
          <p:nvPr/>
        </p:nvSpPr>
        <p:spPr bwMode="auto">
          <a:xfrm>
            <a:off x="11271252" y="5715000"/>
            <a:ext cx="323849"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a:defRPr/>
            </a:pPr>
            <a:endParaRPr lang="en-US" sz="1800"/>
          </a:p>
        </p:txBody>
      </p:sp>
      <p:sp>
        <p:nvSpPr>
          <p:cNvPr id="4" name="Date Placeholder 3"/>
          <p:cNvSpPr>
            <a:spLocks noGrp="1"/>
          </p:cNvSpPr>
          <p:nvPr>
            <p:ph type="dt" sz="half" idx="2"/>
          </p:nvPr>
        </p:nvSpPr>
        <p:spPr>
          <a:xfrm rot="16200000">
            <a:off x="-1160463" y="4783138"/>
            <a:ext cx="2625725" cy="304800"/>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ltLang="ja-JP"/>
          </a:p>
        </p:txBody>
      </p:sp>
      <p:cxnSp>
        <p:nvCxnSpPr>
          <p:cNvPr id="11" name="直接连接符 10"/>
          <p:cNvCxnSpPr/>
          <p:nvPr/>
        </p:nvCxnSpPr>
        <p:spPr>
          <a:xfrm>
            <a:off x="851505" y="1103086"/>
            <a:ext cx="10740571"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700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p:titleStyle>
    <p:bodyStyle>
      <a:lvl1pPr marL="342900" indent="-342900" algn="l" rtl="0" eaLnBrk="0" fontAlgn="base" hangingPunct="0">
        <a:spcBef>
          <a:spcPct val="20000"/>
        </a:spcBef>
        <a:spcAft>
          <a:spcPct val="0"/>
        </a:spcAft>
        <a:buFont typeface="Arial" pitchFamily="34" charset="0"/>
        <a:buChar char="»"/>
        <a:defRPr sz="2800" kern="1200">
          <a:solidFill>
            <a:srgbClr val="000000"/>
          </a:solidFill>
          <a:latin typeface="+mn-lt"/>
          <a:ea typeface="MS Mincho" pitchFamily="49" charset="-128"/>
          <a:cs typeface="+mn-cs"/>
        </a:defRPr>
      </a:lvl1pPr>
      <a:lvl2pPr marL="742950" indent="-28575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2pPr>
      <a:lvl3pPr marL="1143000" indent="-228600" algn="l" rtl="0" eaLnBrk="0" fontAlgn="base" hangingPunct="0">
        <a:spcBef>
          <a:spcPct val="20000"/>
        </a:spcBef>
        <a:spcAft>
          <a:spcPct val="0"/>
        </a:spcAft>
        <a:buFont typeface="Calibri" pitchFamily="34" charset="0"/>
        <a:buChar char="+"/>
        <a:defRPr kern="1200">
          <a:solidFill>
            <a:srgbClr val="000000"/>
          </a:solidFill>
          <a:latin typeface="+mn-lt"/>
          <a:ea typeface="MS Mincho" pitchFamily="49" charset="-128"/>
          <a:cs typeface="+mn-cs"/>
        </a:defRPr>
      </a:lvl3pPr>
      <a:lvl4pPr marL="16002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4pPr>
      <a:lvl5pPr marL="2057400" indent="-228600" algn="l" rtl="0" eaLnBrk="0" fontAlgn="base" hangingPunct="0">
        <a:spcBef>
          <a:spcPct val="20000"/>
        </a:spcBef>
        <a:spcAft>
          <a:spcPct val="0"/>
        </a:spcAft>
        <a:buFont typeface="Arial" pitchFamily="34" charset="0"/>
        <a:buChar char="»"/>
        <a:defRPr kern="1200">
          <a:solidFill>
            <a:srgbClr val="000000"/>
          </a:solidFill>
          <a:latin typeface="+mn-lt"/>
          <a:ea typeface="MS Mincho" pitchFamily="49" charset="-128"/>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60.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5.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50.w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4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26" Type="http://schemas.openxmlformats.org/officeDocument/2006/relationships/image" Target="../media/image80.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5" Type="http://schemas.openxmlformats.org/officeDocument/2006/relationships/image" Target="../media/image79.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24" Type="http://schemas.openxmlformats.org/officeDocument/2006/relationships/image" Target="../media/image78.png"/><Relationship Id="rId5" Type="http://schemas.openxmlformats.org/officeDocument/2006/relationships/image" Target="../media/image59.png"/><Relationship Id="rId15" Type="http://schemas.openxmlformats.org/officeDocument/2006/relationships/image" Target="../media/image69.png"/><Relationship Id="rId23" Type="http://schemas.openxmlformats.org/officeDocument/2006/relationships/image" Target="../media/image77.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s>
</file>

<file path=ppt/slides/_rels/slide4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57.wmf"/><Relationship Id="rId4" Type="http://schemas.openxmlformats.org/officeDocument/2006/relationships/oleObject" Target="../embeddings/oleObject14.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56.emf"/><Relationship Id="rId7" Type="http://schemas.openxmlformats.org/officeDocument/2006/relationships/image" Target="../media/image58.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59.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65.wmf"/><Relationship Id="rId5" Type="http://schemas.openxmlformats.org/officeDocument/2006/relationships/image" Target="../media/image62.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64.wmf"/></Relationships>
</file>

<file path=ppt/slides/_rels/slide4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5.wmf"/><Relationship Id="rId5" Type="http://schemas.openxmlformats.org/officeDocument/2006/relationships/oleObject" Target="../embeddings/oleObject26.bin"/><Relationship Id="rId4" Type="http://schemas.openxmlformats.org/officeDocument/2006/relationships/image" Target="../media/image84.wmf"/></Relationships>
</file>

<file path=ppt/slides/_rels/slide53.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88.wmf"/><Relationship Id="rId7" Type="http://schemas.openxmlformats.org/officeDocument/2006/relationships/image" Target="../media/image90.wmf"/><Relationship Id="rId2" Type="http://schemas.openxmlformats.org/officeDocument/2006/relationships/oleObject" Target="../embeddings/oleObject30.bin"/><Relationship Id="rId1" Type="http://schemas.openxmlformats.org/officeDocument/2006/relationships/slideLayout" Target="../slideLayouts/slideLayout2.xml"/><Relationship Id="rId6" Type="http://schemas.openxmlformats.org/officeDocument/2006/relationships/oleObject" Target="../embeddings/oleObject32.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91.wmf"/></Relationships>
</file>

<file path=ppt/slides/_rels/slide56.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5" Type="http://schemas.openxmlformats.org/officeDocument/2006/relationships/image" Target="../media/image95.wmf"/><Relationship Id="rId4" Type="http://schemas.openxmlformats.org/officeDocument/2006/relationships/oleObject" Target="../embeddings/oleObject37.bin"/><Relationship Id="rId9" Type="http://schemas.openxmlformats.org/officeDocument/2006/relationships/image" Target="../media/image85.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 Id="rId5" Type="http://schemas.openxmlformats.org/officeDocument/2006/relationships/image" Target="../media/image102.png"/><Relationship Id="rId4" Type="http://schemas.openxmlformats.org/officeDocument/2006/relationships/image" Target="../media/image10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880866" y="5170379"/>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r>
              <a:rPr lang="en-US" altLang="zh-CN">
                <a:solidFill>
                  <a:srgbClr val="4D5B6B"/>
                </a:solidFill>
                <a:latin typeface="黑体" panose="02010609060101010101" pitchFamily="49" charset="-122"/>
                <a:ea typeface="黑体" panose="02010609060101010101" pitchFamily="49" charset="-122"/>
              </a:rPr>
              <a:t>                   </a:t>
            </a:r>
            <a:r>
              <a:rPr lang="zh-CN" altLang="en-US">
                <a:solidFill>
                  <a:srgbClr val="4D5B6B"/>
                </a:solidFill>
                <a:latin typeface="黑体" panose="02010609060101010101" pitchFamily="49" charset="-122"/>
                <a:ea typeface="黑体" panose="02010609060101010101" pitchFamily="49" charset="-122"/>
              </a:rPr>
              <a:t>陈莉</a:t>
            </a:r>
          </a:p>
          <a:p>
            <a:pPr eaLnBrk="1" hangingPunct="1"/>
            <a:r>
              <a:rPr lang="zh-CN" altLang="en-US">
                <a:solidFill>
                  <a:srgbClr val="4D5B6B"/>
                </a:solidFill>
                <a:latin typeface="黑体" panose="02010609060101010101" pitchFamily="49" charset="-122"/>
                <a:ea typeface="黑体" panose="02010609060101010101" pitchFamily="49" charset="-122"/>
              </a:rPr>
              <a:t>          清华大学软件学院</a:t>
            </a:r>
          </a:p>
          <a:p>
            <a:pPr eaLnBrk="1" hangingPunct="1"/>
            <a:r>
              <a:rPr lang="zh-CN" altLang="en-US">
                <a:solidFill>
                  <a:srgbClr val="4D5B6B"/>
                </a:solidFill>
                <a:latin typeface="黑体" panose="02010609060101010101" pitchFamily="49" charset="-122"/>
                <a:ea typeface="黑体" panose="02010609060101010101" pitchFamily="49" charset="-122"/>
              </a:rPr>
              <a:t>计算机辅助设计、图形与可视化研究所</a:t>
            </a:r>
            <a:endParaRPr lang="zh-CN" altLang="en-US" sz="2800">
              <a:solidFill>
                <a:srgbClr val="4D5B6B"/>
              </a:solidFill>
              <a:latin typeface="黑体" panose="02010609060101010101" pitchFamily="49" charset="-122"/>
              <a:ea typeface="黑体" panose="02010609060101010101" pitchFamily="49" charset="-122"/>
            </a:endParaRPr>
          </a:p>
          <a:p>
            <a:pPr eaLnBrk="1" hangingPunct="1"/>
            <a:endParaRPr lang="en-US" altLang="zh-CN" sz="2800" dirty="0">
              <a:solidFill>
                <a:srgbClr val="4D5B6B"/>
              </a:solidFill>
              <a:latin typeface="黑体" panose="02010609060101010101" pitchFamily="49" charset="-122"/>
              <a:ea typeface="黑体" panose="02010609060101010101" pitchFamily="49" charset="-122"/>
            </a:endParaRPr>
          </a:p>
        </p:txBody>
      </p:sp>
      <p:sp>
        <p:nvSpPr>
          <p:cNvPr id="8" name="矩形 9"/>
          <p:cNvSpPr>
            <a:spLocks noChangeArrowheads="1"/>
          </p:cNvSpPr>
          <p:nvPr/>
        </p:nvSpPr>
        <p:spPr bwMode="auto">
          <a:xfrm>
            <a:off x="8301245" y="6065955"/>
            <a:ext cx="1858962" cy="307777"/>
          </a:xfrm>
          <a:prstGeom prst="rect">
            <a:avLst/>
          </a:prstGeom>
          <a:noFill/>
          <a:ln w="9525">
            <a:noFill/>
            <a:miter lim="800000"/>
            <a:headEnd/>
            <a:tailEnd/>
          </a:ln>
        </p:spPr>
        <p:txBody>
          <a:bodyPr>
            <a:spAutoFit/>
          </a:bodyPr>
          <a:lstStyle/>
          <a:p>
            <a:pPr algn="ctr" eaLnBrk="0" fontAlgn="base" hangingPunct="0">
              <a:spcBef>
                <a:spcPct val="0"/>
              </a:spcBef>
              <a:spcAft>
                <a:spcPct val="0"/>
              </a:spcAft>
            </a:pPr>
            <a:fld id="{D2CAC426-C6FE-4338-ACBA-3820BE5C03D2}" type="datetime2">
              <a:rPr kumimoji="1" lang="zh-CN" altLang="en-US" sz="1400" b="1">
                <a:solidFill>
                  <a:srgbClr val="7F7F7F"/>
                </a:solidFill>
                <a:latin typeface="黑体" panose="02010609060101010101" pitchFamily="49" charset="-122"/>
                <a:ea typeface="黑体" panose="02010609060101010101" pitchFamily="49" charset="-122"/>
                <a:cs typeface="Arial Unicode MS" pitchFamily="34" charset="-122"/>
              </a:rPr>
              <a:pPr algn="ctr" eaLnBrk="0" fontAlgn="base" hangingPunct="0">
                <a:spcBef>
                  <a:spcPct val="0"/>
                </a:spcBef>
                <a:spcAft>
                  <a:spcPct val="0"/>
                </a:spcAft>
              </a:pPr>
              <a:t>2021年5月5日</a:t>
            </a:fld>
            <a:endParaRPr kumimoji="1" lang="en-US" altLang="zh-CN" sz="1400" b="1" dirty="0">
              <a:solidFill>
                <a:srgbClr val="7F7F7F"/>
              </a:solidFill>
              <a:latin typeface="黑体" panose="02010609060101010101" pitchFamily="49" charset="-122"/>
              <a:ea typeface="黑体" panose="02010609060101010101" pitchFamily="49" charset="-122"/>
              <a:cs typeface="Arial Unicode MS" pitchFamily="34" charset="-122"/>
            </a:endParaRPr>
          </a:p>
        </p:txBody>
      </p:sp>
      <p:sp>
        <p:nvSpPr>
          <p:cNvPr id="9" name="Rectangle 2"/>
          <p:cNvSpPr txBox="1">
            <a:spLocks noChangeArrowheads="1"/>
          </p:cNvSpPr>
          <p:nvPr/>
        </p:nvSpPr>
        <p:spPr>
          <a:xfrm>
            <a:off x="2765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lang="zh-CN" altLang="en-US" sz="7200" dirty="0">
                <a:ln>
                  <a:noFill/>
                </a:ln>
                <a:solidFill>
                  <a:srgbClr val="C84340">
                    <a:lumMod val="75000"/>
                  </a:srgbClr>
                </a:solidFill>
                <a:latin typeface="宋体" panose="02010600030101010101" pitchFamily="2" charset="-122"/>
                <a:ea typeface="宋体" panose="02010600030101010101" pitchFamily="2" charset="-122"/>
              </a:rPr>
              <a:t>     </a:t>
            </a:r>
            <a:r>
              <a:rPr lang="zh-CN" altLang="en-US" sz="6000" dirty="0">
                <a:ln>
                  <a:noFill/>
                </a:ln>
                <a:solidFill>
                  <a:srgbClr val="C84340">
                    <a:lumMod val="75000"/>
                  </a:srgbClr>
                </a:solidFill>
                <a:latin typeface="黑体" pitchFamily="49" charset="-122"/>
                <a:ea typeface="黑体" pitchFamily="49" charset="-122"/>
              </a:rPr>
              <a:t>离散数学</a:t>
            </a:r>
            <a:r>
              <a:rPr lang="en-US" altLang="zh-CN" sz="6000" dirty="0">
                <a:ln>
                  <a:noFill/>
                </a:ln>
                <a:solidFill>
                  <a:srgbClr val="C84340">
                    <a:lumMod val="75000"/>
                  </a:srgbClr>
                </a:solidFill>
                <a:latin typeface="黑体" pitchFamily="49" charset="-122"/>
                <a:ea typeface="黑体" pitchFamily="49" charset="-122"/>
              </a:rPr>
              <a:t>II</a:t>
            </a:r>
            <a:br>
              <a:rPr lang="en-US" altLang="zh-CN" sz="6000" dirty="0">
                <a:ln>
                  <a:noFill/>
                </a:ln>
                <a:solidFill>
                  <a:srgbClr val="C84340">
                    <a:lumMod val="75000"/>
                  </a:srgbClr>
                </a:solidFill>
                <a:latin typeface="黑体" pitchFamily="49" charset="-122"/>
                <a:ea typeface="黑体" pitchFamily="49" charset="-122"/>
              </a:rPr>
            </a:br>
            <a:r>
              <a:rPr lang="en-US" altLang="zh-CN" sz="6000" dirty="0">
                <a:ln>
                  <a:noFill/>
                </a:ln>
                <a:solidFill>
                  <a:srgbClr val="C84340">
                    <a:lumMod val="75000"/>
                  </a:srgbClr>
                </a:solidFill>
                <a:latin typeface="黑体" pitchFamily="49" charset="-122"/>
                <a:ea typeface="黑体" pitchFamily="49" charset="-122"/>
              </a:rPr>
              <a:t>      </a:t>
            </a:r>
            <a:r>
              <a:rPr lang="en-US" altLang="zh-CN" sz="4800" dirty="0">
                <a:ln>
                  <a:noFill/>
                </a:ln>
                <a:solidFill>
                  <a:srgbClr val="C84340">
                    <a:lumMod val="75000"/>
                  </a:srgbClr>
                </a:solidFill>
                <a:latin typeface="黑体" pitchFamily="49" charset="-122"/>
                <a:ea typeface="黑体" pitchFamily="49" charset="-122"/>
              </a:rPr>
              <a:t>―</a:t>
            </a:r>
            <a:r>
              <a:rPr lang="zh-CN" altLang="en-US" sz="4800" dirty="0">
                <a:ln>
                  <a:noFill/>
                </a:ln>
                <a:solidFill>
                  <a:srgbClr val="C84340">
                    <a:lumMod val="75000"/>
                  </a:srgbClr>
                </a:solidFill>
                <a:latin typeface="黑体" pitchFamily="49" charset="-122"/>
                <a:ea typeface="黑体" pitchFamily="49" charset="-122"/>
              </a:rPr>
              <a:t>图论第五讲</a:t>
            </a:r>
            <a:br>
              <a:rPr lang="en-US" altLang="zh-CN" sz="4800" dirty="0">
                <a:ln>
                  <a:noFill/>
                </a:ln>
                <a:solidFill>
                  <a:srgbClr val="C84340">
                    <a:lumMod val="75000"/>
                  </a:srgbClr>
                </a:solidFill>
                <a:latin typeface="宋体" panose="02010600030101010101" pitchFamily="2" charset="-122"/>
                <a:ea typeface="宋体" panose="02010600030101010101" pitchFamily="2" charset="-122"/>
              </a:rPr>
            </a:br>
            <a:br>
              <a:rPr lang="en-US" altLang="zh-CN" sz="7200" dirty="0">
                <a:ln>
                  <a:noFill/>
                </a:ln>
                <a:solidFill>
                  <a:srgbClr val="C84340">
                    <a:lumMod val="75000"/>
                  </a:srgbClr>
                </a:solidFill>
                <a:latin typeface="宋体" panose="02010600030101010101" pitchFamily="2" charset="-122"/>
                <a:ea typeface="宋体" panose="02010600030101010101" pitchFamily="2" charset="-122"/>
              </a:rPr>
            </a:br>
            <a:endParaRPr lang="zh-CN" altLang="en-US" sz="7200" dirty="0">
              <a:ln>
                <a:noFill/>
              </a:ln>
              <a:solidFill>
                <a:srgbClr val="C84340">
                  <a:lumMod val="75000"/>
                </a:srgbClr>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1847850" y="1179514"/>
            <a:ext cx="8820150" cy="579437"/>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a:solidFill>
                  <a:srgbClr val="FF0000"/>
                </a:solidFill>
                <a:latin typeface="Times New Roman" pitchFamily="18" charset="0"/>
                <a:ea typeface="宋体" pitchFamily="2" charset="-122"/>
              </a:rPr>
              <a:t>  Floyd</a:t>
            </a:r>
            <a:r>
              <a:rPr kumimoji="1" lang="zh-CN" altLang="en-US" sz="3200" b="1">
                <a:solidFill>
                  <a:srgbClr val="FF0000"/>
                </a:solidFill>
                <a:latin typeface="Times New Roman" pitchFamily="18" charset="0"/>
                <a:ea typeface="宋体" pitchFamily="2" charset="-122"/>
              </a:rPr>
              <a:t>算法     </a:t>
            </a:r>
            <a:r>
              <a:rPr kumimoji="1" lang="en-US" altLang="zh-CN" sz="2400" b="1">
                <a:solidFill>
                  <a:srgbClr val="0000FF"/>
                </a:solidFill>
                <a:latin typeface="Arial" pitchFamily="34" charset="0"/>
                <a:ea typeface="宋体" pitchFamily="2" charset="-122"/>
              </a:rPr>
              <a:t>1962</a:t>
            </a:r>
            <a:r>
              <a:rPr kumimoji="1" lang="zh-CN" altLang="en-US" sz="2400" b="1">
                <a:solidFill>
                  <a:srgbClr val="0000FF"/>
                </a:solidFill>
                <a:latin typeface="Arial" pitchFamily="34" charset="0"/>
                <a:ea typeface="宋体" pitchFamily="2" charset="-122"/>
              </a:rPr>
              <a:t>提出</a:t>
            </a:r>
            <a:endParaRPr kumimoji="1" lang="zh-CN" altLang="en-US" sz="2400" b="1">
              <a:solidFill>
                <a:srgbClr val="FF0000"/>
              </a:solidFill>
              <a:latin typeface="Times New Roman" pitchFamily="18" charset="0"/>
              <a:ea typeface="宋体" pitchFamily="2" charset="-122"/>
            </a:endParaRPr>
          </a:p>
        </p:txBody>
      </p:sp>
      <p:sp>
        <p:nvSpPr>
          <p:cNvPr id="653316" name="Rectangle 4"/>
          <p:cNvSpPr>
            <a:spLocks noChangeArrowheads="1"/>
          </p:cNvSpPr>
          <p:nvPr/>
        </p:nvSpPr>
        <p:spPr bwMode="auto">
          <a:xfrm>
            <a:off x="1524000" y="1673226"/>
            <a:ext cx="8915400" cy="3927229"/>
          </a:xfrm>
          <a:prstGeom prst="rect">
            <a:avLst/>
          </a:prstGeom>
          <a:noFill/>
          <a:ln w="9525">
            <a:noFill/>
            <a:miter lim="800000"/>
            <a:headEnd/>
            <a:tailEnd/>
          </a:ln>
        </p:spPr>
        <p:txBody>
          <a:bodyPr>
            <a:spAutoFit/>
          </a:bodyPr>
          <a:lstStyle/>
          <a:p>
            <a:pPr fontAlgn="base">
              <a:lnSpc>
                <a:spcPct val="110000"/>
              </a:lnSpc>
              <a:spcBef>
                <a:spcPct val="20000"/>
              </a:spcBef>
              <a:spcAft>
                <a:spcPct val="0"/>
              </a:spcAft>
              <a:defRPr/>
            </a:pPr>
            <a:r>
              <a:rPr kumimoji="1" lang="en-US" altLang="zh-CN" sz="2800" b="1" dirty="0">
                <a:solidFill>
                  <a:srgbClr val="E8DED8"/>
                </a:solidFill>
                <a:latin typeface="宋体" pitchFamily="2" charset="-122"/>
                <a:ea typeface="宋体" pitchFamily="2" charset="-122"/>
              </a:rPr>
              <a:t>   </a:t>
            </a:r>
            <a:r>
              <a:rPr kumimoji="1" lang="zh-CN" altLang="en-US" sz="2800" b="1" dirty="0">
                <a:solidFill>
                  <a:srgbClr val="000000"/>
                </a:solidFill>
                <a:latin typeface="宋体" pitchFamily="2" charset="-122"/>
                <a:ea typeface="宋体" pitchFamily="2" charset="-122"/>
              </a:rPr>
              <a:t>设</a:t>
            </a:r>
            <a:r>
              <a:rPr kumimoji="1" lang="en-US" altLang="zh-CN" sz="2800" b="1" i="1" dirty="0">
                <a:solidFill>
                  <a:srgbClr val="000000"/>
                </a:solidFill>
                <a:latin typeface="Times New Roman" pitchFamily="18" charset="0"/>
                <a:ea typeface="宋体" pitchFamily="2" charset="-122"/>
              </a:rPr>
              <a:t>A </a:t>
            </a:r>
            <a:r>
              <a:rPr kumimoji="1" lang="en-US" altLang="zh-CN" sz="2800" b="1" dirty="0">
                <a:solidFill>
                  <a:srgbClr val="000000"/>
                </a:solidFill>
                <a:latin typeface="Times New Roman" pitchFamily="18" charset="0"/>
                <a:ea typeface="宋体" pitchFamily="2" charset="-122"/>
              </a:rPr>
              <a:t>= (</a:t>
            </a:r>
            <a:r>
              <a:rPr kumimoji="1" lang="en-US" altLang="zh-CN" sz="2800" b="1" i="1" dirty="0" err="1">
                <a:solidFill>
                  <a:srgbClr val="000000"/>
                </a:solidFill>
                <a:latin typeface="Times New Roman" pitchFamily="18" charset="0"/>
                <a:ea typeface="宋体" pitchFamily="2" charset="-122"/>
              </a:rPr>
              <a:t>a</a:t>
            </a:r>
            <a:r>
              <a:rPr kumimoji="1" lang="en-US" altLang="zh-CN" sz="2800" b="1" i="1" baseline="-30000" dirty="0" err="1">
                <a:solidFill>
                  <a:srgbClr val="000000"/>
                </a:solidFill>
                <a:latin typeface="Times New Roman" pitchFamily="18" charset="0"/>
                <a:ea typeface="宋体" pitchFamily="2" charset="-122"/>
              </a:rPr>
              <a:t>ij</a:t>
            </a:r>
            <a:r>
              <a:rPr kumimoji="1" lang="en-US" altLang="zh-CN" sz="2800" b="1" i="1" baseline="-30000"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a:t>
            </a:r>
            <a:r>
              <a:rPr kumimoji="1" lang="en-US" altLang="zh-CN" sz="2800" b="1" i="1" baseline="-30000" dirty="0" err="1">
                <a:solidFill>
                  <a:srgbClr val="000000"/>
                </a:solidFill>
                <a:latin typeface="Times New Roman" pitchFamily="18" charset="0"/>
                <a:ea typeface="宋体" pitchFamily="2" charset="-122"/>
              </a:rPr>
              <a:t>n</a:t>
            </a:r>
            <a:r>
              <a:rPr kumimoji="1" lang="en-US" altLang="zh-CN" sz="2800" b="1" baseline="-30000" dirty="0" err="1">
                <a:solidFill>
                  <a:srgbClr val="000000"/>
                </a:solidFill>
                <a:latin typeface="宋体" pitchFamily="2" charset="-122"/>
                <a:ea typeface="宋体" pitchFamily="2" charset="-122"/>
              </a:rPr>
              <a:t>×</a:t>
            </a:r>
            <a:r>
              <a:rPr kumimoji="1" lang="en-US" altLang="zh-CN" sz="2800" b="1" i="1" baseline="-30000" dirty="0" err="1">
                <a:solidFill>
                  <a:srgbClr val="000000"/>
                </a:solidFill>
                <a:latin typeface="Times New Roman" pitchFamily="18" charset="0"/>
                <a:ea typeface="宋体" pitchFamily="2" charset="-122"/>
              </a:rPr>
              <a:t>n</a:t>
            </a:r>
            <a:r>
              <a:rPr kumimoji="1" lang="zh-CN" altLang="en-US" sz="2800" b="1" dirty="0">
                <a:solidFill>
                  <a:srgbClr val="000000"/>
                </a:solidFill>
                <a:latin typeface="宋体" pitchFamily="2" charset="-122"/>
                <a:ea typeface="宋体" pitchFamily="2" charset="-122"/>
              </a:rPr>
              <a:t>为赋权图</a:t>
            </a:r>
            <a:r>
              <a:rPr kumimoji="1" lang="en-US" altLang="zh-CN" sz="2800" b="1" i="1" dirty="0">
                <a:solidFill>
                  <a:srgbClr val="000000"/>
                </a:solidFill>
                <a:latin typeface="Times New Roman" pitchFamily="18" charset="0"/>
                <a:ea typeface="宋体" pitchFamily="2" charset="-122"/>
              </a:rPr>
              <a:t>G</a:t>
            </a:r>
            <a:r>
              <a:rPr kumimoji="1" lang="en-US" altLang="zh-CN" sz="2800" b="1" dirty="0">
                <a:solidFill>
                  <a:srgbClr val="000000"/>
                </a:solidFill>
                <a:latin typeface="Times New Roman" pitchFamily="18" charset="0"/>
                <a:ea typeface="宋体" pitchFamily="2" charset="-122"/>
              </a:rPr>
              <a:t> = (</a:t>
            </a:r>
            <a:r>
              <a:rPr kumimoji="1" lang="en-US" altLang="zh-CN" sz="2800" b="1" i="1" dirty="0">
                <a:solidFill>
                  <a:srgbClr val="000000"/>
                </a:solidFill>
                <a:latin typeface="Times New Roman" pitchFamily="18" charset="0"/>
                <a:ea typeface="宋体" pitchFamily="2" charset="-122"/>
              </a:rPr>
              <a:t>V</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E</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F</a:t>
            </a:r>
            <a:r>
              <a:rPr kumimoji="1" lang="en-US" altLang="zh-CN" sz="2800" b="1" dirty="0">
                <a:solidFill>
                  <a:srgbClr val="000000"/>
                </a:solidFill>
                <a:latin typeface="Times New Roman" pitchFamily="18" charset="0"/>
                <a:ea typeface="宋体" pitchFamily="2" charset="-122"/>
              </a:rPr>
              <a:t>)</a:t>
            </a:r>
            <a:r>
              <a:rPr kumimoji="1" lang="zh-CN" altLang="en-US" sz="2800" b="1" dirty="0">
                <a:solidFill>
                  <a:srgbClr val="000000"/>
                </a:solidFill>
                <a:latin typeface="宋体" pitchFamily="2" charset="-122"/>
                <a:ea typeface="宋体" pitchFamily="2" charset="-122"/>
              </a:rPr>
              <a:t>的权矩阵</a:t>
            </a:r>
            <a:r>
              <a:rPr kumimoji="1" lang="en-US" altLang="zh-CN" sz="2800" b="1" dirty="0">
                <a:solidFill>
                  <a:srgbClr val="000000"/>
                </a:solidFill>
                <a:latin typeface="Times New Roman" pitchFamily="18" charset="0"/>
                <a:ea typeface="宋体" pitchFamily="2" charset="-122"/>
              </a:rPr>
              <a:t>, </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ij</a:t>
            </a:r>
            <a:endParaRPr kumimoji="1" lang="en-US" altLang="zh-CN" sz="2800" b="1" i="1" baseline="-30000" dirty="0">
              <a:solidFill>
                <a:srgbClr val="000000"/>
              </a:solidFill>
              <a:latin typeface="Times New Roman" pitchFamily="18" charset="0"/>
              <a:ea typeface="宋体" pitchFamily="2" charset="-122"/>
            </a:endParaRPr>
          </a:p>
          <a:p>
            <a:pPr fontAlgn="base">
              <a:lnSpc>
                <a:spcPct val="110000"/>
              </a:lnSpc>
              <a:spcBef>
                <a:spcPct val="20000"/>
              </a:spcBef>
              <a:spcAft>
                <a:spcPct val="0"/>
              </a:spcAft>
              <a:defRPr/>
            </a:pPr>
            <a:r>
              <a:rPr kumimoji="1" lang="en-US" altLang="zh-CN" sz="2800" b="1" i="1" baseline="-30000" dirty="0">
                <a:solidFill>
                  <a:srgbClr val="000000"/>
                </a:solidFill>
                <a:latin typeface="Times New Roman" pitchFamily="18" charset="0"/>
                <a:ea typeface="宋体" pitchFamily="2" charset="-122"/>
              </a:rPr>
              <a:t>          </a:t>
            </a:r>
            <a:r>
              <a:rPr kumimoji="1" lang="zh-CN" altLang="en-US" sz="2800" b="1" dirty="0">
                <a:solidFill>
                  <a:srgbClr val="000000"/>
                </a:solidFill>
                <a:latin typeface="宋体" pitchFamily="2" charset="-122"/>
                <a:ea typeface="宋体" pitchFamily="2" charset="-122"/>
              </a:rPr>
              <a:t>表示从</a:t>
            </a:r>
            <a:r>
              <a:rPr kumimoji="1" lang="en-US" altLang="zh-CN" sz="2800" b="1" i="1" dirty="0">
                <a:solidFill>
                  <a:srgbClr val="000000"/>
                </a:solidFill>
                <a:latin typeface="Times New Roman" pitchFamily="18" charset="0"/>
                <a:ea typeface="宋体" pitchFamily="2" charset="-122"/>
              </a:rPr>
              <a:t>v</a:t>
            </a:r>
            <a:r>
              <a:rPr kumimoji="1" lang="en-US" altLang="zh-CN" sz="2800" b="1" i="1" baseline="-30000" dirty="0">
                <a:solidFill>
                  <a:srgbClr val="000000"/>
                </a:solidFill>
                <a:latin typeface="Times New Roman" pitchFamily="18" charset="0"/>
                <a:ea typeface="宋体" pitchFamily="2" charset="-122"/>
              </a:rPr>
              <a:t>i</a:t>
            </a:r>
            <a:r>
              <a:rPr kumimoji="1" lang="zh-CN" altLang="en-US" sz="2800" b="1" dirty="0">
                <a:solidFill>
                  <a:srgbClr val="000000"/>
                </a:solidFill>
                <a:latin typeface="宋体" pitchFamily="2" charset="-122"/>
                <a:ea typeface="宋体" pitchFamily="2" charset="-122"/>
              </a:rPr>
              <a:t>到</a:t>
            </a:r>
            <a:r>
              <a:rPr kumimoji="1" lang="en-US" altLang="zh-CN" sz="2800" b="1" i="1" dirty="0" err="1">
                <a:solidFill>
                  <a:srgbClr val="000000"/>
                </a:solidFill>
                <a:latin typeface="Times New Roman" pitchFamily="18" charset="0"/>
                <a:ea typeface="宋体" pitchFamily="2" charset="-122"/>
              </a:rPr>
              <a:t>v</a:t>
            </a:r>
            <a:r>
              <a:rPr kumimoji="1" lang="en-US" altLang="zh-CN" sz="2800" b="1" i="1" baseline="-30000" dirty="0" err="1">
                <a:solidFill>
                  <a:srgbClr val="000000"/>
                </a:solidFill>
                <a:latin typeface="Times New Roman" pitchFamily="18" charset="0"/>
                <a:ea typeface="宋体" pitchFamily="2" charset="-122"/>
              </a:rPr>
              <a:t>j</a:t>
            </a:r>
            <a:r>
              <a:rPr kumimoji="1" lang="zh-CN" altLang="en-US" sz="2800" b="1" dirty="0">
                <a:solidFill>
                  <a:srgbClr val="000000"/>
                </a:solidFill>
                <a:latin typeface="宋体" pitchFamily="2" charset="-122"/>
                <a:ea typeface="宋体" pitchFamily="2" charset="-122"/>
              </a:rPr>
              <a:t>点的距离</a:t>
            </a:r>
            <a:r>
              <a:rPr kumimoji="1" lang="en-US" altLang="zh-CN" sz="2800" b="1" dirty="0">
                <a:solidFill>
                  <a:srgbClr val="000000"/>
                </a:solidFill>
                <a:latin typeface="Times New Roman" pitchFamily="18" charset="0"/>
                <a:ea typeface="宋体" pitchFamily="2" charset="-122"/>
              </a:rPr>
              <a:t>. </a:t>
            </a:r>
          </a:p>
          <a:p>
            <a:pPr fontAlgn="base">
              <a:lnSpc>
                <a:spcPct val="110000"/>
              </a:lnSpc>
              <a:spcBef>
                <a:spcPct val="20000"/>
              </a:spcBef>
              <a:spcAft>
                <a:spcPct val="0"/>
              </a:spcAft>
              <a:defRPr/>
            </a:pPr>
            <a:r>
              <a:rPr kumimoji="1" lang="en-US" altLang="zh-CN" sz="2800" b="1" dirty="0">
                <a:solidFill>
                  <a:srgbClr val="000000"/>
                </a:solidFill>
                <a:latin typeface="宋体" pitchFamily="2" charset="-122"/>
                <a:ea typeface="宋体" pitchFamily="2" charset="-122"/>
              </a:rPr>
              <a:t>     </a:t>
            </a:r>
            <a:r>
              <a:rPr kumimoji="1" lang="en-US" altLang="zh-CN" sz="2800" b="1" dirty="0">
                <a:solidFill>
                  <a:srgbClr val="000000"/>
                </a:solidFill>
                <a:latin typeface="Times New Roman" pitchFamily="18" charset="0"/>
                <a:ea typeface="宋体" pitchFamily="2" charset="-122"/>
              </a:rPr>
              <a:t>① </a:t>
            </a:r>
            <a:r>
              <a:rPr kumimoji="1" lang="zh-CN" altLang="en-US" sz="2800" b="1" dirty="0">
                <a:solidFill>
                  <a:srgbClr val="000000"/>
                </a:solidFill>
                <a:latin typeface="Times New Roman" pitchFamily="18" charset="0"/>
                <a:ea typeface="宋体" pitchFamily="2" charset="-122"/>
              </a:rPr>
              <a:t>赋初值</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对所有</a:t>
            </a:r>
            <a:r>
              <a:rPr kumimoji="1" lang="en-US" altLang="zh-CN" sz="2800" b="1" i="1" dirty="0" err="1">
                <a:solidFill>
                  <a:srgbClr val="000000"/>
                </a:solidFill>
                <a:latin typeface="Times New Roman" pitchFamily="18" charset="0"/>
                <a:ea typeface="宋体" pitchFamily="2" charset="-122"/>
              </a:rPr>
              <a:t>i</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j</a:t>
            </a:r>
            <a:r>
              <a:rPr kumimoji="1" lang="en-US" altLang="zh-CN" sz="2800" b="1" dirty="0">
                <a:solidFill>
                  <a:srgbClr val="000000"/>
                </a:solidFill>
                <a:latin typeface="Times New Roman" pitchFamily="18" charset="0"/>
                <a:ea typeface="宋体" pitchFamily="2" charset="-122"/>
              </a:rPr>
              <a:t>, </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ij</a:t>
            </a:r>
            <a:r>
              <a:rPr kumimoji="1" lang="en-US" altLang="zh-CN" sz="2800" b="1" i="1" baseline="-30000"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 </a:t>
            </a:r>
            <a:r>
              <a:rPr kumimoji="1" lang="en-US" altLang="zh-CN" sz="2800" b="1" i="1" dirty="0" err="1">
                <a:solidFill>
                  <a:srgbClr val="000000"/>
                </a:solidFill>
                <a:latin typeface="Times New Roman" pitchFamily="18" charset="0"/>
                <a:ea typeface="宋体" pitchFamily="2" charset="-122"/>
              </a:rPr>
              <a:t>a</a:t>
            </a:r>
            <a:r>
              <a:rPr kumimoji="1" lang="en-US" altLang="zh-CN" sz="2800" b="1" i="1" baseline="-30000" dirty="0" err="1">
                <a:solidFill>
                  <a:srgbClr val="000000"/>
                </a:solidFill>
                <a:latin typeface="Times New Roman" pitchFamily="18" charset="0"/>
                <a:ea typeface="宋体" pitchFamily="2" charset="-122"/>
              </a:rPr>
              <a:t>ij</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k </a:t>
            </a:r>
            <a:r>
              <a:rPr kumimoji="1" lang="en-US" altLang="zh-CN" sz="2800" b="1" dirty="0">
                <a:solidFill>
                  <a:srgbClr val="000000"/>
                </a:solidFill>
                <a:latin typeface="Times New Roman" pitchFamily="18" charset="0"/>
                <a:ea typeface="宋体" pitchFamily="2" charset="-122"/>
              </a:rPr>
              <a:t>= 1. </a:t>
            </a:r>
            <a:r>
              <a:rPr kumimoji="1" lang="zh-CN" altLang="en-US" sz="2800" b="1" dirty="0">
                <a:solidFill>
                  <a:srgbClr val="000000"/>
                </a:solidFill>
                <a:latin typeface="Times New Roman" pitchFamily="18" charset="0"/>
                <a:ea typeface="宋体" pitchFamily="2" charset="-122"/>
              </a:rPr>
              <a:t>转向②</a:t>
            </a:r>
            <a:r>
              <a:rPr kumimoji="1" lang="en-US" altLang="zh-CN" sz="2800" b="1" dirty="0">
                <a:solidFill>
                  <a:srgbClr val="000000"/>
                </a:solidFill>
                <a:latin typeface="Times New Roman" pitchFamily="18" charset="0"/>
                <a:ea typeface="宋体" pitchFamily="2" charset="-122"/>
              </a:rPr>
              <a:t>.</a:t>
            </a:r>
          </a:p>
          <a:p>
            <a:pPr fontAlgn="base">
              <a:lnSpc>
                <a:spcPct val="110000"/>
              </a:lnSpc>
              <a:spcBef>
                <a:spcPct val="20000"/>
              </a:spcBef>
              <a:spcAft>
                <a:spcPct val="0"/>
              </a:spcAft>
              <a:defRPr/>
            </a:pPr>
            <a:r>
              <a:rPr kumimoji="1" lang="en-US" altLang="zh-CN" sz="2800" b="1" dirty="0">
                <a:solidFill>
                  <a:srgbClr val="000000"/>
                </a:solidFill>
                <a:latin typeface="宋体" pitchFamily="2" charset="-122"/>
                <a:ea typeface="宋体" pitchFamily="2" charset="-122"/>
              </a:rPr>
              <a:t>     </a:t>
            </a:r>
            <a:r>
              <a:rPr kumimoji="1" lang="en-US" altLang="zh-CN" sz="2800" b="1" dirty="0">
                <a:solidFill>
                  <a:srgbClr val="000000"/>
                </a:solidFill>
                <a:latin typeface="Times New Roman" pitchFamily="18" charset="0"/>
                <a:ea typeface="宋体" pitchFamily="2" charset="-122"/>
              </a:rPr>
              <a:t>② </a:t>
            </a:r>
            <a:r>
              <a:rPr kumimoji="1" lang="zh-CN" altLang="en-US" sz="2800" b="1" dirty="0">
                <a:solidFill>
                  <a:srgbClr val="000000"/>
                </a:solidFill>
                <a:latin typeface="Times New Roman" pitchFamily="18" charset="0"/>
                <a:ea typeface="宋体" pitchFamily="2" charset="-122"/>
              </a:rPr>
              <a:t>更新</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ij</a:t>
            </a:r>
            <a:r>
              <a:rPr kumimoji="1" lang="en-US" altLang="zh-CN" sz="2800" b="1" i="1" baseline="-30000"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对所有</a:t>
            </a:r>
            <a:r>
              <a:rPr kumimoji="1" lang="en-US" altLang="zh-CN" sz="2800" b="1" i="1" dirty="0" err="1">
                <a:solidFill>
                  <a:srgbClr val="000000"/>
                </a:solidFill>
                <a:latin typeface="Times New Roman" pitchFamily="18" charset="0"/>
                <a:ea typeface="宋体" pitchFamily="2" charset="-122"/>
              </a:rPr>
              <a:t>i</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j</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若</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ik</a:t>
            </a:r>
            <a:r>
              <a:rPr kumimoji="1" lang="en-US" altLang="zh-CN" sz="2800" b="1" i="1" baseline="-30000"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a:t>
            </a:r>
            <a:r>
              <a:rPr kumimoji="1" lang="en-US" altLang="zh-CN" sz="2800" b="1" i="1" dirty="0">
                <a:solidFill>
                  <a:srgbClr val="000000"/>
                </a:solidFill>
                <a:latin typeface="Times New Roman" pitchFamily="18" charset="0"/>
                <a:ea typeface="宋体" pitchFamily="2" charset="-122"/>
              </a:rPr>
              <a:t> </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k</a:t>
            </a:r>
            <a:r>
              <a:rPr kumimoji="1" lang="en-US" altLang="zh-CN" sz="2800" b="1" i="1" baseline="-30000" dirty="0">
                <a:solidFill>
                  <a:srgbClr val="000000"/>
                </a:solidFill>
                <a:latin typeface="Times New Roman" pitchFamily="18" charset="0"/>
                <a:ea typeface="宋体" pitchFamily="2" charset="-122"/>
              </a:rPr>
              <a:t> j</a:t>
            </a:r>
            <a:r>
              <a:rPr kumimoji="1" lang="zh-CN" altLang="en-US" sz="2800" b="1" dirty="0">
                <a:solidFill>
                  <a:srgbClr val="000000"/>
                </a:solidFill>
                <a:latin typeface="Times New Roman" pitchFamily="18" charset="0"/>
                <a:ea typeface="宋体" pitchFamily="2" charset="-122"/>
              </a:rPr>
              <a:t>＜</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ij</a:t>
            </a:r>
            <a:r>
              <a:rPr kumimoji="1" lang="en-US" altLang="zh-CN" sz="2800" b="1" i="1" baseline="-30000"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则</a:t>
            </a:r>
          </a:p>
          <a:p>
            <a:pPr fontAlgn="base">
              <a:lnSpc>
                <a:spcPct val="110000"/>
              </a:lnSpc>
              <a:spcBef>
                <a:spcPct val="20000"/>
              </a:spcBef>
              <a:spcAft>
                <a:spcPct val="0"/>
              </a:spcAft>
              <a:defRPr/>
            </a:pPr>
            <a:r>
              <a:rPr kumimoji="1" lang="zh-CN" altLang="en-US" sz="2800" b="1" dirty="0">
                <a:solidFill>
                  <a:srgbClr val="000000"/>
                </a:solidFill>
                <a:latin typeface="Times New Roman" pitchFamily="18" charset="0"/>
                <a:ea typeface="宋体" pitchFamily="2" charset="-122"/>
              </a:rPr>
              <a:t>               令</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ij</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 </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ik</a:t>
            </a:r>
            <a:r>
              <a:rPr kumimoji="1" lang="en-US" altLang="zh-CN" sz="2800" b="1" i="1" baseline="-30000"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a:t>
            </a:r>
            <a:r>
              <a:rPr kumimoji="1" lang="en-US" altLang="zh-CN" sz="2800" b="1" i="1" dirty="0">
                <a:solidFill>
                  <a:srgbClr val="000000"/>
                </a:solidFill>
                <a:latin typeface="Times New Roman" pitchFamily="18" charset="0"/>
                <a:ea typeface="宋体" pitchFamily="2" charset="-122"/>
              </a:rPr>
              <a:t> </a:t>
            </a:r>
            <a:r>
              <a:rPr kumimoji="1" lang="en-US" altLang="zh-CN" sz="2800" b="1" i="1" dirty="0" err="1">
                <a:solidFill>
                  <a:srgbClr val="000000"/>
                </a:solidFill>
                <a:latin typeface="Times New Roman" pitchFamily="18" charset="0"/>
                <a:ea typeface="宋体" pitchFamily="2" charset="-122"/>
              </a:rPr>
              <a:t>d</a:t>
            </a:r>
            <a:r>
              <a:rPr kumimoji="1" lang="en-US" altLang="zh-CN" sz="2800" b="1" i="1" baseline="-30000" dirty="0" err="1">
                <a:solidFill>
                  <a:srgbClr val="000000"/>
                </a:solidFill>
                <a:latin typeface="Times New Roman" pitchFamily="18" charset="0"/>
                <a:ea typeface="宋体" pitchFamily="2" charset="-122"/>
              </a:rPr>
              <a:t>kj</a:t>
            </a:r>
            <a:r>
              <a:rPr kumimoji="1" lang="en-US" altLang="zh-CN" sz="2800" b="1" i="1" baseline="-30000"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转向③</a:t>
            </a:r>
            <a:r>
              <a:rPr kumimoji="1" lang="en-US" altLang="zh-CN" sz="2800" b="1" dirty="0">
                <a:solidFill>
                  <a:srgbClr val="000000"/>
                </a:solidFill>
                <a:latin typeface="Times New Roman" pitchFamily="18" charset="0"/>
                <a:ea typeface="宋体" pitchFamily="2" charset="-122"/>
              </a:rPr>
              <a:t>;</a:t>
            </a:r>
          </a:p>
          <a:p>
            <a:pPr fontAlgn="base">
              <a:lnSpc>
                <a:spcPct val="110000"/>
              </a:lnSpc>
              <a:spcBef>
                <a:spcPct val="20000"/>
              </a:spcBef>
              <a:spcAft>
                <a:spcPct val="0"/>
              </a:spcAft>
              <a:defRPr/>
            </a:pPr>
            <a:r>
              <a:rPr kumimoji="1" lang="en-US" altLang="zh-CN" sz="2800" b="1" dirty="0">
                <a:solidFill>
                  <a:srgbClr val="000000"/>
                </a:solidFill>
                <a:latin typeface="宋体" pitchFamily="2" charset="-122"/>
                <a:ea typeface="宋体" pitchFamily="2" charset="-122"/>
              </a:rPr>
              <a:t>     </a:t>
            </a:r>
            <a:r>
              <a:rPr kumimoji="1" lang="en-US" altLang="zh-CN" sz="2800" b="1" dirty="0">
                <a:solidFill>
                  <a:srgbClr val="000000"/>
                </a:solidFill>
                <a:latin typeface="Times New Roman" pitchFamily="18" charset="0"/>
                <a:ea typeface="宋体" pitchFamily="2" charset="-122"/>
              </a:rPr>
              <a:t>③ </a:t>
            </a:r>
            <a:r>
              <a:rPr kumimoji="1" lang="zh-CN" altLang="en-US" sz="2800" b="1" dirty="0">
                <a:solidFill>
                  <a:srgbClr val="000000"/>
                </a:solidFill>
                <a:latin typeface="Times New Roman" pitchFamily="18" charset="0"/>
                <a:ea typeface="宋体" pitchFamily="2" charset="-122"/>
              </a:rPr>
              <a:t>终止判断</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若</a:t>
            </a:r>
            <a:r>
              <a:rPr kumimoji="1" lang="en-US" altLang="zh-CN" sz="2800" b="1" i="1" dirty="0">
                <a:solidFill>
                  <a:srgbClr val="000000"/>
                </a:solidFill>
                <a:latin typeface="Times New Roman" pitchFamily="18" charset="0"/>
                <a:ea typeface="宋体" pitchFamily="2" charset="-122"/>
              </a:rPr>
              <a:t>k </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n</a:t>
            </a:r>
            <a:r>
              <a:rPr kumimoji="1" lang="zh-CN" altLang="en-US" sz="2800" b="1" dirty="0">
                <a:solidFill>
                  <a:srgbClr val="000000"/>
                </a:solidFill>
                <a:latin typeface="Times New Roman" pitchFamily="18" charset="0"/>
                <a:ea typeface="宋体" pitchFamily="2" charset="-122"/>
              </a:rPr>
              <a:t>终止</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否则令</a:t>
            </a:r>
            <a:r>
              <a:rPr kumimoji="1" lang="en-US" altLang="zh-CN" sz="2800" b="1" i="1" dirty="0">
                <a:solidFill>
                  <a:srgbClr val="000000"/>
                </a:solidFill>
                <a:latin typeface="Times New Roman" pitchFamily="18" charset="0"/>
                <a:ea typeface="宋体" pitchFamily="2" charset="-122"/>
              </a:rPr>
              <a:t>k</a:t>
            </a: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 k</a:t>
            </a:r>
            <a:r>
              <a:rPr kumimoji="1" lang="en-US" altLang="zh-CN" sz="2800" b="1" dirty="0">
                <a:solidFill>
                  <a:srgbClr val="000000"/>
                </a:solidFill>
                <a:latin typeface="Times New Roman" pitchFamily="18" charset="0"/>
                <a:ea typeface="宋体" pitchFamily="2" charset="-122"/>
              </a:rPr>
              <a:t> + 1, </a:t>
            </a:r>
            <a:r>
              <a:rPr kumimoji="1" lang="zh-CN" altLang="en-US" sz="2800" b="1" dirty="0">
                <a:solidFill>
                  <a:srgbClr val="000000"/>
                </a:solidFill>
                <a:latin typeface="Times New Roman" pitchFamily="18" charset="0"/>
                <a:ea typeface="宋体" pitchFamily="2" charset="-122"/>
              </a:rPr>
              <a:t>转向②</a:t>
            </a:r>
            <a:r>
              <a:rPr kumimoji="1" lang="en-US" altLang="zh-CN" sz="2800" b="1" dirty="0">
                <a:solidFill>
                  <a:srgbClr val="000000"/>
                </a:solidFill>
                <a:latin typeface="Times New Roman" pitchFamily="18" charset="0"/>
                <a:ea typeface="宋体" pitchFamily="2" charset="-122"/>
              </a:rPr>
              <a:t>.</a:t>
            </a:r>
          </a:p>
          <a:p>
            <a:pPr fontAlgn="base">
              <a:lnSpc>
                <a:spcPct val="110000"/>
              </a:lnSpc>
              <a:spcBef>
                <a:spcPct val="20000"/>
              </a:spcBef>
              <a:spcAft>
                <a:spcPct val="0"/>
              </a:spcAft>
              <a:defRPr/>
            </a:pPr>
            <a:r>
              <a:rPr kumimoji="1" lang="en-US" altLang="zh-CN" sz="2800" b="1" dirty="0">
                <a:solidFill>
                  <a:srgbClr val="000000"/>
                </a:solidFill>
                <a:latin typeface="Times New Roman" pitchFamily="18" charset="0"/>
                <a:ea typeface="宋体" pitchFamily="2" charset="-122"/>
              </a:rPr>
              <a:t>. </a:t>
            </a:r>
          </a:p>
        </p:txBody>
      </p:sp>
      <p:sp>
        <p:nvSpPr>
          <p:cNvPr id="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任意两点之间的最短路</a:t>
            </a:r>
          </a:p>
        </p:txBody>
      </p:sp>
    </p:spTree>
    <p:extLst>
      <p:ext uri="{BB962C8B-B14F-4D97-AF65-F5344CB8AC3E}">
        <p14:creationId xmlns:p14="http://schemas.microsoft.com/office/powerpoint/2010/main" val="383105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3316">
                                            <p:txEl>
                                              <p:pRg st="0" end="0"/>
                                            </p:txEl>
                                          </p:spTgt>
                                        </p:tgtEl>
                                        <p:attrNameLst>
                                          <p:attrName>style.visibility</p:attrName>
                                        </p:attrNameLst>
                                      </p:cBhvr>
                                      <p:to>
                                        <p:strVal val="visible"/>
                                      </p:to>
                                    </p:set>
                                    <p:animEffect transition="in" filter="box(out)">
                                      <p:cBhvr>
                                        <p:cTn id="7" dur="500"/>
                                        <p:tgtEl>
                                          <p:spTgt spid="65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3316">
                                            <p:txEl>
                                              <p:pRg st="1" end="1"/>
                                            </p:txEl>
                                          </p:spTgt>
                                        </p:tgtEl>
                                        <p:attrNameLst>
                                          <p:attrName>style.visibility</p:attrName>
                                        </p:attrNameLst>
                                      </p:cBhvr>
                                      <p:to>
                                        <p:strVal val="visible"/>
                                      </p:to>
                                    </p:set>
                                    <p:animEffect transition="in" filter="box(out)">
                                      <p:cBhvr>
                                        <p:cTn id="12" dur="500"/>
                                        <p:tgtEl>
                                          <p:spTgt spid="6533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53316">
                                            <p:txEl>
                                              <p:pRg st="2" end="2"/>
                                            </p:txEl>
                                          </p:spTgt>
                                        </p:tgtEl>
                                        <p:attrNameLst>
                                          <p:attrName>style.visibility</p:attrName>
                                        </p:attrNameLst>
                                      </p:cBhvr>
                                      <p:to>
                                        <p:strVal val="visible"/>
                                      </p:to>
                                    </p:set>
                                    <p:animEffect transition="in" filter="box(out)">
                                      <p:cBhvr>
                                        <p:cTn id="17" dur="500"/>
                                        <p:tgtEl>
                                          <p:spTgt spid="6533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53316">
                                            <p:txEl>
                                              <p:pRg st="3" end="3"/>
                                            </p:txEl>
                                          </p:spTgt>
                                        </p:tgtEl>
                                        <p:attrNameLst>
                                          <p:attrName>style.visibility</p:attrName>
                                        </p:attrNameLst>
                                      </p:cBhvr>
                                      <p:to>
                                        <p:strVal val="visible"/>
                                      </p:to>
                                    </p:set>
                                    <p:animEffect transition="in" filter="box(out)">
                                      <p:cBhvr>
                                        <p:cTn id="22" dur="500"/>
                                        <p:tgtEl>
                                          <p:spTgt spid="6533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53316">
                                            <p:txEl>
                                              <p:pRg st="4" end="4"/>
                                            </p:txEl>
                                          </p:spTgt>
                                        </p:tgtEl>
                                        <p:attrNameLst>
                                          <p:attrName>style.visibility</p:attrName>
                                        </p:attrNameLst>
                                      </p:cBhvr>
                                      <p:to>
                                        <p:strVal val="visible"/>
                                      </p:to>
                                    </p:set>
                                    <p:animEffect transition="in" filter="box(out)">
                                      <p:cBhvr>
                                        <p:cTn id="27" dur="500"/>
                                        <p:tgtEl>
                                          <p:spTgt spid="6533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53316">
                                            <p:txEl>
                                              <p:pRg st="5" end="5"/>
                                            </p:txEl>
                                          </p:spTgt>
                                        </p:tgtEl>
                                        <p:attrNameLst>
                                          <p:attrName>style.visibility</p:attrName>
                                        </p:attrNameLst>
                                      </p:cBhvr>
                                      <p:to>
                                        <p:strVal val="visible"/>
                                      </p:to>
                                    </p:set>
                                    <p:animEffect transition="in" filter="box(out)">
                                      <p:cBhvr>
                                        <p:cTn id="32" dur="500"/>
                                        <p:tgtEl>
                                          <p:spTgt spid="6533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53316">
                                            <p:txEl>
                                              <p:pRg st="6" end="6"/>
                                            </p:txEl>
                                          </p:spTgt>
                                        </p:tgtEl>
                                        <p:attrNameLst>
                                          <p:attrName>style.visibility</p:attrName>
                                        </p:attrNameLst>
                                      </p:cBhvr>
                                      <p:to>
                                        <p:strVal val="visible"/>
                                      </p:to>
                                    </p:set>
                                    <p:animEffect transition="in" filter="box(out)">
                                      <p:cBhvr>
                                        <p:cTn id="37" dur="500"/>
                                        <p:tgtEl>
                                          <p:spTgt spid="65331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880866" y="5170379"/>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buFont typeface="Wingdings" pitchFamily="2" charset="2"/>
              <a:buNone/>
            </a:pPr>
            <a:r>
              <a:rPr lang="en-US" altLang="zh-CN">
                <a:solidFill>
                  <a:schemeClr val="tx1"/>
                </a:solidFill>
                <a:latin typeface="黑体" panose="02010609060101010101" pitchFamily="49" charset="-122"/>
                <a:ea typeface="黑体" panose="02010609060101010101" pitchFamily="49" charset="-122"/>
              </a:rPr>
              <a:t>                   </a:t>
            </a:r>
            <a:r>
              <a:rPr lang="zh-CN" altLang="en-US">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lang="zh-CN" altLang="en-US">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lang="zh-CN" altLang="en-US">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8" name="矩形 9"/>
          <p:cNvSpPr>
            <a:spLocks noChangeArrowheads="1"/>
          </p:cNvSpPr>
          <p:nvPr/>
        </p:nvSpPr>
        <p:spPr bwMode="auto">
          <a:xfrm>
            <a:off x="8301245" y="6065955"/>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2021年5月5日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9" name="Rectangle 2"/>
          <p:cNvSpPr txBox="1">
            <a:spLocks noChangeArrowheads="1"/>
          </p:cNvSpPr>
          <p:nvPr/>
        </p:nvSpPr>
        <p:spPr>
          <a:xfrm>
            <a:off x="2765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lang="zh-CN" altLang="en-US" sz="7200" dirty="0">
                <a:ln>
                  <a:noFill/>
                </a:ln>
                <a:solidFill>
                  <a:srgbClr val="C84340">
                    <a:lumMod val="75000"/>
                  </a:srgbClr>
                </a:solidFill>
              </a:rPr>
              <a:t>     </a:t>
            </a:r>
            <a:r>
              <a:rPr lang="zh-CN" altLang="en-US" sz="6000" dirty="0">
                <a:ln>
                  <a:noFill/>
                </a:ln>
                <a:solidFill>
                  <a:srgbClr val="C84340">
                    <a:lumMod val="75000"/>
                  </a:srgbClr>
                </a:solidFill>
                <a:latin typeface="黑体" pitchFamily="49" charset="-122"/>
                <a:ea typeface="黑体" pitchFamily="49" charset="-122"/>
              </a:rPr>
              <a:t>离散数学</a:t>
            </a:r>
            <a:r>
              <a:rPr lang="en-US" altLang="zh-CN" sz="6000" dirty="0">
                <a:ln>
                  <a:noFill/>
                </a:ln>
                <a:solidFill>
                  <a:srgbClr val="C84340">
                    <a:lumMod val="75000"/>
                  </a:srgbClr>
                </a:solidFill>
                <a:latin typeface="黑体" pitchFamily="49" charset="-122"/>
                <a:ea typeface="黑体" pitchFamily="49" charset="-122"/>
              </a:rPr>
              <a:t>II</a:t>
            </a:r>
            <a:br>
              <a:rPr lang="en-US" altLang="zh-CN" sz="6000" dirty="0">
                <a:ln>
                  <a:noFill/>
                </a:ln>
                <a:solidFill>
                  <a:srgbClr val="C84340">
                    <a:lumMod val="75000"/>
                  </a:srgbClr>
                </a:solidFill>
                <a:latin typeface="黑体" pitchFamily="49" charset="-122"/>
                <a:ea typeface="黑体" pitchFamily="49" charset="-122"/>
              </a:rPr>
            </a:br>
            <a:r>
              <a:rPr lang="en-US" altLang="zh-CN" sz="6000" dirty="0">
                <a:ln>
                  <a:noFill/>
                </a:ln>
                <a:solidFill>
                  <a:srgbClr val="C84340">
                    <a:lumMod val="75000"/>
                  </a:srgbClr>
                </a:solidFill>
                <a:latin typeface="黑体" pitchFamily="49" charset="-122"/>
                <a:ea typeface="黑体" pitchFamily="49" charset="-122"/>
              </a:rPr>
              <a:t>      </a:t>
            </a:r>
            <a:r>
              <a:rPr lang="en-US" altLang="zh-CN" sz="4800" dirty="0">
                <a:ln>
                  <a:noFill/>
                </a:ln>
                <a:solidFill>
                  <a:srgbClr val="C84340">
                    <a:lumMod val="75000"/>
                  </a:srgbClr>
                </a:solidFill>
                <a:latin typeface="黑体" pitchFamily="49" charset="-122"/>
                <a:ea typeface="黑体" pitchFamily="49" charset="-122"/>
              </a:rPr>
              <a:t>―</a:t>
            </a:r>
            <a:r>
              <a:rPr lang="zh-CN" altLang="en-US" sz="4800" dirty="0">
                <a:ln>
                  <a:noFill/>
                </a:ln>
                <a:solidFill>
                  <a:srgbClr val="C84340">
                    <a:lumMod val="75000"/>
                  </a:srgbClr>
                </a:solidFill>
                <a:latin typeface="黑体" pitchFamily="49" charset="-122"/>
                <a:ea typeface="黑体" pitchFamily="49" charset="-122"/>
              </a:rPr>
              <a:t>图论第六讲</a:t>
            </a:r>
            <a:br>
              <a:rPr lang="en-US" altLang="zh-CN" sz="4800" dirty="0">
                <a:ln>
                  <a:noFill/>
                </a:ln>
                <a:solidFill>
                  <a:srgbClr val="C84340">
                    <a:lumMod val="75000"/>
                  </a:srgbClr>
                </a:solidFill>
              </a:rPr>
            </a:br>
            <a:br>
              <a:rPr lang="en-US" altLang="zh-CN" sz="7200" dirty="0">
                <a:ln>
                  <a:noFill/>
                </a:ln>
                <a:solidFill>
                  <a:srgbClr val="C84340">
                    <a:lumMod val="75000"/>
                  </a:srgbClr>
                </a:solidFill>
              </a:rPr>
            </a:br>
            <a:endParaRPr lang="zh-CN" altLang="en-US" sz="7200" dirty="0">
              <a:ln>
                <a:noFill/>
              </a:ln>
              <a:solidFill>
                <a:srgbClr val="C84340">
                  <a:lumMod val="75000"/>
                </a:srgbClr>
              </a:solidFill>
            </a:endParaRPr>
          </a:p>
        </p:txBody>
      </p:sp>
    </p:spTree>
    <p:extLst>
      <p:ext uri="{BB962C8B-B14F-4D97-AF65-F5344CB8AC3E}">
        <p14:creationId xmlns:p14="http://schemas.microsoft.com/office/powerpoint/2010/main" val="95821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zh-CN" altLang="en-US" sz="3200" dirty="0">
                <a:solidFill>
                  <a:srgbClr val="000000"/>
                </a:solidFill>
                <a:latin typeface="Garamond" pitchFamily="18" charset="0"/>
              </a:rPr>
              <a:t>图论模型</a:t>
            </a:r>
          </a:p>
        </p:txBody>
      </p:sp>
      <p:sp>
        <p:nvSpPr>
          <p:cNvPr id="662532" name="Rectangle 4"/>
          <p:cNvSpPr>
            <a:spLocks noChangeArrowheads="1"/>
          </p:cNvSpPr>
          <p:nvPr/>
        </p:nvSpPr>
        <p:spPr bwMode="auto">
          <a:xfrm>
            <a:off x="1865314" y="1763714"/>
            <a:ext cx="8802687" cy="3736407"/>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PT</a:t>
            </a:r>
            <a:r>
              <a:rPr lang="zh-CN" altLang="en-US" sz="2800" dirty="0">
                <a:solidFill>
                  <a:srgbClr val="000000"/>
                </a:solidFill>
                <a:latin typeface="Garamond" pitchFamily="18" charset="0"/>
              </a:rPr>
              <a:t>图</a:t>
            </a:r>
            <a:r>
              <a:rPr lang="en-US" altLang="zh-CN" sz="2800" dirty="0">
                <a:solidFill>
                  <a:srgbClr val="000000"/>
                </a:solidFill>
                <a:latin typeface="Garamond" pitchFamily="18" charset="0"/>
              </a:rPr>
              <a:t>(</a:t>
            </a:r>
            <a:r>
              <a:rPr lang="en-US" altLang="zh-CN" dirty="0" err="1">
                <a:solidFill>
                  <a:srgbClr val="000000"/>
                </a:solidFill>
                <a:latin typeface="Garamond" pitchFamily="18" charset="0"/>
              </a:rPr>
              <a:t>Potentialtask</a:t>
            </a:r>
            <a:r>
              <a:rPr lang="en-US" altLang="zh-CN" dirty="0">
                <a:solidFill>
                  <a:srgbClr val="000000"/>
                </a:solidFill>
                <a:latin typeface="Garamond" pitchFamily="18" charset="0"/>
              </a:rPr>
              <a:t> graph</a:t>
            </a:r>
            <a:r>
              <a:rPr lang="en-US" altLang="zh-CN" sz="2800" dirty="0">
                <a:solidFill>
                  <a:srgbClr val="000000"/>
                </a:solidFill>
                <a:latin typeface="Garamond" pitchFamily="18" charset="0"/>
              </a:rPr>
              <a:t>)</a:t>
            </a:r>
            <a:r>
              <a:rPr lang="zh-CN" altLang="en-US" sz="2800">
                <a:solidFill>
                  <a:srgbClr val="000000"/>
                </a:solidFill>
                <a:latin typeface="Garamond" pitchFamily="18" charset="0"/>
              </a:rPr>
              <a:t>：（与单元最短路比，此图无环）</a:t>
            </a:r>
            <a:endParaRPr lang="zh-CN" altLang="en-US" sz="2800" dirty="0">
              <a:solidFill>
                <a:srgbClr val="000000"/>
              </a:solidFill>
              <a:latin typeface="Garamond" pitchFamily="18" charset="0"/>
            </a:endParaRP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a:t>
            </a:r>
            <a:r>
              <a:rPr lang="zh-CN" altLang="en-US" dirty="0">
                <a:solidFill>
                  <a:srgbClr val="000000"/>
                </a:solidFill>
                <a:latin typeface="Garamond" pitchFamily="18" charset="0"/>
              </a:rPr>
              <a:t>－  </a:t>
            </a:r>
            <a:r>
              <a:rPr lang="zh-CN" altLang="zh-CN" dirty="0">
                <a:solidFill>
                  <a:srgbClr val="000000"/>
                </a:solidFill>
                <a:latin typeface="Garamond" pitchFamily="18" charset="0"/>
              </a:rPr>
              <a:t>结点表示工序</a:t>
            </a:r>
            <a:endParaRPr lang="zh-CN" altLang="en-US" dirty="0">
              <a:solidFill>
                <a:srgbClr val="000000"/>
              </a:solidFill>
              <a:latin typeface="Garamond" pitchFamily="18" charset="0"/>
            </a:endParaRPr>
          </a:p>
          <a:p>
            <a:pPr lvl="1">
              <a:spcBef>
                <a:spcPct val="20000"/>
              </a:spcBef>
              <a:buClr>
                <a:srgbClr val="7F7F7F"/>
              </a:buClr>
              <a:buSzPct val="70000"/>
              <a:buFont typeface="Wingdings" pitchFamily="2" charset="2"/>
              <a:buNone/>
            </a:pPr>
            <a:r>
              <a:rPr lang="zh-CN" altLang="en-US" dirty="0">
                <a:solidFill>
                  <a:srgbClr val="000000"/>
                </a:solidFill>
                <a:latin typeface="Garamond" pitchFamily="18" charset="0"/>
              </a:rPr>
              <a:t>      － </a:t>
            </a:r>
            <a:r>
              <a:rPr lang="zh-CN" altLang="zh-CN" dirty="0">
                <a:solidFill>
                  <a:srgbClr val="000000"/>
                </a:solidFill>
                <a:latin typeface="Garamond" pitchFamily="18" charset="0"/>
              </a:rPr>
              <a:t>有向边(i , j )表示工序 i 完成之后工序 j才能启动</a:t>
            </a:r>
            <a:endParaRPr lang="zh-CN" altLang="en-US" dirty="0">
              <a:solidFill>
                <a:srgbClr val="000000"/>
              </a:solidFill>
              <a:latin typeface="Garamond" pitchFamily="18" charset="0"/>
            </a:endParaRPr>
          </a:p>
          <a:p>
            <a:pPr lvl="1">
              <a:spcBef>
                <a:spcPct val="20000"/>
              </a:spcBef>
              <a:buClr>
                <a:srgbClr val="7F7F7F"/>
              </a:buClr>
              <a:buSzPct val="70000"/>
              <a:buFont typeface="Wingdings" pitchFamily="2" charset="2"/>
              <a:buNone/>
            </a:pPr>
            <a:r>
              <a:rPr lang="zh-CN" altLang="en-US" dirty="0">
                <a:solidFill>
                  <a:srgbClr val="000000"/>
                </a:solidFill>
                <a:latin typeface="Garamond" pitchFamily="18" charset="0"/>
              </a:rPr>
              <a:t>      － </a:t>
            </a:r>
            <a:r>
              <a:rPr lang="zh-CN" altLang="zh-CN" dirty="0">
                <a:solidFill>
                  <a:srgbClr val="000000"/>
                </a:solidFill>
                <a:latin typeface="Garamond" pitchFamily="18" charset="0"/>
              </a:rPr>
              <a:t>边权</a:t>
            </a:r>
            <a:r>
              <a:rPr lang="zh-CN" altLang="zh-CN" i="1" dirty="0">
                <a:solidFill>
                  <a:srgbClr val="000000"/>
                </a:solidFill>
                <a:latin typeface="Times New Roman" pitchFamily="18" charset="0"/>
              </a:rPr>
              <a:t>w</a:t>
            </a:r>
            <a:r>
              <a:rPr lang="zh-CN" altLang="zh-CN" i="1" baseline="-25000" dirty="0">
                <a:solidFill>
                  <a:srgbClr val="000000"/>
                </a:solidFill>
                <a:latin typeface="Times New Roman" pitchFamily="18" charset="0"/>
              </a:rPr>
              <a:t>i</a:t>
            </a:r>
            <a:r>
              <a:rPr lang="zh-CN" altLang="zh-CN" i="1" dirty="0">
                <a:solidFill>
                  <a:srgbClr val="000000"/>
                </a:solidFill>
                <a:latin typeface="Times New Roman" pitchFamily="18" charset="0"/>
              </a:rPr>
              <a:t> </a:t>
            </a:r>
            <a:r>
              <a:rPr lang="zh-CN" altLang="zh-CN" dirty="0">
                <a:solidFill>
                  <a:srgbClr val="000000"/>
                </a:solidFill>
                <a:latin typeface="Garamond" pitchFamily="18" charset="0"/>
              </a:rPr>
              <a:t>表示工序 i 所需的时间</a:t>
            </a:r>
            <a:endParaRPr lang="zh-CN" altLang="en-US" dirty="0">
              <a:solidFill>
                <a:srgbClr val="000000"/>
              </a:solidFill>
              <a:latin typeface="Garamond" pitchFamily="18" charset="0"/>
            </a:endParaRP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a:t>
            </a:r>
            <a:r>
              <a:rPr lang="en-US" altLang="zh-CN" sz="2800" dirty="0">
                <a:solidFill>
                  <a:srgbClr val="000000"/>
                </a:solidFill>
                <a:latin typeface="Garamond" pitchFamily="18" charset="0"/>
              </a:rPr>
              <a:t>PERT</a:t>
            </a:r>
            <a:r>
              <a:rPr lang="zh-CN" altLang="en-US" sz="2800" dirty="0">
                <a:solidFill>
                  <a:srgbClr val="000000"/>
                </a:solidFill>
                <a:latin typeface="Garamond" pitchFamily="18" charset="0"/>
              </a:rPr>
              <a:t>图</a:t>
            </a:r>
            <a:r>
              <a:rPr lang="en-US" altLang="zh-CN" sz="2800" dirty="0">
                <a:solidFill>
                  <a:srgbClr val="000000"/>
                </a:solidFill>
                <a:latin typeface="Garamond" pitchFamily="18" charset="0"/>
              </a:rPr>
              <a:t>(</a:t>
            </a:r>
            <a:r>
              <a:rPr lang="en-US" altLang="zh-CN" dirty="0" err="1">
                <a:solidFill>
                  <a:srgbClr val="000000"/>
                </a:solidFill>
                <a:latin typeface="Garamond" pitchFamily="18" charset="0"/>
              </a:rPr>
              <a:t>Programme</a:t>
            </a:r>
            <a:r>
              <a:rPr lang="en-US" altLang="zh-CN" dirty="0">
                <a:solidFill>
                  <a:srgbClr val="000000"/>
                </a:solidFill>
                <a:latin typeface="Garamond" pitchFamily="18" charset="0"/>
              </a:rPr>
              <a:t> evaluation and review technique</a:t>
            </a:r>
            <a:r>
              <a:rPr lang="en-US" altLang="zh-CN" sz="2800" dirty="0">
                <a:solidFill>
                  <a:srgbClr val="000000"/>
                </a:solidFill>
                <a:latin typeface="Garamond" pitchFamily="18" charset="0"/>
              </a:rPr>
              <a:t>)</a:t>
            </a:r>
          </a:p>
          <a:p>
            <a:pPr lvl="1">
              <a:spcBef>
                <a:spcPct val="20000"/>
              </a:spcBef>
              <a:buClr>
                <a:srgbClr val="7F7F7F"/>
              </a:buClr>
              <a:buSzPct val="70000"/>
              <a:buFont typeface="Wingdings" pitchFamily="2" charset="2"/>
              <a:buNone/>
            </a:pPr>
            <a:r>
              <a:rPr lang="en-US" altLang="zh-CN" sz="2800" dirty="0">
                <a:solidFill>
                  <a:srgbClr val="000000"/>
                </a:solidFill>
                <a:latin typeface="宋体" pitchFamily="2" charset="-122"/>
              </a:rPr>
              <a:t>  </a:t>
            </a:r>
            <a:r>
              <a:rPr lang="en-US" altLang="zh-CN" sz="2800" dirty="0">
                <a:solidFill>
                  <a:srgbClr val="000000"/>
                </a:solidFill>
                <a:latin typeface="Garamond" pitchFamily="18" charset="0"/>
              </a:rPr>
              <a:t> </a:t>
            </a:r>
            <a:r>
              <a:rPr lang="zh-CN" altLang="en-US" dirty="0">
                <a:solidFill>
                  <a:srgbClr val="000000"/>
                </a:solidFill>
                <a:latin typeface="Garamond" pitchFamily="18" charset="0"/>
              </a:rPr>
              <a:t>－  结点为工序之间的关系</a:t>
            </a:r>
          </a:p>
          <a:p>
            <a:pPr lvl="1">
              <a:spcBef>
                <a:spcPct val="20000"/>
              </a:spcBef>
              <a:buClr>
                <a:srgbClr val="7F7F7F"/>
              </a:buClr>
              <a:buSzPct val="70000"/>
              <a:buFont typeface="Wingdings" pitchFamily="2" charset="2"/>
              <a:buNone/>
            </a:pPr>
            <a:r>
              <a:rPr lang="zh-CN" altLang="en-US" dirty="0">
                <a:solidFill>
                  <a:srgbClr val="000000"/>
                </a:solidFill>
                <a:latin typeface="Garamond" pitchFamily="18" charset="0"/>
              </a:rPr>
              <a:t>            </a:t>
            </a:r>
            <a:r>
              <a:rPr lang="en-US" altLang="zh-CN" i="1" dirty="0" err="1">
                <a:solidFill>
                  <a:srgbClr val="000000"/>
                </a:solidFill>
                <a:latin typeface="Times New Roman" pitchFamily="18" charset="0"/>
              </a:rPr>
              <a:t>v</a:t>
            </a:r>
            <a:r>
              <a:rPr lang="en-US" altLang="zh-CN" i="1" baseline="-30000" dirty="0" err="1">
                <a:solidFill>
                  <a:srgbClr val="000000"/>
                </a:solidFill>
                <a:latin typeface="Times New Roman" pitchFamily="18" charset="0"/>
              </a:rPr>
              <a:t>k</a:t>
            </a:r>
            <a:r>
              <a:rPr lang="en-US" altLang="zh-CN" i="1" baseline="-30000" dirty="0">
                <a:solidFill>
                  <a:srgbClr val="000000"/>
                </a:solidFill>
                <a:latin typeface="Times New Roman" pitchFamily="18" charset="0"/>
              </a:rPr>
              <a:t> </a:t>
            </a:r>
            <a:r>
              <a:rPr lang="zh-CN" altLang="en-US" dirty="0">
                <a:solidFill>
                  <a:srgbClr val="000000"/>
                </a:solidFill>
                <a:latin typeface="宋体" pitchFamily="2" charset="-122"/>
              </a:rPr>
              <a:t>是</a:t>
            </a:r>
            <a:r>
              <a:rPr lang="en-US" altLang="zh-CN" i="1" dirty="0" err="1">
                <a:solidFill>
                  <a:srgbClr val="000000"/>
                </a:solidFill>
                <a:latin typeface="Times New Roman" pitchFamily="18" charset="0"/>
              </a:rPr>
              <a:t>e</a:t>
            </a:r>
            <a:r>
              <a:rPr lang="en-US" altLang="zh-CN" i="1" baseline="-30000" dirty="0" err="1">
                <a:solidFill>
                  <a:srgbClr val="000000"/>
                </a:solidFill>
                <a:latin typeface="Times New Roman" pitchFamily="18" charset="0"/>
              </a:rPr>
              <a:t>i</a:t>
            </a:r>
            <a:r>
              <a:rPr lang="zh-CN" altLang="en-US" dirty="0">
                <a:solidFill>
                  <a:srgbClr val="000000"/>
                </a:solidFill>
                <a:latin typeface="宋体" pitchFamily="2" charset="-122"/>
              </a:rPr>
              <a:t>的终点</a:t>
            </a:r>
            <a:r>
              <a:rPr lang="zh-CN" altLang="en-US" dirty="0">
                <a:solidFill>
                  <a:srgbClr val="000000"/>
                </a:solidFill>
                <a:latin typeface="Times New Roman" pitchFamily="18" charset="0"/>
              </a:rPr>
              <a:t>、</a:t>
            </a:r>
            <a:r>
              <a:rPr lang="en-US" altLang="zh-CN" i="1" dirty="0" err="1">
                <a:solidFill>
                  <a:srgbClr val="000000"/>
                </a:solidFill>
                <a:latin typeface="Times New Roman" pitchFamily="18" charset="0"/>
              </a:rPr>
              <a:t>e</a:t>
            </a:r>
            <a:r>
              <a:rPr lang="en-US" altLang="zh-CN" i="1" baseline="-30000" dirty="0" err="1">
                <a:solidFill>
                  <a:srgbClr val="000000"/>
                </a:solidFill>
                <a:latin typeface="Times New Roman" pitchFamily="18" charset="0"/>
              </a:rPr>
              <a:t>j</a:t>
            </a:r>
            <a:r>
              <a:rPr lang="en-US" altLang="zh-CN" i="1" baseline="-30000" dirty="0">
                <a:solidFill>
                  <a:srgbClr val="000000"/>
                </a:solidFill>
                <a:latin typeface="Times New Roman" pitchFamily="18" charset="0"/>
              </a:rPr>
              <a:t> </a:t>
            </a:r>
            <a:r>
              <a:rPr lang="zh-CN" altLang="en-US" dirty="0">
                <a:solidFill>
                  <a:srgbClr val="000000"/>
                </a:solidFill>
                <a:latin typeface="宋体" pitchFamily="2" charset="-122"/>
              </a:rPr>
              <a:t>的始点表示工序</a:t>
            </a:r>
            <a:r>
              <a:rPr lang="en-US" altLang="zh-CN" i="1" dirty="0" err="1">
                <a:solidFill>
                  <a:srgbClr val="000000"/>
                </a:solidFill>
                <a:latin typeface="Times New Roman" pitchFamily="18" charset="0"/>
              </a:rPr>
              <a:t>e</a:t>
            </a:r>
            <a:r>
              <a:rPr lang="en-US" altLang="zh-CN" i="1" baseline="-30000" dirty="0" err="1">
                <a:solidFill>
                  <a:srgbClr val="000000"/>
                </a:solidFill>
                <a:latin typeface="Times New Roman" pitchFamily="18" charset="0"/>
              </a:rPr>
              <a:t>i</a:t>
            </a:r>
            <a:r>
              <a:rPr lang="zh-CN" altLang="en-US" dirty="0">
                <a:solidFill>
                  <a:srgbClr val="000000"/>
                </a:solidFill>
                <a:latin typeface="宋体" pitchFamily="2" charset="-122"/>
              </a:rPr>
              <a:t>完成后</a:t>
            </a:r>
            <a:r>
              <a:rPr lang="en-US" altLang="zh-CN" i="1" dirty="0" err="1">
                <a:solidFill>
                  <a:srgbClr val="000000"/>
                </a:solidFill>
                <a:latin typeface="Times New Roman" pitchFamily="18" charset="0"/>
              </a:rPr>
              <a:t>e</a:t>
            </a:r>
            <a:r>
              <a:rPr lang="en-US" altLang="zh-CN" i="1" baseline="-30000" dirty="0" err="1">
                <a:solidFill>
                  <a:srgbClr val="000000"/>
                </a:solidFill>
                <a:latin typeface="Times New Roman" pitchFamily="18" charset="0"/>
              </a:rPr>
              <a:t>j</a:t>
            </a:r>
            <a:r>
              <a:rPr lang="zh-CN" altLang="en-US" dirty="0">
                <a:solidFill>
                  <a:srgbClr val="000000"/>
                </a:solidFill>
                <a:latin typeface="宋体" pitchFamily="2" charset="-122"/>
              </a:rPr>
              <a:t>才能开始</a:t>
            </a:r>
            <a:endParaRPr lang="zh-CN" altLang="en-US" dirty="0">
              <a:solidFill>
                <a:srgbClr val="000000"/>
              </a:solidFill>
              <a:latin typeface="Garamond" pitchFamily="18" charset="0"/>
            </a:endParaRPr>
          </a:p>
          <a:p>
            <a:pPr lvl="1">
              <a:spcBef>
                <a:spcPct val="20000"/>
              </a:spcBef>
              <a:buClr>
                <a:srgbClr val="7F7F7F"/>
              </a:buClr>
              <a:buSzPct val="70000"/>
              <a:buFont typeface="Wingdings" pitchFamily="2" charset="2"/>
              <a:buNone/>
            </a:pPr>
            <a:r>
              <a:rPr lang="zh-CN" altLang="en-US" dirty="0">
                <a:solidFill>
                  <a:srgbClr val="000000"/>
                </a:solidFill>
                <a:latin typeface="Garamond" pitchFamily="18" charset="0"/>
              </a:rPr>
              <a:t>      － 有向边表示工序</a:t>
            </a:r>
          </a:p>
          <a:p>
            <a:pPr lvl="1">
              <a:spcBef>
                <a:spcPct val="20000"/>
              </a:spcBef>
              <a:buClr>
                <a:srgbClr val="7F7F7F"/>
              </a:buClr>
              <a:buSzPct val="70000"/>
              <a:buFont typeface="Wingdings" pitchFamily="2" charset="2"/>
              <a:buNone/>
            </a:pPr>
            <a:r>
              <a:rPr lang="zh-CN" altLang="en-US" dirty="0">
                <a:solidFill>
                  <a:srgbClr val="000000"/>
                </a:solidFill>
                <a:latin typeface="Garamond" pitchFamily="18" charset="0"/>
              </a:rPr>
              <a:t>      － </a:t>
            </a:r>
            <a:r>
              <a:rPr lang="zh-CN" altLang="zh-CN" dirty="0">
                <a:solidFill>
                  <a:srgbClr val="000000"/>
                </a:solidFill>
                <a:latin typeface="Garamond" pitchFamily="18" charset="0"/>
              </a:rPr>
              <a:t>边权</a:t>
            </a:r>
            <a:r>
              <a:rPr lang="zh-CN" altLang="zh-CN" i="1" dirty="0">
                <a:solidFill>
                  <a:srgbClr val="000000"/>
                </a:solidFill>
                <a:latin typeface="Times New Roman" pitchFamily="18" charset="0"/>
              </a:rPr>
              <a:t>w</a:t>
            </a:r>
            <a:r>
              <a:rPr lang="zh-CN" altLang="zh-CN" i="1" baseline="-25000" dirty="0">
                <a:solidFill>
                  <a:srgbClr val="000000"/>
                </a:solidFill>
                <a:latin typeface="Times New Roman" pitchFamily="18" charset="0"/>
              </a:rPr>
              <a:t>i</a:t>
            </a:r>
            <a:r>
              <a:rPr lang="zh-CN" altLang="zh-CN" i="1" dirty="0">
                <a:solidFill>
                  <a:srgbClr val="000000"/>
                </a:solidFill>
                <a:latin typeface="Times New Roman" pitchFamily="18" charset="0"/>
              </a:rPr>
              <a:t> </a:t>
            </a:r>
            <a:r>
              <a:rPr lang="zh-CN" altLang="zh-CN" dirty="0">
                <a:solidFill>
                  <a:srgbClr val="000000"/>
                </a:solidFill>
                <a:latin typeface="Garamond" pitchFamily="18" charset="0"/>
              </a:rPr>
              <a:t>表示</a:t>
            </a:r>
            <a:r>
              <a:rPr lang="zh-CN" altLang="en-US" dirty="0">
                <a:solidFill>
                  <a:srgbClr val="000000"/>
                </a:solidFill>
                <a:latin typeface="Garamond" pitchFamily="18" charset="0"/>
              </a:rPr>
              <a:t>该工序所需时间</a:t>
            </a:r>
            <a:endParaRPr lang="zh-CN" altLang="en-US" sz="2800" dirty="0">
              <a:solidFill>
                <a:srgbClr val="000000"/>
              </a:solidFill>
              <a:latin typeface="宋体" pitchFamily="2" charset="-122"/>
            </a:endParaRPr>
          </a:p>
        </p:txBody>
      </p:sp>
      <p:sp>
        <p:nvSpPr>
          <p:cNvPr id="6" name="标题 4"/>
          <p:cNvSpPr>
            <a:spLocks noGrp="1"/>
          </p:cNvSpPr>
          <p:nvPr>
            <p:ph type="title"/>
          </p:nvPr>
        </p:nvSpPr>
        <p:spPr/>
        <p:txBody>
          <a:bodyPr/>
          <a:lstStyle/>
          <a:p>
            <a:r>
              <a:rPr lang="zh-CN" altLang="en-US" dirty="0"/>
              <a:t>关键路径</a:t>
            </a:r>
          </a:p>
        </p:txBody>
      </p:sp>
    </p:spTree>
    <p:extLst>
      <p:ext uri="{BB962C8B-B14F-4D97-AF65-F5344CB8AC3E}">
        <p14:creationId xmlns:p14="http://schemas.microsoft.com/office/powerpoint/2010/main" val="309795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2532">
                                            <p:txEl>
                                              <p:pRg st="0" end="0"/>
                                            </p:txEl>
                                          </p:spTgt>
                                        </p:tgtEl>
                                        <p:attrNameLst>
                                          <p:attrName>style.visibility</p:attrName>
                                        </p:attrNameLst>
                                      </p:cBhvr>
                                      <p:to>
                                        <p:strVal val="visible"/>
                                      </p:to>
                                    </p:set>
                                    <p:animEffect transition="in" filter="blinds(horizontal)">
                                      <p:cBhvr>
                                        <p:cTn id="7" dur="500"/>
                                        <p:tgtEl>
                                          <p:spTgt spid="66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2532">
                                            <p:txEl>
                                              <p:pRg st="1" end="1"/>
                                            </p:txEl>
                                          </p:spTgt>
                                        </p:tgtEl>
                                        <p:attrNameLst>
                                          <p:attrName>style.visibility</p:attrName>
                                        </p:attrNameLst>
                                      </p:cBhvr>
                                      <p:to>
                                        <p:strVal val="visible"/>
                                      </p:to>
                                    </p:set>
                                    <p:animEffect transition="in" filter="blinds(horizontal)">
                                      <p:cBhvr>
                                        <p:cTn id="12" dur="500"/>
                                        <p:tgtEl>
                                          <p:spTgt spid="662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2532">
                                            <p:txEl>
                                              <p:pRg st="2" end="2"/>
                                            </p:txEl>
                                          </p:spTgt>
                                        </p:tgtEl>
                                        <p:attrNameLst>
                                          <p:attrName>style.visibility</p:attrName>
                                        </p:attrNameLst>
                                      </p:cBhvr>
                                      <p:to>
                                        <p:strVal val="visible"/>
                                      </p:to>
                                    </p:set>
                                    <p:animEffect transition="in" filter="blinds(horizontal)">
                                      <p:cBhvr>
                                        <p:cTn id="17" dur="500"/>
                                        <p:tgtEl>
                                          <p:spTgt spid="662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2532">
                                            <p:txEl>
                                              <p:pRg st="3" end="3"/>
                                            </p:txEl>
                                          </p:spTgt>
                                        </p:tgtEl>
                                        <p:attrNameLst>
                                          <p:attrName>style.visibility</p:attrName>
                                        </p:attrNameLst>
                                      </p:cBhvr>
                                      <p:to>
                                        <p:strVal val="visible"/>
                                      </p:to>
                                    </p:set>
                                    <p:animEffect transition="in" filter="blinds(horizontal)">
                                      <p:cBhvr>
                                        <p:cTn id="22" dur="500"/>
                                        <p:tgtEl>
                                          <p:spTgt spid="662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2532">
                                            <p:txEl>
                                              <p:pRg st="4" end="4"/>
                                            </p:txEl>
                                          </p:spTgt>
                                        </p:tgtEl>
                                        <p:attrNameLst>
                                          <p:attrName>style.visibility</p:attrName>
                                        </p:attrNameLst>
                                      </p:cBhvr>
                                      <p:to>
                                        <p:strVal val="visible"/>
                                      </p:to>
                                    </p:set>
                                    <p:animEffect transition="in" filter="blinds(horizontal)">
                                      <p:cBhvr>
                                        <p:cTn id="27" dur="500"/>
                                        <p:tgtEl>
                                          <p:spTgt spid="662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2532">
                                            <p:txEl>
                                              <p:pRg st="5" end="5"/>
                                            </p:txEl>
                                          </p:spTgt>
                                        </p:tgtEl>
                                        <p:attrNameLst>
                                          <p:attrName>style.visibility</p:attrName>
                                        </p:attrNameLst>
                                      </p:cBhvr>
                                      <p:to>
                                        <p:strVal val="visible"/>
                                      </p:to>
                                    </p:set>
                                    <p:animEffect transition="in" filter="blinds(horizontal)">
                                      <p:cBhvr>
                                        <p:cTn id="32" dur="500"/>
                                        <p:tgtEl>
                                          <p:spTgt spid="662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2532">
                                            <p:txEl>
                                              <p:pRg st="6" end="6"/>
                                            </p:txEl>
                                          </p:spTgt>
                                        </p:tgtEl>
                                        <p:attrNameLst>
                                          <p:attrName>style.visibility</p:attrName>
                                        </p:attrNameLst>
                                      </p:cBhvr>
                                      <p:to>
                                        <p:strVal val="visible"/>
                                      </p:to>
                                    </p:set>
                                    <p:animEffect transition="in" filter="blinds(horizontal)">
                                      <p:cBhvr>
                                        <p:cTn id="37" dur="500"/>
                                        <p:tgtEl>
                                          <p:spTgt spid="662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62532">
                                            <p:txEl>
                                              <p:pRg st="7" end="7"/>
                                            </p:txEl>
                                          </p:spTgt>
                                        </p:tgtEl>
                                        <p:attrNameLst>
                                          <p:attrName>style.visibility</p:attrName>
                                        </p:attrNameLst>
                                      </p:cBhvr>
                                      <p:to>
                                        <p:strVal val="visible"/>
                                      </p:to>
                                    </p:set>
                                    <p:animEffect transition="in" filter="blinds(horizontal)">
                                      <p:cBhvr>
                                        <p:cTn id="42" dur="500"/>
                                        <p:tgtEl>
                                          <p:spTgt spid="662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62532">
                                            <p:txEl>
                                              <p:pRg st="8" end="8"/>
                                            </p:txEl>
                                          </p:spTgt>
                                        </p:tgtEl>
                                        <p:attrNameLst>
                                          <p:attrName>style.visibility</p:attrName>
                                        </p:attrNameLst>
                                      </p:cBhvr>
                                      <p:to>
                                        <p:strVal val="visible"/>
                                      </p:to>
                                    </p:set>
                                    <p:animEffect transition="in" filter="blinds(horizontal)">
                                      <p:cBhvr>
                                        <p:cTn id="47" dur="500"/>
                                        <p:tgtEl>
                                          <p:spTgt spid="6625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ChangeArrowheads="1"/>
          </p:cNvSpPr>
          <p:nvPr/>
        </p:nvSpPr>
        <p:spPr bwMode="auto">
          <a:xfrm>
            <a:off x="1847850" y="1223963"/>
            <a:ext cx="8478838" cy="2119298"/>
          </a:xfrm>
          <a:prstGeom prst="rect">
            <a:avLst/>
          </a:prstGeom>
          <a:noFill/>
          <a:ln w="9525">
            <a:noFill/>
            <a:miter lim="800000"/>
            <a:headEnd/>
            <a:tailEnd/>
          </a:ln>
        </p:spPr>
        <p:txBody>
          <a:bodyPr>
            <a:spAutoFit/>
          </a:bodyPr>
          <a:lstStyle/>
          <a:p>
            <a:pPr algn="just">
              <a:lnSpc>
                <a:spcPct val="110000"/>
              </a:lnSpc>
              <a:spcBef>
                <a:spcPct val="50000"/>
              </a:spcBef>
            </a:pPr>
            <a:r>
              <a:rPr lang="en-US" altLang="zh-CN" dirty="0">
                <a:solidFill>
                  <a:srgbClr val="000000"/>
                </a:solidFill>
              </a:rPr>
              <a:t> </a:t>
            </a:r>
            <a:r>
              <a:rPr lang="zh-CN" altLang="en-US" sz="2600" dirty="0">
                <a:solidFill>
                  <a:srgbClr val="FF0066"/>
                </a:solidFill>
              </a:rPr>
              <a:t>算法：</a:t>
            </a:r>
          </a:p>
          <a:p>
            <a:pPr algn="just">
              <a:lnSpc>
                <a:spcPct val="110000"/>
              </a:lnSpc>
              <a:spcBef>
                <a:spcPct val="30000"/>
              </a:spcBef>
            </a:pPr>
            <a:r>
              <a:rPr lang="zh-CN" altLang="en-US" dirty="0">
                <a:solidFill>
                  <a:srgbClr val="000000"/>
                </a:solidFill>
              </a:rPr>
              <a:t>        </a:t>
            </a:r>
            <a:r>
              <a:rPr lang="en-US" altLang="zh-CN" dirty="0">
                <a:solidFill>
                  <a:srgbClr val="000000"/>
                </a:solidFill>
              </a:rPr>
              <a:t>(1)</a:t>
            </a:r>
            <a:r>
              <a:rPr lang="zh-CN" altLang="en-US" dirty="0">
                <a:solidFill>
                  <a:srgbClr val="000000"/>
                </a:solidFill>
              </a:rPr>
              <a:t>从有向图中选择一个没有前驱</a:t>
            </a:r>
            <a:r>
              <a:rPr lang="en-US" altLang="zh-CN" dirty="0">
                <a:solidFill>
                  <a:srgbClr val="000000"/>
                </a:solidFill>
              </a:rPr>
              <a:t>(</a:t>
            </a:r>
            <a:r>
              <a:rPr lang="zh-CN" altLang="en-US" dirty="0">
                <a:solidFill>
                  <a:srgbClr val="000000"/>
                </a:solidFill>
              </a:rPr>
              <a:t>即入度为</a:t>
            </a:r>
            <a:r>
              <a:rPr lang="en-US" altLang="zh-CN" dirty="0">
                <a:solidFill>
                  <a:srgbClr val="000000"/>
                </a:solidFill>
              </a:rPr>
              <a:t>0)</a:t>
            </a:r>
            <a:r>
              <a:rPr lang="zh-CN" altLang="en-US" dirty="0">
                <a:solidFill>
                  <a:srgbClr val="000000"/>
                </a:solidFill>
              </a:rPr>
              <a:t>的顶点并且输出它。</a:t>
            </a:r>
          </a:p>
          <a:p>
            <a:pPr algn="just">
              <a:lnSpc>
                <a:spcPct val="110000"/>
              </a:lnSpc>
              <a:spcBef>
                <a:spcPct val="30000"/>
              </a:spcBef>
            </a:pPr>
            <a:r>
              <a:rPr lang="zh-CN" altLang="en-US" dirty="0">
                <a:solidFill>
                  <a:srgbClr val="000000"/>
                </a:solidFill>
              </a:rPr>
              <a:t>       </a:t>
            </a:r>
            <a:r>
              <a:rPr lang="en-US" altLang="zh-CN" dirty="0">
                <a:solidFill>
                  <a:srgbClr val="000000"/>
                </a:solidFill>
              </a:rPr>
              <a:t>(2)</a:t>
            </a:r>
            <a:r>
              <a:rPr lang="zh-CN" altLang="en-US" dirty="0">
                <a:solidFill>
                  <a:srgbClr val="000000"/>
                </a:solidFill>
              </a:rPr>
              <a:t>从图中删去该顶点</a:t>
            </a:r>
            <a:r>
              <a:rPr lang="en-US" altLang="zh-CN" dirty="0">
                <a:solidFill>
                  <a:srgbClr val="000000"/>
                </a:solidFill>
              </a:rPr>
              <a:t>,</a:t>
            </a:r>
            <a:r>
              <a:rPr lang="zh-CN" altLang="en-US" dirty="0">
                <a:solidFill>
                  <a:srgbClr val="000000"/>
                </a:solidFill>
              </a:rPr>
              <a:t>并且删去从该顶点发出的全部有向边。</a:t>
            </a:r>
          </a:p>
          <a:p>
            <a:pPr algn="just">
              <a:lnSpc>
                <a:spcPct val="110000"/>
              </a:lnSpc>
              <a:spcBef>
                <a:spcPct val="30000"/>
              </a:spcBef>
            </a:pPr>
            <a:r>
              <a:rPr lang="zh-CN" altLang="en-US" dirty="0">
                <a:solidFill>
                  <a:srgbClr val="000000"/>
                </a:solidFill>
              </a:rPr>
              <a:t>       </a:t>
            </a:r>
            <a:r>
              <a:rPr lang="en-US" altLang="zh-CN" dirty="0">
                <a:solidFill>
                  <a:srgbClr val="000000"/>
                </a:solidFill>
              </a:rPr>
              <a:t>(3)</a:t>
            </a:r>
            <a:r>
              <a:rPr lang="zh-CN" altLang="en-US" dirty="0">
                <a:solidFill>
                  <a:srgbClr val="000000"/>
                </a:solidFill>
              </a:rPr>
              <a:t>重复上述两步</a:t>
            </a:r>
            <a:r>
              <a:rPr lang="en-US" altLang="zh-CN" dirty="0">
                <a:solidFill>
                  <a:srgbClr val="000000"/>
                </a:solidFill>
              </a:rPr>
              <a:t>,</a:t>
            </a:r>
            <a:r>
              <a:rPr lang="zh-CN" altLang="en-US" dirty="0">
                <a:solidFill>
                  <a:srgbClr val="000000"/>
                </a:solidFill>
              </a:rPr>
              <a:t>直到剩余的图中不再存在没有前驱的顶点为止。</a:t>
            </a:r>
          </a:p>
          <a:p>
            <a:pPr algn="just">
              <a:lnSpc>
                <a:spcPct val="110000"/>
              </a:lnSpc>
              <a:spcBef>
                <a:spcPct val="50000"/>
              </a:spcBef>
            </a:pPr>
            <a:r>
              <a:rPr lang="zh-CN" altLang="en-US" dirty="0">
                <a:solidFill>
                  <a:srgbClr val="000000"/>
                </a:solidFill>
              </a:rPr>
              <a:t>如果还有顶点却没有入度为</a:t>
            </a:r>
            <a:r>
              <a:rPr lang="en-US" altLang="zh-CN" dirty="0">
                <a:solidFill>
                  <a:srgbClr val="000000"/>
                </a:solidFill>
              </a:rPr>
              <a:t>0</a:t>
            </a:r>
            <a:r>
              <a:rPr lang="zh-CN" altLang="en-US" dirty="0">
                <a:solidFill>
                  <a:srgbClr val="000000"/>
                </a:solidFill>
              </a:rPr>
              <a:t>的顶点，说明有向图有环存在。</a:t>
            </a:r>
          </a:p>
        </p:txBody>
      </p:sp>
      <p:sp>
        <p:nvSpPr>
          <p:cNvPr id="6" name="标题 4"/>
          <p:cNvSpPr>
            <a:spLocks noGrp="1"/>
          </p:cNvSpPr>
          <p:nvPr>
            <p:ph type="title"/>
          </p:nvPr>
        </p:nvSpPr>
        <p:spPr/>
        <p:txBody>
          <a:bodyPr/>
          <a:lstStyle/>
          <a:p>
            <a:r>
              <a:rPr lang="zh-CN" altLang="en-US" dirty="0"/>
              <a:t>拓扑排序</a:t>
            </a:r>
          </a:p>
        </p:txBody>
      </p:sp>
    </p:spTree>
    <p:extLst>
      <p:ext uri="{BB962C8B-B14F-4D97-AF65-F5344CB8AC3E}">
        <p14:creationId xmlns:p14="http://schemas.microsoft.com/office/powerpoint/2010/main" val="270770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zh-CN" altLang="en-US" sz="3200" dirty="0">
                <a:solidFill>
                  <a:srgbClr val="000000"/>
                </a:solidFill>
                <a:latin typeface="Garamond" pitchFamily="18" charset="0"/>
              </a:rPr>
              <a:t>关键路径算法</a:t>
            </a:r>
          </a:p>
        </p:txBody>
      </p:sp>
      <p:sp>
        <p:nvSpPr>
          <p:cNvPr id="669700" name="Rectangle 4"/>
          <p:cNvSpPr>
            <a:spLocks noChangeArrowheads="1"/>
          </p:cNvSpPr>
          <p:nvPr/>
        </p:nvSpPr>
        <p:spPr bwMode="auto">
          <a:xfrm>
            <a:off x="1524000" y="1943100"/>
            <a:ext cx="8915400" cy="3462230"/>
          </a:xfrm>
          <a:prstGeom prst="rect">
            <a:avLst/>
          </a:prstGeom>
          <a:noFill/>
          <a:ln w="9525">
            <a:noFill/>
            <a:miter lim="800000"/>
            <a:headEnd/>
            <a:tailEnd/>
          </a:ln>
        </p:spPr>
        <p:txBody>
          <a:bodyPr>
            <a:spAutoFit/>
          </a:bodyPr>
          <a:lstStyle/>
          <a:p>
            <a:pPr>
              <a:lnSpc>
                <a:spcPct val="110000"/>
              </a:lnSpc>
              <a:spcBef>
                <a:spcPct val="10000"/>
              </a:spcBef>
            </a:pPr>
            <a:r>
              <a:rPr lang="en-US" altLang="zh-CN" dirty="0">
                <a:solidFill>
                  <a:srgbClr val="000000"/>
                </a:solidFill>
                <a:latin typeface="宋体" pitchFamily="2" charset="-122"/>
              </a:rPr>
              <a:t>    </a:t>
            </a:r>
            <a:r>
              <a:rPr lang="en-US" altLang="zh-CN" dirty="0">
                <a:solidFill>
                  <a:srgbClr val="000000"/>
                </a:solidFill>
                <a:latin typeface="Times New Roman" pitchFamily="18" charset="0"/>
              </a:rPr>
              <a:t>①</a:t>
            </a:r>
            <a:r>
              <a:rPr lang="en-US" altLang="zh-CN" dirty="0">
                <a:solidFill>
                  <a:srgbClr val="000000"/>
                </a:solidFill>
                <a:latin typeface="宋体" pitchFamily="2" charset="-122"/>
              </a:rPr>
              <a:t> </a:t>
            </a:r>
            <a:r>
              <a:rPr lang="zh-CN" altLang="en-US" dirty="0">
                <a:solidFill>
                  <a:srgbClr val="000000"/>
                </a:solidFill>
                <a:latin typeface="宋体" pitchFamily="2" charset="-122"/>
              </a:rPr>
              <a:t>根据定理</a:t>
            </a:r>
            <a:r>
              <a:rPr lang="en-US" altLang="zh-CN" dirty="0">
                <a:solidFill>
                  <a:srgbClr val="000000"/>
                </a:solidFill>
                <a:latin typeface="宋体" pitchFamily="2" charset="-122"/>
              </a:rPr>
              <a:t>2.7.1</a:t>
            </a:r>
            <a:r>
              <a:rPr lang="zh-CN" altLang="en-US" dirty="0">
                <a:solidFill>
                  <a:srgbClr val="000000"/>
                </a:solidFill>
                <a:latin typeface="Times New Roman" pitchFamily="18" charset="0"/>
              </a:rPr>
              <a:t>对结点重新编号为</a:t>
            </a:r>
            <a:r>
              <a:rPr lang="en-US" altLang="zh-CN" sz="2600" i="1" dirty="0">
                <a:solidFill>
                  <a:srgbClr val="000000"/>
                </a:solidFill>
                <a:latin typeface="Times New Roman" pitchFamily="18" charset="0"/>
              </a:rPr>
              <a:t>v</a:t>
            </a:r>
            <a:r>
              <a:rPr lang="en-US" altLang="zh-CN" sz="2600" baseline="-30000" dirty="0">
                <a:solidFill>
                  <a:srgbClr val="000000"/>
                </a:solidFill>
                <a:latin typeface="Times New Roman" pitchFamily="18" charset="0"/>
              </a:rPr>
              <a:t>1</a:t>
            </a:r>
            <a:r>
              <a:rPr lang="en-US" altLang="zh-CN" dirty="0">
                <a:solidFill>
                  <a:srgbClr val="000000"/>
                </a:solidFill>
                <a:latin typeface="Times New Roman" pitchFamily="18" charset="0"/>
              </a:rPr>
              <a:t>’</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v</a:t>
            </a:r>
            <a:r>
              <a:rPr lang="en-US" altLang="zh-CN" sz="2600" baseline="-30000" dirty="0">
                <a:solidFill>
                  <a:srgbClr val="000000"/>
                </a:solidFill>
                <a:latin typeface="Times New Roman" pitchFamily="18" charset="0"/>
              </a:rPr>
              <a:t>2</a:t>
            </a:r>
            <a:r>
              <a:rPr lang="en-US" altLang="zh-CN" dirty="0">
                <a:solidFill>
                  <a:srgbClr val="000000"/>
                </a:solidFill>
                <a:latin typeface="Times New Roman" pitchFamily="18" charset="0"/>
              </a:rPr>
              <a:t>’</a:t>
            </a:r>
            <a:r>
              <a:rPr lang="en-US" altLang="zh-CN" sz="2600" dirty="0">
                <a:solidFill>
                  <a:srgbClr val="000000"/>
                </a:solidFill>
                <a:latin typeface="Times New Roman" pitchFamily="18" charset="0"/>
              </a:rPr>
              <a:t>, …, </a:t>
            </a:r>
            <a:r>
              <a:rPr lang="en-US" altLang="zh-CN" sz="2600" i="1" dirty="0" err="1">
                <a:solidFill>
                  <a:srgbClr val="000000"/>
                </a:solidFill>
                <a:latin typeface="Times New Roman" pitchFamily="18" charset="0"/>
              </a:rPr>
              <a:t>v</a:t>
            </a:r>
            <a:r>
              <a:rPr lang="en-US" altLang="zh-CN" sz="2600" baseline="-30000" dirty="0" err="1">
                <a:solidFill>
                  <a:srgbClr val="000000"/>
                </a:solidFill>
                <a:latin typeface="Times New Roman" pitchFamily="18" charset="0"/>
              </a:rPr>
              <a:t>n</a:t>
            </a:r>
            <a:r>
              <a:rPr lang="en-US" altLang="zh-CN" dirty="0">
                <a:solidFill>
                  <a:srgbClr val="000000"/>
                </a:solidFill>
                <a:latin typeface="Times New Roman" pitchFamily="18" charset="0"/>
              </a:rPr>
              <a:t>’</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② </a:t>
            </a:r>
            <a:r>
              <a:rPr lang="zh-CN" altLang="en-US" dirty="0">
                <a:solidFill>
                  <a:srgbClr val="000000"/>
                </a:solidFill>
                <a:latin typeface="宋体" pitchFamily="2" charset="-122"/>
              </a:rPr>
              <a:t>赋初值 </a:t>
            </a:r>
            <a:r>
              <a:rPr lang="zh-CN" altLang="en-US" i="1" dirty="0">
                <a:solidFill>
                  <a:srgbClr val="000000"/>
                </a:solidFill>
                <a:latin typeface="宋体" pitchFamily="2" charset="-122"/>
                <a:sym typeface="Symbol" pitchFamily="18" charset="2"/>
              </a:rPr>
              <a:t></a:t>
            </a:r>
            <a:r>
              <a:rPr lang="en-US" altLang="zh-CN" dirty="0">
                <a:solidFill>
                  <a:srgbClr val="000000"/>
                </a:solidFill>
                <a:latin typeface="宋体" pitchFamily="2" charset="-122"/>
              </a:rPr>
              <a:t>(</a:t>
            </a:r>
            <a:r>
              <a:rPr lang="en-US" altLang="zh-CN" sz="2600" i="1" dirty="0">
                <a:solidFill>
                  <a:srgbClr val="000000"/>
                </a:solidFill>
                <a:latin typeface="Times New Roman" pitchFamily="18" charset="0"/>
              </a:rPr>
              <a:t>v</a:t>
            </a:r>
            <a:r>
              <a:rPr lang="en-US" altLang="zh-CN" sz="2600" baseline="-30000" dirty="0">
                <a:solidFill>
                  <a:srgbClr val="000000"/>
                </a:solidFill>
                <a:latin typeface="Times New Roman" pitchFamily="18" charset="0"/>
              </a:rPr>
              <a:t>1</a:t>
            </a:r>
            <a:r>
              <a:rPr lang="en-US" altLang="zh-CN" dirty="0">
                <a:solidFill>
                  <a:srgbClr val="000000"/>
                </a:solidFill>
                <a:latin typeface="Times New Roman" pitchFamily="18" charset="0"/>
              </a:rPr>
              <a:t>’</a:t>
            </a:r>
            <a:r>
              <a:rPr lang="en-US" altLang="zh-CN" dirty="0">
                <a:solidFill>
                  <a:srgbClr val="000000"/>
                </a:solidFill>
                <a:latin typeface="宋体" pitchFamily="2" charset="-122"/>
              </a:rPr>
              <a:t>)</a:t>
            </a:r>
            <a:r>
              <a:rPr lang="en-US" altLang="zh-CN" dirty="0">
                <a:solidFill>
                  <a:srgbClr val="000000"/>
                </a:solidFill>
                <a:latin typeface="Times New Roman" pitchFamily="18" charset="0"/>
              </a:rPr>
              <a:t>= 0</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③ </a:t>
            </a:r>
            <a:r>
              <a:rPr lang="zh-CN" altLang="en-US" dirty="0">
                <a:solidFill>
                  <a:srgbClr val="000000"/>
                </a:solidFill>
                <a:latin typeface="宋体" pitchFamily="2" charset="-122"/>
              </a:rPr>
              <a:t>依次更新 </a:t>
            </a:r>
            <a:r>
              <a:rPr lang="zh-CN" altLang="en-US" i="1" dirty="0">
                <a:solidFill>
                  <a:srgbClr val="000000"/>
                </a:solidFill>
                <a:latin typeface="宋体" pitchFamily="2" charset="-122"/>
                <a:sym typeface="Symbol" pitchFamily="18" charset="2"/>
              </a:rPr>
              <a:t></a:t>
            </a:r>
            <a:r>
              <a:rPr lang="en-US" altLang="zh-CN" dirty="0">
                <a:solidFill>
                  <a:srgbClr val="000000"/>
                </a:solidFill>
                <a:latin typeface="宋体" pitchFamily="2" charset="-122"/>
              </a:rPr>
              <a:t>(</a:t>
            </a:r>
            <a:r>
              <a:rPr lang="en-US" altLang="zh-CN" sz="2600" i="1" dirty="0" err="1">
                <a:solidFill>
                  <a:srgbClr val="000000"/>
                </a:solidFill>
                <a:latin typeface="Times New Roman" pitchFamily="18" charset="0"/>
              </a:rPr>
              <a:t>v</a:t>
            </a:r>
            <a:r>
              <a:rPr lang="en-US" altLang="zh-CN" sz="2600" baseline="-30000" dirty="0" err="1">
                <a:solidFill>
                  <a:srgbClr val="000000"/>
                </a:solidFill>
                <a:latin typeface="Times New Roman" pitchFamily="18" charset="0"/>
              </a:rPr>
              <a:t>j</a:t>
            </a:r>
            <a:r>
              <a:rPr lang="en-US" altLang="zh-CN" dirty="0">
                <a:solidFill>
                  <a:srgbClr val="000000"/>
                </a:solidFill>
                <a:latin typeface="Times New Roman" pitchFamily="18" charset="0"/>
              </a:rPr>
              <a:t>’</a:t>
            </a:r>
            <a:r>
              <a:rPr lang="en-US" altLang="zh-CN" sz="2600" dirty="0">
                <a:solidFill>
                  <a:srgbClr val="000000"/>
                </a:solidFill>
                <a:latin typeface="Times New Roman" pitchFamily="18" charset="0"/>
              </a:rPr>
              <a:t> </a:t>
            </a:r>
            <a:r>
              <a:rPr lang="en-US" altLang="zh-CN" dirty="0">
                <a:solidFill>
                  <a:srgbClr val="000000"/>
                </a:solidFill>
                <a:latin typeface="宋体" pitchFamily="2" charset="-122"/>
              </a:rPr>
              <a:t>),</a:t>
            </a:r>
            <a:r>
              <a:rPr lang="en-US" altLang="zh-CN" i="1" dirty="0">
                <a:solidFill>
                  <a:srgbClr val="000000"/>
                </a:solidFill>
                <a:latin typeface="Times New Roman" pitchFamily="18" charset="0"/>
              </a:rPr>
              <a:t>j </a:t>
            </a:r>
            <a:r>
              <a:rPr lang="en-US" altLang="zh-CN" dirty="0">
                <a:solidFill>
                  <a:srgbClr val="000000"/>
                </a:solidFill>
                <a:latin typeface="Times New Roman" pitchFamily="18" charset="0"/>
              </a:rPr>
              <a:t>= 2, 3, … , </a:t>
            </a:r>
            <a:r>
              <a:rPr lang="en-US" altLang="zh-CN" i="1" dirty="0">
                <a:solidFill>
                  <a:srgbClr val="000000"/>
                </a:solidFill>
                <a:latin typeface="Times New Roman" pitchFamily="18" charset="0"/>
              </a:rPr>
              <a:t>n </a:t>
            </a:r>
            <a:r>
              <a:rPr lang="en-US" altLang="zh-CN" dirty="0">
                <a:solidFill>
                  <a:srgbClr val="000000"/>
                </a:solidFill>
                <a:latin typeface="宋体" pitchFamily="2" charset="-122"/>
              </a:rPr>
              <a:t>.</a:t>
            </a:r>
          </a:p>
          <a:p>
            <a:pPr>
              <a:lnSpc>
                <a:spcPct val="110000"/>
              </a:lnSpc>
              <a:spcBef>
                <a:spcPct val="10000"/>
              </a:spcBef>
            </a:pPr>
            <a:endParaRPr lang="en-US" altLang="zh-CN" dirty="0">
              <a:solidFill>
                <a:srgbClr val="000000"/>
              </a:solidFill>
              <a:latin typeface="宋体" pitchFamily="2" charset="-122"/>
            </a:endParaRPr>
          </a:p>
          <a:p>
            <a:pPr algn="ctr">
              <a:lnSpc>
                <a:spcPct val="110000"/>
              </a:lnSpc>
              <a:spcBef>
                <a:spcPct val="10000"/>
              </a:spcBef>
            </a:pPr>
            <a:endParaRPr lang="en-US" altLang="zh-CN" dirty="0">
              <a:solidFill>
                <a:srgbClr val="000000"/>
              </a:solidFill>
              <a:latin typeface="宋体" pitchFamily="2" charset="-122"/>
            </a:endParaRPr>
          </a:p>
          <a:p>
            <a:pPr>
              <a:lnSpc>
                <a:spcPct val="110000"/>
              </a:lnSpc>
              <a:spcBef>
                <a:spcPct val="10000"/>
              </a:spcBef>
            </a:pPr>
            <a:r>
              <a:rPr lang="en-US" altLang="zh-CN" dirty="0">
                <a:solidFill>
                  <a:srgbClr val="000000"/>
                </a:solidFill>
                <a:latin typeface="宋体" pitchFamily="2" charset="-122"/>
              </a:rPr>
              <a:t>    ④ </a:t>
            </a:r>
            <a:r>
              <a:rPr lang="zh-CN" altLang="en-US" dirty="0">
                <a:solidFill>
                  <a:srgbClr val="000000"/>
                </a:solidFill>
                <a:latin typeface="宋体" pitchFamily="2" charset="-122"/>
              </a:rPr>
              <a:t>结束</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a:t>
            </a:r>
            <a:r>
              <a:rPr lang="zh-CN" altLang="en-US" dirty="0">
                <a:solidFill>
                  <a:srgbClr val="000000"/>
                </a:solidFill>
                <a:latin typeface="宋体" pitchFamily="2" charset="-122"/>
              </a:rPr>
              <a:t>算法复杂性分析：</a:t>
            </a:r>
          </a:p>
          <a:p>
            <a:pPr>
              <a:lnSpc>
                <a:spcPct val="110000"/>
              </a:lnSpc>
              <a:spcBef>
                <a:spcPct val="10000"/>
              </a:spcBef>
            </a:pPr>
            <a:r>
              <a:rPr lang="zh-CN" altLang="en-US" dirty="0">
                <a:solidFill>
                  <a:srgbClr val="000000"/>
                </a:solidFill>
                <a:latin typeface="宋体" pitchFamily="2" charset="-122"/>
              </a:rPr>
              <a:t>      步骤</a:t>
            </a:r>
            <a:r>
              <a:rPr lang="en-US" altLang="zh-CN" dirty="0">
                <a:solidFill>
                  <a:srgbClr val="000000"/>
                </a:solidFill>
                <a:latin typeface="宋体" pitchFamily="2" charset="-122"/>
              </a:rPr>
              <a:t>1</a:t>
            </a:r>
            <a:r>
              <a:rPr lang="zh-CN" altLang="en-US" dirty="0">
                <a:solidFill>
                  <a:srgbClr val="000000"/>
                </a:solidFill>
                <a:latin typeface="宋体" pitchFamily="2" charset="-122"/>
              </a:rPr>
              <a:t>：</a:t>
            </a:r>
            <a:r>
              <a:rPr lang="en-US" altLang="zh-CN" i="1" dirty="0">
                <a:solidFill>
                  <a:srgbClr val="000000"/>
                </a:solidFill>
                <a:latin typeface="Times New Roman" pitchFamily="18" charset="0"/>
              </a:rPr>
              <a:t>m</a:t>
            </a:r>
            <a:r>
              <a:rPr lang="zh-CN" altLang="en-US" dirty="0">
                <a:solidFill>
                  <a:srgbClr val="000000"/>
                </a:solidFill>
                <a:latin typeface="宋体" pitchFamily="2" charset="-122"/>
              </a:rPr>
              <a:t>次减法和判断； 步骤</a:t>
            </a:r>
            <a:r>
              <a:rPr lang="en-US" altLang="zh-CN" dirty="0">
                <a:solidFill>
                  <a:srgbClr val="000000"/>
                </a:solidFill>
                <a:latin typeface="宋体" pitchFamily="2" charset="-122"/>
              </a:rPr>
              <a:t>2</a:t>
            </a:r>
            <a:r>
              <a:rPr lang="zh-CN" altLang="en-US" dirty="0">
                <a:solidFill>
                  <a:srgbClr val="000000"/>
                </a:solidFill>
                <a:latin typeface="宋体" pitchFamily="2" charset="-122"/>
              </a:rPr>
              <a:t>：</a:t>
            </a:r>
            <a:r>
              <a:rPr lang="en-US" altLang="zh-CN" i="1" dirty="0">
                <a:solidFill>
                  <a:srgbClr val="000000"/>
                </a:solidFill>
                <a:latin typeface="Times New Roman" pitchFamily="18" charset="0"/>
              </a:rPr>
              <a:t>m</a:t>
            </a:r>
            <a:r>
              <a:rPr lang="zh-CN" altLang="en-US" dirty="0">
                <a:solidFill>
                  <a:srgbClr val="000000"/>
                </a:solidFill>
                <a:latin typeface="宋体" pitchFamily="2" charset="-122"/>
              </a:rPr>
              <a:t>次加法和比较</a:t>
            </a:r>
          </a:p>
          <a:p>
            <a:pPr>
              <a:lnSpc>
                <a:spcPct val="110000"/>
              </a:lnSpc>
              <a:spcBef>
                <a:spcPct val="10000"/>
              </a:spcBef>
            </a:pPr>
            <a:r>
              <a:rPr lang="zh-CN" altLang="en-US" dirty="0">
                <a:solidFill>
                  <a:srgbClr val="000000"/>
                </a:solidFill>
                <a:latin typeface="宋体" pitchFamily="2" charset="-122"/>
              </a:rPr>
              <a:t>      总的计算复杂度：</a:t>
            </a:r>
            <a:r>
              <a:rPr lang="en-US" altLang="zh-CN" i="1" dirty="0">
                <a:solidFill>
                  <a:srgbClr val="000000"/>
                </a:solidFill>
                <a:latin typeface="Times New Roman" pitchFamily="18" charset="0"/>
              </a:rPr>
              <a:t>O(m)</a:t>
            </a:r>
          </a:p>
        </p:txBody>
      </p:sp>
      <p:sp>
        <p:nvSpPr>
          <p:cNvPr id="8" name="标题 4"/>
          <p:cNvSpPr>
            <a:spLocks noGrp="1"/>
          </p:cNvSpPr>
          <p:nvPr>
            <p:ph type="title"/>
          </p:nvPr>
        </p:nvSpPr>
        <p:spPr/>
        <p:txBody>
          <a:bodyPr/>
          <a:lstStyle/>
          <a:p>
            <a:r>
              <a:rPr lang="zh-CN" altLang="en-US" dirty="0"/>
              <a:t>关键路径</a:t>
            </a:r>
          </a:p>
        </p:txBody>
      </p:sp>
      <p:graphicFrame>
        <p:nvGraphicFramePr>
          <p:cNvPr id="9" name="对象 8"/>
          <p:cNvGraphicFramePr>
            <a:graphicFrameLocks noChangeAspect="1"/>
          </p:cNvGraphicFramePr>
          <p:nvPr/>
        </p:nvGraphicFramePr>
        <p:xfrm>
          <a:off x="3712935" y="3539670"/>
          <a:ext cx="4917906" cy="858158"/>
        </p:xfrm>
        <a:graphic>
          <a:graphicData uri="http://schemas.openxmlformats.org/presentationml/2006/ole">
            <mc:AlternateContent xmlns:mc="http://schemas.openxmlformats.org/markup-compatibility/2006">
              <mc:Choice xmlns:v="urn:schemas-microsoft-com:vml" Requires="v">
                <p:oleObj name="公式" r:id="rId2" imgW="1892300" imgH="330200" progId="Equation.3">
                  <p:embed/>
                </p:oleObj>
              </mc:Choice>
              <mc:Fallback>
                <p:oleObj name="公式" r:id="rId2" imgW="1892300" imgH="330200" progId="Equation.3">
                  <p:embed/>
                  <p:pic>
                    <p:nvPicPr>
                      <p:cNvPr id="9" name="对象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935" y="3539670"/>
                        <a:ext cx="4917906" cy="858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5098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9700">
                                            <p:txEl>
                                              <p:pRg st="0" end="0"/>
                                            </p:txEl>
                                          </p:spTgt>
                                        </p:tgtEl>
                                        <p:attrNameLst>
                                          <p:attrName>style.visibility</p:attrName>
                                        </p:attrNameLst>
                                      </p:cBhvr>
                                      <p:to>
                                        <p:strVal val="visible"/>
                                      </p:to>
                                    </p:set>
                                    <p:animEffect transition="in" filter="wipe(left)">
                                      <p:cBhvr>
                                        <p:cTn id="7" dur="500"/>
                                        <p:tgtEl>
                                          <p:spTgt spid="66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9700">
                                            <p:txEl>
                                              <p:pRg st="1" end="1"/>
                                            </p:txEl>
                                          </p:spTgt>
                                        </p:tgtEl>
                                        <p:attrNameLst>
                                          <p:attrName>style.visibility</p:attrName>
                                        </p:attrNameLst>
                                      </p:cBhvr>
                                      <p:to>
                                        <p:strVal val="visible"/>
                                      </p:to>
                                    </p:set>
                                    <p:animEffect transition="in" filter="wipe(left)">
                                      <p:cBhvr>
                                        <p:cTn id="12" dur="500"/>
                                        <p:tgtEl>
                                          <p:spTgt spid="6697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9700">
                                            <p:txEl>
                                              <p:pRg st="2" end="2"/>
                                            </p:txEl>
                                          </p:spTgt>
                                        </p:tgtEl>
                                        <p:attrNameLst>
                                          <p:attrName>style.visibility</p:attrName>
                                        </p:attrNameLst>
                                      </p:cBhvr>
                                      <p:to>
                                        <p:strVal val="visible"/>
                                      </p:to>
                                    </p:set>
                                    <p:animEffect transition="in" filter="wipe(left)">
                                      <p:cBhvr>
                                        <p:cTn id="17" dur="500"/>
                                        <p:tgtEl>
                                          <p:spTgt spid="669700">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69700">
                                            <p:txEl>
                                              <p:pRg st="5" end="5"/>
                                            </p:txEl>
                                          </p:spTgt>
                                        </p:tgtEl>
                                        <p:attrNameLst>
                                          <p:attrName>style.visibility</p:attrName>
                                        </p:attrNameLst>
                                      </p:cBhvr>
                                      <p:to>
                                        <p:strVal val="visible"/>
                                      </p:to>
                                    </p:set>
                                    <p:animEffect transition="in" filter="wipe(left)">
                                      <p:cBhvr>
                                        <p:cTn id="25" dur="500"/>
                                        <p:tgtEl>
                                          <p:spTgt spid="669700">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69700">
                                            <p:txEl>
                                              <p:pRg st="6" end="6"/>
                                            </p:txEl>
                                          </p:spTgt>
                                        </p:tgtEl>
                                        <p:attrNameLst>
                                          <p:attrName>style.visibility</p:attrName>
                                        </p:attrNameLst>
                                      </p:cBhvr>
                                      <p:to>
                                        <p:strVal val="visible"/>
                                      </p:to>
                                    </p:set>
                                    <p:animEffect transition="in" filter="wipe(left)">
                                      <p:cBhvr>
                                        <p:cTn id="30" dur="500"/>
                                        <p:tgtEl>
                                          <p:spTgt spid="66970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9700">
                                            <p:txEl>
                                              <p:pRg st="7" end="7"/>
                                            </p:txEl>
                                          </p:spTgt>
                                        </p:tgtEl>
                                        <p:attrNameLst>
                                          <p:attrName>style.visibility</p:attrName>
                                        </p:attrNameLst>
                                      </p:cBhvr>
                                      <p:to>
                                        <p:strVal val="visible"/>
                                      </p:to>
                                    </p:set>
                                    <p:animEffect transition="in" filter="wipe(left)">
                                      <p:cBhvr>
                                        <p:cTn id="35" dur="500"/>
                                        <p:tgtEl>
                                          <p:spTgt spid="669700">
                                            <p:txEl>
                                              <p:pRg st="7" end="7"/>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69700">
                                            <p:txEl>
                                              <p:pRg st="8" end="8"/>
                                            </p:txEl>
                                          </p:spTgt>
                                        </p:tgtEl>
                                        <p:attrNameLst>
                                          <p:attrName>style.visibility</p:attrName>
                                        </p:attrNameLst>
                                      </p:cBhvr>
                                      <p:to>
                                        <p:strVal val="visible"/>
                                      </p:to>
                                    </p:set>
                                    <p:animEffect transition="in" filter="wipe(left)">
                                      <p:cBhvr>
                                        <p:cTn id="38" dur="500"/>
                                        <p:tgtEl>
                                          <p:spTgt spid="6697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zh-CN" altLang="en-US" sz="3200" dirty="0">
                <a:solidFill>
                  <a:srgbClr val="000000"/>
                </a:solidFill>
                <a:latin typeface="Garamond" pitchFamily="18" charset="0"/>
              </a:rPr>
              <a:t>最大允许延误时间算法</a:t>
            </a:r>
          </a:p>
        </p:txBody>
      </p:sp>
      <p:sp>
        <p:nvSpPr>
          <p:cNvPr id="673796" name="Rectangle 4"/>
          <p:cNvSpPr>
            <a:spLocks noChangeArrowheads="1"/>
          </p:cNvSpPr>
          <p:nvPr/>
        </p:nvSpPr>
        <p:spPr bwMode="auto">
          <a:xfrm>
            <a:off x="1524000" y="1943101"/>
            <a:ext cx="8915400" cy="4053161"/>
          </a:xfrm>
          <a:prstGeom prst="rect">
            <a:avLst/>
          </a:prstGeom>
          <a:noFill/>
          <a:ln w="9525">
            <a:noFill/>
            <a:miter lim="800000"/>
            <a:headEnd/>
            <a:tailEnd/>
          </a:ln>
        </p:spPr>
        <p:txBody>
          <a:bodyPr>
            <a:spAutoFit/>
          </a:bodyPr>
          <a:lstStyle/>
          <a:p>
            <a:pPr>
              <a:lnSpc>
                <a:spcPct val="110000"/>
              </a:lnSpc>
              <a:spcBef>
                <a:spcPct val="10000"/>
              </a:spcBef>
            </a:pPr>
            <a:r>
              <a:rPr lang="en-US" altLang="zh-CN" dirty="0">
                <a:solidFill>
                  <a:srgbClr val="000000"/>
                </a:solidFill>
                <a:latin typeface="宋体" pitchFamily="2" charset="-122"/>
              </a:rPr>
              <a:t>    </a:t>
            </a:r>
            <a:r>
              <a:rPr lang="en-US" altLang="zh-CN" dirty="0">
                <a:solidFill>
                  <a:srgbClr val="000000"/>
                </a:solidFill>
                <a:latin typeface="Times New Roman" pitchFamily="18" charset="0"/>
              </a:rPr>
              <a:t>①</a:t>
            </a:r>
            <a:r>
              <a:rPr lang="en-US" altLang="zh-CN" dirty="0">
                <a:solidFill>
                  <a:srgbClr val="000000"/>
                </a:solidFill>
                <a:latin typeface="宋体" pitchFamily="2" charset="-122"/>
              </a:rPr>
              <a:t> </a:t>
            </a:r>
            <a:r>
              <a:rPr lang="zh-CN" altLang="en-US" dirty="0">
                <a:solidFill>
                  <a:srgbClr val="000000"/>
                </a:solidFill>
                <a:latin typeface="宋体" pitchFamily="2" charset="-122"/>
              </a:rPr>
              <a:t>根据定理</a:t>
            </a:r>
            <a:r>
              <a:rPr lang="en-US" altLang="zh-CN" dirty="0">
                <a:solidFill>
                  <a:srgbClr val="000000"/>
                </a:solidFill>
                <a:latin typeface="宋体" pitchFamily="2" charset="-122"/>
              </a:rPr>
              <a:t>2.7.1</a:t>
            </a:r>
            <a:r>
              <a:rPr lang="zh-CN" altLang="en-US" dirty="0">
                <a:solidFill>
                  <a:srgbClr val="000000"/>
                </a:solidFill>
                <a:latin typeface="Times New Roman" pitchFamily="18" charset="0"/>
              </a:rPr>
              <a:t>对结点重新编号为</a:t>
            </a:r>
            <a:r>
              <a:rPr lang="en-US" altLang="zh-CN" sz="2600" i="1" dirty="0">
                <a:solidFill>
                  <a:srgbClr val="000000"/>
                </a:solidFill>
                <a:latin typeface="Times New Roman" pitchFamily="18" charset="0"/>
              </a:rPr>
              <a:t>v</a:t>
            </a:r>
            <a:r>
              <a:rPr lang="en-US" altLang="zh-CN" sz="2600" baseline="-30000" dirty="0">
                <a:solidFill>
                  <a:srgbClr val="000000"/>
                </a:solidFill>
                <a:latin typeface="Times New Roman" pitchFamily="18" charset="0"/>
              </a:rPr>
              <a:t>1</a:t>
            </a:r>
            <a:r>
              <a:rPr lang="en-US" altLang="zh-CN" dirty="0">
                <a:solidFill>
                  <a:srgbClr val="000000"/>
                </a:solidFill>
                <a:latin typeface="Times New Roman" pitchFamily="18" charset="0"/>
              </a:rPr>
              <a:t>’</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v</a:t>
            </a:r>
            <a:r>
              <a:rPr lang="en-US" altLang="zh-CN" sz="2600" baseline="-30000" dirty="0">
                <a:solidFill>
                  <a:srgbClr val="000000"/>
                </a:solidFill>
                <a:latin typeface="Times New Roman" pitchFamily="18" charset="0"/>
              </a:rPr>
              <a:t>2</a:t>
            </a:r>
            <a:r>
              <a:rPr lang="en-US" altLang="zh-CN" dirty="0">
                <a:solidFill>
                  <a:srgbClr val="000000"/>
                </a:solidFill>
                <a:latin typeface="Times New Roman" pitchFamily="18" charset="0"/>
              </a:rPr>
              <a:t>’</a:t>
            </a:r>
            <a:r>
              <a:rPr lang="en-US" altLang="zh-CN" sz="2600" dirty="0">
                <a:solidFill>
                  <a:srgbClr val="000000"/>
                </a:solidFill>
                <a:latin typeface="Times New Roman" pitchFamily="18" charset="0"/>
              </a:rPr>
              <a:t>, …, </a:t>
            </a:r>
            <a:r>
              <a:rPr lang="en-US" altLang="zh-CN" sz="2600" i="1" dirty="0" err="1">
                <a:solidFill>
                  <a:srgbClr val="000000"/>
                </a:solidFill>
                <a:latin typeface="Times New Roman" pitchFamily="18" charset="0"/>
              </a:rPr>
              <a:t>v</a:t>
            </a:r>
            <a:r>
              <a:rPr lang="en-US" altLang="zh-CN" sz="2600" baseline="-30000" dirty="0" err="1">
                <a:solidFill>
                  <a:srgbClr val="000000"/>
                </a:solidFill>
                <a:latin typeface="Times New Roman" pitchFamily="18" charset="0"/>
              </a:rPr>
              <a:t>n</a:t>
            </a:r>
            <a:r>
              <a:rPr lang="en-US" altLang="zh-CN" dirty="0">
                <a:solidFill>
                  <a:srgbClr val="000000"/>
                </a:solidFill>
                <a:latin typeface="Times New Roman" pitchFamily="18" charset="0"/>
              </a:rPr>
              <a:t>’</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② </a:t>
            </a:r>
            <a:r>
              <a:rPr lang="zh-CN" altLang="en-US" dirty="0">
                <a:solidFill>
                  <a:srgbClr val="000000"/>
                </a:solidFill>
                <a:latin typeface="宋体" pitchFamily="2" charset="-122"/>
              </a:rPr>
              <a:t>赋初值 </a:t>
            </a:r>
            <a:r>
              <a:rPr lang="zh-CN" altLang="en-US" sz="2800" i="1" dirty="0">
                <a:solidFill>
                  <a:srgbClr val="000000"/>
                </a:solidFill>
                <a:latin typeface="宋体" pitchFamily="2" charset="-122"/>
                <a:sym typeface="Symbol" pitchFamily="18" charset="2"/>
              </a:rPr>
              <a:t></a:t>
            </a:r>
            <a:r>
              <a:rPr lang="en-US" altLang="zh-CN" sz="2800" dirty="0">
                <a:solidFill>
                  <a:srgbClr val="000000"/>
                </a:solidFill>
                <a:latin typeface="宋体" pitchFamily="2" charset="-122"/>
              </a:rPr>
              <a:t>(</a:t>
            </a:r>
            <a:r>
              <a:rPr lang="en-US" altLang="zh-CN" sz="2600" i="1" dirty="0" err="1">
                <a:solidFill>
                  <a:srgbClr val="000000"/>
                </a:solidFill>
                <a:latin typeface="Times New Roman" pitchFamily="18" charset="0"/>
              </a:rPr>
              <a:t>v</a:t>
            </a:r>
            <a:r>
              <a:rPr lang="en-US" altLang="zh-CN" sz="2600" baseline="-30000" dirty="0" err="1">
                <a:solidFill>
                  <a:srgbClr val="000000"/>
                </a:solidFill>
                <a:latin typeface="Times New Roman" pitchFamily="18" charset="0"/>
              </a:rPr>
              <a:t>n</a:t>
            </a:r>
            <a:r>
              <a:rPr lang="en-US" altLang="zh-CN" dirty="0">
                <a:solidFill>
                  <a:srgbClr val="000000"/>
                </a:solidFill>
                <a:latin typeface="Times New Roman" pitchFamily="18" charset="0"/>
              </a:rPr>
              <a:t>’</a:t>
            </a:r>
            <a:r>
              <a:rPr lang="en-US" altLang="zh-CN" dirty="0">
                <a:solidFill>
                  <a:srgbClr val="000000"/>
                </a:solidFill>
                <a:latin typeface="宋体" pitchFamily="2" charset="-122"/>
              </a:rPr>
              <a:t>)</a:t>
            </a:r>
            <a:r>
              <a:rPr lang="en-US" altLang="zh-CN" sz="2800" dirty="0">
                <a:solidFill>
                  <a:srgbClr val="000000"/>
                </a:solidFill>
                <a:latin typeface="宋体" pitchFamily="2" charset="-122"/>
              </a:rPr>
              <a:t>=</a:t>
            </a:r>
            <a:r>
              <a:rPr lang="en-US" altLang="zh-CN" i="1" dirty="0">
                <a:solidFill>
                  <a:srgbClr val="000000"/>
                </a:solidFill>
                <a:latin typeface="宋体" pitchFamily="2" charset="-122"/>
                <a:sym typeface="Symbol" pitchFamily="18" charset="2"/>
              </a:rPr>
              <a:t></a:t>
            </a:r>
            <a:r>
              <a:rPr lang="en-US" altLang="zh-CN" dirty="0">
                <a:solidFill>
                  <a:srgbClr val="000000"/>
                </a:solidFill>
                <a:latin typeface="宋体" pitchFamily="2" charset="-122"/>
              </a:rPr>
              <a:t>(</a:t>
            </a:r>
            <a:r>
              <a:rPr lang="en-US" altLang="zh-CN" sz="2600" i="1" dirty="0" err="1">
                <a:solidFill>
                  <a:srgbClr val="000000"/>
                </a:solidFill>
                <a:latin typeface="Times New Roman" pitchFamily="18" charset="0"/>
              </a:rPr>
              <a:t>v</a:t>
            </a:r>
            <a:r>
              <a:rPr lang="en-US" altLang="zh-CN" sz="2600" baseline="-30000" dirty="0" err="1">
                <a:solidFill>
                  <a:srgbClr val="000000"/>
                </a:solidFill>
                <a:latin typeface="Times New Roman" pitchFamily="18" charset="0"/>
              </a:rPr>
              <a:t>n</a:t>
            </a:r>
            <a:r>
              <a:rPr lang="en-US" altLang="zh-CN" dirty="0">
                <a:solidFill>
                  <a:srgbClr val="000000"/>
                </a:solidFill>
                <a:latin typeface="Times New Roman" pitchFamily="18" charset="0"/>
              </a:rPr>
              <a:t>’</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③ </a:t>
            </a:r>
            <a:r>
              <a:rPr lang="zh-CN" altLang="en-US" dirty="0">
                <a:solidFill>
                  <a:srgbClr val="000000"/>
                </a:solidFill>
                <a:latin typeface="宋体" pitchFamily="2" charset="-122"/>
              </a:rPr>
              <a:t>依次更新 </a:t>
            </a:r>
            <a:r>
              <a:rPr lang="zh-CN" altLang="en-US" sz="2800" i="1" dirty="0">
                <a:solidFill>
                  <a:srgbClr val="000000"/>
                </a:solidFill>
                <a:latin typeface="宋体" pitchFamily="2" charset="-122"/>
                <a:sym typeface="Symbol" pitchFamily="18" charset="2"/>
              </a:rPr>
              <a:t></a:t>
            </a:r>
            <a:r>
              <a:rPr lang="en-US" altLang="zh-CN" sz="2800" dirty="0">
                <a:solidFill>
                  <a:srgbClr val="000000"/>
                </a:solidFill>
                <a:latin typeface="宋体" pitchFamily="2" charset="-122"/>
              </a:rPr>
              <a:t>(</a:t>
            </a:r>
            <a:r>
              <a:rPr lang="en-US" altLang="zh-CN" sz="2600" i="1" dirty="0" err="1">
                <a:solidFill>
                  <a:srgbClr val="000000"/>
                </a:solidFill>
                <a:latin typeface="Times New Roman" pitchFamily="18" charset="0"/>
              </a:rPr>
              <a:t>v</a:t>
            </a:r>
            <a:r>
              <a:rPr lang="en-US" altLang="zh-CN" sz="2600" i="1" baseline="-30000" dirty="0" err="1">
                <a:solidFill>
                  <a:srgbClr val="000000"/>
                </a:solidFill>
                <a:latin typeface="Times New Roman" pitchFamily="18" charset="0"/>
              </a:rPr>
              <a:t>j</a:t>
            </a:r>
            <a:r>
              <a:rPr lang="en-US" altLang="zh-CN" dirty="0">
                <a:solidFill>
                  <a:srgbClr val="000000"/>
                </a:solidFill>
                <a:latin typeface="Times New Roman" pitchFamily="18" charset="0"/>
              </a:rPr>
              <a:t>’</a:t>
            </a:r>
            <a:r>
              <a:rPr lang="en-US" altLang="zh-CN" dirty="0">
                <a:solidFill>
                  <a:srgbClr val="000000"/>
                </a:solidFill>
                <a:latin typeface="宋体" pitchFamily="2" charset="-122"/>
              </a:rPr>
              <a:t>)</a:t>
            </a:r>
            <a:r>
              <a:rPr lang="en-US" altLang="zh-CN" sz="2800" dirty="0">
                <a:solidFill>
                  <a:srgbClr val="000000"/>
                </a:solidFill>
                <a:latin typeface="宋体" pitchFamily="2" charset="-122"/>
              </a:rPr>
              <a:t>,</a:t>
            </a:r>
            <a:r>
              <a:rPr lang="en-US" altLang="zh-CN" dirty="0">
                <a:solidFill>
                  <a:srgbClr val="000000"/>
                </a:solidFill>
                <a:latin typeface="宋体" pitchFamily="2" charset="-122"/>
              </a:rPr>
              <a:t> </a:t>
            </a:r>
            <a:r>
              <a:rPr lang="en-US" altLang="zh-CN" i="1" dirty="0">
                <a:solidFill>
                  <a:srgbClr val="000000"/>
                </a:solidFill>
                <a:latin typeface="Times New Roman" pitchFamily="18" charset="0"/>
              </a:rPr>
              <a:t>j </a:t>
            </a:r>
            <a:r>
              <a:rPr lang="en-US" altLang="zh-CN" dirty="0">
                <a:solidFill>
                  <a:srgbClr val="000000"/>
                </a:solidFill>
                <a:latin typeface="Times New Roman" pitchFamily="18" charset="0"/>
              </a:rPr>
              <a:t>= </a:t>
            </a:r>
            <a:r>
              <a:rPr lang="en-US" altLang="zh-CN" i="1" dirty="0">
                <a:solidFill>
                  <a:srgbClr val="000000"/>
                </a:solidFill>
                <a:latin typeface="Times New Roman" pitchFamily="18" charset="0"/>
              </a:rPr>
              <a:t>n-1</a:t>
            </a:r>
            <a:r>
              <a:rPr lang="en-US" altLang="zh-CN" dirty="0">
                <a:solidFill>
                  <a:srgbClr val="000000"/>
                </a:solidFill>
                <a:latin typeface="Times New Roman" pitchFamily="18" charset="0"/>
              </a:rPr>
              <a:t>,  … , </a:t>
            </a:r>
            <a:r>
              <a:rPr lang="en-US" altLang="zh-CN" i="1" dirty="0">
                <a:solidFill>
                  <a:srgbClr val="000000"/>
                </a:solidFill>
                <a:latin typeface="Times New Roman" pitchFamily="18" charset="0"/>
              </a:rPr>
              <a:t>1 </a:t>
            </a:r>
            <a:r>
              <a:rPr lang="en-US" altLang="zh-CN" dirty="0">
                <a:solidFill>
                  <a:srgbClr val="000000"/>
                </a:solidFill>
                <a:latin typeface="宋体" pitchFamily="2" charset="-122"/>
              </a:rPr>
              <a:t>.</a:t>
            </a:r>
          </a:p>
          <a:p>
            <a:pPr>
              <a:lnSpc>
                <a:spcPct val="110000"/>
              </a:lnSpc>
              <a:spcBef>
                <a:spcPct val="10000"/>
              </a:spcBef>
            </a:pPr>
            <a:endParaRPr lang="en-US" altLang="zh-CN" dirty="0">
              <a:solidFill>
                <a:srgbClr val="000000"/>
              </a:solidFill>
              <a:latin typeface="宋体" pitchFamily="2" charset="-122"/>
            </a:endParaRPr>
          </a:p>
          <a:p>
            <a:pPr algn="ctr">
              <a:lnSpc>
                <a:spcPct val="110000"/>
              </a:lnSpc>
              <a:spcBef>
                <a:spcPct val="10000"/>
              </a:spcBef>
            </a:pPr>
            <a:endParaRPr lang="en-US" altLang="zh-CN" dirty="0">
              <a:solidFill>
                <a:srgbClr val="000000"/>
              </a:solidFill>
              <a:latin typeface="宋体" pitchFamily="2" charset="-122"/>
            </a:endParaRPr>
          </a:p>
          <a:p>
            <a:pPr>
              <a:lnSpc>
                <a:spcPct val="110000"/>
              </a:lnSpc>
              <a:spcBef>
                <a:spcPct val="10000"/>
              </a:spcBef>
            </a:pPr>
            <a:r>
              <a:rPr lang="en-US" altLang="zh-CN" dirty="0">
                <a:solidFill>
                  <a:srgbClr val="000000"/>
                </a:solidFill>
                <a:latin typeface="宋体" pitchFamily="2" charset="-122"/>
              </a:rPr>
              <a:t>    ④ </a:t>
            </a:r>
            <a:r>
              <a:rPr lang="zh-CN" altLang="en-US" dirty="0">
                <a:solidFill>
                  <a:srgbClr val="000000"/>
                </a:solidFill>
                <a:latin typeface="宋体" pitchFamily="2" charset="-122"/>
              </a:rPr>
              <a:t>结束</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a:t>
            </a:r>
            <a:r>
              <a:rPr lang="zh-CN" altLang="en-US" dirty="0">
                <a:solidFill>
                  <a:srgbClr val="000000"/>
                </a:solidFill>
                <a:latin typeface="宋体" pitchFamily="2" charset="-122"/>
              </a:rPr>
              <a:t>可以看出算法与计算最早启动时间类似</a:t>
            </a:r>
            <a:endParaRPr lang="en-US" altLang="zh-CN" dirty="0">
              <a:solidFill>
                <a:srgbClr val="000000"/>
              </a:solidFill>
              <a:latin typeface="宋体" pitchFamily="2" charset="-122"/>
            </a:endParaRPr>
          </a:p>
          <a:p>
            <a:pPr>
              <a:lnSpc>
                <a:spcPct val="110000"/>
              </a:lnSpc>
              <a:spcBef>
                <a:spcPct val="10000"/>
              </a:spcBef>
            </a:pPr>
            <a:r>
              <a:rPr lang="en-US" altLang="zh-CN" dirty="0">
                <a:solidFill>
                  <a:srgbClr val="000000"/>
                </a:solidFill>
                <a:latin typeface="宋体" pitchFamily="2" charset="-122"/>
              </a:rPr>
              <a:t>	</a:t>
            </a:r>
            <a:r>
              <a:rPr lang="zh-CN" altLang="en-US" sz="2800" dirty="0">
                <a:solidFill>
                  <a:srgbClr val="FF0000"/>
                </a:solidFill>
                <a:latin typeface="宋体" pitchFamily="2" charset="-122"/>
              </a:rPr>
              <a:t>最早启动求“最大值”，最晚启动求“最小值”</a:t>
            </a:r>
            <a:endParaRPr lang="en-US" altLang="zh-CN" dirty="0">
              <a:solidFill>
                <a:srgbClr val="FF0000"/>
              </a:solidFill>
              <a:latin typeface="宋体" pitchFamily="2" charset="-122"/>
            </a:endParaRPr>
          </a:p>
          <a:p>
            <a:pPr>
              <a:lnSpc>
                <a:spcPct val="110000"/>
              </a:lnSpc>
              <a:spcBef>
                <a:spcPct val="10000"/>
              </a:spcBef>
            </a:pPr>
            <a:r>
              <a:rPr lang="en-US" altLang="zh-CN" dirty="0">
                <a:solidFill>
                  <a:srgbClr val="000000"/>
                </a:solidFill>
                <a:latin typeface="宋体" pitchFamily="2" charset="-122"/>
              </a:rPr>
              <a:t>      </a:t>
            </a:r>
            <a:r>
              <a:rPr lang="zh-CN" altLang="en-US" dirty="0">
                <a:solidFill>
                  <a:srgbClr val="000000"/>
                </a:solidFill>
                <a:latin typeface="宋体" pitchFamily="2" charset="-122"/>
              </a:rPr>
              <a:t>这样</a:t>
            </a:r>
            <a:r>
              <a:rPr lang="en-US" altLang="zh-CN" dirty="0">
                <a:solidFill>
                  <a:srgbClr val="000000"/>
                </a:solidFill>
                <a:latin typeface="宋体" pitchFamily="2" charset="-122"/>
              </a:rPr>
              <a:t>G</a:t>
            </a:r>
            <a:r>
              <a:rPr lang="zh-CN" altLang="en-US" dirty="0">
                <a:solidFill>
                  <a:srgbClr val="000000"/>
                </a:solidFill>
                <a:latin typeface="宋体" pitchFamily="2" charset="-122"/>
              </a:rPr>
              <a:t>中每个结点都具有两个值：最早启动时间和最晚启</a:t>
            </a:r>
          </a:p>
          <a:p>
            <a:pPr>
              <a:lnSpc>
                <a:spcPct val="110000"/>
              </a:lnSpc>
              <a:spcBef>
                <a:spcPct val="10000"/>
              </a:spcBef>
            </a:pPr>
            <a:r>
              <a:rPr lang="zh-CN" altLang="en-US" dirty="0">
                <a:solidFill>
                  <a:srgbClr val="000000"/>
                </a:solidFill>
                <a:latin typeface="宋体" pitchFamily="2" charset="-122"/>
              </a:rPr>
              <a:t>      动时间，两者相减即为该结点对应工序的允许延误时间。</a:t>
            </a:r>
            <a:endParaRPr lang="zh-CN" altLang="en-US" i="1" dirty="0">
              <a:solidFill>
                <a:srgbClr val="000000"/>
              </a:solidFill>
              <a:latin typeface="Times New Roman" pitchFamily="18" charset="0"/>
            </a:endParaRPr>
          </a:p>
        </p:txBody>
      </p:sp>
      <p:sp>
        <p:nvSpPr>
          <p:cNvPr id="7" name="标题 4"/>
          <p:cNvSpPr>
            <a:spLocks noGrp="1"/>
          </p:cNvSpPr>
          <p:nvPr>
            <p:ph type="title"/>
          </p:nvPr>
        </p:nvSpPr>
        <p:spPr/>
        <p:txBody>
          <a:bodyPr vert="horz" lIns="91440" tIns="45720" rIns="91440" bIns="45720" rtlCol="0" anchor="b">
            <a:noAutofit/>
          </a:bodyPr>
          <a:lstStyle/>
          <a:p>
            <a:r>
              <a:rPr lang="zh-CN" altLang="en-US" dirty="0"/>
              <a:t>关键路径</a:t>
            </a:r>
          </a:p>
        </p:txBody>
      </p:sp>
      <p:graphicFrame>
        <p:nvGraphicFramePr>
          <p:cNvPr id="72707" name="Object 3"/>
          <p:cNvGraphicFramePr>
            <a:graphicFrameLocks noChangeAspect="1"/>
          </p:cNvGraphicFramePr>
          <p:nvPr/>
        </p:nvGraphicFramePr>
        <p:xfrm>
          <a:off x="3576864" y="3569153"/>
          <a:ext cx="5016500" cy="857250"/>
        </p:xfrm>
        <a:graphic>
          <a:graphicData uri="http://schemas.openxmlformats.org/presentationml/2006/ole">
            <mc:AlternateContent xmlns:mc="http://schemas.openxmlformats.org/markup-compatibility/2006">
              <mc:Choice xmlns:v="urn:schemas-microsoft-com:vml" Requires="v">
                <p:oleObj name="公式" r:id="rId2" imgW="1930400" imgH="330200" progId="Equation.3">
                  <p:embed/>
                </p:oleObj>
              </mc:Choice>
              <mc:Fallback>
                <p:oleObj name="公式" r:id="rId2" imgW="1930400" imgH="330200" progId="Equation.3">
                  <p:embed/>
                  <p:pic>
                    <p:nvPicPr>
                      <p:cNvPr id="7270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864" y="3569153"/>
                        <a:ext cx="50165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251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3796">
                                            <p:txEl>
                                              <p:pRg st="0" end="0"/>
                                            </p:txEl>
                                          </p:spTgt>
                                        </p:tgtEl>
                                        <p:attrNameLst>
                                          <p:attrName>style.visibility</p:attrName>
                                        </p:attrNameLst>
                                      </p:cBhvr>
                                      <p:to>
                                        <p:strVal val="visible"/>
                                      </p:to>
                                    </p:set>
                                    <p:animEffect transition="in" filter="wipe(left)">
                                      <p:cBhvr>
                                        <p:cTn id="7" dur="500"/>
                                        <p:tgtEl>
                                          <p:spTgt spid="67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3796">
                                            <p:txEl>
                                              <p:pRg st="1" end="1"/>
                                            </p:txEl>
                                          </p:spTgt>
                                        </p:tgtEl>
                                        <p:attrNameLst>
                                          <p:attrName>style.visibility</p:attrName>
                                        </p:attrNameLst>
                                      </p:cBhvr>
                                      <p:to>
                                        <p:strVal val="visible"/>
                                      </p:to>
                                    </p:set>
                                    <p:animEffect transition="in" filter="wipe(left)">
                                      <p:cBhvr>
                                        <p:cTn id="12" dur="500"/>
                                        <p:tgtEl>
                                          <p:spTgt spid="673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3796">
                                            <p:txEl>
                                              <p:pRg st="2" end="2"/>
                                            </p:txEl>
                                          </p:spTgt>
                                        </p:tgtEl>
                                        <p:attrNameLst>
                                          <p:attrName>style.visibility</p:attrName>
                                        </p:attrNameLst>
                                      </p:cBhvr>
                                      <p:to>
                                        <p:strVal val="visible"/>
                                      </p:to>
                                    </p:set>
                                    <p:animEffect transition="in" filter="wipe(left)">
                                      <p:cBhvr>
                                        <p:cTn id="17" dur="500"/>
                                        <p:tgtEl>
                                          <p:spTgt spid="67379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2707"/>
                                        </p:tgtEl>
                                        <p:attrNameLst>
                                          <p:attrName>style.visibility</p:attrName>
                                        </p:attrNameLst>
                                      </p:cBhvr>
                                      <p:to>
                                        <p:strVal val="visible"/>
                                      </p:to>
                                    </p:set>
                                    <p:animEffect transition="in" filter="fade">
                                      <p:cBhvr>
                                        <p:cTn id="20" dur="500"/>
                                        <p:tgtEl>
                                          <p:spTgt spid="7270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73796">
                                            <p:txEl>
                                              <p:pRg st="5" end="5"/>
                                            </p:txEl>
                                          </p:spTgt>
                                        </p:tgtEl>
                                        <p:attrNameLst>
                                          <p:attrName>style.visibility</p:attrName>
                                        </p:attrNameLst>
                                      </p:cBhvr>
                                      <p:to>
                                        <p:strVal val="visible"/>
                                      </p:to>
                                    </p:set>
                                    <p:animEffect transition="in" filter="wipe(left)">
                                      <p:cBhvr>
                                        <p:cTn id="25" dur="500"/>
                                        <p:tgtEl>
                                          <p:spTgt spid="67379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73796">
                                            <p:txEl>
                                              <p:pRg st="6" end="6"/>
                                            </p:txEl>
                                          </p:spTgt>
                                        </p:tgtEl>
                                        <p:attrNameLst>
                                          <p:attrName>style.visibility</p:attrName>
                                        </p:attrNameLst>
                                      </p:cBhvr>
                                      <p:to>
                                        <p:strVal val="visible"/>
                                      </p:to>
                                    </p:set>
                                    <p:animEffect transition="in" filter="wipe(left)">
                                      <p:cBhvr>
                                        <p:cTn id="30" dur="500"/>
                                        <p:tgtEl>
                                          <p:spTgt spid="673796">
                                            <p:txEl>
                                              <p:pRg st="6" end="6"/>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73796">
                                            <p:txEl>
                                              <p:pRg st="7" end="7"/>
                                            </p:txEl>
                                          </p:spTgt>
                                        </p:tgtEl>
                                        <p:attrNameLst>
                                          <p:attrName>style.visibility</p:attrName>
                                        </p:attrNameLst>
                                      </p:cBhvr>
                                      <p:to>
                                        <p:strVal val="visible"/>
                                      </p:to>
                                    </p:set>
                                    <p:animEffect transition="in" filter="wipe(left)">
                                      <p:cBhvr>
                                        <p:cTn id="33" dur="500"/>
                                        <p:tgtEl>
                                          <p:spTgt spid="67379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73796">
                                            <p:txEl>
                                              <p:pRg st="8" end="8"/>
                                            </p:txEl>
                                          </p:spTgt>
                                        </p:tgtEl>
                                        <p:attrNameLst>
                                          <p:attrName>style.visibility</p:attrName>
                                        </p:attrNameLst>
                                      </p:cBhvr>
                                      <p:to>
                                        <p:strVal val="visible"/>
                                      </p:to>
                                    </p:set>
                                    <p:animEffect transition="in" filter="wipe(left)">
                                      <p:cBhvr>
                                        <p:cTn id="38" dur="500"/>
                                        <p:tgtEl>
                                          <p:spTgt spid="673796">
                                            <p:txEl>
                                              <p:pRg st="8" end="8"/>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73796">
                                            <p:txEl>
                                              <p:pRg st="9" end="9"/>
                                            </p:txEl>
                                          </p:spTgt>
                                        </p:tgtEl>
                                        <p:attrNameLst>
                                          <p:attrName>style.visibility</p:attrName>
                                        </p:attrNameLst>
                                      </p:cBhvr>
                                      <p:to>
                                        <p:strVal val="visible"/>
                                      </p:to>
                                    </p:set>
                                    <p:animEffect transition="in" filter="wipe(left)">
                                      <p:cBhvr>
                                        <p:cTn id="41" dur="500"/>
                                        <p:tgtEl>
                                          <p:spTgt spid="6737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ChangeArrowheads="1"/>
          </p:cNvSpPr>
          <p:nvPr/>
        </p:nvSpPr>
        <p:spPr bwMode="auto">
          <a:xfrm>
            <a:off x="1865313" y="1898650"/>
            <a:ext cx="8640762" cy="1544638"/>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a:solidFill>
                  <a:srgbClr val="000000"/>
                </a:solidFill>
              </a:rPr>
              <a:t>   PERT</a:t>
            </a:r>
            <a:r>
              <a:rPr lang="zh-CN" altLang="en-US" sz="2800">
                <a:solidFill>
                  <a:srgbClr val="000000"/>
                </a:solidFill>
              </a:rPr>
              <a:t>的结点和边数更少些，省内存</a:t>
            </a:r>
          </a:p>
          <a:p>
            <a:pPr lvl="1">
              <a:spcBef>
                <a:spcPct val="20000"/>
              </a:spcBef>
              <a:buClr>
                <a:srgbClr val="7F7F7F"/>
              </a:buClr>
              <a:buSzPct val="70000"/>
              <a:buFont typeface="Wingdings" pitchFamily="2" charset="2"/>
              <a:buNone/>
            </a:pPr>
            <a:r>
              <a:rPr lang="zh-CN" altLang="en-US" sz="2800">
                <a:solidFill>
                  <a:srgbClr val="000000"/>
                </a:solidFill>
              </a:rPr>
              <a:t>     </a:t>
            </a:r>
            <a:r>
              <a:rPr lang="en-US" altLang="zh-CN" sz="2800">
                <a:solidFill>
                  <a:srgbClr val="000000"/>
                </a:solidFill>
              </a:rPr>
              <a:t>PT</a:t>
            </a:r>
            <a:r>
              <a:rPr lang="zh-CN" altLang="en-US" sz="2800">
                <a:solidFill>
                  <a:srgbClr val="000000"/>
                </a:solidFill>
              </a:rPr>
              <a:t>图的结点数等于工序数，更加固定</a:t>
            </a:r>
            <a:r>
              <a:rPr lang="en-US" altLang="zh-CN" sz="2800">
                <a:solidFill>
                  <a:srgbClr val="000000"/>
                </a:solidFill>
              </a:rPr>
              <a:t>, </a:t>
            </a:r>
            <a:r>
              <a:rPr lang="zh-CN" altLang="en-US" sz="2800">
                <a:solidFill>
                  <a:srgbClr val="000000"/>
                </a:solidFill>
              </a:rPr>
              <a:t>易于编程</a:t>
            </a:r>
            <a:endParaRPr lang="zh-CN" altLang="en-US" sz="2800">
              <a:solidFill>
                <a:srgbClr val="000000"/>
              </a:solidFill>
              <a:latin typeface="Garamond" pitchFamily="18" charset="0"/>
            </a:endParaRPr>
          </a:p>
          <a:p>
            <a:pPr lvl="1">
              <a:spcBef>
                <a:spcPct val="20000"/>
              </a:spcBef>
              <a:buClr>
                <a:srgbClr val="7F7F7F"/>
              </a:buClr>
              <a:buSzPct val="70000"/>
              <a:buFont typeface="Wingdings" pitchFamily="2" charset="2"/>
              <a:buChar char="n"/>
            </a:pPr>
            <a:r>
              <a:rPr lang="zh-CN" altLang="en-US" sz="2800">
                <a:solidFill>
                  <a:srgbClr val="000000"/>
                </a:solidFill>
                <a:latin typeface="Garamond" pitchFamily="18" charset="0"/>
              </a:rPr>
              <a:t>   </a:t>
            </a:r>
            <a:r>
              <a:rPr lang="en-US" altLang="zh-CN" sz="2800">
                <a:solidFill>
                  <a:srgbClr val="000000"/>
                </a:solidFill>
              </a:rPr>
              <a:t>PT</a:t>
            </a:r>
            <a:r>
              <a:rPr lang="zh-CN" altLang="en-US" sz="2800">
                <a:solidFill>
                  <a:srgbClr val="000000"/>
                </a:solidFill>
              </a:rPr>
              <a:t>图更加灵活，能适应一些额外的约束</a:t>
            </a:r>
          </a:p>
        </p:txBody>
      </p:sp>
      <p:sp>
        <p:nvSpPr>
          <p:cNvPr id="677891" name="Rectangle 3"/>
          <p:cNvSpPr>
            <a:spLocks noChangeArrowheads="1"/>
          </p:cNvSpPr>
          <p:nvPr/>
        </p:nvSpPr>
        <p:spPr bwMode="auto">
          <a:xfrm>
            <a:off x="1847850" y="1268413"/>
            <a:ext cx="8820150" cy="1175706"/>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a:t>
            </a:r>
            <a:r>
              <a:rPr lang="en-US" altLang="en-US" sz="3200">
                <a:solidFill>
                  <a:srgbClr val="000000"/>
                </a:solidFill>
                <a:latin typeface="Garamond" pitchFamily="18" charset="0"/>
              </a:rPr>
              <a:t>各具特色</a:t>
            </a:r>
            <a:endParaRPr lang="zh-CN" altLang="en-US" sz="3200">
              <a:solidFill>
                <a:srgbClr val="000000"/>
              </a:solidFill>
              <a:latin typeface="Garamond" pitchFamily="18" charset="0"/>
            </a:endParaRPr>
          </a:p>
          <a:p>
            <a:pPr>
              <a:spcBef>
                <a:spcPct val="20000"/>
              </a:spcBef>
              <a:buClr>
                <a:srgbClr val="89AAD3"/>
              </a:buClr>
              <a:buSzPct val="70000"/>
              <a:buFont typeface="Wingdings" pitchFamily="2" charset="2"/>
              <a:buChar char="n"/>
            </a:pPr>
            <a:endParaRPr lang="en-US" altLang="zh-CN" sz="3200">
              <a:solidFill>
                <a:srgbClr val="000000"/>
              </a:solidFill>
              <a:latin typeface="Garamond" pitchFamily="18" charset="0"/>
            </a:endParaRPr>
          </a:p>
        </p:txBody>
      </p:sp>
      <p:grpSp>
        <p:nvGrpSpPr>
          <p:cNvPr id="2" name="Group 5"/>
          <p:cNvGrpSpPr>
            <a:grpSpLocks/>
          </p:cNvGrpSpPr>
          <p:nvPr/>
        </p:nvGrpSpPr>
        <p:grpSpPr bwMode="auto">
          <a:xfrm>
            <a:off x="1816100" y="3482977"/>
            <a:ext cx="2692400" cy="1060451"/>
            <a:chOff x="288" y="1599"/>
            <a:chExt cx="1696" cy="668"/>
          </a:xfrm>
        </p:grpSpPr>
        <p:sp>
          <p:nvSpPr>
            <p:cNvPr id="98325" name="Line 6"/>
            <p:cNvSpPr>
              <a:spLocks noChangeShapeType="1"/>
            </p:cNvSpPr>
            <p:nvPr/>
          </p:nvSpPr>
          <p:spPr bwMode="auto">
            <a:xfrm>
              <a:off x="624" y="1920"/>
              <a:ext cx="1152" cy="0"/>
            </a:xfrm>
            <a:prstGeom prst="line">
              <a:avLst/>
            </a:prstGeom>
            <a:noFill/>
            <a:ln w="38100">
              <a:solidFill>
                <a:srgbClr val="000000"/>
              </a:solidFill>
              <a:round/>
              <a:headEnd type="oval" w="med" len="med"/>
              <a:tailEnd type="triangle" w="med" len="med"/>
            </a:ln>
          </p:spPr>
          <p:txBody>
            <a:bodyPr wrap="none"/>
            <a:lstStyle/>
            <a:p>
              <a:endParaRPr lang="zh-CN" altLang="en-US">
                <a:solidFill>
                  <a:srgbClr val="000000"/>
                </a:solidFill>
              </a:endParaRPr>
            </a:p>
          </p:txBody>
        </p:sp>
        <p:sp>
          <p:nvSpPr>
            <p:cNvPr id="98326" name="Rectangle 7"/>
            <p:cNvSpPr>
              <a:spLocks noChangeArrowheads="1"/>
            </p:cNvSpPr>
            <p:nvPr/>
          </p:nvSpPr>
          <p:spPr bwMode="auto">
            <a:xfrm>
              <a:off x="672" y="1599"/>
              <a:ext cx="560"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a:t>
              </a:r>
              <a:r>
                <a:rPr lang="en-US" altLang="zh-CN" i="1">
                  <a:solidFill>
                    <a:srgbClr val="000000"/>
                  </a:solidFill>
                  <a:latin typeface="Times New Roman" pitchFamily="18" charset="0"/>
                </a:rPr>
                <a:t>i</a:t>
              </a:r>
              <a:r>
                <a:rPr lang="en-US" altLang="zh-CN" i="1" baseline="-30000">
                  <a:solidFill>
                    <a:srgbClr val="000000"/>
                  </a:solidFill>
                  <a:latin typeface="Times New Roman" pitchFamily="18" charset="0"/>
                </a:rPr>
                <a:t> </a:t>
              </a:r>
              <a:r>
                <a:rPr lang="en-US" altLang="zh-CN">
                  <a:solidFill>
                    <a:srgbClr val="000000"/>
                  </a:solidFill>
                  <a:latin typeface="Times New Roman" pitchFamily="18" charset="0"/>
                </a:rPr>
                <a:t>)</a:t>
              </a:r>
              <a:r>
                <a:rPr lang="en-US" altLang="zh-CN">
                  <a:solidFill>
                    <a:srgbClr val="000000"/>
                  </a:solidFill>
                  <a:latin typeface="宋体" pitchFamily="2" charset="-122"/>
                </a:rPr>
                <a:t>/</a:t>
              </a:r>
              <a:r>
                <a:rPr lang="en-US" altLang="zh-CN">
                  <a:solidFill>
                    <a:srgbClr val="000000"/>
                  </a:solidFill>
                  <a:latin typeface="Times New Roman" pitchFamily="18" charset="0"/>
                </a:rPr>
                <a:t>2</a:t>
              </a:r>
            </a:p>
          </p:txBody>
        </p:sp>
        <p:sp>
          <p:nvSpPr>
            <p:cNvPr id="98327" name="Rectangle 8"/>
            <p:cNvSpPr>
              <a:spLocks noChangeArrowheads="1"/>
            </p:cNvSpPr>
            <p:nvPr/>
          </p:nvSpPr>
          <p:spPr bwMode="auto">
            <a:xfrm>
              <a:off x="288" y="1838"/>
              <a:ext cx="208"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i</a:t>
              </a:r>
            </a:p>
          </p:txBody>
        </p:sp>
        <p:sp>
          <p:nvSpPr>
            <p:cNvPr id="98328" name="Rectangle 9"/>
            <p:cNvSpPr>
              <a:spLocks noChangeArrowheads="1"/>
            </p:cNvSpPr>
            <p:nvPr/>
          </p:nvSpPr>
          <p:spPr bwMode="auto">
            <a:xfrm>
              <a:off x="1776" y="1838"/>
              <a:ext cx="208"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j</a:t>
              </a:r>
            </a:p>
          </p:txBody>
        </p:sp>
        <p:sp>
          <p:nvSpPr>
            <p:cNvPr id="98329" name="Rectangle 10"/>
            <p:cNvSpPr>
              <a:spLocks noChangeArrowheads="1"/>
            </p:cNvSpPr>
            <p:nvPr/>
          </p:nvSpPr>
          <p:spPr bwMode="auto">
            <a:xfrm>
              <a:off x="1008" y="2034"/>
              <a:ext cx="262" cy="233"/>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⑴</a:t>
              </a:r>
            </a:p>
          </p:txBody>
        </p:sp>
      </p:grpSp>
      <p:grpSp>
        <p:nvGrpSpPr>
          <p:cNvPr id="3" name="Group 11"/>
          <p:cNvGrpSpPr>
            <a:grpSpLocks/>
          </p:cNvGrpSpPr>
          <p:nvPr/>
        </p:nvGrpSpPr>
        <p:grpSpPr bwMode="auto">
          <a:xfrm>
            <a:off x="4957764" y="3429002"/>
            <a:ext cx="2692400" cy="1160463"/>
            <a:chOff x="1872" y="1584"/>
            <a:chExt cx="1696" cy="731"/>
          </a:xfrm>
        </p:grpSpPr>
        <p:sp>
          <p:nvSpPr>
            <p:cNvPr id="98320" name="Line 12"/>
            <p:cNvSpPr>
              <a:spLocks noChangeShapeType="1"/>
            </p:cNvSpPr>
            <p:nvPr/>
          </p:nvSpPr>
          <p:spPr bwMode="auto">
            <a:xfrm>
              <a:off x="2208" y="1968"/>
              <a:ext cx="1152" cy="0"/>
            </a:xfrm>
            <a:prstGeom prst="line">
              <a:avLst/>
            </a:prstGeom>
            <a:noFill/>
            <a:ln w="38100">
              <a:solidFill>
                <a:srgbClr val="000000"/>
              </a:solidFill>
              <a:round/>
              <a:headEnd type="oval" w="med" len="med"/>
              <a:tailEnd type="triangle" w="med" len="med"/>
            </a:ln>
          </p:spPr>
          <p:txBody>
            <a:bodyPr wrap="none"/>
            <a:lstStyle/>
            <a:p>
              <a:endParaRPr lang="zh-CN" altLang="en-US">
                <a:solidFill>
                  <a:srgbClr val="000000"/>
                </a:solidFill>
              </a:endParaRPr>
            </a:p>
          </p:txBody>
        </p:sp>
        <p:sp>
          <p:nvSpPr>
            <p:cNvPr id="98321" name="Rectangle 13"/>
            <p:cNvSpPr>
              <a:spLocks noChangeArrowheads="1"/>
            </p:cNvSpPr>
            <p:nvPr/>
          </p:nvSpPr>
          <p:spPr bwMode="auto">
            <a:xfrm>
              <a:off x="2256" y="1584"/>
              <a:ext cx="1056" cy="233"/>
            </a:xfrm>
            <a:prstGeom prst="rect">
              <a:avLst/>
            </a:prstGeom>
            <a:noFill/>
            <a:ln w="9525">
              <a:noFill/>
              <a:miter lim="800000"/>
              <a:headEnd/>
              <a:tailEnd/>
            </a:ln>
          </p:spPr>
          <p:txBody>
            <a:bodyPr>
              <a:spAutoFit/>
            </a:bodyPr>
            <a:lstStyle/>
            <a:p>
              <a:r>
                <a:rPr lang="en-US" altLang="zh-CN" i="1">
                  <a:solidFill>
                    <a:srgbClr val="000000"/>
                  </a:solidFill>
                  <a:latin typeface="Times New Roman" pitchFamily="18" charset="0"/>
                  <a:sym typeface="Symbol" pitchFamily="18" charset="2"/>
                </a:rPr>
                <a:t> </a:t>
              </a:r>
              <a:r>
                <a:rPr lang="en-US" altLang="zh-CN">
                  <a:solidFill>
                    <a:srgbClr val="000000"/>
                  </a:solidFill>
                  <a:latin typeface="Times New Roman" pitchFamily="18" charset="0"/>
                </a:rPr>
                <a:t>(</a:t>
              </a:r>
              <a:r>
                <a:rPr lang="en-US" altLang="zh-CN" i="1">
                  <a:solidFill>
                    <a:srgbClr val="000000"/>
                  </a:solidFill>
                  <a:latin typeface="Times New Roman" pitchFamily="18" charset="0"/>
                </a:rPr>
                <a:t>i</a:t>
              </a:r>
              <a:r>
                <a:rPr lang="en-US" altLang="zh-CN" i="1" baseline="-30000">
                  <a:solidFill>
                    <a:srgbClr val="000000"/>
                  </a:solidFill>
                  <a:latin typeface="Times New Roman" pitchFamily="18" charset="0"/>
                </a:rPr>
                <a:t> </a:t>
              </a:r>
              <a:r>
                <a:rPr lang="en-US" altLang="zh-CN">
                  <a:solidFill>
                    <a:srgbClr val="000000"/>
                  </a:solidFill>
                  <a:latin typeface="Times New Roman" pitchFamily="18" charset="0"/>
                </a:rPr>
                <a:t>) + </a:t>
              </a:r>
              <a:r>
                <a:rPr lang="en-US" altLang="zh-CN" i="1">
                  <a:solidFill>
                    <a:srgbClr val="000000"/>
                  </a:solidFill>
                  <a:latin typeface="Times New Roman" pitchFamily="18" charset="0"/>
                </a:rPr>
                <a:t>t</a:t>
              </a:r>
              <a:endParaRPr lang="en-US" altLang="zh-CN">
                <a:solidFill>
                  <a:srgbClr val="000000"/>
                </a:solidFill>
                <a:latin typeface="Times New Roman" pitchFamily="18" charset="0"/>
              </a:endParaRPr>
            </a:p>
          </p:txBody>
        </p:sp>
        <p:sp>
          <p:nvSpPr>
            <p:cNvPr id="98322" name="Rectangle 14"/>
            <p:cNvSpPr>
              <a:spLocks noChangeArrowheads="1"/>
            </p:cNvSpPr>
            <p:nvPr/>
          </p:nvSpPr>
          <p:spPr bwMode="auto">
            <a:xfrm>
              <a:off x="1872" y="1886"/>
              <a:ext cx="208"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i</a:t>
              </a:r>
            </a:p>
          </p:txBody>
        </p:sp>
        <p:sp>
          <p:nvSpPr>
            <p:cNvPr id="98323" name="Rectangle 15"/>
            <p:cNvSpPr>
              <a:spLocks noChangeArrowheads="1"/>
            </p:cNvSpPr>
            <p:nvPr/>
          </p:nvSpPr>
          <p:spPr bwMode="auto">
            <a:xfrm>
              <a:off x="3360" y="1886"/>
              <a:ext cx="208"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j</a:t>
              </a:r>
            </a:p>
          </p:txBody>
        </p:sp>
        <p:sp>
          <p:nvSpPr>
            <p:cNvPr id="98324" name="Rectangle 16"/>
            <p:cNvSpPr>
              <a:spLocks noChangeArrowheads="1"/>
            </p:cNvSpPr>
            <p:nvPr/>
          </p:nvSpPr>
          <p:spPr bwMode="auto">
            <a:xfrm>
              <a:off x="2592" y="2082"/>
              <a:ext cx="262" cy="233"/>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⑵</a:t>
              </a:r>
            </a:p>
          </p:txBody>
        </p:sp>
      </p:grpSp>
      <p:grpSp>
        <p:nvGrpSpPr>
          <p:cNvPr id="4" name="Group 17"/>
          <p:cNvGrpSpPr>
            <a:grpSpLocks/>
          </p:cNvGrpSpPr>
          <p:nvPr/>
        </p:nvGrpSpPr>
        <p:grpSpPr bwMode="auto">
          <a:xfrm>
            <a:off x="7929564" y="3451227"/>
            <a:ext cx="2692400" cy="1130301"/>
            <a:chOff x="3696" y="1502"/>
            <a:chExt cx="1696" cy="712"/>
          </a:xfrm>
        </p:grpSpPr>
        <p:sp>
          <p:nvSpPr>
            <p:cNvPr id="98315" name="Line 18"/>
            <p:cNvSpPr>
              <a:spLocks noChangeShapeType="1"/>
            </p:cNvSpPr>
            <p:nvPr/>
          </p:nvSpPr>
          <p:spPr bwMode="auto">
            <a:xfrm>
              <a:off x="4032" y="1867"/>
              <a:ext cx="1152" cy="0"/>
            </a:xfrm>
            <a:prstGeom prst="line">
              <a:avLst/>
            </a:prstGeom>
            <a:noFill/>
            <a:ln w="38100">
              <a:solidFill>
                <a:srgbClr val="000000"/>
              </a:solidFill>
              <a:round/>
              <a:headEnd type="oval" w="med" len="med"/>
              <a:tailEnd type="triangle" w="med" len="med"/>
            </a:ln>
          </p:spPr>
          <p:txBody>
            <a:bodyPr wrap="none"/>
            <a:lstStyle/>
            <a:p>
              <a:endParaRPr lang="zh-CN" altLang="en-US">
                <a:solidFill>
                  <a:srgbClr val="000000"/>
                </a:solidFill>
              </a:endParaRPr>
            </a:p>
          </p:txBody>
        </p:sp>
        <p:sp>
          <p:nvSpPr>
            <p:cNvPr id="98316" name="Rectangle 19"/>
            <p:cNvSpPr>
              <a:spLocks noChangeArrowheads="1"/>
            </p:cNvSpPr>
            <p:nvPr/>
          </p:nvSpPr>
          <p:spPr bwMode="auto">
            <a:xfrm>
              <a:off x="4416" y="1502"/>
              <a:ext cx="216"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rPr>
                <a:t>b</a:t>
              </a:r>
              <a:r>
                <a:rPr lang="en-US" altLang="zh-CN" i="1" baseline="-30000">
                  <a:solidFill>
                    <a:srgbClr val="000000"/>
                  </a:solidFill>
                  <a:latin typeface="Times New Roman" pitchFamily="18" charset="0"/>
                </a:rPr>
                <a:t>j</a:t>
              </a:r>
            </a:p>
          </p:txBody>
        </p:sp>
        <p:sp>
          <p:nvSpPr>
            <p:cNvPr id="98317" name="Rectangle 20"/>
            <p:cNvSpPr>
              <a:spLocks noChangeArrowheads="1"/>
            </p:cNvSpPr>
            <p:nvPr/>
          </p:nvSpPr>
          <p:spPr bwMode="auto">
            <a:xfrm>
              <a:off x="3696" y="1785"/>
              <a:ext cx="229"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rPr>
                <a:t>v</a:t>
              </a:r>
              <a:r>
                <a:rPr lang="en-US" altLang="zh-CN" baseline="-30000">
                  <a:solidFill>
                    <a:srgbClr val="000000"/>
                  </a:solidFill>
                  <a:latin typeface="Times New Roman" pitchFamily="18" charset="0"/>
                </a:rPr>
                <a:t>0</a:t>
              </a:r>
              <a:endParaRPr lang="en-US" altLang="zh-CN" i="1" baseline="-30000">
                <a:solidFill>
                  <a:srgbClr val="000000"/>
                </a:solidFill>
                <a:latin typeface="Times New Roman" pitchFamily="18" charset="0"/>
              </a:endParaRPr>
            </a:p>
          </p:txBody>
        </p:sp>
        <p:sp>
          <p:nvSpPr>
            <p:cNvPr id="98318" name="Rectangle 21"/>
            <p:cNvSpPr>
              <a:spLocks noChangeArrowheads="1"/>
            </p:cNvSpPr>
            <p:nvPr/>
          </p:nvSpPr>
          <p:spPr bwMode="auto">
            <a:xfrm>
              <a:off x="5184" y="1785"/>
              <a:ext cx="208" cy="233"/>
            </a:xfrm>
            <a:prstGeom prst="rect">
              <a:avLst/>
            </a:prstGeom>
            <a:noFill/>
            <a:ln w="9525">
              <a:noFill/>
              <a:miter lim="800000"/>
              <a:headEnd/>
              <a:tailEnd/>
            </a:ln>
          </p:spPr>
          <p:txBody>
            <a:bodyPr wrap="none">
              <a:spAutoFit/>
            </a:bodyPr>
            <a:lstStyle/>
            <a:p>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j</a:t>
              </a:r>
            </a:p>
          </p:txBody>
        </p:sp>
        <p:sp>
          <p:nvSpPr>
            <p:cNvPr id="98319" name="Rectangle 22"/>
            <p:cNvSpPr>
              <a:spLocks noChangeArrowheads="1"/>
            </p:cNvSpPr>
            <p:nvPr/>
          </p:nvSpPr>
          <p:spPr bwMode="auto">
            <a:xfrm>
              <a:off x="4416" y="1981"/>
              <a:ext cx="262" cy="233"/>
            </a:xfrm>
            <a:prstGeom prst="rect">
              <a:avLst/>
            </a:prstGeom>
            <a:noFill/>
            <a:ln w="9525">
              <a:noFill/>
              <a:miter lim="800000"/>
              <a:headEnd/>
              <a:tailEnd/>
            </a:ln>
          </p:spPr>
          <p:txBody>
            <a:bodyPr wrap="none">
              <a:spAutoFit/>
            </a:bodyPr>
            <a:lstStyle/>
            <a:p>
              <a:r>
                <a:rPr lang="en-US" altLang="zh-CN">
                  <a:solidFill>
                    <a:srgbClr val="000000"/>
                  </a:solidFill>
                  <a:latin typeface="宋体" pitchFamily="2" charset="-122"/>
                </a:rPr>
                <a:t>⑶</a:t>
              </a:r>
            </a:p>
          </p:txBody>
        </p:sp>
      </p:grpSp>
      <p:sp>
        <p:nvSpPr>
          <p:cNvPr id="677911" name="Rectangle 23"/>
          <p:cNvSpPr>
            <a:spLocks noChangeArrowheads="1"/>
          </p:cNvSpPr>
          <p:nvPr/>
        </p:nvSpPr>
        <p:spPr bwMode="auto">
          <a:xfrm>
            <a:off x="2135188" y="4733925"/>
            <a:ext cx="4400564" cy="369332"/>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⑴</a:t>
            </a:r>
            <a:r>
              <a:rPr lang="en-US" altLang="zh-CN">
                <a:solidFill>
                  <a:srgbClr val="000000"/>
                </a:solidFill>
                <a:latin typeface="宋体" pitchFamily="2" charset="-122"/>
              </a:rPr>
              <a:t> </a:t>
            </a:r>
            <a:r>
              <a:rPr lang="zh-CN" altLang="en-US">
                <a:solidFill>
                  <a:srgbClr val="000000"/>
                </a:solidFill>
                <a:latin typeface="Times New Roman" pitchFamily="18" charset="0"/>
              </a:rPr>
              <a:t>表示工序</a:t>
            </a:r>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i</a:t>
            </a:r>
            <a:r>
              <a:rPr lang="zh-CN" altLang="en-US">
                <a:solidFill>
                  <a:srgbClr val="000000"/>
                </a:solidFill>
                <a:latin typeface="Times New Roman" pitchFamily="18" charset="0"/>
              </a:rPr>
              <a:t>完成一半之后</a:t>
            </a:r>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j</a:t>
            </a:r>
            <a:r>
              <a:rPr lang="zh-CN" altLang="en-US">
                <a:solidFill>
                  <a:srgbClr val="000000"/>
                </a:solidFill>
                <a:latin typeface="Times New Roman" pitchFamily="18" charset="0"/>
              </a:rPr>
              <a:t>就可以开始</a:t>
            </a:r>
            <a:r>
              <a:rPr lang="en-US" altLang="zh-CN">
                <a:solidFill>
                  <a:srgbClr val="000000"/>
                </a:solidFill>
                <a:latin typeface="宋体" pitchFamily="2" charset="-122"/>
              </a:rPr>
              <a:t>.</a:t>
            </a:r>
          </a:p>
        </p:txBody>
      </p:sp>
      <p:sp>
        <p:nvSpPr>
          <p:cNvPr id="677912" name="Rectangle 24"/>
          <p:cNvSpPr>
            <a:spLocks noChangeArrowheads="1"/>
          </p:cNvSpPr>
          <p:nvPr/>
        </p:nvSpPr>
        <p:spPr bwMode="auto">
          <a:xfrm>
            <a:off x="2135189" y="5184775"/>
            <a:ext cx="4291559" cy="369332"/>
          </a:xfrm>
          <a:prstGeom prst="rect">
            <a:avLst/>
          </a:prstGeom>
          <a:noFill/>
          <a:ln w="9525">
            <a:noFill/>
            <a:miter lim="800000"/>
            <a:headEnd/>
            <a:tailEnd/>
          </a:ln>
        </p:spPr>
        <p:txBody>
          <a:bodyPr wrap="none">
            <a:spAutoFit/>
          </a:bodyPr>
          <a:lstStyle/>
          <a:p>
            <a:r>
              <a:rPr lang="en-US" altLang="zh-CN">
                <a:solidFill>
                  <a:srgbClr val="000000"/>
                </a:solidFill>
                <a:latin typeface="Times New Roman" pitchFamily="18" charset="0"/>
              </a:rPr>
              <a:t>⑵</a:t>
            </a:r>
            <a:r>
              <a:rPr lang="en-US" altLang="zh-CN">
                <a:solidFill>
                  <a:srgbClr val="000000"/>
                </a:solidFill>
                <a:latin typeface="宋体" pitchFamily="2" charset="-122"/>
              </a:rPr>
              <a:t> </a:t>
            </a:r>
            <a:r>
              <a:rPr lang="zh-CN" altLang="en-US">
                <a:solidFill>
                  <a:srgbClr val="000000"/>
                </a:solidFill>
                <a:latin typeface="Times New Roman" pitchFamily="18" charset="0"/>
              </a:rPr>
              <a:t>表示工序</a:t>
            </a:r>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i</a:t>
            </a:r>
            <a:r>
              <a:rPr lang="zh-CN" altLang="en-US">
                <a:solidFill>
                  <a:srgbClr val="000000"/>
                </a:solidFill>
                <a:latin typeface="Times New Roman" pitchFamily="18" charset="0"/>
              </a:rPr>
              <a:t>完成后经过</a:t>
            </a:r>
            <a:r>
              <a:rPr lang="en-US" altLang="zh-CN" i="1">
                <a:solidFill>
                  <a:srgbClr val="000000"/>
                </a:solidFill>
                <a:latin typeface="Times New Roman" pitchFamily="18" charset="0"/>
              </a:rPr>
              <a:t>t </a:t>
            </a:r>
            <a:r>
              <a:rPr lang="zh-CN" altLang="en-US">
                <a:solidFill>
                  <a:srgbClr val="000000"/>
                </a:solidFill>
                <a:latin typeface="Times New Roman" pitchFamily="18" charset="0"/>
              </a:rPr>
              <a:t>时刻</a:t>
            </a:r>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j</a:t>
            </a:r>
            <a:r>
              <a:rPr lang="zh-CN" altLang="en-US">
                <a:solidFill>
                  <a:srgbClr val="000000"/>
                </a:solidFill>
                <a:latin typeface="Times New Roman" pitchFamily="18" charset="0"/>
              </a:rPr>
              <a:t>才开始</a:t>
            </a:r>
            <a:r>
              <a:rPr lang="en-US" altLang="zh-CN">
                <a:solidFill>
                  <a:srgbClr val="000000"/>
                </a:solidFill>
                <a:latin typeface="宋体" pitchFamily="2" charset="-122"/>
              </a:rPr>
              <a:t>.</a:t>
            </a:r>
          </a:p>
        </p:txBody>
      </p:sp>
      <p:sp>
        <p:nvSpPr>
          <p:cNvPr id="677913" name="Rectangle 25"/>
          <p:cNvSpPr>
            <a:spLocks noChangeArrowheads="1"/>
          </p:cNvSpPr>
          <p:nvPr/>
        </p:nvSpPr>
        <p:spPr bwMode="auto">
          <a:xfrm>
            <a:off x="1524000" y="5589589"/>
            <a:ext cx="8991600" cy="372153"/>
          </a:xfrm>
          <a:prstGeom prst="rect">
            <a:avLst/>
          </a:prstGeom>
          <a:noFill/>
          <a:ln w="9525">
            <a:noFill/>
            <a:miter lim="800000"/>
            <a:headEnd/>
            <a:tailEnd/>
          </a:ln>
        </p:spPr>
        <p:txBody>
          <a:bodyPr>
            <a:spAutoFit/>
          </a:bodyPr>
          <a:lstStyle/>
          <a:p>
            <a:pPr>
              <a:lnSpc>
                <a:spcPct val="110000"/>
              </a:lnSpc>
              <a:spcBef>
                <a:spcPct val="50000"/>
              </a:spcBef>
            </a:pPr>
            <a:r>
              <a:rPr lang="en-US" altLang="zh-CN">
                <a:solidFill>
                  <a:srgbClr val="000000"/>
                </a:solidFill>
                <a:latin typeface="宋体" pitchFamily="2" charset="-122"/>
              </a:rPr>
              <a:t>    ⑶ </a:t>
            </a:r>
            <a:r>
              <a:rPr lang="zh-CN" altLang="en-US">
                <a:solidFill>
                  <a:srgbClr val="000000"/>
                </a:solidFill>
                <a:latin typeface="宋体" pitchFamily="2" charset="-122"/>
              </a:rPr>
              <a:t>表示在时间</a:t>
            </a:r>
            <a:r>
              <a:rPr lang="en-US" altLang="zh-CN" i="1">
                <a:solidFill>
                  <a:srgbClr val="000000"/>
                </a:solidFill>
                <a:latin typeface="Times New Roman" pitchFamily="18" charset="0"/>
              </a:rPr>
              <a:t>b</a:t>
            </a:r>
            <a:r>
              <a:rPr lang="en-US" altLang="zh-CN" i="1" baseline="-30000">
                <a:solidFill>
                  <a:srgbClr val="000000"/>
                </a:solidFill>
                <a:latin typeface="Times New Roman" pitchFamily="18" charset="0"/>
              </a:rPr>
              <a:t>j</a:t>
            </a:r>
            <a:r>
              <a:rPr lang="en-US" altLang="zh-CN" i="1" baseline="-30000">
                <a:solidFill>
                  <a:srgbClr val="000000"/>
                </a:solidFill>
                <a:latin typeface="宋体" pitchFamily="2" charset="-122"/>
              </a:rPr>
              <a:t> </a:t>
            </a:r>
            <a:r>
              <a:rPr lang="zh-CN" altLang="en-US">
                <a:solidFill>
                  <a:srgbClr val="000000"/>
                </a:solidFill>
                <a:latin typeface="宋体" pitchFamily="2" charset="-122"/>
              </a:rPr>
              <a:t>之后工序</a:t>
            </a:r>
            <a:r>
              <a:rPr lang="en-US" altLang="zh-CN" i="1">
                <a:solidFill>
                  <a:srgbClr val="000000"/>
                </a:solidFill>
                <a:latin typeface="Times New Roman" pitchFamily="18" charset="0"/>
              </a:rPr>
              <a:t>v</a:t>
            </a:r>
            <a:r>
              <a:rPr lang="en-US" altLang="zh-CN" i="1" baseline="-30000">
                <a:solidFill>
                  <a:srgbClr val="000000"/>
                </a:solidFill>
                <a:latin typeface="Times New Roman" pitchFamily="18" charset="0"/>
              </a:rPr>
              <a:t>j</a:t>
            </a:r>
            <a:r>
              <a:rPr lang="zh-CN" altLang="en-US">
                <a:solidFill>
                  <a:srgbClr val="000000"/>
                </a:solidFill>
                <a:latin typeface="宋体" pitchFamily="2" charset="-122"/>
              </a:rPr>
              <a:t>才能开始</a:t>
            </a:r>
            <a:r>
              <a:rPr lang="en-US" altLang="zh-CN">
                <a:solidFill>
                  <a:srgbClr val="000000"/>
                </a:solidFill>
                <a:latin typeface="宋体" pitchFamily="2" charset="-122"/>
              </a:rPr>
              <a:t>,</a:t>
            </a:r>
            <a:r>
              <a:rPr lang="zh-CN" altLang="en-US">
                <a:solidFill>
                  <a:srgbClr val="000000"/>
                </a:solidFill>
                <a:latin typeface="宋体" pitchFamily="2" charset="-122"/>
              </a:rPr>
              <a:t>其中</a:t>
            </a:r>
            <a:r>
              <a:rPr lang="en-US" altLang="zh-CN" i="1">
                <a:solidFill>
                  <a:srgbClr val="000000"/>
                </a:solidFill>
                <a:latin typeface="Times New Roman" pitchFamily="18" charset="0"/>
              </a:rPr>
              <a:t>v</a:t>
            </a:r>
            <a:r>
              <a:rPr lang="en-US" altLang="zh-CN" baseline="-30000">
                <a:solidFill>
                  <a:srgbClr val="000000"/>
                </a:solidFill>
                <a:latin typeface="Times New Roman" pitchFamily="18" charset="0"/>
              </a:rPr>
              <a:t>0</a:t>
            </a:r>
            <a:r>
              <a:rPr lang="zh-CN" altLang="en-US">
                <a:solidFill>
                  <a:srgbClr val="000000"/>
                </a:solidFill>
                <a:latin typeface="宋体" pitchFamily="2" charset="-122"/>
              </a:rPr>
              <a:t>表示虚拟结点</a:t>
            </a:r>
            <a:r>
              <a:rPr lang="en-US" altLang="zh-CN">
                <a:solidFill>
                  <a:srgbClr val="000000"/>
                </a:solidFill>
                <a:latin typeface="宋体" pitchFamily="2" charset="-122"/>
              </a:rPr>
              <a:t>.</a:t>
            </a:r>
          </a:p>
        </p:txBody>
      </p:sp>
      <p:sp>
        <p:nvSpPr>
          <p:cNvPr id="27" name="Rectangle 4"/>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en-US" altLang="zh-CN" dirty="0"/>
              <a:t>PT</a:t>
            </a:r>
            <a:r>
              <a:rPr lang="zh-CN" altLang="en-US" dirty="0"/>
              <a:t>图与</a:t>
            </a:r>
            <a:r>
              <a:rPr lang="en-US" altLang="zh-CN" dirty="0"/>
              <a:t>PERT</a:t>
            </a:r>
            <a:r>
              <a:rPr lang="zh-CN" altLang="en-US" dirty="0"/>
              <a:t>图的比较</a:t>
            </a:r>
          </a:p>
        </p:txBody>
      </p:sp>
    </p:spTree>
    <p:extLst>
      <p:ext uri="{BB962C8B-B14F-4D97-AF65-F5344CB8AC3E}">
        <p14:creationId xmlns:p14="http://schemas.microsoft.com/office/powerpoint/2010/main" val="1065435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891"/>
                                        </p:tgtEl>
                                        <p:attrNameLst>
                                          <p:attrName>style.visibility</p:attrName>
                                        </p:attrNameLst>
                                      </p:cBhvr>
                                      <p:to>
                                        <p:strVal val="visible"/>
                                      </p:to>
                                    </p:set>
                                    <p:animEffect transition="in" filter="blinds(horizontal)">
                                      <p:cBhvr>
                                        <p:cTn id="7" dur="500"/>
                                        <p:tgtEl>
                                          <p:spTgt spid="6778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7890">
                                            <p:txEl>
                                              <p:pRg st="0" end="0"/>
                                            </p:txEl>
                                          </p:spTgt>
                                        </p:tgtEl>
                                        <p:attrNameLst>
                                          <p:attrName>style.visibility</p:attrName>
                                        </p:attrNameLst>
                                      </p:cBhvr>
                                      <p:to>
                                        <p:strVal val="visible"/>
                                      </p:to>
                                    </p:set>
                                    <p:animEffect transition="in" filter="blinds(horizontal)">
                                      <p:cBhvr>
                                        <p:cTn id="12" dur="500"/>
                                        <p:tgtEl>
                                          <p:spTgt spid="6778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7890">
                                            <p:txEl>
                                              <p:pRg st="1" end="1"/>
                                            </p:txEl>
                                          </p:spTgt>
                                        </p:tgtEl>
                                        <p:attrNameLst>
                                          <p:attrName>style.visibility</p:attrName>
                                        </p:attrNameLst>
                                      </p:cBhvr>
                                      <p:to>
                                        <p:strVal val="visible"/>
                                      </p:to>
                                    </p:set>
                                    <p:animEffect transition="in" filter="blinds(horizontal)">
                                      <p:cBhvr>
                                        <p:cTn id="17" dur="500"/>
                                        <p:tgtEl>
                                          <p:spTgt spid="6778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7890">
                                            <p:txEl>
                                              <p:pRg st="2" end="2"/>
                                            </p:txEl>
                                          </p:spTgt>
                                        </p:tgtEl>
                                        <p:attrNameLst>
                                          <p:attrName>style.visibility</p:attrName>
                                        </p:attrNameLst>
                                      </p:cBhvr>
                                      <p:to>
                                        <p:strVal val="visible"/>
                                      </p:to>
                                    </p:set>
                                    <p:animEffect transition="in" filter="blinds(horizontal)">
                                      <p:cBhvr>
                                        <p:cTn id="22" dur="500"/>
                                        <p:tgtEl>
                                          <p:spTgt spid="67789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7911">
                                            <p:txEl>
                                              <p:pRg st="0" end="0"/>
                                            </p:txEl>
                                          </p:spTgt>
                                        </p:tgtEl>
                                        <p:attrNameLst>
                                          <p:attrName>style.visibility</p:attrName>
                                        </p:attrNameLst>
                                      </p:cBhvr>
                                      <p:to>
                                        <p:strVal val="visible"/>
                                      </p:to>
                                    </p:set>
                                    <p:animEffect transition="in" filter="wipe(left)">
                                      <p:cBhvr>
                                        <p:cTn id="32" dur="500"/>
                                        <p:tgtEl>
                                          <p:spTgt spid="6779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7912">
                                            <p:txEl>
                                              <p:pRg st="0" end="0"/>
                                            </p:txEl>
                                          </p:spTgt>
                                        </p:tgtEl>
                                        <p:attrNameLst>
                                          <p:attrName>style.visibility</p:attrName>
                                        </p:attrNameLst>
                                      </p:cBhvr>
                                      <p:to>
                                        <p:strVal val="visible"/>
                                      </p:to>
                                    </p:set>
                                    <p:animEffect transition="in" filter="wipe(left)">
                                      <p:cBhvr>
                                        <p:cTn id="42" dur="500"/>
                                        <p:tgtEl>
                                          <p:spTgt spid="6779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7913">
                                            <p:txEl>
                                              <p:pRg st="0" end="0"/>
                                            </p:txEl>
                                          </p:spTgt>
                                        </p:tgtEl>
                                        <p:attrNameLst>
                                          <p:attrName>style.visibility</p:attrName>
                                        </p:attrNameLst>
                                      </p:cBhvr>
                                      <p:to>
                                        <p:strVal val="visible"/>
                                      </p:to>
                                    </p:set>
                                    <p:animEffect transition="in" filter="wipe(left)">
                                      <p:cBhvr>
                                        <p:cTn id="52" dur="500"/>
                                        <p:tgtEl>
                                          <p:spTgt spid="6779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p:bldP spid="677911" grpId="0" build="p" autoUpdateAnimBg="0"/>
      <p:bldP spid="677912" grpId="0" build="p" autoUpdateAnimBg="0"/>
      <p:bldP spid="67791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ChangeArrowheads="1"/>
          </p:cNvSpPr>
          <p:nvPr/>
        </p:nvSpPr>
        <p:spPr bwMode="auto">
          <a:xfrm>
            <a:off x="1865313" y="1898651"/>
            <a:ext cx="8640762" cy="1458913"/>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None/>
            </a:pPr>
            <a:r>
              <a:rPr lang="zh-CN" altLang="en-US" sz="2800" dirty="0">
                <a:solidFill>
                  <a:srgbClr val="000000"/>
                </a:solidFill>
              </a:rPr>
              <a:t>邮递员从邮局出发，走遍辖区内所有的街道至少</a:t>
            </a:r>
          </a:p>
          <a:p>
            <a:pPr lvl="1">
              <a:spcBef>
                <a:spcPct val="20000"/>
              </a:spcBef>
              <a:buClr>
                <a:srgbClr val="7F7F7F"/>
              </a:buClr>
              <a:buSzPct val="70000"/>
              <a:buFont typeface="Wingdings" pitchFamily="2" charset="2"/>
              <a:buNone/>
            </a:pPr>
            <a:r>
              <a:rPr lang="zh-CN" altLang="en-US" sz="2800" dirty="0">
                <a:solidFill>
                  <a:srgbClr val="000000"/>
                </a:solidFill>
              </a:rPr>
              <a:t>一次</a:t>
            </a:r>
            <a:r>
              <a:rPr lang="en-US" altLang="zh-CN" sz="2800" dirty="0">
                <a:solidFill>
                  <a:srgbClr val="000000"/>
                </a:solidFill>
              </a:rPr>
              <a:t>(</a:t>
            </a:r>
            <a:r>
              <a:rPr lang="zh-CN" altLang="en-US" sz="2800" dirty="0">
                <a:solidFill>
                  <a:srgbClr val="000000"/>
                </a:solidFill>
              </a:rPr>
              <a:t>可以重复</a:t>
            </a:r>
            <a:r>
              <a:rPr lang="en-US" altLang="zh-CN" sz="2800" dirty="0">
                <a:solidFill>
                  <a:srgbClr val="000000"/>
                </a:solidFill>
              </a:rPr>
              <a:t>)</a:t>
            </a:r>
            <a:r>
              <a:rPr lang="zh-CN" altLang="en-US" sz="2800" dirty="0">
                <a:solidFill>
                  <a:srgbClr val="000000"/>
                </a:solidFill>
              </a:rPr>
              <a:t>，最后回到邮局。要走怎样的路 线全程才最短？</a:t>
            </a:r>
            <a:r>
              <a:rPr lang="zh-CN" altLang="en-US" sz="2800" dirty="0">
                <a:solidFill>
                  <a:srgbClr val="E8DED8"/>
                </a:solidFill>
                <a:latin typeface="Garamond" pitchFamily="18" charset="0"/>
              </a:rPr>
              <a:t>   </a:t>
            </a:r>
          </a:p>
        </p:txBody>
      </p:sp>
      <p:sp>
        <p:nvSpPr>
          <p:cNvPr id="679939" name="Rectangle 3"/>
          <p:cNvSpPr>
            <a:spLocks noChangeArrowheads="1"/>
          </p:cNvSpPr>
          <p:nvPr/>
        </p:nvSpPr>
        <p:spPr bwMode="auto">
          <a:xfrm>
            <a:off x="1847850" y="1268413"/>
            <a:ext cx="8820150" cy="1175706"/>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zh-CN" altLang="en-US" sz="3200" dirty="0">
                <a:solidFill>
                  <a:srgbClr val="000000"/>
                </a:solidFill>
                <a:latin typeface="Garamond" pitchFamily="18" charset="0"/>
              </a:rPr>
              <a:t>问题提出    </a:t>
            </a:r>
            <a:r>
              <a:rPr lang="zh-CN" altLang="en-US" dirty="0">
                <a:solidFill>
                  <a:srgbClr val="000000"/>
                </a:solidFill>
                <a:latin typeface="Garamond" pitchFamily="18" charset="0"/>
              </a:rPr>
              <a:t>我国管梅谷教授在</a:t>
            </a:r>
            <a:r>
              <a:rPr lang="en-US" altLang="zh-CN" dirty="0">
                <a:solidFill>
                  <a:srgbClr val="000000"/>
                </a:solidFill>
                <a:latin typeface="Garamond" pitchFamily="18" charset="0"/>
              </a:rPr>
              <a:t>1960</a:t>
            </a:r>
            <a:r>
              <a:rPr lang="zh-CN" altLang="en-US" dirty="0">
                <a:solidFill>
                  <a:srgbClr val="000000"/>
                </a:solidFill>
                <a:latin typeface="Garamond" pitchFamily="18" charset="0"/>
              </a:rPr>
              <a:t>年首先提出</a:t>
            </a:r>
            <a:r>
              <a:rPr lang="zh-CN" altLang="en-US" sz="3200" dirty="0">
                <a:solidFill>
                  <a:srgbClr val="000000"/>
                </a:solidFill>
                <a:latin typeface="Garamond" pitchFamily="18" charset="0"/>
              </a:rPr>
              <a:t>  </a:t>
            </a:r>
          </a:p>
          <a:p>
            <a:pPr>
              <a:spcBef>
                <a:spcPct val="20000"/>
              </a:spcBef>
              <a:buClr>
                <a:srgbClr val="89AAD3"/>
              </a:buClr>
              <a:buSzPct val="70000"/>
              <a:buFont typeface="Wingdings" pitchFamily="2" charset="2"/>
              <a:buChar char="n"/>
            </a:pPr>
            <a:endParaRPr lang="en-US" altLang="zh-CN" sz="3200" dirty="0">
              <a:solidFill>
                <a:srgbClr val="E8DED8"/>
              </a:solidFill>
              <a:latin typeface="Garamond" pitchFamily="18" charset="0"/>
            </a:endParaRPr>
          </a:p>
        </p:txBody>
      </p:sp>
      <p:sp>
        <p:nvSpPr>
          <p:cNvPr id="679941" name="Rectangle 5"/>
          <p:cNvSpPr>
            <a:spLocks noChangeArrowheads="1"/>
          </p:cNvSpPr>
          <p:nvPr/>
        </p:nvSpPr>
        <p:spPr bwMode="auto">
          <a:xfrm>
            <a:off x="1847850" y="3519489"/>
            <a:ext cx="8820150" cy="24590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zh-CN" altLang="en-US" sz="3200" dirty="0">
                <a:solidFill>
                  <a:srgbClr val="000000"/>
                </a:solidFill>
                <a:latin typeface="Garamond" pitchFamily="18" charset="0"/>
              </a:rPr>
              <a:t>图论模型</a:t>
            </a:r>
          </a:p>
          <a:p>
            <a:pPr>
              <a:spcBef>
                <a:spcPct val="10000"/>
              </a:spcBef>
              <a:buClr>
                <a:srgbClr val="89AAD3"/>
              </a:buClr>
              <a:buSzPct val="70000"/>
              <a:buFont typeface="Wingdings" pitchFamily="2" charset="2"/>
              <a:buNone/>
            </a:pPr>
            <a:r>
              <a:rPr lang="zh-CN" altLang="en-US" sz="2800" dirty="0">
                <a:solidFill>
                  <a:srgbClr val="E8DED8"/>
                </a:solidFill>
                <a:latin typeface="Garamond" pitchFamily="18" charset="0"/>
              </a:rPr>
              <a:t>     </a:t>
            </a:r>
            <a:r>
              <a:rPr lang="zh-CN" altLang="en-US" sz="2800" dirty="0">
                <a:solidFill>
                  <a:srgbClr val="000000"/>
                </a:solidFill>
                <a:latin typeface="Garamond" pitchFamily="18" charset="0"/>
              </a:rPr>
              <a:t>在一个正权连通图</a:t>
            </a:r>
            <a:r>
              <a:rPr lang="en-US" altLang="zh-CN" sz="2800" dirty="0">
                <a:solidFill>
                  <a:srgbClr val="000000"/>
                </a:solidFill>
                <a:latin typeface="Garamond" pitchFamily="18" charset="0"/>
              </a:rPr>
              <a:t>G</a:t>
            </a:r>
            <a:r>
              <a:rPr lang="zh-CN" altLang="en-US" sz="2800" dirty="0">
                <a:solidFill>
                  <a:srgbClr val="000000"/>
                </a:solidFill>
                <a:latin typeface="Garamond" pitchFamily="18" charset="0"/>
              </a:rPr>
              <a:t>中，从某点出发经过每条边</a:t>
            </a:r>
          </a:p>
          <a:p>
            <a:pPr>
              <a:spcBef>
                <a:spcPct val="10000"/>
              </a:spcBef>
              <a:buClr>
                <a:srgbClr val="89AAD3"/>
              </a:buClr>
              <a:buSzPct val="70000"/>
              <a:buFont typeface="Wingdings" pitchFamily="2" charset="2"/>
              <a:buNone/>
            </a:pPr>
            <a:r>
              <a:rPr lang="zh-CN" altLang="en-US" sz="2800" dirty="0">
                <a:solidFill>
                  <a:srgbClr val="000000"/>
                </a:solidFill>
                <a:latin typeface="Garamond" pitchFamily="18" charset="0"/>
              </a:rPr>
              <a:t>     </a:t>
            </a:r>
            <a:r>
              <a:rPr lang="zh-CN" altLang="en-US" sz="2800" dirty="0">
                <a:solidFill>
                  <a:srgbClr val="FF0066"/>
                </a:solidFill>
                <a:latin typeface="Garamond" pitchFamily="18" charset="0"/>
              </a:rPr>
              <a:t>至少一次</a:t>
            </a:r>
            <a:r>
              <a:rPr lang="zh-CN" altLang="en-US" sz="2800" dirty="0">
                <a:solidFill>
                  <a:srgbClr val="000000"/>
                </a:solidFill>
                <a:latin typeface="Garamond" pitchFamily="18" charset="0"/>
              </a:rPr>
              <a:t>最后返回出发点的</a:t>
            </a:r>
            <a:r>
              <a:rPr lang="zh-CN" altLang="en-US" sz="2800" dirty="0">
                <a:solidFill>
                  <a:srgbClr val="FF0066"/>
                </a:solidFill>
                <a:latin typeface="Garamond" pitchFamily="18" charset="0"/>
              </a:rPr>
              <a:t>最短回路</a:t>
            </a:r>
            <a:r>
              <a:rPr lang="zh-CN" altLang="en-US" sz="2800" dirty="0">
                <a:solidFill>
                  <a:srgbClr val="000000"/>
                </a:solidFill>
                <a:latin typeface="Garamond" pitchFamily="18" charset="0"/>
              </a:rPr>
              <a:t>称为最佳邮路</a:t>
            </a:r>
          </a:p>
          <a:p>
            <a:pPr>
              <a:spcBef>
                <a:spcPct val="10000"/>
              </a:spcBef>
              <a:buClr>
                <a:srgbClr val="89AAD3"/>
              </a:buClr>
              <a:buSzPct val="70000"/>
              <a:buFont typeface="Wingdings" pitchFamily="2" charset="2"/>
              <a:buNone/>
            </a:pPr>
            <a:r>
              <a:rPr lang="zh-CN" altLang="en-US" sz="2800" dirty="0">
                <a:solidFill>
                  <a:srgbClr val="000000"/>
                </a:solidFill>
                <a:latin typeface="Garamond" pitchFamily="18" charset="0"/>
              </a:rPr>
              <a:t>   （中国邮路）</a:t>
            </a:r>
          </a:p>
          <a:p>
            <a:pPr>
              <a:spcBef>
                <a:spcPct val="10000"/>
              </a:spcBef>
              <a:buClr>
                <a:srgbClr val="89AAD3"/>
              </a:buClr>
              <a:buSzPct val="70000"/>
              <a:buFont typeface="Wingdings" pitchFamily="2" charset="2"/>
              <a:buNone/>
            </a:pPr>
            <a:r>
              <a:rPr lang="zh-CN" altLang="en-US" sz="2800" dirty="0">
                <a:solidFill>
                  <a:srgbClr val="000000"/>
                </a:solidFill>
                <a:latin typeface="Garamond" pitchFamily="18" charset="0"/>
              </a:rPr>
              <a:t>     这是一个既与</a:t>
            </a:r>
            <a:r>
              <a:rPr lang="en-US" altLang="zh-CN" sz="2800" dirty="0">
                <a:solidFill>
                  <a:srgbClr val="000000"/>
                </a:solidFill>
                <a:latin typeface="Garamond" pitchFamily="18" charset="0"/>
              </a:rPr>
              <a:t>Euler</a:t>
            </a:r>
            <a:r>
              <a:rPr lang="zh-CN" altLang="en-US" sz="2800" dirty="0">
                <a:solidFill>
                  <a:srgbClr val="000000"/>
                </a:solidFill>
                <a:latin typeface="Garamond" pitchFamily="18" charset="0"/>
              </a:rPr>
              <a:t>图有关又与最短路有关的问题。</a:t>
            </a:r>
          </a:p>
        </p:txBody>
      </p:sp>
      <p:sp>
        <p:nvSpPr>
          <p:cNvPr id="7" name="Rectangle 4"/>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sz="4000" dirty="0"/>
              <a:t>中国邮路</a:t>
            </a:r>
            <a:r>
              <a:rPr lang="en-US" altLang="zh-CN" sz="3200" dirty="0"/>
              <a:t>(</a:t>
            </a:r>
            <a:r>
              <a:rPr lang="en-US" altLang="zh-CN" sz="3200" dirty="0">
                <a:latin typeface="Times New Roman" pitchFamily="18" charset="0"/>
                <a:cs typeface="Times New Roman" pitchFamily="18" charset="0"/>
              </a:rPr>
              <a:t>The Chinese postman problem)</a:t>
            </a:r>
          </a:p>
        </p:txBody>
      </p:sp>
    </p:spTree>
    <p:extLst>
      <p:ext uri="{BB962C8B-B14F-4D97-AF65-F5344CB8AC3E}">
        <p14:creationId xmlns:p14="http://schemas.microsoft.com/office/powerpoint/2010/main" val="237533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9939"/>
                                        </p:tgtEl>
                                        <p:attrNameLst>
                                          <p:attrName>style.visibility</p:attrName>
                                        </p:attrNameLst>
                                      </p:cBhvr>
                                      <p:to>
                                        <p:strVal val="visible"/>
                                      </p:to>
                                    </p:set>
                                    <p:animEffect transition="in" filter="blinds(horizontal)">
                                      <p:cBhvr>
                                        <p:cTn id="7" dur="500"/>
                                        <p:tgtEl>
                                          <p:spTgt spid="67993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79938">
                                            <p:txEl>
                                              <p:pRg st="0" end="0"/>
                                            </p:txEl>
                                          </p:spTgt>
                                        </p:tgtEl>
                                        <p:attrNameLst>
                                          <p:attrName>style.visibility</p:attrName>
                                        </p:attrNameLst>
                                      </p:cBhvr>
                                      <p:to>
                                        <p:strVal val="visible"/>
                                      </p:to>
                                    </p:set>
                                    <p:animEffect transition="in" filter="blinds(horizontal)">
                                      <p:cBhvr>
                                        <p:cTn id="11" dur="500"/>
                                        <p:tgtEl>
                                          <p:spTgt spid="679938">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79938">
                                            <p:txEl>
                                              <p:pRg st="1" end="1"/>
                                            </p:txEl>
                                          </p:spTgt>
                                        </p:tgtEl>
                                        <p:attrNameLst>
                                          <p:attrName>style.visibility</p:attrName>
                                        </p:attrNameLst>
                                      </p:cBhvr>
                                      <p:to>
                                        <p:strVal val="visible"/>
                                      </p:to>
                                    </p:set>
                                    <p:animEffect transition="in" filter="blinds(horizontal)">
                                      <p:cBhvr>
                                        <p:cTn id="15" dur="500"/>
                                        <p:tgtEl>
                                          <p:spTgt spid="67993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79941">
                                            <p:txEl>
                                              <p:pRg st="0" end="0"/>
                                            </p:txEl>
                                          </p:spTgt>
                                        </p:tgtEl>
                                        <p:attrNameLst>
                                          <p:attrName>style.visibility</p:attrName>
                                        </p:attrNameLst>
                                      </p:cBhvr>
                                      <p:to>
                                        <p:strVal val="visible"/>
                                      </p:to>
                                    </p:set>
                                    <p:animEffect transition="in" filter="blinds(horizontal)">
                                      <p:cBhvr>
                                        <p:cTn id="20" dur="500"/>
                                        <p:tgtEl>
                                          <p:spTgt spid="679941">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79941">
                                            <p:txEl>
                                              <p:pRg st="1" end="1"/>
                                            </p:txEl>
                                          </p:spTgt>
                                        </p:tgtEl>
                                        <p:attrNameLst>
                                          <p:attrName>style.visibility</p:attrName>
                                        </p:attrNameLst>
                                      </p:cBhvr>
                                      <p:to>
                                        <p:strVal val="visible"/>
                                      </p:to>
                                    </p:set>
                                    <p:animEffect transition="in" filter="blinds(horizontal)">
                                      <p:cBhvr>
                                        <p:cTn id="23" dur="500"/>
                                        <p:tgtEl>
                                          <p:spTgt spid="679941">
                                            <p:txEl>
                                              <p:pRg st="1" end="1"/>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79941">
                                            <p:txEl>
                                              <p:pRg st="2" end="2"/>
                                            </p:txEl>
                                          </p:spTgt>
                                        </p:tgtEl>
                                        <p:attrNameLst>
                                          <p:attrName>style.visibility</p:attrName>
                                        </p:attrNameLst>
                                      </p:cBhvr>
                                      <p:to>
                                        <p:strVal val="visible"/>
                                      </p:to>
                                    </p:set>
                                    <p:animEffect transition="in" filter="blinds(horizontal)">
                                      <p:cBhvr>
                                        <p:cTn id="26" dur="500"/>
                                        <p:tgtEl>
                                          <p:spTgt spid="679941">
                                            <p:txEl>
                                              <p:pRg st="2" end="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79941">
                                            <p:txEl>
                                              <p:pRg st="3" end="3"/>
                                            </p:txEl>
                                          </p:spTgt>
                                        </p:tgtEl>
                                        <p:attrNameLst>
                                          <p:attrName>style.visibility</p:attrName>
                                        </p:attrNameLst>
                                      </p:cBhvr>
                                      <p:to>
                                        <p:strVal val="visible"/>
                                      </p:to>
                                    </p:set>
                                    <p:animEffect transition="in" filter="blinds(horizontal)">
                                      <p:cBhvr>
                                        <p:cTn id="29" dur="500"/>
                                        <p:tgtEl>
                                          <p:spTgt spid="67994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679941">
                                            <p:txEl>
                                              <p:pRg st="4" end="4"/>
                                            </p:txEl>
                                          </p:spTgt>
                                        </p:tgtEl>
                                        <p:attrNameLst>
                                          <p:attrName>style.visibility</p:attrName>
                                        </p:attrNameLst>
                                      </p:cBhvr>
                                      <p:to>
                                        <p:strVal val="visible"/>
                                      </p:to>
                                    </p:set>
                                    <p:animEffect transition="in" filter="blinds(horizontal)">
                                      <p:cBhvr>
                                        <p:cTn id="34" dur="500"/>
                                        <p:tgtEl>
                                          <p:spTgt spid="6799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ChangeArrowheads="1"/>
          </p:cNvSpPr>
          <p:nvPr/>
        </p:nvSpPr>
        <p:spPr bwMode="auto">
          <a:xfrm>
            <a:off x="1865313" y="1898650"/>
            <a:ext cx="8640762" cy="946150"/>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None/>
            </a:pPr>
            <a:r>
              <a:rPr lang="zh-CN" altLang="en-US" sz="2800" dirty="0">
                <a:solidFill>
                  <a:srgbClr val="000000"/>
                </a:solidFill>
              </a:rPr>
              <a:t>当</a:t>
            </a:r>
            <a:r>
              <a:rPr lang="en-US" altLang="zh-CN" sz="2800" dirty="0">
                <a:solidFill>
                  <a:srgbClr val="000000"/>
                </a:solidFill>
              </a:rPr>
              <a:t>G</a:t>
            </a:r>
            <a:r>
              <a:rPr lang="zh-CN" altLang="en-US" sz="2800" dirty="0">
                <a:solidFill>
                  <a:srgbClr val="000000"/>
                </a:solidFill>
              </a:rPr>
              <a:t>所有结点度都是偶数时，即</a:t>
            </a:r>
            <a:r>
              <a:rPr lang="en-US" altLang="zh-CN" sz="2800" dirty="0">
                <a:solidFill>
                  <a:srgbClr val="000000"/>
                </a:solidFill>
              </a:rPr>
              <a:t>G</a:t>
            </a:r>
            <a:r>
              <a:rPr lang="zh-CN" altLang="en-US" sz="2800" dirty="0">
                <a:solidFill>
                  <a:srgbClr val="000000"/>
                </a:solidFill>
              </a:rPr>
              <a:t>有欧拉回路，该回路就是最佳邮路</a:t>
            </a:r>
          </a:p>
        </p:txBody>
      </p:sp>
      <p:sp>
        <p:nvSpPr>
          <p:cNvPr id="681987" name="Rectangle 3"/>
          <p:cNvSpPr>
            <a:spLocks noChangeArrowheads="1"/>
          </p:cNvSpPr>
          <p:nvPr/>
        </p:nvSpPr>
        <p:spPr bwMode="auto">
          <a:xfrm>
            <a:off x="1847850" y="1268413"/>
            <a:ext cx="8820150" cy="1175706"/>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a:t>
            </a:r>
            <a:r>
              <a:rPr lang="zh-CN" altLang="en-US" sz="3200">
                <a:solidFill>
                  <a:srgbClr val="000000"/>
                </a:solidFill>
                <a:latin typeface="Garamond" pitchFamily="18" charset="0"/>
              </a:rPr>
              <a:t>欧拉回路？  </a:t>
            </a:r>
          </a:p>
          <a:p>
            <a:pPr>
              <a:spcBef>
                <a:spcPct val="20000"/>
              </a:spcBef>
              <a:buClr>
                <a:srgbClr val="89AAD3"/>
              </a:buClr>
              <a:buSzPct val="70000"/>
              <a:buFont typeface="Wingdings" pitchFamily="2" charset="2"/>
              <a:buChar char="n"/>
            </a:pPr>
            <a:endParaRPr lang="en-US" altLang="zh-CN" sz="3200">
              <a:solidFill>
                <a:srgbClr val="E8DED8"/>
              </a:solidFill>
              <a:latin typeface="Garamond" pitchFamily="18" charset="0"/>
            </a:endParaRPr>
          </a:p>
        </p:txBody>
      </p:sp>
      <p:sp>
        <p:nvSpPr>
          <p:cNvPr id="681989" name="Rectangle 5"/>
          <p:cNvSpPr>
            <a:spLocks noChangeArrowheads="1"/>
          </p:cNvSpPr>
          <p:nvPr/>
        </p:nvSpPr>
        <p:spPr bwMode="auto">
          <a:xfrm>
            <a:off x="1847850" y="2843213"/>
            <a:ext cx="8820150" cy="3305520"/>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zh-CN" altLang="en-US" sz="3200" dirty="0">
                <a:solidFill>
                  <a:srgbClr val="000000"/>
                </a:solidFill>
                <a:latin typeface="Garamond" pitchFamily="18" charset="0"/>
              </a:rPr>
              <a:t>当</a:t>
            </a:r>
            <a:r>
              <a:rPr lang="en-US" altLang="zh-CN" sz="3200" dirty="0">
                <a:solidFill>
                  <a:srgbClr val="000000"/>
                </a:solidFill>
                <a:latin typeface="Garamond" pitchFamily="18" charset="0"/>
              </a:rPr>
              <a:t>G</a:t>
            </a:r>
            <a:r>
              <a:rPr lang="zh-CN" altLang="en-US" sz="3200" dirty="0">
                <a:solidFill>
                  <a:srgbClr val="000000"/>
                </a:solidFill>
                <a:latin typeface="Garamond" pitchFamily="18" charset="0"/>
              </a:rPr>
              <a:t>只有</a:t>
            </a:r>
            <a:r>
              <a:rPr lang="en-US" altLang="zh-CN" sz="3200" dirty="0">
                <a:solidFill>
                  <a:srgbClr val="000000"/>
                </a:solidFill>
                <a:latin typeface="Garamond" pitchFamily="18" charset="0"/>
              </a:rPr>
              <a:t>1</a:t>
            </a:r>
            <a:r>
              <a:rPr lang="zh-CN" altLang="en-US" sz="3200" dirty="0">
                <a:solidFill>
                  <a:srgbClr val="000000"/>
                </a:solidFill>
                <a:latin typeface="Garamond" pitchFamily="18" charset="0"/>
              </a:rPr>
              <a:t>个结点的度为奇时？</a:t>
            </a:r>
          </a:p>
          <a:p>
            <a:pPr>
              <a:spcBef>
                <a:spcPct val="20000"/>
              </a:spcBef>
              <a:buClr>
                <a:srgbClr val="89AAD3"/>
              </a:buClr>
              <a:buSzPct val="70000"/>
              <a:buFont typeface="Wingdings" pitchFamily="2" charset="2"/>
              <a:buNone/>
            </a:pPr>
            <a:r>
              <a:rPr lang="zh-CN" altLang="en-US" sz="3200" dirty="0">
                <a:solidFill>
                  <a:srgbClr val="000000"/>
                </a:solidFill>
                <a:latin typeface="Garamond" pitchFamily="18" charset="0"/>
              </a:rPr>
              <a:t>     </a:t>
            </a:r>
            <a:r>
              <a:rPr lang="zh-CN" altLang="en-US" sz="3200" dirty="0">
                <a:solidFill>
                  <a:srgbClr val="C00000"/>
                </a:solidFill>
                <a:latin typeface="Garamond" pitchFamily="18" charset="0"/>
              </a:rPr>
              <a:t>不存在</a:t>
            </a:r>
          </a:p>
          <a:p>
            <a:pPr>
              <a:spcBef>
                <a:spcPct val="20000"/>
              </a:spcBef>
              <a:buClr>
                <a:srgbClr val="89AAD3"/>
              </a:buClr>
              <a:buSzPct val="70000"/>
              <a:buFont typeface="Wingdings" pitchFamily="2" charset="2"/>
              <a:buChar char="n"/>
            </a:pPr>
            <a:r>
              <a:rPr lang="zh-CN" altLang="en-US" sz="3200" dirty="0">
                <a:solidFill>
                  <a:srgbClr val="000000"/>
                </a:solidFill>
                <a:latin typeface="Garamond" pitchFamily="18" charset="0"/>
              </a:rPr>
              <a:t> 当</a:t>
            </a:r>
            <a:r>
              <a:rPr lang="en-US" altLang="zh-CN" sz="3200" dirty="0">
                <a:solidFill>
                  <a:srgbClr val="000000"/>
                </a:solidFill>
                <a:latin typeface="Garamond" pitchFamily="18" charset="0"/>
              </a:rPr>
              <a:t>G</a:t>
            </a:r>
            <a:r>
              <a:rPr lang="zh-CN" altLang="en-US" sz="3200" dirty="0">
                <a:solidFill>
                  <a:srgbClr val="000000"/>
                </a:solidFill>
                <a:latin typeface="Garamond" pitchFamily="18" charset="0"/>
              </a:rPr>
              <a:t>只有</a:t>
            </a:r>
            <a:r>
              <a:rPr lang="en-US" altLang="zh-CN" sz="3200" dirty="0">
                <a:solidFill>
                  <a:srgbClr val="000000"/>
                </a:solidFill>
                <a:latin typeface="Garamond" pitchFamily="18" charset="0"/>
              </a:rPr>
              <a:t>2</a:t>
            </a:r>
            <a:r>
              <a:rPr lang="zh-CN" altLang="en-US" sz="3200" dirty="0">
                <a:solidFill>
                  <a:srgbClr val="000000"/>
                </a:solidFill>
                <a:latin typeface="Garamond" pitchFamily="18" charset="0"/>
              </a:rPr>
              <a:t>个结点的度为奇时？</a:t>
            </a:r>
          </a:p>
          <a:p>
            <a:pPr>
              <a:spcBef>
                <a:spcPct val="10000"/>
              </a:spcBef>
              <a:buClr>
                <a:srgbClr val="89AAD3"/>
              </a:buClr>
              <a:buSzPct val="70000"/>
              <a:buFont typeface="Wingdings" pitchFamily="2" charset="2"/>
              <a:buNone/>
            </a:pPr>
            <a:r>
              <a:rPr lang="zh-CN" altLang="en-US" sz="2800" dirty="0">
                <a:solidFill>
                  <a:srgbClr val="0070C0"/>
                </a:solidFill>
                <a:latin typeface="Garamond" pitchFamily="18" charset="0"/>
              </a:rPr>
              <a:t>     </a:t>
            </a:r>
            <a:r>
              <a:rPr lang="zh-CN" altLang="en-US" sz="2800" dirty="0">
                <a:solidFill>
                  <a:srgbClr val="C00000"/>
                </a:solidFill>
                <a:latin typeface="Garamond" pitchFamily="18" charset="0"/>
              </a:rPr>
              <a:t>则存在一条欧拉道路，该道路加上从起点到终点的</a:t>
            </a:r>
          </a:p>
          <a:p>
            <a:pPr>
              <a:spcBef>
                <a:spcPct val="10000"/>
              </a:spcBef>
              <a:buClr>
                <a:srgbClr val="89AAD3"/>
              </a:buClr>
              <a:buSzPct val="70000"/>
              <a:buFont typeface="Wingdings" pitchFamily="2" charset="2"/>
              <a:buNone/>
            </a:pPr>
            <a:r>
              <a:rPr lang="zh-CN" altLang="en-US" sz="2800" dirty="0">
                <a:solidFill>
                  <a:srgbClr val="C00000"/>
                </a:solidFill>
                <a:latin typeface="Garamond" pitchFamily="18" charset="0"/>
              </a:rPr>
              <a:t>     最短路径组成的回路就是最佳邮路</a:t>
            </a:r>
          </a:p>
          <a:p>
            <a:pPr>
              <a:spcBef>
                <a:spcPct val="20000"/>
              </a:spcBef>
              <a:buClr>
                <a:srgbClr val="89AAD3"/>
              </a:buClr>
              <a:buSzPct val="70000"/>
              <a:buFont typeface="Wingdings" pitchFamily="2" charset="2"/>
              <a:buChar char="n"/>
            </a:pPr>
            <a:r>
              <a:rPr lang="zh-CN" altLang="en-US" sz="3200" dirty="0">
                <a:solidFill>
                  <a:srgbClr val="000000"/>
                </a:solidFill>
                <a:latin typeface="Garamond" pitchFamily="18" charset="0"/>
              </a:rPr>
              <a:t>  当奇数度结点的个数大于</a:t>
            </a:r>
            <a:r>
              <a:rPr lang="en-US" altLang="zh-CN" sz="3200" dirty="0">
                <a:solidFill>
                  <a:srgbClr val="000000"/>
                </a:solidFill>
                <a:latin typeface="Garamond" pitchFamily="18" charset="0"/>
              </a:rPr>
              <a:t>2</a:t>
            </a:r>
            <a:r>
              <a:rPr lang="zh-CN" altLang="en-US" sz="3200" dirty="0">
                <a:solidFill>
                  <a:srgbClr val="000000"/>
                </a:solidFill>
                <a:latin typeface="Garamond" pitchFamily="18" charset="0"/>
              </a:rPr>
              <a:t>时？  </a:t>
            </a:r>
            <a:endParaRPr lang="zh-CN" altLang="en-US" sz="2800" dirty="0">
              <a:solidFill>
                <a:srgbClr val="E8DED8"/>
              </a:solidFill>
              <a:latin typeface="Garamond" pitchFamily="18" charset="0"/>
            </a:endParaRPr>
          </a:p>
        </p:txBody>
      </p:sp>
      <p:sp>
        <p:nvSpPr>
          <p:cNvPr id="681990" name="Rectangle 6"/>
          <p:cNvSpPr>
            <a:spLocks noChangeArrowheads="1"/>
          </p:cNvSpPr>
          <p:nvPr/>
        </p:nvSpPr>
        <p:spPr bwMode="auto">
          <a:xfrm>
            <a:off x="2392362" y="6099175"/>
            <a:ext cx="590550" cy="579438"/>
          </a:xfrm>
          <a:prstGeom prst="rect">
            <a:avLst/>
          </a:prstGeom>
          <a:noFill/>
          <a:ln w="9525">
            <a:noFill/>
            <a:miter lim="800000"/>
            <a:headEnd/>
            <a:tailEnd/>
          </a:ln>
        </p:spPr>
        <p:txBody>
          <a:bodyPr wrap="none">
            <a:spAutoFit/>
          </a:bodyPr>
          <a:lstStyle/>
          <a:p>
            <a:r>
              <a:rPr lang="zh-CN" altLang="en-US" sz="3200" dirty="0">
                <a:solidFill>
                  <a:srgbClr val="FF0066"/>
                </a:solidFill>
                <a:latin typeface="Garamond" pitchFamily="18" charset="0"/>
              </a:rPr>
              <a:t>？</a:t>
            </a:r>
          </a:p>
        </p:txBody>
      </p:sp>
      <p:sp>
        <p:nvSpPr>
          <p:cNvPr id="7"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3200" dirty="0">
                <a:ln w="12700">
                  <a:solidFill>
                    <a:srgbClr val="675D59"/>
                  </a:solidFill>
                </a:ln>
                <a:solidFill>
                  <a:srgbClr val="675D59">
                    <a:lumMod val="75000"/>
                  </a:srgbClr>
                </a:solidFill>
                <a:latin typeface="宋体"/>
                <a:ea typeface="宋体"/>
              </a:rPr>
              <a:t>无向图中国邮路</a:t>
            </a:r>
            <a:endParaRPr lang="en-US" altLang="zh-CN" sz="3200"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48211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1987"/>
                                        </p:tgtEl>
                                        <p:attrNameLst>
                                          <p:attrName>style.visibility</p:attrName>
                                        </p:attrNameLst>
                                      </p:cBhvr>
                                      <p:to>
                                        <p:strVal val="visible"/>
                                      </p:to>
                                    </p:set>
                                    <p:animEffect transition="in" filter="blinds(horizontal)">
                                      <p:cBhvr>
                                        <p:cTn id="7" dur="500"/>
                                        <p:tgtEl>
                                          <p:spTgt spid="6819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1986">
                                            <p:txEl>
                                              <p:pRg st="0" end="0"/>
                                            </p:txEl>
                                          </p:spTgt>
                                        </p:tgtEl>
                                        <p:attrNameLst>
                                          <p:attrName>style.visibility</p:attrName>
                                        </p:attrNameLst>
                                      </p:cBhvr>
                                      <p:to>
                                        <p:strVal val="visible"/>
                                      </p:to>
                                    </p:set>
                                    <p:animEffect transition="in" filter="blinds(horizontal)">
                                      <p:cBhvr>
                                        <p:cTn id="12" dur="500"/>
                                        <p:tgtEl>
                                          <p:spTgt spid="6819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1989">
                                            <p:txEl>
                                              <p:pRg st="0" end="0"/>
                                            </p:txEl>
                                          </p:spTgt>
                                        </p:tgtEl>
                                        <p:attrNameLst>
                                          <p:attrName>style.visibility</p:attrName>
                                        </p:attrNameLst>
                                      </p:cBhvr>
                                      <p:to>
                                        <p:strVal val="visible"/>
                                      </p:to>
                                    </p:set>
                                    <p:animEffect transition="in" filter="blinds(horizontal)">
                                      <p:cBhvr>
                                        <p:cTn id="17" dur="500"/>
                                        <p:tgtEl>
                                          <p:spTgt spid="6819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1989">
                                            <p:txEl>
                                              <p:pRg st="1" end="1"/>
                                            </p:txEl>
                                          </p:spTgt>
                                        </p:tgtEl>
                                        <p:attrNameLst>
                                          <p:attrName>style.visibility</p:attrName>
                                        </p:attrNameLst>
                                      </p:cBhvr>
                                      <p:to>
                                        <p:strVal val="visible"/>
                                      </p:to>
                                    </p:set>
                                    <p:animEffect transition="in" filter="blinds(horizontal)">
                                      <p:cBhvr>
                                        <p:cTn id="22" dur="500"/>
                                        <p:tgtEl>
                                          <p:spTgt spid="6819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1989">
                                            <p:txEl>
                                              <p:pRg st="2" end="2"/>
                                            </p:txEl>
                                          </p:spTgt>
                                        </p:tgtEl>
                                        <p:attrNameLst>
                                          <p:attrName>style.visibility</p:attrName>
                                        </p:attrNameLst>
                                      </p:cBhvr>
                                      <p:to>
                                        <p:strVal val="visible"/>
                                      </p:to>
                                    </p:set>
                                    <p:animEffect transition="in" filter="blinds(horizontal)">
                                      <p:cBhvr>
                                        <p:cTn id="27" dur="500"/>
                                        <p:tgtEl>
                                          <p:spTgt spid="681989">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81989">
                                            <p:txEl>
                                              <p:pRg st="3" end="3"/>
                                            </p:txEl>
                                          </p:spTgt>
                                        </p:tgtEl>
                                        <p:attrNameLst>
                                          <p:attrName>style.visibility</p:attrName>
                                        </p:attrNameLst>
                                      </p:cBhvr>
                                      <p:to>
                                        <p:strVal val="visible"/>
                                      </p:to>
                                    </p:set>
                                    <p:animEffect transition="in" filter="blinds(horizontal)">
                                      <p:cBhvr>
                                        <p:cTn id="30" dur="500"/>
                                        <p:tgtEl>
                                          <p:spTgt spid="681989">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81989">
                                            <p:txEl>
                                              <p:pRg st="4" end="4"/>
                                            </p:txEl>
                                          </p:spTgt>
                                        </p:tgtEl>
                                        <p:attrNameLst>
                                          <p:attrName>style.visibility</p:attrName>
                                        </p:attrNameLst>
                                      </p:cBhvr>
                                      <p:to>
                                        <p:strVal val="visible"/>
                                      </p:to>
                                    </p:set>
                                    <p:animEffect transition="in" filter="blinds(horizontal)">
                                      <p:cBhvr>
                                        <p:cTn id="33" dur="500"/>
                                        <p:tgtEl>
                                          <p:spTgt spid="68198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81989">
                                            <p:txEl>
                                              <p:pRg st="5" end="5"/>
                                            </p:txEl>
                                          </p:spTgt>
                                        </p:tgtEl>
                                        <p:attrNameLst>
                                          <p:attrName>style.visibility</p:attrName>
                                        </p:attrNameLst>
                                      </p:cBhvr>
                                      <p:to>
                                        <p:strVal val="visible"/>
                                      </p:to>
                                    </p:set>
                                    <p:animEffect transition="in" filter="blinds(horizontal)">
                                      <p:cBhvr>
                                        <p:cTn id="38" dur="500"/>
                                        <p:tgtEl>
                                          <p:spTgt spid="68198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81990"/>
                                        </p:tgtEl>
                                        <p:attrNameLst>
                                          <p:attrName>style.visibility</p:attrName>
                                        </p:attrNameLst>
                                      </p:cBhvr>
                                      <p:to>
                                        <p:strVal val="visible"/>
                                      </p:to>
                                    </p:set>
                                    <p:animEffect transition="in" filter="blinds(horizontal)">
                                      <p:cBhvr>
                                        <p:cTn id="43" dur="500"/>
                                        <p:tgtEl>
                                          <p:spTgt spid="68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87" grpId="0"/>
      <p:bldP spid="6819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ChangeArrowheads="1"/>
          </p:cNvSpPr>
          <p:nvPr/>
        </p:nvSpPr>
        <p:spPr bwMode="auto">
          <a:xfrm>
            <a:off x="1847850" y="1203512"/>
            <a:ext cx="8820150" cy="4744376"/>
          </a:xfrm>
          <a:prstGeom prst="rect">
            <a:avLst/>
          </a:prstGeom>
          <a:noFill/>
          <a:ln w="9525">
            <a:noFill/>
            <a:miter lim="800000"/>
            <a:headEnd/>
            <a:tailEnd/>
          </a:ln>
        </p:spPr>
        <p:txBody>
          <a:bodyPr wrap="square">
            <a:spAutoFit/>
          </a:bodyPr>
          <a:lstStyle/>
          <a:p>
            <a:pPr>
              <a:spcBef>
                <a:spcPct val="5000"/>
              </a:spcBef>
              <a:buClr>
                <a:srgbClr val="89AAD3"/>
              </a:buClr>
              <a:buSzPct val="70000"/>
              <a:buFont typeface="Wingdings" pitchFamily="2" charset="2"/>
              <a:buNone/>
            </a:pPr>
            <a:r>
              <a:rPr lang="zh-CN" altLang="en-US" sz="2600" dirty="0">
                <a:solidFill>
                  <a:srgbClr val="FF0066"/>
                </a:solidFill>
                <a:latin typeface="Garamond" pitchFamily="18" charset="0"/>
              </a:rPr>
              <a:t>定理</a:t>
            </a:r>
            <a:r>
              <a:rPr lang="en-US" altLang="zh-CN" sz="2600" dirty="0">
                <a:solidFill>
                  <a:srgbClr val="FF0066"/>
                </a:solidFill>
                <a:latin typeface="Garamond" pitchFamily="18" charset="0"/>
              </a:rPr>
              <a:t>2.8.1</a:t>
            </a:r>
            <a:r>
              <a:rPr lang="en-US" altLang="zh-CN" sz="2600" dirty="0">
                <a:solidFill>
                  <a:srgbClr val="E8DED8"/>
                </a:solidFill>
                <a:latin typeface="Garamond" pitchFamily="18" charset="0"/>
              </a:rPr>
              <a:t>  </a:t>
            </a:r>
            <a:r>
              <a:rPr lang="en-US" altLang="zh-CN" sz="2600" dirty="0">
                <a:solidFill>
                  <a:srgbClr val="000000"/>
                </a:solidFill>
                <a:latin typeface="Garamond" pitchFamily="18" charset="0"/>
              </a:rPr>
              <a:t>L</a:t>
            </a:r>
            <a:r>
              <a:rPr lang="zh-CN" altLang="en-US" sz="2600" dirty="0">
                <a:solidFill>
                  <a:srgbClr val="000000"/>
                </a:solidFill>
                <a:latin typeface="Garamond" pitchFamily="18" charset="0"/>
              </a:rPr>
              <a:t>是无向连通图</a:t>
            </a:r>
            <a:r>
              <a:rPr lang="en-US" altLang="zh-CN" sz="2600" dirty="0">
                <a:solidFill>
                  <a:srgbClr val="000000"/>
                </a:solidFill>
                <a:latin typeface="Garamond" pitchFamily="18" charset="0"/>
              </a:rPr>
              <a:t>G</a:t>
            </a:r>
            <a:r>
              <a:rPr lang="zh-CN" altLang="en-US" sz="2600" dirty="0">
                <a:solidFill>
                  <a:srgbClr val="000000"/>
                </a:solidFill>
                <a:latin typeface="Garamond" pitchFamily="18" charset="0"/>
              </a:rPr>
              <a:t>最佳邮路的充要条件是</a:t>
            </a:r>
            <a:r>
              <a:rPr lang="en-US" altLang="zh-CN" sz="2600" dirty="0">
                <a:solidFill>
                  <a:srgbClr val="000000"/>
                </a:solidFill>
                <a:latin typeface="Garamond" pitchFamily="18" charset="0"/>
              </a:rPr>
              <a:t>:</a:t>
            </a:r>
          </a:p>
          <a:p>
            <a:pPr>
              <a:spcBef>
                <a:spcPct val="5000"/>
              </a:spcBef>
              <a:buClr>
                <a:srgbClr val="89AAD3"/>
              </a:buClr>
              <a:buSzPct val="70000"/>
              <a:buFont typeface="Wingdings" pitchFamily="2" charset="2"/>
              <a:buNone/>
            </a:pPr>
            <a:r>
              <a:rPr lang="en-US" altLang="zh-CN" sz="2600" dirty="0">
                <a:solidFill>
                  <a:srgbClr val="000000"/>
                </a:solidFill>
                <a:latin typeface="Garamond" pitchFamily="18" charset="0"/>
              </a:rPr>
              <a:t>               (1) G</a:t>
            </a:r>
            <a:r>
              <a:rPr lang="zh-CN" altLang="en-US" sz="2600" dirty="0">
                <a:solidFill>
                  <a:srgbClr val="000000"/>
                </a:solidFill>
                <a:latin typeface="Garamond" pitchFamily="18" charset="0"/>
              </a:rPr>
              <a:t>的每条边最多重复一次</a:t>
            </a:r>
            <a:r>
              <a:rPr lang="en-US" altLang="zh-CN" sz="2600" dirty="0">
                <a:solidFill>
                  <a:srgbClr val="000000"/>
                </a:solidFill>
                <a:latin typeface="Garamond" pitchFamily="18" charset="0"/>
              </a:rPr>
              <a:t>.</a:t>
            </a:r>
          </a:p>
          <a:p>
            <a:pPr>
              <a:spcBef>
                <a:spcPct val="5000"/>
              </a:spcBef>
              <a:buClr>
                <a:srgbClr val="89AAD3"/>
              </a:buClr>
              <a:buSzPct val="70000"/>
              <a:buFont typeface="Wingdings" pitchFamily="2" charset="2"/>
              <a:buNone/>
            </a:pPr>
            <a:r>
              <a:rPr lang="en-US" altLang="zh-CN" sz="2600" dirty="0">
                <a:solidFill>
                  <a:srgbClr val="000000"/>
                </a:solidFill>
                <a:latin typeface="Garamond" pitchFamily="18" charset="0"/>
              </a:rPr>
              <a:t>               (2) </a:t>
            </a:r>
            <a:r>
              <a:rPr lang="zh-CN" altLang="en-US" sz="2600" dirty="0">
                <a:solidFill>
                  <a:srgbClr val="000000"/>
                </a:solidFill>
                <a:latin typeface="Garamond" pitchFamily="18" charset="0"/>
              </a:rPr>
              <a:t>在</a:t>
            </a:r>
            <a:r>
              <a:rPr lang="en-US" altLang="zh-CN" sz="2600" dirty="0">
                <a:solidFill>
                  <a:srgbClr val="000000"/>
                </a:solidFill>
                <a:latin typeface="Garamond" pitchFamily="18" charset="0"/>
              </a:rPr>
              <a:t>G</a:t>
            </a:r>
            <a:r>
              <a:rPr lang="zh-CN" altLang="en-US" sz="2600" dirty="0">
                <a:solidFill>
                  <a:srgbClr val="000000"/>
                </a:solidFill>
                <a:latin typeface="Garamond" pitchFamily="18" charset="0"/>
              </a:rPr>
              <a:t>的任意一个回路上</a:t>
            </a:r>
            <a:r>
              <a:rPr lang="en-US" altLang="zh-CN" sz="2600" dirty="0">
                <a:solidFill>
                  <a:srgbClr val="000000"/>
                </a:solidFill>
                <a:latin typeface="Garamond" pitchFamily="18" charset="0"/>
              </a:rPr>
              <a:t>, </a:t>
            </a:r>
            <a:r>
              <a:rPr lang="zh-CN" altLang="en-US" sz="2600" dirty="0">
                <a:solidFill>
                  <a:srgbClr val="000000"/>
                </a:solidFill>
                <a:latin typeface="Garamond" pitchFamily="18" charset="0"/>
              </a:rPr>
              <a:t>重复边的长度之和不</a:t>
            </a:r>
          </a:p>
          <a:p>
            <a:pPr>
              <a:spcBef>
                <a:spcPct val="5000"/>
              </a:spcBef>
              <a:buClr>
                <a:srgbClr val="89AAD3"/>
              </a:buClr>
              <a:buSzPct val="70000"/>
              <a:buFont typeface="Wingdings" pitchFamily="2" charset="2"/>
              <a:buNone/>
            </a:pPr>
            <a:r>
              <a:rPr lang="zh-CN" altLang="en-US" sz="2600" dirty="0">
                <a:solidFill>
                  <a:srgbClr val="000000"/>
                </a:solidFill>
                <a:latin typeface="Garamond" pitchFamily="18" charset="0"/>
              </a:rPr>
              <a:t>                     超过该回路长度的一半</a:t>
            </a:r>
          </a:p>
          <a:p>
            <a:pPr>
              <a:spcBef>
                <a:spcPct val="20000"/>
              </a:spcBef>
              <a:buClr>
                <a:srgbClr val="89AAD3"/>
              </a:buClr>
              <a:buSzPct val="70000"/>
              <a:buFont typeface="Wingdings" pitchFamily="2" charset="2"/>
              <a:buNone/>
            </a:pPr>
            <a:endParaRPr lang="en-US" altLang="zh-CN" dirty="0">
              <a:solidFill>
                <a:srgbClr val="FF0066"/>
              </a:solidFill>
              <a:latin typeface="Garamond" pitchFamily="18" charset="0"/>
            </a:endParaRPr>
          </a:p>
          <a:p>
            <a:pPr>
              <a:spcBef>
                <a:spcPct val="20000"/>
              </a:spcBef>
              <a:buClr>
                <a:srgbClr val="89AAD3"/>
              </a:buClr>
              <a:buSzPct val="70000"/>
              <a:buFont typeface="Wingdings" pitchFamily="2" charset="2"/>
              <a:buNone/>
            </a:pPr>
            <a:r>
              <a:rPr lang="zh-CN" altLang="en-US" dirty="0">
                <a:solidFill>
                  <a:srgbClr val="FF0066"/>
                </a:solidFill>
                <a:latin typeface="Garamond" pitchFamily="18" charset="0"/>
              </a:rPr>
              <a:t>证明：</a:t>
            </a:r>
            <a:r>
              <a:rPr lang="zh-CN" altLang="en-US" dirty="0">
                <a:solidFill>
                  <a:srgbClr val="FF0000"/>
                </a:solidFill>
                <a:latin typeface="Garamond" pitchFamily="18" charset="0"/>
              </a:rPr>
              <a:t>必要性</a:t>
            </a:r>
            <a:r>
              <a:rPr lang="zh-CN" altLang="en-US" dirty="0">
                <a:solidFill>
                  <a:srgbClr val="000000"/>
                </a:solidFill>
                <a:latin typeface="Garamond" pitchFamily="18" charset="0"/>
              </a:rPr>
              <a:t>（</a:t>
            </a:r>
            <a:r>
              <a:rPr lang="en-US" altLang="zh-CN" dirty="0">
                <a:solidFill>
                  <a:srgbClr val="000000"/>
                </a:solidFill>
                <a:latin typeface="Garamond" pitchFamily="18" charset="0"/>
              </a:rPr>
              <a:t>1.</a:t>
            </a:r>
            <a:r>
              <a:rPr lang="zh-CN" altLang="en-US" dirty="0">
                <a:solidFill>
                  <a:srgbClr val="000000"/>
                </a:solidFill>
                <a:latin typeface="Garamond" pitchFamily="18" charset="0"/>
              </a:rPr>
              <a:t>最佳邮路</a:t>
            </a:r>
            <a:r>
              <a:rPr lang="en-US" altLang="zh-CN" dirty="0">
                <a:solidFill>
                  <a:srgbClr val="000000"/>
                </a:solidFill>
                <a:latin typeface="Garamond" pitchFamily="18" charset="0"/>
              </a:rPr>
              <a:t>G</a:t>
            </a:r>
            <a:r>
              <a:rPr lang="zh-CN" altLang="en-US" dirty="0">
                <a:solidFill>
                  <a:srgbClr val="000000"/>
                </a:solidFill>
                <a:latin typeface="Garamond" pitchFamily="18" charset="0"/>
              </a:rPr>
              <a:t>中每条边最多重复一次）</a:t>
            </a:r>
          </a:p>
          <a:p>
            <a:pPr>
              <a:spcBef>
                <a:spcPct val="20000"/>
              </a:spcBef>
              <a:buClr>
                <a:srgbClr val="89AAD3"/>
              </a:buClr>
              <a:buSzPct val="70000"/>
              <a:buFont typeface="Wingdings" pitchFamily="2" charset="2"/>
              <a:buNone/>
            </a:pPr>
            <a:r>
              <a:rPr lang="zh-CN" altLang="en-US" dirty="0">
                <a:solidFill>
                  <a:srgbClr val="E8DED8"/>
                </a:solidFill>
                <a:latin typeface="Garamond" pitchFamily="18" charset="0"/>
              </a:rPr>
              <a:t>    </a:t>
            </a:r>
            <a:r>
              <a:rPr lang="en-US" altLang="zh-CN" dirty="0">
                <a:solidFill>
                  <a:srgbClr val="000000"/>
                </a:solidFill>
              </a:rPr>
              <a:t>•  </a:t>
            </a:r>
            <a:r>
              <a:rPr lang="zh-CN" altLang="en-US" dirty="0">
                <a:solidFill>
                  <a:srgbClr val="000000"/>
                </a:solidFill>
              </a:rPr>
              <a:t>若一条最佳邮路重复经过图的某些边，将</a:t>
            </a:r>
            <a:r>
              <a:rPr lang="en-US" altLang="zh-CN" dirty="0">
                <a:solidFill>
                  <a:srgbClr val="000000"/>
                </a:solidFill>
              </a:rPr>
              <a:t>G</a:t>
            </a:r>
            <a:r>
              <a:rPr lang="zh-CN" altLang="en-US" dirty="0">
                <a:solidFill>
                  <a:srgbClr val="000000"/>
                </a:solidFill>
                <a:latin typeface="华文细黑" pitchFamily="2" charset="-122"/>
                <a:ea typeface="华文细黑" pitchFamily="2" charset="-122"/>
              </a:rPr>
              <a:t>中</a:t>
            </a:r>
            <a:r>
              <a:rPr lang="en-US" altLang="zh-CN" dirty="0">
                <a:solidFill>
                  <a:srgbClr val="000000"/>
                </a:solidFill>
                <a:ea typeface="华文细黑" pitchFamily="2" charset="-122"/>
              </a:rPr>
              <a:t>k</a:t>
            </a:r>
            <a:r>
              <a:rPr lang="zh-CN" altLang="en-US" dirty="0">
                <a:solidFill>
                  <a:srgbClr val="000000"/>
                </a:solidFill>
                <a:latin typeface="华文细黑" pitchFamily="2" charset="-122"/>
                <a:ea typeface="华文细黑" pitchFamily="2" charset="-122"/>
              </a:rPr>
              <a:t>次重复的边画</a:t>
            </a:r>
          </a:p>
          <a:p>
            <a:pPr>
              <a:spcBef>
                <a:spcPct val="20000"/>
              </a:spcBef>
              <a:buClr>
                <a:srgbClr val="89AAD3"/>
              </a:buClr>
              <a:buSzPct val="70000"/>
              <a:buFont typeface="Wingdings" pitchFamily="2" charset="2"/>
              <a:buNone/>
            </a:pPr>
            <a:r>
              <a:rPr lang="zh-CN" altLang="en-US" dirty="0">
                <a:solidFill>
                  <a:srgbClr val="000000"/>
                </a:solidFill>
                <a:latin typeface="华文细黑" pitchFamily="2" charset="-122"/>
                <a:ea typeface="华文细黑" pitchFamily="2" charset="-122"/>
              </a:rPr>
              <a:t>        </a:t>
            </a:r>
            <a:r>
              <a:rPr lang="en-US" altLang="zh-CN" dirty="0">
                <a:solidFill>
                  <a:srgbClr val="000000"/>
                </a:solidFill>
                <a:ea typeface="华文细黑" pitchFamily="2" charset="-122"/>
              </a:rPr>
              <a:t>k</a:t>
            </a:r>
            <a:r>
              <a:rPr lang="zh-CN" altLang="en-US" dirty="0">
                <a:solidFill>
                  <a:srgbClr val="000000"/>
                </a:solidFill>
                <a:latin typeface="华文细黑" pitchFamily="2" charset="-122"/>
                <a:ea typeface="华文细黑" pitchFamily="2" charset="-122"/>
              </a:rPr>
              <a:t>次，得到</a:t>
            </a:r>
            <a:r>
              <a:rPr lang="en-US" altLang="zh-CN" dirty="0">
                <a:solidFill>
                  <a:srgbClr val="000000"/>
                </a:solidFill>
                <a:ea typeface="华文细黑" pitchFamily="2" charset="-122"/>
              </a:rPr>
              <a:t>G’</a:t>
            </a:r>
            <a:r>
              <a:rPr lang="zh-CN" altLang="en-US" dirty="0">
                <a:solidFill>
                  <a:srgbClr val="000000"/>
                </a:solidFill>
                <a:ea typeface="华文细黑" pitchFamily="2" charset="-122"/>
              </a:rPr>
              <a:t>。</a:t>
            </a:r>
          </a:p>
          <a:p>
            <a:pPr>
              <a:spcBef>
                <a:spcPct val="20000"/>
              </a:spcBef>
              <a:buClr>
                <a:srgbClr val="89AAD3"/>
              </a:buClr>
              <a:buSzPct val="70000"/>
              <a:buFont typeface="Wingdings" pitchFamily="2" charset="2"/>
              <a:buNone/>
            </a:pPr>
            <a:r>
              <a:rPr lang="zh-CN" altLang="en-US" dirty="0">
                <a:solidFill>
                  <a:srgbClr val="000000"/>
                </a:solidFill>
              </a:rPr>
              <a:t>    </a:t>
            </a:r>
            <a:r>
              <a:rPr lang="en-US" altLang="zh-CN" dirty="0">
                <a:solidFill>
                  <a:srgbClr val="000000"/>
                </a:solidFill>
              </a:rPr>
              <a:t>•   </a:t>
            </a:r>
            <a:r>
              <a:rPr lang="zh-CN" altLang="en-US" dirty="0">
                <a:solidFill>
                  <a:srgbClr val="000000"/>
                </a:solidFill>
                <a:ea typeface="华文细黑" pitchFamily="2" charset="-122"/>
              </a:rPr>
              <a:t>设最佳邮路</a:t>
            </a:r>
            <a:r>
              <a:rPr lang="en-US" altLang="zh-CN" dirty="0">
                <a:solidFill>
                  <a:srgbClr val="000000"/>
                </a:solidFill>
                <a:ea typeface="华文细黑" pitchFamily="2" charset="-122"/>
              </a:rPr>
              <a:t>L’</a:t>
            </a:r>
            <a:r>
              <a:rPr lang="zh-CN" altLang="en-US" dirty="0">
                <a:solidFill>
                  <a:srgbClr val="000000"/>
                </a:solidFill>
                <a:latin typeface="华文细黑" pitchFamily="2" charset="-122"/>
                <a:ea typeface="华文细黑" pitchFamily="2" charset="-122"/>
              </a:rPr>
              <a:t>使</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中边</a:t>
            </a:r>
            <a:r>
              <a:rPr lang="en-US" altLang="zh-CN" dirty="0" err="1">
                <a:solidFill>
                  <a:srgbClr val="000000"/>
                </a:solidFill>
                <a:ea typeface="华文细黑" pitchFamily="2" charset="-122"/>
              </a:rPr>
              <a:t>e</a:t>
            </a:r>
            <a:r>
              <a:rPr lang="en-US" altLang="zh-CN" baseline="-25000" dirty="0" err="1">
                <a:solidFill>
                  <a:srgbClr val="000000"/>
                </a:solidFill>
                <a:ea typeface="华文细黑" pitchFamily="2" charset="-122"/>
              </a:rPr>
              <a:t>ij</a:t>
            </a:r>
            <a:r>
              <a:rPr lang="zh-CN" altLang="en-US" dirty="0">
                <a:solidFill>
                  <a:srgbClr val="000000"/>
                </a:solidFill>
                <a:latin typeface="华文细黑" pitchFamily="2" charset="-122"/>
                <a:ea typeface="华文细黑" pitchFamily="2" charset="-122"/>
              </a:rPr>
              <a:t>重复</a:t>
            </a:r>
            <a:r>
              <a:rPr lang="en-US" altLang="zh-CN" dirty="0">
                <a:solidFill>
                  <a:srgbClr val="000000"/>
                </a:solidFill>
                <a:ea typeface="华文细黑" pitchFamily="2" charset="-122"/>
              </a:rPr>
              <a:t>n(n&gt;1)</a:t>
            </a:r>
            <a:r>
              <a:rPr lang="zh-CN" altLang="en-US" dirty="0">
                <a:solidFill>
                  <a:srgbClr val="000000"/>
                </a:solidFill>
                <a:latin typeface="华文细黑" pitchFamily="2" charset="-122"/>
                <a:ea typeface="华文细黑" pitchFamily="2" charset="-122"/>
              </a:rPr>
              <a:t>次，这时</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中有欧拉回</a:t>
            </a:r>
          </a:p>
          <a:p>
            <a:pPr>
              <a:spcBef>
                <a:spcPct val="20000"/>
              </a:spcBef>
              <a:buClr>
                <a:srgbClr val="89AAD3"/>
              </a:buClr>
              <a:buSzPct val="70000"/>
              <a:buFont typeface="Wingdings" pitchFamily="2" charset="2"/>
              <a:buNone/>
            </a:pPr>
            <a:r>
              <a:rPr lang="zh-CN" altLang="en-US" dirty="0">
                <a:solidFill>
                  <a:srgbClr val="000000"/>
                </a:solidFill>
                <a:latin typeface="华文细黑" pitchFamily="2" charset="-122"/>
                <a:ea typeface="华文细黑" pitchFamily="2" charset="-122"/>
              </a:rPr>
              <a:t>          路</a:t>
            </a:r>
            <a:r>
              <a:rPr lang="en-US" altLang="zh-CN" dirty="0">
                <a:solidFill>
                  <a:srgbClr val="000000"/>
                </a:solidFill>
                <a:ea typeface="华文细黑" pitchFamily="2" charset="-122"/>
              </a:rPr>
              <a:t>L’</a:t>
            </a:r>
            <a:r>
              <a:rPr lang="zh-CN" altLang="en-US" dirty="0">
                <a:solidFill>
                  <a:srgbClr val="000000"/>
                </a:solidFill>
                <a:ea typeface="华文细黑" pitchFamily="2" charset="-122"/>
              </a:rPr>
              <a:t>，若使</a:t>
            </a:r>
            <a:r>
              <a:rPr lang="en-US" altLang="zh-CN" dirty="0" err="1">
                <a:solidFill>
                  <a:srgbClr val="000000"/>
                </a:solidFill>
                <a:ea typeface="华文细黑" pitchFamily="2" charset="-122"/>
              </a:rPr>
              <a:t>e</a:t>
            </a:r>
            <a:r>
              <a:rPr lang="en-US" altLang="zh-CN" baseline="-25000" dirty="0" err="1">
                <a:solidFill>
                  <a:srgbClr val="000000"/>
                </a:solidFill>
                <a:ea typeface="华文细黑" pitchFamily="2" charset="-122"/>
              </a:rPr>
              <a:t>ij</a:t>
            </a:r>
            <a:r>
              <a:rPr lang="zh-CN" altLang="en-US" dirty="0">
                <a:solidFill>
                  <a:srgbClr val="000000"/>
                </a:solidFill>
                <a:latin typeface="华文细黑" pitchFamily="2" charset="-122"/>
                <a:ea typeface="华文细黑" pitchFamily="2" charset="-122"/>
              </a:rPr>
              <a:t>重复</a:t>
            </a:r>
            <a:r>
              <a:rPr lang="en-US" altLang="zh-CN" dirty="0">
                <a:solidFill>
                  <a:srgbClr val="000000"/>
                </a:solidFill>
                <a:ea typeface="华文细黑" pitchFamily="2" charset="-122"/>
              </a:rPr>
              <a:t>n-2</a:t>
            </a:r>
            <a:r>
              <a:rPr lang="zh-CN" altLang="en-US" dirty="0">
                <a:solidFill>
                  <a:srgbClr val="000000"/>
                </a:solidFill>
                <a:latin typeface="华文细黑" pitchFamily="2" charset="-122"/>
                <a:ea typeface="华文细黑" pitchFamily="2" charset="-122"/>
              </a:rPr>
              <a:t>次，得到</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各点度仍是偶数</a:t>
            </a:r>
          </a:p>
          <a:p>
            <a:pPr>
              <a:spcBef>
                <a:spcPct val="20000"/>
              </a:spcBef>
              <a:buClr>
                <a:srgbClr val="89AAD3"/>
              </a:buClr>
              <a:buSzPct val="70000"/>
              <a:buFont typeface="Wingdings" pitchFamily="2" charset="2"/>
              <a:buNone/>
            </a:pPr>
            <a:r>
              <a:rPr lang="zh-CN" altLang="en-US" dirty="0">
                <a:solidFill>
                  <a:srgbClr val="000000"/>
                </a:solidFill>
                <a:ea typeface="华文细黑" pitchFamily="2" charset="-122"/>
              </a:rPr>
              <a:t>    </a:t>
            </a:r>
            <a:r>
              <a:rPr lang="en-US" altLang="zh-CN" dirty="0">
                <a:solidFill>
                  <a:srgbClr val="000000"/>
                </a:solidFill>
                <a:ea typeface="华文细黑" pitchFamily="2" charset="-122"/>
              </a:rPr>
              <a:t>•   G’’</a:t>
            </a:r>
            <a:r>
              <a:rPr lang="zh-CN" altLang="en-US" dirty="0">
                <a:solidFill>
                  <a:srgbClr val="000000"/>
                </a:solidFill>
                <a:latin typeface="华文细黑" pitchFamily="2" charset="-122"/>
                <a:ea typeface="华文细黑" pitchFamily="2" charset="-122"/>
              </a:rPr>
              <a:t>的欧拉回路</a:t>
            </a:r>
            <a:r>
              <a:rPr lang="en-US" altLang="zh-CN" dirty="0">
                <a:solidFill>
                  <a:srgbClr val="000000"/>
                </a:solidFill>
                <a:ea typeface="华文细黑" pitchFamily="2" charset="-122"/>
              </a:rPr>
              <a:t>L’’</a:t>
            </a:r>
            <a:r>
              <a:rPr lang="zh-CN" altLang="en-US" dirty="0">
                <a:solidFill>
                  <a:srgbClr val="000000"/>
                </a:solidFill>
                <a:latin typeface="华文细黑" pitchFamily="2" charset="-122"/>
                <a:ea typeface="华文细黑" pitchFamily="2" charset="-122"/>
              </a:rPr>
              <a:t>也是</a:t>
            </a:r>
            <a:r>
              <a:rPr lang="en-US" altLang="zh-CN" dirty="0">
                <a:solidFill>
                  <a:srgbClr val="000000"/>
                </a:solidFill>
                <a:ea typeface="华文细黑" pitchFamily="2" charset="-122"/>
              </a:rPr>
              <a:t>G</a:t>
            </a:r>
            <a:r>
              <a:rPr lang="zh-CN" altLang="en-US" dirty="0">
                <a:solidFill>
                  <a:srgbClr val="000000"/>
                </a:solidFill>
                <a:latin typeface="华文细黑" pitchFamily="2" charset="-122"/>
                <a:ea typeface="华文细黑" pitchFamily="2" charset="-122"/>
              </a:rPr>
              <a:t>的一条中国邮路，且</a:t>
            </a:r>
            <a:r>
              <a:rPr lang="en-US" altLang="zh-CN" dirty="0">
                <a:solidFill>
                  <a:srgbClr val="000000"/>
                </a:solidFill>
                <a:ea typeface="华文细黑" pitchFamily="2" charset="-122"/>
              </a:rPr>
              <a:t>L’’</a:t>
            </a:r>
            <a:r>
              <a:rPr lang="zh-CN" altLang="en-US" dirty="0">
                <a:solidFill>
                  <a:srgbClr val="000000"/>
                </a:solidFill>
                <a:latin typeface="华文细黑" pitchFamily="2" charset="-122"/>
                <a:ea typeface="华文细黑" pitchFamily="2" charset="-122"/>
              </a:rPr>
              <a:t>长度小于</a:t>
            </a:r>
          </a:p>
          <a:p>
            <a:pPr>
              <a:spcBef>
                <a:spcPct val="20000"/>
              </a:spcBef>
              <a:buClr>
                <a:srgbClr val="89AAD3"/>
              </a:buClr>
              <a:buSzPct val="70000"/>
              <a:buFont typeface="Wingdings" pitchFamily="2" charset="2"/>
              <a:buNone/>
            </a:pPr>
            <a:r>
              <a:rPr lang="zh-CN" altLang="en-US" dirty="0">
                <a:solidFill>
                  <a:srgbClr val="000000"/>
                </a:solidFill>
                <a:latin typeface="华文细黑" pitchFamily="2" charset="-122"/>
                <a:ea typeface="华文细黑" pitchFamily="2" charset="-122"/>
              </a:rPr>
              <a:t>          </a:t>
            </a:r>
            <a:r>
              <a:rPr lang="en-US" altLang="zh-CN" dirty="0">
                <a:solidFill>
                  <a:srgbClr val="000000"/>
                </a:solidFill>
                <a:ea typeface="华文细黑" pitchFamily="2" charset="-122"/>
              </a:rPr>
              <a:t>L’</a:t>
            </a:r>
            <a:r>
              <a:rPr lang="zh-CN" altLang="en-US" dirty="0">
                <a:solidFill>
                  <a:srgbClr val="000000"/>
                </a:solidFill>
                <a:latin typeface="华文细黑" pitchFamily="2" charset="-122"/>
                <a:ea typeface="华文细黑" pitchFamily="2" charset="-122"/>
              </a:rPr>
              <a:t>，与</a:t>
            </a:r>
            <a:r>
              <a:rPr lang="en-US" altLang="zh-CN" dirty="0">
                <a:solidFill>
                  <a:srgbClr val="000000"/>
                </a:solidFill>
                <a:ea typeface="华文细黑" pitchFamily="2" charset="-122"/>
              </a:rPr>
              <a:t>L’</a:t>
            </a:r>
            <a:r>
              <a:rPr lang="zh-CN" altLang="en-US" dirty="0">
                <a:solidFill>
                  <a:srgbClr val="000000"/>
                </a:solidFill>
                <a:latin typeface="华文细黑" pitchFamily="2" charset="-122"/>
                <a:ea typeface="华文细黑" pitchFamily="2" charset="-122"/>
              </a:rPr>
              <a:t>是最佳邮路矛盾。</a:t>
            </a:r>
            <a:r>
              <a:rPr lang="zh-CN" altLang="en-US" dirty="0">
                <a:solidFill>
                  <a:srgbClr val="000000"/>
                </a:solidFill>
                <a:ea typeface="华文细黑" pitchFamily="2" charset="-122"/>
              </a:rPr>
              <a:t>因此边</a:t>
            </a:r>
            <a:r>
              <a:rPr lang="en-US" altLang="zh-CN" dirty="0" err="1">
                <a:solidFill>
                  <a:srgbClr val="000000"/>
                </a:solidFill>
                <a:ea typeface="华文细黑" pitchFamily="2" charset="-122"/>
              </a:rPr>
              <a:t>e</a:t>
            </a:r>
            <a:r>
              <a:rPr lang="en-US" altLang="zh-CN" baseline="-25000" dirty="0" err="1">
                <a:solidFill>
                  <a:srgbClr val="000000"/>
                </a:solidFill>
                <a:ea typeface="华文细黑" pitchFamily="2" charset="-122"/>
              </a:rPr>
              <a:t>ij</a:t>
            </a:r>
            <a:r>
              <a:rPr lang="zh-CN" altLang="en-US" dirty="0">
                <a:solidFill>
                  <a:srgbClr val="000000"/>
                </a:solidFill>
                <a:latin typeface="华文细黑" pitchFamily="2" charset="-122"/>
                <a:ea typeface="华文细黑" pitchFamily="2" charset="-122"/>
              </a:rPr>
              <a:t>最多重复一次。</a:t>
            </a:r>
          </a:p>
          <a:p>
            <a:pPr>
              <a:spcBef>
                <a:spcPct val="20000"/>
              </a:spcBef>
              <a:buClr>
                <a:srgbClr val="89AAD3"/>
              </a:buClr>
              <a:buSzPct val="70000"/>
              <a:buFont typeface="Wingdings" pitchFamily="2" charset="2"/>
              <a:buNone/>
            </a:pPr>
            <a:endParaRPr lang="en-US" altLang="zh-CN" dirty="0">
              <a:solidFill>
                <a:srgbClr val="E8DED8"/>
              </a:solidFill>
              <a:latin typeface="Garamond" pitchFamily="18" charset="0"/>
            </a:endParaRPr>
          </a:p>
        </p:txBody>
      </p:sp>
      <p:sp>
        <p:nvSpPr>
          <p:cNvPr id="4"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dirty="0">
                <a:ln w="12700">
                  <a:solidFill>
                    <a:srgbClr val="675D59"/>
                  </a:solidFill>
                </a:ln>
                <a:solidFill>
                  <a:srgbClr val="675D59">
                    <a:lumMod val="75000"/>
                  </a:srgbClr>
                </a:solidFill>
                <a:latin typeface="宋体"/>
                <a:ea typeface="宋体"/>
              </a:rPr>
              <a:t>无向图中国邮路</a:t>
            </a:r>
            <a:endParaRPr lang="en-US" altLang="zh-CN" sz="4400"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421779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082">
                                            <p:txEl>
                                              <p:pRg st="6" end="6"/>
                                            </p:txEl>
                                          </p:spTgt>
                                        </p:tgtEl>
                                        <p:attrNameLst>
                                          <p:attrName>style.visibility</p:attrName>
                                        </p:attrNameLst>
                                      </p:cBhvr>
                                      <p:to>
                                        <p:strVal val="visible"/>
                                      </p:to>
                                    </p:set>
                                    <p:animEffect transition="in" filter="blinds(horizontal)">
                                      <p:cBhvr>
                                        <p:cTn id="7" dur="500"/>
                                        <p:tgtEl>
                                          <p:spTgt spid="68608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082">
                                            <p:txEl>
                                              <p:pRg st="7" end="7"/>
                                            </p:txEl>
                                          </p:spTgt>
                                        </p:tgtEl>
                                        <p:attrNameLst>
                                          <p:attrName>style.visibility</p:attrName>
                                        </p:attrNameLst>
                                      </p:cBhvr>
                                      <p:to>
                                        <p:strVal val="visible"/>
                                      </p:to>
                                    </p:set>
                                    <p:animEffect transition="in" filter="blinds(horizontal)">
                                      <p:cBhvr>
                                        <p:cTn id="12" dur="500"/>
                                        <p:tgtEl>
                                          <p:spTgt spid="68608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082">
                                            <p:txEl>
                                              <p:pRg st="8" end="8"/>
                                            </p:txEl>
                                          </p:spTgt>
                                        </p:tgtEl>
                                        <p:attrNameLst>
                                          <p:attrName>style.visibility</p:attrName>
                                        </p:attrNameLst>
                                      </p:cBhvr>
                                      <p:to>
                                        <p:strVal val="visible"/>
                                      </p:to>
                                    </p:set>
                                    <p:animEffect transition="in" filter="blinds(horizontal)">
                                      <p:cBhvr>
                                        <p:cTn id="17" dur="500"/>
                                        <p:tgtEl>
                                          <p:spTgt spid="68608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082">
                                            <p:txEl>
                                              <p:pRg st="9" end="9"/>
                                            </p:txEl>
                                          </p:spTgt>
                                        </p:tgtEl>
                                        <p:attrNameLst>
                                          <p:attrName>style.visibility</p:attrName>
                                        </p:attrNameLst>
                                      </p:cBhvr>
                                      <p:to>
                                        <p:strVal val="visible"/>
                                      </p:to>
                                    </p:set>
                                    <p:animEffect transition="in" filter="blinds(horizontal)">
                                      <p:cBhvr>
                                        <p:cTn id="22" dur="500"/>
                                        <p:tgtEl>
                                          <p:spTgt spid="68608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6082">
                                            <p:txEl>
                                              <p:pRg st="10" end="10"/>
                                            </p:txEl>
                                          </p:spTgt>
                                        </p:tgtEl>
                                        <p:attrNameLst>
                                          <p:attrName>style.visibility</p:attrName>
                                        </p:attrNameLst>
                                      </p:cBhvr>
                                      <p:to>
                                        <p:strVal val="visible"/>
                                      </p:to>
                                    </p:set>
                                    <p:animEffect transition="in" filter="blinds(horizontal)">
                                      <p:cBhvr>
                                        <p:cTn id="27" dur="500"/>
                                        <p:tgtEl>
                                          <p:spTgt spid="68608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6082">
                                            <p:txEl>
                                              <p:pRg st="11" end="11"/>
                                            </p:txEl>
                                          </p:spTgt>
                                        </p:tgtEl>
                                        <p:attrNameLst>
                                          <p:attrName>style.visibility</p:attrName>
                                        </p:attrNameLst>
                                      </p:cBhvr>
                                      <p:to>
                                        <p:strVal val="visible"/>
                                      </p:to>
                                    </p:set>
                                    <p:animEffect transition="in" filter="blinds(horizontal)">
                                      <p:cBhvr>
                                        <p:cTn id="32" dur="500"/>
                                        <p:tgtEl>
                                          <p:spTgt spid="68608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1902056" y="1223964"/>
            <a:ext cx="8577262" cy="4249737"/>
          </a:xfrm>
          <a:prstGeom prst="rect">
            <a:avLst/>
          </a:prstGeom>
          <a:noFill/>
          <a:ln w="9525">
            <a:noFill/>
            <a:miter lim="800000"/>
            <a:headEnd/>
            <a:tailEnd/>
          </a:ln>
        </p:spPr>
        <p:txBody>
          <a:bodyPr/>
          <a:lstStyle/>
          <a:p>
            <a:pPr marL="342900" indent="-342900" fontAlgn="base">
              <a:lnSpc>
                <a:spcPct val="80000"/>
              </a:lnSpc>
              <a:spcBef>
                <a:spcPct val="20000"/>
              </a:spcBef>
              <a:spcAft>
                <a:spcPct val="25000"/>
              </a:spcAft>
              <a:buClr>
                <a:srgbClr val="89AAD3"/>
              </a:buClr>
              <a:buSzPct val="70000"/>
              <a:buFont typeface="Wingdings" pitchFamily="2" charset="2"/>
              <a:buChar char="n"/>
              <a:defRPr/>
            </a:pPr>
            <a:endParaRPr kumimoji="1" lang="zh-CN" altLang="zh-CN" sz="3200" b="1">
              <a:solidFill>
                <a:srgbClr val="5E2CAE"/>
              </a:solidFill>
              <a:latin typeface="Garamond" pitchFamily="18" charset="0"/>
              <a:ea typeface="宋体" pitchFamily="2" charset="-122"/>
            </a:endParaRPr>
          </a:p>
        </p:txBody>
      </p:sp>
      <p:sp>
        <p:nvSpPr>
          <p:cNvPr id="119812" name="Rectangle 4"/>
          <p:cNvSpPr>
            <a:spLocks noChangeArrowheads="1"/>
          </p:cNvSpPr>
          <p:nvPr/>
        </p:nvSpPr>
        <p:spPr bwMode="auto">
          <a:xfrm>
            <a:off x="1811568" y="1133476"/>
            <a:ext cx="8191500" cy="1604963"/>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defRPr/>
            </a:pPr>
            <a:r>
              <a:rPr kumimoji="1" lang="en-US" altLang="zh-CN" sz="3200" b="1" dirty="0">
                <a:solidFill>
                  <a:srgbClr val="FF0000"/>
                </a:solidFill>
                <a:latin typeface="Times New Roman" pitchFamily="18" charset="0"/>
                <a:ea typeface="宋体" pitchFamily="2" charset="-122"/>
              </a:rPr>
              <a:t>   </a:t>
            </a:r>
            <a:r>
              <a:rPr kumimoji="1" lang="zh-CN" altLang="en-US" sz="3200" b="1" dirty="0">
                <a:solidFill>
                  <a:srgbClr val="4D5B6B"/>
                </a:solidFill>
                <a:latin typeface="Times New Roman" pitchFamily="18" charset="0"/>
                <a:ea typeface="宋体" pitchFamily="2" charset="-122"/>
              </a:rPr>
              <a:t>基本思想 </a:t>
            </a:r>
          </a:p>
          <a:p>
            <a:pPr fontAlgn="base">
              <a:spcBef>
                <a:spcPct val="20000"/>
              </a:spcBef>
              <a:spcAft>
                <a:spcPct val="0"/>
              </a:spcAft>
              <a:buClr>
                <a:srgbClr val="89AAD3"/>
              </a:buClr>
              <a:buSzPct val="70000"/>
              <a:defRPr/>
            </a:pPr>
            <a:r>
              <a:rPr kumimoji="1" lang="zh-CN" altLang="en-US" sz="2800" b="1" dirty="0">
                <a:solidFill>
                  <a:srgbClr val="000000"/>
                </a:solidFill>
                <a:latin typeface="Times New Roman" pitchFamily="18" charset="0"/>
                <a:ea typeface="宋体" pitchFamily="2" charset="-122"/>
              </a:rPr>
              <a:t>    对</a:t>
            </a:r>
            <a:r>
              <a:rPr kumimoji="1" lang="zh-CN" altLang="en-US" sz="2800" b="1" dirty="0">
                <a:solidFill>
                  <a:srgbClr val="C00000"/>
                </a:solidFill>
                <a:latin typeface="Times New Roman" pitchFamily="18" charset="0"/>
                <a:ea typeface="宋体" pitchFamily="2" charset="-122"/>
              </a:rPr>
              <a:t>有约束条件的最优化问题</a:t>
            </a:r>
            <a:r>
              <a:rPr kumimoji="1" lang="zh-CN" altLang="en-US" sz="2800" b="1" dirty="0">
                <a:solidFill>
                  <a:srgbClr val="000000"/>
                </a:solidFill>
                <a:latin typeface="Times New Roman" pitchFamily="18" charset="0"/>
                <a:ea typeface="宋体" pitchFamily="2" charset="-122"/>
              </a:rPr>
              <a:t>的所有可行解</a:t>
            </a:r>
          </a:p>
          <a:p>
            <a:pPr fontAlgn="base">
              <a:spcBef>
                <a:spcPct val="20000"/>
              </a:spcBef>
              <a:spcAft>
                <a:spcPct val="0"/>
              </a:spcAft>
              <a:buClr>
                <a:srgbClr val="89AAD3"/>
              </a:buClr>
              <a:buSzPct val="70000"/>
              <a:defRPr/>
            </a:pPr>
            <a:r>
              <a:rPr kumimoji="1" lang="zh-CN" altLang="en-US" sz="2800" b="1" dirty="0">
                <a:solidFill>
                  <a:srgbClr val="000000"/>
                </a:solidFill>
                <a:latin typeface="Times New Roman" pitchFamily="18" charset="0"/>
                <a:ea typeface="宋体" pitchFamily="2" charset="-122"/>
              </a:rPr>
              <a:t>  （数目有限）空间进行搜索。</a:t>
            </a:r>
          </a:p>
        </p:txBody>
      </p:sp>
      <p:sp>
        <p:nvSpPr>
          <p:cNvPr id="397317" name="Rectangle 5"/>
          <p:cNvSpPr>
            <a:spLocks noChangeArrowheads="1"/>
          </p:cNvSpPr>
          <p:nvPr/>
        </p:nvSpPr>
        <p:spPr bwMode="auto">
          <a:xfrm>
            <a:off x="1767118" y="2619375"/>
            <a:ext cx="8712200" cy="3416320"/>
          </a:xfrm>
          <a:prstGeom prst="rect">
            <a:avLst/>
          </a:prstGeom>
          <a:noFill/>
          <a:ln w="9525">
            <a:noFill/>
            <a:miter lim="800000"/>
            <a:headEnd/>
            <a:tailEnd/>
          </a:ln>
        </p:spPr>
        <p:txBody>
          <a:bodyPr>
            <a:spAutoFit/>
          </a:bodyPr>
          <a:lstStyle/>
          <a:p>
            <a:pPr lvl="1" fontAlgn="base">
              <a:spcBef>
                <a:spcPct val="20000"/>
              </a:spcBef>
              <a:spcAft>
                <a:spcPct val="0"/>
              </a:spcAft>
              <a:buClr>
                <a:srgbClr val="7F7F7F"/>
              </a:buClr>
              <a:buSzPct val="70000"/>
              <a:buFont typeface="Wingdings" pitchFamily="2" charset="2"/>
              <a:buChar char="n"/>
              <a:defRPr/>
            </a:pP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C00000"/>
                </a:solidFill>
                <a:latin typeface="Garamond" pitchFamily="18" charset="0"/>
                <a:ea typeface="宋体" pitchFamily="2" charset="-122"/>
              </a:rPr>
              <a:t>分支</a:t>
            </a:r>
            <a:r>
              <a:rPr kumimoji="1" lang="zh-CN" altLang="en-US" sz="2400" b="1" dirty="0">
                <a:solidFill>
                  <a:srgbClr val="000000"/>
                </a:solidFill>
                <a:latin typeface="Garamond" pitchFamily="18" charset="0"/>
                <a:ea typeface="宋体" pitchFamily="2" charset="-122"/>
              </a:rPr>
              <a:t>：把全部可行的解空间不断分割为越来越小的子集；</a:t>
            </a:r>
          </a:p>
          <a:p>
            <a:pPr lvl="1" fontAlgn="base">
              <a:spcBef>
                <a:spcPct val="20000"/>
              </a:spcBef>
              <a:spcAft>
                <a:spcPct val="0"/>
              </a:spcAft>
              <a:buClr>
                <a:srgbClr val="7F7F7F"/>
              </a:buClr>
              <a:buSzPct val="70000"/>
              <a:buFont typeface="Wingdings" pitchFamily="2" charset="2"/>
              <a:buChar char="n"/>
              <a:defRPr/>
            </a:pPr>
            <a:r>
              <a:rPr kumimoji="1" lang="zh-CN" altLang="en-US" sz="2400" b="1" dirty="0">
                <a:solidFill>
                  <a:srgbClr val="000000"/>
                </a:solidFill>
                <a:latin typeface="Garamond" pitchFamily="18" charset="0"/>
                <a:ea typeface="宋体" pitchFamily="2" charset="-122"/>
              </a:rPr>
              <a:t>   </a:t>
            </a:r>
            <a:r>
              <a:rPr kumimoji="1" lang="zh-CN" altLang="en-US" sz="2400" b="1" dirty="0">
                <a:solidFill>
                  <a:srgbClr val="C00000"/>
                </a:solidFill>
                <a:latin typeface="Garamond" pitchFamily="18" charset="0"/>
                <a:ea typeface="宋体" pitchFamily="2" charset="-122"/>
              </a:rPr>
              <a:t>定界</a:t>
            </a:r>
            <a:r>
              <a:rPr kumimoji="1" lang="zh-CN" altLang="en-US" sz="2400" b="1" dirty="0">
                <a:solidFill>
                  <a:srgbClr val="000000"/>
                </a:solidFill>
                <a:latin typeface="Garamond" pitchFamily="18" charset="0"/>
                <a:ea typeface="宋体" pitchFamily="2" charset="-122"/>
              </a:rPr>
              <a:t>：为每个子集内的解的值计算一个下界或上界；</a:t>
            </a:r>
          </a:p>
          <a:p>
            <a:pPr lvl="1" fontAlgn="base">
              <a:spcBef>
                <a:spcPct val="20000"/>
              </a:spcBef>
              <a:spcAft>
                <a:spcPct val="0"/>
              </a:spcAft>
              <a:buClr>
                <a:srgbClr val="7F7F7F"/>
              </a:buClr>
              <a:buSzPct val="70000"/>
              <a:buFont typeface="Wingdings" pitchFamily="2" charset="2"/>
              <a:buChar char="n"/>
              <a:defRPr/>
            </a:pPr>
            <a:r>
              <a:rPr kumimoji="1" lang="zh-CN" altLang="en-US" sz="2400" b="1" dirty="0">
                <a:solidFill>
                  <a:srgbClr val="000000"/>
                </a:solidFill>
                <a:latin typeface="Garamond" pitchFamily="18" charset="0"/>
                <a:ea typeface="宋体" pitchFamily="2" charset="-122"/>
              </a:rPr>
              <a:t>   </a:t>
            </a:r>
            <a:r>
              <a:rPr kumimoji="1" lang="zh-CN" altLang="en-US" sz="2400" b="1" dirty="0">
                <a:solidFill>
                  <a:srgbClr val="C00000"/>
                </a:solidFill>
                <a:latin typeface="Garamond" pitchFamily="18" charset="0"/>
                <a:ea typeface="宋体" pitchFamily="2" charset="-122"/>
              </a:rPr>
              <a:t>剪枝</a:t>
            </a:r>
            <a:r>
              <a:rPr kumimoji="1" lang="zh-CN" altLang="en-US" sz="2400" b="1" dirty="0">
                <a:solidFill>
                  <a:srgbClr val="000000"/>
                </a:solidFill>
                <a:latin typeface="Garamond" pitchFamily="18" charset="0"/>
                <a:ea typeface="宋体" pitchFamily="2" charset="-122"/>
              </a:rPr>
              <a:t>：在每次分支后，对凡是界限超出已知可行解值</a:t>
            </a:r>
          </a:p>
          <a:p>
            <a:pPr lvl="1" fontAlgn="base">
              <a:spcBef>
                <a:spcPct val="20000"/>
              </a:spcBef>
              <a:spcAft>
                <a:spcPct val="0"/>
              </a:spcAft>
              <a:buClr>
                <a:srgbClr val="7F7F7F"/>
              </a:buClr>
              <a:buSzPct val="70000"/>
              <a:defRPr/>
            </a:pPr>
            <a:r>
              <a:rPr kumimoji="1" lang="zh-CN" altLang="en-US" sz="2400" b="1" dirty="0">
                <a:solidFill>
                  <a:srgbClr val="000000"/>
                </a:solidFill>
                <a:latin typeface="Garamond" pitchFamily="18" charset="0"/>
                <a:ea typeface="宋体" pitchFamily="2" charset="-122"/>
              </a:rPr>
              <a:t>                  那些子集不再做进一步分支。</a:t>
            </a:r>
          </a:p>
          <a:p>
            <a:pPr lvl="1" fontAlgn="base">
              <a:spcBef>
                <a:spcPct val="20000"/>
              </a:spcBef>
              <a:spcAft>
                <a:spcPct val="0"/>
              </a:spcAft>
              <a:buClr>
                <a:srgbClr val="7F7F7F"/>
              </a:buClr>
              <a:buSzPct val="70000"/>
              <a:defRPr/>
            </a:pPr>
            <a:r>
              <a:rPr kumimoji="1" lang="zh-CN" altLang="en-US" sz="2400" b="1" dirty="0">
                <a:solidFill>
                  <a:srgbClr val="5E2CAE"/>
                </a:solidFill>
                <a:latin typeface="Garamond" pitchFamily="18" charset="0"/>
                <a:ea typeface="宋体" pitchFamily="2" charset="-122"/>
              </a:rPr>
              <a:t>一直进行到找出可行解为止，该可行解的值不大于任何子集的界限。因此这种算法一般可以求得最优解。</a:t>
            </a:r>
          </a:p>
          <a:p>
            <a:pPr lvl="1" fontAlgn="base">
              <a:spcBef>
                <a:spcPct val="20000"/>
              </a:spcBef>
              <a:spcAft>
                <a:spcPct val="0"/>
              </a:spcAft>
              <a:buClr>
                <a:srgbClr val="7F7F7F"/>
              </a:buClr>
              <a:buSzPct val="70000"/>
              <a:defRPr/>
            </a:pPr>
            <a:r>
              <a:rPr kumimoji="1" lang="zh-CN" altLang="en-US" sz="2400" b="1" dirty="0">
                <a:solidFill>
                  <a:srgbClr val="FF0066"/>
                </a:solidFill>
                <a:latin typeface="Arial" pitchFamily="34" charset="0"/>
                <a:ea typeface="宋体" pitchFamily="2" charset="-122"/>
              </a:rPr>
              <a:t>已成功应用于整数规划问题、生产进度表、旅行商问题、选址、背包问题以及可行解的数目为有限的许多其它问题。</a:t>
            </a:r>
          </a:p>
        </p:txBody>
      </p:sp>
      <p:sp>
        <p:nvSpPr>
          <p:cNvPr id="6" name="标题 5"/>
          <p:cNvSpPr>
            <a:spLocks noGrp="1"/>
          </p:cNvSpPr>
          <p:nvPr>
            <p:ph type="title"/>
          </p:nvPr>
        </p:nvSpPr>
        <p:spPr/>
        <p:txBody>
          <a:bodyPr/>
          <a:lstStyle/>
          <a:p>
            <a:r>
              <a:rPr lang="zh-CN" altLang="en-US" dirty="0"/>
              <a:t>分支与界法</a:t>
            </a:r>
          </a:p>
        </p:txBody>
      </p:sp>
    </p:spTree>
    <p:extLst>
      <p:ext uri="{BB962C8B-B14F-4D97-AF65-F5344CB8AC3E}">
        <p14:creationId xmlns:p14="http://schemas.microsoft.com/office/powerpoint/2010/main" val="1501093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ChangeArrowheads="1"/>
          </p:cNvSpPr>
          <p:nvPr/>
        </p:nvSpPr>
        <p:spPr bwMode="auto">
          <a:xfrm>
            <a:off x="1847850" y="1223963"/>
            <a:ext cx="8820150" cy="3245504"/>
          </a:xfrm>
          <a:prstGeom prst="rect">
            <a:avLst/>
          </a:prstGeom>
          <a:noFill/>
          <a:ln w="9525">
            <a:noFill/>
            <a:miter lim="800000"/>
            <a:headEnd/>
            <a:tailEnd/>
          </a:ln>
        </p:spPr>
        <p:txBody>
          <a:bodyPr>
            <a:spAutoFit/>
          </a:bodyPr>
          <a:lstStyle/>
          <a:p>
            <a:pPr>
              <a:spcBef>
                <a:spcPct val="5000"/>
              </a:spcBef>
              <a:buClr>
                <a:srgbClr val="89AAD3"/>
              </a:buClr>
              <a:buSzPct val="70000"/>
              <a:buFont typeface="Wingdings" pitchFamily="2" charset="2"/>
              <a:buNone/>
            </a:pPr>
            <a:r>
              <a:rPr lang="zh-CN" altLang="en-US" dirty="0">
                <a:solidFill>
                  <a:srgbClr val="FF0066"/>
                </a:solidFill>
                <a:latin typeface="Garamond" pitchFamily="18" charset="0"/>
              </a:rPr>
              <a:t>证明</a:t>
            </a:r>
            <a:r>
              <a:rPr lang="en-US" altLang="zh-CN" dirty="0">
                <a:solidFill>
                  <a:srgbClr val="FF0066"/>
                </a:solidFill>
                <a:latin typeface="Garamond" pitchFamily="18" charset="0"/>
              </a:rPr>
              <a:t>(</a:t>
            </a:r>
            <a:r>
              <a:rPr lang="zh-CN" altLang="en-US" dirty="0">
                <a:solidFill>
                  <a:srgbClr val="FF0066"/>
                </a:solidFill>
                <a:latin typeface="Garamond" pitchFamily="18" charset="0"/>
              </a:rPr>
              <a:t>续</a:t>
            </a:r>
            <a:r>
              <a:rPr lang="en-US" altLang="zh-CN" dirty="0">
                <a:solidFill>
                  <a:srgbClr val="FF0066"/>
                </a:solidFill>
                <a:latin typeface="Garamond" pitchFamily="18" charset="0"/>
              </a:rPr>
              <a:t>)</a:t>
            </a:r>
            <a:r>
              <a:rPr lang="zh-CN" altLang="en-US" dirty="0">
                <a:solidFill>
                  <a:srgbClr val="FF0066"/>
                </a:solidFill>
                <a:latin typeface="Garamond" pitchFamily="18" charset="0"/>
              </a:rPr>
              <a:t>：</a:t>
            </a:r>
          </a:p>
          <a:p>
            <a:pPr>
              <a:spcBef>
                <a:spcPct val="5000"/>
              </a:spcBef>
              <a:buClr>
                <a:srgbClr val="89AAD3"/>
              </a:buClr>
              <a:buSzPct val="70000"/>
              <a:buFont typeface="Wingdings" pitchFamily="2" charset="2"/>
              <a:buNone/>
            </a:pPr>
            <a:r>
              <a:rPr lang="zh-CN" altLang="en-US" dirty="0">
                <a:solidFill>
                  <a:srgbClr val="E8DED8"/>
                </a:solidFill>
                <a:latin typeface="Garamond" pitchFamily="18" charset="0"/>
              </a:rPr>
              <a:t>    </a:t>
            </a:r>
            <a:r>
              <a:rPr lang="zh-CN" altLang="en-US" dirty="0">
                <a:solidFill>
                  <a:srgbClr val="5E2CAE"/>
                </a:solidFill>
                <a:latin typeface="Garamond" pitchFamily="18" charset="0"/>
              </a:rPr>
              <a:t>必要性</a:t>
            </a:r>
            <a:r>
              <a:rPr lang="zh-CN" altLang="en-US" dirty="0">
                <a:solidFill>
                  <a:srgbClr val="000000"/>
                </a:solidFill>
                <a:latin typeface="Garamond" pitchFamily="18" charset="0"/>
              </a:rPr>
              <a:t>（</a:t>
            </a:r>
            <a:r>
              <a:rPr lang="en-US" altLang="en-US" dirty="0">
                <a:solidFill>
                  <a:srgbClr val="000000"/>
                </a:solidFill>
                <a:latin typeface="Garamond" pitchFamily="18" charset="0"/>
              </a:rPr>
              <a:t>2. </a:t>
            </a:r>
            <a:r>
              <a:rPr lang="zh-CN" altLang="en-US" dirty="0">
                <a:solidFill>
                  <a:srgbClr val="000000"/>
                </a:solidFill>
                <a:latin typeface="Garamond" pitchFamily="18" charset="0"/>
              </a:rPr>
              <a:t>任一回路重复边长不超过回路长度一半）</a:t>
            </a:r>
          </a:p>
          <a:p>
            <a:pPr>
              <a:spcBef>
                <a:spcPct val="20000"/>
              </a:spcBef>
              <a:buClr>
                <a:srgbClr val="89AAD3"/>
              </a:buClr>
              <a:buSzPct val="70000"/>
              <a:buFont typeface="Wingdings" pitchFamily="2" charset="2"/>
              <a:buNone/>
            </a:pPr>
            <a:r>
              <a:rPr lang="zh-CN" altLang="en-US" dirty="0">
                <a:solidFill>
                  <a:srgbClr val="000000"/>
                </a:solidFill>
                <a:ea typeface="华文细黑" pitchFamily="2" charset="-122"/>
              </a:rPr>
              <a:t>    </a:t>
            </a:r>
            <a:r>
              <a:rPr lang="en-US" altLang="zh-CN" sz="2000" dirty="0">
                <a:solidFill>
                  <a:srgbClr val="000000"/>
                </a:solidFill>
                <a:ea typeface="华文细黑" pitchFamily="2" charset="-122"/>
              </a:rPr>
              <a:t>•  </a:t>
            </a:r>
            <a:r>
              <a:rPr lang="zh-CN" altLang="en-US" sz="2000" dirty="0">
                <a:solidFill>
                  <a:srgbClr val="000000"/>
                </a:solidFill>
                <a:ea typeface="华文细黑" pitchFamily="2" charset="-122"/>
              </a:rPr>
              <a:t>假设</a:t>
            </a:r>
            <a:r>
              <a:rPr lang="en-US" altLang="zh-CN" sz="2000" dirty="0">
                <a:solidFill>
                  <a:srgbClr val="000000"/>
                </a:solidFill>
                <a:ea typeface="华文细黑" pitchFamily="2" charset="-122"/>
              </a:rPr>
              <a:t>G</a:t>
            </a:r>
            <a:r>
              <a:rPr lang="zh-CN" altLang="en-US" sz="2000" dirty="0">
                <a:solidFill>
                  <a:srgbClr val="000000"/>
                </a:solidFill>
                <a:latin typeface="华文细黑" pitchFamily="2" charset="-122"/>
                <a:ea typeface="华文细黑" pitchFamily="2" charset="-122"/>
              </a:rPr>
              <a:t>中某个回路</a:t>
            </a:r>
            <a:r>
              <a:rPr lang="en-US" altLang="zh-CN" sz="2000" dirty="0">
                <a:solidFill>
                  <a:srgbClr val="000000"/>
                </a:solidFill>
                <a:ea typeface="华文细黑" pitchFamily="2" charset="-122"/>
              </a:rPr>
              <a:t>C</a:t>
            </a:r>
            <a:r>
              <a:rPr lang="zh-CN" altLang="en-US" sz="2000" dirty="0">
                <a:solidFill>
                  <a:srgbClr val="000000"/>
                </a:solidFill>
                <a:latin typeface="华文细黑" pitchFamily="2" charset="-122"/>
                <a:ea typeface="华文细黑" pitchFamily="2" charset="-122"/>
              </a:rPr>
              <a:t>的重复边的长度大于</a:t>
            </a:r>
            <a:r>
              <a:rPr lang="en-US" altLang="zh-CN" sz="2000" dirty="0">
                <a:solidFill>
                  <a:srgbClr val="000000"/>
                </a:solidFill>
                <a:ea typeface="华文细黑" pitchFamily="2" charset="-122"/>
              </a:rPr>
              <a:t>C</a:t>
            </a:r>
            <a:r>
              <a:rPr lang="zh-CN" altLang="en-US" sz="2000" dirty="0">
                <a:solidFill>
                  <a:srgbClr val="000000"/>
                </a:solidFill>
                <a:latin typeface="华文细黑" pitchFamily="2" charset="-122"/>
                <a:ea typeface="华文细黑" pitchFamily="2" charset="-122"/>
              </a:rPr>
              <a:t>总长度的一半</a:t>
            </a:r>
          </a:p>
          <a:p>
            <a:pPr>
              <a:spcBef>
                <a:spcPct val="20000"/>
              </a:spcBef>
              <a:buClr>
                <a:srgbClr val="89AAD3"/>
              </a:buClr>
              <a:buSzPct val="70000"/>
              <a:buFont typeface="Wingdings" pitchFamily="2" charset="2"/>
              <a:buNone/>
            </a:pPr>
            <a:r>
              <a:rPr lang="zh-CN" altLang="en-US" sz="2000" dirty="0">
                <a:solidFill>
                  <a:srgbClr val="000000"/>
                </a:solidFill>
                <a:ea typeface="华文细黑" pitchFamily="2" charset="-122"/>
              </a:rPr>
              <a:t>    </a:t>
            </a:r>
            <a:r>
              <a:rPr lang="en-US" altLang="zh-CN" sz="2000" dirty="0">
                <a:solidFill>
                  <a:srgbClr val="000000"/>
                </a:solidFill>
                <a:ea typeface="华文细黑" pitchFamily="2" charset="-122"/>
              </a:rPr>
              <a:t>•  </a:t>
            </a:r>
            <a:r>
              <a:rPr lang="zh-CN" altLang="en-US" sz="2000" dirty="0">
                <a:solidFill>
                  <a:srgbClr val="000000"/>
                </a:solidFill>
                <a:ea typeface="华文细黑" pitchFamily="2" charset="-122"/>
              </a:rPr>
              <a:t>令</a:t>
            </a:r>
            <a:r>
              <a:rPr lang="en-US" altLang="zh-CN" sz="2000" dirty="0">
                <a:solidFill>
                  <a:srgbClr val="000000"/>
                </a:solidFill>
                <a:ea typeface="华文细黑" pitchFamily="2" charset="-122"/>
              </a:rPr>
              <a:t>C</a:t>
            </a:r>
            <a:r>
              <a:rPr lang="zh-CN" altLang="en-US" sz="2000" dirty="0">
                <a:solidFill>
                  <a:srgbClr val="000000"/>
                </a:solidFill>
                <a:latin typeface="华文细黑" pitchFamily="2" charset="-122"/>
                <a:ea typeface="华文细黑" pitchFamily="2" charset="-122"/>
              </a:rPr>
              <a:t>中重复的边不重复，不重复的边重复，得到</a:t>
            </a:r>
            <a:r>
              <a:rPr lang="en-US" altLang="zh-CN" sz="2000" dirty="0">
                <a:solidFill>
                  <a:srgbClr val="000000"/>
                </a:solidFill>
                <a:ea typeface="华文细黑" pitchFamily="2" charset="-122"/>
              </a:rPr>
              <a:t>G’’</a:t>
            </a:r>
          </a:p>
          <a:p>
            <a:pPr>
              <a:spcBef>
                <a:spcPct val="20000"/>
              </a:spcBef>
              <a:buClr>
                <a:srgbClr val="89AAD3"/>
              </a:buClr>
              <a:buSzPct val="70000"/>
              <a:buFont typeface="Wingdings" pitchFamily="2" charset="2"/>
              <a:buNone/>
            </a:pPr>
            <a:r>
              <a:rPr lang="en-US" altLang="zh-CN" sz="2000" dirty="0">
                <a:solidFill>
                  <a:srgbClr val="000000"/>
                </a:solidFill>
                <a:ea typeface="华文细黑" pitchFamily="2" charset="-122"/>
              </a:rPr>
              <a:t>    •  G’’</a:t>
            </a:r>
            <a:r>
              <a:rPr lang="zh-CN" altLang="en-US" sz="2000" dirty="0">
                <a:solidFill>
                  <a:srgbClr val="000000"/>
                </a:solidFill>
                <a:latin typeface="华文细黑" pitchFamily="2" charset="-122"/>
                <a:ea typeface="华文细黑" pitchFamily="2" charset="-122"/>
              </a:rPr>
              <a:t>仍是欧拉图，因为回路上每个顶点的度数改变</a:t>
            </a:r>
            <a:r>
              <a:rPr lang="en-US" altLang="zh-CN" sz="2000" dirty="0">
                <a:solidFill>
                  <a:srgbClr val="000000"/>
                </a:solidFill>
                <a:latin typeface="华文细黑" pitchFamily="2" charset="-122"/>
                <a:ea typeface="华文细黑" pitchFamily="2" charset="-122"/>
              </a:rPr>
              <a:t>0</a:t>
            </a:r>
            <a:r>
              <a:rPr lang="zh-CN" altLang="en-US" sz="2000" dirty="0">
                <a:solidFill>
                  <a:srgbClr val="000000"/>
                </a:solidFill>
                <a:latin typeface="华文细黑" pitchFamily="2" charset="-122"/>
                <a:ea typeface="华文细黑" pitchFamily="2" charset="-122"/>
              </a:rPr>
              <a:t>或</a:t>
            </a:r>
            <a:r>
              <a:rPr lang="en-US" altLang="zh-CN" sz="2000" dirty="0">
                <a:solidFill>
                  <a:srgbClr val="000000"/>
                </a:solidFill>
                <a:latin typeface="华文细黑" pitchFamily="2" charset="-122"/>
                <a:ea typeface="华文细黑" pitchFamily="2" charset="-122"/>
              </a:rPr>
              <a:t>2</a:t>
            </a:r>
            <a:r>
              <a:rPr lang="zh-CN" altLang="en-US" sz="2000" dirty="0">
                <a:solidFill>
                  <a:srgbClr val="000000"/>
                </a:solidFill>
                <a:latin typeface="华文细黑" pitchFamily="2" charset="-122"/>
                <a:ea typeface="华文细黑" pitchFamily="2" charset="-122"/>
              </a:rPr>
              <a:t>，</a:t>
            </a:r>
          </a:p>
          <a:p>
            <a:pPr>
              <a:spcBef>
                <a:spcPct val="20000"/>
              </a:spcBef>
              <a:buClr>
                <a:srgbClr val="89AAD3"/>
              </a:buClr>
              <a:buSzPct val="70000"/>
              <a:buFont typeface="Wingdings" pitchFamily="2" charset="2"/>
              <a:buNone/>
            </a:pPr>
            <a:r>
              <a:rPr lang="zh-CN" altLang="en-US" sz="2000" dirty="0">
                <a:solidFill>
                  <a:srgbClr val="000000"/>
                </a:solidFill>
                <a:latin typeface="华文细黑" pitchFamily="2" charset="-122"/>
                <a:ea typeface="华文细黑" pitchFamily="2" charset="-122"/>
              </a:rPr>
              <a:t>        不会改变欧拉图的性质。且</a:t>
            </a:r>
            <a:r>
              <a:rPr lang="en-US" altLang="zh-CN" sz="2000" dirty="0">
                <a:solidFill>
                  <a:srgbClr val="000000"/>
                </a:solidFill>
                <a:ea typeface="华文细黑" pitchFamily="2" charset="-122"/>
              </a:rPr>
              <a:t>L’’</a:t>
            </a:r>
            <a:r>
              <a:rPr lang="zh-CN" altLang="en-US" sz="2000" dirty="0">
                <a:solidFill>
                  <a:srgbClr val="000000"/>
                </a:solidFill>
                <a:latin typeface="华文细黑" pitchFamily="2" charset="-122"/>
                <a:ea typeface="华文细黑" pitchFamily="2" charset="-122"/>
              </a:rPr>
              <a:t>长度小于</a:t>
            </a:r>
            <a:r>
              <a:rPr lang="en-US" altLang="zh-CN" sz="2000" dirty="0">
                <a:solidFill>
                  <a:srgbClr val="000000"/>
                </a:solidFill>
                <a:ea typeface="华文细黑" pitchFamily="2" charset="-122"/>
              </a:rPr>
              <a:t>L’</a:t>
            </a:r>
            <a:r>
              <a:rPr lang="zh-CN" altLang="en-US" sz="2000" dirty="0">
                <a:solidFill>
                  <a:srgbClr val="000000"/>
                </a:solidFill>
                <a:latin typeface="华文细黑" pitchFamily="2" charset="-122"/>
                <a:ea typeface="华文细黑" pitchFamily="2" charset="-122"/>
              </a:rPr>
              <a:t>，与</a:t>
            </a:r>
            <a:r>
              <a:rPr lang="en-US" altLang="zh-CN" sz="2000" dirty="0">
                <a:solidFill>
                  <a:srgbClr val="000000"/>
                </a:solidFill>
                <a:ea typeface="华文细黑" pitchFamily="2" charset="-122"/>
              </a:rPr>
              <a:t>L’</a:t>
            </a:r>
            <a:r>
              <a:rPr lang="zh-CN" altLang="en-US" sz="2000" dirty="0">
                <a:solidFill>
                  <a:srgbClr val="000000"/>
                </a:solidFill>
                <a:latin typeface="华文细黑" pitchFamily="2" charset="-122"/>
                <a:ea typeface="华文细黑" pitchFamily="2" charset="-122"/>
              </a:rPr>
              <a:t>是最佳</a:t>
            </a:r>
          </a:p>
          <a:p>
            <a:pPr>
              <a:spcBef>
                <a:spcPct val="20000"/>
              </a:spcBef>
              <a:buClr>
                <a:srgbClr val="89AAD3"/>
              </a:buClr>
              <a:buSzPct val="70000"/>
              <a:buFont typeface="Wingdings" pitchFamily="2" charset="2"/>
              <a:buNone/>
            </a:pPr>
            <a:r>
              <a:rPr lang="zh-CN" altLang="en-US" sz="2000" dirty="0">
                <a:solidFill>
                  <a:srgbClr val="000000"/>
                </a:solidFill>
                <a:latin typeface="华文细黑" pitchFamily="2" charset="-122"/>
                <a:ea typeface="华文细黑" pitchFamily="2" charset="-122"/>
              </a:rPr>
              <a:t>        邮路矛盾</a:t>
            </a:r>
          </a:p>
          <a:p>
            <a:pPr>
              <a:spcBef>
                <a:spcPct val="20000"/>
              </a:spcBef>
              <a:buClr>
                <a:srgbClr val="89AAD3"/>
              </a:buClr>
              <a:buSzPct val="70000"/>
              <a:buFont typeface="Wingdings" pitchFamily="2" charset="2"/>
              <a:buNone/>
            </a:pPr>
            <a:r>
              <a:rPr lang="zh-CN" altLang="en-US" sz="2000" dirty="0">
                <a:solidFill>
                  <a:srgbClr val="000000"/>
                </a:solidFill>
                <a:ea typeface="华文细黑" pitchFamily="2" charset="-122"/>
              </a:rPr>
              <a:t>    </a:t>
            </a:r>
            <a:r>
              <a:rPr lang="en-US" altLang="zh-CN" sz="2000" dirty="0">
                <a:solidFill>
                  <a:srgbClr val="000000"/>
                </a:solidFill>
                <a:ea typeface="华文细黑" pitchFamily="2" charset="-122"/>
              </a:rPr>
              <a:t>•  </a:t>
            </a:r>
            <a:r>
              <a:rPr lang="zh-CN" altLang="en-US" sz="2000" dirty="0">
                <a:solidFill>
                  <a:srgbClr val="000000"/>
                </a:solidFill>
                <a:latin typeface="华文细黑" pitchFamily="2" charset="-122"/>
                <a:ea typeface="华文细黑" pitchFamily="2" charset="-122"/>
              </a:rPr>
              <a:t>因此，在任意一个回路上，重复边的长度之和不会超过</a:t>
            </a:r>
          </a:p>
          <a:p>
            <a:pPr>
              <a:spcBef>
                <a:spcPct val="20000"/>
              </a:spcBef>
              <a:buClr>
                <a:srgbClr val="89AAD3"/>
              </a:buClr>
              <a:buSzPct val="70000"/>
              <a:buFont typeface="Wingdings" pitchFamily="2" charset="2"/>
              <a:buNone/>
            </a:pPr>
            <a:r>
              <a:rPr lang="zh-CN" altLang="en-US" sz="2000" dirty="0">
                <a:solidFill>
                  <a:srgbClr val="000000"/>
                </a:solidFill>
                <a:latin typeface="华文细黑" pitchFamily="2" charset="-122"/>
                <a:ea typeface="华文细黑" pitchFamily="2" charset="-122"/>
              </a:rPr>
              <a:t>        回路的一半</a:t>
            </a:r>
          </a:p>
        </p:txBody>
      </p:sp>
      <p:sp>
        <p:nvSpPr>
          <p:cNvPr id="4"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dirty="0">
                <a:ln w="12700">
                  <a:solidFill>
                    <a:srgbClr val="675D59"/>
                  </a:solidFill>
                </a:ln>
                <a:solidFill>
                  <a:srgbClr val="675D59">
                    <a:lumMod val="75000"/>
                  </a:srgbClr>
                </a:solidFill>
                <a:latin typeface="宋体"/>
                <a:ea typeface="宋体"/>
              </a:rPr>
              <a:t>无向图中国邮路</a:t>
            </a:r>
            <a:endParaRPr lang="en-US" altLang="zh-CN" sz="4400" dirty="0">
              <a:ln w="12700">
                <a:solidFill>
                  <a:srgbClr val="675D59"/>
                </a:solidFill>
              </a:ln>
              <a:solidFill>
                <a:srgbClr val="675D59">
                  <a:lumMod val="75000"/>
                </a:srgbClr>
              </a:solidFill>
              <a:latin typeface="宋体"/>
              <a:ea typeface="宋体"/>
            </a:endParaRPr>
          </a:p>
        </p:txBody>
      </p:sp>
      <p:grpSp>
        <p:nvGrpSpPr>
          <p:cNvPr id="3" name="组合 687120"/>
          <p:cNvGrpSpPr/>
          <p:nvPr/>
        </p:nvGrpSpPr>
        <p:grpSpPr>
          <a:xfrm>
            <a:off x="4459263" y="4624429"/>
            <a:ext cx="5462138" cy="2116420"/>
            <a:chOff x="2935263" y="4624429"/>
            <a:chExt cx="5462138" cy="2116420"/>
          </a:xfrm>
        </p:grpSpPr>
        <p:sp>
          <p:nvSpPr>
            <p:cNvPr id="99" name="弧形 98"/>
            <p:cNvSpPr/>
            <p:nvPr/>
          </p:nvSpPr>
          <p:spPr>
            <a:xfrm rot="19500092">
              <a:off x="3857109" y="4624429"/>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弧形 100"/>
            <p:cNvSpPr/>
            <p:nvPr/>
          </p:nvSpPr>
          <p:spPr>
            <a:xfrm rot="8804914">
              <a:off x="3610515" y="5796719"/>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 name="组合 687118"/>
            <p:cNvGrpSpPr/>
            <p:nvPr/>
          </p:nvGrpSpPr>
          <p:grpSpPr>
            <a:xfrm>
              <a:off x="2935263" y="4705806"/>
              <a:ext cx="5462138" cy="1976515"/>
              <a:chOff x="2734073" y="4676380"/>
              <a:chExt cx="5462138" cy="1976515"/>
            </a:xfrm>
          </p:grpSpPr>
          <p:grpSp>
            <p:nvGrpSpPr>
              <p:cNvPr id="10" name="组合 687114"/>
              <p:cNvGrpSpPr/>
              <p:nvPr/>
            </p:nvGrpSpPr>
            <p:grpSpPr>
              <a:xfrm>
                <a:off x="5853036" y="4725396"/>
                <a:ext cx="2296501" cy="1927499"/>
                <a:chOff x="4482037" y="4691332"/>
                <a:chExt cx="2296501" cy="1927499"/>
              </a:xfrm>
            </p:grpSpPr>
            <p:cxnSp>
              <p:nvCxnSpPr>
                <p:cNvPr id="7" name="直接连接符 6"/>
                <p:cNvCxnSpPr>
                  <a:stCxn id="2" idx="7"/>
                  <a:endCxn id="6" idx="2"/>
                </p:cNvCxnSpPr>
                <p:nvPr/>
              </p:nvCxnSpPr>
              <p:spPr>
                <a:xfrm flipV="1">
                  <a:off x="4801279" y="4764657"/>
                  <a:ext cx="536896" cy="33884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6" idx="6"/>
                  <a:endCxn id="5" idx="1"/>
                </p:cNvCxnSpPr>
                <p:nvPr/>
              </p:nvCxnSpPr>
              <p:spPr>
                <a:xfrm>
                  <a:off x="5493451" y="4764657"/>
                  <a:ext cx="727160" cy="9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4668743" y="5082021"/>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197871" y="4837981"/>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38175" y="4691332"/>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482037" y="5747599"/>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4977427" y="6340816"/>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467986" y="6058646"/>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623262" y="5373553"/>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5775398" y="6472182"/>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 name="直接连接符 59"/>
                <p:cNvCxnSpPr>
                  <a:stCxn id="2" idx="3"/>
                  <a:endCxn id="47" idx="0"/>
                </p:cNvCxnSpPr>
                <p:nvPr/>
              </p:nvCxnSpPr>
              <p:spPr>
                <a:xfrm flipH="1">
                  <a:off x="4559675" y="5207194"/>
                  <a:ext cx="131808" cy="54040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5"/>
                  <a:endCxn id="48" idx="1"/>
                </p:cNvCxnSpPr>
                <p:nvPr/>
              </p:nvCxnSpPr>
              <p:spPr>
                <a:xfrm>
                  <a:off x="4614573" y="5872772"/>
                  <a:ext cx="385594" cy="48952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8" idx="6"/>
                  <a:endCxn id="53" idx="2"/>
                </p:cNvCxnSpPr>
                <p:nvPr/>
              </p:nvCxnSpPr>
              <p:spPr>
                <a:xfrm>
                  <a:off x="5132703" y="6414141"/>
                  <a:ext cx="642695" cy="13136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3" idx="6"/>
                  <a:endCxn id="49" idx="3"/>
                </p:cNvCxnSpPr>
                <p:nvPr/>
              </p:nvCxnSpPr>
              <p:spPr>
                <a:xfrm flipV="1">
                  <a:off x="5930674" y="6183819"/>
                  <a:ext cx="560052" cy="3616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9" idx="0"/>
                  <a:endCxn id="50" idx="4"/>
                </p:cNvCxnSpPr>
                <p:nvPr/>
              </p:nvCxnSpPr>
              <p:spPr>
                <a:xfrm flipV="1">
                  <a:off x="6545624" y="5520202"/>
                  <a:ext cx="155276" cy="5384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 idx="5"/>
                  <a:endCxn id="50" idx="1"/>
                </p:cNvCxnSpPr>
                <p:nvPr/>
              </p:nvCxnSpPr>
              <p:spPr>
                <a:xfrm>
                  <a:off x="6330407" y="4963154"/>
                  <a:ext cx="315595" cy="43187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2" name="组合 79"/>
              <p:cNvGrpSpPr/>
              <p:nvPr/>
            </p:nvGrpSpPr>
            <p:grpSpPr>
              <a:xfrm>
                <a:off x="2818300" y="4676380"/>
                <a:ext cx="2296501" cy="1927499"/>
                <a:chOff x="4482037" y="4691332"/>
                <a:chExt cx="2296501" cy="1927499"/>
              </a:xfrm>
            </p:grpSpPr>
            <p:cxnSp>
              <p:nvCxnSpPr>
                <p:cNvPr id="81" name="直接连接符 80"/>
                <p:cNvCxnSpPr>
                  <a:stCxn id="83" idx="7"/>
                  <a:endCxn id="85" idx="2"/>
                </p:cNvCxnSpPr>
                <p:nvPr/>
              </p:nvCxnSpPr>
              <p:spPr>
                <a:xfrm flipV="1">
                  <a:off x="4801279" y="4764657"/>
                  <a:ext cx="536896" cy="33884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5" idx="6"/>
                  <a:endCxn id="84" idx="1"/>
                </p:cNvCxnSpPr>
                <p:nvPr/>
              </p:nvCxnSpPr>
              <p:spPr>
                <a:xfrm>
                  <a:off x="5493451" y="4764657"/>
                  <a:ext cx="727160" cy="9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4668743" y="5082021"/>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6197871" y="4837981"/>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338175" y="4691332"/>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4482037" y="5747599"/>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4977427" y="6340816"/>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6467986" y="6058646"/>
                  <a:ext cx="155276" cy="1466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6623262" y="5373553"/>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5775398" y="6472182"/>
                  <a:ext cx="155276" cy="14664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1" name="直接连接符 90"/>
                <p:cNvCxnSpPr>
                  <a:stCxn id="83" idx="3"/>
                  <a:endCxn id="86" idx="0"/>
                </p:cNvCxnSpPr>
                <p:nvPr/>
              </p:nvCxnSpPr>
              <p:spPr>
                <a:xfrm flipH="1">
                  <a:off x="4559675" y="5207194"/>
                  <a:ext cx="131808" cy="54040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6" idx="5"/>
                  <a:endCxn id="87" idx="1"/>
                </p:cNvCxnSpPr>
                <p:nvPr/>
              </p:nvCxnSpPr>
              <p:spPr>
                <a:xfrm>
                  <a:off x="4614573" y="5872772"/>
                  <a:ext cx="385594" cy="48952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7" idx="6"/>
                  <a:endCxn id="90" idx="2"/>
                </p:cNvCxnSpPr>
                <p:nvPr/>
              </p:nvCxnSpPr>
              <p:spPr>
                <a:xfrm>
                  <a:off x="5132703" y="6414141"/>
                  <a:ext cx="642695" cy="13136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0" idx="6"/>
                  <a:endCxn id="88" idx="3"/>
                </p:cNvCxnSpPr>
                <p:nvPr/>
              </p:nvCxnSpPr>
              <p:spPr>
                <a:xfrm flipV="1">
                  <a:off x="5930674" y="6183819"/>
                  <a:ext cx="560052" cy="3616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8" idx="0"/>
                  <a:endCxn id="89" idx="4"/>
                </p:cNvCxnSpPr>
                <p:nvPr/>
              </p:nvCxnSpPr>
              <p:spPr>
                <a:xfrm flipV="1">
                  <a:off x="6545624" y="5520202"/>
                  <a:ext cx="155276" cy="5384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4" idx="5"/>
                  <a:endCxn id="89" idx="1"/>
                </p:cNvCxnSpPr>
                <p:nvPr/>
              </p:nvCxnSpPr>
              <p:spPr>
                <a:xfrm>
                  <a:off x="6330407" y="4963154"/>
                  <a:ext cx="315595" cy="431875"/>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87116" name="右箭头 687115"/>
              <p:cNvSpPr/>
              <p:nvPr/>
            </p:nvSpPr>
            <p:spPr>
              <a:xfrm>
                <a:off x="5249003" y="5483538"/>
                <a:ext cx="553916" cy="262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117" name="弧形 687116"/>
              <p:cNvSpPr/>
              <p:nvPr/>
            </p:nvSpPr>
            <p:spPr>
              <a:xfrm rot="17080485">
                <a:off x="3071187" y="4679072"/>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弧形 99"/>
              <p:cNvSpPr/>
              <p:nvPr/>
            </p:nvSpPr>
            <p:spPr>
              <a:xfrm rot="14448012">
                <a:off x="2737345" y="5071397"/>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弧形 101"/>
              <p:cNvSpPr/>
              <p:nvPr/>
            </p:nvSpPr>
            <p:spPr>
              <a:xfrm rot="583106">
                <a:off x="7219357" y="4890823"/>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弧形 102"/>
              <p:cNvSpPr/>
              <p:nvPr/>
            </p:nvSpPr>
            <p:spPr>
              <a:xfrm rot="11163456">
                <a:off x="5900234" y="5533090"/>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 name="弧形 103"/>
              <p:cNvSpPr/>
              <p:nvPr/>
            </p:nvSpPr>
            <p:spPr>
              <a:xfrm rot="3449221">
                <a:off x="7255353" y="5319550"/>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弧形 104"/>
              <p:cNvSpPr/>
              <p:nvPr/>
            </p:nvSpPr>
            <p:spPr>
              <a:xfrm rot="5960873">
                <a:off x="6958167" y="5710918"/>
                <a:ext cx="937585" cy="944130"/>
              </a:xfrm>
              <a:prstGeom prst="arc">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 name="组合 687117"/>
              <p:cNvGrpSpPr/>
              <p:nvPr/>
            </p:nvGrpSpPr>
            <p:grpSpPr>
              <a:xfrm>
                <a:off x="2903646" y="4767545"/>
                <a:ext cx="1942022" cy="1632942"/>
                <a:chOff x="2903646" y="4767545"/>
                <a:chExt cx="1942022" cy="1632942"/>
              </a:xfrm>
            </p:grpSpPr>
            <mc:AlternateContent xmlns:mc="http://schemas.openxmlformats.org/markup-compatibility/2006" xmlns:a14="http://schemas.microsoft.com/office/drawing/2010/main">
              <mc:Choice Requires="a14">
                <p:sp>
                  <p:nvSpPr>
                    <p:cNvPr id="11" name="TextBox 10"/>
                    <p:cNvSpPr txBox="1"/>
                    <p:nvPr/>
                  </p:nvSpPr>
                  <p:spPr>
                    <a:xfrm>
                      <a:off x="3336430" y="6092710"/>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𝟑</m:t>
                                </m:r>
                              </m:sub>
                            </m:sSub>
                          </m:oMath>
                        </m:oMathPara>
                      </a14:m>
                      <a:endParaRPr lang="en-US" altLang="zh-CN" sz="1400" dirty="0">
                        <a:solidFill>
                          <a:srgbClr val="FF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336430" y="6092710"/>
                      <a:ext cx="357996" cy="3077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3611315" y="4767545"/>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𝟏</m:t>
                                </m:r>
                              </m:sub>
                            </m:sSub>
                          </m:oMath>
                        </m:oMathPara>
                      </a14:m>
                      <a:endParaRPr lang="en-US" altLang="zh-CN" sz="1400" dirty="0">
                        <a:solidFill>
                          <a:srgbClr val="FF0000"/>
                        </a:solidFill>
                      </a:endParaRPr>
                    </a:p>
                  </p:txBody>
                </p:sp>
              </mc:Choice>
              <mc:Fallback xmlns="">
                <p:sp>
                  <p:nvSpPr>
                    <p:cNvPr id="106" name="TextBox 105"/>
                    <p:cNvSpPr txBox="1">
                      <a:spLocks noRot="1" noChangeAspect="1" noMove="1" noResize="1" noEditPoints="1" noAdjustHandles="1" noChangeArrowheads="1" noChangeShapeType="1" noTextEdit="1"/>
                    </p:cNvSpPr>
                    <p:nvPr/>
                  </p:nvSpPr>
                  <p:spPr>
                    <a:xfrm>
                      <a:off x="3611315" y="4767545"/>
                      <a:ext cx="357996"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2903646" y="5627774"/>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𝟐</m:t>
                                </m:r>
                              </m:sub>
                            </m:sSub>
                          </m:oMath>
                        </m:oMathPara>
                      </a14:m>
                      <a:endParaRPr lang="en-US" altLang="zh-CN" sz="1400" dirty="0">
                        <a:solidFill>
                          <a:srgbClr val="FF0000"/>
                        </a:solidFill>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2903646" y="5627774"/>
                      <a:ext cx="357996"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4487672" y="5889805"/>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𝟒</m:t>
                                </m:r>
                              </m:sub>
                            </m:sSub>
                          </m:oMath>
                        </m:oMathPara>
                      </a14:m>
                      <a:endParaRPr lang="en-US" altLang="zh-CN" sz="1400" dirty="0">
                        <a:solidFill>
                          <a:srgbClr val="FF000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4487672" y="5889805"/>
                      <a:ext cx="357996" cy="307777"/>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14" name="组合 109"/>
              <p:cNvGrpSpPr/>
              <p:nvPr/>
            </p:nvGrpSpPr>
            <p:grpSpPr>
              <a:xfrm>
                <a:off x="5943030" y="4796718"/>
                <a:ext cx="1942022" cy="1632942"/>
                <a:chOff x="2903646" y="4767545"/>
                <a:chExt cx="1942022" cy="1632942"/>
              </a:xfrm>
            </p:grpSpPr>
            <mc:AlternateContent xmlns:mc="http://schemas.openxmlformats.org/markup-compatibility/2006" xmlns:a14="http://schemas.microsoft.com/office/drawing/2010/main">
              <mc:Choice Requires="a14">
                <p:sp>
                  <p:nvSpPr>
                    <p:cNvPr id="111" name="TextBox 110"/>
                    <p:cNvSpPr txBox="1"/>
                    <p:nvPr/>
                  </p:nvSpPr>
                  <p:spPr>
                    <a:xfrm>
                      <a:off x="3336430" y="6092710"/>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𝟑</m:t>
                                </m:r>
                              </m:sub>
                            </m:sSub>
                          </m:oMath>
                        </m:oMathPara>
                      </a14:m>
                      <a:endParaRPr lang="en-US" altLang="zh-CN" sz="1400" dirty="0">
                        <a:solidFill>
                          <a:srgbClr val="FF0000"/>
                        </a:solidFill>
                      </a:endParaRPr>
                    </a:p>
                  </p:txBody>
                </p:sp>
              </mc:Choice>
              <mc:Fallback xmlns="">
                <p:sp>
                  <p:nvSpPr>
                    <p:cNvPr id="111" name="TextBox 110"/>
                    <p:cNvSpPr txBox="1">
                      <a:spLocks noRot="1" noChangeAspect="1" noMove="1" noResize="1" noEditPoints="1" noAdjustHandles="1" noChangeArrowheads="1" noChangeShapeType="1" noTextEdit="1"/>
                    </p:cNvSpPr>
                    <p:nvPr/>
                  </p:nvSpPr>
                  <p:spPr>
                    <a:xfrm>
                      <a:off x="3336430" y="6092710"/>
                      <a:ext cx="357996"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3611315" y="4767545"/>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𝟏</m:t>
                                </m:r>
                              </m:sub>
                            </m:sSub>
                          </m:oMath>
                        </m:oMathPara>
                      </a14:m>
                      <a:endParaRPr lang="en-US" altLang="zh-CN" sz="1400" dirty="0">
                        <a:solidFill>
                          <a:srgbClr val="FF0000"/>
                        </a:solidFill>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3611315" y="4767545"/>
                      <a:ext cx="357996"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2903646" y="5627774"/>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𝟐</m:t>
                                </m:r>
                              </m:sub>
                            </m:sSub>
                          </m:oMath>
                        </m:oMathPara>
                      </a14:m>
                      <a:endParaRPr lang="en-US" altLang="zh-CN" sz="1400" dirty="0">
                        <a:solidFill>
                          <a:srgbClr val="FF0000"/>
                        </a:solidFill>
                      </a:endParaRPr>
                    </a:p>
                  </p:txBody>
                </p:sp>
              </mc:Choice>
              <mc:Fallback xmlns="">
                <p:sp>
                  <p:nvSpPr>
                    <p:cNvPr id="113" name="TextBox 112"/>
                    <p:cNvSpPr txBox="1">
                      <a:spLocks noRot="1" noChangeAspect="1" noMove="1" noResize="1" noEditPoints="1" noAdjustHandles="1" noChangeArrowheads="1" noChangeShapeType="1" noTextEdit="1"/>
                    </p:cNvSpPr>
                    <p:nvPr/>
                  </p:nvSpPr>
                  <p:spPr>
                    <a:xfrm>
                      <a:off x="2903646" y="5627774"/>
                      <a:ext cx="357996"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TextBox 113"/>
                    <p:cNvSpPr txBox="1"/>
                    <p:nvPr/>
                  </p:nvSpPr>
                  <p:spPr>
                    <a:xfrm>
                      <a:off x="4487672" y="5889805"/>
                      <a:ext cx="35799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dirty="0">
                                    <a:solidFill>
                                      <a:srgbClr val="FF0000"/>
                                    </a:solidFill>
                                    <a:latin typeface="Cambria Math" panose="02040503050406030204" pitchFamily="18" charset="0"/>
                                  </a:rPr>
                                </m:ctrlPr>
                              </m:sSubPr>
                              <m:e>
                                <m:r>
                                  <a:rPr lang="en-US" altLang="zh-CN" sz="1400" b="1" i="1" dirty="0">
                                    <a:solidFill>
                                      <a:srgbClr val="FF0000"/>
                                    </a:solidFill>
                                    <a:latin typeface="Cambria Math"/>
                                  </a:rPr>
                                  <m:t>𝒗</m:t>
                                </m:r>
                              </m:e>
                              <m:sub>
                                <m:r>
                                  <a:rPr lang="en-US" altLang="zh-CN" sz="1400" b="1" i="1" dirty="0">
                                    <a:solidFill>
                                      <a:srgbClr val="FF0000"/>
                                    </a:solidFill>
                                    <a:latin typeface="Cambria Math"/>
                                  </a:rPr>
                                  <m:t>𝟒</m:t>
                                </m:r>
                              </m:sub>
                            </m:sSub>
                          </m:oMath>
                        </m:oMathPara>
                      </a14:m>
                      <a:endParaRPr lang="en-US" altLang="zh-CN" sz="1400" dirty="0">
                        <a:solidFill>
                          <a:srgbClr val="FF0000"/>
                        </a:solidFill>
                      </a:endParaRPr>
                    </a:p>
                  </p:txBody>
                </p:sp>
              </mc:Choice>
              <mc:Fallback xmlns="">
                <p:sp>
                  <p:nvSpPr>
                    <p:cNvPr id="114" name="TextBox 113"/>
                    <p:cNvSpPr txBox="1">
                      <a:spLocks noRot="1" noChangeAspect="1" noMove="1" noResize="1" noEditPoints="1" noAdjustHandles="1" noChangeArrowheads="1" noChangeShapeType="1" noTextEdit="1"/>
                    </p:cNvSpPr>
                    <p:nvPr/>
                  </p:nvSpPr>
                  <p:spPr>
                    <a:xfrm>
                      <a:off x="4487672" y="5889805"/>
                      <a:ext cx="357996" cy="307777"/>
                    </a:xfrm>
                    <a:prstGeom prst="rect">
                      <a:avLst/>
                    </a:prstGeom>
                    <a:blipFill rotWithShape="0">
                      <a:blip r:embed="rId9"/>
                      <a:stretch>
                        <a:fillRect/>
                      </a:stretch>
                    </a:blipFill>
                  </p:spPr>
                  <p:txBody>
                    <a:bodyPr/>
                    <a:lstStyle/>
                    <a:p>
                      <a:r>
                        <a:rPr lang="zh-CN" altLang="en-US">
                          <a:noFill/>
                        </a:rPr>
                        <a:t> </a:t>
                      </a:r>
                    </a:p>
                  </p:txBody>
                </p:sp>
              </mc:Fallback>
            </mc:AlternateContent>
          </p:grpSp>
        </p:grpSp>
      </p:grpSp>
    </p:spTree>
    <p:extLst>
      <p:ext uri="{BB962C8B-B14F-4D97-AF65-F5344CB8AC3E}">
        <p14:creationId xmlns:p14="http://schemas.microsoft.com/office/powerpoint/2010/main" val="196409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7106">
                                            <p:txEl>
                                              <p:pRg st="2" end="2"/>
                                            </p:txEl>
                                          </p:spTgt>
                                        </p:tgtEl>
                                        <p:attrNameLst>
                                          <p:attrName>style.visibility</p:attrName>
                                        </p:attrNameLst>
                                      </p:cBhvr>
                                      <p:to>
                                        <p:strVal val="visible"/>
                                      </p:to>
                                    </p:set>
                                    <p:animEffect transition="in" filter="blinds(horizontal)">
                                      <p:cBhvr>
                                        <p:cTn id="7" dur="500"/>
                                        <p:tgtEl>
                                          <p:spTgt spid="6871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7106">
                                            <p:txEl>
                                              <p:pRg st="3" end="3"/>
                                            </p:txEl>
                                          </p:spTgt>
                                        </p:tgtEl>
                                        <p:attrNameLst>
                                          <p:attrName>style.visibility</p:attrName>
                                        </p:attrNameLst>
                                      </p:cBhvr>
                                      <p:to>
                                        <p:strVal val="visible"/>
                                      </p:to>
                                    </p:set>
                                    <p:animEffect transition="in" filter="blinds(horizontal)">
                                      <p:cBhvr>
                                        <p:cTn id="17" dur="500"/>
                                        <p:tgtEl>
                                          <p:spTgt spid="68710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7106">
                                            <p:txEl>
                                              <p:pRg st="4" end="4"/>
                                            </p:txEl>
                                          </p:spTgt>
                                        </p:tgtEl>
                                        <p:attrNameLst>
                                          <p:attrName>style.visibility</p:attrName>
                                        </p:attrNameLst>
                                      </p:cBhvr>
                                      <p:to>
                                        <p:strVal val="visible"/>
                                      </p:to>
                                    </p:set>
                                    <p:animEffect transition="in" filter="blinds(horizontal)">
                                      <p:cBhvr>
                                        <p:cTn id="22" dur="500"/>
                                        <p:tgtEl>
                                          <p:spTgt spid="68710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7106">
                                            <p:txEl>
                                              <p:pRg st="5" end="5"/>
                                            </p:txEl>
                                          </p:spTgt>
                                        </p:tgtEl>
                                        <p:attrNameLst>
                                          <p:attrName>style.visibility</p:attrName>
                                        </p:attrNameLst>
                                      </p:cBhvr>
                                      <p:to>
                                        <p:strVal val="visible"/>
                                      </p:to>
                                    </p:set>
                                    <p:animEffect transition="in" filter="blinds(horizontal)">
                                      <p:cBhvr>
                                        <p:cTn id="27" dur="500"/>
                                        <p:tgtEl>
                                          <p:spTgt spid="68710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7106">
                                            <p:txEl>
                                              <p:pRg st="6" end="6"/>
                                            </p:txEl>
                                          </p:spTgt>
                                        </p:tgtEl>
                                        <p:attrNameLst>
                                          <p:attrName>style.visibility</p:attrName>
                                        </p:attrNameLst>
                                      </p:cBhvr>
                                      <p:to>
                                        <p:strVal val="visible"/>
                                      </p:to>
                                    </p:set>
                                    <p:animEffect transition="in" filter="blinds(horizontal)">
                                      <p:cBhvr>
                                        <p:cTn id="32" dur="500"/>
                                        <p:tgtEl>
                                          <p:spTgt spid="68710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7106">
                                            <p:txEl>
                                              <p:pRg st="7" end="7"/>
                                            </p:txEl>
                                          </p:spTgt>
                                        </p:tgtEl>
                                        <p:attrNameLst>
                                          <p:attrName>style.visibility</p:attrName>
                                        </p:attrNameLst>
                                      </p:cBhvr>
                                      <p:to>
                                        <p:strVal val="visible"/>
                                      </p:to>
                                    </p:set>
                                    <p:animEffect transition="in" filter="blinds(horizontal)">
                                      <p:cBhvr>
                                        <p:cTn id="37" dur="500"/>
                                        <p:tgtEl>
                                          <p:spTgt spid="68710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87106">
                                            <p:txEl>
                                              <p:pRg st="8" end="8"/>
                                            </p:txEl>
                                          </p:spTgt>
                                        </p:tgtEl>
                                        <p:attrNameLst>
                                          <p:attrName>style.visibility</p:attrName>
                                        </p:attrNameLst>
                                      </p:cBhvr>
                                      <p:to>
                                        <p:strVal val="visible"/>
                                      </p:to>
                                    </p:set>
                                    <p:animEffect transition="in" filter="blinds(horizontal)">
                                      <p:cBhvr>
                                        <p:cTn id="42" dur="500"/>
                                        <p:tgtEl>
                                          <p:spTgt spid="6871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ChangeArrowheads="1"/>
          </p:cNvSpPr>
          <p:nvPr/>
        </p:nvSpPr>
        <p:spPr bwMode="auto">
          <a:xfrm>
            <a:off x="1847850" y="1119191"/>
            <a:ext cx="8820150" cy="3708708"/>
          </a:xfrm>
          <a:prstGeom prst="rect">
            <a:avLst/>
          </a:prstGeom>
          <a:noFill/>
          <a:ln w="9525">
            <a:noFill/>
            <a:miter lim="800000"/>
            <a:headEnd/>
            <a:tailEnd/>
          </a:ln>
        </p:spPr>
        <p:txBody>
          <a:bodyPr>
            <a:spAutoFit/>
          </a:bodyPr>
          <a:lstStyle/>
          <a:p>
            <a:pPr>
              <a:spcBef>
                <a:spcPct val="5000"/>
              </a:spcBef>
              <a:buClr>
                <a:srgbClr val="89AAD3"/>
              </a:buClr>
              <a:buSzPct val="70000"/>
              <a:buFont typeface="Wingdings" pitchFamily="2" charset="2"/>
              <a:buNone/>
            </a:pPr>
            <a:r>
              <a:rPr lang="zh-CN" altLang="en-US" sz="2000" dirty="0">
                <a:solidFill>
                  <a:srgbClr val="FF0066"/>
                </a:solidFill>
                <a:latin typeface="Garamond" pitchFamily="18" charset="0"/>
              </a:rPr>
              <a:t>证明</a:t>
            </a:r>
            <a:r>
              <a:rPr lang="en-US" altLang="zh-CN" sz="2000" dirty="0">
                <a:solidFill>
                  <a:srgbClr val="FF0066"/>
                </a:solidFill>
                <a:latin typeface="Garamond" pitchFamily="18" charset="0"/>
              </a:rPr>
              <a:t>(</a:t>
            </a:r>
            <a:r>
              <a:rPr lang="zh-CN" altLang="en-US" sz="2000" dirty="0">
                <a:solidFill>
                  <a:srgbClr val="FF0066"/>
                </a:solidFill>
                <a:latin typeface="Garamond" pitchFamily="18" charset="0"/>
              </a:rPr>
              <a:t>续</a:t>
            </a:r>
            <a:r>
              <a:rPr lang="en-US" altLang="zh-CN" sz="2000" dirty="0">
                <a:solidFill>
                  <a:srgbClr val="FF0066"/>
                </a:solidFill>
                <a:latin typeface="Garamond" pitchFamily="18" charset="0"/>
              </a:rPr>
              <a:t>)</a:t>
            </a:r>
            <a:r>
              <a:rPr lang="zh-CN" altLang="en-US" sz="2000" dirty="0">
                <a:solidFill>
                  <a:srgbClr val="FF0066"/>
                </a:solidFill>
                <a:latin typeface="Garamond" pitchFamily="18" charset="0"/>
              </a:rPr>
              <a:t>：</a:t>
            </a:r>
          </a:p>
          <a:p>
            <a:pPr>
              <a:spcBef>
                <a:spcPct val="5000"/>
              </a:spcBef>
              <a:buClr>
                <a:srgbClr val="89AAD3"/>
              </a:buClr>
              <a:buSzPct val="70000"/>
              <a:buFont typeface="Wingdings" pitchFamily="2" charset="2"/>
              <a:buNone/>
            </a:pPr>
            <a:r>
              <a:rPr lang="zh-CN" altLang="en-US" sz="2000" dirty="0">
                <a:solidFill>
                  <a:srgbClr val="E8DED8"/>
                </a:solidFill>
                <a:latin typeface="Garamond" pitchFamily="18" charset="0"/>
              </a:rPr>
              <a:t>    </a:t>
            </a:r>
            <a:r>
              <a:rPr lang="zh-CN" altLang="en-US" sz="2000" dirty="0">
                <a:solidFill>
                  <a:srgbClr val="5E2CAE"/>
                </a:solidFill>
                <a:latin typeface="Garamond" pitchFamily="18" charset="0"/>
              </a:rPr>
              <a:t>充分性</a:t>
            </a:r>
            <a:r>
              <a:rPr lang="zh-CN" altLang="en-US" sz="2000" dirty="0">
                <a:solidFill>
                  <a:srgbClr val="000000"/>
                </a:solidFill>
                <a:latin typeface="Garamond" pitchFamily="18" charset="0"/>
              </a:rPr>
              <a:t>（无向图满足这两个条件后成为的欧拉图必为最佳邮路）</a:t>
            </a:r>
          </a:p>
          <a:p>
            <a:pPr>
              <a:spcBef>
                <a:spcPct val="5000"/>
              </a:spcBef>
              <a:buClr>
                <a:srgbClr val="89AAD3"/>
              </a:buClr>
              <a:buSzPct val="70000"/>
              <a:buFont typeface="Wingdings" pitchFamily="2" charset="2"/>
              <a:buNone/>
            </a:pPr>
            <a:r>
              <a:rPr lang="zh-CN" altLang="en-US" sz="2000" dirty="0">
                <a:solidFill>
                  <a:srgbClr val="000000"/>
                </a:solidFill>
                <a:latin typeface="Garamond" pitchFamily="18" charset="0"/>
              </a:rPr>
              <a:t>    只需证明凡满足定理中条件</a:t>
            </a:r>
            <a:r>
              <a:rPr lang="en-US" altLang="zh-CN" sz="2000" dirty="0">
                <a:solidFill>
                  <a:srgbClr val="000000"/>
                </a:solidFill>
                <a:latin typeface="Garamond" pitchFamily="18" charset="0"/>
              </a:rPr>
              <a:t>(1)</a:t>
            </a:r>
            <a:r>
              <a:rPr lang="zh-CN" altLang="en-US" sz="2000" dirty="0">
                <a:solidFill>
                  <a:srgbClr val="000000"/>
                </a:solidFill>
                <a:latin typeface="Garamond" pitchFamily="18" charset="0"/>
              </a:rPr>
              <a:t>和</a:t>
            </a:r>
            <a:r>
              <a:rPr lang="en-US" altLang="zh-CN" sz="2000" dirty="0">
                <a:solidFill>
                  <a:srgbClr val="000000"/>
                </a:solidFill>
                <a:latin typeface="Garamond" pitchFamily="18" charset="0"/>
              </a:rPr>
              <a:t>(2)</a:t>
            </a:r>
            <a:r>
              <a:rPr lang="zh-CN" altLang="en-US" sz="2000" dirty="0">
                <a:solidFill>
                  <a:srgbClr val="000000"/>
                </a:solidFill>
                <a:latin typeface="Garamond" pitchFamily="18" charset="0"/>
              </a:rPr>
              <a:t>的重复边集，其总长度均</a:t>
            </a:r>
          </a:p>
          <a:p>
            <a:pPr>
              <a:spcBef>
                <a:spcPct val="5000"/>
              </a:spcBef>
              <a:buClr>
                <a:srgbClr val="89AAD3"/>
              </a:buClr>
              <a:buSzPct val="70000"/>
              <a:buFont typeface="Wingdings" pitchFamily="2" charset="2"/>
              <a:buNone/>
            </a:pPr>
            <a:r>
              <a:rPr lang="zh-CN" altLang="en-US" sz="2000" dirty="0">
                <a:solidFill>
                  <a:srgbClr val="000000"/>
                </a:solidFill>
                <a:latin typeface="Garamond" pitchFamily="18" charset="0"/>
              </a:rPr>
              <a:t>    相等即可。</a:t>
            </a:r>
          </a:p>
          <a:p>
            <a:pPr>
              <a:spcBef>
                <a:spcPct val="10000"/>
              </a:spcBef>
              <a:buClr>
                <a:srgbClr val="89AAD3"/>
              </a:buClr>
              <a:buSzPct val="70000"/>
              <a:buFont typeface="Wingdings" pitchFamily="2" charset="2"/>
              <a:buNone/>
            </a:pPr>
            <a:r>
              <a:rPr lang="zh-CN" altLang="en-US" sz="2000" dirty="0">
                <a:solidFill>
                  <a:srgbClr val="000000"/>
                </a:solidFill>
                <a:ea typeface="华文细黑" pitchFamily="2" charset="-122"/>
              </a:rPr>
              <a:t>    </a:t>
            </a:r>
            <a:r>
              <a:rPr lang="en-US" altLang="zh-CN" sz="2000" dirty="0">
                <a:solidFill>
                  <a:srgbClr val="000000"/>
                </a:solidFill>
                <a:latin typeface="Times New Roman" pitchFamily="18" charset="0"/>
                <a:ea typeface="华文细黑" pitchFamily="2" charset="-122"/>
              </a:rPr>
              <a:t>• </a:t>
            </a:r>
            <a:r>
              <a:rPr lang="zh-CN" altLang="en-US" sz="2000" dirty="0">
                <a:solidFill>
                  <a:srgbClr val="000000"/>
                </a:solidFill>
                <a:latin typeface="Times New Roman" pitchFamily="18" charset="0"/>
                <a:ea typeface="华文细黑" pitchFamily="2" charset="-122"/>
              </a:rPr>
              <a:t>设</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1</a:t>
            </a:r>
            <a:r>
              <a:rPr lang="en-US" altLang="zh-CN" sz="2000" dirty="0">
                <a:solidFill>
                  <a:srgbClr val="000000"/>
                </a:solidFill>
                <a:latin typeface="Times New Roman" pitchFamily="18" charset="0"/>
                <a:ea typeface="华文细黑" pitchFamily="2" charset="-122"/>
              </a:rPr>
              <a:t>=E(G)+Q+Q</a:t>
            </a:r>
            <a:r>
              <a:rPr lang="en-US" altLang="zh-CN" sz="2000" baseline="-25000" dirty="0">
                <a:solidFill>
                  <a:srgbClr val="000000"/>
                </a:solidFill>
                <a:latin typeface="Times New Roman" pitchFamily="18" charset="0"/>
                <a:ea typeface="华文细黑" pitchFamily="2" charset="-122"/>
              </a:rPr>
              <a:t>1</a:t>
            </a:r>
            <a:r>
              <a:rPr lang="en-US" altLang="zh-CN" sz="2000" dirty="0">
                <a:solidFill>
                  <a:srgbClr val="000000"/>
                </a:solidFill>
                <a:latin typeface="Times New Roman" pitchFamily="18" charset="0"/>
                <a:ea typeface="华文细黑" pitchFamily="2" charset="-122"/>
              </a:rPr>
              <a:t>, L</a:t>
            </a:r>
            <a:r>
              <a:rPr lang="en-US" altLang="zh-CN" sz="2000" baseline="-25000" dirty="0">
                <a:solidFill>
                  <a:srgbClr val="000000"/>
                </a:solidFill>
                <a:latin typeface="Times New Roman" pitchFamily="18" charset="0"/>
                <a:ea typeface="华文细黑" pitchFamily="2" charset="-122"/>
              </a:rPr>
              <a:t>2</a:t>
            </a:r>
            <a:r>
              <a:rPr lang="en-US" altLang="zh-CN" sz="2000" dirty="0">
                <a:solidFill>
                  <a:srgbClr val="000000"/>
                </a:solidFill>
                <a:latin typeface="Times New Roman" pitchFamily="18" charset="0"/>
                <a:ea typeface="华文细黑" pitchFamily="2" charset="-122"/>
              </a:rPr>
              <a:t>=E(G)+Q+Q</a:t>
            </a:r>
            <a:r>
              <a:rPr lang="en-US" altLang="zh-CN" sz="2000" baseline="-25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a:t>
            </a:r>
          </a:p>
          <a:p>
            <a:pPr>
              <a:spcBef>
                <a:spcPct val="10000"/>
              </a:spcBef>
              <a:buClr>
                <a:srgbClr val="89AAD3"/>
              </a:buClr>
              <a:buSzPct val="70000"/>
              <a:buFont typeface="Wingdings" pitchFamily="2" charset="2"/>
              <a:buNone/>
            </a:pPr>
            <a:r>
              <a:rPr lang="zh-CN" altLang="en-US" sz="2000" dirty="0">
                <a:solidFill>
                  <a:srgbClr val="000000"/>
                </a:solidFill>
                <a:latin typeface="Times New Roman" pitchFamily="18" charset="0"/>
                <a:ea typeface="华文细黑" pitchFamily="2" charset="-122"/>
              </a:rPr>
              <a:t>      其中</a:t>
            </a:r>
            <a:r>
              <a:rPr lang="en-US" altLang="zh-CN" sz="2000" dirty="0">
                <a:solidFill>
                  <a:srgbClr val="000000"/>
                </a:solidFill>
                <a:latin typeface="Times New Roman" pitchFamily="18" charset="0"/>
                <a:ea typeface="华文细黑" pitchFamily="2" charset="-122"/>
              </a:rPr>
              <a:t>Q</a:t>
            </a:r>
            <a:r>
              <a:rPr lang="zh-CN" altLang="en-US" sz="2000" dirty="0">
                <a:solidFill>
                  <a:srgbClr val="000000"/>
                </a:solidFill>
                <a:latin typeface="Times New Roman" pitchFamily="18" charset="0"/>
                <a:ea typeface="华文细黑" pitchFamily="2" charset="-122"/>
              </a:rPr>
              <a:t>是</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1</a:t>
            </a:r>
            <a:r>
              <a:rPr lang="zh-CN" altLang="en-US" sz="2000" dirty="0">
                <a:solidFill>
                  <a:srgbClr val="000000"/>
                </a:solidFill>
                <a:latin typeface="Times New Roman" pitchFamily="18" charset="0"/>
                <a:ea typeface="华文细黑" pitchFamily="2" charset="-122"/>
              </a:rPr>
              <a:t>和</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共同的重复边集，</a:t>
            </a:r>
            <a:r>
              <a:rPr lang="en-US" altLang="zh-CN" sz="2000" dirty="0">
                <a:solidFill>
                  <a:srgbClr val="000000"/>
                </a:solidFill>
                <a:latin typeface="Times New Roman" pitchFamily="18" charset="0"/>
                <a:ea typeface="华文细黑" pitchFamily="2" charset="-122"/>
              </a:rPr>
              <a:t>Q</a:t>
            </a:r>
            <a:r>
              <a:rPr lang="en-US" altLang="zh-CN" sz="2000" baseline="-25000" dirty="0">
                <a:solidFill>
                  <a:srgbClr val="000000"/>
                </a:solidFill>
                <a:latin typeface="Times New Roman" pitchFamily="18" charset="0"/>
                <a:ea typeface="华文细黑" pitchFamily="2" charset="-122"/>
              </a:rPr>
              <a:t>1</a:t>
            </a:r>
            <a:r>
              <a:rPr lang="zh-CN" altLang="en-US" sz="2000" dirty="0">
                <a:solidFill>
                  <a:srgbClr val="000000"/>
                </a:solidFill>
                <a:latin typeface="Times New Roman" pitchFamily="18" charset="0"/>
                <a:ea typeface="华文细黑" pitchFamily="2" charset="-122"/>
              </a:rPr>
              <a:t>和</a:t>
            </a:r>
            <a:r>
              <a:rPr lang="en-US" altLang="zh-CN" sz="2000" dirty="0">
                <a:solidFill>
                  <a:srgbClr val="000000"/>
                </a:solidFill>
                <a:latin typeface="Times New Roman" pitchFamily="18" charset="0"/>
                <a:ea typeface="华文细黑" pitchFamily="2" charset="-122"/>
              </a:rPr>
              <a:t>Q</a:t>
            </a:r>
            <a:r>
              <a:rPr lang="en-US" altLang="zh-CN" sz="2000" baseline="-25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是分别只属于</a:t>
            </a:r>
          </a:p>
          <a:p>
            <a:pPr>
              <a:spcBef>
                <a:spcPct val="10000"/>
              </a:spcBef>
              <a:buClr>
                <a:srgbClr val="89AAD3"/>
              </a:buClr>
              <a:buSzPct val="70000"/>
              <a:buFont typeface="Wingdings" pitchFamily="2" charset="2"/>
              <a:buNone/>
            </a:pPr>
            <a:r>
              <a:rPr lang="zh-CN" altLang="en-US" sz="2000" dirty="0">
                <a:solidFill>
                  <a:srgbClr val="000000"/>
                </a:solidFill>
                <a:latin typeface="Times New Roman" pitchFamily="18" charset="0"/>
                <a:ea typeface="华文细黑" pitchFamily="2" charset="-122"/>
              </a:rPr>
              <a:t>       </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1</a:t>
            </a:r>
            <a:r>
              <a:rPr lang="zh-CN" altLang="en-US" sz="2000" dirty="0">
                <a:solidFill>
                  <a:srgbClr val="000000"/>
                </a:solidFill>
                <a:latin typeface="Times New Roman" pitchFamily="18" charset="0"/>
                <a:ea typeface="华文细黑" pitchFamily="2" charset="-122"/>
              </a:rPr>
              <a:t>和</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的重复边集，</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1</a:t>
            </a:r>
            <a:r>
              <a:rPr lang="zh-CN" altLang="en-US" sz="2000" dirty="0">
                <a:solidFill>
                  <a:srgbClr val="000000"/>
                </a:solidFill>
                <a:latin typeface="Times New Roman" pitchFamily="18" charset="0"/>
                <a:ea typeface="华文细黑" pitchFamily="2" charset="-122"/>
              </a:rPr>
              <a:t>和</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的结点度数均为偶数</a:t>
            </a:r>
          </a:p>
          <a:p>
            <a:pPr>
              <a:spcBef>
                <a:spcPct val="10000"/>
              </a:spcBef>
              <a:buClr>
                <a:srgbClr val="89AAD3"/>
              </a:buClr>
              <a:buSzPct val="70000"/>
              <a:buFont typeface="Wingdings" pitchFamily="2" charset="2"/>
              <a:buNone/>
            </a:pPr>
            <a:r>
              <a:rPr lang="zh-CN" altLang="en-US" sz="2000" dirty="0">
                <a:solidFill>
                  <a:srgbClr val="000000"/>
                </a:solidFill>
                <a:latin typeface="Times New Roman" pitchFamily="18" charset="0"/>
                <a:ea typeface="华文细黑" pitchFamily="2" charset="-122"/>
              </a:rPr>
              <a:t>    </a:t>
            </a:r>
            <a:r>
              <a:rPr lang="en-US" altLang="zh-CN" sz="2000" dirty="0">
                <a:solidFill>
                  <a:srgbClr val="000000"/>
                </a:solidFill>
                <a:latin typeface="Times New Roman" pitchFamily="18" charset="0"/>
                <a:ea typeface="华文细黑" pitchFamily="2" charset="-122"/>
              </a:rPr>
              <a:t>•  </a:t>
            </a:r>
            <a:r>
              <a:rPr lang="zh-CN" altLang="en-US" sz="2000" dirty="0">
                <a:solidFill>
                  <a:srgbClr val="000000"/>
                </a:solidFill>
                <a:latin typeface="Times New Roman" pitchFamily="18" charset="0"/>
                <a:ea typeface="华文细黑" pitchFamily="2" charset="-122"/>
              </a:rPr>
              <a:t>设对称差</a:t>
            </a:r>
            <a:r>
              <a:rPr lang="en-US" altLang="zh-CN" sz="2000" dirty="0">
                <a:solidFill>
                  <a:srgbClr val="000000"/>
                </a:solidFill>
                <a:latin typeface="Times New Roman" pitchFamily="18" charset="0"/>
                <a:ea typeface="华文细黑" pitchFamily="2" charset="-122"/>
              </a:rPr>
              <a:t>E’(G)=Q</a:t>
            </a:r>
            <a:r>
              <a:rPr lang="en-US" altLang="zh-CN" sz="2000" baseline="-25000" dirty="0">
                <a:solidFill>
                  <a:srgbClr val="000000"/>
                </a:solidFill>
                <a:latin typeface="Times New Roman" pitchFamily="18" charset="0"/>
                <a:ea typeface="华文细黑" pitchFamily="2" charset="-122"/>
              </a:rPr>
              <a:t>1</a:t>
            </a:r>
            <a:r>
              <a:rPr lang="en-US" altLang="zh-CN" sz="2000" dirty="0">
                <a:solidFill>
                  <a:srgbClr val="000000"/>
                </a:solidFill>
                <a:latin typeface="Times New Roman" pitchFamily="18" charset="0"/>
                <a:ea typeface="华文细黑" pitchFamily="2" charset="-122"/>
              </a:rPr>
              <a:t>+Q</a:t>
            </a:r>
            <a:r>
              <a:rPr lang="en-US" altLang="zh-CN" sz="2000" baseline="-25000" dirty="0">
                <a:solidFill>
                  <a:srgbClr val="000000"/>
                </a:solidFill>
                <a:latin typeface="Times New Roman" pitchFamily="18" charset="0"/>
                <a:ea typeface="华文细黑" pitchFamily="2" charset="-122"/>
              </a:rPr>
              <a:t>2</a:t>
            </a:r>
            <a:r>
              <a:rPr lang="en-US" altLang="zh-CN" sz="2000" dirty="0">
                <a:solidFill>
                  <a:srgbClr val="000000"/>
                </a:solidFill>
                <a:latin typeface="Times New Roman" pitchFamily="18" charset="0"/>
                <a:ea typeface="华文细黑" pitchFamily="2" charset="-122"/>
              </a:rPr>
              <a:t> </a:t>
            </a:r>
            <a:r>
              <a:rPr lang="zh-CN" altLang="en-US" sz="2000" dirty="0">
                <a:solidFill>
                  <a:srgbClr val="000000"/>
                </a:solidFill>
                <a:latin typeface="Times New Roman" pitchFamily="18" charset="0"/>
                <a:ea typeface="华文细黑" pitchFamily="2" charset="-122"/>
              </a:rPr>
              <a:t>， </a:t>
            </a:r>
            <a:r>
              <a:rPr lang="en-US" altLang="zh-CN" sz="2000" dirty="0">
                <a:solidFill>
                  <a:srgbClr val="000000"/>
                </a:solidFill>
                <a:latin typeface="Times New Roman" pitchFamily="18" charset="0"/>
                <a:ea typeface="华文细黑" pitchFamily="2" charset="-122"/>
              </a:rPr>
              <a:t>G’=</a:t>
            </a:r>
            <a:r>
              <a:rPr lang="zh-CN" altLang="en-US" sz="2000" dirty="0">
                <a:solidFill>
                  <a:srgbClr val="000000"/>
                </a:solidFill>
                <a:latin typeface="Times New Roman" pitchFamily="18" charset="0"/>
                <a:ea typeface="华文细黑" pitchFamily="2" charset="-122"/>
              </a:rPr>
              <a:t>（</a:t>
            </a:r>
            <a:r>
              <a:rPr lang="en-US" altLang="zh-CN" sz="2000" dirty="0">
                <a:solidFill>
                  <a:srgbClr val="000000"/>
                </a:solidFill>
                <a:latin typeface="Times New Roman" pitchFamily="18" charset="0"/>
                <a:ea typeface="华文细黑" pitchFamily="2" charset="-122"/>
              </a:rPr>
              <a:t>V(G), E’(G))</a:t>
            </a:r>
            <a:r>
              <a:rPr lang="zh-CN" altLang="en-US" sz="2000" dirty="0">
                <a:solidFill>
                  <a:srgbClr val="000000"/>
                </a:solidFill>
                <a:latin typeface="Times New Roman" pitchFamily="18" charset="0"/>
                <a:ea typeface="华文细黑" pitchFamily="2" charset="-122"/>
              </a:rPr>
              <a:t>为简单图，</a:t>
            </a:r>
            <a:endParaRPr lang="en-US" altLang="zh-CN" sz="2000"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r>
              <a:rPr lang="en-US" altLang="zh-CN" sz="2000" dirty="0">
                <a:solidFill>
                  <a:srgbClr val="000000"/>
                </a:solidFill>
                <a:latin typeface="Times New Roman" pitchFamily="18" charset="0"/>
                <a:ea typeface="华文细黑" pitchFamily="2" charset="-122"/>
              </a:rPr>
              <a:t>       </a:t>
            </a:r>
            <a:r>
              <a:rPr lang="zh-CN" altLang="en-US" sz="2000" dirty="0">
                <a:solidFill>
                  <a:srgbClr val="000000"/>
                </a:solidFill>
                <a:latin typeface="Times New Roman" pitchFamily="18" charset="0"/>
                <a:ea typeface="华文细黑" pitchFamily="2" charset="-122"/>
              </a:rPr>
              <a:t>可能不连通，但其每个结点的度数均为偶数，（因为</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1</a:t>
            </a:r>
            <a:r>
              <a:rPr lang="en-US" altLang="zh-CN" sz="2000" dirty="0">
                <a:solidFill>
                  <a:srgbClr val="000000"/>
                </a:solidFill>
                <a:latin typeface="Times New Roman" pitchFamily="18" charset="0"/>
                <a:ea typeface="华文细黑" pitchFamily="2" charset="-122"/>
              </a:rPr>
              <a:t>+L</a:t>
            </a:r>
            <a:r>
              <a:rPr lang="en-US" altLang="zh-CN" sz="2000" baseline="-25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为偶数，减去</a:t>
            </a:r>
            <a:r>
              <a:rPr lang="en-US" altLang="zh-CN" sz="2000" dirty="0">
                <a:solidFill>
                  <a:srgbClr val="000000"/>
                </a:solidFill>
                <a:latin typeface="Times New Roman" pitchFamily="18" charset="0"/>
                <a:ea typeface="华文细黑" pitchFamily="2" charset="-122"/>
              </a:rPr>
              <a:t>(2E(G)+2Q),</a:t>
            </a:r>
            <a:r>
              <a:rPr lang="zh-CN" altLang="en-US" sz="2000" dirty="0">
                <a:solidFill>
                  <a:srgbClr val="000000"/>
                </a:solidFill>
                <a:latin typeface="Times New Roman" pitchFamily="18" charset="0"/>
                <a:ea typeface="华文细黑" pitchFamily="2" charset="-122"/>
              </a:rPr>
              <a:t>每个节点度数都减去</a:t>
            </a:r>
            <a:r>
              <a:rPr lang="en-US" altLang="zh-CN" sz="2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的倍数，仍为偶数）</a:t>
            </a:r>
            <a:endParaRPr lang="en-US" altLang="zh-CN" sz="2000"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r>
              <a:rPr lang="en-US" altLang="zh-CN" sz="2000" dirty="0">
                <a:solidFill>
                  <a:srgbClr val="000000"/>
                </a:solidFill>
                <a:latin typeface="Times New Roman" pitchFamily="18" charset="0"/>
                <a:ea typeface="华文细黑" pitchFamily="2" charset="-122"/>
              </a:rPr>
              <a:t>       </a:t>
            </a:r>
            <a:r>
              <a:rPr lang="zh-CN" altLang="en-US" sz="2000" dirty="0">
                <a:solidFill>
                  <a:srgbClr val="000000"/>
                </a:solidFill>
                <a:latin typeface="Times New Roman" pitchFamily="18" charset="0"/>
                <a:ea typeface="华文细黑" pitchFamily="2" charset="-122"/>
              </a:rPr>
              <a:t>所以图</a:t>
            </a:r>
            <a:r>
              <a:rPr lang="en-US" altLang="zh-CN" sz="2000" dirty="0">
                <a:solidFill>
                  <a:srgbClr val="000000"/>
                </a:solidFill>
                <a:latin typeface="Times New Roman" pitchFamily="18" charset="0"/>
                <a:ea typeface="华文细黑" pitchFamily="2" charset="-122"/>
              </a:rPr>
              <a:t>G’</a:t>
            </a:r>
            <a:r>
              <a:rPr lang="zh-CN" altLang="en-US" sz="2000" dirty="0">
                <a:solidFill>
                  <a:srgbClr val="000000"/>
                </a:solidFill>
                <a:latin typeface="Times New Roman" pitchFamily="18" charset="0"/>
                <a:ea typeface="华文细黑" pitchFamily="2" charset="-122"/>
              </a:rPr>
              <a:t>可分为若干个回路，所有结点度数均为偶数</a:t>
            </a:r>
            <a:r>
              <a:rPr lang="en-US" altLang="zh-CN" sz="2000" dirty="0">
                <a:solidFill>
                  <a:srgbClr val="000000"/>
                </a:solidFill>
                <a:latin typeface="Times New Roman" pitchFamily="18" charset="0"/>
                <a:ea typeface="华文细黑" pitchFamily="2" charset="-122"/>
              </a:rPr>
              <a:t>.    </a:t>
            </a:r>
          </a:p>
        </p:txBody>
      </p:sp>
      <p:sp>
        <p:nvSpPr>
          <p:cNvPr id="4"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dirty="0">
                <a:ln w="12700">
                  <a:solidFill>
                    <a:srgbClr val="675D59"/>
                  </a:solidFill>
                </a:ln>
                <a:solidFill>
                  <a:srgbClr val="675D59">
                    <a:lumMod val="75000"/>
                  </a:srgbClr>
                </a:solidFill>
                <a:latin typeface="宋体"/>
                <a:ea typeface="宋体"/>
              </a:rPr>
              <a:t>无向图中国邮路</a:t>
            </a:r>
            <a:endParaRPr lang="en-US" altLang="zh-CN" sz="4400" dirty="0">
              <a:ln w="12700">
                <a:solidFill>
                  <a:srgbClr val="675D59"/>
                </a:solidFill>
              </a:ln>
              <a:solidFill>
                <a:srgbClr val="675D59">
                  <a:lumMod val="75000"/>
                </a:srgbClr>
              </a:solidFill>
              <a:latin typeface="宋体"/>
              <a:ea typeface="宋体"/>
            </a:endParaRPr>
          </a:p>
        </p:txBody>
      </p:sp>
      <p:grpSp>
        <p:nvGrpSpPr>
          <p:cNvPr id="688153" name="组合 688152"/>
          <p:cNvGrpSpPr/>
          <p:nvPr/>
        </p:nvGrpSpPr>
        <p:grpSpPr>
          <a:xfrm>
            <a:off x="1604986" y="4985270"/>
            <a:ext cx="2590193" cy="2056982"/>
            <a:chOff x="80985" y="4985270"/>
            <a:chExt cx="2590193" cy="2056982"/>
          </a:xfrm>
        </p:grpSpPr>
        <p:grpSp>
          <p:nvGrpSpPr>
            <p:cNvPr id="688150" name="组合 688149"/>
            <p:cNvGrpSpPr/>
            <p:nvPr/>
          </p:nvGrpSpPr>
          <p:grpSpPr>
            <a:xfrm>
              <a:off x="80985" y="4985270"/>
              <a:ext cx="2590193" cy="2056982"/>
              <a:chOff x="230302" y="4985270"/>
              <a:chExt cx="2590193" cy="2056982"/>
            </a:xfrm>
          </p:grpSpPr>
          <p:grpSp>
            <p:nvGrpSpPr>
              <p:cNvPr id="688144" name="组合 688143"/>
              <p:cNvGrpSpPr/>
              <p:nvPr/>
            </p:nvGrpSpPr>
            <p:grpSpPr>
              <a:xfrm>
                <a:off x="898497" y="4985270"/>
                <a:ext cx="1921998" cy="1961167"/>
                <a:chOff x="1556415" y="5231685"/>
                <a:chExt cx="1572228" cy="1604268"/>
              </a:xfrm>
            </p:grpSpPr>
            <p:sp>
              <p:nvSpPr>
                <p:cNvPr id="5" name="椭圆 4"/>
                <p:cNvSpPr/>
                <p:nvPr/>
              </p:nvSpPr>
              <p:spPr>
                <a:xfrm>
                  <a:off x="1856247" y="5356802"/>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43485" y="53625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67922" y="59721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957489" y="5960651"/>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856247" y="657188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615371" y="6560917"/>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214592" y="5794798"/>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9" idx="7"/>
                  <a:endCxn id="5" idx="4"/>
                </p:cNvCxnSpPr>
                <p:nvPr/>
              </p:nvCxnSpPr>
              <p:spPr>
                <a:xfrm flipV="1">
                  <a:off x="1700458" y="5503451"/>
                  <a:ext cx="233427" cy="49017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6"/>
                  <a:endCxn id="8" idx="2"/>
                </p:cNvCxnSpPr>
                <p:nvPr/>
              </p:nvCxnSpPr>
              <p:spPr>
                <a:xfrm>
                  <a:off x="2011523" y="5430127"/>
                  <a:ext cx="531962" cy="575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3" idx="3"/>
                </p:cNvCxnSpPr>
                <p:nvPr/>
              </p:nvCxnSpPr>
              <p:spPr>
                <a:xfrm flipV="1">
                  <a:off x="1988783" y="5919971"/>
                  <a:ext cx="248549" cy="6733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1" idx="1"/>
                  <a:endCxn id="9" idx="5"/>
                </p:cNvCxnSpPr>
                <p:nvPr/>
              </p:nvCxnSpPr>
              <p:spPr>
                <a:xfrm flipH="1" flipV="1">
                  <a:off x="1700458" y="6097326"/>
                  <a:ext cx="178529" cy="49603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1"/>
                  <a:endCxn id="5" idx="5"/>
                </p:cNvCxnSpPr>
                <p:nvPr/>
              </p:nvCxnSpPr>
              <p:spPr>
                <a:xfrm flipH="1" flipV="1">
                  <a:off x="1988783" y="5481975"/>
                  <a:ext cx="248549" cy="334299"/>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1" idx="6"/>
                  <a:endCxn id="12" idx="2"/>
                </p:cNvCxnSpPr>
                <p:nvPr/>
              </p:nvCxnSpPr>
              <p:spPr>
                <a:xfrm flipV="1">
                  <a:off x="2011523" y="6634242"/>
                  <a:ext cx="603848" cy="109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3" idx="7"/>
                  <a:endCxn id="8" idx="3"/>
                </p:cNvCxnSpPr>
                <p:nvPr/>
              </p:nvCxnSpPr>
              <p:spPr>
                <a:xfrm flipV="1">
                  <a:off x="2347128" y="5487726"/>
                  <a:ext cx="219097" cy="32854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10" idx="1"/>
                  <a:endCxn id="8" idx="5"/>
                </p:cNvCxnSpPr>
                <p:nvPr/>
              </p:nvCxnSpPr>
              <p:spPr>
                <a:xfrm flipH="1" flipV="1">
                  <a:off x="2676021" y="5487726"/>
                  <a:ext cx="304208" cy="49440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7"/>
                  <a:endCxn id="10" idx="4"/>
                </p:cNvCxnSpPr>
                <p:nvPr/>
              </p:nvCxnSpPr>
              <p:spPr>
                <a:xfrm flipV="1">
                  <a:off x="2747907" y="6107300"/>
                  <a:ext cx="287220" cy="47509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3" idx="6"/>
                  <a:endCxn id="10" idx="2"/>
                </p:cNvCxnSpPr>
                <p:nvPr/>
              </p:nvCxnSpPr>
              <p:spPr>
                <a:xfrm>
                  <a:off x="2369868" y="5868123"/>
                  <a:ext cx="587621" cy="16585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3" idx="5"/>
                  <a:endCxn id="12" idx="0"/>
                </p:cNvCxnSpPr>
                <p:nvPr/>
              </p:nvCxnSpPr>
              <p:spPr>
                <a:xfrm>
                  <a:off x="2347128" y="5919971"/>
                  <a:ext cx="345881" cy="64094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p:cNvSpPr txBox="1"/>
                    <p:nvPr/>
                  </p:nvSpPr>
                  <p:spPr>
                    <a:xfrm>
                      <a:off x="2162072" y="5231685"/>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162072" y="5231685"/>
                      <a:ext cx="357996" cy="25176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1556415" y="6232900"/>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𝟒</m:t>
                            </m:r>
                          </m:oMath>
                        </m:oMathPara>
                      </a14:m>
                      <a:endParaRPr lang="en-US" altLang="zh-CN" sz="1400" dirty="0">
                        <a:solidFill>
                          <a:srgbClr val="000000"/>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1556415" y="6232900"/>
                      <a:ext cx="357996" cy="25176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2134449" y="6584186"/>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𝟒</m:t>
                            </m:r>
                          </m:oMath>
                        </m:oMathPara>
                      </a14:m>
                      <a:endParaRPr lang="en-US" altLang="zh-CN" sz="1400" dirty="0">
                        <a:solidFill>
                          <a:srgbClr val="000000"/>
                        </a:solidFill>
                      </a:endParaRPr>
                    </a:p>
                  </p:txBody>
                </p:sp>
              </mc:Choice>
              <mc:Fallback xmlns="">
                <p:sp>
                  <p:nvSpPr>
                    <p:cNvPr id="57" name="TextBox 56"/>
                    <p:cNvSpPr txBox="1">
                      <a:spLocks noRot="1" noChangeAspect="1" noMove="1" noResize="1" noEditPoints="1" noAdjustHandles="1" noChangeArrowheads="1" noChangeShapeType="1" noTextEdit="1"/>
                    </p:cNvSpPr>
                    <p:nvPr/>
                  </p:nvSpPr>
                  <p:spPr>
                    <a:xfrm>
                      <a:off x="2134449" y="6584186"/>
                      <a:ext cx="357996" cy="25176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2712519" y="5560345"/>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58" name="TextBox 57"/>
                    <p:cNvSpPr txBox="1">
                      <a:spLocks noRot="1" noChangeAspect="1" noMove="1" noResize="1" noEditPoints="1" noAdjustHandles="1" noChangeArrowheads="1" noChangeShapeType="1" noTextEdit="1"/>
                    </p:cNvSpPr>
                    <p:nvPr/>
                  </p:nvSpPr>
                  <p:spPr>
                    <a:xfrm>
                      <a:off x="2712519" y="5560345"/>
                      <a:ext cx="357996" cy="2517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2012012" y="6190956"/>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60" name="TextBox 59"/>
                    <p:cNvSpPr txBox="1">
                      <a:spLocks noRot="1" noChangeAspect="1" noMove="1" noResize="1" noEditPoints="1" noAdjustHandles="1" noChangeArrowheads="1" noChangeShapeType="1" noTextEdit="1"/>
                    </p:cNvSpPr>
                    <p:nvPr/>
                  </p:nvSpPr>
                  <p:spPr>
                    <a:xfrm>
                      <a:off x="2012012" y="6190956"/>
                      <a:ext cx="357996" cy="25176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338285" y="5568388"/>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61" name="TextBox 60"/>
                    <p:cNvSpPr txBox="1">
                      <a:spLocks noRot="1" noChangeAspect="1" noMove="1" noResize="1" noEditPoints="1" noAdjustHandles="1" noChangeArrowheads="1" noChangeShapeType="1" noTextEdit="1"/>
                    </p:cNvSpPr>
                    <p:nvPr/>
                  </p:nvSpPr>
                  <p:spPr>
                    <a:xfrm>
                      <a:off x="2338285" y="5568388"/>
                      <a:ext cx="357996" cy="25176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2506923" y="5839740"/>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2506923" y="5839740"/>
                      <a:ext cx="357996" cy="25176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1561955" y="5532564"/>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63" name="TextBox 62"/>
                    <p:cNvSpPr txBox="1">
                      <a:spLocks noRot="1" noChangeAspect="1" noMove="1" noResize="1" noEditPoints="1" noAdjustHandles="1" noChangeArrowheads="1" noChangeShapeType="1" noTextEdit="1"/>
                    </p:cNvSpPr>
                    <p:nvPr/>
                  </p:nvSpPr>
                  <p:spPr>
                    <a:xfrm>
                      <a:off x="1561955" y="5532564"/>
                      <a:ext cx="357996" cy="25176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2770647" y="6240444"/>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64" name="TextBox 63"/>
                    <p:cNvSpPr txBox="1">
                      <a:spLocks noRot="1" noChangeAspect="1" noMove="1" noResize="1" noEditPoints="1" noAdjustHandles="1" noChangeArrowheads="1" noChangeShapeType="1" noTextEdit="1"/>
                    </p:cNvSpPr>
                    <p:nvPr/>
                  </p:nvSpPr>
                  <p:spPr>
                    <a:xfrm>
                      <a:off x="2770647" y="6240444"/>
                      <a:ext cx="357996" cy="25176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966669" y="5451954"/>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𝟏</m:t>
                            </m:r>
                          </m:oMath>
                        </m:oMathPara>
                      </a14:m>
                      <a:endParaRPr lang="en-US" altLang="zh-CN" sz="1400" dirty="0">
                        <a:solidFill>
                          <a:srgbClr val="000000"/>
                        </a:solidFill>
                      </a:endParaRPr>
                    </a:p>
                  </p:txBody>
                </p:sp>
              </mc:Choice>
              <mc:Fallback xmlns="">
                <p:sp>
                  <p:nvSpPr>
                    <p:cNvPr id="65" name="TextBox 64"/>
                    <p:cNvSpPr txBox="1">
                      <a:spLocks noRot="1" noChangeAspect="1" noMove="1" noResize="1" noEditPoints="1" noAdjustHandles="1" noChangeArrowheads="1" noChangeShapeType="1" noTextEdit="1"/>
                    </p:cNvSpPr>
                    <p:nvPr/>
                  </p:nvSpPr>
                  <p:spPr>
                    <a:xfrm>
                      <a:off x="1966669" y="5451954"/>
                      <a:ext cx="357996" cy="25176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2442125" y="6122138"/>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𝟔</m:t>
                            </m:r>
                          </m:oMath>
                        </m:oMathPara>
                      </a14:m>
                      <a:endParaRPr lang="en-US" altLang="zh-CN" sz="1400" dirty="0">
                        <a:solidFill>
                          <a:srgbClr val="000000"/>
                        </a:solidFill>
                      </a:endParaRPr>
                    </a:p>
                  </p:txBody>
                </p:sp>
              </mc:Choice>
              <mc:Fallback xmlns="">
                <p:sp>
                  <p:nvSpPr>
                    <p:cNvPr id="66" name="TextBox 65"/>
                    <p:cNvSpPr txBox="1">
                      <a:spLocks noRot="1" noChangeAspect="1" noMove="1" noResize="1" noEditPoints="1" noAdjustHandles="1" noChangeArrowheads="1" noChangeShapeType="1" noTextEdit="1"/>
                    </p:cNvSpPr>
                    <p:nvPr/>
                  </p:nvSpPr>
                  <p:spPr>
                    <a:xfrm>
                      <a:off x="2442125" y="6122138"/>
                      <a:ext cx="357996" cy="251767"/>
                    </a:xfrm>
                    <a:prstGeom prst="rect">
                      <a:avLst/>
                    </a:prstGeom>
                    <a:blipFill>
                      <a:blip r:embed="rId12"/>
                      <a:stretch>
                        <a:fillRect/>
                      </a:stretch>
                    </a:blipFill>
                  </p:spPr>
                  <p:txBody>
                    <a:bodyPr/>
                    <a:lstStyle/>
                    <a:p>
                      <a:r>
                        <a:rPr lang="zh-CN" altLang="en-US">
                          <a:noFill/>
                        </a:rPr>
                        <a:t> </a:t>
                      </a:r>
                    </a:p>
                  </p:txBody>
                </p:sp>
              </mc:Fallback>
            </mc:AlternateContent>
          </p:grpSp>
          <p:sp>
            <p:nvSpPr>
              <p:cNvPr id="98" name="弧形 97"/>
              <p:cNvSpPr/>
              <p:nvPr/>
            </p:nvSpPr>
            <p:spPr>
              <a:xfrm rot="4511591">
                <a:off x="1762236" y="5705927"/>
                <a:ext cx="1009876" cy="101015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椭圆 99"/>
              <p:cNvSpPr/>
              <p:nvPr/>
            </p:nvSpPr>
            <p:spPr>
              <a:xfrm>
                <a:off x="372751" y="6238274"/>
                <a:ext cx="189820" cy="179274"/>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p:cNvCxnSpPr>
                <a:stCxn id="100" idx="7"/>
                <a:endCxn id="9" idx="3"/>
              </p:cNvCxnSpPr>
              <p:nvPr/>
            </p:nvCxnSpPr>
            <p:spPr>
              <a:xfrm flipV="1">
                <a:off x="534773" y="6043488"/>
                <a:ext cx="405585" cy="22104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TextBox 104"/>
                  <p:cNvSpPr txBox="1"/>
                  <p:nvPr/>
                </p:nvSpPr>
                <p:spPr>
                  <a:xfrm>
                    <a:off x="534883" y="5894164"/>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a:solidFill>
                                <a:srgbClr val="000000"/>
                              </a:solidFill>
                              <a:latin typeface="Cambria Math"/>
                            </a:rPr>
                            <m:t>𝟐</m:t>
                          </m:r>
                        </m:oMath>
                      </m:oMathPara>
                    </a14:m>
                    <a:endParaRPr lang="en-US" altLang="zh-CN" sz="1400" dirty="0">
                      <a:solidFill>
                        <a:srgbClr val="000000"/>
                      </a:solidFill>
                    </a:endParaRPr>
                  </a:p>
                </p:txBody>
              </p:sp>
            </mc:Choice>
            <mc:Fallback xmlns="">
              <p:sp>
                <p:nvSpPr>
                  <p:cNvPr id="105" name="TextBox 104"/>
                  <p:cNvSpPr txBox="1">
                    <a:spLocks noRot="1" noChangeAspect="1" noMove="1" noResize="1" noEditPoints="1" noAdjustHandles="1" noChangeArrowheads="1" noChangeShapeType="1" noTextEdit="1"/>
                  </p:cNvSpPr>
                  <p:nvPr/>
                </p:nvSpPr>
                <p:spPr>
                  <a:xfrm>
                    <a:off x="534883" y="5894164"/>
                    <a:ext cx="437638" cy="307777"/>
                  </a:xfrm>
                  <a:prstGeom prst="rect">
                    <a:avLst/>
                  </a:prstGeom>
                  <a:blipFill rotWithShape="0">
                    <a:blip r:embed="rId13"/>
                    <a:stretch>
                      <a:fillRect/>
                    </a:stretch>
                  </a:blipFill>
                </p:spPr>
                <p:txBody>
                  <a:bodyPr/>
                  <a:lstStyle/>
                  <a:p>
                    <a:r>
                      <a:rPr lang="zh-CN" altLang="en-US">
                        <a:noFill/>
                      </a:rPr>
                      <a:t> </a:t>
                    </a:r>
                  </a:p>
                </p:txBody>
              </p:sp>
            </mc:Fallback>
          </mc:AlternateContent>
          <p:sp>
            <p:nvSpPr>
              <p:cNvPr id="110" name="弧形 109"/>
              <p:cNvSpPr/>
              <p:nvPr/>
            </p:nvSpPr>
            <p:spPr>
              <a:xfrm rot="14885459">
                <a:off x="1276693" y="5798335"/>
                <a:ext cx="1288359" cy="119947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弧形 110"/>
              <p:cNvSpPr/>
              <p:nvPr/>
            </p:nvSpPr>
            <p:spPr>
              <a:xfrm rot="18810053">
                <a:off x="1289124" y="4990547"/>
                <a:ext cx="1009876" cy="101015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弧形 115"/>
              <p:cNvSpPr/>
              <p:nvPr/>
            </p:nvSpPr>
            <p:spPr>
              <a:xfrm rot="6388563">
                <a:off x="214432" y="5548475"/>
                <a:ext cx="878009" cy="846269"/>
              </a:xfrm>
              <a:prstGeom prst="arc">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88152" name="矩形 688151"/>
            <p:cNvSpPr/>
            <p:nvPr/>
          </p:nvSpPr>
          <p:spPr>
            <a:xfrm>
              <a:off x="365710" y="4991587"/>
              <a:ext cx="671979" cy="369332"/>
            </a:xfrm>
            <a:prstGeom prst="rect">
              <a:avLst/>
            </a:prstGeom>
          </p:spPr>
          <p:txBody>
            <a:bodyPr wrap="none">
              <a:spAutoFit/>
            </a:bodyPr>
            <a:lstStyle/>
            <a:p>
              <a:r>
                <a:rPr lang="en-US" altLang="zh-CN" dirty="0">
                  <a:solidFill>
                    <a:srgbClr val="000000"/>
                  </a:solidFill>
                  <a:latin typeface="Times New Roman" pitchFamily="18" charset="0"/>
                  <a:ea typeface="华文细黑" pitchFamily="2" charset="-122"/>
                </a:rPr>
                <a:t>L</a:t>
              </a:r>
              <a:r>
                <a:rPr lang="en-US" altLang="zh-CN" baseline="-25000" dirty="0">
                  <a:solidFill>
                    <a:srgbClr val="000000"/>
                  </a:solidFill>
                  <a:latin typeface="Times New Roman" pitchFamily="18" charset="0"/>
                  <a:ea typeface="华文细黑" pitchFamily="2" charset="-122"/>
                </a:rPr>
                <a:t>1 </a:t>
              </a:r>
              <a:r>
                <a:rPr lang="zh-CN" altLang="en-US" dirty="0">
                  <a:solidFill>
                    <a:srgbClr val="000000"/>
                  </a:solidFill>
                  <a:latin typeface="Times New Roman" pitchFamily="18" charset="0"/>
                  <a:ea typeface="华文细黑" pitchFamily="2" charset="-122"/>
                </a:rPr>
                <a:t>：</a:t>
              </a:r>
              <a:endParaRPr lang="zh-CN" altLang="en-US" dirty="0"/>
            </a:p>
          </p:txBody>
        </p:sp>
      </p:grpSp>
      <p:grpSp>
        <p:nvGrpSpPr>
          <p:cNvPr id="688154" name="组合 688153"/>
          <p:cNvGrpSpPr/>
          <p:nvPr/>
        </p:nvGrpSpPr>
        <p:grpSpPr>
          <a:xfrm>
            <a:off x="4283479" y="4951226"/>
            <a:ext cx="2632720" cy="2532428"/>
            <a:chOff x="2759479" y="4951226"/>
            <a:chExt cx="2632720" cy="2532428"/>
          </a:xfrm>
        </p:grpSpPr>
        <p:grpSp>
          <p:nvGrpSpPr>
            <p:cNvPr id="688151" name="组合 688150"/>
            <p:cNvGrpSpPr/>
            <p:nvPr/>
          </p:nvGrpSpPr>
          <p:grpSpPr>
            <a:xfrm>
              <a:off x="2759479" y="4951226"/>
              <a:ext cx="2632720" cy="2532428"/>
              <a:chOff x="3007313" y="4951226"/>
              <a:chExt cx="2632720" cy="2532428"/>
            </a:xfrm>
          </p:grpSpPr>
          <p:grpSp>
            <p:nvGrpSpPr>
              <p:cNvPr id="68" name="组合 67"/>
              <p:cNvGrpSpPr/>
              <p:nvPr/>
            </p:nvGrpSpPr>
            <p:grpSpPr>
              <a:xfrm>
                <a:off x="3709489" y="4951226"/>
                <a:ext cx="1930544" cy="1961167"/>
                <a:chOff x="1549424" y="5231685"/>
                <a:chExt cx="1579219" cy="1604268"/>
              </a:xfrm>
            </p:grpSpPr>
            <p:sp>
              <p:nvSpPr>
                <p:cNvPr id="69" name="椭圆 68"/>
                <p:cNvSpPr/>
                <p:nvPr/>
              </p:nvSpPr>
              <p:spPr>
                <a:xfrm>
                  <a:off x="1856247" y="5356802"/>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2543485" y="53625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1567922" y="59721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957489" y="5960651"/>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1856247" y="657188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615371" y="6560917"/>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214592" y="5794798"/>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71" idx="7"/>
                  <a:endCxn id="69" idx="4"/>
                </p:cNvCxnSpPr>
                <p:nvPr/>
              </p:nvCxnSpPr>
              <p:spPr>
                <a:xfrm flipV="1">
                  <a:off x="1700458" y="5503451"/>
                  <a:ext cx="233427" cy="49017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9" idx="6"/>
                  <a:endCxn id="70" idx="2"/>
                </p:cNvCxnSpPr>
                <p:nvPr/>
              </p:nvCxnSpPr>
              <p:spPr>
                <a:xfrm>
                  <a:off x="2011523" y="5430127"/>
                  <a:ext cx="531962" cy="575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3" idx="7"/>
                  <a:endCxn id="75" idx="3"/>
                </p:cNvCxnSpPr>
                <p:nvPr/>
              </p:nvCxnSpPr>
              <p:spPr>
                <a:xfrm flipV="1">
                  <a:off x="1988783" y="5919971"/>
                  <a:ext cx="248549" cy="6733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3" idx="1"/>
                  <a:endCxn id="71" idx="5"/>
                </p:cNvCxnSpPr>
                <p:nvPr/>
              </p:nvCxnSpPr>
              <p:spPr>
                <a:xfrm flipH="1" flipV="1">
                  <a:off x="1700458" y="6097326"/>
                  <a:ext cx="178529" cy="49603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1"/>
                  <a:endCxn id="69" idx="5"/>
                </p:cNvCxnSpPr>
                <p:nvPr/>
              </p:nvCxnSpPr>
              <p:spPr>
                <a:xfrm flipH="1" flipV="1">
                  <a:off x="1988783" y="5481975"/>
                  <a:ext cx="248549" cy="334299"/>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3" idx="6"/>
                  <a:endCxn id="74" idx="2"/>
                </p:cNvCxnSpPr>
                <p:nvPr/>
              </p:nvCxnSpPr>
              <p:spPr>
                <a:xfrm flipV="1">
                  <a:off x="2011523" y="6634242"/>
                  <a:ext cx="603848" cy="109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75" idx="7"/>
                  <a:endCxn id="70" idx="3"/>
                </p:cNvCxnSpPr>
                <p:nvPr/>
              </p:nvCxnSpPr>
              <p:spPr>
                <a:xfrm flipV="1">
                  <a:off x="2347128" y="5487726"/>
                  <a:ext cx="219097" cy="32854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2" idx="1"/>
                  <a:endCxn id="70" idx="5"/>
                </p:cNvCxnSpPr>
                <p:nvPr/>
              </p:nvCxnSpPr>
              <p:spPr>
                <a:xfrm flipH="1" flipV="1">
                  <a:off x="2676021" y="5487726"/>
                  <a:ext cx="304208" cy="49440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74" idx="7"/>
                  <a:endCxn id="72" idx="4"/>
                </p:cNvCxnSpPr>
                <p:nvPr/>
              </p:nvCxnSpPr>
              <p:spPr>
                <a:xfrm flipV="1">
                  <a:off x="2747907" y="6107300"/>
                  <a:ext cx="287220" cy="47509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5" idx="6"/>
                  <a:endCxn id="72" idx="2"/>
                </p:cNvCxnSpPr>
                <p:nvPr/>
              </p:nvCxnSpPr>
              <p:spPr>
                <a:xfrm>
                  <a:off x="2369868" y="5868123"/>
                  <a:ext cx="587621" cy="16585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5"/>
                  <a:endCxn id="74" idx="0"/>
                </p:cNvCxnSpPr>
                <p:nvPr/>
              </p:nvCxnSpPr>
              <p:spPr>
                <a:xfrm>
                  <a:off x="2347128" y="5919971"/>
                  <a:ext cx="345881" cy="64094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Box 86"/>
                    <p:cNvSpPr txBox="1"/>
                    <p:nvPr/>
                  </p:nvSpPr>
                  <p:spPr>
                    <a:xfrm>
                      <a:off x="2162072" y="5231685"/>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2162072" y="5231685"/>
                      <a:ext cx="357996" cy="25176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1549424" y="6218920"/>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𝟒</m:t>
                            </m:r>
                          </m:oMath>
                        </m:oMathPara>
                      </a14:m>
                      <a:endParaRPr lang="en-US" altLang="zh-CN" sz="1400" dirty="0">
                        <a:solidFill>
                          <a:srgbClr val="000000"/>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1549424" y="6218920"/>
                      <a:ext cx="357996" cy="25176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2134449" y="6584186"/>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𝟒</m:t>
                            </m:r>
                          </m:oMath>
                        </m:oMathPara>
                      </a14:m>
                      <a:endParaRPr lang="en-US" altLang="zh-CN" sz="1400" dirty="0">
                        <a:solidFill>
                          <a:srgbClr val="000000"/>
                        </a:solidFill>
                      </a:endParaRPr>
                    </a:p>
                  </p:txBody>
                </p:sp>
              </mc:Choice>
              <mc:Fallback xmlns="">
                <p:sp>
                  <p:nvSpPr>
                    <p:cNvPr id="89" name="TextBox 88"/>
                    <p:cNvSpPr txBox="1">
                      <a:spLocks noRot="1" noChangeAspect="1" noMove="1" noResize="1" noEditPoints="1" noAdjustHandles="1" noChangeArrowheads="1" noChangeShapeType="1" noTextEdit="1"/>
                    </p:cNvSpPr>
                    <p:nvPr/>
                  </p:nvSpPr>
                  <p:spPr>
                    <a:xfrm>
                      <a:off x="2134449" y="6584186"/>
                      <a:ext cx="357996" cy="25176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2712519" y="5560345"/>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90" name="TextBox 89"/>
                    <p:cNvSpPr txBox="1">
                      <a:spLocks noRot="1" noChangeAspect="1" noMove="1" noResize="1" noEditPoints="1" noAdjustHandles="1" noChangeArrowheads="1" noChangeShapeType="1" noTextEdit="1"/>
                    </p:cNvSpPr>
                    <p:nvPr/>
                  </p:nvSpPr>
                  <p:spPr>
                    <a:xfrm>
                      <a:off x="2712519" y="5560345"/>
                      <a:ext cx="357996" cy="25176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2012012" y="6190956"/>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2012012" y="6190956"/>
                      <a:ext cx="357996" cy="25176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2338285" y="5568388"/>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2338285" y="5568388"/>
                      <a:ext cx="357996" cy="25176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2506923" y="5839740"/>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93" name="TextBox 92"/>
                    <p:cNvSpPr txBox="1">
                      <a:spLocks noRot="1" noChangeAspect="1" noMove="1" noResize="1" noEditPoints="1" noAdjustHandles="1" noChangeArrowheads="1" noChangeShapeType="1" noTextEdit="1"/>
                    </p:cNvSpPr>
                    <p:nvPr/>
                  </p:nvSpPr>
                  <p:spPr>
                    <a:xfrm>
                      <a:off x="2506923" y="5839740"/>
                      <a:ext cx="357996" cy="25176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1561955" y="5532564"/>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94" name="TextBox 93"/>
                    <p:cNvSpPr txBox="1">
                      <a:spLocks noRot="1" noChangeAspect="1" noMove="1" noResize="1" noEditPoints="1" noAdjustHandles="1" noChangeArrowheads="1" noChangeShapeType="1" noTextEdit="1"/>
                    </p:cNvSpPr>
                    <p:nvPr/>
                  </p:nvSpPr>
                  <p:spPr>
                    <a:xfrm>
                      <a:off x="1561955" y="5532564"/>
                      <a:ext cx="357996" cy="251767"/>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2770647" y="6240444"/>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95" name="TextBox 94"/>
                    <p:cNvSpPr txBox="1">
                      <a:spLocks noRot="1" noChangeAspect="1" noMove="1" noResize="1" noEditPoints="1" noAdjustHandles="1" noChangeArrowheads="1" noChangeShapeType="1" noTextEdit="1"/>
                    </p:cNvSpPr>
                    <p:nvPr/>
                  </p:nvSpPr>
                  <p:spPr>
                    <a:xfrm>
                      <a:off x="2770647" y="6240444"/>
                      <a:ext cx="357996" cy="25176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1966669" y="5451954"/>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𝟏</m:t>
                            </m:r>
                          </m:oMath>
                        </m:oMathPara>
                      </a14:m>
                      <a:endParaRPr lang="en-US" altLang="zh-CN" sz="1400" dirty="0">
                        <a:solidFill>
                          <a:srgbClr val="000000"/>
                        </a:solidFill>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1966669" y="5451954"/>
                      <a:ext cx="357996" cy="251767"/>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2442125" y="6122138"/>
                      <a:ext cx="357996" cy="251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𝟔</m:t>
                            </m:r>
                          </m:oMath>
                        </m:oMathPara>
                      </a14:m>
                      <a:endParaRPr lang="en-US" altLang="zh-CN" sz="1400" dirty="0">
                        <a:solidFill>
                          <a:srgbClr val="000000"/>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2442125" y="6122138"/>
                      <a:ext cx="357996" cy="251767"/>
                    </a:xfrm>
                    <a:prstGeom prst="rect">
                      <a:avLst/>
                    </a:prstGeom>
                    <a:blipFill>
                      <a:blip r:embed="rId18"/>
                      <a:stretch>
                        <a:fillRect/>
                      </a:stretch>
                    </a:blipFill>
                  </p:spPr>
                  <p:txBody>
                    <a:bodyPr/>
                    <a:lstStyle/>
                    <a:p>
                      <a:r>
                        <a:rPr lang="zh-CN" altLang="en-US">
                          <a:noFill/>
                        </a:rPr>
                        <a:t> </a:t>
                      </a:r>
                    </a:p>
                  </p:txBody>
                </p:sp>
              </mc:Fallback>
            </mc:AlternateContent>
          </p:grpSp>
          <p:sp>
            <p:nvSpPr>
              <p:cNvPr id="106" name="椭圆 105"/>
              <p:cNvSpPr/>
              <p:nvPr/>
            </p:nvSpPr>
            <p:spPr>
              <a:xfrm>
                <a:off x="3132329" y="6221222"/>
                <a:ext cx="189820" cy="179274"/>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连接符 106"/>
              <p:cNvCxnSpPr>
                <a:stCxn id="106" idx="7"/>
                <a:endCxn id="71" idx="3"/>
              </p:cNvCxnSpPr>
              <p:nvPr/>
            </p:nvCxnSpPr>
            <p:spPr>
              <a:xfrm flipV="1">
                <a:off x="3294351" y="6009444"/>
                <a:ext cx="465546" cy="23803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a:off x="3294461" y="5877112"/>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108" name="TextBox 107"/>
                  <p:cNvSpPr txBox="1">
                    <a:spLocks noRot="1" noChangeAspect="1" noMove="1" noResize="1" noEditPoints="1" noAdjustHandles="1" noChangeArrowheads="1" noChangeShapeType="1" noTextEdit="1"/>
                  </p:cNvSpPr>
                  <p:nvPr/>
                </p:nvSpPr>
                <p:spPr>
                  <a:xfrm>
                    <a:off x="3294461" y="5877112"/>
                    <a:ext cx="437638" cy="307777"/>
                  </a:xfrm>
                  <a:prstGeom prst="rect">
                    <a:avLst/>
                  </a:prstGeom>
                  <a:blipFill rotWithShape="0">
                    <a:blip r:embed="rId10"/>
                    <a:stretch>
                      <a:fillRect/>
                    </a:stretch>
                  </a:blipFill>
                </p:spPr>
                <p:txBody>
                  <a:bodyPr/>
                  <a:lstStyle/>
                  <a:p>
                    <a:r>
                      <a:rPr lang="zh-CN" altLang="en-US">
                        <a:noFill/>
                      </a:rPr>
                      <a:t> </a:t>
                    </a:r>
                  </a:p>
                </p:txBody>
              </p:sp>
            </mc:Fallback>
          </mc:AlternateContent>
          <p:sp>
            <p:nvSpPr>
              <p:cNvPr id="112" name="弧形 111"/>
              <p:cNvSpPr/>
              <p:nvPr/>
            </p:nvSpPr>
            <p:spPr>
              <a:xfrm rot="709913">
                <a:off x="4566686" y="5214244"/>
                <a:ext cx="1009876" cy="1010156"/>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弧形 112"/>
              <p:cNvSpPr/>
              <p:nvPr/>
            </p:nvSpPr>
            <p:spPr>
              <a:xfrm rot="11675963">
                <a:off x="4200972" y="5015848"/>
                <a:ext cx="797135" cy="722023"/>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弧形 113"/>
              <p:cNvSpPr/>
              <p:nvPr/>
            </p:nvSpPr>
            <p:spPr>
              <a:xfrm rot="18897188">
                <a:off x="4152254" y="6473638"/>
                <a:ext cx="1009876" cy="1010156"/>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弧形 114"/>
              <p:cNvSpPr/>
              <p:nvPr/>
            </p:nvSpPr>
            <p:spPr>
              <a:xfrm rot="6388563">
                <a:off x="2991443" y="5499781"/>
                <a:ext cx="878009" cy="846269"/>
              </a:xfrm>
              <a:prstGeom prst="arc">
                <a:avLst/>
              </a:prstGeom>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0" name="矩形 159"/>
            <p:cNvSpPr/>
            <p:nvPr/>
          </p:nvSpPr>
          <p:spPr>
            <a:xfrm>
              <a:off x="2956450" y="5032632"/>
              <a:ext cx="671979" cy="369332"/>
            </a:xfrm>
            <a:prstGeom prst="rect">
              <a:avLst/>
            </a:prstGeom>
          </p:spPr>
          <p:txBody>
            <a:bodyPr wrap="none">
              <a:spAutoFit/>
            </a:bodyPr>
            <a:lstStyle/>
            <a:p>
              <a:r>
                <a:rPr lang="en-US" altLang="zh-CN" dirty="0">
                  <a:solidFill>
                    <a:srgbClr val="000000"/>
                  </a:solidFill>
                  <a:latin typeface="Times New Roman" pitchFamily="18" charset="0"/>
                  <a:ea typeface="华文细黑" pitchFamily="2" charset="-122"/>
                </a:rPr>
                <a:t>L</a:t>
              </a:r>
              <a:r>
                <a:rPr lang="en-US" altLang="zh-CN" baseline="-25000" dirty="0">
                  <a:solidFill>
                    <a:srgbClr val="000000"/>
                  </a:solidFill>
                  <a:latin typeface="Times New Roman" pitchFamily="18" charset="0"/>
                  <a:ea typeface="华文细黑" pitchFamily="2" charset="-122"/>
                </a:rPr>
                <a:t>2 </a:t>
              </a:r>
              <a:r>
                <a:rPr lang="zh-CN" altLang="en-US" dirty="0">
                  <a:solidFill>
                    <a:srgbClr val="000000"/>
                  </a:solidFill>
                  <a:latin typeface="Times New Roman" pitchFamily="18" charset="0"/>
                  <a:ea typeface="华文细黑" pitchFamily="2" charset="-122"/>
                </a:rPr>
                <a:t>：</a:t>
              </a:r>
              <a:endParaRPr lang="zh-CN" altLang="en-US" dirty="0"/>
            </a:p>
          </p:txBody>
        </p:sp>
      </p:grpSp>
      <p:grpSp>
        <p:nvGrpSpPr>
          <p:cNvPr id="688157" name="组合 688156"/>
          <p:cNvGrpSpPr/>
          <p:nvPr/>
        </p:nvGrpSpPr>
        <p:grpSpPr>
          <a:xfrm>
            <a:off x="7245188" y="4937333"/>
            <a:ext cx="2788760" cy="2503017"/>
            <a:chOff x="5721188" y="4937332"/>
            <a:chExt cx="2788760" cy="2503017"/>
          </a:xfrm>
        </p:grpSpPr>
        <p:grpSp>
          <p:nvGrpSpPr>
            <p:cNvPr id="688156" name="组合 688155"/>
            <p:cNvGrpSpPr/>
            <p:nvPr/>
          </p:nvGrpSpPr>
          <p:grpSpPr>
            <a:xfrm>
              <a:off x="5721188" y="4956594"/>
              <a:ext cx="2709574" cy="2483755"/>
              <a:chOff x="5721188" y="4956594"/>
              <a:chExt cx="2709574" cy="2483755"/>
            </a:xfrm>
          </p:grpSpPr>
          <p:sp>
            <p:nvSpPr>
              <p:cNvPr id="152" name="弧形 151"/>
              <p:cNvSpPr/>
              <p:nvPr/>
            </p:nvSpPr>
            <p:spPr>
              <a:xfrm rot="18897188">
                <a:off x="6958146" y="6430333"/>
                <a:ext cx="1009876" cy="1010156"/>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88155" name="组合 688154"/>
              <p:cNvGrpSpPr/>
              <p:nvPr/>
            </p:nvGrpSpPr>
            <p:grpSpPr>
              <a:xfrm>
                <a:off x="5721188" y="4956594"/>
                <a:ext cx="2709574" cy="2059981"/>
                <a:chOff x="5721188" y="4956594"/>
                <a:chExt cx="2709574" cy="2059981"/>
              </a:xfrm>
            </p:grpSpPr>
            <p:grpSp>
              <p:nvGrpSpPr>
                <p:cNvPr id="688149" name="组合 688148"/>
                <p:cNvGrpSpPr/>
                <p:nvPr/>
              </p:nvGrpSpPr>
              <p:grpSpPr>
                <a:xfrm>
                  <a:off x="5942471" y="4956594"/>
                  <a:ext cx="2488291" cy="2059981"/>
                  <a:chOff x="5942471" y="4956594"/>
                  <a:chExt cx="2488291" cy="2059981"/>
                </a:xfrm>
              </p:grpSpPr>
              <p:grpSp>
                <p:nvGrpSpPr>
                  <p:cNvPr id="117" name="组合 116"/>
                  <p:cNvGrpSpPr/>
                  <p:nvPr/>
                </p:nvGrpSpPr>
                <p:grpSpPr>
                  <a:xfrm>
                    <a:off x="6542242" y="5084191"/>
                    <a:ext cx="1888520" cy="1664671"/>
                    <a:chOff x="1567922" y="5356802"/>
                    <a:chExt cx="1544843" cy="1361730"/>
                  </a:xfrm>
                </p:grpSpPr>
                <p:sp>
                  <p:nvSpPr>
                    <p:cNvPr id="118" name="椭圆 117"/>
                    <p:cNvSpPr/>
                    <p:nvPr/>
                  </p:nvSpPr>
                  <p:spPr>
                    <a:xfrm>
                      <a:off x="1856247" y="5356802"/>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2543485" y="53625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1567922" y="59721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2957489" y="5960651"/>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1856247" y="657188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2615371" y="6560917"/>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2214592" y="5794798"/>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7" name="椭圆 146"/>
                  <p:cNvSpPr/>
                  <p:nvPr/>
                </p:nvSpPr>
                <p:spPr>
                  <a:xfrm>
                    <a:off x="5942471" y="6201239"/>
                    <a:ext cx="189820" cy="179274"/>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弧形 149"/>
                  <p:cNvSpPr/>
                  <p:nvPr/>
                </p:nvSpPr>
                <p:spPr>
                  <a:xfrm rot="709913">
                    <a:off x="7376828" y="5194261"/>
                    <a:ext cx="1009876" cy="1010156"/>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1" name="弧形 150"/>
                  <p:cNvSpPr/>
                  <p:nvPr/>
                </p:nvSpPr>
                <p:spPr>
                  <a:xfrm rot="11675963">
                    <a:off x="7011114" y="4995865"/>
                    <a:ext cx="797135" cy="722023"/>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3" name="弧形 152"/>
                  <p:cNvSpPr/>
                  <p:nvPr/>
                </p:nvSpPr>
                <p:spPr>
                  <a:xfrm rot="4511591">
                    <a:off x="7396404" y="5618825"/>
                    <a:ext cx="1009876" cy="101015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弧形 153"/>
                  <p:cNvSpPr/>
                  <p:nvPr/>
                </p:nvSpPr>
                <p:spPr>
                  <a:xfrm rot="14885459">
                    <a:off x="6901501" y="5772658"/>
                    <a:ext cx="1288359" cy="119947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5" name="弧形 154"/>
                  <p:cNvSpPr/>
                  <p:nvPr/>
                </p:nvSpPr>
                <p:spPr>
                  <a:xfrm rot="18810053">
                    <a:off x="6904742" y="4956454"/>
                    <a:ext cx="1009876" cy="101015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61" name="矩形 160"/>
                <p:cNvSpPr/>
                <p:nvPr/>
              </p:nvSpPr>
              <p:spPr>
                <a:xfrm>
                  <a:off x="5721188" y="5032632"/>
                  <a:ext cx="1071127" cy="369332"/>
                </a:xfrm>
                <a:prstGeom prst="rect">
                  <a:avLst/>
                </a:prstGeom>
              </p:spPr>
              <p:txBody>
                <a:bodyPr wrap="none">
                  <a:spAutoFit/>
                </a:bodyPr>
                <a:lstStyle/>
                <a:p>
                  <a:r>
                    <a:rPr lang="en-US" altLang="zh-CN" dirty="0">
                      <a:solidFill>
                        <a:srgbClr val="000000"/>
                      </a:solidFill>
                      <a:latin typeface="Times New Roman" pitchFamily="18" charset="0"/>
                      <a:ea typeface="华文细黑" pitchFamily="2" charset="-122"/>
                    </a:rPr>
                    <a:t>Q</a:t>
                  </a:r>
                  <a:r>
                    <a:rPr lang="en-US" altLang="zh-CN" baseline="-25000" dirty="0">
                      <a:solidFill>
                        <a:srgbClr val="000000"/>
                      </a:solidFill>
                      <a:latin typeface="Times New Roman" pitchFamily="18" charset="0"/>
                      <a:ea typeface="华文细黑" pitchFamily="2" charset="-122"/>
                    </a:rPr>
                    <a:t>1</a:t>
                  </a:r>
                  <a:r>
                    <a:rPr lang="en-US" altLang="zh-CN" dirty="0">
                      <a:solidFill>
                        <a:srgbClr val="000000"/>
                      </a:solidFill>
                      <a:latin typeface="Times New Roman" pitchFamily="18" charset="0"/>
                      <a:ea typeface="华文细黑" pitchFamily="2" charset="-122"/>
                    </a:rPr>
                    <a:t>+Q</a:t>
                  </a:r>
                  <a:r>
                    <a:rPr lang="en-US" altLang="zh-CN" baseline="-25000" dirty="0">
                      <a:solidFill>
                        <a:srgbClr val="000000"/>
                      </a:solidFill>
                      <a:latin typeface="Times New Roman" pitchFamily="18" charset="0"/>
                      <a:ea typeface="华文细黑" pitchFamily="2" charset="-122"/>
                    </a:rPr>
                    <a:t>2 </a:t>
                  </a:r>
                  <a:r>
                    <a:rPr lang="zh-CN" altLang="en-US" dirty="0">
                      <a:solidFill>
                        <a:srgbClr val="000000"/>
                      </a:solidFill>
                      <a:latin typeface="Times New Roman" pitchFamily="18" charset="0"/>
                      <a:ea typeface="华文细黑" pitchFamily="2" charset="-122"/>
                    </a:rPr>
                    <a:t>：</a:t>
                  </a:r>
                  <a:endParaRPr lang="zh-CN" altLang="en-US" dirty="0"/>
                </a:p>
              </p:txBody>
            </p:sp>
          </p:grpSp>
        </p:grpSp>
        <mc:AlternateContent xmlns:mc="http://schemas.openxmlformats.org/markup-compatibility/2006" xmlns:a14="http://schemas.microsoft.com/office/drawing/2010/main">
          <mc:Choice Requires="a14">
            <p:sp>
              <p:nvSpPr>
                <p:cNvPr id="166" name="TextBox 165"/>
                <p:cNvSpPr txBox="1"/>
                <p:nvPr/>
              </p:nvSpPr>
              <p:spPr>
                <a:xfrm>
                  <a:off x="6895137" y="5276922"/>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𝟏</m:t>
                        </m:r>
                      </m:oMath>
                    </m:oMathPara>
                  </a14:m>
                  <a:endParaRPr lang="en-US" altLang="zh-CN" sz="1400" dirty="0">
                    <a:solidFill>
                      <a:srgbClr val="000000"/>
                    </a:solidFill>
                  </a:endParaRPr>
                </a:p>
              </p:txBody>
            </p:sp>
          </mc:Choice>
          <mc:Fallback xmlns="">
            <p:sp>
              <p:nvSpPr>
                <p:cNvPr id="166" name="TextBox 165"/>
                <p:cNvSpPr txBox="1">
                  <a:spLocks noRot="1" noChangeAspect="1" noMove="1" noResize="1" noEditPoints="1" noAdjustHandles="1" noChangeArrowheads="1" noChangeShapeType="1" noTextEdit="1"/>
                </p:cNvSpPr>
                <p:nvPr/>
              </p:nvSpPr>
              <p:spPr>
                <a:xfrm>
                  <a:off x="6895137" y="5276922"/>
                  <a:ext cx="437638" cy="30777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TextBox 166"/>
                <p:cNvSpPr txBox="1"/>
                <p:nvPr/>
              </p:nvSpPr>
              <p:spPr>
                <a:xfrm>
                  <a:off x="7244265" y="4937332"/>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167" name="TextBox 166"/>
                <p:cNvSpPr txBox="1">
                  <a:spLocks noRot="1" noChangeAspect="1" noMove="1" noResize="1" noEditPoints="1" noAdjustHandles="1" noChangeArrowheads="1" noChangeShapeType="1" noTextEdit="1"/>
                </p:cNvSpPr>
                <p:nvPr/>
              </p:nvSpPr>
              <p:spPr>
                <a:xfrm>
                  <a:off x="7244265" y="4937332"/>
                  <a:ext cx="437638" cy="307777"/>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TextBox 167"/>
                <p:cNvSpPr txBox="1"/>
                <p:nvPr/>
              </p:nvSpPr>
              <p:spPr>
                <a:xfrm>
                  <a:off x="7993124" y="5273408"/>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168" name="TextBox 167"/>
                <p:cNvSpPr txBox="1">
                  <a:spLocks noRot="1" noChangeAspect="1" noMove="1" noResize="1" noEditPoints="1" noAdjustHandles="1" noChangeArrowheads="1" noChangeShapeType="1" noTextEdit="1"/>
                </p:cNvSpPr>
                <p:nvPr/>
              </p:nvSpPr>
              <p:spPr>
                <a:xfrm>
                  <a:off x="7993124" y="5273408"/>
                  <a:ext cx="437638" cy="30777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TextBox 168"/>
                <p:cNvSpPr txBox="1"/>
                <p:nvPr/>
              </p:nvSpPr>
              <p:spPr>
                <a:xfrm>
                  <a:off x="8072310" y="6151163"/>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169" name="TextBox 168"/>
                <p:cNvSpPr txBox="1">
                  <a:spLocks noRot="1" noChangeAspect="1" noMove="1" noResize="1" noEditPoints="1" noAdjustHandles="1" noChangeArrowheads="1" noChangeShapeType="1" noTextEdit="1"/>
                </p:cNvSpPr>
                <p:nvPr/>
              </p:nvSpPr>
              <p:spPr>
                <a:xfrm>
                  <a:off x="8072310" y="6151163"/>
                  <a:ext cx="437638" cy="30777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a:off x="6846355" y="6059352"/>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170" name="TextBox 169"/>
                <p:cNvSpPr txBox="1">
                  <a:spLocks noRot="1" noChangeAspect="1" noMove="1" noResize="1" noEditPoints="1" noAdjustHandles="1" noChangeArrowheads="1" noChangeShapeType="1" noTextEdit="1"/>
                </p:cNvSpPr>
                <p:nvPr/>
              </p:nvSpPr>
              <p:spPr>
                <a:xfrm>
                  <a:off x="6846355" y="6059352"/>
                  <a:ext cx="437638" cy="30777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a:off x="7256527" y="6435600"/>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𝟒</m:t>
                        </m:r>
                      </m:oMath>
                    </m:oMathPara>
                  </a14:m>
                  <a:endParaRPr lang="en-US" altLang="zh-CN" sz="1400" dirty="0">
                    <a:solidFill>
                      <a:srgbClr val="000000"/>
                    </a:solidFill>
                  </a:endParaRPr>
                </a:p>
              </p:txBody>
            </p:sp>
          </mc:Choice>
          <mc:Fallback xmlns="">
            <p:sp>
              <p:nvSpPr>
                <p:cNvPr id="171" name="TextBox 170"/>
                <p:cNvSpPr txBox="1">
                  <a:spLocks noRot="1" noChangeAspect="1" noMove="1" noResize="1" noEditPoints="1" noAdjustHandles="1" noChangeArrowheads="1" noChangeShapeType="1" noTextEdit="1"/>
                </p:cNvSpPr>
                <p:nvPr/>
              </p:nvSpPr>
              <p:spPr>
                <a:xfrm>
                  <a:off x="7256527" y="6435600"/>
                  <a:ext cx="437638" cy="307777"/>
                </a:xfrm>
                <a:prstGeom prst="rect">
                  <a:avLst/>
                </a:prstGeom>
                <a:blipFill>
                  <a:blip r:embed="rId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4075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813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813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88130">
                                            <p:txEl>
                                              <p:pRg st="4" end="4"/>
                                            </p:txEl>
                                          </p:spTgt>
                                        </p:tgtEl>
                                        <p:attrNameLst>
                                          <p:attrName>style.visibility</p:attrName>
                                        </p:attrNameLst>
                                      </p:cBhvr>
                                      <p:to>
                                        <p:strVal val="visible"/>
                                      </p:to>
                                    </p:set>
                                    <p:animEffect transition="in" filter="blinds(horizontal)">
                                      <p:cBhvr>
                                        <p:cTn id="13" dur="500"/>
                                        <p:tgtEl>
                                          <p:spTgt spid="68813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88130">
                                            <p:txEl>
                                              <p:pRg st="5" end="5"/>
                                            </p:txEl>
                                          </p:spTgt>
                                        </p:tgtEl>
                                        <p:attrNameLst>
                                          <p:attrName>style.visibility</p:attrName>
                                        </p:attrNameLst>
                                      </p:cBhvr>
                                      <p:to>
                                        <p:strVal val="visible"/>
                                      </p:to>
                                    </p:set>
                                    <p:animEffect transition="in" filter="blinds(horizontal)">
                                      <p:cBhvr>
                                        <p:cTn id="18" dur="500"/>
                                        <p:tgtEl>
                                          <p:spTgt spid="688130">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88130">
                                            <p:txEl>
                                              <p:pRg st="6" end="6"/>
                                            </p:txEl>
                                          </p:spTgt>
                                        </p:tgtEl>
                                        <p:attrNameLst>
                                          <p:attrName>style.visibility</p:attrName>
                                        </p:attrNameLst>
                                      </p:cBhvr>
                                      <p:to>
                                        <p:strVal val="visible"/>
                                      </p:to>
                                    </p:set>
                                    <p:animEffect transition="in" filter="blinds(horizontal)">
                                      <p:cBhvr>
                                        <p:cTn id="23" dur="500"/>
                                        <p:tgtEl>
                                          <p:spTgt spid="688130">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88153"/>
                                        </p:tgtEl>
                                        <p:attrNameLst>
                                          <p:attrName>style.visibility</p:attrName>
                                        </p:attrNameLst>
                                      </p:cBhvr>
                                      <p:to>
                                        <p:strVal val="visible"/>
                                      </p:to>
                                    </p:set>
                                    <p:animEffect transition="in" filter="fade">
                                      <p:cBhvr>
                                        <p:cTn id="28" dur="500"/>
                                        <p:tgtEl>
                                          <p:spTgt spid="688153"/>
                                        </p:tgtEl>
                                      </p:cBhvr>
                                    </p:animEffect>
                                  </p:childTnLst>
                                </p:cTn>
                              </p:par>
                              <p:par>
                                <p:cTn id="29" presetID="10" presetClass="entr" presetSubtype="0" fill="hold" nodeType="withEffect">
                                  <p:stCondLst>
                                    <p:cond delay="0"/>
                                  </p:stCondLst>
                                  <p:childTnLst>
                                    <p:set>
                                      <p:cBhvr>
                                        <p:cTn id="30" dur="1" fill="hold">
                                          <p:stCondLst>
                                            <p:cond delay="0"/>
                                          </p:stCondLst>
                                        </p:cTn>
                                        <p:tgtEl>
                                          <p:spTgt spid="688154"/>
                                        </p:tgtEl>
                                        <p:attrNameLst>
                                          <p:attrName>style.visibility</p:attrName>
                                        </p:attrNameLst>
                                      </p:cBhvr>
                                      <p:to>
                                        <p:strVal val="visible"/>
                                      </p:to>
                                    </p:set>
                                    <p:animEffect transition="in" filter="fade">
                                      <p:cBhvr>
                                        <p:cTn id="31" dur="500"/>
                                        <p:tgtEl>
                                          <p:spTgt spid="68815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88130">
                                            <p:txEl>
                                              <p:pRg st="7" end="7"/>
                                            </p:txEl>
                                          </p:spTgt>
                                        </p:tgtEl>
                                        <p:attrNameLst>
                                          <p:attrName>style.visibility</p:attrName>
                                        </p:attrNameLst>
                                      </p:cBhvr>
                                      <p:to>
                                        <p:strVal val="visible"/>
                                      </p:to>
                                    </p:set>
                                    <p:animEffect transition="in" filter="blinds(horizontal)">
                                      <p:cBhvr>
                                        <p:cTn id="36" dur="500"/>
                                        <p:tgtEl>
                                          <p:spTgt spid="688130">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88157"/>
                                        </p:tgtEl>
                                        <p:attrNameLst>
                                          <p:attrName>style.visibility</p:attrName>
                                        </p:attrNameLst>
                                      </p:cBhvr>
                                      <p:to>
                                        <p:strVal val="visible"/>
                                      </p:to>
                                    </p:set>
                                    <p:animEffect transition="in" filter="fade">
                                      <p:cBhvr>
                                        <p:cTn id="41" dur="500"/>
                                        <p:tgtEl>
                                          <p:spTgt spid="68815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88130">
                                            <p:txEl>
                                              <p:pRg st="8" end="8"/>
                                            </p:txEl>
                                          </p:spTgt>
                                        </p:tgtEl>
                                        <p:attrNameLst>
                                          <p:attrName>style.visibility</p:attrName>
                                        </p:attrNameLst>
                                      </p:cBhvr>
                                      <p:to>
                                        <p:strVal val="visible"/>
                                      </p:to>
                                    </p:set>
                                    <p:animEffect transition="in" filter="blinds(horizontal)">
                                      <p:cBhvr>
                                        <p:cTn id="46" dur="500"/>
                                        <p:tgtEl>
                                          <p:spTgt spid="688130">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88130">
                                            <p:txEl>
                                              <p:pRg st="9" end="9"/>
                                            </p:txEl>
                                          </p:spTgt>
                                        </p:tgtEl>
                                        <p:attrNameLst>
                                          <p:attrName>style.visibility</p:attrName>
                                        </p:attrNameLst>
                                      </p:cBhvr>
                                      <p:to>
                                        <p:strVal val="visible"/>
                                      </p:to>
                                    </p:set>
                                    <p:animEffect transition="in" filter="blinds(horizontal)">
                                      <p:cBhvr>
                                        <p:cTn id="51" dur="500"/>
                                        <p:tgtEl>
                                          <p:spTgt spid="6881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ChangeArrowheads="1"/>
          </p:cNvSpPr>
          <p:nvPr/>
        </p:nvSpPr>
        <p:spPr bwMode="auto">
          <a:xfrm>
            <a:off x="1847850" y="1223964"/>
            <a:ext cx="8820150" cy="4861331"/>
          </a:xfrm>
          <a:prstGeom prst="rect">
            <a:avLst/>
          </a:prstGeom>
          <a:noFill/>
          <a:ln w="9525">
            <a:noFill/>
            <a:miter lim="800000"/>
            <a:headEnd/>
            <a:tailEnd/>
          </a:ln>
        </p:spPr>
        <p:txBody>
          <a:bodyPr>
            <a:spAutoFit/>
          </a:bodyPr>
          <a:lstStyle/>
          <a:p>
            <a:pPr>
              <a:spcBef>
                <a:spcPct val="5000"/>
              </a:spcBef>
              <a:buClr>
                <a:srgbClr val="89AAD3"/>
              </a:buClr>
              <a:buSzPct val="70000"/>
              <a:buFont typeface="Wingdings" pitchFamily="2" charset="2"/>
              <a:buNone/>
            </a:pPr>
            <a:r>
              <a:rPr lang="zh-CN" altLang="en-US" dirty="0">
                <a:solidFill>
                  <a:srgbClr val="FF0066"/>
                </a:solidFill>
                <a:latin typeface="Garamond" pitchFamily="18" charset="0"/>
              </a:rPr>
              <a:t>证明</a:t>
            </a:r>
            <a:r>
              <a:rPr lang="en-US" altLang="zh-CN" dirty="0">
                <a:solidFill>
                  <a:srgbClr val="FF0066"/>
                </a:solidFill>
                <a:latin typeface="Garamond" pitchFamily="18" charset="0"/>
              </a:rPr>
              <a:t>(</a:t>
            </a:r>
            <a:r>
              <a:rPr lang="zh-CN" altLang="en-US" dirty="0">
                <a:solidFill>
                  <a:srgbClr val="FF0066"/>
                </a:solidFill>
                <a:latin typeface="Garamond" pitchFamily="18" charset="0"/>
              </a:rPr>
              <a:t>续</a:t>
            </a:r>
            <a:r>
              <a:rPr lang="en-US" altLang="zh-CN" dirty="0">
                <a:solidFill>
                  <a:srgbClr val="FF0066"/>
                </a:solidFill>
                <a:latin typeface="Garamond" pitchFamily="18" charset="0"/>
              </a:rPr>
              <a:t>)</a:t>
            </a:r>
            <a:r>
              <a:rPr lang="zh-CN" altLang="en-US" dirty="0">
                <a:solidFill>
                  <a:srgbClr val="FF0066"/>
                </a:solidFill>
                <a:latin typeface="Garamond" pitchFamily="18" charset="0"/>
              </a:rPr>
              <a:t>：</a:t>
            </a:r>
          </a:p>
          <a:p>
            <a:pPr>
              <a:spcBef>
                <a:spcPct val="5000"/>
              </a:spcBef>
              <a:buClr>
                <a:srgbClr val="89AAD3"/>
              </a:buClr>
              <a:buSzPct val="70000"/>
              <a:buFont typeface="Wingdings" pitchFamily="2" charset="2"/>
              <a:buNone/>
            </a:pPr>
            <a:r>
              <a:rPr lang="zh-CN" altLang="en-US" dirty="0">
                <a:solidFill>
                  <a:srgbClr val="E8DED8"/>
                </a:solidFill>
                <a:latin typeface="Garamond" pitchFamily="18" charset="0"/>
              </a:rPr>
              <a:t>    </a:t>
            </a:r>
            <a:r>
              <a:rPr lang="zh-CN" altLang="en-US" dirty="0">
                <a:solidFill>
                  <a:srgbClr val="5E2CAE"/>
                </a:solidFill>
                <a:latin typeface="Garamond" pitchFamily="18" charset="0"/>
              </a:rPr>
              <a:t>充分性</a:t>
            </a:r>
            <a:r>
              <a:rPr lang="zh-CN" altLang="en-US" dirty="0">
                <a:solidFill>
                  <a:srgbClr val="000000"/>
                </a:solidFill>
                <a:latin typeface="Garamond" pitchFamily="18" charset="0"/>
              </a:rPr>
              <a:t>（无向图满足了这两个条件后必为最佳邮路）</a:t>
            </a:r>
          </a:p>
          <a:p>
            <a:pPr>
              <a:spcBef>
                <a:spcPct val="5000"/>
              </a:spcBef>
              <a:buClr>
                <a:srgbClr val="89AAD3"/>
              </a:buClr>
              <a:buSzPct val="70000"/>
              <a:buFont typeface="Wingdings" pitchFamily="2" charset="2"/>
              <a:buNone/>
            </a:pPr>
            <a:r>
              <a:rPr lang="zh-CN" altLang="en-US" sz="2000" dirty="0">
                <a:solidFill>
                  <a:srgbClr val="E8DED8"/>
                </a:solidFill>
                <a:latin typeface="Garamond" pitchFamily="18" charset="0"/>
              </a:rPr>
              <a:t>    </a:t>
            </a:r>
            <a:r>
              <a:rPr lang="en-US" altLang="zh-CN" sz="2000" dirty="0">
                <a:solidFill>
                  <a:srgbClr val="000000"/>
                </a:solidFill>
                <a:latin typeface="Times New Roman" pitchFamily="18" charset="0"/>
              </a:rPr>
              <a:t>•  </a:t>
            </a:r>
            <a:r>
              <a:rPr lang="zh-CN" altLang="en-US" sz="2000" dirty="0">
                <a:solidFill>
                  <a:srgbClr val="000000"/>
                </a:solidFill>
                <a:latin typeface="Times New Roman" pitchFamily="18" charset="0"/>
              </a:rPr>
              <a:t>故可构造</a:t>
            </a:r>
            <a:r>
              <a:rPr lang="en-US" altLang="zh-CN" sz="2000" dirty="0">
                <a:solidFill>
                  <a:srgbClr val="000000"/>
                </a:solidFill>
                <a:latin typeface="Times New Roman" pitchFamily="18" charset="0"/>
              </a:rPr>
              <a:t>G’=(V(G),E’(G))</a:t>
            </a:r>
            <a:r>
              <a:rPr lang="zh-CN" altLang="en-US" sz="2000" dirty="0">
                <a:solidFill>
                  <a:srgbClr val="000000"/>
                </a:solidFill>
                <a:latin typeface="Times New Roman" pitchFamily="18" charset="0"/>
                <a:ea typeface="华文细黑" pitchFamily="2" charset="-122"/>
              </a:rPr>
              <a:t>，</a:t>
            </a:r>
            <a:r>
              <a:rPr lang="en-US" altLang="zh-CN" sz="2000" dirty="0">
                <a:solidFill>
                  <a:srgbClr val="000000"/>
                </a:solidFill>
                <a:latin typeface="Times New Roman" pitchFamily="18" charset="0"/>
                <a:ea typeface="华文细黑" pitchFamily="2" charset="-122"/>
              </a:rPr>
              <a:t>G’</a:t>
            </a:r>
            <a:r>
              <a:rPr lang="zh-CN" altLang="en-US" sz="2000" dirty="0">
                <a:solidFill>
                  <a:srgbClr val="000000"/>
                </a:solidFill>
                <a:latin typeface="Times New Roman" pitchFamily="18" charset="0"/>
                <a:ea typeface="华文细黑" pitchFamily="2" charset="-122"/>
              </a:rPr>
              <a:t>是简单图，各结点度是偶数</a:t>
            </a:r>
          </a:p>
          <a:p>
            <a:pPr>
              <a:spcBef>
                <a:spcPct val="5000"/>
              </a:spcBef>
              <a:buClr>
                <a:srgbClr val="89AAD3"/>
              </a:buClr>
              <a:buSzPct val="70000"/>
              <a:buFont typeface="Wingdings" pitchFamily="2" charset="2"/>
              <a:buNone/>
            </a:pPr>
            <a:r>
              <a:rPr lang="zh-CN" altLang="en-US" sz="2000" dirty="0">
                <a:solidFill>
                  <a:srgbClr val="000000"/>
                </a:solidFill>
                <a:latin typeface="Times New Roman" pitchFamily="18" charset="0"/>
                <a:ea typeface="华文细黑" pitchFamily="2" charset="-122"/>
              </a:rPr>
              <a:t>    </a:t>
            </a:r>
            <a:r>
              <a:rPr lang="en-US" altLang="zh-CN" sz="2000" dirty="0">
                <a:solidFill>
                  <a:srgbClr val="000000"/>
                </a:solidFill>
                <a:latin typeface="Times New Roman" pitchFamily="18" charset="0"/>
                <a:ea typeface="华文细黑" pitchFamily="2" charset="-122"/>
              </a:rPr>
              <a:t>• </a:t>
            </a:r>
            <a:r>
              <a:rPr lang="zh-CN" altLang="en-US" sz="2000" dirty="0">
                <a:solidFill>
                  <a:srgbClr val="000000"/>
                </a:solidFill>
                <a:latin typeface="Times New Roman" pitchFamily="18" charset="0"/>
                <a:ea typeface="华文细黑" pitchFamily="2" charset="-122"/>
              </a:rPr>
              <a:t>若</a:t>
            </a:r>
            <a:r>
              <a:rPr lang="en-US" altLang="zh-CN" sz="2000" dirty="0">
                <a:solidFill>
                  <a:srgbClr val="000000"/>
                </a:solidFill>
                <a:latin typeface="Times New Roman" pitchFamily="18" charset="0"/>
                <a:ea typeface="华文细黑" pitchFamily="2" charset="-122"/>
              </a:rPr>
              <a:t>E’(G)=Φ</a:t>
            </a:r>
            <a:r>
              <a:rPr lang="zh-CN" altLang="en-US" sz="2000" dirty="0">
                <a:solidFill>
                  <a:srgbClr val="000000"/>
                </a:solidFill>
                <a:latin typeface="Times New Roman" pitchFamily="18" charset="0"/>
                <a:ea typeface="华文细黑" pitchFamily="2" charset="-122"/>
              </a:rPr>
              <a:t>，显然</a:t>
            </a:r>
            <a:r>
              <a:rPr lang="en-US" altLang="zh-CN" sz="2000" dirty="0">
                <a:solidFill>
                  <a:srgbClr val="000000"/>
                </a:solidFill>
                <a:latin typeface="Times New Roman" pitchFamily="18" charset="0"/>
                <a:ea typeface="华文细黑" pitchFamily="2" charset="-122"/>
              </a:rPr>
              <a:t>π(L</a:t>
            </a:r>
            <a:r>
              <a:rPr lang="en-US" altLang="zh-CN" sz="2000" baseline="-25000" dirty="0">
                <a:solidFill>
                  <a:srgbClr val="000000"/>
                </a:solidFill>
                <a:latin typeface="Times New Roman" pitchFamily="18" charset="0"/>
                <a:ea typeface="华文细黑" pitchFamily="2" charset="-122"/>
              </a:rPr>
              <a:t>1</a:t>
            </a:r>
            <a:r>
              <a:rPr lang="en-US" altLang="zh-CN" sz="2000" dirty="0">
                <a:solidFill>
                  <a:srgbClr val="000000"/>
                </a:solidFill>
                <a:latin typeface="Times New Roman" pitchFamily="18" charset="0"/>
                <a:ea typeface="华文细黑" pitchFamily="2" charset="-122"/>
              </a:rPr>
              <a:t>)=π(L</a:t>
            </a:r>
            <a:r>
              <a:rPr lang="en-US" altLang="zh-CN" sz="2000" baseline="-25000" dirty="0">
                <a:solidFill>
                  <a:srgbClr val="000000"/>
                </a:solidFill>
                <a:latin typeface="Times New Roman" pitchFamily="18" charset="0"/>
                <a:ea typeface="华文细黑" pitchFamily="2" charset="-122"/>
              </a:rPr>
              <a:t>2</a:t>
            </a:r>
            <a:r>
              <a:rPr lang="en-US" altLang="zh-CN" sz="2000" dirty="0">
                <a:solidFill>
                  <a:srgbClr val="000000"/>
                </a:solidFill>
                <a:latin typeface="Times New Roman" pitchFamily="18" charset="0"/>
                <a:ea typeface="华文细黑" pitchFamily="2" charset="-122"/>
              </a:rPr>
              <a:t>)</a:t>
            </a:r>
            <a:endParaRPr lang="en-US" altLang="zh-CN" sz="2000" dirty="0">
              <a:solidFill>
                <a:srgbClr val="E8DED8"/>
              </a:solidFill>
              <a:latin typeface="Times New Roman" pitchFamily="18" charset="0"/>
            </a:endParaRPr>
          </a:p>
          <a:p>
            <a:pPr>
              <a:spcBef>
                <a:spcPct val="10000"/>
              </a:spcBef>
              <a:buClr>
                <a:srgbClr val="89AAD3"/>
              </a:buClr>
              <a:buSzPct val="70000"/>
              <a:buFont typeface="Wingdings" pitchFamily="2" charset="2"/>
              <a:buNone/>
            </a:pPr>
            <a:r>
              <a:rPr lang="en-US" altLang="zh-CN" sz="2000" dirty="0">
                <a:solidFill>
                  <a:srgbClr val="000000"/>
                </a:solidFill>
                <a:latin typeface="Times New Roman" pitchFamily="18" charset="0"/>
                <a:ea typeface="华文细黑" pitchFamily="2" charset="-122"/>
              </a:rPr>
              <a:t>    </a:t>
            </a:r>
            <a:r>
              <a:rPr lang="en-US" altLang="en-US" sz="2000" dirty="0">
                <a:solidFill>
                  <a:srgbClr val="000000"/>
                </a:solidFill>
                <a:latin typeface="Times New Roman" pitchFamily="18" charset="0"/>
                <a:ea typeface="华文细黑" pitchFamily="2" charset="-122"/>
              </a:rPr>
              <a:t>•</a:t>
            </a:r>
            <a:r>
              <a:rPr lang="en-US" altLang="zh-CN" sz="2000" dirty="0">
                <a:solidFill>
                  <a:srgbClr val="000000"/>
                </a:solidFill>
                <a:latin typeface="Times New Roman" pitchFamily="18" charset="0"/>
                <a:ea typeface="华文细黑" pitchFamily="2" charset="-122"/>
              </a:rPr>
              <a:t> </a:t>
            </a:r>
            <a:r>
              <a:rPr lang="en-US" altLang="en-US" sz="2000" dirty="0" err="1">
                <a:solidFill>
                  <a:srgbClr val="000000"/>
                </a:solidFill>
                <a:latin typeface="Times New Roman" pitchFamily="18" charset="0"/>
                <a:ea typeface="华文细黑" pitchFamily="2" charset="-122"/>
              </a:rPr>
              <a:t>否则（即E</a:t>
            </a:r>
            <a:r>
              <a:rPr lang="en-US" altLang="en-US" sz="2000" dirty="0">
                <a:solidFill>
                  <a:srgbClr val="000000"/>
                </a:solidFill>
                <a:latin typeface="Times New Roman" pitchFamily="18" charset="0"/>
                <a:ea typeface="华文细黑" pitchFamily="2" charset="-122"/>
              </a:rPr>
              <a:t>’(G)≠</a:t>
            </a:r>
            <a:r>
              <a:rPr lang="en-US" altLang="en-US" sz="2000" dirty="0" err="1">
                <a:solidFill>
                  <a:srgbClr val="000000"/>
                </a:solidFill>
                <a:latin typeface="Times New Roman" pitchFamily="18" charset="0"/>
                <a:ea typeface="华文细黑" pitchFamily="2" charset="-122"/>
              </a:rPr>
              <a:t>Φ，其中对称差E</a:t>
            </a:r>
            <a:r>
              <a:rPr lang="en-US" altLang="en-US" sz="2000" dirty="0">
                <a:solidFill>
                  <a:srgbClr val="000000"/>
                </a:solidFill>
                <a:latin typeface="Times New Roman" pitchFamily="18" charset="0"/>
                <a:ea typeface="华文细黑" pitchFamily="2" charset="-122"/>
              </a:rPr>
              <a:t>’(G)=Q</a:t>
            </a:r>
            <a:r>
              <a:rPr lang="en-US" altLang="en-US" sz="2000" baseline="-25000" dirty="0">
                <a:solidFill>
                  <a:srgbClr val="000000"/>
                </a:solidFill>
                <a:latin typeface="Times New Roman" pitchFamily="18" charset="0"/>
                <a:ea typeface="华文细黑" pitchFamily="2" charset="-122"/>
              </a:rPr>
              <a:t>1</a:t>
            </a:r>
            <a:r>
              <a:rPr lang="en-US" altLang="en-US" sz="2000" dirty="0">
                <a:solidFill>
                  <a:srgbClr val="000000"/>
                </a:solidFill>
                <a:latin typeface="Times New Roman" pitchFamily="18" charset="0"/>
                <a:ea typeface="华文细黑" pitchFamily="2" charset="-122"/>
              </a:rPr>
              <a:t>+Q</a:t>
            </a:r>
            <a:r>
              <a:rPr lang="en-US" altLang="en-US" sz="2000" baseline="-25000" dirty="0">
                <a:solidFill>
                  <a:srgbClr val="000000"/>
                </a:solidFill>
                <a:latin typeface="Times New Roman" pitchFamily="18" charset="0"/>
                <a:ea typeface="华文细黑" pitchFamily="2" charset="-122"/>
              </a:rPr>
              <a:t>2</a:t>
            </a:r>
            <a:r>
              <a:rPr lang="en-US" altLang="en-US" sz="2000" dirty="0">
                <a:solidFill>
                  <a:srgbClr val="000000"/>
                </a:solidFill>
                <a:latin typeface="Times New Roman" pitchFamily="18" charset="0"/>
                <a:ea typeface="华文细黑" pitchFamily="2" charset="-122"/>
              </a:rPr>
              <a:t>）</a:t>
            </a:r>
          </a:p>
          <a:p>
            <a:pPr>
              <a:spcBef>
                <a:spcPct val="10000"/>
              </a:spcBef>
              <a:buClr>
                <a:srgbClr val="89AAD3"/>
              </a:buClr>
              <a:buSzPct val="70000"/>
              <a:buFont typeface="Wingdings" pitchFamily="2" charset="2"/>
              <a:buNone/>
            </a:pPr>
            <a:r>
              <a:rPr lang="zh-CN" altLang="en-US" sz="2000" dirty="0">
                <a:solidFill>
                  <a:srgbClr val="000000"/>
                </a:solidFill>
                <a:latin typeface="Times New Roman" pitchFamily="18" charset="0"/>
                <a:ea typeface="华文细黑" pitchFamily="2" charset="-122"/>
              </a:rPr>
              <a:t>       </a:t>
            </a:r>
            <a:r>
              <a:rPr lang="en-US" altLang="en-US" sz="2000" dirty="0" err="1">
                <a:solidFill>
                  <a:srgbClr val="000000"/>
                </a:solidFill>
                <a:latin typeface="Times New Roman" pitchFamily="18" charset="0"/>
                <a:ea typeface="华文细黑" pitchFamily="2" charset="-122"/>
              </a:rPr>
              <a:t>因为G’是简单图，各结点度是偶数</a:t>
            </a:r>
            <a:r>
              <a:rPr lang="en-US" altLang="zh-CN" sz="2000" dirty="0">
                <a:solidFill>
                  <a:srgbClr val="000000"/>
                </a:solidFill>
                <a:latin typeface="Times New Roman" pitchFamily="18" charset="0"/>
                <a:ea typeface="华文细黑" pitchFamily="2" charset="-122"/>
              </a:rPr>
              <a:t>,</a:t>
            </a:r>
            <a:r>
              <a:rPr lang="zh-CN" altLang="en-US" sz="2000" dirty="0">
                <a:solidFill>
                  <a:srgbClr val="000000"/>
                </a:solidFill>
                <a:latin typeface="Times New Roman" pitchFamily="18" charset="0"/>
                <a:ea typeface="华文细黑" pitchFamily="2" charset="-122"/>
              </a:rPr>
              <a:t>可分为若干个回路，</a:t>
            </a:r>
            <a:endParaRPr lang="en-US" altLang="en-US" sz="2000"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r>
              <a:rPr lang="zh-CN" altLang="en-US" sz="2000" dirty="0">
                <a:solidFill>
                  <a:srgbClr val="000000"/>
                </a:solidFill>
                <a:latin typeface="Times New Roman" pitchFamily="18" charset="0"/>
                <a:ea typeface="华文细黑" pitchFamily="2" charset="-122"/>
              </a:rPr>
              <a:t>       </a:t>
            </a:r>
            <a:r>
              <a:rPr lang="en-US" altLang="en-US" sz="2000" dirty="0">
                <a:solidFill>
                  <a:srgbClr val="000000"/>
                </a:solidFill>
                <a:latin typeface="Times New Roman" pitchFamily="18" charset="0"/>
                <a:ea typeface="华文细黑" pitchFamily="2" charset="-122"/>
              </a:rPr>
              <a:t>对任一个回路C，设C</a:t>
            </a:r>
            <a:r>
              <a:rPr lang="en-US" altLang="en-US" sz="2000" baseline="-25000" dirty="0">
                <a:solidFill>
                  <a:srgbClr val="000000"/>
                </a:solidFill>
                <a:latin typeface="Times New Roman" pitchFamily="18" charset="0"/>
                <a:ea typeface="华文细黑" pitchFamily="2" charset="-122"/>
              </a:rPr>
              <a:t>1</a:t>
            </a:r>
            <a:r>
              <a:rPr lang="en-US" altLang="en-US" sz="2000" dirty="0">
                <a:solidFill>
                  <a:srgbClr val="000000"/>
                </a:solidFill>
                <a:latin typeface="Times New Roman" pitchFamily="18" charset="0"/>
                <a:ea typeface="华文细黑" pitchFamily="2" charset="-122"/>
              </a:rPr>
              <a:t>和C</a:t>
            </a:r>
            <a:r>
              <a:rPr lang="en-US" altLang="en-US" sz="2000" baseline="-25000" dirty="0">
                <a:solidFill>
                  <a:srgbClr val="000000"/>
                </a:solidFill>
                <a:latin typeface="Times New Roman" pitchFamily="18" charset="0"/>
                <a:ea typeface="华文细黑" pitchFamily="2" charset="-122"/>
              </a:rPr>
              <a:t>2</a:t>
            </a:r>
            <a:r>
              <a:rPr lang="en-US" altLang="en-US" sz="2000" dirty="0">
                <a:solidFill>
                  <a:srgbClr val="000000"/>
                </a:solidFill>
                <a:latin typeface="Times New Roman" pitchFamily="18" charset="0"/>
                <a:ea typeface="华文细黑" pitchFamily="2" charset="-122"/>
              </a:rPr>
              <a:t>分别是L</a:t>
            </a:r>
            <a:r>
              <a:rPr lang="en-US" altLang="en-US" sz="2000" baseline="-25000" dirty="0">
                <a:solidFill>
                  <a:srgbClr val="000000"/>
                </a:solidFill>
                <a:latin typeface="Times New Roman" pitchFamily="18" charset="0"/>
                <a:ea typeface="华文细黑" pitchFamily="2" charset="-122"/>
              </a:rPr>
              <a:t>1</a:t>
            </a:r>
            <a:r>
              <a:rPr lang="en-US" altLang="en-US" sz="2000" dirty="0">
                <a:solidFill>
                  <a:srgbClr val="000000"/>
                </a:solidFill>
                <a:latin typeface="Times New Roman" pitchFamily="18" charset="0"/>
                <a:ea typeface="华文细黑" pitchFamily="2" charset="-122"/>
              </a:rPr>
              <a:t>和L</a:t>
            </a:r>
            <a:r>
              <a:rPr lang="en-US" altLang="en-US" sz="2000" baseline="-25000" dirty="0">
                <a:solidFill>
                  <a:srgbClr val="000000"/>
                </a:solidFill>
                <a:latin typeface="Times New Roman" pitchFamily="18" charset="0"/>
                <a:ea typeface="华文细黑" pitchFamily="2" charset="-122"/>
              </a:rPr>
              <a:t>2</a:t>
            </a:r>
            <a:r>
              <a:rPr lang="en-US" altLang="en-US" sz="2000" dirty="0">
                <a:solidFill>
                  <a:srgbClr val="000000"/>
                </a:solidFill>
                <a:latin typeface="Times New Roman" pitchFamily="18" charset="0"/>
                <a:ea typeface="华文细黑" pitchFamily="2" charset="-122"/>
              </a:rPr>
              <a:t>的重复边集</a:t>
            </a:r>
          </a:p>
          <a:p>
            <a:pPr>
              <a:spcBef>
                <a:spcPct val="10000"/>
              </a:spcBef>
              <a:buClr>
                <a:srgbClr val="89AAD3"/>
              </a:buClr>
              <a:buSzPct val="70000"/>
              <a:buFont typeface="Wingdings" pitchFamily="2" charset="2"/>
              <a:buNone/>
            </a:pPr>
            <a:r>
              <a:rPr lang="zh-CN" altLang="en-US" sz="2000" dirty="0">
                <a:solidFill>
                  <a:srgbClr val="000000"/>
                </a:solidFill>
                <a:latin typeface="Times New Roman" pitchFamily="18" charset="0"/>
                <a:ea typeface="华文细黑" pitchFamily="2" charset="-122"/>
              </a:rPr>
              <a:t>       </a:t>
            </a:r>
            <a:r>
              <a:rPr lang="en-US" altLang="en-US" sz="2000" dirty="0" err="1">
                <a:solidFill>
                  <a:srgbClr val="000000"/>
                </a:solidFill>
                <a:latin typeface="Times New Roman" pitchFamily="18" charset="0"/>
                <a:ea typeface="华文细黑" pitchFamily="2" charset="-122"/>
              </a:rPr>
              <a:t>由已知条件</a:t>
            </a:r>
            <a:r>
              <a:rPr lang="en-US" altLang="en-US" sz="2000" dirty="0">
                <a:solidFill>
                  <a:srgbClr val="000000"/>
                </a:solidFill>
                <a:latin typeface="Times New Roman" pitchFamily="18" charset="0"/>
                <a:ea typeface="华文细黑" pitchFamily="2" charset="-122"/>
              </a:rPr>
              <a:t>(2)</a:t>
            </a:r>
            <a:r>
              <a:rPr lang="zh-CN" altLang="en-US" sz="2000" dirty="0">
                <a:solidFill>
                  <a:srgbClr val="000000"/>
                </a:solidFill>
                <a:latin typeface="Times New Roman" pitchFamily="18" charset="0"/>
                <a:ea typeface="华文细黑" pitchFamily="2" charset="-122"/>
              </a:rPr>
              <a:t>可知，</a:t>
            </a:r>
            <a:r>
              <a:rPr lang="en-US" altLang="en-US" sz="2000" dirty="0">
                <a:solidFill>
                  <a:srgbClr val="000000"/>
                </a:solidFill>
                <a:latin typeface="Times New Roman" pitchFamily="18" charset="0"/>
                <a:ea typeface="华文细黑" pitchFamily="2" charset="-122"/>
              </a:rPr>
              <a:t>π(C</a:t>
            </a:r>
            <a:r>
              <a:rPr lang="en-US" altLang="en-US" sz="2000" baseline="-25000" dirty="0">
                <a:solidFill>
                  <a:srgbClr val="000000"/>
                </a:solidFill>
                <a:latin typeface="Times New Roman" pitchFamily="18" charset="0"/>
                <a:ea typeface="华文细黑" pitchFamily="2" charset="-122"/>
              </a:rPr>
              <a:t>1</a:t>
            </a:r>
            <a:r>
              <a:rPr lang="en-US" altLang="en-US" sz="2000" dirty="0">
                <a:solidFill>
                  <a:srgbClr val="000000"/>
                </a:solidFill>
                <a:latin typeface="Times New Roman" pitchFamily="18" charset="0"/>
                <a:ea typeface="华文细黑" pitchFamily="2" charset="-122"/>
              </a:rPr>
              <a:t>) ≤ π(C</a:t>
            </a:r>
            <a:r>
              <a:rPr lang="en-US" altLang="en-US" sz="2000" baseline="-25000" dirty="0">
                <a:solidFill>
                  <a:srgbClr val="000000"/>
                </a:solidFill>
                <a:latin typeface="Times New Roman" pitchFamily="18" charset="0"/>
                <a:ea typeface="华文细黑" pitchFamily="2" charset="-122"/>
              </a:rPr>
              <a:t>2</a:t>
            </a:r>
            <a:r>
              <a:rPr lang="en-US" altLang="en-US" sz="2000" dirty="0">
                <a:solidFill>
                  <a:srgbClr val="000000"/>
                </a:solidFill>
                <a:latin typeface="Times New Roman" pitchFamily="18" charset="0"/>
                <a:ea typeface="华文细黑" pitchFamily="2" charset="-122"/>
              </a:rPr>
              <a:t>), π(C</a:t>
            </a:r>
            <a:r>
              <a:rPr lang="en-US" altLang="en-US" sz="2000" baseline="-25000" dirty="0">
                <a:solidFill>
                  <a:srgbClr val="000000"/>
                </a:solidFill>
                <a:latin typeface="Times New Roman" pitchFamily="18" charset="0"/>
                <a:ea typeface="华文细黑" pitchFamily="2" charset="-122"/>
              </a:rPr>
              <a:t>2</a:t>
            </a:r>
            <a:r>
              <a:rPr lang="en-US" altLang="en-US" sz="2000" dirty="0">
                <a:solidFill>
                  <a:srgbClr val="000000"/>
                </a:solidFill>
                <a:latin typeface="Times New Roman" pitchFamily="18" charset="0"/>
                <a:ea typeface="华文细黑" pitchFamily="2" charset="-122"/>
              </a:rPr>
              <a:t>) ≤ π(C</a:t>
            </a:r>
            <a:r>
              <a:rPr lang="en-US" altLang="en-US" sz="2000" baseline="-25000" dirty="0">
                <a:solidFill>
                  <a:srgbClr val="000000"/>
                </a:solidFill>
                <a:latin typeface="Times New Roman" pitchFamily="18" charset="0"/>
                <a:ea typeface="华文细黑" pitchFamily="2" charset="-122"/>
              </a:rPr>
              <a:t>1</a:t>
            </a:r>
            <a:r>
              <a:rPr lang="en-US" altLang="en-US" sz="2000" dirty="0">
                <a:solidFill>
                  <a:srgbClr val="000000"/>
                </a:solidFill>
                <a:latin typeface="Times New Roman" pitchFamily="18" charset="0"/>
                <a:ea typeface="华文细黑" pitchFamily="2" charset="-122"/>
              </a:rPr>
              <a:t>)</a:t>
            </a:r>
          </a:p>
          <a:p>
            <a:pPr>
              <a:spcBef>
                <a:spcPct val="10000"/>
              </a:spcBef>
              <a:buClr>
                <a:srgbClr val="89AAD3"/>
              </a:buClr>
              <a:buSzPct val="70000"/>
              <a:buFont typeface="Wingdings" pitchFamily="2" charset="2"/>
              <a:buNone/>
            </a:pPr>
            <a:r>
              <a:rPr lang="en-US" altLang="zh-CN" sz="2000" dirty="0">
                <a:solidFill>
                  <a:srgbClr val="000000"/>
                </a:solidFill>
                <a:latin typeface="Times New Roman" pitchFamily="18" charset="0"/>
                <a:ea typeface="华文细黑" pitchFamily="2" charset="-122"/>
              </a:rPr>
              <a:t>       </a:t>
            </a:r>
            <a:r>
              <a:rPr lang="en-US" altLang="en-US" sz="2000" dirty="0" err="1">
                <a:solidFill>
                  <a:srgbClr val="000000"/>
                </a:solidFill>
                <a:latin typeface="Times New Roman" pitchFamily="18" charset="0"/>
                <a:ea typeface="华文细黑" pitchFamily="2" charset="-122"/>
              </a:rPr>
              <a:t>因此π</a:t>
            </a:r>
            <a:r>
              <a:rPr lang="en-US" altLang="en-US" sz="2000" dirty="0">
                <a:solidFill>
                  <a:srgbClr val="000000"/>
                </a:solidFill>
                <a:latin typeface="Times New Roman" pitchFamily="18" charset="0"/>
                <a:ea typeface="华文细黑" pitchFamily="2" charset="-122"/>
              </a:rPr>
              <a:t>(C</a:t>
            </a:r>
            <a:r>
              <a:rPr lang="en-US" altLang="en-US" sz="2000" baseline="-25000" dirty="0">
                <a:solidFill>
                  <a:srgbClr val="000000"/>
                </a:solidFill>
                <a:latin typeface="Times New Roman" pitchFamily="18" charset="0"/>
                <a:ea typeface="华文细黑" pitchFamily="2" charset="-122"/>
              </a:rPr>
              <a:t>1</a:t>
            </a:r>
            <a:r>
              <a:rPr lang="en-US" altLang="en-US" sz="2000" dirty="0">
                <a:solidFill>
                  <a:srgbClr val="000000"/>
                </a:solidFill>
                <a:latin typeface="Times New Roman" pitchFamily="18" charset="0"/>
                <a:ea typeface="华文细黑" pitchFamily="2" charset="-122"/>
              </a:rPr>
              <a:t>)=π(C</a:t>
            </a:r>
            <a:r>
              <a:rPr lang="en-US" altLang="en-US" sz="2000" baseline="-25000" dirty="0">
                <a:solidFill>
                  <a:srgbClr val="000000"/>
                </a:solidFill>
                <a:latin typeface="Times New Roman" pitchFamily="18" charset="0"/>
                <a:ea typeface="华文细黑" pitchFamily="2" charset="-122"/>
              </a:rPr>
              <a:t>2</a:t>
            </a:r>
            <a:r>
              <a:rPr lang="en-US" altLang="en-US" sz="2000" dirty="0">
                <a:solidFill>
                  <a:srgbClr val="000000"/>
                </a:solidFill>
                <a:latin typeface="Times New Roman" pitchFamily="18" charset="0"/>
                <a:ea typeface="华文细黑" pitchFamily="2" charset="-122"/>
              </a:rPr>
              <a:t>)，</a:t>
            </a:r>
            <a:r>
              <a:rPr lang="en-US" altLang="en-US" sz="2000" dirty="0" err="1">
                <a:solidFill>
                  <a:srgbClr val="000000"/>
                </a:solidFill>
                <a:latin typeface="Times New Roman" pitchFamily="18" charset="0"/>
                <a:ea typeface="华文细黑" pitchFamily="2" charset="-122"/>
              </a:rPr>
              <a:t>故π</a:t>
            </a:r>
            <a:r>
              <a:rPr lang="en-US" altLang="en-US" sz="2000" dirty="0">
                <a:solidFill>
                  <a:srgbClr val="000000"/>
                </a:solidFill>
                <a:latin typeface="Times New Roman" pitchFamily="18" charset="0"/>
                <a:ea typeface="华文细黑" pitchFamily="2" charset="-122"/>
              </a:rPr>
              <a:t>(L</a:t>
            </a:r>
            <a:r>
              <a:rPr lang="en-US" altLang="en-US" sz="2000" baseline="-25000" dirty="0">
                <a:solidFill>
                  <a:srgbClr val="000000"/>
                </a:solidFill>
                <a:latin typeface="Times New Roman" pitchFamily="18" charset="0"/>
                <a:ea typeface="华文细黑" pitchFamily="2" charset="-122"/>
              </a:rPr>
              <a:t>1</a:t>
            </a:r>
            <a:r>
              <a:rPr lang="en-US" altLang="en-US" sz="2000" dirty="0">
                <a:solidFill>
                  <a:srgbClr val="000000"/>
                </a:solidFill>
                <a:latin typeface="Times New Roman" pitchFamily="18" charset="0"/>
                <a:ea typeface="华文细黑" pitchFamily="2" charset="-122"/>
              </a:rPr>
              <a:t>)=π(L</a:t>
            </a:r>
            <a:r>
              <a:rPr lang="en-US" altLang="en-US" sz="2000" baseline="-25000" dirty="0">
                <a:solidFill>
                  <a:srgbClr val="000000"/>
                </a:solidFill>
                <a:latin typeface="Times New Roman" pitchFamily="18" charset="0"/>
                <a:ea typeface="华文细黑" pitchFamily="2" charset="-122"/>
              </a:rPr>
              <a:t>2</a:t>
            </a:r>
            <a:r>
              <a:rPr lang="en-US" altLang="en-US" sz="2000" dirty="0">
                <a:solidFill>
                  <a:srgbClr val="000000"/>
                </a:solidFill>
                <a:latin typeface="Times New Roman" pitchFamily="18" charset="0"/>
                <a:ea typeface="华文细黑" pitchFamily="2" charset="-122"/>
              </a:rPr>
              <a:t>)</a:t>
            </a:r>
          </a:p>
          <a:p>
            <a:pPr>
              <a:spcBef>
                <a:spcPct val="10000"/>
              </a:spcBef>
              <a:buClr>
                <a:srgbClr val="89AAD3"/>
              </a:buClr>
              <a:buSzPct val="70000"/>
              <a:buFont typeface="Wingdings" pitchFamily="2" charset="2"/>
              <a:buNone/>
            </a:pPr>
            <a:r>
              <a:rPr lang="en-US" altLang="zh-CN" sz="2000" dirty="0">
                <a:solidFill>
                  <a:srgbClr val="000000"/>
                </a:solidFill>
                <a:latin typeface="Times New Roman" pitchFamily="18" charset="0"/>
                <a:ea typeface="华文细黑" pitchFamily="2" charset="-122"/>
              </a:rPr>
              <a:t>   </a:t>
            </a:r>
            <a:r>
              <a:rPr lang="en-US" altLang="en-US" sz="2000" dirty="0" err="1">
                <a:solidFill>
                  <a:srgbClr val="000000"/>
                </a:solidFill>
                <a:latin typeface="Times New Roman" pitchFamily="18" charset="0"/>
                <a:ea typeface="华文细黑" pitchFamily="2" charset="-122"/>
              </a:rPr>
              <a:t>充分性得证</a:t>
            </a:r>
            <a:endParaRPr lang="zh-CN" altLang="en-US" sz="2000"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endParaRPr lang="en-US" altLang="zh-CN"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endParaRPr lang="en-US" altLang="zh-CN"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endParaRPr lang="en-US" altLang="zh-CN"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endParaRPr lang="zh-CN" altLang="en-US" dirty="0">
              <a:solidFill>
                <a:srgbClr val="000000"/>
              </a:solidFill>
              <a:latin typeface="Times New Roman" pitchFamily="18" charset="0"/>
              <a:ea typeface="华文细黑" pitchFamily="2" charset="-122"/>
            </a:endParaRPr>
          </a:p>
          <a:p>
            <a:pPr>
              <a:spcBef>
                <a:spcPct val="10000"/>
              </a:spcBef>
              <a:buClr>
                <a:srgbClr val="89AAD3"/>
              </a:buClr>
              <a:buSzPct val="70000"/>
              <a:buFont typeface="Wingdings" pitchFamily="2" charset="2"/>
              <a:buNone/>
            </a:pPr>
            <a:r>
              <a:rPr lang="zh-CN" altLang="en-US" dirty="0">
                <a:solidFill>
                  <a:srgbClr val="FF0066"/>
                </a:solidFill>
                <a:latin typeface="Times New Roman" pitchFamily="18" charset="0"/>
                <a:ea typeface="华文细黑" pitchFamily="2" charset="-122"/>
              </a:rPr>
              <a:t>定理给出了中国邮路问题的一种算法称为“奇偶点图上作业法”</a:t>
            </a:r>
            <a:endParaRPr lang="en-US" altLang="en-US" dirty="0">
              <a:solidFill>
                <a:srgbClr val="000000"/>
              </a:solidFill>
              <a:latin typeface="Times New Roman" pitchFamily="18" charset="0"/>
              <a:ea typeface="华文细黑" pitchFamily="2" charset="-122"/>
            </a:endParaRPr>
          </a:p>
        </p:txBody>
      </p:sp>
      <p:sp>
        <p:nvSpPr>
          <p:cNvPr id="4"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dirty="0">
                <a:ln w="12700">
                  <a:solidFill>
                    <a:srgbClr val="675D59"/>
                  </a:solidFill>
                </a:ln>
                <a:solidFill>
                  <a:srgbClr val="675D59">
                    <a:lumMod val="75000"/>
                  </a:srgbClr>
                </a:solidFill>
                <a:latin typeface="宋体"/>
                <a:ea typeface="宋体"/>
              </a:rPr>
              <a:t>无向图中国邮路</a:t>
            </a:r>
            <a:endParaRPr lang="en-US" altLang="zh-CN" sz="4400" dirty="0">
              <a:ln w="12700">
                <a:solidFill>
                  <a:srgbClr val="675D59"/>
                </a:solidFill>
              </a:ln>
              <a:solidFill>
                <a:srgbClr val="675D59">
                  <a:lumMod val="75000"/>
                </a:srgbClr>
              </a:solidFill>
              <a:latin typeface="宋体"/>
              <a:ea typeface="宋体"/>
            </a:endParaRPr>
          </a:p>
        </p:txBody>
      </p:sp>
      <p:grpSp>
        <p:nvGrpSpPr>
          <p:cNvPr id="41" name="组合 40"/>
          <p:cNvGrpSpPr/>
          <p:nvPr/>
        </p:nvGrpSpPr>
        <p:grpSpPr>
          <a:xfrm>
            <a:off x="7134242" y="4263166"/>
            <a:ext cx="2788760" cy="2503017"/>
            <a:chOff x="5721188" y="4937332"/>
            <a:chExt cx="2788760" cy="2503017"/>
          </a:xfrm>
        </p:grpSpPr>
        <p:grpSp>
          <p:nvGrpSpPr>
            <p:cNvPr id="42" name="组合 41"/>
            <p:cNvGrpSpPr/>
            <p:nvPr/>
          </p:nvGrpSpPr>
          <p:grpSpPr>
            <a:xfrm>
              <a:off x="5721188" y="4956594"/>
              <a:ext cx="2709565" cy="2483755"/>
              <a:chOff x="5721188" y="4956594"/>
              <a:chExt cx="2709565" cy="2483755"/>
            </a:xfrm>
          </p:grpSpPr>
          <p:sp>
            <p:nvSpPr>
              <p:cNvPr id="49" name="弧形 48"/>
              <p:cNvSpPr/>
              <p:nvPr/>
            </p:nvSpPr>
            <p:spPr>
              <a:xfrm rot="18897188">
                <a:off x="6958146" y="6430333"/>
                <a:ext cx="1009876" cy="1010156"/>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50" name="组合 49"/>
              <p:cNvGrpSpPr/>
              <p:nvPr/>
            </p:nvGrpSpPr>
            <p:grpSpPr>
              <a:xfrm>
                <a:off x="5721188" y="4956594"/>
                <a:ext cx="2709565" cy="2059981"/>
                <a:chOff x="5721188" y="4956594"/>
                <a:chExt cx="2709565" cy="2059981"/>
              </a:xfrm>
            </p:grpSpPr>
            <p:grpSp>
              <p:nvGrpSpPr>
                <p:cNvPr id="51" name="组合 50"/>
                <p:cNvGrpSpPr/>
                <p:nvPr/>
              </p:nvGrpSpPr>
              <p:grpSpPr>
                <a:xfrm>
                  <a:off x="5942471" y="4956594"/>
                  <a:ext cx="2488282" cy="2059981"/>
                  <a:chOff x="5942471" y="4956594"/>
                  <a:chExt cx="2488282" cy="2059981"/>
                </a:xfrm>
              </p:grpSpPr>
              <p:grpSp>
                <p:nvGrpSpPr>
                  <p:cNvPr id="53" name="组合 52"/>
                  <p:cNvGrpSpPr/>
                  <p:nvPr/>
                </p:nvGrpSpPr>
                <p:grpSpPr>
                  <a:xfrm>
                    <a:off x="6414043" y="5084191"/>
                    <a:ext cx="2016710" cy="1664671"/>
                    <a:chOff x="1463057" y="5356802"/>
                    <a:chExt cx="1649708" cy="1361730"/>
                  </a:xfrm>
                </p:grpSpPr>
                <p:sp>
                  <p:nvSpPr>
                    <p:cNvPr id="60" name="椭圆 59"/>
                    <p:cNvSpPr/>
                    <p:nvPr/>
                  </p:nvSpPr>
                  <p:spPr>
                    <a:xfrm>
                      <a:off x="1856247" y="5356802"/>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543485" y="53625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1463057" y="597215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2957489" y="5960651"/>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1856247" y="6571883"/>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615371" y="6560917"/>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214592" y="5794798"/>
                      <a:ext cx="155276" cy="146649"/>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椭圆 53"/>
                  <p:cNvSpPr/>
                  <p:nvPr/>
                </p:nvSpPr>
                <p:spPr>
                  <a:xfrm>
                    <a:off x="5942471" y="6201239"/>
                    <a:ext cx="189820" cy="179274"/>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弧形 54"/>
                  <p:cNvSpPr/>
                  <p:nvPr/>
                </p:nvSpPr>
                <p:spPr>
                  <a:xfrm rot="709913">
                    <a:off x="7376828" y="5194261"/>
                    <a:ext cx="1009876" cy="1010156"/>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弧形 55"/>
                  <p:cNvSpPr/>
                  <p:nvPr/>
                </p:nvSpPr>
                <p:spPr>
                  <a:xfrm rot="11675963">
                    <a:off x="7011114" y="4995865"/>
                    <a:ext cx="797135" cy="722023"/>
                  </a:xfrm>
                  <a:prstGeom prst="arc">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弧形 56"/>
                  <p:cNvSpPr/>
                  <p:nvPr/>
                </p:nvSpPr>
                <p:spPr>
                  <a:xfrm rot="4511591">
                    <a:off x="7396404" y="5618825"/>
                    <a:ext cx="1009876" cy="101015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弧形 57"/>
                  <p:cNvSpPr/>
                  <p:nvPr/>
                </p:nvSpPr>
                <p:spPr>
                  <a:xfrm rot="14885459">
                    <a:off x="6901501" y="5772658"/>
                    <a:ext cx="1288359" cy="119947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弧形 58"/>
                  <p:cNvSpPr/>
                  <p:nvPr/>
                </p:nvSpPr>
                <p:spPr>
                  <a:xfrm rot="18810053">
                    <a:off x="6904742" y="4956454"/>
                    <a:ext cx="1009876" cy="1010156"/>
                  </a:xfrm>
                  <a:prstGeom prst="arc">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矩形 51"/>
                <p:cNvSpPr/>
                <p:nvPr/>
              </p:nvSpPr>
              <p:spPr>
                <a:xfrm>
                  <a:off x="5721188" y="5032632"/>
                  <a:ext cx="659155" cy="369332"/>
                </a:xfrm>
                <a:prstGeom prst="rect">
                  <a:avLst/>
                </a:prstGeom>
              </p:spPr>
              <p:txBody>
                <a:bodyPr wrap="none">
                  <a:spAutoFit/>
                </a:bodyPr>
                <a:lstStyle/>
                <a:p>
                  <a:r>
                    <a:rPr lang="en-US" altLang="zh-CN" dirty="0">
                      <a:solidFill>
                        <a:srgbClr val="000000"/>
                      </a:solidFill>
                      <a:latin typeface="Times New Roman" pitchFamily="18" charset="0"/>
                    </a:rPr>
                    <a:t>G’</a:t>
                  </a:r>
                  <a:r>
                    <a:rPr lang="zh-CN" altLang="en-US" dirty="0">
                      <a:solidFill>
                        <a:srgbClr val="000000"/>
                      </a:solidFill>
                      <a:latin typeface="Times New Roman" pitchFamily="18" charset="0"/>
                      <a:ea typeface="华文细黑" pitchFamily="2" charset="-122"/>
                    </a:rPr>
                    <a:t>：</a:t>
                  </a:r>
                  <a:endParaRPr lang="zh-CN" altLang="en-US" dirty="0"/>
                </a:p>
              </p:txBody>
            </p:sp>
          </p:grpSp>
        </p:grpSp>
        <mc:AlternateContent xmlns:mc="http://schemas.openxmlformats.org/markup-compatibility/2006" xmlns:a14="http://schemas.microsoft.com/office/drawing/2010/main">
          <mc:Choice Requires="a14">
            <p:sp>
              <p:nvSpPr>
                <p:cNvPr id="43" name="TextBox 42"/>
                <p:cNvSpPr txBox="1"/>
                <p:nvPr/>
              </p:nvSpPr>
              <p:spPr>
                <a:xfrm>
                  <a:off x="6895137" y="5276922"/>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𝟏</m:t>
                        </m:r>
                      </m:oMath>
                    </m:oMathPara>
                  </a14:m>
                  <a:endParaRPr lang="en-US" altLang="zh-CN" sz="1400" dirty="0">
                    <a:solidFill>
                      <a:srgbClr val="000000"/>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895137" y="5276922"/>
                  <a:ext cx="437638" cy="30777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7244265" y="4937332"/>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7244265" y="4937332"/>
                  <a:ext cx="437638"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993124" y="5273408"/>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7993124" y="5273408"/>
                  <a:ext cx="437638" cy="307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8072310" y="6151163"/>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𝟐</m:t>
                        </m:r>
                      </m:oMath>
                    </m:oMathPara>
                  </a14:m>
                  <a:endParaRPr lang="en-US" altLang="zh-CN" sz="1400" dirty="0">
                    <a:solidFill>
                      <a:srgbClr val="000000"/>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8072310" y="6151163"/>
                  <a:ext cx="437638"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846355" y="6059352"/>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𝟑</m:t>
                        </m:r>
                      </m:oMath>
                    </m:oMathPara>
                  </a14:m>
                  <a:endParaRPr lang="en-US" altLang="zh-CN" sz="1400" dirty="0">
                    <a:solidFill>
                      <a:srgbClr val="00000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6846355" y="6059352"/>
                  <a:ext cx="437638" cy="3077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256527" y="6435600"/>
                  <a:ext cx="43763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1" i="1" dirty="0">
                            <a:solidFill>
                              <a:srgbClr val="000000"/>
                            </a:solidFill>
                            <a:latin typeface="Cambria Math"/>
                          </a:rPr>
                          <m:t>𝟒</m:t>
                        </m:r>
                      </m:oMath>
                    </m:oMathPara>
                  </a14:m>
                  <a:endParaRPr lang="en-US" altLang="zh-CN" sz="1400" dirty="0">
                    <a:solidFill>
                      <a:srgbClr val="000000"/>
                    </a:solidFill>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256527" y="6435600"/>
                  <a:ext cx="437638" cy="307777"/>
                </a:xfrm>
                <a:prstGeom prst="rect">
                  <a:avLst/>
                </a:prstGeom>
                <a:blipFill>
                  <a:blip r:embed="rId6"/>
                  <a:stretch>
                    <a:fillRect/>
                  </a:stretch>
                </a:blipFill>
              </p:spPr>
              <p:txBody>
                <a:bodyPr/>
                <a:lstStyle/>
                <a:p>
                  <a:r>
                    <a:rPr lang="zh-CN" altLang="en-US">
                      <a:noFill/>
                    </a:rPr>
                    <a:t> </a:t>
                  </a:r>
                </a:p>
              </p:txBody>
            </p:sp>
          </mc:Fallback>
        </mc:AlternateContent>
      </p:grpSp>
      <p:sp>
        <p:nvSpPr>
          <p:cNvPr id="2" name="椭圆 1"/>
          <p:cNvSpPr/>
          <p:nvPr/>
        </p:nvSpPr>
        <p:spPr>
          <a:xfrm>
            <a:off x="8052289" y="4033618"/>
            <a:ext cx="1897857" cy="242700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799972" y="5740058"/>
            <a:ext cx="2703769" cy="369332"/>
          </a:xfrm>
          <a:prstGeom prst="rect">
            <a:avLst/>
          </a:prstGeom>
        </p:spPr>
        <p:txBody>
          <a:bodyPr wrap="square">
            <a:spAutoFit/>
          </a:bodyPr>
          <a:lstStyle/>
          <a:p>
            <a:r>
              <a:rPr lang="en-US" altLang="en-US" dirty="0">
                <a:solidFill>
                  <a:srgbClr val="FFC000"/>
                </a:solidFill>
                <a:latin typeface="Times New Roman" pitchFamily="18" charset="0"/>
                <a:ea typeface="华文细黑" pitchFamily="2" charset="-122"/>
              </a:rPr>
              <a:t>1+3+4</a:t>
            </a:r>
            <a:r>
              <a:rPr lang="en-US" altLang="zh-CN" dirty="0">
                <a:solidFill>
                  <a:srgbClr val="000000"/>
                </a:solidFill>
                <a:latin typeface="Times New Roman" pitchFamily="18" charset="0"/>
                <a:ea typeface="华文细黑" pitchFamily="2" charset="-122"/>
              </a:rPr>
              <a:t>=</a:t>
            </a:r>
            <a:r>
              <a:rPr lang="en-US" altLang="zh-CN" dirty="0">
                <a:solidFill>
                  <a:srgbClr val="FF0000"/>
                </a:solidFill>
                <a:latin typeface="Times New Roman" pitchFamily="18" charset="0"/>
                <a:ea typeface="华文细黑" pitchFamily="2" charset="-122"/>
              </a:rPr>
              <a:t>2+3+3</a:t>
            </a:r>
            <a:endParaRPr lang="zh-CN" altLang="en-US" dirty="0">
              <a:solidFill>
                <a:srgbClr val="FF0000"/>
              </a:solidFill>
            </a:endParaRPr>
          </a:p>
        </p:txBody>
      </p:sp>
    </p:spTree>
    <p:extLst>
      <p:ext uri="{BB962C8B-B14F-4D97-AF65-F5344CB8AC3E}">
        <p14:creationId xmlns:p14="http://schemas.microsoft.com/office/powerpoint/2010/main" val="43710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9154">
                                            <p:txEl>
                                              <p:pRg st="4" end="4"/>
                                            </p:txEl>
                                          </p:spTgt>
                                        </p:tgtEl>
                                        <p:attrNameLst>
                                          <p:attrName>style.visibility</p:attrName>
                                        </p:attrNameLst>
                                      </p:cBhvr>
                                      <p:to>
                                        <p:strVal val="visible"/>
                                      </p:to>
                                    </p:set>
                                    <p:animEffect transition="in" filter="blinds(horizontal)">
                                      <p:cBhvr>
                                        <p:cTn id="7" dur="500"/>
                                        <p:tgtEl>
                                          <p:spTgt spid="68915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9154">
                                            <p:txEl>
                                              <p:pRg st="5" end="5"/>
                                            </p:txEl>
                                          </p:spTgt>
                                        </p:tgtEl>
                                        <p:attrNameLst>
                                          <p:attrName>style.visibility</p:attrName>
                                        </p:attrNameLst>
                                      </p:cBhvr>
                                      <p:to>
                                        <p:strVal val="visible"/>
                                      </p:to>
                                    </p:set>
                                    <p:animEffect transition="in" filter="blinds(horizontal)">
                                      <p:cBhvr>
                                        <p:cTn id="12" dur="500"/>
                                        <p:tgtEl>
                                          <p:spTgt spid="68915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9154">
                                            <p:txEl>
                                              <p:pRg st="6" end="6"/>
                                            </p:txEl>
                                          </p:spTgt>
                                        </p:tgtEl>
                                        <p:attrNameLst>
                                          <p:attrName>style.visibility</p:attrName>
                                        </p:attrNameLst>
                                      </p:cBhvr>
                                      <p:to>
                                        <p:strVal val="visible"/>
                                      </p:to>
                                    </p:set>
                                    <p:animEffect transition="in" filter="blinds(horizontal)">
                                      <p:cBhvr>
                                        <p:cTn id="22" dur="500"/>
                                        <p:tgtEl>
                                          <p:spTgt spid="68915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9154">
                                            <p:txEl>
                                              <p:pRg st="7" end="7"/>
                                            </p:txEl>
                                          </p:spTgt>
                                        </p:tgtEl>
                                        <p:attrNameLst>
                                          <p:attrName>style.visibility</p:attrName>
                                        </p:attrNameLst>
                                      </p:cBhvr>
                                      <p:to>
                                        <p:strVal val="visible"/>
                                      </p:to>
                                    </p:set>
                                    <p:animEffect transition="in" filter="blinds(horizontal)">
                                      <p:cBhvr>
                                        <p:cTn id="27" dur="500"/>
                                        <p:tgtEl>
                                          <p:spTgt spid="68915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9154">
                                            <p:txEl>
                                              <p:pRg st="8" end="8"/>
                                            </p:txEl>
                                          </p:spTgt>
                                        </p:tgtEl>
                                        <p:attrNameLst>
                                          <p:attrName>style.visibility</p:attrName>
                                        </p:attrNameLst>
                                      </p:cBhvr>
                                      <p:to>
                                        <p:strVal val="visible"/>
                                      </p:to>
                                    </p:set>
                                    <p:animEffect transition="in" filter="blinds(horizontal)">
                                      <p:cBhvr>
                                        <p:cTn id="32" dur="500"/>
                                        <p:tgtEl>
                                          <p:spTgt spid="68915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89154">
                                            <p:txEl>
                                              <p:pRg st="9" end="9"/>
                                            </p:txEl>
                                          </p:spTgt>
                                        </p:tgtEl>
                                        <p:attrNameLst>
                                          <p:attrName>style.visibility</p:attrName>
                                        </p:attrNameLst>
                                      </p:cBhvr>
                                      <p:to>
                                        <p:strVal val="visible"/>
                                      </p:to>
                                    </p:set>
                                    <p:animEffect transition="in" filter="blinds(horizontal)">
                                      <p:cBhvr>
                                        <p:cTn id="42" dur="500"/>
                                        <p:tgtEl>
                                          <p:spTgt spid="68915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89154">
                                            <p:txEl>
                                              <p:pRg st="14" end="14"/>
                                            </p:txEl>
                                          </p:spTgt>
                                        </p:tgtEl>
                                        <p:attrNameLst>
                                          <p:attrName>style.visibility</p:attrName>
                                        </p:attrNameLst>
                                      </p:cBhvr>
                                      <p:to>
                                        <p:strVal val="visible"/>
                                      </p:to>
                                    </p:set>
                                    <p:animEffect transition="in" filter="blinds(horizontal)">
                                      <p:cBhvr>
                                        <p:cTn id="47" dur="500"/>
                                        <p:tgtEl>
                                          <p:spTgt spid="68915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E8DED8"/>
                </a:solidFill>
                <a:latin typeface="Garamond" pitchFamily="18" charset="0"/>
              </a:rPr>
              <a:t>  </a:t>
            </a:r>
            <a:r>
              <a:rPr lang="zh-CN" altLang="en-US" sz="3200">
                <a:solidFill>
                  <a:srgbClr val="5E2CAE"/>
                </a:solidFill>
                <a:latin typeface="Garamond" pitchFamily="18" charset="0"/>
              </a:rPr>
              <a:t>构造中国邮路算法</a:t>
            </a:r>
          </a:p>
        </p:txBody>
      </p:sp>
      <p:sp>
        <p:nvSpPr>
          <p:cNvPr id="690179" name="Rectangle 3"/>
          <p:cNvSpPr>
            <a:spLocks noChangeArrowheads="1"/>
          </p:cNvSpPr>
          <p:nvPr/>
        </p:nvSpPr>
        <p:spPr bwMode="auto">
          <a:xfrm>
            <a:off x="1524000" y="1943100"/>
            <a:ext cx="8915400" cy="2021772"/>
          </a:xfrm>
          <a:prstGeom prst="rect">
            <a:avLst/>
          </a:prstGeom>
          <a:noFill/>
          <a:ln w="9525">
            <a:noFill/>
            <a:miter lim="800000"/>
            <a:headEnd/>
            <a:tailEnd/>
          </a:ln>
        </p:spPr>
        <p:txBody>
          <a:bodyPr>
            <a:spAutoFit/>
          </a:bodyPr>
          <a:lstStyle/>
          <a:p>
            <a:pPr>
              <a:lnSpc>
                <a:spcPct val="110000"/>
              </a:lnSpc>
              <a:spcBef>
                <a:spcPct val="10000"/>
              </a:spcBef>
            </a:pPr>
            <a:r>
              <a:rPr lang="en-US" altLang="zh-CN" dirty="0">
                <a:solidFill>
                  <a:srgbClr val="000000"/>
                </a:solidFill>
                <a:latin typeface="宋体" pitchFamily="2" charset="-122"/>
              </a:rPr>
              <a:t>    </a:t>
            </a:r>
            <a:r>
              <a:rPr lang="en-US" altLang="zh-CN" dirty="0">
                <a:solidFill>
                  <a:srgbClr val="000000"/>
                </a:solidFill>
                <a:latin typeface="Times New Roman" pitchFamily="18" charset="0"/>
              </a:rPr>
              <a:t>①  </a:t>
            </a:r>
            <a:r>
              <a:rPr lang="zh-CN" altLang="zh-CN" dirty="0">
                <a:solidFill>
                  <a:srgbClr val="000000"/>
                </a:solidFill>
                <a:latin typeface="宋体" pitchFamily="2" charset="-122"/>
              </a:rPr>
              <a:t>找出度为奇的点</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② </a:t>
            </a:r>
            <a:r>
              <a:rPr lang="zh-CN" altLang="zh-CN" dirty="0">
                <a:solidFill>
                  <a:srgbClr val="000000"/>
                </a:solidFill>
                <a:latin typeface="宋体" pitchFamily="2" charset="-122"/>
              </a:rPr>
              <a:t>依据条件1构造邮路，即</a:t>
            </a:r>
            <a:r>
              <a:rPr lang="en-US" altLang="zh-CN" dirty="0">
                <a:solidFill>
                  <a:srgbClr val="000000"/>
                </a:solidFill>
                <a:latin typeface="宋体" pitchFamily="2" charset="-122"/>
              </a:rPr>
              <a:t>G</a:t>
            </a:r>
            <a:r>
              <a:rPr lang="zh-CN" altLang="zh-CN" dirty="0">
                <a:solidFill>
                  <a:srgbClr val="000000"/>
                </a:solidFill>
                <a:latin typeface="宋体" pitchFamily="2" charset="-122"/>
              </a:rPr>
              <a:t>的每条边最多重复一次，</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a:t>
            </a:r>
            <a:r>
              <a:rPr lang="zh-CN" altLang="zh-CN" dirty="0">
                <a:solidFill>
                  <a:srgbClr val="000000"/>
                </a:solidFill>
                <a:latin typeface="宋体" pitchFamily="2" charset="-122"/>
              </a:rPr>
              <a:t>并保证计算重复边之后度都是偶数</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③ </a:t>
            </a:r>
            <a:r>
              <a:rPr lang="zh-CN" altLang="zh-CN" dirty="0">
                <a:solidFill>
                  <a:srgbClr val="000000"/>
                </a:solidFill>
                <a:latin typeface="宋体" pitchFamily="2" charset="-122"/>
              </a:rPr>
              <a:t>由条件2对所有回路进行判断，</a:t>
            </a:r>
            <a:r>
              <a:rPr lang="zh-CN" altLang="en-US" dirty="0">
                <a:solidFill>
                  <a:srgbClr val="000000"/>
                </a:solidFill>
                <a:latin typeface="宋体" pitchFamily="2" charset="-122"/>
              </a:rPr>
              <a:t>在</a:t>
            </a:r>
            <a:r>
              <a:rPr lang="en-US" altLang="zh-CN" dirty="0">
                <a:solidFill>
                  <a:srgbClr val="000000"/>
                </a:solidFill>
                <a:latin typeface="宋体" pitchFamily="2" charset="-122"/>
              </a:rPr>
              <a:t>G</a:t>
            </a:r>
            <a:r>
              <a:rPr lang="zh-CN" altLang="en-US" dirty="0">
                <a:solidFill>
                  <a:srgbClr val="000000"/>
                </a:solidFill>
                <a:latin typeface="宋体" pitchFamily="2" charset="-122"/>
              </a:rPr>
              <a:t>的任意一个回路上</a:t>
            </a:r>
            <a:r>
              <a:rPr lang="en-US" altLang="zh-CN" dirty="0">
                <a:solidFill>
                  <a:srgbClr val="000000"/>
                </a:solidFill>
                <a:latin typeface="宋体" pitchFamily="2" charset="-122"/>
              </a:rPr>
              <a:t>,</a:t>
            </a:r>
          </a:p>
          <a:p>
            <a:pPr>
              <a:lnSpc>
                <a:spcPct val="110000"/>
              </a:lnSpc>
              <a:spcBef>
                <a:spcPct val="10000"/>
              </a:spcBef>
            </a:pPr>
            <a:r>
              <a:rPr lang="en-US" altLang="zh-CN" dirty="0">
                <a:solidFill>
                  <a:srgbClr val="000000"/>
                </a:solidFill>
                <a:latin typeface="宋体" pitchFamily="2" charset="-122"/>
              </a:rPr>
              <a:t>       </a:t>
            </a:r>
            <a:r>
              <a:rPr lang="zh-CN" altLang="en-US" dirty="0">
                <a:solidFill>
                  <a:srgbClr val="000000"/>
                </a:solidFill>
                <a:latin typeface="宋体" pitchFamily="2" charset="-122"/>
              </a:rPr>
              <a:t>如果重复边的长度之和超过该回路长度的一半，</a:t>
            </a:r>
            <a:r>
              <a:rPr lang="zh-CN" altLang="zh-CN" dirty="0">
                <a:solidFill>
                  <a:srgbClr val="000000"/>
                </a:solidFill>
                <a:latin typeface="宋体" pitchFamily="2" charset="-122"/>
              </a:rPr>
              <a:t>则令</a:t>
            </a:r>
            <a:endParaRPr lang="zh-CN" altLang="en-US" dirty="0">
              <a:solidFill>
                <a:srgbClr val="000000"/>
              </a:solidFill>
              <a:latin typeface="宋体" pitchFamily="2" charset="-122"/>
            </a:endParaRPr>
          </a:p>
          <a:p>
            <a:pPr>
              <a:lnSpc>
                <a:spcPct val="110000"/>
              </a:lnSpc>
              <a:spcBef>
                <a:spcPct val="10000"/>
              </a:spcBef>
            </a:pPr>
            <a:r>
              <a:rPr lang="zh-CN" altLang="en-US" dirty="0">
                <a:solidFill>
                  <a:srgbClr val="000000"/>
                </a:solidFill>
                <a:latin typeface="宋体" pitchFamily="2" charset="-122"/>
              </a:rPr>
              <a:t>       </a:t>
            </a:r>
            <a:r>
              <a:rPr lang="zh-CN" altLang="zh-CN" dirty="0">
                <a:solidFill>
                  <a:srgbClr val="000000"/>
                </a:solidFill>
                <a:latin typeface="宋体" pitchFamily="2" charset="-122"/>
              </a:rPr>
              <a:t>回路中的重复边不重复，不重复边变为重复</a:t>
            </a:r>
            <a:endParaRPr lang="zh-CN" altLang="en-US" dirty="0">
              <a:solidFill>
                <a:srgbClr val="000000"/>
              </a:solidFill>
              <a:latin typeface="宋体" pitchFamily="2" charset="-122"/>
            </a:endParaRPr>
          </a:p>
        </p:txBody>
      </p:sp>
      <p:sp>
        <p:nvSpPr>
          <p:cNvPr id="5"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dirty="0">
                <a:ln w="12700">
                  <a:solidFill>
                    <a:srgbClr val="675D59"/>
                  </a:solidFill>
                </a:ln>
                <a:solidFill>
                  <a:srgbClr val="675D59">
                    <a:lumMod val="75000"/>
                  </a:srgbClr>
                </a:solidFill>
                <a:latin typeface="宋体"/>
                <a:ea typeface="宋体"/>
              </a:rPr>
              <a:t>无向图中国邮路</a:t>
            </a:r>
            <a:endParaRPr lang="en-US" altLang="zh-CN" sz="4400"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32435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wipe(left)">
                                      <p:cBhvr>
                                        <p:cTn id="7" dur="500"/>
                                        <p:tgtEl>
                                          <p:spTgt spid="69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0179">
                                            <p:txEl>
                                              <p:pRg st="1" end="1"/>
                                            </p:txEl>
                                          </p:spTgt>
                                        </p:tgtEl>
                                        <p:attrNameLst>
                                          <p:attrName>style.visibility</p:attrName>
                                        </p:attrNameLst>
                                      </p:cBhvr>
                                      <p:to>
                                        <p:strVal val="visible"/>
                                      </p:to>
                                    </p:set>
                                    <p:animEffect transition="in" filter="wipe(left)">
                                      <p:cBhvr>
                                        <p:cTn id="12" dur="500"/>
                                        <p:tgtEl>
                                          <p:spTgt spid="69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0179">
                                            <p:txEl>
                                              <p:pRg st="2" end="2"/>
                                            </p:txEl>
                                          </p:spTgt>
                                        </p:tgtEl>
                                        <p:attrNameLst>
                                          <p:attrName>style.visibility</p:attrName>
                                        </p:attrNameLst>
                                      </p:cBhvr>
                                      <p:to>
                                        <p:strVal val="visible"/>
                                      </p:to>
                                    </p:set>
                                    <p:animEffect transition="in" filter="wipe(left)">
                                      <p:cBhvr>
                                        <p:cTn id="17" dur="500"/>
                                        <p:tgtEl>
                                          <p:spTgt spid="69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0179">
                                            <p:txEl>
                                              <p:pRg st="3" end="3"/>
                                            </p:txEl>
                                          </p:spTgt>
                                        </p:tgtEl>
                                        <p:attrNameLst>
                                          <p:attrName>style.visibility</p:attrName>
                                        </p:attrNameLst>
                                      </p:cBhvr>
                                      <p:to>
                                        <p:strVal val="visible"/>
                                      </p:to>
                                    </p:set>
                                    <p:animEffect transition="in" filter="wipe(left)">
                                      <p:cBhvr>
                                        <p:cTn id="22" dur="500"/>
                                        <p:tgtEl>
                                          <p:spTgt spid="690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0179">
                                            <p:txEl>
                                              <p:pRg st="4" end="4"/>
                                            </p:txEl>
                                          </p:spTgt>
                                        </p:tgtEl>
                                        <p:attrNameLst>
                                          <p:attrName>style.visibility</p:attrName>
                                        </p:attrNameLst>
                                      </p:cBhvr>
                                      <p:to>
                                        <p:strVal val="visible"/>
                                      </p:to>
                                    </p:set>
                                    <p:animEffect transition="in" filter="wipe(left)">
                                      <p:cBhvr>
                                        <p:cTn id="27" dur="500"/>
                                        <p:tgtEl>
                                          <p:spTgt spid="690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0179">
                                            <p:txEl>
                                              <p:pRg st="5" end="5"/>
                                            </p:txEl>
                                          </p:spTgt>
                                        </p:tgtEl>
                                        <p:attrNameLst>
                                          <p:attrName>style.visibility</p:attrName>
                                        </p:attrNameLst>
                                      </p:cBhvr>
                                      <p:to>
                                        <p:strVal val="visible"/>
                                      </p:to>
                                    </p:set>
                                    <p:animEffect transition="in" filter="wipe(left)">
                                      <p:cBhvr>
                                        <p:cTn id="32" dur="500"/>
                                        <p:tgtEl>
                                          <p:spTgt spid="6901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E8DED8"/>
                </a:solidFill>
                <a:latin typeface="Garamond" pitchFamily="18" charset="0"/>
              </a:rPr>
              <a:t>  </a:t>
            </a:r>
            <a:r>
              <a:rPr lang="zh-CN" altLang="en-US" sz="3200">
                <a:solidFill>
                  <a:srgbClr val="5E2CAE"/>
                </a:solidFill>
                <a:latin typeface="Garamond" pitchFamily="18" charset="0"/>
              </a:rPr>
              <a:t>构造中国邮路算法</a:t>
            </a:r>
          </a:p>
        </p:txBody>
      </p:sp>
      <p:sp>
        <p:nvSpPr>
          <p:cNvPr id="692227" name="Rectangle 3"/>
          <p:cNvSpPr>
            <a:spLocks noChangeArrowheads="1"/>
          </p:cNvSpPr>
          <p:nvPr/>
        </p:nvSpPr>
        <p:spPr bwMode="auto">
          <a:xfrm>
            <a:off x="1865314" y="2259014"/>
            <a:ext cx="8618537" cy="3031343"/>
          </a:xfrm>
          <a:prstGeom prst="rect">
            <a:avLst/>
          </a:prstGeom>
          <a:noFill/>
          <a:ln w="9525">
            <a:noFill/>
            <a:miter lim="800000"/>
            <a:headEnd/>
            <a:tailEnd/>
          </a:ln>
        </p:spPr>
        <p:txBody>
          <a:bodyPr>
            <a:spAutoFit/>
          </a:bodyPr>
          <a:lstStyle/>
          <a:p>
            <a:pPr>
              <a:lnSpc>
                <a:spcPct val="110000"/>
              </a:lnSpc>
              <a:spcBef>
                <a:spcPct val="10000"/>
              </a:spcBef>
            </a:pPr>
            <a:r>
              <a:rPr lang="en-US" altLang="zh-CN" dirty="0">
                <a:solidFill>
                  <a:srgbClr val="E8DED8"/>
                </a:solidFill>
                <a:latin typeface="Times New Roman" pitchFamily="18" charset="0"/>
              </a:rPr>
              <a:t>    </a:t>
            </a:r>
            <a:r>
              <a:rPr lang="en-US" altLang="zh-CN" dirty="0">
                <a:solidFill>
                  <a:srgbClr val="000000"/>
                </a:solidFill>
                <a:latin typeface="Times New Roman" pitchFamily="18" charset="0"/>
              </a:rPr>
              <a:t>① </a:t>
            </a:r>
            <a:r>
              <a:rPr lang="zh-CN" altLang="zh-CN" dirty="0">
                <a:solidFill>
                  <a:srgbClr val="000000"/>
                </a:solidFill>
                <a:latin typeface="Times New Roman" pitchFamily="18" charset="0"/>
              </a:rPr>
              <a:t>确定G</a:t>
            </a:r>
            <a:r>
              <a:rPr lang="zh-CN" altLang="zh-CN" dirty="0">
                <a:solidFill>
                  <a:srgbClr val="000000"/>
                </a:solidFill>
                <a:latin typeface="Times New Roman" pitchFamily="18" charset="0"/>
                <a:ea typeface="华文细黑" pitchFamily="2" charset="-122"/>
              </a:rPr>
              <a:t>中度为奇的结点，构成V</a:t>
            </a:r>
            <a:r>
              <a:rPr lang="zh-CN" altLang="zh-CN" baseline="-25000" dirty="0">
                <a:solidFill>
                  <a:srgbClr val="000000"/>
                </a:solidFill>
                <a:latin typeface="Times New Roman" pitchFamily="18" charset="0"/>
                <a:ea typeface="华文细黑" pitchFamily="2" charset="-122"/>
              </a:rPr>
              <a:t>0</a:t>
            </a:r>
            <a:r>
              <a:rPr lang="zh-CN" altLang="zh-CN" dirty="0">
                <a:solidFill>
                  <a:srgbClr val="000000"/>
                </a:solidFill>
                <a:latin typeface="Times New Roman" pitchFamily="18" charset="0"/>
                <a:ea typeface="华文细黑" pitchFamily="2" charset="-122"/>
              </a:rPr>
              <a:t>(G)</a:t>
            </a:r>
            <a:endParaRPr lang="en-US" altLang="zh-CN" dirty="0">
              <a:solidFill>
                <a:srgbClr val="000000"/>
              </a:solidFill>
              <a:latin typeface="Times New Roman" pitchFamily="18" charset="0"/>
            </a:endParaRPr>
          </a:p>
          <a:p>
            <a:pPr>
              <a:lnSpc>
                <a:spcPct val="110000"/>
              </a:lnSpc>
              <a:spcBef>
                <a:spcPct val="10000"/>
              </a:spcBef>
            </a:pPr>
            <a:r>
              <a:rPr lang="en-US" altLang="zh-CN" dirty="0">
                <a:solidFill>
                  <a:srgbClr val="000000"/>
                </a:solidFill>
                <a:latin typeface="Times New Roman" pitchFamily="18" charset="0"/>
              </a:rPr>
              <a:t>    ② </a:t>
            </a:r>
            <a:r>
              <a:rPr lang="zh-CN" altLang="en-US" dirty="0">
                <a:solidFill>
                  <a:srgbClr val="000000"/>
                </a:solidFill>
                <a:latin typeface="Times New Roman" pitchFamily="18" charset="0"/>
              </a:rPr>
              <a:t>求</a:t>
            </a:r>
            <a:r>
              <a:rPr lang="en-US" altLang="zh-CN" dirty="0">
                <a:solidFill>
                  <a:srgbClr val="000000"/>
                </a:solidFill>
                <a:latin typeface="Times New Roman" pitchFamily="18" charset="0"/>
              </a:rPr>
              <a:t>V</a:t>
            </a:r>
            <a:r>
              <a:rPr lang="en-US" altLang="zh-CN" baseline="-25000" dirty="0">
                <a:solidFill>
                  <a:srgbClr val="000000"/>
                </a:solidFill>
                <a:latin typeface="Times New Roman" pitchFamily="18" charset="0"/>
                <a:ea typeface="华文细黑" pitchFamily="2" charset="-122"/>
              </a:rPr>
              <a:t>0</a:t>
            </a:r>
            <a:r>
              <a:rPr lang="en-US" altLang="zh-CN" dirty="0">
                <a:solidFill>
                  <a:srgbClr val="000000"/>
                </a:solidFill>
                <a:latin typeface="Times New Roman" pitchFamily="18" charset="0"/>
              </a:rPr>
              <a:t>(G)</a:t>
            </a:r>
            <a:r>
              <a:rPr lang="zh-CN" altLang="en-US" dirty="0">
                <a:solidFill>
                  <a:srgbClr val="000000"/>
                </a:solidFill>
                <a:latin typeface="Times New Roman" pitchFamily="18" charset="0"/>
                <a:ea typeface="华文细黑" pitchFamily="2" charset="-122"/>
              </a:rPr>
              <a:t>各结点在</a:t>
            </a:r>
            <a:r>
              <a:rPr lang="en-US" altLang="zh-CN" dirty="0">
                <a:solidFill>
                  <a:srgbClr val="000000"/>
                </a:solidFill>
                <a:latin typeface="Times New Roman" pitchFamily="18" charset="0"/>
                <a:ea typeface="华文细黑" pitchFamily="2" charset="-122"/>
              </a:rPr>
              <a:t>G</a:t>
            </a:r>
            <a:r>
              <a:rPr lang="zh-CN" altLang="en-US" dirty="0">
                <a:solidFill>
                  <a:srgbClr val="000000"/>
                </a:solidFill>
                <a:latin typeface="Times New Roman" pitchFamily="18" charset="0"/>
                <a:ea typeface="华文细黑" pitchFamily="2" charset="-122"/>
              </a:rPr>
              <a:t>中的最短路径</a:t>
            </a:r>
            <a:r>
              <a:rPr lang="en-US" altLang="zh-CN" dirty="0" err="1">
                <a:solidFill>
                  <a:srgbClr val="000000"/>
                </a:solidFill>
                <a:latin typeface="Times New Roman" pitchFamily="18" charset="0"/>
                <a:ea typeface="华文细黑" pitchFamily="2" charset="-122"/>
              </a:rPr>
              <a:t>P</a:t>
            </a:r>
            <a:r>
              <a:rPr lang="en-US" altLang="zh-CN" baseline="-25000" dirty="0" err="1">
                <a:solidFill>
                  <a:srgbClr val="000000"/>
                </a:solidFill>
                <a:latin typeface="Times New Roman" pitchFamily="18" charset="0"/>
                <a:ea typeface="华文细黑" pitchFamily="2" charset="-122"/>
              </a:rPr>
              <a:t>ij</a:t>
            </a:r>
            <a:r>
              <a:rPr lang="zh-CN" altLang="en-US" dirty="0">
                <a:solidFill>
                  <a:srgbClr val="000000"/>
                </a:solidFill>
                <a:latin typeface="Times New Roman" pitchFamily="18" charset="0"/>
                <a:ea typeface="华文细黑" pitchFamily="2" charset="-122"/>
              </a:rPr>
              <a:t>及其长度</a:t>
            </a:r>
            <a:r>
              <a:rPr lang="en-US" altLang="zh-CN" dirty="0">
                <a:solidFill>
                  <a:srgbClr val="000000"/>
                </a:solidFill>
                <a:latin typeface="Times New Roman" pitchFamily="18" charset="0"/>
                <a:ea typeface="华文细黑" pitchFamily="2" charset="-122"/>
              </a:rPr>
              <a:t>π(</a:t>
            </a:r>
            <a:r>
              <a:rPr lang="en-US" altLang="zh-CN" dirty="0" err="1">
                <a:solidFill>
                  <a:srgbClr val="000000"/>
                </a:solidFill>
                <a:latin typeface="Times New Roman" pitchFamily="18" charset="0"/>
                <a:ea typeface="华文细黑" pitchFamily="2" charset="-122"/>
              </a:rPr>
              <a:t>v</a:t>
            </a:r>
            <a:r>
              <a:rPr lang="en-US" altLang="zh-CN" baseline="-25000" dirty="0" err="1">
                <a:solidFill>
                  <a:srgbClr val="000000"/>
                </a:solidFill>
                <a:latin typeface="Times New Roman" pitchFamily="18" charset="0"/>
                <a:ea typeface="华文细黑" pitchFamily="2" charset="-122"/>
              </a:rPr>
              <a:t>i</a:t>
            </a:r>
            <a:r>
              <a:rPr lang="en-US" altLang="zh-CN" dirty="0" err="1">
                <a:solidFill>
                  <a:srgbClr val="000000"/>
                </a:solidFill>
                <a:latin typeface="Times New Roman" pitchFamily="18" charset="0"/>
                <a:ea typeface="华文细黑" pitchFamily="2" charset="-122"/>
              </a:rPr>
              <a:t>,v</a:t>
            </a:r>
            <a:r>
              <a:rPr lang="en-US" altLang="zh-CN" baseline="-25000" dirty="0" err="1">
                <a:solidFill>
                  <a:srgbClr val="000000"/>
                </a:solidFill>
                <a:latin typeface="Times New Roman" pitchFamily="18" charset="0"/>
                <a:ea typeface="华文细黑" pitchFamily="2" charset="-122"/>
              </a:rPr>
              <a:t>j</a:t>
            </a:r>
            <a:r>
              <a:rPr lang="en-US" altLang="zh-CN" dirty="0">
                <a:solidFill>
                  <a:srgbClr val="000000"/>
                </a:solidFill>
                <a:latin typeface="Times New Roman" pitchFamily="18" charset="0"/>
                <a:ea typeface="华文细黑" pitchFamily="2" charset="-122"/>
              </a:rPr>
              <a:t>)</a:t>
            </a:r>
          </a:p>
          <a:p>
            <a:pPr>
              <a:lnSpc>
                <a:spcPct val="110000"/>
              </a:lnSpc>
              <a:spcBef>
                <a:spcPct val="10000"/>
              </a:spcBef>
            </a:pPr>
            <a:r>
              <a:rPr lang="en-US" altLang="zh-CN" dirty="0">
                <a:solidFill>
                  <a:srgbClr val="000000"/>
                </a:solidFill>
                <a:latin typeface="Times New Roman" pitchFamily="18" charset="0"/>
              </a:rPr>
              <a:t>    ③ </a:t>
            </a:r>
            <a:r>
              <a:rPr lang="zh-CN" altLang="zh-CN" dirty="0">
                <a:solidFill>
                  <a:srgbClr val="000000"/>
                </a:solidFill>
                <a:latin typeface="Times New Roman" pitchFamily="18" charset="0"/>
              </a:rPr>
              <a:t>对V</a:t>
            </a:r>
            <a:r>
              <a:rPr lang="zh-CN" altLang="zh-CN" baseline="-25000" dirty="0">
                <a:solidFill>
                  <a:srgbClr val="000000"/>
                </a:solidFill>
                <a:latin typeface="Times New Roman" pitchFamily="18" charset="0"/>
                <a:ea typeface="华文细黑" pitchFamily="2" charset="-122"/>
              </a:rPr>
              <a:t>0</a:t>
            </a:r>
            <a:r>
              <a:rPr lang="zh-CN" altLang="zh-CN" dirty="0">
                <a:solidFill>
                  <a:srgbClr val="000000"/>
                </a:solidFill>
                <a:latin typeface="Times New Roman" pitchFamily="18" charset="0"/>
              </a:rPr>
              <a:t>(G)</a:t>
            </a:r>
            <a:r>
              <a:rPr lang="zh-CN" altLang="zh-CN" dirty="0">
                <a:solidFill>
                  <a:srgbClr val="000000"/>
                </a:solidFill>
                <a:latin typeface="Times New Roman" pitchFamily="18" charset="0"/>
                <a:ea typeface="华文细黑" pitchFamily="2" charset="-122"/>
              </a:rPr>
              <a:t>的结点进行最小权匹配，即选出| V</a:t>
            </a:r>
            <a:r>
              <a:rPr lang="zh-CN" altLang="zh-CN" baseline="-25000" dirty="0">
                <a:solidFill>
                  <a:srgbClr val="000000"/>
                </a:solidFill>
                <a:latin typeface="Times New Roman" pitchFamily="18" charset="0"/>
                <a:ea typeface="华文细黑" pitchFamily="2" charset="-122"/>
              </a:rPr>
              <a:t>0</a:t>
            </a:r>
            <a:r>
              <a:rPr lang="zh-CN" altLang="zh-CN" dirty="0">
                <a:solidFill>
                  <a:srgbClr val="000000"/>
                </a:solidFill>
                <a:latin typeface="Times New Roman" pitchFamily="18" charset="0"/>
                <a:ea typeface="华文细黑" pitchFamily="2" charset="-122"/>
              </a:rPr>
              <a:t>(G) |/2个</a:t>
            </a:r>
            <a:endParaRPr lang="zh-CN" altLang="en-US" dirty="0">
              <a:solidFill>
                <a:srgbClr val="000000"/>
              </a:solidFill>
              <a:latin typeface="Times New Roman" pitchFamily="18" charset="0"/>
              <a:ea typeface="华文细黑" pitchFamily="2" charset="-122"/>
            </a:endParaRPr>
          </a:p>
          <a:p>
            <a:pPr>
              <a:lnSpc>
                <a:spcPct val="110000"/>
              </a:lnSpc>
              <a:spcBef>
                <a:spcPct val="10000"/>
              </a:spcBef>
            </a:pPr>
            <a:r>
              <a:rPr lang="zh-CN" altLang="en-US" dirty="0">
                <a:solidFill>
                  <a:srgbClr val="000000"/>
                </a:solidFill>
                <a:latin typeface="Times New Roman" pitchFamily="18" charset="0"/>
                <a:ea typeface="华文细黑" pitchFamily="2" charset="-122"/>
              </a:rPr>
              <a:t>          </a:t>
            </a:r>
            <a:r>
              <a:rPr lang="zh-CN" altLang="zh-CN" dirty="0">
                <a:solidFill>
                  <a:srgbClr val="000000"/>
                </a:solidFill>
                <a:latin typeface="Times New Roman" pitchFamily="18" charset="0"/>
                <a:ea typeface="华文细黑" pitchFamily="2" charset="-122"/>
              </a:rPr>
              <a:t>π(v</a:t>
            </a:r>
            <a:r>
              <a:rPr lang="zh-CN" altLang="zh-CN" baseline="-25000" dirty="0">
                <a:solidFill>
                  <a:srgbClr val="000000"/>
                </a:solidFill>
                <a:latin typeface="Times New Roman" pitchFamily="18" charset="0"/>
                <a:ea typeface="华文细黑" pitchFamily="2" charset="-122"/>
              </a:rPr>
              <a:t>i</a:t>
            </a:r>
            <a:r>
              <a:rPr lang="zh-CN" altLang="zh-CN" dirty="0">
                <a:solidFill>
                  <a:srgbClr val="000000"/>
                </a:solidFill>
                <a:latin typeface="Times New Roman" pitchFamily="18" charset="0"/>
                <a:ea typeface="华文细黑" pitchFamily="2" charset="-122"/>
              </a:rPr>
              <a:t>,v</a:t>
            </a:r>
            <a:r>
              <a:rPr lang="zh-CN" altLang="zh-CN" baseline="-25000" dirty="0">
                <a:solidFill>
                  <a:srgbClr val="000000"/>
                </a:solidFill>
                <a:latin typeface="Times New Roman" pitchFamily="18" charset="0"/>
                <a:ea typeface="华文细黑" pitchFamily="2" charset="-122"/>
              </a:rPr>
              <a:t>j</a:t>
            </a:r>
            <a:r>
              <a:rPr lang="zh-CN" altLang="zh-CN" dirty="0">
                <a:solidFill>
                  <a:srgbClr val="000000"/>
                </a:solidFill>
                <a:latin typeface="Times New Roman" pitchFamily="18" charset="0"/>
                <a:ea typeface="华文细黑" pitchFamily="2" charset="-122"/>
              </a:rPr>
              <a:t>)，保证每个结点在P</a:t>
            </a:r>
            <a:r>
              <a:rPr lang="zh-CN" altLang="zh-CN" baseline="-25000" dirty="0">
                <a:solidFill>
                  <a:srgbClr val="000000"/>
                </a:solidFill>
                <a:latin typeface="Times New Roman" pitchFamily="18" charset="0"/>
                <a:ea typeface="华文细黑" pitchFamily="2" charset="-122"/>
              </a:rPr>
              <a:t>ij</a:t>
            </a:r>
            <a:r>
              <a:rPr lang="zh-CN" altLang="zh-CN" dirty="0">
                <a:solidFill>
                  <a:srgbClr val="000000"/>
                </a:solidFill>
                <a:latin typeface="Times New Roman" pitchFamily="18" charset="0"/>
                <a:ea typeface="华文细黑" pitchFamily="2" charset="-122"/>
              </a:rPr>
              <a:t>中只出现一次，并且这些</a:t>
            </a:r>
            <a:endParaRPr lang="zh-CN" altLang="en-US" dirty="0">
              <a:solidFill>
                <a:srgbClr val="000000"/>
              </a:solidFill>
              <a:latin typeface="Times New Roman" pitchFamily="18" charset="0"/>
              <a:ea typeface="华文细黑" pitchFamily="2" charset="-122"/>
            </a:endParaRPr>
          </a:p>
          <a:p>
            <a:pPr>
              <a:lnSpc>
                <a:spcPct val="110000"/>
              </a:lnSpc>
              <a:spcBef>
                <a:spcPct val="10000"/>
              </a:spcBef>
            </a:pPr>
            <a:r>
              <a:rPr lang="zh-CN" altLang="en-US" dirty="0">
                <a:solidFill>
                  <a:srgbClr val="000000"/>
                </a:solidFill>
                <a:latin typeface="Times New Roman" pitchFamily="18" charset="0"/>
                <a:ea typeface="华文细黑" pitchFamily="2" charset="-122"/>
              </a:rPr>
              <a:t>          </a:t>
            </a:r>
            <a:r>
              <a:rPr lang="zh-CN" altLang="zh-CN" dirty="0">
                <a:solidFill>
                  <a:srgbClr val="000000"/>
                </a:solidFill>
                <a:latin typeface="Times New Roman" pitchFamily="18" charset="0"/>
                <a:ea typeface="华文细黑" pitchFamily="2" charset="-122"/>
              </a:rPr>
              <a:t>π(v</a:t>
            </a:r>
            <a:r>
              <a:rPr lang="zh-CN" altLang="zh-CN" baseline="-25000" dirty="0">
                <a:solidFill>
                  <a:srgbClr val="000000"/>
                </a:solidFill>
                <a:latin typeface="Times New Roman" pitchFamily="18" charset="0"/>
                <a:ea typeface="华文细黑" pitchFamily="2" charset="-122"/>
              </a:rPr>
              <a:t>i</a:t>
            </a:r>
            <a:r>
              <a:rPr lang="zh-CN" altLang="zh-CN" dirty="0">
                <a:solidFill>
                  <a:srgbClr val="000000"/>
                </a:solidFill>
                <a:latin typeface="Times New Roman" pitchFamily="18" charset="0"/>
                <a:ea typeface="华文细黑" pitchFamily="2" charset="-122"/>
              </a:rPr>
              <a:t>,v</a:t>
            </a:r>
            <a:r>
              <a:rPr lang="zh-CN" altLang="zh-CN" baseline="-25000" dirty="0">
                <a:solidFill>
                  <a:srgbClr val="000000"/>
                </a:solidFill>
                <a:latin typeface="Times New Roman" pitchFamily="18" charset="0"/>
                <a:ea typeface="华文细黑" pitchFamily="2" charset="-122"/>
              </a:rPr>
              <a:t>j</a:t>
            </a:r>
            <a:r>
              <a:rPr lang="zh-CN" altLang="zh-CN" dirty="0">
                <a:solidFill>
                  <a:srgbClr val="000000"/>
                </a:solidFill>
                <a:latin typeface="Times New Roman" pitchFamily="18" charset="0"/>
                <a:ea typeface="华文细黑" pitchFamily="2" charset="-122"/>
              </a:rPr>
              <a:t>)的总和最小</a:t>
            </a:r>
            <a:r>
              <a:rPr lang="zh-CN" altLang="en-US" dirty="0">
                <a:solidFill>
                  <a:srgbClr val="000000"/>
                </a:solidFill>
                <a:latin typeface="Times New Roman" pitchFamily="18" charset="0"/>
                <a:ea typeface="华文细黑" pitchFamily="2" charset="-122"/>
              </a:rPr>
              <a:t>（最佳匹配问题，在后面二分图匹配中</a:t>
            </a:r>
            <a:endParaRPr lang="en-US" altLang="zh-CN" dirty="0">
              <a:solidFill>
                <a:srgbClr val="000000"/>
              </a:solidFill>
              <a:latin typeface="Times New Roman" pitchFamily="18" charset="0"/>
              <a:ea typeface="华文细黑" pitchFamily="2" charset="-122"/>
            </a:endParaRPr>
          </a:p>
          <a:p>
            <a:pPr>
              <a:lnSpc>
                <a:spcPct val="110000"/>
              </a:lnSpc>
              <a:spcBef>
                <a:spcPct val="10000"/>
              </a:spcBef>
            </a:pPr>
            <a:r>
              <a:rPr lang="en-US" altLang="zh-CN"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ea typeface="华文细黑" pitchFamily="2" charset="-122"/>
              </a:rPr>
              <a:t>会讲如何实现）</a:t>
            </a:r>
          </a:p>
          <a:p>
            <a:pPr>
              <a:lnSpc>
                <a:spcPct val="110000"/>
              </a:lnSpc>
              <a:spcBef>
                <a:spcPct val="10000"/>
              </a:spcBef>
            </a:pPr>
            <a:r>
              <a:rPr lang="zh-CN" altLang="en-US"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rPr>
              <a:t>④ 在最小权匹配里各</a:t>
            </a:r>
            <a:r>
              <a:rPr lang="en-US" altLang="zh-CN" dirty="0">
                <a:solidFill>
                  <a:srgbClr val="000000"/>
                </a:solidFill>
                <a:latin typeface="Times New Roman" pitchFamily="18" charset="0"/>
              </a:rPr>
              <a:t>π(</a:t>
            </a:r>
            <a:r>
              <a:rPr lang="en-US" altLang="zh-CN" dirty="0" err="1">
                <a:solidFill>
                  <a:srgbClr val="000000"/>
                </a:solidFill>
                <a:latin typeface="Times New Roman" pitchFamily="18" charset="0"/>
              </a:rPr>
              <a:t>v</a:t>
            </a:r>
            <a:r>
              <a:rPr lang="en-US" altLang="zh-CN" baseline="-25000" dirty="0" err="1">
                <a:solidFill>
                  <a:srgbClr val="000000"/>
                </a:solidFill>
                <a:latin typeface="Times New Roman" pitchFamily="18" charset="0"/>
                <a:ea typeface="华文细黑" pitchFamily="2" charset="-122"/>
              </a:rPr>
              <a:t>i</a:t>
            </a:r>
            <a:r>
              <a:rPr lang="en-US" altLang="zh-CN" dirty="0" err="1">
                <a:solidFill>
                  <a:srgbClr val="000000"/>
                </a:solidFill>
                <a:latin typeface="Times New Roman" pitchFamily="18" charset="0"/>
              </a:rPr>
              <a:t>,v</a:t>
            </a:r>
            <a:r>
              <a:rPr lang="en-US" altLang="zh-CN" baseline="-25000" dirty="0" err="1">
                <a:solidFill>
                  <a:srgbClr val="000000"/>
                </a:solidFill>
                <a:latin typeface="Times New Roman" pitchFamily="18" charset="0"/>
                <a:ea typeface="华文细黑" pitchFamily="2" charset="-122"/>
              </a:rPr>
              <a:t>j</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ea typeface="华文细黑" pitchFamily="2" charset="-122"/>
              </a:rPr>
              <a:t>所对应的路径</a:t>
            </a:r>
            <a:r>
              <a:rPr lang="en-US" altLang="zh-CN" dirty="0" err="1">
                <a:solidFill>
                  <a:srgbClr val="000000"/>
                </a:solidFill>
                <a:latin typeface="Times New Roman" pitchFamily="18" charset="0"/>
                <a:ea typeface="华文细黑" pitchFamily="2" charset="-122"/>
              </a:rPr>
              <a:t>P</a:t>
            </a:r>
            <a:r>
              <a:rPr lang="en-US" altLang="zh-CN" baseline="-25000" dirty="0" err="1">
                <a:solidFill>
                  <a:srgbClr val="000000"/>
                </a:solidFill>
                <a:latin typeface="Times New Roman" pitchFamily="18" charset="0"/>
                <a:ea typeface="华文细黑" pitchFamily="2" charset="-122"/>
              </a:rPr>
              <a:t>ij</a:t>
            </a:r>
            <a:r>
              <a:rPr lang="zh-CN" altLang="en-US" dirty="0">
                <a:solidFill>
                  <a:srgbClr val="000000"/>
                </a:solidFill>
                <a:latin typeface="Times New Roman" pitchFamily="18" charset="0"/>
                <a:ea typeface="华文细黑" pitchFamily="2" charset="-122"/>
              </a:rPr>
              <a:t>中的各边在</a:t>
            </a:r>
          </a:p>
          <a:p>
            <a:pPr>
              <a:lnSpc>
                <a:spcPct val="110000"/>
              </a:lnSpc>
              <a:spcBef>
                <a:spcPct val="10000"/>
              </a:spcBef>
            </a:pPr>
            <a:r>
              <a:rPr lang="zh-CN" altLang="en-US" dirty="0">
                <a:solidFill>
                  <a:srgbClr val="000000"/>
                </a:solidFill>
                <a:latin typeface="Times New Roman" pitchFamily="18" charset="0"/>
                <a:ea typeface="华文细黑" pitchFamily="2" charset="-122"/>
              </a:rPr>
              <a:t>         </a:t>
            </a:r>
            <a:r>
              <a:rPr lang="en-US" altLang="zh-CN" dirty="0">
                <a:solidFill>
                  <a:srgbClr val="000000"/>
                </a:solidFill>
                <a:latin typeface="Times New Roman" pitchFamily="18" charset="0"/>
                <a:ea typeface="华文细黑" pitchFamily="2" charset="-122"/>
              </a:rPr>
              <a:t>G</a:t>
            </a:r>
            <a:r>
              <a:rPr lang="zh-CN" altLang="en-US" dirty="0">
                <a:solidFill>
                  <a:srgbClr val="000000"/>
                </a:solidFill>
                <a:latin typeface="Times New Roman" pitchFamily="18" charset="0"/>
                <a:ea typeface="华文细黑" pitchFamily="2" charset="-122"/>
              </a:rPr>
              <a:t>中重复一次，得到</a:t>
            </a:r>
            <a:r>
              <a:rPr lang="en-US" altLang="zh-CN" dirty="0">
                <a:solidFill>
                  <a:srgbClr val="000000"/>
                </a:solidFill>
                <a:latin typeface="Times New Roman" pitchFamily="18" charset="0"/>
                <a:ea typeface="华文细黑" pitchFamily="2" charset="-122"/>
              </a:rPr>
              <a:t>G’</a:t>
            </a:r>
            <a:endParaRPr lang="en-US" altLang="zh-CN" dirty="0">
              <a:solidFill>
                <a:srgbClr val="000000"/>
              </a:solidFill>
              <a:latin typeface="Times New Roman" pitchFamily="18" charset="0"/>
            </a:endParaRPr>
          </a:p>
          <a:p>
            <a:pPr>
              <a:lnSpc>
                <a:spcPct val="110000"/>
              </a:lnSpc>
              <a:spcBef>
                <a:spcPct val="10000"/>
              </a:spcBef>
            </a:pPr>
            <a:r>
              <a:rPr lang="en-US" altLang="zh-CN" dirty="0">
                <a:solidFill>
                  <a:srgbClr val="000000"/>
                </a:solidFill>
                <a:latin typeface="Times New Roman" pitchFamily="18" charset="0"/>
              </a:rPr>
              <a:t>    ⑤ </a:t>
            </a:r>
            <a:r>
              <a:rPr lang="en-US" altLang="zh-CN" dirty="0">
                <a:solidFill>
                  <a:srgbClr val="000000"/>
                </a:solidFill>
                <a:latin typeface="Times New Roman" pitchFamily="18" charset="0"/>
                <a:ea typeface="华文细黑" pitchFamily="2" charset="-122"/>
              </a:rPr>
              <a:t>G’</a:t>
            </a:r>
            <a:r>
              <a:rPr lang="zh-CN" altLang="en-US" dirty="0">
                <a:solidFill>
                  <a:srgbClr val="000000"/>
                </a:solidFill>
                <a:latin typeface="Times New Roman" pitchFamily="18" charset="0"/>
                <a:ea typeface="华文细黑" pitchFamily="2" charset="-122"/>
              </a:rPr>
              <a:t>是欧拉图，它的一条欧拉回路即为解</a:t>
            </a:r>
            <a:endParaRPr lang="zh-CN" altLang="en-US" dirty="0">
              <a:solidFill>
                <a:srgbClr val="000000"/>
              </a:solidFill>
              <a:latin typeface="Times New Roman" pitchFamily="18" charset="0"/>
            </a:endParaRPr>
          </a:p>
        </p:txBody>
      </p:sp>
      <p:sp>
        <p:nvSpPr>
          <p:cNvPr id="108549" name="Rectangle 5"/>
          <p:cNvSpPr>
            <a:spLocks noChangeArrowheads="1"/>
          </p:cNvSpPr>
          <p:nvPr/>
        </p:nvSpPr>
        <p:spPr bwMode="auto">
          <a:xfrm>
            <a:off x="2181226" y="1673226"/>
            <a:ext cx="8018463" cy="519113"/>
          </a:xfrm>
          <a:prstGeom prst="rect">
            <a:avLst/>
          </a:prstGeom>
          <a:noFill/>
          <a:ln w="9525">
            <a:noFill/>
            <a:miter lim="800000"/>
            <a:headEnd/>
            <a:tailEnd/>
          </a:ln>
        </p:spPr>
        <p:txBody>
          <a:bodyPr>
            <a:spAutoFit/>
          </a:bodyPr>
          <a:lstStyle/>
          <a:p>
            <a:r>
              <a:rPr lang="en-US" altLang="zh-CN" sz="2800">
                <a:solidFill>
                  <a:srgbClr val="FF0066"/>
                </a:solidFill>
                <a:ea typeface="华文细黑" pitchFamily="2" charset="-122"/>
              </a:rPr>
              <a:t>Edmonds</a:t>
            </a:r>
            <a:r>
              <a:rPr lang="zh-CN" altLang="en-US" sz="2800">
                <a:solidFill>
                  <a:srgbClr val="FF0066"/>
                </a:solidFill>
                <a:latin typeface="华文细黑" pitchFamily="2" charset="-122"/>
                <a:ea typeface="华文细黑" pitchFamily="2" charset="-122"/>
              </a:rPr>
              <a:t>最小权匹配算法      </a:t>
            </a:r>
            <a:r>
              <a:rPr lang="en-US" altLang="zh-CN" sz="2800">
                <a:solidFill>
                  <a:srgbClr val="FF0066"/>
                </a:solidFill>
                <a:latin typeface="华文细黑" pitchFamily="2" charset="-122"/>
                <a:ea typeface="华文细黑" pitchFamily="2" charset="-122"/>
              </a:rPr>
              <a:t>1973</a:t>
            </a:r>
            <a:r>
              <a:rPr lang="zh-CN" altLang="en-US" sz="2800">
                <a:solidFill>
                  <a:srgbClr val="FF0066"/>
                </a:solidFill>
                <a:latin typeface="华文细黑" pitchFamily="2" charset="-122"/>
                <a:ea typeface="华文细黑" pitchFamily="2" charset="-122"/>
              </a:rPr>
              <a:t>年</a:t>
            </a:r>
          </a:p>
        </p:txBody>
      </p:sp>
      <p:sp>
        <p:nvSpPr>
          <p:cNvPr id="6" name="Rectangle 4"/>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dirty="0">
                <a:ln w="12700">
                  <a:solidFill>
                    <a:srgbClr val="675D59"/>
                  </a:solidFill>
                </a:ln>
                <a:solidFill>
                  <a:srgbClr val="675D59">
                    <a:lumMod val="75000"/>
                  </a:srgbClr>
                </a:solidFill>
                <a:latin typeface="宋体"/>
                <a:ea typeface="宋体"/>
              </a:rPr>
              <a:t>无向图中国邮路</a:t>
            </a:r>
            <a:endParaRPr lang="en-US" altLang="zh-CN" sz="4400"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76135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animEffect transition="in" filter="wipe(left)">
                                      <p:cBhvr>
                                        <p:cTn id="7" dur="500"/>
                                        <p:tgtEl>
                                          <p:spTgt spid="69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2227">
                                            <p:txEl>
                                              <p:pRg st="1" end="1"/>
                                            </p:txEl>
                                          </p:spTgt>
                                        </p:tgtEl>
                                        <p:attrNameLst>
                                          <p:attrName>style.visibility</p:attrName>
                                        </p:attrNameLst>
                                      </p:cBhvr>
                                      <p:to>
                                        <p:strVal val="visible"/>
                                      </p:to>
                                    </p:set>
                                    <p:animEffect transition="in" filter="wipe(left)">
                                      <p:cBhvr>
                                        <p:cTn id="12" dur="500"/>
                                        <p:tgtEl>
                                          <p:spTgt spid="69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2227">
                                            <p:txEl>
                                              <p:pRg st="2" end="2"/>
                                            </p:txEl>
                                          </p:spTgt>
                                        </p:tgtEl>
                                        <p:attrNameLst>
                                          <p:attrName>style.visibility</p:attrName>
                                        </p:attrNameLst>
                                      </p:cBhvr>
                                      <p:to>
                                        <p:strVal val="visible"/>
                                      </p:to>
                                    </p:set>
                                    <p:animEffect transition="in" filter="wipe(left)">
                                      <p:cBhvr>
                                        <p:cTn id="17" dur="500"/>
                                        <p:tgtEl>
                                          <p:spTgt spid="69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2227">
                                            <p:txEl>
                                              <p:pRg st="3" end="3"/>
                                            </p:txEl>
                                          </p:spTgt>
                                        </p:tgtEl>
                                        <p:attrNameLst>
                                          <p:attrName>style.visibility</p:attrName>
                                        </p:attrNameLst>
                                      </p:cBhvr>
                                      <p:to>
                                        <p:strVal val="visible"/>
                                      </p:to>
                                    </p:set>
                                    <p:animEffect transition="in" filter="wipe(left)">
                                      <p:cBhvr>
                                        <p:cTn id="22" dur="500"/>
                                        <p:tgtEl>
                                          <p:spTgt spid="692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2227">
                                            <p:txEl>
                                              <p:pRg st="4" end="4"/>
                                            </p:txEl>
                                          </p:spTgt>
                                        </p:tgtEl>
                                        <p:attrNameLst>
                                          <p:attrName>style.visibility</p:attrName>
                                        </p:attrNameLst>
                                      </p:cBhvr>
                                      <p:to>
                                        <p:strVal val="visible"/>
                                      </p:to>
                                    </p:set>
                                    <p:animEffect transition="in" filter="wipe(left)">
                                      <p:cBhvr>
                                        <p:cTn id="27" dur="500"/>
                                        <p:tgtEl>
                                          <p:spTgt spid="692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2227">
                                            <p:txEl>
                                              <p:pRg st="5" end="5"/>
                                            </p:txEl>
                                          </p:spTgt>
                                        </p:tgtEl>
                                        <p:attrNameLst>
                                          <p:attrName>style.visibility</p:attrName>
                                        </p:attrNameLst>
                                      </p:cBhvr>
                                      <p:to>
                                        <p:strVal val="visible"/>
                                      </p:to>
                                    </p:set>
                                    <p:animEffect transition="in" filter="wipe(left)">
                                      <p:cBhvr>
                                        <p:cTn id="32" dur="500"/>
                                        <p:tgtEl>
                                          <p:spTgt spid="6922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2227">
                                            <p:txEl>
                                              <p:pRg st="6" end="6"/>
                                            </p:txEl>
                                          </p:spTgt>
                                        </p:tgtEl>
                                        <p:attrNameLst>
                                          <p:attrName>style.visibility</p:attrName>
                                        </p:attrNameLst>
                                      </p:cBhvr>
                                      <p:to>
                                        <p:strVal val="visible"/>
                                      </p:to>
                                    </p:set>
                                    <p:animEffect transition="in" filter="wipe(left)">
                                      <p:cBhvr>
                                        <p:cTn id="37" dur="500"/>
                                        <p:tgtEl>
                                          <p:spTgt spid="6922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2227">
                                            <p:txEl>
                                              <p:pRg st="7" end="7"/>
                                            </p:txEl>
                                          </p:spTgt>
                                        </p:tgtEl>
                                        <p:attrNameLst>
                                          <p:attrName>style.visibility</p:attrName>
                                        </p:attrNameLst>
                                      </p:cBhvr>
                                      <p:to>
                                        <p:strVal val="visible"/>
                                      </p:to>
                                    </p:set>
                                    <p:animEffect transition="in" filter="wipe(left)">
                                      <p:cBhvr>
                                        <p:cTn id="42" dur="500"/>
                                        <p:tgtEl>
                                          <p:spTgt spid="6922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2227">
                                            <p:txEl>
                                              <p:pRg st="8" end="8"/>
                                            </p:txEl>
                                          </p:spTgt>
                                        </p:tgtEl>
                                        <p:attrNameLst>
                                          <p:attrName>style.visibility</p:attrName>
                                        </p:attrNameLst>
                                      </p:cBhvr>
                                      <p:to>
                                        <p:strVal val="visible"/>
                                      </p:to>
                                    </p:set>
                                    <p:animEffect transition="in" filter="wipe(left)">
                                      <p:cBhvr>
                                        <p:cTn id="47" dur="500"/>
                                        <p:tgtEl>
                                          <p:spTgt spid="692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1" name="Rectangle 3"/>
          <p:cNvSpPr>
            <a:spLocks noChangeArrowheads="1"/>
          </p:cNvSpPr>
          <p:nvPr/>
        </p:nvSpPr>
        <p:spPr bwMode="auto">
          <a:xfrm>
            <a:off x="1847850" y="1358901"/>
            <a:ext cx="8820150" cy="1040285"/>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有向图可能没有中国邮路</a:t>
            </a:r>
          </a:p>
          <a:p>
            <a:pPr>
              <a:spcBef>
                <a:spcPct val="20000"/>
              </a:spcBef>
              <a:buClr>
                <a:srgbClr val="89AAD3"/>
              </a:buClr>
              <a:buSzPct val="70000"/>
              <a:buFont typeface="Wingdings" pitchFamily="2" charset="2"/>
              <a:buChar char="n"/>
            </a:pPr>
            <a:endParaRPr lang="en-US" altLang="zh-CN" sz="2800" dirty="0">
              <a:solidFill>
                <a:srgbClr val="E8DED8"/>
              </a:solidFill>
              <a:latin typeface="Garamond" pitchFamily="18" charset="0"/>
            </a:endParaRPr>
          </a:p>
        </p:txBody>
      </p:sp>
      <p:sp>
        <p:nvSpPr>
          <p:cNvPr id="693252" name="Rectangle 4"/>
          <p:cNvSpPr>
            <a:spLocks noChangeArrowheads="1"/>
          </p:cNvSpPr>
          <p:nvPr/>
        </p:nvSpPr>
        <p:spPr bwMode="auto">
          <a:xfrm>
            <a:off x="1847850" y="1987550"/>
            <a:ext cx="8469772" cy="4013406"/>
          </a:xfrm>
          <a:prstGeom prst="rect">
            <a:avLst/>
          </a:prstGeom>
          <a:noFill/>
          <a:ln w="9525">
            <a:noFill/>
            <a:miter lim="800000"/>
            <a:headEnd/>
            <a:tailEnd/>
          </a:ln>
        </p:spPr>
        <p:txBody>
          <a:bodyPr wrap="square">
            <a:spAutoFit/>
          </a:bodyPr>
          <a:lstStyle/>
          <a:p>
            <a:pPr marL="358775" indent="-358775">
              <a:lnSpc>
                <a:spcPct val="130000"/>
              </a:lnSpc>
              <a:spcBef>
                <a:spcPct val="20000"/>
              </a:spcBef>
              <a:buClr>
                <a:srgbClr val="89AAD3"/>
              </a:buClr>
              <a:buSzPct val="70000"/>
              <a:buFont typeface="Wingdings" pitchFamily="2" charset="2"/>
              <a:buChar char="n"/>
            </a:pPr>
            <a:r>
              <a:rPr lang="zh-CN" altLang="en-US" sz="2800" dirty="0">
                <a:solidFill>
                  <a:srgbClr val="000000"/>
                </a:solidFill>
                <a:latin typeface="Garamond" pitchFamily="18" charset="0"/>
              </a:rPr>
              <a:t>当图中含有正度或负度为</a:t>
            </a:r>
            <a:r>
              <a:rPr lang="en-US" altLang="zh-CN" sz="2800" dirty="0">
                <a:solidFill>
                  <a:srgbClr val="000000"/>
                </a:solidFill>
                <a:latin typeface="Garamond" pitchFamily="18" charset="0"/>
              </a:rPr>
              <a:t>0</a:t>
            </a:r>
            <a:r>
              <a:rPr lang="zh-CN" altLang="en-US" sz="2800" dirty="0">
                <a:solidFill>
                  <a:srgbClr val="000000"/>
                </a:solidFill>
                <a:latin typeface="Garamond" pitchFamily="18" charset="0"/>
              </a:rPr>
              <a:t>的点时，没有中国邮路</a:t>
            </a:r>
          </a:p>
          <a:p>
            <a:pPr marL="358775" indent="-358775">
              <a:lnSpc>
                <a:spcPct val="130000"/>
              </a:lnSpc>
              <a:spcBef>
                <a:spcPct val="20000"/>
              </a:spcBef>
              <a:buClr>
                <a:srgbClr val="89AAD3"/>
              </a:buClr>
              <a:buSzPct val="70000"/>
              <a:buFont typeface="Wingdings" pitchFamily="2" charset="2"/>
              <a:buChar char="n"/>
            </a:pPr>
            <a:r>
              <a:rPr lang="zh-CN" altLang="en-US" sz="2800" dirty="0">
                <a:solidFill>
                  <a:srgbClr val="000000"/>
                </a:solidFill>
                <a:latin typeface="Garamond" pitchFamily="18" charset="0"/>
              </a:rPr>
              <a:t>若图中各点正负度相同，则存在有向欧拉回路，任一条欧拉回路都是问题的解</a:t>
            </a:r>
            <a:endParaRPr lang="zh-CN" altLang="en-US" sz="2800" dirty="0">
              <a:solidFill>
                <a:srgbClr val="E8DED8"/>
              </a:solidFill>
              <a:latin typeface="Garamond" pitchFamily="18" charset="0"/>
            </a:endParaRPr>
          </a:p>
          <a:p>
            <a:pPr marL="358775" indent="-358775">
              <a:lnSpc>
                <a:spcPct val="130000"/>
              </a:lnSpc>
              <a:spcBef>
                <a:spcPct val="20000"/>
              </a:spcBef>
              <a:buClr>
                <a:srgbClr val="89AAD3"/>
              </a:buClr>
              <a:buSzPct val="70000"/>
              <a:buFont typeface="Wingdings" pitchFamily="2" charset="2"/>
              <a:buChar char="n"/>
            </a:pPr>
            <a:r>
              <a:rPr lang="zh-CN" altLang="en-US" sz="2800" dirty="0">
                <a:solidFill>
                  <a:srgbClr val="000000"/>
                </a:solidFill>
                <a:latin typeface="Garamond" pitchFamily="18" charset="0"/>
              </a:rPr>
              <a:t>对于一般的非对称有向图（即存在正负度不相等的结点），如何确定中国邮路？</a:t>
            </a:r>
          </a:p>
          <a:p>
            <a:pPr>
              <a:spcBef>
                <a:spcPct val="10000"/>
              </a:spcBef>
              <a:buClr>
                <a:srgbClr val="89AAD3"/>
              </a:buClr>
              <a:buSzPct val="70000"/>
              <a:buFont typeface="Wingdings" pitchFamily="2" charset="2"/>
              <a:buNone/>
            </a:pPr>
            <a:r>
              <a:rPr lang="zh-CN" altLang="en-US" sz="2800" dirty="0">
                <a:solidFill>
                  <a:srgbClr val="E8DED8"/>
                </a:solidFill>
                <a:latin typeface="Garamond" pitchFamily="18" charset="0"/>
              </a:rPr>
              <a:t>     </a:t>
            </a:r>
          </a:p>
          <a:p>
            <a:pPr>
              <a:spcBef>
                <a:spcPct val="10000"/>
              </a:spcBef>
              <a:buClr>
                <a:srgbClr val="89AAD3"/>
              </a:buClr>
              <a:buSzPct val="70000"/>
              <a:buFont typeface="Wingdings" pitchFamily="2" charset="2"/>
              <a:buNone/>
            </a:pPr>
            <a:endParaRPr lang="en-US" altLang="zh-CN" sz="2800" dirty="0">
              <a:solidFill>
                <a:srgbClr val="E8DED8"/>
              </a:solidFill>
              <a:latin typeface="Garamond" pitchFamily="18" charset="0"/>
            </a:endParaRPr>
          </a:p>
        </p:txBody>
      </p:sp>
      <p:sp>
        <p:nvSpPr>
          <p:cNvPr id="6" name="Rectangle 2"/>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有向图的中国邮路</a:t>
            </a:r>
          </a:p>
        </p:txBody>
      </p:sp>
    </p:spTree>
    <p:extLst>
      <p:ext uri="{BB962C8B-B14F-4D97-AF65-F5344CB8AC3E}">
        <p14:creationId xmlns:p14="http://schemas.microsoft.com/office/powerpoint/2010/main" val="74794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3251"/>
                                        </p:tgtEl>
                                        <p:attrNameLst>
                                          <p:attrName>style.visibility</p:attrName>
                                        </p:attrNameLst>
                                      </p:cBhvr>
                                      <p:to>
                                        <p:strVal val="visible"/>
                                      </p:to>
                                    </p:set>
                                    <p:animEffect transition="in" filter="blinds(horizontal)">
                                      <p:cBhvr>
                                        <p:cTn id="7" dur="500"/>
                                        <p:tgtEl>
                                          <p:spTgt spid="6932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3252">
                                            <p:txEl>
                                              <p:pRg st="0" end="0"/>
                                            </p:txEl>
                                          </p:spTgt>
                                        </p:tgtEl>
                                        <p:attrNameLst>
                                          <p:attrName>style.visibility</p:attrName>
                                        </p:attrNameLst>
                                      </p:cBhvr>
                                      <p:to>
                                        <p:strVal val="visible"/>
                                      </p:to>
                                    </p:set>
                                    <p:animEffect transition="in" filter="blinds(horizontal)">
                                      <p:cBhvr>
                                        <p:cTn id="12" dur="500"/>
                                        <p:tgtEl>
                                          <p:spTgt spid="6932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3252">
                                            <p:txEl>
                                              <p:pRg st="1" end="1"/>
                                            </p:txEl>
                                          </p:spTgt>
                                        </p:tgtEl>
                                        <p:attrNameLst>
                                          <p:attrName>style.visibility</p:attrName>
                                        </p:attrNameLst>
                                      </p:cBhvr>
                                      <p:to>
                                        <p:strVal val="visible"/>
                                      </p:to>
                                    </p:set>
                                    <p:animEffect transition="in" filter="blinds(horizontal)">
                                      <p:cBhvr>
                                        <p:cTn id="17" dur="500"/>
                                        <p:tgtEl>
                                          <p:spTgt spid="6932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3252">
                                            <p:txEl>
                                              <p:pRg st="2" end="2"/>
                                            </p:txEl>
                                          </p:spTgt>
                                        </p:tgtEl>
                                        <p:attrNameLst>
                                          <p:attrName>style.visibility</p:attrName>
                                        </p:attrNameLst>
                                      </p:cBhvr>
                                      <p:to>
                                        <p:strVal val="visible"/>
                                      </p:to>
                                    </p:set>
                                    <p:animEffect transition="in" filter="blinds(horizontal)">
                                      <p:cBhvr>
                                        <p:cTn id="22" dur="500"/>
                                        <p:tgtEl>
                                          <p:spTgt spid="693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1847850" y="122396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E8DED8"/>
                </a:solidFill>
                <a:latin typeface="Garamond" pitchFamily="18" charset="0"/>
              </a:rPr>
              <a:t>  </a:t>
            </a:r>
            <a:r>
              <a:rPr lang="zh-CN" altLang="en-US" sz="3200">
                <a:solidFill>
                  <a:srgbClr val="5E2CAE"/>
                </a:solidFill>
                <a:latin typeface="Garamond" pitchFamily="18" charset="0"/>
              </a:rPr>
              <a:t>构造有向图的中国邮路算法</a:t>
            </a:r>
          </a:p>
        </p:txBody>
      </p:sp>
      <p:sp>
        <p:nvSpPr>
          <p:cNvPr id="696323" name="Rectangle 3"/>
          <p:cNvSpPr>
            <a:spLocks noChangeArrowheads="1"/>
          </p:cNvSpPr>
          <p:nvPr/>
        </p:nvSpPr>
        <p:spPr bwMode="auto">
          <a:xfrm>
            <a:off x="1524000" y="1719263"/>
            <a:ext cx="8915400" cy="4297362"/>
          </a:xfrm>
          <a:prstGeom prst="rect">
            <a:avLst/>
          </a:prstGeom>
          <a:noFill/>
          <a:ln w="9525">
            <a:noFill/>
            <a:miter lim="800000"/>
            <a:headEnd/>
            <a:tailEnd/>
          </a:ln>
        </p:spPr>
        <p:txBody>
          <a:bodyPr>
            <a:spAutoFit/>
          </a:bodyPr>
          <a:lstStyle/>
          <a:p>
            <a:pPr>
              <a:lnSpc>
                <a:spcPct val="105000"/>
              </a:lnSpc>
            </a:pPr>
            <a:r>
              <a:rPr lang="en-US" altLang="zh-CN" sz="2800" dirty="0">
                <a:solidFill>
                  <a:srgbClr val="000000"/>
                </a:solidFill>
                <a:latin typeface="宋体" pitchFamily="2" charset="-122"/>
              </a:rPr>
              <a:t>  </a:t>
            </a:r>
            <a:r>
              <a:rPr lang="en-US" altLang="zh-CN" sz="2600" dirty="0">
                <a:solidFill>
                  <a:srgbClr val="000000"/>
                </a:solidFill>
                <a:latin typeface="Times New Roman" pitchFamily="18" charset="0"/>
              </a:rPr>
              <a:t>①  </a:t>
            </a:r>
            <a:r>
              <a:rPr lang="zh-CN" altLang="zh-CN" sz="2600" dirty="0">
                <a:solidFill>
                  <a:srgbClr val="000000"/>
                </a:solidFill>
                <a:latin typeface="Times New Roman" pitchFamily="18" charset="0"/>
              </a:rPr>
              <a:t>计算各点的正负度，求出</a:t>
            </a:r>
            <a:r>
              <a:rPr lang="en-US" altLang="zh-CN" sz="2600" i="1" dirty="0">
                <a:solidFill>
                  <a:srgbClr val="000000"/>
                </a:solidFill>
                <a:latin typeface="Times New Roman" pitchFamily="18" charset="0"/>
              </a:rPr>
              <a:t>d’(v</a:t>
            </a:r>
            <a:r>
              <a:rPr lang="en-US" altLang="zh-CN" sz="2600" i="1" baseline="-25000" dirty="0">
                <a:solidFill>
                  <a:srgbClr val="000000"/>
                </a:solidFill>
                <a:latin typeface="Times New Roman" pitchFamily="18" charset="0"/>
              </a:rPr>
              <a:t>i</a:t>
            </a:r>
            <a:r>
              <a:rPr lang="en-US" altLang="zh-CN" sz="2600" i="1" dirty="0">
                <a:solidFill>
                  <a:srgbClr val="000000"/>
                </a:solidFill>
                <a:latin typeface="Times New Roman" pitchFamily="18" charset="0"/>
              </a:rPr>
              <a:t>)=d</a:t>
            </a:r>
            <a:r>
              <a:rPr lang="en-US" altLang="zh-CN" sz="2600" i="1" baseline="30000" dirty="0">
                <a:solidFill>
                  <a:srgbClr val="000000"/>
                </a:solidFill>
                <a:latin typeface="Times New Roman" pitchFamily="18" charset="0"/>
              </a:rPr>
              <a:t>-</a:t>
            </a:r>
            <a:r>
              <a:rPr lang="en-US" altLang="en-US" sz="2600" i="1" dirty="0">
                <a:solidFill>
                  <a:srgbClr val="000000"/>
                </a:solidFill>
                <a:latin typeface="Times New Roman" pitchFamily="18" charset="0"/>
              </a:rPr>
              <a:t>(v</a:t>
            </a:r>
            <a:r>
              <a:rPr lang="en-US" altLang="en-US" sz="2600" i="1" baseline="-25000" dirty="0">
                <a:solidFill>
                  <a:srgbClr val="000000"/>
                </a:solidFill>
                <a:latin typeface="Times New Roman" pitchFamily="18" charset="0"/>
              </a:rPr>
              <a:t>i</a:t>
            </a:r>
            <a:r>
              <a:rPr lang="en-US" altLang="en-US" sz="2600" i="1" dirty="0">
                <a:solidFill>
                  <a:srgbClr val="000000"/>
                </a:solidFill>
                <a:latin typeface="Times New Roman" pitchFamily="18" charset="0"/>
              </a:rPr>
              <a:t>) </a:t>
            </a:r>
            <a:r>
              <a:rPr lang="en-US" altLang="zh-CN" sz="2600" i="1" dirty="0">
                <a:solidFill>
                  <a:srgbClr val="000000"/>
                </a:solidFill>
                <a:latin typeface="Times New Roman" pitchFamily="18" charset="0"/>
              </a:rPr>
              <a:t>–</a:t>
            </a:r>
            <a:r>
              <a:rPr lang="en-US" altLang="en-US" sz="2600" i="1" dirty="0">
                <a:solidFill>
                  <a:srgbClr val="000000"/>
                </a:solidFill>
                <a:latin typeface="Times New Roman" pitchFamily="18" charset="0"/>
              </a:rPr>
              <a:t>d</a:t>
            </a:r>
            <a:r>
              <a:rPr lang="en-US" altLang="zh-CN" sz="2600" i="1" baseline="30000" dirty="0">
                <a:solidFill>
                  <a:srgbClr val="000000"/>
                </a:solidFill>
                <a:latin typeface="Times New Roman" pitchFamily="18" charset="0"/>
              </a:rPr>
              <a:t>+</a:t>
            </a:r>
            <a:r>
              <a:rPr lang="en-US" altLang="en-US" sz="2600" i="1" dirty="0">
                <a:solidFill>
                  <a:srgbClr val="000000"/>
                </a:solidFill>
                <a:latin typeface="Times New Roman" pitchFamily="18" charset="0"/>
              </a:rPr>
              <a:t>(v</a:t>
            </a:r>
            <a:r>
              <a:rPr lang="en-US" altLang="en-US" sz="2600" i="1" baseline="-25000" dirty="0">
                <a:solidFill>
                  <a:srgbClr val="000000"/>
                </a:solidFill>
                <a:latin typeface="Times New Roman" pitchFamily="18" charset="0"/>
              </a:rPr>
              <a:t>i</a:t>
            </a:r>
            <a:r>
              <a:rPr lang="en-US" altLang="en-US" sz="2600" i="1" dirty="0">
                <a:solidFill>
                  <a:srgbClr val="000000"/>
                </a:solidFill>
                <a:latin typeface="Times New Roman" pitchFamily="18" charset="0"/>
              </a:rPr>
              <a:t>)</a:t>
            </a:r>
            <a:endParaRPr lang="en-US" altLang="zh-CN" sz="2600" dirty="0">
              <a:solidFill>
                <a:srgbClr val="000000"/>
              </a:solidFill>
              <a:latin typeface="Times New Roman" pitchFamily="18" charset="0"/>
            </a:endParaRPr>
          </a:p>
          <a:p>
            <a:pPr>
              <a:lnSpc>
                <a:spcPct val="105000"/>
              </a:lnSpc>
            </a:pPr>
            <a:r>
              <a:rPr lang="en-US" altLang="zh-CN" sz="2600" dirty="0">
                <a:solidFill>
                  <a:srgbClr val="000000"/>
                </a:solidFill>
                <a:latin typeface="Times New Roman" pitchFamily="18" charset="0"/>
              </a:rPr>
              <a:t>    ②  </a:t>
            </a:r>
            <a:r>
              <a:rPr lang="zh-CN" altLang="en-US" sz="2600" dirty="0">
                <a:solidFill>
                  <a:srgbClr val="000000"/>
                </a:solidFill>
                <a:latin typeface="Times New Roman" pitchFamily="18" charset="0"/>
              </a:rPr>
              <a:t>添加一个超发点</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s</a:t>
            </a:r>
            <a:r>
              <a:rPr lang="en-US" altLang="zh-CN" sz="2600" dirty="0">
                <a:solidFill>
                  <a:srgbClr val="000000"/>
                </a:solidFill>
                <a:latin typeface="Times New Roman" pitchFamily="18" charset="0"/>
              </a:rPr>
              <a:t> </a:t>
            </a:r>
            <a:r>
              <a:rPr lang="zh-CN" altLang="en-US" sz="2600" dirty="0">
                <a:solidFill>
                  <a:srgbClr val="000000"/>
                </a:solidFill>
                <a:latin typeface="Times New Roman" pitchFamily="18" charset="0"/>
              </a:rPr>
              <a:t>，对满足</a:t>
            </a:r>
            <a:r>
              <a:rPr lang="en-US" altLang="zh-CN" sz="2600" i="1" dirty="0">
                <a:solidFill>
                  <a:srgbClr val="000000"/>
                </a:solidFill>
                <a:latin typeface="Times New Roman" pitchFamily="18" charset="0"/>
              </a:rPr>
              <a:t>d’(v</a:t>
            </a:r>
            <a:r>
              <a:rPr lang="en-US" altLang="zh-CN" sz="2600" i="1" baseline="-25000" dirty="0">
                <a:solidFill>
                  <a:srgbClr val="000000"/>
                </a:solidFill>
                <a:latin typeface="Times New Roman" pitchFamily="18" charset="0"/>
              </a:rPr>
              <a:t>i</a:t>
            </a:r>
            <a:r>
              <a:rPr lang="en-US" altLang="zh-CN" sz="2600" i="1" dirty="0">
                <a:solidFill>
                  <a:srgbClr val="000000"/>
                </a:solidFill>
                <a:latin typeface="Times New Roman" pitchFamily="18" charset="0"/>
              </a:rPr>
              <a:t>)&gt;</a:t>
            </a:r>
            <a:r>
              <a:rPr lang="en-US" altLang="zh-CN" sz="2600" dirty="0">
                <a:solidFill>
                  <a:srgbClr val="000000"/>
                </a:solidFill>
                <a:latin typeface="Times New Roman" pitchFamily="18" charset="0"/>
              </a:rPr>
              <a:t>0</a:t>
            </a:r>
            <a:r>
              <a:rPr lang="zh-CN" altLang="en-US" sz="2600" dirty="0">
                <a:solidFill>
                  <a:srgbClr val="000000"/>
                </a:solidFill>
                <a:latin typeface="Times New Roman" pitchFamily="18" charset="0"/>
              </a:rPr>
              <a:t>的结点，</a:t>
            </a:r>
          </a:p>
          <a:p>
            <a:pPr>
              <a:lnSpc>
                <a:spcPct val="105000"/>
              </a:lnSpc>
            </a:pPr>
            <a:r>
              <a:rPr lang="zh-CN" altLang="en-US" sz="2600" dirty="0">
                <a:solidFill>
                  <a:srgbClr val="000000"/>
                </a:solidFill>
                <a:latin typeface="Times New Roman" pitchFamily="18" charset="0"/>
              </a:rPr>
              <a:t>          加入</a:t>
            </a:r>
            <a:r>
              <a:rPr lang="en-US" altLang="zh-CN" sz="2600" i="1" dirty="0">
                <a:solidFill>
                  <a:srgbClr val="000000"/>
                </a:solidFill>
                <a:latin typeface="Times New Roman" pitchFamily="18" charset="0"/>
              </a:rPr>
              <a:t>d’(v</a:t>
            </a:r>
            <a:r>
              <a:rPr lang="en-US" altLang="zh-CN" sz="2600" i="1" baseline="-25000" dirty="0">
                <a:solidFill>
                  <a:srgbClr val="000000"/>
                </a:solidFill>
                <a:latin typeface="Times New Roman" pitchFamily="18" charset="0"/>
              </a:rPr>
              <a:t>i</a:t>
            </a:r>
            <a:r>
              <a:rPr lang="en-US" altLang="zh-CN" sz="2600" i="1" dirty="0">
                <a:solidFill>
                  <a:srgbClr val="000000"/>
                </a:solidFill>
                <a:latin typeface="Times New Roman" pitchFamily="18" charset="0"/>
              </a:rPr>
              <a:t>)</a:t>
            </a:r>
            <a:r>
              <a:rPr lang="zh-CN" altLang="en-US" sz="2600" dirty="0">
                <a:solidFill>
                  <a:srgbClr val="000000"/>
                </a:solidFill>
                <a:latin typeface="Times New Roman" pitchFamily="18" charset="0"/>
              </a:rPr>
              <a:t>条有向边</a:t>
            </a:r>
            <a:r>
              <a:rPr lang="en-US" altLang="zh-CN" sz="2600" dirty="0">
                <a:solidFill>
                  <a:srgbClr val="000000"/>
                </a:solidFill>
                <a:latin typeface="Times New Roman" pitchFamily="18" charset="0"/>
              </a:rPr>
              <a:t>(</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s</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v</a:t>
            </a:r>
            <a:r>
              <a:rPr lang="en-US" altLang="zh-CN" sz="2600" i="1" baseline="-25000" dirty="0">
                <a:solidFill>
                  <a:srgbClr val="000000"/>
                </a:solidFill>
                <a:latin typeface="Times New Roman" pitchFamily="18" charset="0"/>
              </a:rPr>
              <a:t>i</a:t>
            </a:r>
            <a:r>
              <a:rPr lang="en-US" altLang="zh-CN" sz="2600" dirty="0">
                <a:solidFill>
                  <a:srgbClr val="000000"/>
                </a:solidFill>
                <a:latin typeface="Times New Roman" pitchFamily="18" charset="0"/>
              </a:rPr>
              <a:t>)</a:t>
            </a:r>
            <a:r>
              <a:rPr lang="zh-CN" altLang="en-US" sz="2600" dirty="0">
                <a:solidFill>
                  <a:srgbClr val="000000"/>
                </a:solidFill>
                <a:latin typeface="Times New Roman" pitchFamily="18" charset="0"/>
              </a:rPr>
              <a:t>，权为</a:t>
            </a:r>
            <a:r>
              <a:rPr lang="en-US" altLang="zh-CN" sz="2600" dirty="0">
                <a:solidFill>
                  <a:srgbClr val="000000"/>
                </a:solidFill>
                <a:latin typeface="Times New Roman" pitchFamily="18" charset="0"/>
              </a:rPr>
              <a:t>0 </a:t>
            </a:r>
          </a:p>
          <a:p>
            <a:pPr>
              <a:lnSpc>
                <a:spcPct val="105000"/>
              </a:lnSpc>
            </a:pPr>
            <a:r>
              <a:rPr lang="en-US" altLang="zh-CN" sz="2600" dirty="0">
                <a:solidFill>
                  <a:srgbClr val="000000"/>
                </a:solidFill>
                <a:latin typeface="Times New Roman" pitchFamily="18" charset="0"/>
              </a:rPr>
              <a:t>    ③  </a:t>
            </a:r>
            <a:r>
              <a:rPr lang="zh-CN" altLang="en-US" sz="2600" dirty="0">
                <a:solidFill>
                  <a:srgbClr val="000000"/>
                </a:solidFill>
                <a:latin typeface="Times New Roman" pitchFamily="18" charset="0"/>
              </a:rPr>
              <a:t>添加一个超收点</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t</a:t>
            </a:r>
            <a:r>
              <a:rPr lang="en-US" altLang="zh-CN" sz="2600" dirty="0">
                <a:solidFill>
                  <a:srgbClr val="000000"/>
                </a:solidFill>
                <a:latin typeface="Times New Roman" pitchFamily="18" charset="0"/>
              </a:rPr>
              <a:t> </a:t>
            </a:r>
            <a:r>
              <a:rPr lang="zh-CN" altLang="en-US" sz="2600" dirty="0">
                <a:solidFill>
                  <a:srgbClr val="000000"/>
                </a:solidFill>
                <a:latin typeface="Times New Roman" pitchFamily="18" charset="0"/>
              </a:rPr>
              <a:t>，对满足</a:t>
            </a:r>
            <a:r>
              <a:rPr lang="en-US" altLang="zh-CN" sz="2600" i="1" dirty="0">
                <a:solidFill>
                  <a:srgbClr val="000000"/>
                </a:solidFill>
                <a:latin typeface="Times New Roman" pitchFamily="18" charset="0"/>
              </a:rPr>
              <a:t>d’(</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j</a:t>
            </a:r>
            <a:r>
              <a:rPr lang="en-US" altLang="zh-CN" sz="2600" i="1" dirty="0">
                <a:solidFill>
                  <a:srgbClr val="000000"/>
                </a:solidFill>
                <a:latin typeface="Times New Roman" pitchFamily="18" charset="0"/>
              </a:rPr>
              <a:t>)&lt;</a:t>
            </a:r>
            <a:r>
              <a:rPr lang="en-US" altLang="zh-CN" sz="2600" dirty="0">
                <a:solidFill>
                  <a:srgbClr val="000000"/>
                </a:solidFill>
                <a:latin typeface="Times New Roman" pitchFamily="18" charset="0"/>
              </a:rPr>
              <a:t>0</a:t>
            </a:r>
            <a:r>
              <a:rPr lang="zh-CN" altLang="en-US" sz="2600" dirty="0">
                <a:solidFill>
                  <a:srgbClr val="000000"/>
                </a:solidFill>
                <a:latin typeface="Times New Roman" pitchFamily="18" charset="0"/>
              </a:rPr>
              <a:t>的结点，</a:t>
            </a:r>
          </a:p>
          <a:p>
            <a:pPr>
              <a:lnSpc>
                <a:spcPct val="105000"/>
              </a:lnSpc>
            </a:pPr>
            <a:r>
              <a:rPr lang="zh-CN" altLang="en-US" sz="2600" dirty="0">
                <a:solidFill>
                  <a:srgbClr val="000000"/>
                </a:solidFill>
                <a:latin typeface="Times New Roman" pitchFamily="18" charset="0"/>
              </a:rPr>
              <a:t>          加入</a:t>
            </a:r>
            <a:r>
              <a:rPr lang="en-US" altLang="zh-CN" sz="2600" i="1" dirty="0">
                <a:solidFill>
                  <a:srgbClr val="000000"/>
                </a:solidFill>
                <a:latin typeface="Times New Roman" pitchFamily="18" charset="0"/>
              </a:rPr>
              <a:t>d’(</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j</a:t>
            </a:r>
            <a:r>
              <a:rPr lang="en-US" altLang="zh-CN" sz="2600" i="1" dirty="0">
                <a:solidFill>
                  <a:srgbClr val="000000"/>
                </a:solidFill>
                <a:latin typeface="Times New Roman" pitchFamily="18" charset="0"/>
              </a:rPr>
              <a:t>)</a:t>
            </a:r>
            <a:r>
              <a:rPr lang="zh-CN" altLang="en-US" sz="2600" dirty="0">
                <a:solidFill>
                  <a:srgbClr val="000000"/>
                </a:solidFill>
                <a:latin typeface="Times New Roman" pitchFamily="18" charset="0"/>
              </a:rPr>
              <a:t>条有向边</a:t>
            </a:r>
            <a:r>
              <a:rPr lang="en-US" altLang="zh-CN" sz="2600" dirty="0">
                <a:solidFill>
                  <a:srgbClr val="000000"/>
                </a:solidFill>
                <a:latin typeface="Times New Roman" pitchFamily="18" charset="0"/>
              </a:rPr>
              <a:t>(</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j</a:t>
            </a:r>
            <a:r>
              <a:rPr lang="en-US" altLang="zh-CN" sz="2600" dirty="0">
                <a:solidFill>
                  <a:srgbClr val="000000"/>
                </a:solidFill>
                <a:latin typeface="Times New Roman" pitchFamily="18" charset="0"/>
              </a:rPr>
              <a:t> ,</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t</a:t>
            </a:r>
            <a:r>
              <a:rPr lang="en-US" altLang="zh-CN" sz="2600" dirty="0">
                <a:solidFill>
                  <a:srgbClr val="000000"/>
                </a:solidFill>
                <a:latin typeface="Times New Roman" pitchFamily="18" charset="0"/>
              </a:rPr>
              <a:t>)</a:t>
            </a:r>
            <a:r>
              <a:rPr lang="zh-CN" altLang="en-US" sz="2600" dirty="0">
                <a:solidFill>
                  <a:srgbClr val="000000"/>
                </a:solidFill>
                <a:latin typeface="Times New Roman" pitchFamily="18" charset="0"/>
              </a:rPr>
              <a:t>，权为</a:t>
            </a:r>
            <a:r>
              <a:rPr lang="en-US" altLang="zh-CN" sz="2600" dirty="0">
                <a:solidFill>
                  <a:srgbClr val="000000"/>
                </a:solidFill>
                <a:latin typeface="Times New Roman" pitchFamily="18" charset="0"/>
              </a:rPr>
              <a:t>0</a:t>
            </a:r>
            <a:r>
              <a:rPr lang="zh-CN" altLang="en-US" sz="2600" dirty="0">
                <a:solidFill>
                  <a:srgbClr val="000000"/>
                </a:solidFill>
                <a:latin typeface="Times New Roman" pitchFamily="18" charset="0"/>
              </a:rPr>
              <a:t>。得到图</a:t>
            </a:r>
            <a:r>
              <a:rPr lang="en-US" altLang="zh-CN" sz="2600" dirty="0">
                <a:solidFill>
                  <a:srgbClr val="000000"/>
                </a:solidFill>
                <a:latin typeface="Times New Roman" pitchFamily="18" charset="0"/>
              </a:rPr>
              <a:t>G’</a:t>
            </a:r>
            <a:r>
              <a:rPr lang="zh-CN" altLang="en-US" sz="2600" dirty="0">
                <a:solidFill>
                  <a:srgbClr val="000000"/>
                </a:solidFill>
                <a:latin typeface="Times New Roman" pitchFamily="18" charset="0"/>
              </a:rPr>
              <a:t>。</a:t>
            </a:r>
          </a:p>
          <a:p>
            <a:pPr>
              <a:lnSpc>
                <a:spcPct val="105000"/>
              </a:lnSpc>
            </a:pPr>
            <a:r>
              <a:rPr lang="zh-CN" altLang="en-US" sz="2600" dirty="0">
                <a:solidFill>
                  <a:srgbClr val="000000"/>
                </a:solidFill>
                <a:latin typeface="Times New Roman" pitchFamily="18" charset="0"/>
              </a:rPr>
              <a:t>    ④ 在</a:t>
            </a:r>
            <a:r>
              <a:rPr lang="en-US" altLang="zh-CN" sz="2600" dirty="0">
                <a:solidFill>
                  <a:srgbClr val="000000"/>
                </a:solidFill>
                <a:latin typeface="Times New Roman" pitchFamily="18" charset="0"/>
              </a:rPr>
              <a:t>G’</a:t>
            </a:r>
            <a:r>
              <a:rPr lang="zh-CN" altLang="en-US" sz="2600" dirty="0">
                <a:solidFill>
                  <a:srgbClr val="000000"/>
                </a:solidFill>
                <a:latin typeface="Times New Roman" pitchFamily="18" charset="0"/>
              </a:rPr>
              <a:t>中求</a:t>
            </a:r>
            <a:r>
              <a:rPr lang="en-US" altLang="zh-CN" sz="2600" dirty="0">
                <a:solidFill>
                  <a:srgbClr val="000000"/>
                </a:solidFill>
                <a:latin typeface="Times New Roman" pitchFamily="18" charset="0"/>
              </a:rPr>
              <a:t>d(</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s</a:t>
            </a:r>
            <a:r>
              <a:rPr lang="en-US" altLang="zh-CN" sz="2600" dirty="0">
                <a:solidFill>
                  <a:srgbClr val="000000"/>
                </a:solidFill>
                <a:latin typeface="Times New Roman" pitchFamily="18" charset="0"/>
              </a:rPr>
              <a:t>)</a:t>
            </a:r>
            <a:r>
              <a:rPr lang="zh-CN" altLang="en-US" sz="2600" dirty="0">
                <a:solidFill>
                  <a:srgbClr val="000000"/>
                </a:solidFill>
                <a:latin typeface="Times New Roman" pitchFamily="18" charset="0"/>
              </a:rPr>
              <a:t>条过以</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s</a:t>
            </a:r>
            <a:r>
              <a:rPr lang="en-US" altLang="zh-CN" sz="2600" dirty="0">
                <a:solidFill>
                  <a:srgbClr val="000000"/>
                </a:solidFill>
                <a:latin typeface="Times New Roman" pitchFamily="18" charset="0"/>
              </a:rPr>
              <a:t>, </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t</a:t>
            </a:r>
            <a:r>
              <a:rPr lang="zh-CN" altLang="en-US" sz="2600" dirty="0">
                <a:solidFill>
                  <a:srgbClr val="000000"/>
                </a:solidFill>
                <a:latin typeface="Times New Roman" pitchFamily="18" charset="0"/>
              </a:rPr>
              <a:t>为两端点的形如</a:t>
            </a:r>
            <a:r>
              <a:rPr lang="en-US" altLang="zh-CN" sz="2600" dirty="0">
                <a:solidFill>
                  <a:srgbClr val="000000"/>
                </a:solidFill>
                <a:latin typeface="Times New Roman" pitchFamily="18" charset="0"/>
              </a:rPr>
              <a:t>(</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s</a:t>
            </a:r>
            <a:r>
              <a:rPr lang="en-US" altLang="zh-CN" sz="2600" dirty="0">
                <a:solidFill>
                  <a:srgbClr val="000000"/>
                </a:solidFill>
                <a:latin typeface="Times New Roman" pitchFamily="18" charset="0"/>
              </a:rPr>
              <a:t>, </a:t>
            </a:r>
            <a:r>
              <a:rPr lang="en-US" altLang="zh-CN" sz="2600" i="1" dirty="0">
                <a:solidFill>
                  <a:srgbClr val="000000"/>
                </a:solidFill>
                <a:latin typeface="Times New Roman" pitchFamily="18" charset="0"/>
              </a:rPr>
              <a:t>v</a:t>
            </a:r>
            <a:r>
              <a:rPr lang="en-US" altLang="zh-CN" sz="2600" i="1" baseline="-25000" dirty="0">
                <a:solidFill>
                  <a:srgbClr val="000000"/>
                </a:solidFill>
                <a:latin typeface="Times New Roman" pitchFamily="18" charset="0"/>
              </a:rPr>
              <a:t>i</a:t>
            </a:r>
            <a:r>
              <a:rPr lang="en-US" altLang="zh-CN" sz="2600" dirty="0">
                <a:solidFill>
                  <a:srgbClr val="000000"/>
                </a:solidFill>
                <a:latin typeface="Times New Roman" pitchFamily="18" charset="0"/>
              </a:rPr>
              <a:t>),(</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j</a:t>
            </a:r>
            <a:r>
              <a:rPr lang="en-US" altLang="zh-CN" sz="2600" dirty="0">
                <a:solidFill>
                  <a:srgbClr val="000000"/>
                </a:solidFill>
                <a:latin typeface="Times New Roman" pitchFamily="18" charset="0"/>
              </a:rPr>
              <a:t>, </a:t>
            </a:r>
            <a:r>
              <a:rPr lang="en-US" altLang="zh-CN" sz="2600" i="1" dirty="0" err="1">
                <a:solidFill>
                  <a:srgbClr val="000000"/>
                </a:solidFill>
                <a:latin typeface="Times New Roman" pitchFamily="18" charset="0"/>
              </a:rPr>
              <a:t>v</a:t>
            </a:r>
            <a:r>
              <a:rPr lang="en-US" altLang="zh-CN" sz="2600" i="1" baseline="-25000" dirty="0" err="1">
                <a:solidFill>
                  <a:srgbClr val="000000"/>
                </a:solidFill>
                <a:latin typeface="Times New Roman" pitchFamily="18" charset="0"/>
              </a:rPr>
              <a:t>t</a:t>
            </a:r>
            <a:r>
              <a:rPr lang="en-US" altLang="zh-CN" sz="2600" dirty="0">
                <a:solidFill>
                  <a:srgbClr val="000000"/>
                </a:solidFill>
                <a:latin typeface="Times New Roman" pitchFamily="18" charset="0"/>
              </a:rPr>
              <a:t>)</a:t>
            </a:r>
            <a:r>
              <a:rPr lang="zh-CN" altLang="en-US" sz="2600" dirty="0">
                <a:solidFill>
                  <a:srgbClr val="000000"/>
                </a:solidFill>
                <a:latin typeface="Times New Roman" pitchFamily="18" charset="0"/>
              </a:rPr>
              <a:t>，</a:t>
            </a:r>
          </a:p>
          <a:p>
            <a:pPr>
              <a:lnSpc>
                <a:spcPct val="105000"/>
              </a:lnSpc>
            </a:pPr>
            <a:r>
              <a:rPr lang="zh-CN" altLang="en-US" sz="2600" dirty="0">
                <a:solidFill>
                  <a:srgbClr val="000000"/>
                </a:solidFill>
                <a:latin typeface="Times New Roman" pitchFamily="18" charset="0"/>
              </a:rPr>
              <a:t>         每边一次且仅一次的总和最小的</a:t>
            </a:r>
            <a:r>
              <a:rPr lang="en-US" altLang="zh-CN" sz="2600" dirty="0" err="1">
                <a:solidFill>
                  <a:srgbClr val="000000"/>
                </a:solidFill>
                <a:latin typeface="Times New Roman" pitchFamily="18" charset="0"/>
              </a:rPr>
              <a:t>P</a:t>
            </a:r>
            <a:r>
              <a:rPr lang="en-US" altLang="zh-CN" sz="2600" i="1" baseline="-25000" dirty="0" err="1">
                <a:solidFill>
                  <a:srgbClr val="000000"/>
                </a:solidFill>
                <a:latin typeface="Times New Roman" pitchFamily="18" charset="0"/>
              </a:rPr>
              <a:t>st</a:t>
            </a:r>
            <a:r>
              <a:rPr lang="zh-CN" altLang="en-US" sz="2600" dirty="0">
                <a:solidFill>
                  <a:srgbClr val="000000"/>
                </a:solidFill>
                <a:latin typeface="Times New Roman" pitchFamily="18" charset="0"/>
              </a:rPr>
              <a:t>道路。记下</a:t>
            </a:r>
            <a:r>
              <a:rPr lang="en-US" altLang="zh-CN" sz="2600" dirty="0">
                <a:solidFill>
                  <a:srgbClr val="000000"/>
                </a:solidFill>
                <a:latin typeface="Times New Roman" pitchFamily="18" charset="0"/>
              </a:rPr>
              <a:t>G</a:t>
            </a:r>
            <a:r>
              <a:rPr lang="zh-CN" altLang="en-US" sz="2600" dirty="0">
                <a:solidFill>
                  <a:srgbClr val="000000"/>
                </a:solidFill>
                <a:latin typeface="Times New Roman" pitchFamily="18" charset="0"/>
              </a:rPr>
              <a:t>中各边</a:t>
            </a:r>
          </a:p>
          <a:p>
            <a:pPr>
              <a:lnSpc>
                <a:spcPct val="105000"/>
              </a:lnSpc>
            </a:pPr>
            <a:r>
              <a:rPr lang="zh-CN" altLang="en-US" sz="2600" dirty="0">
                <a:solidFill>
                  <a:srgbClr val="000000"/>
                </a:solidFill>
                <a:latin typeface="Times New Roman" pitchFamily="18" charset="0"/>
              </a:rPr>
              <a:t>         在这些道路里的重复次数。</a:t>
            </a:r>
          </a:p>
          <a:p>
            <a:pPr>
              <a:lnSpc>
                <a:spcPct val="105000"/>
              </a:lnSpc>
            </a:pPr>
            <a:r>
              <a:rPr lang="zh-CN" altLang="en-US" sz="2600" dirty="0">
                <a:solidFill>
                  <a:srgbClr val="000000"/>
                </a:solidFill>
                <a:latin typeface="Times New Roman" pitchFamily="18" charset="0"/>
              </a:rPr>
              <a:t>    ⑤ 计入各边的重复次数，</a:t>
            </a:r>
            <a:r>
              <a:rPr lang="en-US" altLang="zh-CN" sz="2600" dirty="0">
                <a:solidFill>
                  <a:srgbClr val="000000"/>
                </a:solidFill>
                <a:latin typeface="Times New Roman" pitchFamily="18" charset="0"/>
              </a:rPr>
              <a:t>G</a:t>
            </a:r>
            <a:r>
              <a:rPr lang="zh-CN" altLang="en-US" sz="2600" dirty="0">
                <a:solidFill>
                  <a:srgbClr val="000000"/>
                </a:solidFill>
                <a:latin typeface="Times New Roman" pitchFamily="18" charset="0"/>
              </a:rPr>
              <a:t>中存在有向欧拉回路，其中一</a:t>
            </a:r>
          </a:p>
          <a:p>
            <a:pPr>
              <a:lnSpc>
                <a:spcPct val="105000"/>
              </a:lnSpc>
            </a:pPr>
            <a:r>
              <a:rPr lang="zh-CN" altLang="en-US" sz="2600" dirty="0">
                <a:solidFill>
                  <a:srgbClr val="000000"/>
                </a:solidFill>
                <a:latin typeface="Times New Roman" pitchFamily="18" charset="0"/>
              </a:rPr>
              <a:t>         条即为解。</a:t>
            </a:r>
            <a:endParaRPr lang="zh-CN" altLang="en-US" sz="2800" dirty="0">
              <a:solidFill>
                <a:srgbClr val="000000"/>
              </a:solidFill>
              <a:latin typeface="宋体" pitchFamily="2" charset="-122"/>
            </a:endParaRPr>
          </a:p>
        </p:txBody>
      </p:sp>
      <p:sp>
        <p:nvSpPr>
          <p:cNvPr id="5" name="Rectangle 2"/>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hangingPunct="0">
              <a:defRPr/>
            </a:pPr>
            <a:r>
              <a:rPr lang="zh-CN" altLang="en-US" sz="4400">
                <a:ln w="12700">
                  <a:solidFill>
                    <a:srgbClr val="675D59"/>
                  </a:solidFill>
                </a:ln>
                <a:solidFill>
                  <a:srgbClr val="675D59">
                    <a:lumMod val="75000"/>
                  </a:srgbClr>
                </a:solidFill>
                <a:latin typeface="宋体"/>
                <a:ea typeface="宋体"/>
              </a:rPr>
              <a:t>有向图的中国邮路</a:t>
            </a:r>
            <a:endParaRPr lang="zh-CN" altLang="en-US" sz="4400"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37615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23">
                                            <p:txEl>
                                              <p:pRg st="0" end="0"/>
                                            </p:txEl>
                                          </p:spTgt>
                                        </p:tgtEl>
                                        <p:attrNameLst>
                                          <p:attrName>style.visibility</p:attrName>
                                        </p:attrNameLst>
                                      </p:cBhvr>
                                      <p:to>
                                        <p:strVal val="visible"/>
                                      </p:to>
                                    </p:set>
                                    <p:animEffect transition="in" filter="wipe(left)">
                                      <p:cBhvr>
                                        <p:cTn id="7" dur="500"/>
                                        <p:tgtEl>
                                          <p:spTgt spid="69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23">
                                            <p:txEl>
                                              <p:pRg st="1" end="1"/>
                                            </p:txEl>
                                          </p:spTgt>
                                        </p:tgtEl>
                                        <p:attrNameLst>
                                          <p:attrName>style.visibility</p:attrName>
                                        </p:attrNameLst>
                                      </p:cBhvr>
                                      <p:to>
                                        <p:strVal val="visible"/>
                                      </p:to>
                                    </p:set>
                                    <p:animEffect transition="in" filter="wipe(left)">
                                      <p:cBhvr>
                                        <p:cTn id="12" dur="500"/>
                                        <p:tgtEl>
                                          <p:spTgt spid="69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23">
                                            <p:txEl>
                                              <p:pRg st="2" end="2"/>
                                            </p:txEl>
                                          </p:spTgt>
                                        </p:tgtEl>
                                        <p:attrNameLst>
                                          <p:attrName>style.visibility</p:attrName>
                                        </p:attrNameLst>
                                      </p:cBhvr>
                                      <p:to>
                                        <p:strVal val="visible"/>
                                      </p:to>
                                    </p:set>
                                    <p:animEffect transition="in" filter="wipe(left)">
                                      <p:cBhvr>
                                        <p:cTn id="17" dur="500"/>
                                        <p:tgtEl>
                                          <p:spTgt spid="6963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23">
                                            <p:txEl>
                                              <p:pRg st="3" end="3"/>
                                            </p:txEl>
                                          </p:spTgt>
                                        </p:tgtEl>
                                        <p:attrNameLst>
                                          <p:attrName>style.visibility</p:attrName>
                                        </p:attrNameLst>
                                      </p:cBhvr>
                                      <p:to>
                                        <p:strVal val="visible"/>
                                      </p:to>
                                    </p:set>
                                    <p:animEffect transition="in" filter="wipe(left)">
                                      <p:cBhvr>
                                        <p:cTn id="22" dur="500"/>
                                        <p:tgtEl>
                                          <p:spTgt spid="6963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23">
                                            <p:txEl>
                                              <p:pRg st="4" end="4"/>
                                            </p:txEl>
                                          </p:spTgt>
                                        </p:tgtEl>
                                        <p:attrNameLst>
                                          <p:attrName>style.visibility</p:attrName>
                                        </p:attrNameLst>
                                      </p:cBhvr>
                                      <p:to>
                                        <p:strVal val="visible"/>
                                      </p:to>
                                    </p:set>
                                    <p:animEffect transition="in" filter="wipe(left)">
                                      <p:cBhvr>
                                        <p:cTn id="27" dur="500"/>
                                        <p:tgtEl>
                                          <p:spTgt spid="6963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323">
                                            <p:txEl>
                                              <p:pRg st="5" end="5"/>
                                            </p:txEl>
                                          </p:spTgt>
                                        </p:tgtEl>
                                        <p:attrNameLst>
                                          <p:attrName>style.visibility</p:attrName>
                                        </p:attrNameLst>
                                      </p:cBhvr>
                                      <p:to>
                                        <p:strVal val="visible"/>
                                      </p:to>
                                    </p:set>
                                    <p:animEffect transition="in" filter="wipe(left)">
                                      <p:cBhvr>
                                        <p:cTn id="32" dur="500"/>
                                        <p:tgtEl>
                                          <p:spTgt spid="6963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323">
                                            <p:txEl>
                                              <p:pRg st="6" end="6"/>
                                            </p:txEl>
                                          </p:spTgt>
                                        </p:tgtEl>
                                        <p:attrNameLst>
                                          <p:attrName>style.visibility</p:attrName>
                                        </p:attrNameLst>
                                      </p:cBhvr>
                                      <p:to>
                                        <p:strVal val="visible"/>
                                      </p:to>
                                    </p:set>
                                    <p:animEffect transition="in" filter="wipe(left)">
                                      <p:cBhvr>
                                        <p:cTn id="37" dur="500"/>
                                        <p:tgtEl>
                                          <p:spTgt spid="6963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6323">
                                            <p:txEl>
                                              <p:pRg st="7" end="7"/>
                                            </p:txEl>
                                          </p:spTgt>
                                        </p:tgtEl>
                                        <p:attrNameLst>
                                          <p:attrName>style.visibility</p:attrName>
                                        </p:attrNameLst>
                                      </p:cBhvr>
                                      <p:to>
                                        <p:strVal val="visible"/>
                                      </p:to>
                                    </p:set>
                                    <p:animEffect transition="in" filter="wipe(left)">
                                      <p:cBhvr>
                                        <p:cTn id="42" dur="500"/>
                                        <p:tgtEl>
                                          <p:spTgt spid="69632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6323">
                                            <p:txEl>
                                              <p:pRg st="8" end="8"/>
                                            </p:txEl>
                                          </p:spTgt>
                                        </p:tgtEl>
                                        <p:attrNameLst>
                                          <p:attrName>style.visibility</p:attrName>
                                        </p:attrNameLst>
                                      </p:cBhvr>
                                      <p:to>
                                        <p:strVal val="visible"/>
                                      </p:to>
                                    </p:set>
                                    <p:animEffect transition="in" filter="wipe(left)">
                                      <p:cBhvr>
                                        <p:cTn id="47" dur="500"/>
                                        <p:tgtEl>
                                          <p:spTgt spid="69632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96323">
                                            <p:txEl>
                                              <p:pRg st="9" end="9"/>
                                            </p:txEl>
                                          </p:spTgt>
                                        </p:tgtEl>
                                        <p:attrNameLst>
                                          <p:attrName>style.visibility</p:attrName>
                                        </p:attrNameLst>
                                      </p:cBhvr>
                                      <p:to>
                                        <p:strVal val="visible"/>
                                      </p:to>
                                    </p:set>
                                    <p:animEffect transition="in" filter="wipe(left)">
                                      <p:cBhvr>
                                        <p:cTn id="52" dur="500"/>
                                        <p:tgtEl>
                                          <p:spTgt spid="6963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0866" y="5170379"/>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buFont typeface="Wingdings" pitchFamily="2" charset="2"/>
              <a:buNone/>
            </a:pPr>
            <a:r>
              <a:rPr lang="en-US" altLang="zh-CN">
                <a:solidFill>
                  <a:schemeClr val="tx1"/>
                </a:solidFill>
                <a:latin typeface="黑体" panose="02010609060101010101" pitchFamily="49" charset="-122"/>
                <a:ea typeface="黑体" panose="02010609060101010101" pitchFamily="49" charset="-122"/>
              </a:rPr>
              <a:t>                   </a:t>
            </a:r>
            <a:r>
              <a:rPr lang="zh-CN" altLang="en-US">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lang="zh-CN" altLang="en-US">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lang="zh-CN" altLang="en-US">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11" name="矩形 9"/>
          <p:cNvSpPr>
            <a:spLocks noChangeArrowheads="1"/>
          </p:cNvSpPr>
          <p:nvPr/>
        </p:nvSpPr>
        <p:spPr bwMode="auto">
          <a:xfrm>
            <a:off x="8301245" y="6065955"/>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2021年5月5日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12" name="Rectangle 2"/>
          <p:cNvSpPr txBox="1">
            <a:spLocks noChangeArrowheads="1"/>
          </p:cNvSpPr>
          <p:nvPr/>
        </p:nvSpPr>
        <p:spPr>
          <a:xfrm>
            <a:off x="2765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lang="zh-CN" altLang="en-US" sz="7200" dirty="0">
                <a:ln>
                  <a:noFill/>
                </a:ln>
                <a:solidFill>
                  <a:srgbClr val="C84340">
                    <a:lumMod val="75000"/>
                  </a:srgbClr>
                </a:solidFill>
              </a:rPr>
              <a:t>     </a:t>
            </a:r>
            <a:r>
              <a:rPr lang="zh-CN" altLang="en-US" sz="6000" dirty="0">
                <a:ln>
                  <a:noFill/>
                </a:ln>
                <a:solidFill>
                  <a:srgbClr val="C84340">
                    <a:lumMod val="75000"/>
                  </a:srgbClr>
                </a:solidFill>
                <a:latin typeface="黑体" pitchFamily="49" charset="-122"/>
                <a:ea typeface="黑体" pitchFamily="49" charset="-122"/>
              </a:rPr>
              <a:t>离散数学</a:t>
            </a:r>
            <a:r>
              <a:rPr lang="en-US" altLang="zh-CN" sz="6000" dirty="0">
                <a:ln>
                  <a:noFill/>
                </a:ln>
                <a:solidFill>
                  <a:srgbClr val="C84340">
                    <a:lumMod val="75000"/>
                  </a:srgbClr>
                </a:solidFill>
                <a:latin typeface="黑体" pitchFamily="49" charset="-122"/>
                <a:ea typeface="黑体" pitchFamily="49" charset="-122"/>
              </a:rPr>
              <a:t>II</a:t>
            </a:r>
            <a:br>
              <a:rPr lang="en-US" altLang="zh-CN" sz="6000" dirty="0">
                <a:ln>
                  <a:noFill/>
                </a:ln>
                <a:solidFill>
                  <a:srgbClr val="C84340">
                    <a:lumMod val="75000"/>
                  </a:srgbClr>
                </a:solidFill>
                <a:latin typeface="黑体" pitchFamily="49" charset="-122"/>
                <a:ea typeface="黑体" pitchFamily="49" charset="-122"/>
              </a:rPr>
            </a:br>
            <a:r>
              <a:rPr lang="en-US" altLang="zh-CN" sz="6000" dirty="0">
                <a:ln>
                  <a:noFill/>
                </a:ln>
                <a:solidFill>
                  <a:srgbClr val="C84340">
                    <a:lumMod val="75000"/>
                  </a:srgbClr>
                </a:solidFill>
                <a:latin typeface="黑体" pitchFamily="49" charset="-122"/>
                <a:ea typeface="黑体" pitchFamily="49" charset="-122"/>
              </a:rPr>
              <a:t>      </a:t>
            </a:r>
            <a:r>
              <a:rPr lang="en-US" altLang="zh-CN" sz="4800" dirty="0">
                <a:ln>
                  <a:noFill/>
                </a:ln>
                <a:solidFill>
                  <a:srgbClr val="C84340">
                    <a:lumMod val="75000"/>
                  </a:srgbClr>
                </a:solidFill>
                <a:latin typeface="黑体" pitchFamily="49" charset="-122"/>
                <a:ea typeface="黑体" pitchFamily="49" charset="-122"/>
              </a:rPr>
              <a:t>―</a:t>
            </a:r>
            <a:r>
              <a:rPr lang="zh-CN" altLang="en-US" sz="4800" dirty="0">
                <a:ln>
                  <a:noFill/>
                </a:ln>
                <a:solidFill>
                  <a:srgbClr val="C84340">
                    <a:lumMod val="75000"/>
                  </a:srgbClr>
                </a:solidFill>
                <a:latin typeface="黑体" pitchFamily="49" charset="-122"/>
                <a:ea typeface="黑体" pitchFamily="49" charset="-122"/>
              </a:rPr>
              <a:t>图论第七讲</a:t>
            </a:r>
            <a:br>
              <a:rPr lang="en-US" altLang="zh-CN" sz="4800" dirty="0">
                <a:ln>
                  <a:noFill/>
                </a:ln>
                <a:solidFill>
                  <a:srgbClr val="C84340">
                    <a:lumMod val="75000"/>
                  </a:srgbClr>
                </a:solidFill>
              </a:rPr>
            </a:br>
            <a:br>
              <a:rPr lang="en-US" altLang="zh-CN" sz="7200" dirty="0">
                <a:ln>
                  <a:noFill/>
                </a:ln>
                <a:solidFill>
                  <a:srgbClr val="C84340">
                    <a:lumMod val="75000"/>
                  </a:srgbClr>
                </a:solidFill>
              </a:rPr>
            </a:br>
            <a:endParaRPr lang="zh-CN" altLang="en-US" sz="7200" dirty="0">
              <a:ln>
                <a:noFill/>
              </a:ln>
              <a:solidFill>
                <a:srgbClr val="C84340">
                  <a:lumMod val="75000"/>
                </a:srgbClr>
              </a:solidFill>
            </a:endParaRPr>
          </a:p>
        </p:txBody>
      </p:sp>
    </p:spTree>
    <p:extLst>
      <p:ext uri="{BB962C8B-B14F-4D97-AF65-F5344CB8AC3E}">
        <p14:creationId xmlns:p14="http://schemas.microsoft.com/office/powerpoint/2010/main" val="1475889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9" name="Rectangle 3"/>
          <p:cNvSpPr>
            <a:spLocks noChangeArrowheads="1"/>
          </p:cNvSpPr>
          <p:nvPr/>
        </p:nvSpPr>
        <p:spPr bwMode="auto">
          <a:xfrm>
            <a:off x="2261278" y="2781300"/>
            <a:ext cx="7913236" cy="1999586"/>
          </a:xfrm>
          <a:prstGeom prst="rect">
            <a:avLst/>
          </a:prstGeom>
          <a:noFill/>
          <a:ln w="9525">
            <a:noFill/>
            <a:miter lim="800000"/>
            <a:headEnd/>
            <a:tailEnd/>
          </a:ln>
        </p:spPr>
        <p:txBody>
          <a:bodyPr wrap="square" lIns="0" tIns="0" rIns="0" bIns="0">
            <a:spAutoFit/>
          </a:bodyPr>
          <a:lstStyle/>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FF0000"/>
                </a:solidFill>
                <a:latin typeface="+mj-ea"/>
                <a:ea typeface="+mj-ea"/>
              </a:rPr>
              <a:t>定义</a:t>
            </a:r>
            <a:r>
              <a:rPr kumimoji="1" lang="en-US" altLang="zh-CN" sz="2800" b="1" dirty="0">
                <a:solidFill>
                  <a:srgbClr val="FF0000"/>
                </a:solidFill>
                <a:latin typeface="+mj-ea"/>
                <a:ea typeface="+mj-ea"/>
              </a:rPr>
              <a:t>3.1.1</a:t>
            </a:r>
            <a:r>
              <a:rPr kumimoji="1" lang="en-US" altLang="zh-CN" sz="2800" b="1" dirty="0">
                <a:solidFill>
                  <a:srgbClr val="DDDDDD"/>
                </a:solidFill>
                <a:latin typeface="+mj-ea"/>
                <a:ea typeface="+mj-ea"/>
              </a:rPr>
              <a:t>  </a:t>
            </a:r>
            <a:r>
              <a:rPr kumimoji="1" lang="zh-CN" altLang="zh-CN" sz="2800" b="1" dirty="0">
                <a:solidFill>
                  <a:srgbClr val="000000"/>
                </a:solidFill>
                <a:latin typeface="+mj-ea"/>
                <a:ea typeface="+mj-ea"/>
              </a:rPr>
              <a:t>一个不含任何回路的连通图称为</a:t>
            </a:r>
            <a:r>
              <a:rPr kumimoji="1" lang="zh-CN" altLang="zh-CN" sz="2800" b="1" dirty="0">
                <a:solidFill>
                  <a:srgbClr val="FF0000"/>
                </a:solidFill>
                <a:latin typeface="+mj-ea"/>
                <a:ea typeface="+mj-ea"/>
              </a:rPr>
              <a:t>树</a:t>
            </a:r>
            <a:r>
              <a:rPr kumimoji="1" lang="zh-CN" altLang="zh-CN" sz="2800" b="1" dirty="0">
                <a:solidFill>
                  <a:srgbClr val="000000"/>
                </a:solidFill>
                <a:latin typeface="+mj-ea"/>
                <a:ea typeface="+mj-ea"/>
              </a:rPr>
              <a:t>，</a:t>
            </a:r>
            <a:endParaRPr kumimoji="1" lang="zh-CN" altLang="en-US" sz="2800" b="1" dirty="0">
              <a:solidFill>
                <a:srgbClr val="000000"/>
              </a:solidFill>
              <a:latin typeface="+mj-ea"/>
              <a:ea typeface="+mj-ea"/>
            </a:endParaRPr>
          </a:p>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000000"/>
                </a:solidFill>
                <a:latin typeface="+mj-ea"/>
                <a:ea typeface="+mj-ea"/>
              </a:rPr>
              <a:t>           </a:t>
            </a:r>
            <a:r>
              <a:rPr kumimoji="1" lang="zh-CN" altLang="zh-CN" sz="2800" b="1" dirty="0">
                <a:solidFill>
                  <a:srgbClr val="000000"/>
                </a:solidFill>
                <a:latin typeface="+mj-ea"/>
                <a:ea typeface="+mj-ea"/>
              </a:rPr>
              <a:t>用T表示，T中的边称为</a:t>
            </a:r>
            <a:r>
              <a:rPr kumimoji="1" lang="zh-CN" altLang="zh-CN" sz="2800" b="1" dirty="0">
                <a:solidFill>
                  <a:srgbClr val="FF0000"/>
                </a:solidFill>
                <a:latin typeface="+mj-ea"/>
                <a:ea typeface="+mj-ea"/>
              </a:rPr>
              <a:t>树枝</a:t>
            </a:r>
            <a:r>
              <a:rPr kumimoji="1" lang="zh-CN" altLang="zh-CN" sz="2800" b="1" dirty="0">
                <a:solidFill>
                  <a:srgbClr val="000000"/>
                </a:solidFill>
                <a:latin typeface="+mj-ea"/>
                <a:ea typeface="+mj-ea"/>
              </a:rPr>
              <a:t>，</a:t>
            </a:r>
            <a:endParaRPr kumimoji="1" lang="zh-CN" altLang="en-US" sz="2800" b="1" dirty="0">
              <a:solidFill>
                <a:srgbClr val="000000"/>
              </a:solidFill>
              <a:latin typeface="+mj-ea"/>
              <a:ea typeface="+mj-ea"/>
            </a:endParaRPr>
          </a:p>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000000"/>
                </a:solidFill>
                <a:latin typeface="+mj-ea"/>
                <a:ea typeface="+mj-ea"/>
              </a:rPr>
              <a:t>           </a:t>
            </a:r>
            <a:r>
              <a:rPr kumimoji="1" lang="zh-CN" altLang="zh-CN" sz="2800" b="1" dirty="0">
                <a:solidFill>
                  <a:srgbClr val="000000"/>
                </a:solidFill>
                <a:latin typeface="+mj-ea"/>
                <a:ea typeface="+mj-ea"/>
              </a:rPr>
              <a:t>度为1的结点称为</a:t>
            </a:r>
            <a:r>
              <a:rPr kumimoji="1" lang="zh-CN" altLang="zh-CN" sz="2800" b="1" dirty="0">
                <a:solidFill>
                  <a:srgbClr val="FF0000"/>
                </a:solidFill>
                <a:latin typeface="+mj-ea"/>
                <a:ea typeface="+mj-ea"/>
              </a:rPr>
              <a:t>树叶</a:t>
            </a:r>
            <a:r>
              <a:rPr kumimoji="1" lang="zh-CN" altLang="zh-CN" sz="2800" b="1" dirty="0">
                <a:solidFill>
                  <a:srgbClr val="5E2CAE"/>
                </a:solidFill>
                <a:latin typeface="+mj-ea"/>
                <a:ea typeface="+mj-ea"/>
              </a:rPr>
              <a:t>，</a:t>
            </a:r>
            <a:endParaRPr kumimoji="1" lang="zh-CN" altLang="en-US" sz="2800" b="1" dirty="0">
              <a:solidFill>
                <a:srgbClr val="5E2CAE"/>
              </a:solidFill>
              <a:latin typeface="+mj-ea"/>
              <a:ea typeface="+mj-ea"/>
            </a:endParaRPr>
          </a:p>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E8DED8"/>
                </a:solidFill>
                <a:latin typeface="+mj-ea"/>
                <a:ea typeface="+mj-ea"/>
              </a:rPr>
              <a:t>           </a:t>
            </a:r>
            <a:r>
              <a:rPr kumimoji="1" lang="zh-CN" altLang="en-US" sz="2800" b="1" dirty="0">
                <a:solidFill>
                  <a:srgbClr val="000000"/>
                </a:solidFill>
                <a:latin typeface="+mj-ea"/>
                <a:ea typeface="+mj-ea"/>
              </a:rPr>
              <a:t>度数大于</a:t>
            </a:r>
            <a:r>
              <a:rPr kumimoji="1" lang="en-US" altLang="zh-CN" sz="2800" b="1" dirty="0">
                <a:solidFill>
                  <a:srgbClr val="000000"/>
                </a:solidFill>
                <a:latin typeface="+mj-ea"/>
                <a:ea typeface="+mj-ea"/>
              </a:rPr>
              <a:t>1</a:t>
            </a:r>
            <a:r>
              <a:rPr kumimoji="1" lang="zh-CN" altLang="en-US" sz="2800" b="1" dirty="0">
                <a:solidFill>
                  <a:srgbClr val="000000"/>
                </a:solidFill>
                <a:latin typeface="+mj-ea"/>
                <a:ea typeface="+mj-ea"/>
              </a:rPr>
              <a:t>的结点为</a:t>
            </a:r>
            <a:r>
              <a:rPr kumimoji="1" lang="zh-CN" altLang="en-US" sz="2800" b="1" dirty="0">
                <a:solidFill>
                  <a:srgbClr val="FF0000"/>
                </a:solidFill>
                <a:latin typeface="+mj-ea"/>
                <a:ea typeface="+mj-ea"/>
              </a:rPr>
              <a:t>分支结点</a:t>
            </a:r>
            <a:r>
              <a:rPr kumimoji="1" lang="en-US" altLang="zh-CN" sz="2800" b="1" dirty="0">
                <a:solidFill>
                  <a:srgbClr val="FF0000"/>
                </a:solidFill>
                <a:latin typeface="+mj-ea"/>
                <a:ea typeface="+mj-ea"/>
              </a:rPr>
              <a:t>(</a:t>
            </a:r>
            <a:r>
              <a:rPr kumimoji="1" lang="zh-CN" altLang="en-US" sz="2800" b="1" dirty="0">
                <a:solidFill>
                  <a:srgbClr val="FF0000"/>
                </a:solidFill>
                <a:latin typeface="+mj-ea"/>
                <a:ea typeface="+mj-ea"/>
              </a:rPr>
              <a:t>内结点</a:t>
            </a:r>
            <a:r>
              <a:rPr kumimoji="1" lang="en-US" altLang="zh-CN" sz="2800" b="1" dirty="0">
                <a:solidFill>
                  <a:srgbClr val="FF0000"/>
                </a:solidFill>
                <a:latin typeface="+mj-ea"/>
                <a:ea typeface="+mj-ea"/>
              </a:rPr>
              <a:t>)</a:t>
            </a:r>
            <a:r>
              <a:rPr kumimoji="1" lang="zh-CN" altLang="en-US" sz="2800" b="1" dirty="0">
                <a:solidFill>
                  <a:srgbClr val="5E2CAE"/>
                </a:solidFill>
                <a:latin typeface="+mj-ea"/>
                <a:ea typeface="+mj-ea"/>
              </a:rPr>
              <a:t>。</a:t>
            </a:r>
          </a:p>
        </p:txBody>
      </p:sp>
      <p:sp>
        <p:nvSpPr>
          <p:cNvPr id="915460" name="Rectangle 4"/>
          <p:cNvSpPr>
            <a:spLocks noChangeArrowheads="1"/>
          </p:cNvSpPr>
          <p:nvPr/>
        </p:nvSpPr>
        <p:spPr bwMode="auto">
          <a:xfrm>
            <a:off x="2180999" y="1484313"/>
            <a:ext cx="7966075" cy="946150"/>
          </a:xfrm>
          <a:prstGeom prst="rect">
            <a:avLst/>
          </a:prstGeom>
          <a:noFill/>
          <a:ln w="9525">
            <a:noFill/>
            <a:miter lim="800000"/>
            <a:headEnd/>
            <a:tailEnd/>
          </a:ln>
        </p:spPr>
        <p:txBody>
          <a:bodyPr>
            <a:spAutoFit/>
          </a:bodyPr>
          <a:lstStyle/>
          <a:p>
            <a:pPr fontAlgn="base">
              <a:spcBef>
                <a:spcPct val="50000"/>
              </a:spcBef>
              <a:spcAft>
                <a:spcPct val="0"/>
              </a:spcAft>
              <a:defRPr/>
            </a:pPr>
            <a:r>
              <a:rPr kumimoji="1" lang="zh-CN" altLang="en-US" sz="2800" b="1" dirty="0">
                <a:solidFill>
                  <a:srgbClr val="000000"/>
                </a:solidFill>
                <a:latin typeface="Tahoma" pitchFamily="34" charset="0"/>
                <a:ea typeface="宋体" pitchFamily="2" charset="-122"/>
              </a:rPr>
              <a:t>一个图</a:t>
            </a:r>
            <a:r>
              <a:rPr kumimoji="1" lang="en-US" altLang="zh-CN" sz="2800" b="1" dirty="0">
                <a:solidFill>
                  <a:srgbClr val="000000"/>
                </a:solidFill>
                <a:latin typeface="Tahoma" pitchFamily="34" charset="0"/>
                <a:ea typeface="宋体" pitchFamily="2" charset="-122"/>
              </a:rPr>
              <a:t>G=(V,E)</a:t>
            </a:r>
            <a:r>
              <a:rPr kumimoji="1" lang="zh-CN" altLang="en-US" sz="2800" b="1" dirty="0">
                <a:solidFill>
                  <a:srgbClr val="000000"/>
                </a:solidFill>
                <a:latin typeface="Tahoma" pitchFamily="34" charset="0"/>
                <a:ea typeface="宋体" pitchFamily="2" charset="-122"/>
              </a:rPr>
              <a:t>，若</a:t>
            </a:r>
            <a:r>
              <a:rPr kumimoji="1" lang="zh-CN" altLang="en-US" sz="2800" b="1" dirty="0">
                <a:solidFill>
                  <a:srgbClr val="FF0000"/>
                </a:solidFill>
                <a:latin typeface="Tahoma" pitchFamily="34" charset="0"/>
                <a:ea typeface="宋体" pitchFamily="2" charset="-122"/>
              </a:rPr>
              <a:t>不含任何回路</a:t>
            </a:r>
            <a:r>
              <a:rPr kumimoji="1" lang="zh-CN" altLang="en-US" sz="2800" b="1" dirty="0">
                <a:solidFill>
                  <a:srgbClr val="000000"/>
                </a:solidFill>
                <a:latin typeface="Tahoma" pitchFamily="34" charset="0"/>
                <a:ea typeface="宋体" pitchFamily="2" charset="-122"/>
              </a:rPr>
              <a:t>，则称为</a:t>
            </a:r>
            <a:r>
              <a:rPr kumimoji="1" lang="zh-CN" altLang="en-US" sz="2800" b="1" dirty="0">
                <a:solidFill>
                  <a:srgbClr val="FF0000"/>
                </a:solidFill>
                <a:latin typeface="Tahoma" pitchFamily="34" charset="0"/>
                <a:ea typeface="宋体" pitchFamily="2" charset="-122"/>
              </a:rPr>
              <a:t>林</a:t>
            </a:r>
            <a:r>
              <a:rPr kumimoji="1" lang="zh-CN" altLang="en-US" sz="2800" b="1" dirty="0">
                <a:solidFill>
                  <a:srgbClr val="000000"/>
                </a:solidFill>
                <a:latin typeface="Tahoma" pitchFamily="34" charset="0"/>
                <a:ea typeface="宋体" pitchFamily="2" charset="-122"/>
              </a:rPr>
              <a:t>，若此图是连通的，则称为</a:t>
            </a:r>
            <a:r>
              <a:rPr kumimoji="1" lang="zh-CN" altLang="en-US" sz="2800" b="1" dirty="0">
                <a:solidFill>
                  <a:srgbClr val="FF0000"/>
                </a:solidFill>
                <a:latin typeface="Tahoma" pitchFamily="34" charset="0"/>
                <a:ea typeface="宋体" pitchFamily="2" charset="-122"/>
              </a:rPr>
              <a:t>树</a:t>
            </a:r>
          </a:p>
        </p:txBody>
      </p:sp>
      <p:sp>
        <p:nvSpPr>
          <p:cNvPr id="10" name="标题 5"/>
          <p:cNvSpPr>
            <a:spLocks noGrp="1"/>
          </p:cNvSpPr>
          <p:nvPr>
            <p:ph type="title"/>
          </p:nvPr>
        </p:nvSpPr>
        <p:spPr/>
        <p:txBody>
          <a:bodyPr/>
          <a:lstStyle/>
          <a:p>
            <a:r>
              <a:rPr lang="en-US" altLang="zh-CN" dirty="0"/>
              <a:t>3.1 </a:t>
            </a:r>
            <a:r>
              <a:rPr lang="zh-CN" altLang="en-US" dirty="0"/>
              <a:t>树的有关定义和性质</a:t>
            </a:r>
          </a:p>
        </p:txBody>
      </p:sp>
    </p:spTree>
    <p:extLst>
      <p:ext uri="{BB962C8B-B14F-4D97-AF65-F5344CB8AC3E}">
        <p14:creationId xmlns:p14="http://schemas.microsoft.com/office/powerpoint/2010/main" val="72495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5460"/>
                                        </p:tgtEl>
                                        <p:attrNameLst>
                                          <p:attrName>style.visibility</p:attrName>
                                        </p:attrNameLst>
                                      </p:cBhvr>
                                      <p:to>
                                        <p:strVal val="visible"/>
                                      </p:to>
                                    </p:set>
                                    <p:animEffect transition="in" filter="blinds(horizontal)">
                                      <p:cBhvr>
                                        <p:cTn id="7" dur="500"/>
                                        <p:tgtEl>
                                          <p:spTgt spid="9154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15459">
                                            <p:txEl>
                                              <p:pRg st="0" end="0"/>
                                            </p:txEl>
                                          </p:spTgt>
                                        </p:tgtEl>
                                        <p:attrNameLst>
                                          <p:attrName>style.visibility</p:attrName>
                                        </p:attrNameLst>
                                      </p:cBhvr>
                                      <p:to>
                                        <p:strVal val="visible"/>
                                      </p:to>
                                    </p:set>
                                    <p:animEffect transition="in" filter="blinds(horizontal)">
                                      <p:cBhvr>
                                        <p:cTn id="12" dur="500"/>
                                        <p:tgtEl>
                                          <p:spTgt spid="915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15459">
                                            <p:txEl>
                                              <p:pRg st="1" end="1"/>
                                            </p:txEl>
                                          </p:spTgt>
                                        </p:tgtEl>
                                        <p:attrNameLst>
                                          <p:attrName>style.visibility</p:attrName>
                                        </p:attrNameLst>
                                      </p:cBhvr>
                                      <p:to>
                                        <p:strVal val="visible"/>
                                      </p:to>
                                    </p:set>
                                    <p:animEffect transition="in" filter="blinds(horizontal)">
                                      <p:cBhvr>
                                        <p:cTn id="17" dur="500"/>
                                        <p:tgtEl>
                                          <p:spTgt spid="915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15459">
                                            <p:txEl>
                                              <p:pRg st="2" end="2"/>
                                            </p:txEl>
                                          </p:spTgt>
                                        </p:tgtEl>
                                        <p:attrNameLst>
                                          <p:attrName>style.visibility</p:attrName>
                                        </p:attrNameLst>
                                      </p:cBhvr>
                                      <p:to>
                                        <p:strVal val="visible"/>
                                      </p:to>
                                    </p:set>
                                    <p:animEffect transition="in" filter="blinds(horizontal)">
                                      <p:cBhvr>
                                        <p:cTn id="22" dur="500"/>
                                        <p:tgtEl>
                                          <p:spTgt spid="915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15459">
                                            <p:txEl>
                                              <p:pRg st="3" end="3"/>
                                            </p:txEl>
                                          </p:spTgt>
                                        </p:tgtEl>
                                        <p:attrNameLst>
                                          <p:attrName>style.visibility</p:attrName>
                                        </p:attrNameLst>
                                      </p:cBhvr>
                                      <p:to>
                                        <p:strVal val="visible"/>
                                      </p:to>
                                    </p:set>
                                    <p:animEffect transition="in" filter="blinds(horizontal)">
                                      <p:cBhvr>
                                        <p:cTn id="27" dur="500"/>
                                        <p:tgtEl>
                                          <p:spTgt spid="915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ChangeArrowheads="1"/>
          </p:cNvSpPr>
          <p:nvPr/>
        </p:nvSpPr>
        <p:spPr bwMode="auto">
          <a:xfrm>
            <a:off x="1502464" y="3232659"/>
            <a:ext cx="8802687" cy="2933700"/>
          </a:xfrm>
          <a:prstGeom prst="rect">
            <a:avLst/>
          </a:prstGeom>
          <a:noFill/>
          <a:ln w="9525">
            <a:noFill/>
            <a:miter lim="800000"/>
            <a:headEnd/>
            <a:tailEnd/>
          </a:ln>
        </p:spPr>
        <p:txBody>
          <a:bodyPr lIns="0" tIns="0" rIns="0" bIns="0">
            <a:spAutoFit/>
          </a:bodyPr>
          <a:lstStyle/>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(1) G</a:t>
            </a:r>
            <a:r>
              <a:rPr kumimoji="1" lang="zh-CN" altLang="en-US" sz="2500" b="1" dirty="0">
                <a:solidFill>
                  <a:srgbClr val="000000"/>
                </a:solidFill>
                <a:latin typeface="Arial" pitchFamily="34" charset="0"/>
                <a:ea typeface="楷体_GB2312" pitchFamily="49" charset="-122"/>
              </a:rPr>
              <a:t>是树（连通且无回路）</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(2) G</a:t>
            </a:r>
            <a:r>
              <a:rPr kumimoji="1" lang="zh-CN" altLang="en-US" sz="2500" b="1" dirty="0">
                <a:solidFill>
                  <a:srgbClr val="000000"/>
                </a:solidFill>
                <a:latin typeface="Arial" pitchFamily="34" charset="0"/>
                <a:ea typeface="楷体_GB2312" pitchFamily="49" charset="-122"/>
              </a:rPr>
              <a:t>中任意两个顶点之间存在唯一的路径</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(3) G</a:t>
            </a:r>
            <a:r>
              <a:rPr kumimoji="1" lang="zh-CN" altLang="en-US" sz="2500" b="1" dirty="0">
                <a:solidFill>
                  <a:srgbClr val="000000"/>
                </a:solidFill>
                <a:latin typeface="Arial" pitchFamily="34" charset="0"/>
                <a:ea typeface="楷体_GB2312" pitchFamily="49" charset="-122"/>
              </a:rPr>
              <a:t>中无回路</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且</a:t>
            </a:r>
            <a:r>
              <a:rPr kumimoji="1" lang="en-US" altLang="zh-CN" sz="2500" b="1" dirty="0">
                <a:solidFill>
                  <a:srgbClr val="000000"/>
                </a:solidFill>
                <a:latin typeface="Arial" pitchFamily="34" charset="0"/>
                <a:ea typeface="楷体_GB2312" pitchFamily="49" charset="-122"/>
              </a:rPr>
              <a:t>m = n-1</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(4) G</a:t>
            </a:r>
            <a:r>
              <a:rPr kumimoji="1" lang="zh-CN" altLang="en-US" sz="2500" b="1" dirty="0">
                <a:solidFill>
                  <a:srgbClr val="000000"/>
                </a:solidFill>
                <a:latin typeface="Arial" pitchFamily="34" charset="0"/>
                <a:ea typeface="楷体_GB2312" pitchFamily="49" charset="-122"/>
              </a:rPr>
              <a:t>是连通的</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且</a:t>
            </a:r>
            <a:r>
              <a:rPr kumimoji="1" lang="en-US" altLang="zh-CN" sz="2500" b="1" dirty="0">
                <a:solidFill>
                  <a:srgbClr val="000000"/>
                </a:solidFill>
                <a:latin typeface="Arial" pitchFamily="34" charset="0"/>
                <a:ea typeface="楷体_GB2312" pitchFamily="49" charset="-122"/>
              </a:rPr>
              <a:t>m = n-1</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(5) G</a:t>
            </a:r>
            <a:r>
              <a:rPr kumimoji="1" lang="zh-CN" altLang="en-US" sz="2500" b="1" dirty="0">
                <a:solidFill>
                  <a:srgbClr val="000000"/>
                </a:solidFill>
                <a:latin typeface="Arial" pitchFamily="34" charset="0"/>
                <a:ea typeface="楷体_GB2312" pitchFamily="49" charset="-122"/>
              </a:rPr>
              <a:t>是连通的</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且</a:t>
            </a:r>
            <a:r>
              <a:rPr kumimoji="1" lang="en-US" altLang="zh-CN" sz="2500" b="1" dirty="0">
                <a:solidFill>
                  <a:srgbClr val="000000"/>
                </a:solidFill>
                <a:latin typeface="Arial" pitchFamily="34" charset="0"/>
                <a:ea typeface="楷体_GB2312" pitchFamily="49" charset="-122"/>
              </a:rPr>
              <a:t>G</a:t>
            </a:r>
            <a:r>
              <a:rPr kumimoji="1" lang="zh-CN" altLang="en-US" sz="2500" b="1" dirty="0">
                <a:solidFill>
                  <a:srgbClr val="000000"/>
                </a:solidFill>
                <a:latin typeface="Arial" pitchFamily="34" charset="0"/>
                <a:ea typeface="楷体_GB2312" pitchFamily="49" charset="-122"/>
              </a:rPr>
              <a:t>中任何边均为桥</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(6) G</a:t>
            </a:r>
            <a:r>
              <a:rPr kumimoji="1" lang="zh-CN" altLang="en-US" sz="2500" b="1" dirty="0">
                <a:solidFill>
                  <a:srgbClr val="000000"/>
                </a:solidFill>
                <a:latin typeface="Arial" pitchFamily="34" charset="0"/>
                <a:ea typeface="楷体_GB2312" pitchFamily="49" charset="-122"/>
              </a:rPr>
              <a:t>中没有回路</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但在任何两个不同的顶点之间加一条新边</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在所得图中得到唯一一个含新边的回路</a:t>
            </a:r>
          </a:p>
        </p:txBody>
      </p:sp>
      <p:sp>
        <p:nvSpPr>
          <p:cNvPr id="89091" name="Rectangle 3"/>
          <p:cNvSpPr>
            <a:spLocks noChangeArrowheads="1"/>
          </p:cNvSpPr>
          <p:nvPr/>
        </p:nvSpPr>
        <p:spPr bwMode="auto">
          <a:xfrm>
            <a:off x="2135188" y="1207215"/>
            <a:ext cx="8166100" cy="912558"/>
          </a:xfrm>
          <a:prstGeom prst="rect">
            <a:avLst/>
          </a:prstGeom>
          <a:noFill/>
          <a:ln w="9525">
            <a:noFill/>
            <a:miter lim="800000"/>
            <a:headEnd/>
            <a:tailEnd/>
          </a:ln>
        </p:spPr>
        <p:txBody>
          <a:bodyPr lIns="0" tIns="0" rIns="0" bIns="0">
            <a:spAutoFit/>
          </a:bodyPr>
          <a:lstStyle/>
          <a:p>
            <a:pPr indent="633413" fontAlgn="base">
              <a:lnSpc>
                <a:spcPct val="120000"/>
              </a:lnSpc>
              <a:spcBef>
                <a:spcPct val="0"/>
              </a:spcBef>
              <a:spcAft>
                <a:spcPct val="0"/>
              </a:spcAft>
              <a:buClr>
                <a:srgbClr val="89AAD3"/>
              </a:buClr>
              <a:buSzPct val="70000"/>
              <a:defRPr/>
            </a:pPr>
            <a:r>
              <a:rPr kumimoji="1" lang="zh-CN" altLang="en-US" sz="2600" b="1" dirty="0">
                <a:solidFill>
                  <a:srgbClr val="000000"/>
                </a:solidFill>
                <a:latin typeface="+mn-ea"/>
              </a:rPr>
              <a:t>树有许多性质</a:t>
            </a:r>
            <a:r>
              <a:rPr kumimoji="1" lang="en-US" altLang="zh-CN" sz="2600" b="1" dirty="0">
                <a:solidFill>
                  <a:srgbClr val="000000"/>
                </a:solidFill>
                <a:latin typeface="+mn-ea"/>
              </a:rPr>
              <a:t>, </a:t>
            </a:r>
            <a:r>
              <a:rPr kumimoji="1" lang="zh-CN" altLang="en-US" sz="2600" b="1" dirty="0">
                <a:solidFill>
                  <a:srgbClr val="000000"/>
                </a:solidFill>
                <a:latin typeface="+mn-ea"/>
              </a:rPr>
              <a:t>它们是树的充要条件</a:t>
            </a:r>
            <a:r>
              <a:rPr kumimoji="1" lang="en-US" altLang="zh-CN" sz="2600" b="1" dirty="0">
                <a:solidFill>
                  <a:srgbClr val="000000"/>
                </a:solidFill>
                <a:latin typeface="+mn-ea"/>
              </a:rPr>
              <a:t>, </a:t>
            </a:r>
            <a:r>
              <a:rPr kumimoji="1" lang="zh-CN" altLang="en-US" sz="2600" b="1" dirty="0">
                <a:solidFill>
                  <a:srgbClr val="000000"/>
                </a:solidFill>
                <a:latin typeface="+mn-ea"/>
              </a:rPr>
              <a:t>因此它们都可看作是树的定义。 </a:t>
            </a:r>
          </a:p>
        </p:txBody>
      </p:sp>
      <p:sp>
        <p:nvSpPr>
          <p:cNvPr id="919556" name="Rectangle 4"/>
          <p:cNvSpPr>
            <a:spLocks noChangeArrowheads="1"/>
          </p:cNvSpPr>
          <p:nvPr/>
        </p:nvSpPr>
        <p:spPr bwMode="auto">
          <a:xfrm>
            <a:off x="2184627" y="2197815"/>
            <a:ext cx="8166100" cy="918906"/>
          </a:xfrm>
          <a:prstGeom prst="rect">
            <a:avLst/>
          </a:prstGeom>
          <a:noFill/>
          <a:ln w="9525">
            <a:noFill/>
            <a:miter lim="800000"/>
            <a:headEnd/>
            <a:tailEnd/>
          </a:ln>
        </p:spPr>
        <p:txBody>
          <a:bodyPr lIns="0" tIns="0" rIns="0" bIns="0">
            <a:spAutoFit/>
          </a:bodyPr>
          <a:lstStyle/>
          <a:p>
            <a:pPr marL="1350963" indent="-1350963" fontAlgn="base">
              <a:lnSpc>
                <a:spcPct val="120000"/>
              </a:lnSpc>
              <a:spcBef>
                <a:spcPct val="0"/>
              </a:spcBef>
              <a:spcAft>
                <a:spcPct val="0"/>
              </a:spcAft>
              <a:buClr>
                <a:srgbClr val="89AAD3"/>
              </a:buClr>
              <a:buSzPct val="70000"/>
              <a:defRPr/>
            </a:pPr>
            <a:r>
              <a:rPr kumimoji="1" lang="zh-CN" altLang="en-US" sz="2600" b="1" dirty="0">
                <a:solidFill>
                  <a:srgbClr val="FF0066"/>
                </a:solidFill>
                <a:latin typeface="Arial" pitchFamily="34" charset="0"/>
                <a:ea typeface="楷体_GB2312" pitchFamily="49" charset="-122"/>
              </a:rPr>
              <a:t>定理</a:t>
            </a:r>
            <a:r>
              <a:rPr kumimoji="1" lang="en-US" altLang="zh-CN" sz="2600" b="1" dirty="0">
                <a:solidFill>
                  <a:srgbClr val="FF0066"/>
                </a:solidFill>
                <a:latin typeface="Arial" pitchFamily="34" charset="0"/>
                <a:ea typeface="楷体_GB2312" pitchFamily="49" charset="-122"/>
              </a:rPr>
              <a:t>3.1.2  </a:t>
            </a:r>
            <a:r>
              <a:rPr kumimoji="1" lang="zh-CN" altLang="en-US" sz="2600" b="1" dirty="0">
                <a:solidFill>
                  <a:srgbClr val="000000"/>
                </a:solidFill>
                <a:latin typeface="Arial" pitchFamily="34" charset="0"/>
                <a:ea typeface="楷体_GB2312" pitchFamily="49" charset="-122"/>
              </a:rPr>
              <a:t>设</a:t>
            </a:r>
            <a:r>
              <a:rPr kumimoji="1" lang="en-US" altLang="zh-CN" sz="2600" b="1" dirty="0">
                <a:solidFill>
                  <a:srgbClr val="000000"/>
                </a:solidFill>
                <a:latin typeface="Arial" pitchFamily="34" charset="0"/>
                <a:ea typeface="楷体_GB2312" pitchFamily="49" charset="-122"/>
              </a:rPr>
              <a:t>G = &lt;V, E&gt;</a:t>
            </a:r>
            <a:r>
              <a:rPr kumimoji="1" lang="zh-CN" altLang="en-US" sz="2600" b="1" dirty="0">
                <a:solidFill>
                  <a:srgbClr val="000000"/>
                </a:solidFill>
                <a:latin typeface="Arial" pitchFamily="34" charset="0"/>
                <a:ea typeface="楷体_GB2312" pitchFamily="49" charset="-122"/>
              </a:rPr>
              <a:t>是</a:t>
            </a:r>
            <a:r>
              <a:rPr kumimoji="1" lang="en-US" altLang="zh-CN" sz="2600" b="1" dirty="0">
                <a:solidFill>
                  <a:srgbClr val="000000"/>
                </a:solidFill>
                <a:latin typeface="Arial" pitchFamily="34" charset="0"/>
                <a:ea typeface="楷体_GB2312" pitchFamily="49" charset="-122"/>
              </a:rPr>
              <a:t>n</a:t>
            </a:r>
            <a:r>
              <a:rPr kumimoji="1" lang="zh-CN" altLang="en-US" sz="2600" b="1" dirty="0">
                <a:solidFill>
                  <a:srgbClr val="000000"/>
                </a:solidFill>
                <a:latin typeface="Arial" pitchFamily="34" charset="0"/>
                <a:ea typeface="楷体_GB2312" pitchFamily="49" charset="-122"/>
              </a:rPr>
              <a:t>阶</a:t>
            </a:r>
            <a:r>
              <a:rPr kumimoji="1" lang="en-US" altLang="zh-CN" sz="2600" b="1" dirty="0">
                <a:solidFill>
                  <a:srgbClr val="000000"/>
                </a:solidFill>
                <a:latin typeface="Arial" pitchFamily="34" charset="0"/>
                <a:ea typeface="楷体_GB2312" pitchFamily="49" charset="-122"/>
              </a:rPr>
              <a:t>m</a:t>
            </a:r>
            <a:r>
              <a:rPr kumimoji="1" lang="zh-CN" altLang="en-US" sz="2600" b="1" dirty="0">
                <a:solidFill>
                  <a:srgbClr val="000000"/>
                </a:solidFill>
                <a:latin typeface="Arial" pitchFamily="34" charset="0"/>
                <a:ea typeface="楷体_GB2312" pitchFamily="49" charset="-122"/>
              </a:rPr>
              <a:t>条边的无向图</a:t>
            </a:r>
            <a:r>
              <a:rPr kumimoji="1" lang="en-US" altLang="zh-CN" sz="2600" b="1" dirty="0">
                <a:solidFill>
                  <a:srgbClr val="000000"/>
                </a:solidFill>
                <a:latin typeface="Arial" pitchFamily="34" charset="0"/>
                <a:ea typeface="楷体_GB2312" pitchFamily="49" charset="-122"/>
              </a:rPr>
              <a:t>, </a:t>
            </a:r>
            <a:r>
              <a:rPr kumimoji="1" lang="zh-CN" altLang="en-US" sz="2600" b="1" dirty="0">
                <a:solidFill>
                  <a:srgbClr val="000000"/>
                </a:solidFill>
                <a:latin typeface="Arial" pitchFamily="34" charset="0"/>
                <a:ea typeface="楷体_GB2312" pitchFamily="49" charset="-122"/>
              </a:rPr>
              <a:t>则下面各命题是等价的，都是树的定义</a:t>
            </a:r>
            <a:r>
              <a:rPr kumimoji="1" lang="en-US" altLang="zh-CN" sz="2600" b="1" dirty="0">
                <a:solidFill>
                  <a:srgbClr val="000000"/>
                </a:solidFill>
                <a:latin typeface="Arial" pitchFamily="34" charset="0"/>
                <a:ea typeface="楷体_GB2312" pitchFamily="49" charset="-122"/>
              </a:rPr>
              <a:t>:</a:t>
            </a:r>
          </a:p>
        </p:txBody>
      </p:sp>
      <p:sp>
        <p:nvSpPr>
          <p:cNvPr id="9" name="标题 5"/>
          <p:cNvSpPr>
            <a:spLocks noGrp="1"/>
          </p:cNvSpPr>
          <p:nvPr>
            <p:ph type="title"/>
          </p:nvPr>
        </p:nvSpPr>
        <p:spPr/>
        <p:txBody>
          <a:bodyPr/>
          <a:lstStyle/>
          <a:p>
            <a:r>
              <a:rPr lang="en-US" altLang="zh-CN" dirty="0"/>
              <a:t>3.1 </a:t>
            </a:r>
            <a:r>
              <a:rPr lang="zh-CN" altLang="en-US" dirty="0"/>
              <a:t>树的有关定义和性质</a:t>
            </a:r>
          </a:p>
        </p:txBody>
      </p:sp>
    </p:spTree>
    <p:extLst>
      <p:ext uri="{BB962C8B-B14F-4D97-AF65-F5344CB8AC3E}">
        <p14:creationId xmlns:p14="http://schemas.microsoft.com/office/powerpoint/2010/main" val="337990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9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95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95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95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95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195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9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3933826" y="2224088"/>
            <a:ext cx="569913" cy="595312"/>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78" name="直接连接符 77"/>
          <p:cNvCxnSpPr/>
          <p:nvPr/>
        </p:nvCxnSpPr>
        <p:spPr>
          <a:xfrm flipV="1">
            <a:off x="3954464" y="2778125"/>
            <a:ext cx="574675" cy="503238"/>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70" name="直接连接符 69"/>
          <p:cNvCxnSpPr/>
          <p:nvPr/>
        </p:nvCxnSpPr>
        <p:spPr>
          <a:xfrm flipV="1">
            <a:off x="3951288" y="3946525"/>
            <a:ext cx="576262" cy="503238"/>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49" name="直接连接符 48"/>
          <p:cNvCxnSpPr/>
          <p:nvPr/>
        </p:nvCxnSpPr>
        <p:spPr>
          <a:xfrm flipV="1">
            <a:off x="3373438" y="3306764"/>
            <a:ext cx="576262" cy="503237"/>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45" name="直接连接符 44"/>
          <p:cNvCxnSpPr/>
          <p:nvPr/>
        </p:nvCxnSpPr>
        <p:spPr>
          <a:xfrm>
            <a:off x="3386138" y="2719388"/>
            <a:ext cx="569912" cy="595312"/>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25" name="直接连接符 24"/>
          <p:cNvCxnSpPr/>
          <p:nvPr/>
        </p:nvCxnSpPr>
        <p:spPr>
          <a:xfrm flipV="1">
            <a:off x="3922713" y="5040314"/>
            <a:ext cx="576262" cy="504825"/>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24" name="直接连接符 23"/>
          <p:cNvCxnSpPr/>
          <p:nvPr/>
        </p:nvCxnSpPr>
        <p:spPr>
          <a:xfrm flipV="1">
            <a:off x="3373439" y="4475164"/>
            <a:ext cx="574675" cy="504825"/>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23" name="直接连接符 22"/>
          <p:cNvCxnSpPr/>
          <p:nvPr/>
        </p:nvCxnSpPr>
        <p:spPr>
          <a:xfrm flipV="1">
            <a:off x="2776538" y="3810000"/>
            <a:ext cx="576262" cy="503238"/>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21" name="直接连接符 20"/>
          <p:cNvCxnSpPr/>
          <p:nvPr/>
        </p:nvCxnSpPr>
        <p:spPr>
          <a:xfrm>
            <a:off x="3938588" y="4445001"/>
            <a:ext cx="569912" cy="595313"/>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19" name="直接连接符 18"/>
          <p:cNvCxnSpPr/>
          <p:nvPr/>
        </p:nvCxnSpPr>
        <p:spPr>
          <a:xfrm>
            <a:off x="3360739" y="3810001"/>
            <a:ext cx="568325" cy="595313"/>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a:off x="2790826" y="3214688"/>
            <a:ext cx="569913" cy="595312"/>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flipV="1">
            <a:off x="2220913" y="3230564"/>
            <a:ext cx="576262" cy="503237"/>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flipV="1">
            <a:off x="2797176" y="2711450"/>
            <a:ext cx="576263" cy="503238"/>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flipV="1">
            <a:off x="3935413" y="1711326"/>
            <a:ext cx="576262" cy="504825"/>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9" name="直接连接符 8"/>
          <p:cNvCxnSpPr/>
          <p:nvPr/>
        </p:nvCxnSpPr>
        <p:spPr>
          <a:xfrm flipV="1">
            <a:off x="3360739" y="2216150"/>
            <a:ext cx="574675" cy="503238"/>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4" name="直接连接符 3"/>
          <p:cNvCxnSpPr/>
          <p:nvPr/>
        </p:nvCxnSpPr>
        <p:spPr>
          <a:xfrm flipV="1">
            <a:off x="4518026" y="1211264"/>
            <a:ext cx="574675" cy="503237"/>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sp>
        <p:nvSpPr>
          <p:cNvPr id="6" name="椭圆 5"/>
          <p:cNvSpPr/>
          <p:nvPr/>
        </p:nvSpPr>
        <p:spPr>
          <a:xfrm>
            <a:off x="4440239" y="1643064"/>
            <a:ext cx="142875" cy="14287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8" name="椭圆 7"/>
          <p:cNvSpPr/>
          <p:nvPr/>
        </p:nvSpPr>
        <p:spPr>
          <a:xfrm>
            <a:off x="3857626" y="2144714"/>
            <a:ext cx="144463" cy="14287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10" name="椭圆 9"/>
          <p:cNvSpPr/>
          <p:nvPr/>
        </p:nvSpPr>
        <p:spPr>
          <a:xfrm>
            <a:off x="3287713" y="2655888"/>
            <a:ext cx="144462" cy="144462"/>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12" name="椭圆 11"/>
          <p:cNvSpPr/>
          <p:nvPr/>
        </p:nvSpPr>
        <p:spPr>
          <a:xfrm>
            <a:off x="2719388" y="3143251"/>
            <a:ext cx="144462" cy="14287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18" name="椭圆 17"/>
          <p:cNvSpPr/>
          <p:nvPr/>
        </p:nvSpPr>
        <p:spPr>
          <a:xfrm>
            <a:off x="3287713" y="3733801"/>
            <a:ext cx="144462" cy="144463"/>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20" name="椭圆 19"/>
          <p:cNvSpPr/>
          <p:nvPr/>
        </p:nvSpPr>
        <p:spPr>
          <a:xfrm>
            <a:off x="3863976" y="4378326"/>
            <a:ext cx="144463" cy="144463"/>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22" name="椭圆 21"/>
          <p:cNvSpPr/>
          <p:nvPr/>
        </p:nvSpPr>
        <p:spPr>
          <a:xfrm>
            <a:off x="4435476" y="4968876"/>
            <a:ext cx="144463" cy="144463"/>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pic>
        <p:nvPicPr>
          <p:cNvPr id="36890" name="Picture 2"/>
          <p:cNvPicPr>
            <a:picLocks noChangeAspect="1" noChangeArrowheads="1"/>
          </p:cNvPicPr>
          <p:nvPr/>
        </p:nvPicPr>
        <p:blipFill>
          <a:blip r:embed="rId2" cstate="print"/>
          <a:srcRect/>
          <a:stretch>
            <a:fillRect/>
          </a:stretch>
        </p:blipFill>
        <p:spPr bwMode="auto">
          <a:xfrm>
            <a:off x="5345114" y="1322388"/>
            <a:ext cx="4884737" cy="741362"/>
          </a:xfrm>
          <a:prstGeom prst="rect">
            <a:avLst/>
          </a:prstGeom>
          <a:noFill/>
          <a:ln w="9525">
            <a:noFill/>
            <a:miter lim="800000"/>
            <a:headEnd/>
            <a:tailEnd/>
          </a:ln>
        </p:spPr>
      </p:pic>
      <p:sp>
        <p:nvSpPr>
          <p:cNvPr id="29" name="TextBox 28"/>
          <p:cNvSpPr txBox="1">
            <a:spLocks noRot="1" noChangeAspect="1" noMove="1" noResize="1" noEditPoints="1" noAdjustHandles="1" noChangeArrowheads="1" noChangeShapeType="1" noTextEdit="1"/>
          </p:cNvSpPr>
          <p:nvPr/>
        </p:nvSpPr>
        <p:spPr>
          <a:xfrm>
            <a:off x="4307533" y="1014278"/>
            <a:ext cx="552599" cy="461665"/>
          </a:xfrm>
          <a:prstGeom prst="rect">
            <a:avLst/>
          </a:prstGeom>
          <a:blipFill rotWithShape="1">
            <a:blip r:embed="rId3" cstate="print"/>
            <a:stretch>
              <a:fillRect r="-3333" b="-3947"/>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31" name="TextBox 30"/>
          <p:cNvSpPr txBox="1">
            <a:spLocks noRot="1" noChangeAspect="1" noMove="1" noResize="1" noEditPoints="1" noAdjustHandles="1" noChangeArrowheads="1" noChangeShapeType="1" noTextEdit="1"/>
          </p:cNvSpPr>
          <p:nvPr/>
        </p:nvSpPr>
        <p:spPr>
          <a:xfrm>
            <a:off x="3671194" y="1462008"/>
            <a:ext cx="552599" cy="461665"/>
          </a:xfrm>
          <a:prstGeom prst="rect">
            <a:avLst/>
          </a:prstGeom>
          <a:blipFill rotWithShape="1">
            <a:blip r:embed="rId4" cstate="print"/>
            <a:stretch>
              <a:fillRect r="-3297"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32" name="TextBox 31"/>
          <p:cNvSpPr txBox="1">
            <a:spLocks noRot="1" noChangeAspect="1" noMove="1" noResize="1" noEditPoints="1" noAdjustHandles="1" noChangeArrowheads="1" noChangeShapeType="1" noTextEdit="1"/>
          </p:cNvSpPr>
          <p:nvPr/>
        </p:nvSpPr>
        <p:spPr>
          <a:xfrm>
            <a:off x="3120821" y="2021571"/>
            <a:ext cx="552599" cy="461665"/>
          </a:xfrm>
          <a:prstGeom prst="rect">
            <a:avLst/>
          </a:prstGeom>
          <a:blipFill rotWithShape="1">
            <a:blip r:embed="rId5" cstate="print"/>
            <a:stretch>
              <a:fillRect r="-1099" b="-5333"/>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33" name="TextBox 32"/>
          <p:cNvSpPr txBox="1">
            <a:spLocks noRot="1" noChangeAspect="1" noMove="1" noResize="1" noEditPoints="1" noAdjustHandles="1" noChangeArrowheads="1" noChangeShapeType="1" noTextEdit="1"/>
          </p:cNvSpPr>
          <p:nvPr/>
        </p:nvSpPr>
        <p:spPr>
          <a:xfrm>
            <a:off x="2586799" y="2501051"/>
            <a:ext cx="552599" cy="461665"/>
          </a:xfrm>
          <a:prstGeom prst="rect">
            <a:avLst/>
          </a:prstGeom>
          <a:blipFill rotWithShape="1">
            <a:blip r:embed="rId6" cstate="print"/>
            <a:stretch>
              <a:fillRect r="-2198"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34" name="TextBox 33"/>
          <p:cNvSpPr txBox="1">
            <a:spLocks noRot="1" noChangeAspect="1" noMove="1" noResize="1" noEditPoints="1" noAdjustHandles="1" noChangeArrowheads="1" noChangeShapeType="1" noTextEdit="1"/>
          </p:cNvSpPr>
          <p:nvPr/>
        </p:nvSpPr>
        <p:spPr>
          <a:xfrm>
            <a:off x="1936566" y="3059282"/>
            <a:ext cx="552599" cy="461665"/>
          </a:xfrm>
          <a:prstGeom prst="rect">
            <a:avLst/>
          </a:prstGeom>
          <a:blipFill rotWithShape="1">
            <a:blip r:embed="rId7" cstate="print"/>
            <a:stretch>
              <a:fillRect r="-2222"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38" name="TextBox 37"/>
          <p:cNvSpPr txBox="1">
            <a:spLocks noRot="1" noChangeAspect="1" noMove="1" noResize="1" noEditPoints="1" noAdjustHandles="1" noChangeArrowheads="1" noChangeShapeType="1" noTextEdit="1"/>
          </p:cNvSpPr>
          <p:nvPr/>
        </p:nvSpPr>
        <p:spPr>
          <a:xfrm>
            <a:off x="2500621" y="3647764"/>
            <a:ext cx="552599" cy="461665"/>
          </a:xfrm>
          <a:prstGeom prst="rect">
            <a:avLst/>
          </a:prstGeom>
          <a:blipFill rotWithShape="1">
            <a:blip r:embed="rId8" cstate="print"/>
            <a:stretch>
              <a:fillRect r="-2198"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39" name="TextBox 38"/>
          <p:cNvSpPr txBox="1">
            <a:spLocks noRot="1" noChangeAspect="1" noMove="1" noResize="1" noEditPoints="1" noAdjustHandles="1" noChangeArrowheads="1" noChangeShapeType="1" noTextEdit="1"/>
          </p:cNvSpPr>
          <p:nvPr/>
        </p:nvSpPr>
        <p:spPr>
          <a:xfrm>
            <a:off x="3084697" y="4300675"/>
            <a:ext cx="552599" cy="461665"/>
          </a:xfrm>
          <a:prstGeom prst="rect">
            <a:avLst/>
          </a:prstGeom>
          <a:blipFill rotWithShape="1">
            <a:blip r:embed="rId9" cstate="print"/>
            <a:stretch>
              <a:fillRect r="-3297"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40" name="TextBox 39"/>
          <p:cNvSpPr txBox="1">
            <a:spLocks noRot="1" noChangeAspect="1" noMove="1" noResize="1" noEditPoints="1" noAdjustHandles="1" noChangeArrowheads="1" noChangeShapeType="1" noTextEdit="1"/>
          </p:cNvSpPr>
          <p:nvPr/>
        </p:nvSpPr>
        <p:spPr>
          <a:xfrm>
            <a:off x="3637296" y="4906240"/>
            <a:ext cx="552599" cy="461665"/>
          </a:xfrm>
          <a:prstGeom prst="rect">
            <a:avLst/>
          </a:prstGeom>
          <a:blipFill rotWithShape="1">
            <a:blip r:embed="rId10" cstate="print"/>
            <a:stretch>
              <a:fillRect r="-3333"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30" name="TextBox 29"/>
          <p:cNvSpPr txBox="1">
            <a:spLocks noChangeArrowheads="1"/>
          </p:cNvSpPr>
          <p:nvPr/>
        </p:nvSpPr>
        <p:spPr bwMode="auto">
          <a:xfrm>
            <a:off x="1566259" y="3586164"/>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d(1)</a:t>
            </a:r>
          </a:p>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30</a:t>
            </a:r>
            <a:endParaRPr kumimoji="1" lang="zh-CN" altLang="en-US" sz="2400" b="1">
              <a:solidFill>
                <a:srgbClr val="000514"/>
              </a:solidFill>
              <a:latin typeface="Arial" pitchFamily="34" charset="0"/>
              <a:ea typeface="宋体" pitchFamily="2" charset="-122"/>
            </a:endParaRPr>
          </a:p>
        </p:txBody>
      </p:sp>
      <p:sp>
        <p:nvSpPr>
          <p:cNvPr id="42" name="TextBox 41"/>
          <p:cNvSpPr txBox="1">
            <a:spLocks noChangeArrowheads="1"/>
          </p:cNvSpPr>
          <p:nvPr/>
        </p:nvSpPr>
        <p:spPr bwMode="auto">
          <a:xfrm>
            <a:off x="2047271" y="4265614"/>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d(2)</a:t>
            </a:r>
          </a:p>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30</a:t>
            </a:r>
            <a:endParaRPr kumimoji="1" lang="zh-CN" altLang="en-US" sz="2400" b="1">
              <a:solidFill>
                <a:srgbClr val="000514"/>
              </a:solidFill>
              <a:latin typeface="Arial" pitchFamily="34" charset="0"/>
              <a:ea typeface="宋体" pitchFamily="2" charset="-122"/>
            </a:endParaRPr>
          </a:p>
        </p:txBody>
      </p:sp>
      <p:sp>
        <p:nvSpPr>
          <p:cNvPr id="43" name="TextBox 42"/>
          <p:cNvSpPr txBox="1">
            <a:spLocks noChangeArrowheads="1"/>
          </p:cNvSpPr>
          <p:nvPr/>
        </p:nvSpPr>
        <p:spPr bwMode="auto">
          <a:xfrm>
            <a:off x="2679096" y="4970464"/>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d(3)</a:t>
            </a:r>
          </a:p>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31</a:t>
            </a:r>
            <a:endParaRPr kumimoji="1" lang="zh-CN" altLang="en-US" sz="2400" b="1">
              <a:solidFill>
                <a:srgbClr val="000514"/>
              </a:solidFill>
              <a:latin typeface="Arial" pitchFamily="34" charset="0"/>
              <a:ea typeface="宋体" pitchFamily="2" charset="-122"/>
            </a:endParaRPr>
          </a:p>
        </p:txBody>
      </p:sp>
      <p:sp>
        <p:nvSpPr>
          <p:cNvPr id="44" name="TextBox 43"/>
          <p:cNvSpPr txBox="1">
            <a:spLocks noChangeArrowheads="1"/>
          </p:cNvSpPr>
          <p:nvPr/>
        </p:nvSpPr>
        <p:spPr bwMode="auto">
          <a:xfrm>
            <a:off x="3256946" y="5545139"/>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a:solidFill>
                  <a:srgbClr val="FF0000"/>
                </a:solidFill>
                <a:latin typeface="Arial" pitchFamily="34" charset="0"/>
                <a:ea typeface="宋体" pitchFamily="2" charset="-122"/>
              </a:rPr>
              <a:t>d(4)</a:t>
            </a:r>
          </a:p>
          <a:p>
            <a:pPr algn="ctr" fontAlgn="base">
              <a:spcBef>
                <a:spcPct val="0"/>
              </a:spcBef>
              <a:spcAft>
                <a:spcPct val="0"/>
              </a:spcAft>
              <a:defRPr/>
            </a:pPr>
            <a:r>
              <a:rPr kumimoji="1" lang="en-US" altLang="zh-CN" sz="2400" b="1">
                <a:solidFill>
                  <a:srgbClr val="FF0000"/>
                </a:solidFill>
                <a:latin typeface="Arial" pitchFamily="34" charset="0"/>
                <a:ea typeface="宋体" pitchFamily="2" charset="-122"/>
              </a:rPr>
              <a:t>33</a:t>
            </a:r>
            <a:endParaRPr kumimoji="1" lang="zh-CN" altLang="en-US" sz="2400" b="1">
              <a:solidFill>
                <a:srgbClr val="FF0000"/>
              </a:solidFill>
              <a:latin typeface="Arial" pitchFamily="34" charset="0"/>
              <a:ea typeface="宋体" pitchFamily="2" charset="-122"/>
            </a:endParaRPr>
          </a:p>
        </p:txBody>
      </p:sp>
      <p:sp>
        <p:nvSpPr>
          <p:cNvPr id="46" name="椭圆 45"/>
          <p:cNvSpPr/>
          <p:nvPr/>
        </p:nvSpPr>
        <p:spPr>
          <a:xfrm>
            <a:off x="3863976" y="3213101"/>
            <a:ext cx="144463" cy="144463"/>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2" name="TextBox 1"/>
          <p:cNvSpPr txBox="1">
            <a:spLocks noRot="1" noChangeAspect="1" noMove="1" noResize="1" noEditPoints="1" noAdjustHandles="1" noChangeArrowheads="1" noChangeShapeType="1" noTextEdit="1"/>
          </p:cNvSpPr>
          <p:nvPr/>
        </p:nvSpPr>
        <p:spPr>
          <a:xfrm>
            <a:off x="3015540" y="3124499"/>
            <a:ext cx="763158" cy="461665"/>
          </a:xfrm>
          <a:prstGeom prst="rect">
            <a:avLst/>
          </a:prstGeom>
          <a:blipFill rotWithShape="1">
            <a:blip r:embed="rId11" cstate="print"/>
            <a:stretch>
              <a:fillRect b="-4000"/>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41" name="TextBox 40"/>
          <p:cNvSpPr txBox="1">
            <a:spLocks noRot="1" noChangeAspect="1" noMove="1" noResize="1" noEditPoints="1" noAdjustHandles="1" noChangeArrowheads="1" noChangeShapeType="1" noTextEdit="1"/>
          </p:cNvSpPr>
          <p:nvPr/>
        </p:nvSpPr>
        <p:spPr>
          <a:xfrm>
            <a:off x="3626859" y="3770611"/>
            <a:ext cx="763158" cy="461665"/>
          </a:xfrm>
          <a:prstGeom prst="rect">
            <a:avLst/>
          </a:prstGeom>
          <a:blipFill rotWithShape="1">
            <a:blip r:embed="rId12" cstate="print"/>
            <a:stretch>
              <a:fillRect b="-4000"/>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47" name="TextBox 46"/>
          <p:cNvSpPr txBox="1">
            <a:spLocks noRot="1" noChangeAspect="1" noMove="1" noResize="1" noEditPoints="1" noAdjustHandles="1" noChangeArrowheads="1" noChangeShapeType="1" noTextEdit="1"/>
          </p:cNvSpPr>
          <p:nvPr/>
        </p:nvSpPr>
        <p:spPr>
          <a:xfrm>
            <a:off x="4210794" y="4358631"/>
            <a:ext cx="770275" cy="461665"/>
          </a:xfrm>
          <a:prstGeom prst="rect">
            <a:avLst/>
          </a:prstGeom>
          <a:blipFill rotWithShape="1">
            <a:blip r:embed="rId13" cstate="print"/>
            <a:stretch>
              <a:fillRect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48" name="TextBox 47"/>
          <p:cNvSpPr txBox="1">
            <a:spLocks noRot="1" noChangeAspect="1" noMove="1" noResize="1" noEditPoints="1" noAdjustHandles="1" noChangeArrowheads="1" noChangeShapeType="1" noTextEdit="1"/>
          </p:cNvSpPr>
          <p:nvPr/>
        </p:nvSpPr>
        <p:spPr>
          <a:xfrm>
            <a:off x="3569950" y="2597617"/>
            <a:ext cx="763158" cy="461665"/>
          </a:xfrm>
          <a:prstGeom prst="rect">
            <a:avLst/>
          </a:prstGeom>
          <a:blipFill rotWithShape="1">
            <a:blip r:embed="rId14" cstate="print"/>
            <a:stretch>
              <a:fillRect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52" name="TextBox 51"/>
          <p:cNvSpPr txBox="1">
            <a:spLocks noRot="1" noChangeAspect="1" noMove="1" noResize="1" noEditPoints="1" noAdjustHandles="1" noChangeArrowheads="1" noChangeShapeType="1" noTextEdit="1"/>
          </p:cNvSpPr>
          <p:nvPr/>
        </p:nvSpPr>
        <p:spPr>
          <a:xfrm>
            <a:off x="3100500" y="3137539"/>
            <a:ext cx="678199" cy="461665"/>
          </a:xfrm>
          <a:prstGeom prst="rect">
            <a:avLst/>
          </a:prstGeom>
          <a:blipFill rotWithShape="1">
            <a:blip r:embed="rId15" cstate="print"/>
            <a:stretch>
              <a:fillRect b="-4000"/>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53" name="TextBox 52"/>
          <p:cNvSpPr txBox="1">
            <a:spLocks noChangeArrowheads="1"/>
          </p:cNvSpPr>
          <p:nvPr/>
        </p:nvSpPr>
        <p:spPr bwMode="auto">
          <a:xfrm>
            <a:off x="2071084" y="4259264"/>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d(5)</a:t>
            </a:r>
          </a:p>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31</a:t>
            </a:r>
            <a:endParaRPr kumimoji="1" lang="zh-CN" altLang="en-US" sz="2400" b="1">
              <a:solidFill>
                <a:srgbClr val="000514"/>
              </a:solidFill>
              <a:latin typeface="Arial" pitchFamily="34" charset="0"/>
              <a:ea typeface="宋体" pitchFamily="2" charset="-122"/>
            </a:endParaRPr>
          </a:p>
        </p:txBody>
      </p:sp>
      <p:sp>
        <p:nvSpPr>
          <p:cNvPr id="60" name="TextBox 59"/>
          <p:cNvSpPr txBox="1">
            <a:spLocks noChangeArrowheads="1"/>
          </p:cNvSpPr>
          <p:nvPr/>
        </p:nvSpPr>
        <p:spPr bwMode="auto">
          <a:xfrm>
            <a:off x="2680684" y="4968876"/>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dirty="0">
                <a:solidFill>
                  <a:srgbClr val="FF0000"/>
                </a:solidFill>
                <a:latin typeface="Arial" pitchFamily="34" charset="0"/>
                <a:ea typeface="宋体" pitchFamily="2" charset="-122"/>
              </a:rPr>
              <a:t>d(6)</a:t>
            </a:r>
          </a:p>
          <a:p>
            <a:pPr algn="ctr" fontAlgn="base">
              <a:spcBef>
                <a:spcPct val="0"/>
              </a:spcBef>
              <a:spcAft>
                <a:spcPct val="0"/>
              </a:spcAft>
              <a:defRPr/>
            </a:pPr>
            <a:r>
              <a:rPr kumimoji="1" lang="en-US" altLang="zh-CN" sz="2400" b="1" dirty="0">
                <a:solidFill>
                  <a:srgbClr val="FF0000"/>
                </a:solidFill>
                <a:latin typeface="Arial" pitchFamily="34" charset="0"/>
                <a:ea typeface="宋体" pitchFamily="2" charset="-122"/>
              </a:rPr>
              <a:t>32</a:t>
            </a:r>
            <a:endParaRPr kumimoji="1" lang="zh-CN" altLang="en-US" sz="2400" b="1" dirty="0">
              <a:solidFill>
                <a:srgbClr val="FF0000"/>
              </a:solidFill>
              <a:latin typeface="Arial" pitchFamily="34" charset="0"/>
              <a:ea typeface="宋体" pitchFamily="2" charset="-122"/>
            </a:endParaRPr>
          </a:p>
        </p:txBody>
      </p:sp>
      <p:cxnSp>
        <p:nvCxnSpPr>
          <p:cNvPr id="67" name="直接连接符 66"/>
          <p:cNvCxnSpPr/>
          <p:nvPr/>
        </p:nvCxnSpPr>
        <p:spPr>
          <a:xfrm>
            <a:off x="3963988" y="3338513"/>
            <a:ext cx="569912" cy="595312"/>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sp>
        <p:nvSpPr>
          <p:cNvPr id="68" name="TextBox 67"/>
          <p:cNvSpPr txBox="1">
            <a:spLocks noRot="1" noChangeAspect="1" noMove="1" noResize="1" noEditPoints="1" noAdjustHandles="1" noChangeArrowheads="1" noChangeShapeType="1" noTextEdit="1"/>
          </p:cNvSpPr>
          <p:nvPr/>
        </p:nvSpPr>
        <p:spPr>
          <a:xfrm>
            <a:off x="4172910" y="3272136"/>
            <a:ext cx="763158" cy="461665"/>
          </a:xfrm>
          <a:prstGeom prst="rect">
            <a:avLst/>
          </a:prstGeom>
          <a:blipFill rotWithShape="1">
            <a:blip r:embed="rId16" cstate="print"/>
            <a:stretch>
              <a:fillRect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69" name="椭圆 68"/>
          <p:cNvSpPr/>
          <p:nvPr/>
        </p:nvSpPr>
        <p:spPr>
          <a:xfrm>
            <a:off x="4462463" y="3884613"/>
            <a:ext cx="144462" cy="144462"/>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72" name="TextBox 71"/>
          <p:cNvSpPr txBox="1">
            <a:spLocks noRot="1" noChangeAspect="1" noMove="1" noResize="1" noEditPoints="1" noAdjustHandles="1" noChangeArrowheads="1" noChangeShapeType="1" noTextEdit="1"/>
          </p:cNvSpPr>
          <p:nvPr/>
        </p:nvSpPr>
        <p:spPr>
          <a:xfrm>
            <a:off x="3659142" y="3798244"/>
            <a:ext cx="678199" cy="461665"/>
          </a:xfrm>
          <a:prstGeom prst="rect">
            <a:avLst/>
          </a:prstGeom>
          <a:blipFill rotWithShape="1">
            <a:blip r:embed="rId17" cstate="print"/>
            <a:stretch>
              <a:fillRect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73" name="TextBox 72"/>
          <p:cNvSpPr txBox="1">
            <a:spLocks noChangeArrowheads="1"/>
          </p:cNvSpPr>
          <p:nvPr/>
        </p:nvSpPr>
        <p:spPr bwMode="auto">
          <a:xfrm>
            <a:off x="2679096" y="4968876"/>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dirty="0">
                <a:solidFill>
                  <a:srgbClr val="000514"/>
                </a:solidFill>
                <a:latin typeface="Arial" pitchFamily="34" charset="0"/>
                <a:ea typeface="宋体" pitchFamily="2" charset="-122"/>
              </a:rPr>
              <a:t>d(7)</a:t>
            </a:r>
          </a:p>
          <a:p>
            <a:pPr algn="ctr" fontAlgn="base">
              <a:spcBef>
                <a:spcPct val="0"/>
              </a:spcBef>
              <a:spcAft>
                <a:spcPct val="0"/>
              </a:spcAft>
              <a:defRPr/>
            </a:pPr>
            <a:r>
              <a:rPr kumimoji="1" lang="en-US" altLang="zh-CN" sz="2400" b="1" dirty="0">
                <a:solidFill>
                  <a:srgbClr val="000514"/>
                </a:solidFill>
                <a:latin typeface="Arial" pitchFamily="34" charset="0"/>
                <a:ea typeface="宋体" pitchFamily="2" charset="-122"/>
              </a:rPr>
              <a:t>32</a:t>
            </a:r>
            <a:endParaRPr kumimoji="1" lang="zh-CN" altLang="en-US" sz="2400" b="1" dirty="0">
              <a:solidFill>
                <a:srgbClr val="000514"/>
              </a:solidFill>
              <a:latin typeface="Arial" pitchFamily="34" charset="0"/>
              <a:ea typeface="宋体" pitchFamily="2" charset="-122"/>
            </a:endParaRPr>
          </a:p>
        </p:txBody>
      </p:sp>
      <p:sp>
        <p:nvSpPr>
          <p:cNvPr id="76" name="椭圆 75"/>
          <p:cNvSpPr/>
          <p:nvPr/>
        </p:nvSpPr>
        <p:spPr>
          <a:xfrm>
            <a:off x="4411663" y="2717801"/>
            <a:ext cx="144462" cy="144463"/>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
        <p:nvSpPr>
          <p:cNvPr id="77" name="TextBox 76"/>
          <p:cNvSpPr txBox="1">
            <a:spLocks noRot="1" noChangeAspect="1" noMove="1" noResize="1" noEditPoints="1" noAdjustHandles="1" noChangeArrowheads="1" noChangeShapeType="1" noTextEdit="1"/>
          </p:cNvSpPr>
          <p:nvPr/>
        </p:nvSpPr>
        <p:spPr>
          <a:xfrm>
            <a:off x="4117396" y="2101840"/>
            <a:ext cx="763158" cy="461665"/>
          </a:xfrm>
          <a:prstGeom prst="rect">
            <a:avLst/>
          </a:prstGeom>
          <a:blipFill rotWithShape="1">
            <a:blip r:embed="rId18" cstate="print"/>
            <a:stretch>
              <a:fillRect b="-3947"/>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81" name="TextBox 80"/>
          <p:cNvSpPr txBox="1">
            <a:spLocks noRot="1" noChangeAspect="1" noMove="1" noResize="1" noEditPoints="1" noAdjustHandles="1" noChangeArrowheads="1" noChangeShapeType="1" noTextEdit="1"/>
          </p:cNvSpPr>
          <p:nvPr/>
        </p:nvSpPr>
        <p:spPr>
          <a:xfrm>
            <a:off x="3566256" y="2614326"/>
            <a:ext cx="678199" cy="461665"/>
          </a:xfrm>
          <a:prstGeom prst="rect">
            <a:avLst/>
          </a:prstGeom>
          <a:blipFill rotWithShape="1">
            <a:blip r:embed="rId19" cstate="print"/>
            <a:stretch>
              <a:fillRect b="-2632"/>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82" name="TextBox 81"/>
          <p:cNvSpPr txBox="1">
            <a:spLocks noChangeArrowheads="1"/>
          </p:cNvSpPr>
          <p:nvPr/>
        </p:nvSpPr>
        <p:spPr bwMode="auto">
          <a:xfrm>
            <a:off x="2047271" y="4259264"/>
            <a:ext cx="748923" cy="830997"/>
          </a:xfrm>
          <a:prstGeom prst="rect">
            <a:avLst/>
          </a:prstGeom>
          <a:noFill/>
          <a:ln w="9525">
            <a:noFill/>
            <a:miter lim="800000"/>
            <a:headEnd/>
            <a:tailEnd/>
          </a:ln>
        </p:spPr>
        <p:txBody>
          <a:bodyPr wrap="none">
            <a:spAutoFit/>
          </a:bodyPr>
          <a:lstStyle/>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d(8)</a:t>
            </a:r>
          </a:p>
          <a:p>
            <a:pPr algn="ctr" fontAlgn="base">
              <a:spcBef>
                <a:spcPct val="0"/>
              </a:spcBef>
              <a:spcAft>
                <a:spcPct val="0"/>
              </a:spcAft>
              <a:defRPr/>
            </a:pPr>
            <a:r>
              <a:rPr kumimoji="1" lang="en-US" altLang="zh-CN" sz="2400" b="1">
                <a:solidFill>
                  <a:srgbClr val="000514"/>
                </a:solidFill>
                <a:latin typeface="Arial" pitchFamily="34" charset="0"/>
                <a:ea typeface="宋体" pitchFamily="2" charset="-122"/>
              </a:rPr>
              <a:t>36</a:t>
            </a:r>
            <a:endParaRPr kumimoji="1" lang="zh-CN" altLang="en-US" sz="2400" b="1">
              <a:solidFill>
                <a:srgbClr val="000514"/>
              </a:solidFill>
              <a:latin typeface="Arial" pitchFamily="34" charset="0"/>
              <a:ea typeface="宋体" pitchFamily="2" charset="-122"/>
            </a:endParaRPr>
          </a:p>
        </p:txBody>
      </p:sp>
      <p:sp>
        <p:nvSpPr>
          <p:cNvPr id="3" name="TextBox 2"/>
          <p:cNvSpPr txBox="1">
            <a:spLocks noChangeArrowheads="1"/>
          </p:cNvSpPr>
          <p:nvPr/>
        </p:nvSpPr>
        <p:spPr bwMode="auto">
          <a:xfrm>
            <a:off x="6137275" y="2216151"/>
            <a:ext cx="1271588" cy="46196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a:solidFill>
                  <a:srgbClr val="000514"/>
                </a:solidFill>
                <a:latin typeface="Arial" pitchFamily="34" charset="0"/>
                <a:ea typeface="宋体" pitchFamily="2" charset="-122"/>
              </a:rPr>
              <a:t>d(1)=30</a:t>
            </a:r>
          </a:p>
        </p:txBody>
      </p:sp>
      <p:sp>
        <p:nvSpPr>
          <p:cNvPr id="83" name="TextBox 82"/>
          <p:cNvSpPr txBox="1">
            <a:spLocks noChangeArrowheads="1"/>
          </p:cNvSpPr>
          <p:nvPr/>
        </p:nvSpPr>
        <p:spPr bwMode="auto">
          <a:xfrm>
            <a:off x="7815264" y="2193926"/>
            <a:ext cx="1271587" cy="46196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a:solidFill>
                  <a:srgbClr val="000514"/>
                </a:solidFill>
                <a:latin typeface="Arial" pitchFamily="34" charset="0"/>
                <a:ea typeface="宋体" pitchFamily="2" charset="-122"/>
              </a:rPr>
              <a:t>d(2)=30</a:t>
            </a:r>
          </a:p>
        </p:txBody>
      </p:sp>
      <p:sp>
        <p:nvSpPr>
          <p:cNvPr id="84" name="TextBox 83"/>
          <p:cNvSpPr txBox="1">
            <a:spLocks noChangeArrowheads="1"/>
          </p:cNvSpPr>
          <p:nvPr/>
        </p:nvSpPr>
        <p:spPr bwMode="auto">
          <a:xfrm>
            <a:off x="6137275" y="2947989"/>
            <a:ext cx="1271588" cy="4603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a:solidFill>
                  <a:srgbClr val="000514"/>
                </a:solidFill>
                <a:latin typeface="Arial" pitchFamily="34" charset="0"/>
                <a:ea typeface="宋体" pitchFamily="2" charset="-122"/>
              </a:rPr>
              <a:t>d(3)=31</a:t>
            </a:r>
          </a:p>
        </p:txBody>
      </p:sp>
      <p:sp>
        <p:nvSpPr>
          <p:cNvPr id="86" name="TextBox 85"/>
          <p:cNvSpPr txBox="1">
            <a:spLocks noChangeArrowheads="1"/>
          </p:cNvSpPr>
          <p:nvPr/>
        </p:nvSpPr>
        <p:spPr bwMode="auto">
          <a:xfrm>
            <a:off x="7815264" y="2895601"/>
            <a:ext cx="1271587" cy="46196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dirty="0">
                <a:solidFill>
                  <a:srgbClr val="FF0000"/>
                </a:solidFill>
                <a:latin typeface="Arial" pitchFamily="34" charset="0"/>
                <a:ea typeface="宋体" pitchFamily="2" charset="-122"/>
              </a:rPr>
              <a:t>d(4)=33</a:t>
            </a:r>
          </a:p>
        </p:txBody>
      </p:sp>
      <p:sp>
        <p:nvSpPr>
          <p:cNvPr id="87" name="TextBox 86"/>
          <p:cNvSpPr txBox="1">
            <a:spLocks noChangeArrowheads="1"/>
          </p:cNvSpPr>
          <p:nvPr/>
        </p:nvSpPr>
        <p:spPr bwMode="auto">
          <a:xfrm>
            <a:off x="6149975" y="3668713"/>
            <a:ext cx="1271588" cy="461962"/>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a:solidFill>
                  <a:srgbClr val="000514"/>
                </a:solidFill>
                <a:latin typeface="Arial" pitchFamily="34" charset="0"/>
                <a:ea typeface="宋体" pitchFamily="2" charset="-122"/>
              </a:rPr>
              <a:t>d(5)=31</a:t>
            </a:r>
          </a:p>
        </p:txBody>
      </p:sp>
      <p:sp>
        <p:nvSpPr>
          <p:cNvPr id="88" name="TextBox 87"/>
          <p:cNvSpPr txBox="1">
            <a:spLocks noChangeArrowheads="1"/>
          </p:cNvSpPr>
          <p:nvPr/>
        </p:nvSpPr>
        <p:spPr bwMode="auto">
          <a:xfrm>
            <a:off x="7815264" y="3648076"/>
            <a:ext cx="1271587" cy="460375"/>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a:solidFill>
                  <a:srgbClr val="FF0000"/>
                </a:solidFill>
                <a:latin typeface="Arial" pitchFamily="34" charset="0"/>
                <a:ea typeface="宋体" pitchFamily="2" charset="-122"/>
              </a:rPr>
              <a:t>d(6)=32</a:t>
            </a:r>
          </a:p>
        </p:txBody>
      </p:sp>
      <p:sp>
        <p:nvSpPr>
          <p:cNvPr id="89" name="TextBox 88"/>
          <p:cNvSpPr txBox="1">
            <a:spLocks noChangeArrowheads="1"/>
          </p:cNvSpPr>
          <p:nvPr/>
        </p:nvSpPr>
        <p:spPr bwMode="auto">
          <a:xfrm>
            <a:off x="6159500" y="4397376"/>
            <a:ext cx="1271588" cy="461963"/>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a:solidFill>
                  <a:srgbClr val="000514"/>
                </a:solidFill>
                <a:latin typeface="Arial" pitchFamily="34" charset="0"/>
                <a:ea typeface="宋体" pitchFamily="2" charset="-122"/>
              </a:rPr>
              <a:t>d(7)=32</a:t>
            </a:r>
          </a:p>
        </p:txBody>
      </p:sp>
      <p:sp>
        <p:nvSpPr>
          <p:cNvPr id="90" name="TextBox 89"/>
          <p:cNvSpPr txBox="1">
            <a:spLocks noChangeArrowheads="1"/>
          </p:cNvSpPr>
          <p:nvPr/>
        </p:nvSpPr>
        <p:spPr bwMode="auto">
          <a:xfrm>
            <a:off x="7815264" y="4357688"/>
            <a:ext cx="1271587" cy="461962"/>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en-US" altLang="zh-CN" sz="2400" b="1">
                <a:solidFill>
                  <a:srgbClr val="000514"/>
                </a:solidFill>
                <a:latin typeface="Arial" pitchFamily="34" charset="0"/>
                <a:ea typeface="宋体" pitchFamily="2" charset="-122"/>
              </a:rPr>
              <a:t>d(8)=36</a:t>
            </a:r>
          </a:p>
        </p:txBody>
      </p:sp>
      <p:sp>
        <p:nvSpPr>
          <p:cNvPr id="5" name="TextBox 4"/>
          <p:cNvSpPr txBox="1">
            <a:spLocks noRot="1" noChangeAspect="1" noMove="1" noResize="1" noEditPoints="1" noAdjustHandles="1" noChangeArrowheads="1" noChangeShapeType="1" noTextEdit="1"/>
          </p:cNvSpPr>
          <p:nvPr/>
        </p:nvSpPr>
        <p:spPr>
          <a:xfrm>
            <a:off x="6067910" y="5160466"/>
            <a:ext cx="3438442" cy="830997"/>
          </a:xfrm>
          <a:prstGeom prst="rect">
            <a:avLst/>
          </a:prstGeom>
          <a:blipFill rotWithShape="1">
            <a:blip r:embed="rId20" cstate="print"/>
            <a:stretch>
              <a:fillRect l="-2660" t="-8088" r="-1418" b="-13971"/>
            </a:stretch>
          </a:blipFill>
        </p:spPr>
        <p:txBody>
          <a:bodyPr/>
          <a:lstStyle/>
          <a:p>
            <a:pPr fontAlgn="base">
              <a:spcBef>
                <a:spcPct val="0"/>
              </a:spcBef>
              <a:spcAft>
                <a:spcPct val="0"/>
              </a:spcAft>
              <a:defRPr/>
            </a:pPr>
            <a:r>
              <a:rPr kumimoji="1" lang="zh-CN" altLang="en-US" sz="2400" b="1">
                <a:noFill/>
                <a:latin typeface="Arial" charset="0"/>
                <a:ea typeface="宋体" pitchFamily="2" charset="-122"/>
              </a:rPr>
              <a:t> </a:t>
            </a:r>
          </a:p>
        </p:txBody>
      </p:sp>
      <p:sp>
        <p:nvSpPr>
          <p:cNvPr id="66" name="Rectangle 3"/>
          <p:cNvSpPr>
            <a:spLocks noGrp="1" noRot="1" noChangeArrowheads="1"/>
          </p:cNvSpPr>
          <p:nvPr>
            <p:ph type="title"/>
          </p:nvPr>
        </p:nvSpPr>
        <p:spPr bwMode="auto">
          <a:prstGeom prst="rect">
            <a:avLst/>
          </a:prstGeom>
        </p:spPr>
        <p:txBody>
          <a:bodyPr vert="horz" lIns="91440" tIns="45720" rIns="91440" bIns="45720" rtlCol="0" anchor="b">
            <a:noAutofit/>
          </a:bodyPr>
          <a:lstStyle/>
          <a:p>
            <a:r>
              <a:rPr lang="zh-CN" altLang="en-US" dirty="0"/>
              <a:t>旅行商问题的分支与界法</a:t>
            </a:r>
          </a:p>
        </p:txBody>
      </p:sp>
    </p:spTree>
    <p:extLst>
      <p:ext uri="{BB962C8B-B14F-4D97-AF65-F5344CB8AC3E}">
        <p14:creationId xmlns:p14="http://schemas.microsoft.com/office/powerpoint/2010/main" val="1572232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up)">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fade">
                                      <p:cBhvr>
                                        <p:cTn id="54" dur="500"/>
                                        <p:tgtEl>
                                          <p:spTgt spid="3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up)">
                                      <p:cBhvr>
                                        <p:cTn id="66" dur="500"/>
                                        <p:tgtEl>
                                          <p:spTgt spid="15"/>
                                        </p:tgtEl>
                                      </p:cBhvr>
                                    </p:animEffect>
                                  </p:childTnLst>
                                </p:cTn>
                              </p:par>
                              <p:par>
                                <p:cTn id="67" presetID="10" presetClass="entr" presetSubtype="0" fill="hold"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500"/>
                                        <p:tgtEl>
                                          <p:spTgt spid="2"/>
                                        </p:tgtEl>
                                      </p:cBhvr>
                                    </p:animEffect>
                                  </p:childTnLst>
                                </p:cTn>
                              </p:par>
                            </p:childTnLst>
                          </p:cTn>
                        </p:par>
                        <p:par>
                          <p:cTn id="70" fill="hold">
                            <p:stCondLst>
                              <p:cond delay="500"/>
                            </p:stCondLst>
                            <p:childTnLst>
                              <p:par>
                                <p:cTn id="71" presetID="1"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par>
                          <p:cTn id="73" fill="hold" nodeType="afterGroup">
                            <p:stCondLst>
                              <p:cond delay="500"/>
                            </p:stCondLst>
                            <p:childTnLst>
                              <p:par>
                                <p:cTn id="74" presetID="22" presetClass="entr" presetSubtype="1"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up)">
                                      <p:cBhvr>
                                        <p:cTn id="76" dur="500"/>
                                        <p:tgtEl>
                                          <p:spTgt spid="23"/>
                                        </p:tgtEl>
                                      </p:cBhvr>
                                    </p:animEffect>
                                  </p:childTnLst>
                                </p:cTn>
                              </p:par>
                              <p:par>
                                <p:cTn id="77" presetID="10"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par>
                          <p:cTn id="80" fill="hold" nodeType="afterGroup">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childTnLst>
                          </p:cTn>
                        </p:par>
                        <p:par>
                          <p:cTn id="84" fill="hold">
                            <p:stCondLst>
                              <p:cond delay="1500"/>
                            </p:stCondLst>
                            <p:childTnLst>
                              <p:par>
                                <p:cTn id="85" presetID="1" presetClass="entr" presetSubtype="0" fill="hold" grpId="0" nodeType="after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up)">
                                      <p:cBhvr>
                                        <p:cTn id="91" dur="500"/>
                                        <p:tgtEl>
                                          <p:spTgt spid="19"/>
                                        </p:tgtEl>
                                      </p:cBhvr>
                                    </p:animEffect>
                                  </p:childTnLst>
                                </p:cTn>
                              </p:par>
                              <p:par>
                                <p:cTn id="92" presetID="10" presetClass="entr" presetSubtype="0" fill="hold"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500"/>
                                        <p:tgtEl>
                                          <p:spTgt spid="41"/>
                                        </p:tgtEl>
                                      </p:cBhvr>
                                    </p:animEffect>
                                  </p:childTnLst>
                                </p:cTn>
                              </p:par>
                            </p:childTnLst>
                          </p:cTn>
                        </p:par>
                        <p:par>
                          <p:cTn id="95" fill="hold" nodeType="afterGroup">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20"/>
                                        </p:tgtEl>
                                        <p:attrNameLst>
                                          <p:attrName>style.visibility</p:attrName>
                                        </p:attrNameLst>
                                      </p:cBhvr>
                                      <p:to>
                                        <p:strVal val="visible"/>
                                      </p:to>
                                    </p:set>
                                  </p:childTnLst>
                                </p:cTn>
                              </p:par>
                            </p:childTnLst>
                          </p:cTn>
                        </p:par>
                        <p:par>
                          <p:cTn id="98" fill="hold" nodeType="afterGroup">
                            <p:stCondLst>
                              <p:cond delay="500"/>
                            </p:stCondLst>
                            <p:childTnLst>
                              <p:par>
                                <p:cTn id="99" presetID="22" presetClass="entr" presetSubtype="1" fill="hold"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wipe(up)">
                                      <p:cBhvr>
                                        <p:cTn id="101" dur="500"/>
                                        <p:tgtEl>
                                          <p:spTgt spid="24"/>
                                        </p:tgtEl>
                                      </p:cBhvr>
                                    </p:animEffect>
                                  </p:childTnLst>
                                </p:cTn>
                              </p:par>
                              <p:par>
                                <p:cTn id="102" presetID="10" presetClass="entr" presetSubtype="0"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500"/>
                                        <p:tgtEl>
                                          <p:spTgt spid="39"/>
                                        </p:tgtEl>
                                      </p:cBhvr>
                                    </p:animEffect>
                                  </p:childTnLst>
                                </p:cTn>
                              </p:par>
                            </p:childTnLst>
                          </p:cTn>
                        </p:par>
                        <p:par>
                          <p:cTn id="105" fill="hold" nodeType="afterGroup">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childTnLst>
                          </p:cTn>
                        </p:par>
                        <p:par>
                          <p:cTn id="109" fill="hold">
                            <p:stCondLst>
                              <p:cond delay="1500"/>
                            </p:stCondLst>
                            <p:childTnLst>
                              <p:par>
                                <p:cTn id="110" presetID="1" presetClass="entr" presetSubtype="0" fill="hold" grpId="0" nodeType="after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1" fill="hold" nodeType="click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wipe(up)">
                                      <p:cBhvr>
                                        <p:cTn id="116" dur="500"/>
                                        <p:tgtEl>
                                          <p:spTgt spid="21"/>
                                        </p:tgtEl>
                                      </p:cBhvr>
                                    </p:animEffect>
                                  </p:childTnLst>
                                </p:cTn>
                              </p:par>
                              <p:par>
                                <p:cTn id="117" presetID="10" presetClass="entr" presetSubtype="0" fill="hold" nodeType="with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fade">
                                      <p:cBhvr>
                                        <p:cTn id="119" dur="500"/>
                                        <p:tgtEl>
                                          <p:spTgt spid="47"/>
                                        </p:tgtEl>
                                      </p:cBhvr>
                                    </p:animEffect>
                                  </p:childTnLst>
                                </p:cTn>
                              </p:par>
                            </p:childTnLst>
                          </p:cTn>
                        </p:par>
                        <p:par>
                          <p:cTn id="120" fill="hold" nodeType="afterGroup">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2"/>
                                        </p:tgtEl>
                                        <p:attrNameLst>
                                          <p:attrName>style.visibility</p:attrName>
                                        </p:attrNameLst>
                                      </p:cBhvr>
                                      <p:to>
                                        <p:strVal val="visible"/>
                                      </p:to>
                                    </p:set>
                                  </p:childTnLst>
                                </p:cTn>
                              </p:par>
                            </p:childTnLst>
                          </p:cTn>
                        </p:par>
                        <p:par>
                          <p:cTn id="123" fill="hold" nodeType="afterGroup">
                            <p:stCondLst>
                              <p:cond delay="500"/>
                            </p:stCondLst>
                            <p:childTnLst>
                              <p:par>
                                <p:cTn id="124" presetID="22" presetClass="entr" presetSubtype="1" fill="hold" nodeType="after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wipe(up)">
                                      <p:cBhvr>
                                        <p:cTn id="126" dur="500"/>
                                        <p:tgtEl>
                                          <p:spTgt spid="25"/>
                                        </p:tgtEl>
                                      </p:cBhvr>
                                    </p:animEffect>
                                  </p:childTnLst>
                                </p:cTn>
                              </p:par>
                              <p:par>
                                <p:cTn id="127" presetID="10" presetClass="entr" presetSubtype="0"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animEffect transition="in" filter="fade">
                                      <p:cBhvr>
                                        <p:cTn id="129" dur="500"/>
                                        <p:tgtEl>
                                          <p:spTgt spid="40"/>
                                        </p:tgtEl>
                                      </p:cBhvr>
                                    </p:animEffect>
                                  </p:childTnLst>
                                </p:cTn>
                              </p:par>
                            </p:childTnLst>
                          </p:cTn>
                        </p:par>
                        <p:par>
                          <p:cTn id="130" fill="hold" nodeType="afterGroup">
                            <p:stCondLst>
                              <p:cond delay="1000"/>
                            </p:stCondLst>
                            <p:childTnLst>
                              <p:par>
                                <p:cTn id="131" presetID="10" presetClass="entr" presetSubtype="0" fill="hold" grpId="0" nodeType="afterEffect">
                                  <p:stCondLst>
                                    <p:cond delay="0"/>
                                  </p:stCondLst>
                                  <p:childTnLst>
                                    <p:set>
                                      <p:cBhvr>
                                        <p:cTn id="132" dur="1" fill="hold">
                                          <p:stCondLst>
                                            <p:cond delay="0"/>
                                          </p:stCondLst>
                                        </p:cTn>
                                        <p:tgtEl>
                                          <p:spTgt spid="44"/>
                                        </p:tgtEl>
                                        <p:attrNameLst>
                                          <p:attrName>style.visibility</p:attrName>
                                        </p:attrNameLst>
                                      </p:cBhvr>
                                      <p:to>
                                        <p:strVal val="visible"/>
                                      </p:to>
                                    </p:set>
                                    <p:animEffect transition="in" filter="fade">
                                      <p:cBhvr>
                                        <p:cTn id="133" dur="500"/>
                                        <p:tgtEl>
                                          <p:spTgt spid="44"/>
                                        </p:tgtEl>
                                      </p:cBhvr>
                                    </p:animEffect>
                                  </p:childTnLst>
                                </p:cTn>
                              </p:par>
                            </p:childTnLst>
                          </p:cTn>
                        </p:par>
                        <p:par>
                          <p:cTn id="134" fill="hold">
                            <p:stCondLst>
                              <p:cond delay="1500"/>
                            </p:stCondLst>
                            <p:childTnLst>
                              <p:par>
                                <p:cTn id="135" presetID="1" presetClass="entr" presetSubtype="0" fill="hold" grpId="0" nodeType="afterEffect">
                                  <p:stCondLst>
                                    <p:cond delay="0"/>
                                  </p:stCondLst>
                                  <p:childTnLst>
                                    <p:set>
                                      <p:cBhvr>
                                        <p:cTn id="136" dur="1" fill="hold">
                                          <p:stCondLst>
                                            <p:cond delay="0"/>
                                          </p:stCondLst>
                                        </p:cTn>
                                        <p:tgtEl>
                                          <p:spTgt spid="86"/>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15"/>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18"/>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23"/>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8"/>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42"/>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19"/>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41"/>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0"/>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24"/>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9"/>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43"/>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21"/>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4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22"/>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25"/>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40"/>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44"/>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0"/>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nodeType="clickEffect">
                                  <p:stCondLst>
                                    <p:cond delay="0"/>
                                  </p:stCondLst>
                                  <p:childTnLst>
                                    <p:set>
                                      <p:cBhvr>
                                        <p:cTn id="180" dur="1" fill="hold">
                                          <p:stCondLst>
                                            <p:cond delay="0"/>
                                          </p:stCondLst>
                                        </p:cTn>
                                        <p:tgtEl>
                                          <p:spTgt spid="45"/>
                                        </p:tgtEl>
                                        <p:attrNameLst>
                                          <p:attrName>style.visibility</p:attrName>
                                        </p:attrNameLst>
                                      </p:cBhvr>
                                      <p:to>
                                        <p:strVal val="visible"/>
                                      </p:to>
                                    </p:set>
                                    <p:animEffect transition="in" filter="wipe(up)">
                                      <p:cBhvr>
                                        <p:cTn id="181" dur="500"/>
                                        <p:tgtEl>
                                          <p:spTgt spid="45"/>
                                        </p:tgtEl>
                                      </p:cBhvr>
                                    </p:animEffect>
                                  </p:childTnLst>
                                </p:cTn>
                              </p:par>
                              <p:par>
                                <p:cTn id="182" presetID="10" presetClass="entr" presetSubtype="0" fill="hold" nodeType="withEffect">
                                  <p:stCondLst>
                                    <p:cond delay="0"/>
                                  </p:stCondLst>
                                  <p:childTnLst>
                                    <p:set>
                                      <p:cBhvr>
                                        <p:cTn id="183" dur="1" fill="hold">
                                          <p:stCondLst>
                                            <p:cond delay="0"/>
                                          </p:stCondLst>
                                        </p:cTn>
                                        <p:tgtEl>
                                          <p:spTgt spid="48"/>
                                        </p:tgtEl>
                                        <p:attrNameLst>
                                          <p:attrName>style.visibility</p:attrName>
                                        </p:attrNameLst>
                                      </p:cBhvr>
                                      <p:to>
                                        <p:strVal val="visible"/>
                                      </p:to>
                                    </p:set>
                                    <p:animEffect transition="in" filter="fade">
                                      <p:cBhvr>
                                        <p:cTn id="184" dur="500"/>
                                        <p:tgtEl>
                                          <p:spTgt spid="48"/>
                                        </p:tgtEl>
                                      </p:cBhvr>
                                    </p:animEffect>
                                  </p:childTnLst>
                                </p:cTn>
                              </p:par>
                            </p:childTnLst>
                          </p:cTn>
                        </p:par>
                        <p:par>
                          <p:cTn id="185" fill="hold">
                            <p:stCondLst>
                              <p:cond delay="500"/>
                            </p:stCondLst>
                            <p:childTnLst>
                              <p:par>
                                <p:cTn id="186" presetID="1" presetClass="entr" presetSubtype="0" fill="hold" grpId="0" nodeType="afterEffect">
                                  <p:stCondLst>
                                    <p:cond delay="0"/>
                                  </p:stCondLst>
                                  <p:childTnLst>
                                    <p:set>
                                      <p:cBhvr>
                                        <p:cTn id="187" dur="1" fill="hold">
                                          <p:stCondLst>
                                            <p:cond delay="0"/>
                                          </p:stCondLst>
                                        </p:cTn>
                                        <p:tgtEl>
                                          <p:spTgt spid="46"/>
                                        </p:tgtEl>
                                        <p:attrNameLst>
                                          <p:attrName>style.visibility</p:attrName>
                                        </p:attrNameLst>
                                      </p:cBhvr>
                                      <p:to>
                                        <p:strVal val="visible"/>
                                      </p:to>
                                    </p:set>
                                  </p:childTnLst>
                                </p:cTn>
                              </p:par>
                            </p:childTnLst>
                          </p:cTn>
                        </p:par>
                        <p:par>
                          <p:cTn id="188" fill="hold">
                            <p:stCondLst>
                              <p:cond delay="500"/>
                            </p:stCondLst>
                            <p:childTnLst>
                              <p:par>
                                <p:cTn id="189" presetID="22" presetClass="entr" presetSubtype="1" fill="hold" nodeType="afterEffect">
                                  <p:stCondLst>
                                    <p:cond delay="0"/>
                                  </p:stCondLst>
                                  <p:childTnLst>
                                    <p:set>
                                      <p:cBhvr>
                                        <p:cTn id="190" dur="1" fill="hold">
                                          <p:stCondLst>
                                            <p:cond delay="0"/>
                                          </p:stCondLst>
                                        </p:cTn>
                                        <p:tgtEl>
                                          <p:spTgt spid="49"/>
                                        </p:tgtEl>
                                        <p:attrNameLst>
                                          <p:attrName>style.visibility</p:attrName>
                                        </p:attrNameLst>
                                      </p:cBhvr>
                                      <p:to>
                                        <p:strVal val="visible"/>
                                      </p:to>
                                    </p:set>
                                    <p:animEffect transition="in" filter="wipe(up)">
                                      <p:cBhvr>
                                        <p:cTn id="191" dur="500"/>
                                        <p:tgtEl>
                                          <p:spTgt spid="49"/>
                                        </p:tgtEl>
                                      </p:cBhvr>
                                    </p:animEffect>
                                  </p:childTnLst>
                                </p:cTn>
                              </p:par>
                              <p:par>
                                <p:cTn id="192" presetID="10" presetClass="entr" presetSubtype="0" fill="hold" nodeType="withEffect">
                                  <p:stCondLst>
                                    <p:cond delay="0"/>
                                  </p:stCondLst>
                                  <p:childTnLst>
                                    <p:set>
                                      <p:cBhvr>
                                        <p:cTn id="193" dur="1" fill="hold">
                                          <p:stCondLst>
                                            <p:cond delay="0"/>
                                          </p:stCondLst>
                                        </p:cTn>
                                        <p:tgtEl>
                                          <p:spTgt spid="52"/>
                                        </p:tgtEl>
                                        <p:attrNameLst>
                                          <p:attrName>style.visibility</p:attrName>
                                        </p:attrNameLst>
                                      </p:cBhvr>
                                      <p:to>
                                        <p:strVal val="visible"/>
                                      </p:to>
                                    </p:set>
                                    <p:animEffect transition="in" filter="fade">
                                      <p:cBhvr>
                                        <p:cTn id="194" dur="500"/>
                                        <p:tgtEl>
                                          <p:spTgt spid="52"/>
                                        </p:tgtEl>
                                      </p:cBhvr>
                                    </p:animEffect>
                                  </p:childTnLst>
                                </p:cTn>
                              </p:par>
                            </p:childTnLst>
                          </p:cTn>
                        </p:par>
                        <p:par>
                          <p:cTn id="195" fill="hold">
                            <p:stCondLst>
                              <p:cond delay="1000"/>
                            </p:stCondLst>
                            <p:childTnLst>
                              <p:par>
                                <p:cTn id="196" presetID="1" presetClass="entr" presetSubtype="0" fill="hold" grpId="2" nodeType="afterEffect">
                                  <p:stCondLst>
                                    <p:cond delay="0"/>
                                  </p:stCondLst>
                                  <p:childTnLst>
                                    <p:set>
                                      <p:cBhvr>
                                        <p:cTn id="197" dur="1" fill="hold">
                                          <p:stCondLst>
                                            <p:cond delay="0"/>
                                          </p:stCondLst>
                                        </p:cTn>
                                        <p:tgtEl>
                                          <p:spTgt spid="18"/>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nodeType="afterEffect">
                                  <p:stCondLst>
                                    <p:cond delay="0"/>
                                  </p:stCondLst>
                                  <p:childTnLst>
                                    <p:set>
                                      <p:cBhvr>
                                        <p:cTn id="200" dur="1" fill="hold">
                                          <p:stCondLst>
                                            <p:cond delay="0"/>
                                          </p:stCondLst>
                                        </p:cTn>
                                        <p:tgtEl>
                                          <p:spTgt spid="23"/>
                                        </p:tgtEl>
                                        <p:attrNameLst>
                                          <p:attrName>style.visibility</p:attrName>
                                        </p:attrNameLst>
                                      </p:cBhvr>
                                      <p:to>
                                        <p:strVal val="visible"/>
                                      </p:to>
                                    </p:set>
                                    <p:animEffect transition="in" filter="wipe(up)">
                                      <p:cBhvr>
                                        <p:cTn id="201" dur="500"/>
                                        <p:tgtEl>
                                          <p:spTgt spid="23"/>
                                        </p:tgtEl>
                                      </p:cBhvr>
                                    </p:animEffect>
                                  </p:childTnLst>
                                </p:cTn>
                              </p:par>
                              <p:par>
                                <p:cTn id="202" presetID="10" presetClass="entr" presetSubtype="0" fill="hold" nodeType="withEffect">
                                  <p:stCondLst>
                                    <p:cond delay="0"/>
                                  </p:stCondLst>
                                  <p:childTnLst>
                                    <p:set>
                                      <p:cBhvr>
                                        <p:cTn id="203" dur="1" fill="hold">
                                          <p:stCondLst>
                                            <p:cond delay="0"/>
                                          </p:stCondLst>
                                        </p:cTn>
                                        <p:tgtEl>
                                          <p:spTgt spid="38"/>
                                        </p:tgtEl>
                                        <p:attrNameLst>
                                          <p:attrName>style.visibility</p:attrName>
                                        </p:attrNameLst>
                                      </p:cBhvr>
                                      <p:to>
                                        <p:strVal val="visible"/>
                                      </p:to>
                                    </p:set>
                                    <p:animEffect transition="in" filter="fade">
                                      <p:cBhvr>
                                        <p:cTn id="204" dur="500"/>
                                        <p:tgtEl>
                                          <p:spTgt spid="38"/>
                                        </p:tgtEl>
                                      </p:cBhvr>
                                    </p:animEffect>
                                  </p:childTnLst>
                                </p:cTn>
                              </p:par>
                            </p:childTnLst>
                          </p:cTn>
                        </p:par>
                        <p:par>
                          <p:cTn id="205" fill="hold">
                            <p:stCondLst>
                              <p:cond delay="1500"/>
                            </p:stCondLst>
                            <p:childTnLst>
                              <p:par>
                                <p:cTn id="206" presetID="10" presetClass="entr" presetSubtype="0" fill="hold" grpId="0" nodeType="afterEffect">
                                  <p:stCondLst>
                                    <p:cond delay="0"/>
                                  </p:stCondLst>
                                  <p:childTnLst>
                                    <p:set>
                                      <p:cBhvr>
                                        <p:cTn id="207" dur="1" fill="hold">
                                          <p:stCondLst>
                                            <p:cond delay="0"/>
                                          </p:stCondLst>
                                        </p:cTn>
                                        <p:tgtEl>
                                          <p:spTgt spid="53"/>
                                        </p:tgtEl>
                                        <p:attrNameLst>
                                          <p:attrName>style.visibility</p:attrName>
                                        </p:attrNameLst>
                                      </p:cBhvr>
                                      <p:to>
                                        <p:strVal val="visible"/>
                                      </p:to>
                                    </p:set>
                                    <p:animEffect transition="in" filter="fade">
                                      <p:cBhvr>
                                        <p:cTn id="208" dur="500"/>
                                        <p:tgtEl>
                                          <p:spTgt spid="53"/>
                                        </p:tgtEl>
                                      </p:cBhvr>
                                    </p:animEffect>
                                  </p:childTnLst>
                                </p:cTn>
                              </p:par>
                            </p:childTnLst>
                          </p:cTn>
                        </p:par>
                        <p:par>
                          <p:cTn id="209" fill="hold">
                            <p:stCondLst>
                              <p:cond delay="2000"/>
                            </p:stCondLst>
                            <p:childTnLst>
                              <p:par>
                                <p:cTn id="210" presetID="1" presetClass="entr" presetSubtype="0" fill="hold" grpId="0" nodeType="afterEffect">
                                  <p:stCondLst>
                                    <p:cond delay="0"/>
                                  </p:stCondLst>
                                  <p:childTnLst>
                                    <p:set>
                                      <p:cBhvr>
                                        <p:cTn id="211" dur="1" fill="hold">
                                          <p:stCondLst>
                                            <p:cond delay="0"/>
                                          </p:stCondLst>
                                        </p:cTn>
                                        <p:tgtEl>
                                          <p:spTgt spid="87"/>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nodeType="clickEffect">
                                  <p:stCondLst>
                                    <p:cond delay="0"/>
                                  </p:stCondLst>
                                  <p:childTnLst>
                                    <p:set>
                                      <p:cBhvr>
                                        <p:cTn id="215" dur="1" fill="hold">
                                          <p:stCondLst>
                                            <p:cond delay="0"/>
                                          </p:stCondLst>
                                        </p:cTn>
                                        <p:tgtEl>
                                          <p:spTgt spid="19"/>
                                        </p:tgtEl>
                                        <p:attrNameLst>
                                          <p:attrName>style.visibility</p:attrName>
                                        </p:attrNameLst>
                                      </p:cBhvr>
                                      <p:to>
                                        <p:strVal val="visible"/>
                                      </p:to>
                                    </p:set>
                                    <p:animEffect transition="in" filter="wipe(up)">
                                      <p:cBhvr>
                                        <p:cTn id="216" dur="500"/>
                                        <p:tgtEl>
                                          <p:spTgt spid="19"/>
                                        </p:tgtEl>
                                      </p:cBhvr>
                                    </p:animEffect>
                                  </p:childTnLst>
                                </p:cTn>
                              </p:par>
                              <p:par>
                                <p:cTn id="217" presetID="10" presetClass="entr" presetSubtype="0" fill="hold" nodeType="with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fade">
                                      <p:cBhvr>
                                        <p:cTn id="219" dur="500"/>
                                        <p:tgtEl>
                                          <p:spTgt spid="41"/>
                                        </p:tgtEl>
                                      </p:cBhvr>
                                    </p:animEffect>
                                  </p:childTnLst>
                                </p:cTn>
                              </p:par>
                            </p:childTnLst>
                          </p:cTn>
                        </p:par>
                        <p:par>
                          <p:cTn id="220" fill="hold">
                            <p:stCondLst>
                              <p:cond delay="500"/>
                            </p:stCondLst>
                            <p:childTnLst>
                              <p:par>
                                <p:cTn id="221" presetID="1" presetClass="entr" presetSubtype="0" fill="hold" grpId="2" nodeType="afterEffect">
                                  <p:stCondLst>
                                    <p:cond delay="0"/>
                                  </p:stCondLst>
                                  <p:childTnLst>
                                    <p:set>
                                      <p:cBhvr>
                                        <p:cTn id="222" dur="1" fill="hold">
                                          <p:stCondLst>
                                            <p:cond delay="0"/>
                                          </p:stCondLst>
                                        </p:cTn>
                                        <p:tgtEl>
                                          <p:spTgt spid="20"/>
                                        </p:tgtEl>
                                        <p:attrNameLst>
                                          <p:attrName>style.visibility</p:attrName>
                                        </p:attrNameLst>
                                      </p:cBhvr>
                                      <p:to>
                                        <p:strVal val="visible"/>
                                      </p:to>
                                    </p:set>
                                  </p:childTnLst>
                                </p:cTn>
                              </p:par>
                            </p:childTnLst>
                          </p:cTn>
                        </p:par>
                        <p:par>
                          <p:cTn id="223" fill="hold">
                            <p:stCondLst>
                              <p:cond delay="500"/>
                            </p:stCondLst>
                            <p:childTnLst>
                              <p:par>
                                <p:cTn id="224" presetID="22" presetClass="entr" presetSubtype="1" fill="hold" nodeType="afterEffect">
                                  <p:stCondLst>
                                    <p:cond delay="0"/>
                                  </p:stCondLst>
                                  <p:childTnLst>
                                    <p:set>
                                      <p:cBhvr>
                                        <p:cTn id="225" dur="1" fill="hold">
                                          <p:stCondLst>
                                            <p:cond delay="0"/>
                                          </p:stCondLst>
                                        </p:cTn>
                                        <p:tgtEl>
                                          <p:spTgt spid="24"/>
                                        </p:tgtEl>
                                        <p:attrNameLst>
                                          <p:attrName>style.visibility</p:attrName>
                                        </p:attrNameLst>
                                      </p:cBhvr>
                                      <p:to>
                                        <p:strVal val="visible"/>
                                      </p:to>
                                    </p:set>
                                    <p:animEffect transition="in" filter="wipe(up)">
                                      <p:cBhvr>
                                        <p:cTn id="226" dur="500"/>
                                        <p:tgtEl>
                                          <p:spTgt spid="24"/>
                                        </p:tgtEl>
                                      </p:cBhvr>
                                    </p:animEffect>
                                  </p:childTnLst>
                                </p:cTn>
                              </p:par>
                              <p:par>
                                <p:cTn id="227" presetID="10" presetClass="entr" presetSubtype="0" fill="hold" nodeType="withEffect">
                                  <p:stCondLst>
                                    <p:cond delay="0"/>
                                  </p:stCondLst>
                                  <p:childTnLst>
                                    <p:set>
                                      <p:cBhvr>
                                        <p:cTn id="228" dur="1" fill="hold">
                                          <p:stCondLst>
                                            <p:cond delay="0"/>
                                          </p:stCondLst>
                                        </p:cTn>
                                        <p:tgtEl>
                                          <p:spTgt spid="39"/>
                                        </p:tgtEl>
                                        <p:attrNameLst>
                                          <p:attrName>style.visibility</p:attrName>
                                        </p:attrNameLst>
                                      </p:cBhvr>
                                      <p:to>
                                        <p:strVal val="visible"/>
                                      </p:to>
                                    </p:set>
                                    <p:animEffect transition="in" filter="fade">
                                      <p:cBhvr>
                                        <p:cTn id="229" dur="500"/>
                                        <p:tgtEl>
                                          <p:spTgt spid="39"/>
                                        </p:tgtEl>
                                      </p:cBhvr>
                                    </p:animEffect>
                                  </p:childTnLst>
                                </p:cTn>
                              </p:par>
                            </p:childTnLst>
                          </p:cTn>
                        </p:par>
                        <p:par>
                          <p:cTn id="230" fill="hold">
                            <p:stCondLst>
                              <p:cond delay="1000"/>
                            </p:stCondLst>
                            <p:childTnLst>
                              <p:par>
                                <p:cTn id="231" presetID="10" presetClass="entr" presetSubtype="0" fill="hold" grpId="0" nodeType="afterEffect">
                                  <p:stCondLst>
                                    <p:cond delay="0"/>
                                  </p:stCondLst>
                                  <p:childTnLst>
                                    <p:set>
                                      <p:cBhvr>
                                        <p:cTn id="232" dur="1" fill="hold">
                                          <p:stCondLst>
                                            <p:cond delay="0"/>
                                          </p:stCondLst>
                                        </p:cTn>
                                        <p:tgtEl>
                                          <p:spTgt spid="60"/>
                                        </p:tgtEl>
                                        <p:attrNameLst>
                                          <p:attrName>style.visibility</p:attrName>
                                        </p:attrNameLst>
                                      </p:cBhvr>
                                      <p:to>
                                        <p:strVal val="visible"/>
                                      </p:to>
                                    </p:set>
                                    <p:animEffect transition="in" filter="fade">
                                      <p:cBhvr>
                                        <p:cTn id="233" dur="500"/>
                                        <p:tgtEl>
                                          <p:spTgt spid="60"/>
                                        </p:tgtEl>
                                      </p:cBhvr>
                                    </p:animEffect>
                                  </p:childTnLst>
                                </p:cTn>
                              </p:par>
                            </p:childTnLst>
                          </p:cTn>
                        </p:par>
                        <p:par>
                          <p:cTn id="234" fill="hold">
                            <p:stCondLst>
                              <p:cond delay="1500"/>
                            </p:stCondLst>
                            <p:childTnLst>
                              <p:par>
                                <p:cTn id="235" presetID="1" presetClass="entr" presetSubtype="0" fill="hold" grpId="0" nodeType="afterEffect">
                                  <p:stCondLst>
                                    <p:cond delay="0"/>
                                  </p:stCondLst>
                                  <p:childTnLst>
                                    <p:set>
                                      <p:cBhvr>
                                        <p:cTn id="236" dur="1" fill="hold">
                                          <p:stCondLst>
                                            <p:cond delay="0"/>
                                          </p:stCondLst>
                                        </p:cTn>
                                        <p:tgtEl>
                                          <p:spTgt spid="88"/>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nodeType="clickEffect">
                                  <p:stCondLst>
                                    <p:cond delay="0"/>
                                  </p:stCondLst>
                                  <p:childTnLst>
                                    <p:set>
                                      <p:cBhvr>
                                        <p:cTn id="240" dur="1" fill="hold">
                                          <p:stCondLst>
                                            <p:cond delay="0"/>
                                          </p:stCondLst>
                                        </p:cTn>
                                        <p:tgtEl>
                                          <p:spTgt spid="19"/>
                                        </p:tgtEl>
                                        <p:attrNameLst>
                                          <p:attrName>style.visibility</p:attrName>
                                        </p:attrNameLst>
                                      </p:cBhvr>
                                      <p:to>
                                        <p:strVal val="hidden"/>
                                      </p:to>
                                    </p:set>
                                  </p:childTnLst>
                                </p:cTn>
                              </p:par>
                              <p:par>
                                <p:cTn id="241" presetID="1" presetClass="exit" presetSubtype="0" fill="hold" nodeType="withEffect">
                                  <p:stCondLst>
                                    <p:cond delay="0"/>
                                  </p:stCondLst>
                                  <p:childTnLst>
                                    <p:set>
                                      <p:cBhvr>
                                        <p:cTn id="242" dur="1" fill="hold">
                                          <p:stCondLst>
                                            <p:cond delay="0"/>
                                          </p:stCondLst>
                                        </p:cTn>
                                        <p:tgtEl>
                                          <p:spTgt spid="41"/>
                                        </p:tgtEl>
                                        <p:attrNameLst>
                                          <p:attrName>style.visibility</p:attrName>
                                        </p:attrNameLst>
                                      </p:cBhvr>
                                      <p:to>
                                        <p:strVal val="hidden"/>
                                      </p:to>
                                    </p:set>
                                  </p:childTnLst>
                                </p:cTn>
                              </p:par>
                              <p:par>
                                <p:cTn id="243" presetID="1" presetClass="exit" presetSubtype="0" fill="hold" grpId="3" nodeType="withEffect">
                                  <p:stCondLst>
                                    <p:cond delay="0"/>
                                  </p:stCondLst>
                                  <p:childTnLst>
                                    <p:set>
                                      <p:cBhvr>
                                        <p:cTn id="244" dur="1" fill="hold">
                                          <p:stCondLst>
                                            <p:cond delay="0"/>
                                          </p:stCondLst>
                                        </p:cTn>
                                        <p:tgtEl>
                                          <p:spTgt spid="20"/>
                                        </p:tgtEl>
                                        <p:attrNameLst>
                                          <p:attrName>style.visibility</p:attrName>
                                        </p:attrNameLst>
                                      </p:cBhvr>
                                      <p:to>
                                        <p:strVal val="hidden"/>
                                      </p:to>
                                    </p:set>
                                  </p:childTnLst>
                                </p:cTn>
                              </p:par>
                              <p:par>
                                <p:cTn id="245" presetID="1" presetClass="exit" presetSubtype="0" fill="hold" nodeType="withEffect">
                                  <p:stCondLst>
                                    <p:cond delay="0"/>
                                  </p:stCondLst>
                                  <p:childTnLst>
                                    <p:set>
                                      <p:cBhvr>
                                        <p:cTn id="246" dur="1" fill="hold">
                                          <p:stCondLst>
                                            <p:cond delay="0"/>
                                          </p:stCondLst>
                                        </p:cTn>
                                        <p:tgtEl>
                                          <p:spTgt spid="24"/>
                                        </p:tgtEl>
                                        <p:attrNameLst>
                                          <p:attrName>style.visibility</p:attrName>
                                        </p:attrNameLst>
                                      </p:cBhvr>
                                      <p:to>
                                        <p:strVal val="hidden"/>
                                      </p:to>
                                    </p:set>
                                  </p:childTnLst>
                                </p:cTn>
                              </p:par>
                              <p:par>
                                <p:cTn id="247" presetID="1" presetClass="exit" presetSubtype="0" fill="hold" nodeType="withEffect">
                                  <p:stCondLst>
                                    <p:cond delay="0"/>
                                  </p:stCondLst>
                                  <p:childTnLst>
                                    <p:set>
                                      <p:cBhvr>
                                        <p:cTn id="248" dur="1" fill="hold">
                                          <p:stCondLst>
                                            <p:cond delay="0"/>
                                          </p:stCondLst>
                                        </p:cTn>
                                        <p:tgtEl>
                                          <p:spTgt spid="39"/>
                                        </p:tgtEl>
                                        <p:attrNameLst>
                                          <p:attrName>style.visibility</p:attrName>
                                        </p:attrNameLst>
                                      </p:cBhvr>
                                      <p:to>
                                        <p:strVal val="hidden"/>
                                      </p:to>
                                    </p:set>
                                  </p:childTnLst>
                                </p:cTn>
                              </p:par>
                              <p:par>
                                <p:cTn id="249" presetID="1" presetClass="exit" presetSubtype="0" fill="hold" grpId="1" nodeType="withEffect">
                                  <p:stCondLst>
                                    <p:cond delay="0"/>
                                  </p:stCondLst>
                                  <p:childTnLst>
                                    <p:set>
                                      <p:cBhvr>
                                        <p:cTn id="250" dur="1" fill="hold">
                                          <p:stCondLst>
                                            <p:cond delay="0"/>
                                          </p:stCondLst>
                                        </p:cTn>
                                        <p:tgtEl>
                                          <p:spTgt spid="60"/>
                                        </p:tgtEl>
                                        <p:attrNameLst>
                                          <p:attrName>style.visibility</p:attrName>
                                        </p:attrNameLst>
                                      </p:cBhvr>
                                      <p:to>
                                        <p:strVal val="hidden"/>
                                      </p:to>
                                    </p:set>
                                  </p:childTnLst>
                                </p:cTn>
                              </p:par>
                              <p:par>
                                <p:cTn id="251" presetID="1" presetClass="exit" presetSubtype="0" fill="hold" nodeType="withEffect">
                                  <p:stCondLst>
                                    <p:cond delay="0"/>
                                  </p:stCondLst>
                                  <p:childTnLst>
                                    <p:set>
                                      <p:cBhvr>
                                        <p:cTn id="252" dur="1" fill="hold">
                                          <p:stCondLst>
                                            <p:cond delay="0"/>
                                          </p:stCondLst>
                                        </p:cTn>
                                        <p:tgtEl>
                                          <p:spTgt spid="49"/>
                                        </p:tgtEl>
                                        <p:attrNameLst>
                                          <p:attrName>style.visibility</p:attrName>
                                        </p:attrNameLst>
                                      </p:cBhvr>
                                      <p:to>
                                        <p:strVal val="hidden"/>
                                      </p:to>
                                    </p:set>
                                  </p:childTnLst>
                                </p:cTn>
                              </p:par>
                              <p:par>
                                <p:cTn id="253" presetID="1" presetClass="exit" presetSubtype="0" fill="hold" nodeType="withEffect">
                                  <p:stCondLst>
                                    <p:cond delay="0"/>
                                  </p:stCondLst>
                                  <p:childTnLst>
                                    <p:set>
                                      <p:cBhvr>
                                        <p:cTn id="254" dur="1" fill="hold">
                                          <p:stCondLst>
                                            <p:cond delay="0"/>
                                          </p:stCondLst>
                                        </p:cTn>
                                        <p:tgtEl>
                                          <p:spTgt spid="52"/>
                                        </p:tgtEl>
                                        <p:attrNameLst>
                                          <p:attrName>style.visibility</p:attrName>
                                        </p:attrNameLst>
                                      </p:cBhvr>
                                      <p:to>
                                        <p:strVal val="hidden"/>
                                      </p:to>
                                    </p:set>
                                  </p:childTnLst>
                                </p:cTn>
                              </p:par>
                              <p:par>
                                <p:cTn id="255" presetID="1" presetClass="exit" presetSubtype="0" fill="hold" grpId="3" nodeType="withEffect">
                                  <p:stCondLst>
                                    <p:cond delay="0"/>
                                  </p:stCondLst>
                                  <p:childTnLst>
                                    <p:set>
                                      <p:cBhvr>
                                        <p:cTn id="256" dur="1" fill="hold">
                                          <p:stCondLst>
                                            <p:cond delay="0"/>
                                          </p:stCondLst>
                                        </p:cTn>
                                        <p:tgtEl>
                                          <p:spTgt spid="18"/>
                                        </p:tgtEl>
                                        <p:attrNameLst>
                                          <p:attrName>style.visibility</p:attrName>
                                        </p:attrNameLst>
                                      </p:cBhvr>
                                      <p:to>
                                        <p:strVal val="hidden"/>
                                      </p:to>
                                    </p:set>
                                  </p:childTnLst>
                                </p:cTn>
                              </p:par>
                              <p:par>
                                <p:cTn id="257" presetID="1" presetClass="exit" presetSubtype="0" fill="hold" nodeType="withEffect">
                                  <p:stCondLst>
                                    <p:cond delay="0"/>
                                  </p:stCondLst>
                                  <p:childTnLst>
                                    <p:set>
                                      <p:cBhvr>
                                        <p:cTn id="258" dur="1" fill="hold">
                                          <p:stCondLst>
                                            <p:cond delay="0"/>
                                          </p:stCondLst>
                                        </p:cTn>
                                        <p:tgtEl>
                                          <p:spTgt spid="23"/>
                                        </p:tgtEl>
                                        <p:attrNameLst>
                                          <p:attrName>style.visibility</p:attrName>
                                        </p:attrNameLst>
                                      </p:cBhvr>
                                      <p:to>
                                        <p:strVal val="hidden"/>
                                      </p:to>
                                    </p:set>
                                  </p:childTnLst>
                                </p:cTn>
                              </p:par>
                              <p:par>
                                <p:cTn id="259" presetID="1" presetClass="exit" presetSubtype="0" fill="hold" nodeType="withEffect">
                                  <p:stCondLst>
                                    <p:cond delay="0"/>
                                  </p:stCondLst>
                                  <p:childTnLst>
                                    <p:set>
                                      <p:cBhvr>
                                        <p:cTn id="260" dur="1" fill="hold">
                                          <p:stCondLst>
                                            <p:cond delay="0"/>
                                          </p:stCondLst>
                                        </p:cTn>
                                        <p:tgtEl>
                                          <p:spTgt spid="38"/>
                                        </p:tgtEl>
                                        <p:attrNameLst>
                                          <p:attrName>style.visibility</p:attrName>
                                        </p:attrNameLst>
                                      </p:cBhvr>
                                      <p:to>
                                        <p:strVal val="hidden"/>
                                      </p:to>
                                    </p:set>
                                  </p:childTnLst>
                                </p:cTn>
                              </p:par>
                              <p:par>
                                <p:cTn id="261" presetID="1" presetClass="exit" presetSubtype="0" fill="hold" grpId="1" nodeType="withEffect">
                                  <p:stCondLst>
                                    <p:cond delay="0"/>
                                  </p:stCondLst>
                                  <p:childTnLst>
                                    <p:set>
                                      <p:cBhvr>
                                        <p:cTn id="262" dur="1" fill="hold">
                                          <p:stCondLst>
                                            <p:cond delay="0"/>
                                          </p:stCondLst>
                                        </p:cTn>
                                        <p:tgtEl>
                                          <p:spTgt spid="53"/>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22" presetClass="entr" presetSubtype="1" fill="hold" nodeType="clickEffect">
                                  <p:stCondLst>
                                    <p:cond delay="0"/>
                                  </p:stCondLst>
                                  <p:childTnLst>
                                    <p:set>
                                      <p:cBhvr>
                                        <p:cTn id="266" dur="1" fill="hold">
                                          <p:stCondLst>
                                            <p:cond delay="0"/>
                                          </p:stCondLst>
                                        </p:cTn>
                                        <p:tgtEl>
                                          <p:spTgt spid="67"/>
                                        </p:tgtEl>
                                        <p:attrNameLst>
                                          <p:attrName>style.visibility</p:attrName>
                                        </p:attrNameLst>
                                      </p:cBhvr>
                                      <p:to>
                                        <p:strVal val="visible"/>
                                      </p:to>
                                    </p:set>
                                    <p:animEffect transition="in" filter="wipe(up)">
                                      <p:cBhvr>
                                        <p:cTn id="267" dur="500"/>
                                        <p:tgtEl>
                                          <p:spTgt spid="67"/>
                                        </p:tgtEl>
                                      </p:cBhvr>
                                    </p:animEffect>
                                  </p:childTnLst>
                                </p:cTn>
                              </p:par>
                              <p:par>
                                <p:cTn id="268" presetID="10" presetClass="entr" presetSubtype="0" fill="hold" nodeType="withEffect">
                                  <p:stCondLst>
                                    <p:cond delay="0"/>
                                  </p:stCondLst>
                                  <p:childTnLst>
                                    <p:set>
                                      <p:cBhvr>
                                        <p:cTn id="269" dur="1" fill="hold">
                                          <p:stCondLst>
                                            <p:cond delay="0"/>
                                          </p:stCondLst>
                                        </p:cTn>
                                        <p:tgtEl>
                                          <p:spTgt spid="68"/>
                                        </p:tgtEl>
                                        <p:attrNameLst>
                                          <p:attrName>style.visibility</p:attrName>
                                        </p:attrNameLst>
                                      </p:cBhvr>
                                      <p:to>
                                        <p:strVal val="visible"/>
                                      </p:to>
                                    </p:set>
                                    <p:animEffect transition="in" filter="fade">
                                      <p:cBhvr>
                                        <p:cTn id="270" dur="500"/>
                                        <p:tgtEl>
                                          <p:spTgt spid="68"/>
                                        </p:tgtEl>
                                      </p:cBhvr>
                                    </p:animEffect>
                                  </p:childTnLst>
                                </p:cTn>
                              </p:par>
                            </p:childTnLst>
                          </p:cTn>
                        </p:par>
                        <p:par>
                          <p:cTn id="271" fill="hold">
                            <p:stCondLst>
                              <p:cond delay="500"/>
                            </p:stCondLst>
                            <p:childTnLst>
                              <p:par>
                                <p:cTn id="272" presetID="1" presetClass="entr" presetSubtype="0" fill="hold" grpId="0" nodeType="afterEffect">
                                  <p:stCondLst>
                                    <p:cond delay="0"/>
                                  </p:stCondLst>
                                  <p:childTnLst>
                                    <p:set>
                                      <p:cBhvr>
                                        <p:cTn id="273" dur="1" fill="hold">
                                          <p:stCondLst>
                                            <p:cond delay="0"/>
                                          </p:stCondLst>
                                        </p:cTn>
                                        <p:tgtEl>
                                          <p:spTgt spid="69"/>
                                        </p:tgtEl>
                                        <p:attrNameLst>
                                          <p:attrName>style.visibility</p:attrName>
                                        </p:attrNameLst>
                                      </p:cBhvr>
                                      <p:to>
                                        <p:strVal val="visible"/>
                                      </p:to>
                                    </p:set>
                                  </p:childTnLst>
                                </p:cTn>
                              </p:par>
                            </p:childTnLst>
                          </p:cTn>
                        </p:par>
                        <p:par>
                          <p:cTn id="274" fill="hold">
                            <p:stCondLst>
                              <p:cond delay="500"/>
                            </p:stCondLst>
                            <p:childTnLst>
                              <p:par>
                                <p:cTn id="275" presetID="22" presetClass="entr" presetSubtype="1" fill="hold" nodeType="afterEffect">
                                  <p:stCondLst>
                                    <p:cond delay="0"/>
                                  </p:stCondLst>
                                  <p:childTnLst>
                                    <p:set>
                                      <p:cBhvr>
                                        <p:cTn id="276" dur="1" fill="hold">
                                          <p:stCondLst>
                                            <p:cond delay="0"/>
                                          </p:stCondLst>
                                        </p:cTn>
                                        <p:tgtEl>
                                          <p:spTgt spid="70"/>
                                        </p:tgtEl>
                                        <p:attrNameLst>
                                          <p:attrName>style.visibility</p:attrName>
                                        </p:attrNameLst>
                                      </p:cBhvr>
                                      <p:to>
                                        <p:strVal val="visible"/>
                                      </p:to>
                                    </p:set>
                                    <p:animEffect transition="in" filter="wipe(up)">
                                      <p:cBhvr>
                                        <p:cTn id="277" dur="500"/>
                                        <p:tgtEl>
                                          <p:spTgt spid="70"/>
                                        </p:tgtEl>
                                      </p:cBhvr>
                                    </p:animEffect>
                                  </p:childTnLst>
                                </p:cTn>
                              </p:par>
                              <p:par>
                                <p:cTn id="278" presetID="10" presetClass="entr" presetSubtype="0" fill="hold" nodeType="withEffect">
                                  <p:stCondLst>
                                    <p:cond delay="0"/>
                                  </p:stCondLst>
                                  <p:childTnLst>
                                    <p:set>
                                      <p:cBhvr>
                                        <p:cTn id="279" dur="1" fill="hold">
                                          <p:stCondLst>
                                            <p:cond delay="0"/>
                                          </p:stCondLst>
                                        </p:cTn>
                                        <p:tgtEl>
                                          <p:spTgt spid="72"/>
                                        </p:tgtEl>
                                        <p:attrNameLst>
                                          <p:attrName>style.visibility</p:attrName>
                                        </p:attrNameLst>
                                      </p:cBhvr>
                                      <p:to>
                                        <p:strVal val="visible"/>
                                      </p:to>
                                    </p:set>
                                    <p:animEffect transition="in" filter="fade">
                                      <p:cBhvr>
                                        <p:cTn id="280" dur="500"/>
                                        <p:tgtEl>
                                          <p:spTgt spid="72"/>
                                        </p:tgtEl>
                                      </p:cBhvr>
                                    </p:animEffect>
                                  </p:childTnLst>
                                </p:cTn>
                              </p:par>
                            </p:childTnLst>
                          </p:cTn>
                        </p:par>
                        <p:par>
                          <p:cTn id="281" fill="hold">
                            <p:stCondLst>
                              <p:cond delay="1000"/>
                            </p:stCondLst>
                            <p:childTnLst>
                              <p:par>
                                <p:cTn id="282" presetID="1" presetClass="entr" presetSubtype="0" fill="hold" grpId="4" nodeType="afterEffect">
                                  <p:stCondLst>
                                    <p:cond delay="0"/>
                                  </p:stCondLst>
                                  <p:childTnLst>
                                    <p:set>
                                      <p:cBhvr>
                                        <p:cTn id="283" dur="1" fill="hold">
                                          <p:stCondLst>
                                            <p:cond delay="0"/>
                                          </p:stCondLst>
                                        </p:cTn>
                                        <p:tgtEl>
                                          <p:spTgt spid="20"/>
                                        </p:tgtEl>
                                        <p:attrNameLst>
                                          <p:attrName>style.visibility</p:attrName>
                                        </p:attrNameLst>
                                      </p:cBhvr>
                                      <p:to>
                                        <p:strVal val="visible"/>
                                      </p:to>
                                    </p:set>
                                  </p:childTnLst>
                                </p:cTn>
                              </p:par>
                            </p:childTnLst>
                          </p:cTn>
                        </p:par>
                        <p:par>
                          <p:cTn id="284" fill="hold">
                            <p:stCondLst>
                              <p:cond delay="1000"/>
                            </p:stCondLst>
                            <p:childTnLst>
                              <p:par>
                                <p:cTn id="285" presetID="10" presetClass="entr" presetSubtype="0" fill="hold" nodeType="afterEffect">
                                  <p:stCondLst>
                                    <p:cond delay="0"/>
                                  </p:stCondLst>
                                  <p:childTnLst>
                                    <p:set>
                                      <p:cBhvr>
                                        <p:cTn id="286" dur="1" fill="hold">
                                          <p:stCondLst>
                                            <p:cond delay="0"/>
                                          </p:stCondLst>
                                        </p:cTn>
                                        <p:tgtEl>
                                          <p:spTgt spid="24"/>
                                        </p:tgtEl>
                                        <p:attrNameLst>
                                          <p:attrName>style.visibility</p:attrName>
                                        </p:attrNameLst>
                                      </p:cBhvr>
                                      <p:to>
                                        <p:strVal val="visible"/>
                                      </p:to>
                                    </p:set>
                                    <p:animEffect transition="in" filter="fade">
                                      <p:cBhvr>
                                        <p:cTn id="287" dur="500"/>
                                        <p:tgtEl>
                                          <p:spTgt spid="24"/>
                                        </p:tgtEl>
                                      </p:cBhvr>
                                    </p:animEffect>
                                  </p:childTnLst>
                                </p:cTn>
                              </p:par>
                              <p:par>
                                <p:cTn id="288" presetID="10" presetClass="entr" presetSubtype="0" fill="hold" nodeType="withEffect">
                                  <p:stCondLst>
                                    <p:cond delay="0"/>
                                  </p:stCondLst>
                                  <p:childTnLst>
                                    <p:set>
                                      <p:cBhvr>
                                        <p:cTn id="289" dur="1" fill="hold">
                                          <p:stCondLst>
                                            <p:cond delay="0"/>
                                          </p:stCondLst>
                                        </p:cTn>
                                        <p:tgtEl>
                                          <p:spTgt spid="39"/>
                                        </p:tgtEl>
                                        <p:attrNameLst>
                                          <p:attrName>style.visibility</p:attrName>
                                        </p:attrNameLst>
                                      </p:cBhvr>
                                      <p:to>
                                        <p:strVal val="visible"/>
                                      </p:to>
                                    </p:set>
                                    <p:animEffect transition="in" filter="fade">
                                      <p:cBhvr>
                                        <p:cTn id="290" dur="500"/>
                                        <p:tgtEl>
                                          <p:spTgt spid="39"/>
                                        </p:tgtEl>
                                      </p:cBhvr>
                                    </p:animEffect>
                                  </p:childTnLst>
                                </p:cTn>
                              </p:par>
                            </p:childTnLst>
                          </p:cTn>
                        </p:par>
                        <p:par>
                          <p:cTn id="291" fill="hold">
                            <p:stCondLst>
                              <p:cond delay="1500"/>
                            </p:stCondLst>
                            <p:childTnLst>
                              <p:par>
                                <p:cTn id="292" presetID="10" presetClass="entr" presetSubtype="0" fill="hold" grpId="0" nodeType="afterEffect">
                                  <p:stCondLst>
                                    <p:cond delay="0"/>
                                  </p:stCondLst>
                                  <p:childTnLst>
                                    <p:set>
                                      <p:cBhvr>
                                        <p:cTn id="293" dur="1" fill="hold">
                                          <p:stCondLst>
                                            <p:cond delay="0"/>
                                          </p:stCondLst>
                                        </p:cTn>
                                        <p:tgtEl>
                                          <p:spTgt spid="73"/>
                                        </p:tgtEl>
                                        <p:attrNameLst>
                                          <p:attrName>style.visibility</p:attrName>
                                        </p:attrNameLst>
                                      </p:cBhvr>
                                      <p:to>
                                        <p:strVal val="visible"/>
                                      </p:to>
                                    </p:set>
                                    <p:animEffect transition="in" filter="fade">
                                      <p:cBhvr>
                                        <p:cTn id="294" dur="500"/>
                                        <p:tgtEl>
                                          <p:spTgt spid="73"/>
                                        </p:tgtEl>
                                      </p:cBhvr>
                                    </p:animEffect>
                                  </p:childTnLst>
                                </p:cTn>
                              </p:par>
                            </p:childTnLst>
                          </p:cTn>
                        </p:par>
                        <p:par>
                          <p:cTn id="295" fill="hold">
                            <p:stCondLst>
                              <p:cond delay="2000"/>
                            </p:stCondLst>
                            <p:childTnLst>
                              <p:par>
                                <p:cTn id="296" presetID="1" presetClass="entr" presetSubtype="0" fill="hold" grpId="0" nodeType="afterEffect">
                                  <p:stCondLst>
                                    <p:cond delay="0"/>
                                  </p:stCondLst>
                                  <p:childTnLst>
                                    <p:set>
                                      <p:cBhvr>
                                        <p:cTn id="297" dur="1" fill="hold">
                                          <p:stCondLst>
                                            <p:cond delay="0"/>
                                          </p:stCondLst>
                                        </p:cTn>
                                        <p:tgtEl>
                                          <p:spTgt spid="8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nodeType="clickEffect">
                                  <p:stCondLst>
                                    <p:cond delay="0"/>
                                  </p:stCondLst>
                                  <p:childTnLst>
                                    <p:set>
                                      <p:cBhvr>
                                        <p:cTn id="301" dur="1" fill="hold">
                                          <p:stCondLst>
                                            <p:cond delay="0"/>
                                          </p:stCondLst>
                                        </p:cTn>
                                        <p:tgtEl>
                                          <p:spTgt spid="67"/>
                                        </p:tgtEl>
                                        <p:attrNameLst>
                                          <p:attrName>style.visibility</p:attrName>
                                        </p:attrNameLst>
                                      </p:cBhvr>
                                      <p:to>
                                        <p:strVal val="hidden"/>
                                      </p:to>
                                    </p:set>
                                  </p:childTnLst>
                                </p:cTn>
                              </p:par>
                              <p:par>
                                <p:cTn id="302" presetID="1" presetClass="exit" presetSubtype="0" fill="hold" nodeType="withEffect">
                                  <p:stCondLst>
                                    <p:cond delay="0"/>
                                  </p:stCondLst>
                                  <p:childTnLst>
                                    <p:set>
                                      <p:cBhvr>
                                        <p:cTn id="303" dur="1" fill="hold">
                                          <p:stCondLst>
                                            <p:cond delay="0"/>
                                          </p:stCondLst>
                                        </p:cTn>
                                        <p:tgtEl>
                                          <p:spTgt spid="6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69"/>
                                        </p:tgtEl>
                                        <p:attrNameLst>
                                          <p:attrName>style.visibility</p:attrName>
                                        </p:attrNameLst>
                                      </p:cBhvr>
                                      <p:to>
                                        <p:strVal val="hidden"/>
                                      </p:to>
                                    </p:set>
                                  </p:childTnLst>
                                </p:cTn>
                              </p:par>
                              <p:par>
                                <p:cTn id="306" presetID="1" presetClass="exit" presetSubtype="0" fill="hold" nodeType="withEffect">
                                  <p:stCondLst>
                                    <p:cond delay="0"/>
                                  </p:stCondLst>
                                  <p:childTnLst>
                                    <p:set>
                                      <p:cBhvr>
                                        <p:cTn id="307" dur="1" fill="hold">
                                          <p:stCondLst>
                                            <p:cond delay="0"/>
                                          </p:stCondLst>
                                        </p:cTn>
                                        <p:tgtEl>
                                          <p:spTgt spid="70"/>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72"/>
                                        </p:tgtEl>
                                        <p:attrNameLst>
                                          <p:attrName>style.visibility</p:attrName>
                                        </p:attrNameLst>
                                      </p:cBhvr>
                                      <p:to>
                                        <p:strVal val="hidden"/>
                                      </p:to>
                                    </p:set>
                                  </p:childTnLst>
                                </p:cTn>
                              </p:par>
                              <p:par>
                                <p:cTn id="310" presetID="1" presetClass="exit" presetSubtype="0" fill="hold" grpId="5" nodeType="withEffect">
                                  <p:stCondLst>
                                    <p:cond delay="0"/>
                                  </p:stCondLst>
                                  <p:childTnLst>
                                    <p:set>
                                      <p:cBhvr>
                                        <p:cTn id="311" dur="1" fill="hold">
                                          <p:stCondLst>
                                            <p:cond delay="0"/>
                                          </p:stCondLst>
                                        </p:cTn>
                                        <p:tgtEl>
                                          <p:spTgt spid="20"/>
                                        </p:tgtEl>
                                        <p:attrNameLst>
                                          <p:attrName>style.visibility</p:attrName>
                                        </p:attrNameLst>
                                      </p:cBhvr>
                                      <p:to>
                                        <p:strVal val="hidden"/>
                                      </p:to>
                                    </p:set>
                                  </p:childTnLst>
                                </p:cTn>
                              </p:par>
                              <p:par>
                                <p:cTn id="312" presetID="1" presetClass="exit" presetSubtype="0" fill="hold" nodeType="withEffect">
                                  <p:stCondLst>
                                    <p:cond delay="0"/>
                                  </p:stCondLst>
                                  <p:childTnLst>
                                    <p:set>
                                      <p:cBhvr>
                                        <p:cTn id="313" dur="1" fill="hold">
                                          <p:stCondLst>
                                            <p:cond delay="0"/>
                                          </p:stCondLst>
                                        </p:cTn>
                                        <p:tgtEl>
                                          <p:spTgt spid="24"/>
                                        </p:tgtEl>
                                        <p:attrNameLst>
                                          <p:attrName>style.visibility</p:attrName>
                                        </p:attrNameLst>
                                      </p:cBhvr>
                                      <p:to>
                                        <p:strVal val="hidden"/>
                                      </p:to>
                                    </p:set>
                                  </p:childTnLst>
                                </p:cTn>
                              </p:par>
                              <p:par>
                                <p:cTn id="314" presetID="1" presetClass="exit" presetSubtype="0" fill="hold" nodeType="withEffect">
                                  <p:stCondLst>
                                    <p:cond delay="0"/>
                                  </p:stCondLst>
                                  <p:childTnLst>
                                    <p:set>
                                      <p:cBhvr>
                                        <p:cTn id="315" dur="1" fill="hold">
                                          <p:stCondLst>
                                            <p:cond delay="0"/>
                                          </p:stCondLst>
                                        </p:cTn>
                                        <p:tgtEl>
                                          <p:spTgt spid="39"/>
                                        </p:tgtEl>
                                        <p:attrNameLst>
                                          <p:attrName>style.visibility</p:attrName>
                                        </p:attrNameLst>
                                      </p:cBhvr>
                                      <p:to>
                                        <p:strVal val="hidden"/>
                                      </p:to>
                                    </p:set>
                                  </p:childTnLst>
                                </p:cTn>
                              </p:par>
                              <p:par>
                                <p:cTn id="316" presetID="1" presetClass="exit" presetSubtype="0" fill="hold" grpId="1" nodeType="withEffect">
                                  <p:stCondLst>
                                    <p:cond delay="0"/>
                                  </p:stCondLst>
                                  <p:childTnLst>
                                    <p:set>
                                      <p:cBhvr>
                                        <p:cTn id="317" dur="1" fill="hold">
                                          <p:stCondLst>
                                            <p:cond delay="0"/>
                                          </p:stCondLst>
                                        </p:cTn>
                                        <p:tgtEl>
                                          <p:spTgt spid="73"/>
                                        </p:tgtEl>
                                        <p:attrNameLst>
                                          <p:attrName>style.visibility</p:attrName>
                                        </p:attrNameLst>
                                      </p:cBhvr>
                                      <p:to>
                                        <p:strVal val="hidden"/>
                                      </p:to>
                                    </p:set>
                                  </p:childTnLst>
                                </p:cTn>
                              </p:par>
                              <p:par>
                                <p:cTn id="318" presetID="1" presetClass="exit" presetSubtype="0" fill="hold" nodeType="withEffect">
                                  <p:stCondLst>
                                    <p:cond delay="0"/>
                                  </p:stCondLst>
                                  <p:childTnLst>
                                    <p:set>
                                      <p:cBhvr>
                                        <p:cTn id="319" dur="1" fill="hold">
                                          <p:stCondLst>
                                            <p:cond delay="0"/>
                                          </p:stCondLst>
                                        </p:cTn>
                                        <p:tgtEl>
                                          <p:spTgt spid="48"/>
                                        </p:tgtEl>
                                        <p:attrNameLst>
                                          <p:attrName>style.visibility</p:attrName>
                                        </p:attrNameLst>
                                      </p:cBhvr>
                                      <p:to>
                                        <p:strVal val="hidden"/>
                                      </p:to>
                                    </p:set>
                                  </p:childTnLst>
                                </p:cTn>
                              </p:par>
                              <p:par>
                                <p:cTn id="320" presetID="1" presetClass="exit" presetSubtype="0" fill="hold" nodeType="withEffect">
                                  <p:stCondLst>
                                    <p:cond delay="0"/>
                                  </p:stCondLst>
                                  <p:childTnLst>
                                    <p:set>
                                      <p:cBhvr>
                                        <p:cTn id="321" dur="1" fill="hold">
                                          <p:stCondLst>
                                            <p:cond delay="0"/>
                                          </p:stCondLst>
                                        </p:cTn>
                                        <p:tgtEl>
                                          <p:spTgt spid="45"/>
                                        </p:tgtEl>
                                        <p:attrNameLst>
                                          <p:attrName>style.visibility</p:attrName>
                                        </p:attrNameLst>
                                      </p:cBhvr>
                                      <p:to>
                                        <p:strVal val="hidden"/>
                                      </p:to>
                                    </p:set>
                                  </p:childTnLst>
                                </p:cTn>
                              </p:par>
                              <p:par>
                                <p:cTn id="322" presetID="1" presetClass="exit" presetSubtype="0" fill="hold" grpId="1" nodeType="withEffect">
                                  <p:stCondLst>
                                    <p:cond delay="0"/>
                                  </p:stCondLst>
                                  <p:childTnLst>
                                    <p:set>
                                      <p:cBhvr>
                                        <p:cTn id="323" dur="1" fill="hold">
                                          <p:stCondLst>
                                            <p:cond delay="0"/>
                                          </p:stCondLst>
                                        </p:cTn>
                                        <p:tgtEl>
                                          <p:spTgt spid="46"/>
                                        </p:tgtEl>
                                        <p:attrNameLst>
                                          <p:attrName>style.visibility</p:attrName>
                                        </p:attrNameLst>
                                      </p:cBhvr>
                                      <p:to>
                                        <p:strVal val="hidden"/>
                                      </p:to>
                                    </p:set>
                                  </p:childTnLst>
                                </p:cTn>
                              </p:par>
                            </p:childTnLst>
                          </p:cTn>
                        </p:par>
                      </p:childTnLst>
                    </p:cTn>
                  </p:par>
                  <p:par>
                    <p:cTn id="324" fill="hold">
                      <p:stCondLst>
                        <p:cond delay="indefinite"/>
                      </p:stCondLst>
                      <p:childTnLst>
                        <p:par>
                          <p:cTn id="325" fill="hold">
                            <p:stCondLst>
                              <p:cond delay="0"/>
                            </p:stCondLst>
                            <p:childTnLst>
                              <p:par>
                                <p:cTn id="326" presetID="22" presetClass="entr" presetSubtype="1" fill="hold" nodeType="clickEffect">
                                  <p:stCondLst>
                                    <p:cond delay="0"/>
                                  </p:stCondLst>
                                  <p:childTnLst>
                                    <p:set>
                                      <p:cBhvr>
                                        <p:cTn id="327" dur="1" fill="hold">
                                          <p:stCondLst>
                                            <p:cond delay="0"/>
                                          </p:stCondLst>
                                        </p:cTn>
                                        <p:tgtEl>
                                          <p:spTgt spid="74"/>
                                        </p:tgtEl>
                                        <p:attrNameLst>
                                          <p:attrName>style.visibility</p:attrName>
                                        </p:attrNameLst>
                                      </p:cBhvr>
                                      <p:to>
                                        <p:strVal val="visible"/>
                                      </p:to>
                                    </p:set>
                                    <p:animEffect transition="in" filter="wipe(up)">
                                      <p:cBhvr>
                                        <p:cTn id="328" dur="500"/>
                                        <p:tgtEl>
                                          <p:spTgt spid="74"/>
                                        </p:tgtEl>
                                      </p:cBhvr>
                                    </p:animEffect>
                                  </p:childTnLst>
                                </p:cTn>
                              </p:par>
                              <p:par>
                                <p:cTn id="329" presetID="10" presetClass="entr" presetSubtype="0" fill="hold" nodeType="withEffect">
                                  <p:stCondLst>
                                    <p:cond delay="0"/>
                                  </p:stCondLst>
                                  <p:childTnLst>
                                    <p:set>
                                      <p:cBhvr>
                                        <p:cTn id="330" dur="1" fill="hold">
                                          <p:stCondLst>
                                            <p:cond delay="0"/>
                                          </p:stCondLst>
                                        </p:cTn>
                                        <p:tgtEl>
                                          <p:spTgt spid="77"/>
                                        </p:tgtEl>
                                        <p:attrNameLst>
                                          <p:attrName>style.visibility</p:attrName>
                                        </p:attrNameLst>
                                      </p:cBhvr>
                                      <p:to>
                                        <p:strVal val="visible"/>
                                      </p:to>
                                    </p:set>
                                    <p:animEffect transition="in" filter="fade">
                                      <p:cBhvr>
                                        <p:cTn id="331" dur="500"/>
                                        <p:tgtEl>
                                          <p:spTgt spid="77"/>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76"/>
                                        </p:tgtEl>
                                        <p:attrNameLst>
                                          <p:attrName>style.visibility</p:attrName>
                                        </p:attrNameLst>
                                      </p:cBhvr>
                                      <p:to>
                                        <p:strVal val="visible"/>
                                      </p:to>
                                    </p:set>
                                  </p:childTnLst>
                                </p:cTn>
                              </p:par>
                            </p:childTnLst>
                          </p:cTn>
                        </p:par>
                        <p:par>
                          <p:cTn id="335" fill="hold">
                            <p:stCondLst>
                              <p:cond delay="500"/>
                            </p:stCondLst>
                            <p:childTnLst>
                              <p:par>
                                <p:cTn id="336" presetID="22" presetClass="entr" presetSubtype="1" fill="hold" nodeType="afterEffect">
                                  <p:stCondLst>
                                    <p:cond delay="0"/>
                                  </p:stCondLst>
                                  <p:childTnLst>
                                    <p:set>
                                      <p:cBhvr>
                                        <p:cTn id="337" dur="1" fill="hold">
                                          <p:stCondLst>
                                            <p:cond delay="0"/>
                                          </p:stCondLst>
                                        </p:cTn>
                                        <p:tgtEl>
                                          <p:spTgt spid="78"/>
                                        </p:tgtEl>
                                        <p:attrNameLst>
                                          <p:attrName>style.visibility</p:attrName>
                                        </p:attrNameLst>
                                      </p:cBhvr>
                                      <p:to>
                                        <p:strVal val="visible"/>
                                      </p:to>
                                    </p:set>
                                    <p:animEffect transition="in" filter="wipe(up)">
                                      <p:cBhvr>
                                        <p:cTn id="338" dur="500"/>
                                        <p:tgtEl>
                                          <p:spTgt spid="78"/>
                                        </p:tgtEl>
                                      </p:cBhvr>
                                    </p:animEffect>
                                  </p:childTnLst>
                                </p:cTn>
                              </p:par>
                              <p:par>
                                <p:cTn id="339" presetID="10" presetClass="entr" presetSubtype="0" fill="hold" nodeType="withEffect">
                                  <p:stCondLst>
                                    <p:cond delay="0"/>
                                  </p:stCondLst>
                                  <p:childTnLst>
                                    <p:set>
                                      <p:cBhvr>
                                        <p:cTn id="340" dur="1" fill="hold">
                                          <p:stCondLst>
                                            <p:cond delay="0"/>
                                          </p:stCondLst>
                                        </p:cTn>
                                        <p:tgtEl>
                                          <p:spTgt spid="81"/>
                                        </p:tgtEl>
                                        <p:attrNameLst>
                                          <p:attrName>style.visibility</p:attrName>
                                        </p:attrNameLst>
                                      </p:cBhvr>
                                      <p:to>
                                        <p:strVal val="visible"/>
                                      </p:to>
                                    </p:set>
                                    <p:animEffect transition="in" filter="fade">
                                      <p:cBhvr>
                                        <p:cTn id="341" dur="500"/>
                                        <p:tgtEl>
                                          <p:spTgt spid="81"/>
                                        </p:tgtEl>
                                      </p:cBhvr>
                                    </p:animEffect>
                                  </p:childTnLst>
                                </p:cTn>
                              </p:par>
                            </p:childTnLst>
                          </p:cTn>
                        </p:par>
                        <p:par>
                          <p:cTn id="342" fill="hold">
                            <p:stCondLst>
                              <p:cond delay="1000"/>
                            </p:stCondLst>
                            <p:childTnLst>
                              <p:par>
                                <p:cTn id="343" presetID="1" presetClass="entr" presetSubtype="0" fill="hold" grpId="2" nodeType="afterEffect">
                                  <p:stCondLst>
                                    <p:cond delay="0"/>
                                  </p:stCondLst>
                                  <p:childTnLst>
                                    <p:set>
                                      <p:cBhvr>
                                        <p:cTn id="344" dur="1" fill="hold">
                                          <p:stCondLst>
                                            <p:cond delay="0"/>
                                          </p:stCondLst>
                                        </p:cTn>
                                        <p:tgtEl>
                                          <p:spTgt spid="46"/>
                                        </p:tgtEl>
                                        <p:attrNameLst>
                                          <p:attrName>style.visibility</p:attrName>
                                        </p:attrNameLst>
                                      </p:cBhvr>
                                      <p:to>
                                        <p:strVal val="visible"/>
                                      </p:to>
                                    </p:set>
                                  </p:childTnLst>
                                </p:cTn>
                              </p:par>
                            </p:childTnLst>
                          </p:cTn>
                        </p:par>
                        <p:par>
                          <p:cTn id="345" fill="hold">
                            <p:stCondLst>
                              <p:cond delay="1000"/>
                            </p:stCondLst>
                            <p:childTnLst>
                              <p:par>
                                <p:cTn id="346" presetID="22" presetClass="entr" presetSubtype="1" fill="hold" nodeType="afterEffect">
                                  <p:stCondLst>
                                    <p:cond delay="0"/>
                                  </p:stCondLst>
                                  <p:childTnLst>
                                    <p:set>
                                      <p:cBhvr>
                                        <p:cTn id="347" dur="1" fill="hold">
                                          <p:stCondLst>
                                            <p:cond delay="0"/>
                                          </p:stCondLst>
                                        </p:cTn>
                                        <p:tgtEl>
                                          <p:spTgt spid="49"/>
                                        </p:tgtEl>
                                        <p:attrNameLst>
                                          <p:attrName>style.visibility</p:attrName>
                                        </p:attrNameLst>
                                      </p:cBhvr>
                                      <p:to>
                                        <p:strVal val="visible"/>
                                      </p:to>
                                    </p:set>
                                    <p:animEffect transition="in" filter="wipe(up)">
                                      <p:cBhvr>
                                        <p:cTn id="348" dur="500"/>
                                        <p:tgtEl>
                                          <p:spTgt spid="49"/>
                                        </p:tgtEl>
                                      </p:cBhvr>
                                    </p:animEffect>
                                  </p:childTnLst>
                                </p:cTn>
                              </p:par>
                              <p:par>
                                <p:cTn id="349" presetID="10" presetClass="entr" presetSubtype="0" fill="hold" nodeType="withEffect">
                                  <p:stCondLst>
                                    <p:cond delay="0"/>
                                  </p:stCondLst>
                                  <p:childTnLst>
                                    <p:set>
                                      <p:cBhvr>
                                        <p:cTn id="350" dur="1" fill="hold">
                                          <p:stCondLst>
                                            <p:cond delay="0"/>
                                          </p:stCondLst>
                                        </p:cTn>
                                        <p:tgtEl>
                                          <p:spTgt spid="52"/>
                                        </p:tgtEl>
                                        <p:attrNameLst>
                                          <p:attrName>style.visibility</p:attrName>
                                        </p:attrNameLst>
                                      </p:cBhvr>
                                      <p:to>
                                        <p:strVal val="visible"/>
                                      </p:to>
                                    </p:set>
                                    <p:animEffect transition="in" filter="fade">
                                      <p:cBhvr>
                                        <p:cTn id="351" dur="500"/>
                                        <p:tgtEl>
                                          <p:spTgt spid="52"/>
                                        </p:tgtEl>
                                      </p:cBhvr>
                                    </p:animEffect>
                                  </p:childTnLst>
                                </p:cTn>
                              </p:par>
                            </p:childTnLst>
                          </p:cTn>
                        </p:par>
                        <p:par>
                          <p:cTn id="352" fill="hold">
                            <p:stCondLst>
                              <p:cond delay="1500"/>
                            </p:stCondLst>
                            <p:childTnLst>
                              <p:par>
                                <p:cTn id="353" presetID="1" presetClass="entr" presetSubtype="0" fill="hold" grpId="4" nodeType="afterEffect">
                                  <p:stCondLst>
                                    <p:cond delay="0"/>
                                  </p:stCondLst>
                                  <p:childTnLst>
                                    <p:set>
                                      <p:cBhvr>
                                        <p:cTn id="354" dur="1" fill="hold">
                                          <p:stCondLst>
                                            <p:cond delay="0"/>
                                          </p:stCondLst>
                                        </p:cTn>
                                        <p:tgtEl>
                                          <p:spTgt spid="18"/>
                                        </p:tgtEl>
                                        <p:attrNameLst>
                                          <p:attrName>style.visibility</p:attrName>
                                        </p:attrNameLst>
                                      </p:cBhvr>
                                      <p:to>
                                        <p:strVal val="visible"/>
                                      </p:to>
                                    </p:set>
                                  </p:childTnLst>
                                </p:cTn>
                              </p:par>
                            </p:childTnLst>
                          </p:cTn>
                        </p:par>
                        <p:par>
                          <p:cTn id="355" fill="hold">
                            <p:stCondLst>
                              <p:cond delay="1500"/>
                            </p:stCondLst>
                            <p:childTnLst>
                              <p:par>
                                <p:cTn id="356" presetID="22" presetClass="entr" presetSubtype="1" fill="hold" nodeType="afterEffect">
                                  <p:stCondLst>
                                    <p:cond delay="0"/>
                                  </p:stCondLst>
                                  <p:childTnLst>
                                    <p:set>
                                      <p:cBhvr>
                                        <p:cTn id="357" dur="1" fill="hold">
                                          <p:stCondLst>
                                            <p:cond delay="0"/>
                                          </p:stCondLst>
                                        </p:cTn>
                                        <p:tgtEl>
                                          <p:spTgt spid="23"/>
                                        </p:tgtEl>
                                        <p:attrNameLst>
                                          <p:attrName>style.visibility</p:attrName>
                                        </p:attrNameLst>
                                      </p:cBhvr>
                                      <p:to>
                                        <p:strVal val="visible"/>
                                      </p:to>
                                    </p:set>
                                    <p:animEffect transition="in" filter="wipe(up)">
                                      <p:cBhvr>
                                        <p:cTn id="358" dur="500"/>
                                        <p:tgtEl>
                                          <p:spTgt spid="23"/>
                                        </p:tgtEl>
                                      </p:cBhvr>
                                    </p:animEffect>
                                  </p:childTnLst>
                                </p:cTn>
                              </p:par>
                              <p:par>
                                <p:cTn id="359" presetID="10" presetClass="entr" presetSubtype="0" fill="hold" nodeType="withEffect">
                                  <p:stCondLst>
                                    <p:cond delay="0"/>
                                  </p:stCondLst>
                                  <p:childTnLst>
                                    <p:set>
                                      <p:cBhvr>
                                        <p:cTn id="360" dur="1" fill="hold">
                                          <p:stCondLst>
                                            <p:cond delay="0"/>
                                          </p:stCondLst>
                                        </p:cTn>
                                        <p:tgtEl>
                                          <p:spTgt spid="38"/>
                                        </p:tgtEl>
                                        <p:attrNameLst>
                                          <p:attrName>style.visibility</p:attrName>
                                        </p:attrNameLst>
                                      </p:cBhvr>
                                      <p:to>
                                        <p:strVal val="visible"/>
                                      </p:to>
                                    </p:set>
                                    <p:animEffect transition="in" filter="fade">
                                      <p:cBhvr>
                                        <p:cTn id="361" dur="500"/>
                                        <p:tgtEl>
                                          <p:spTgt spid="38"/>
                                        </p:tgtEl>
                                      </p:cBhvr>
                                    </p:animEffect>
                                  </p:childTnLst>
                                </p:cTn>
                              </p:par>
                            </p:childTnLst>
                          </p:cTn>
                        </p:par>
                        <p:par>
                          <p:cTn id="362" fill="hold">
                            <p:stCondLst>
                              <p:cond delay="2000"/>
                            </p:stCondLst>
                            <p:childTnLst>
                              <p:par>
                                <p:cTn id="363" presetID="10" presetClass="entr" presetSubtype="0" fill="hold" grpId="0" nodeType="afterEffect">
                                  <p:stCondLst>
                                    <p:cond delay="0"/>
                                  </p:stCondLst>
                                  <p:childTnLst>
                                    <p:set>
                                      <p:cBhvr>
                                        <p:cTn id="364" dur="1" fill="hold">
                                          <p:stCondLst>
                                            <p:cond delay="0"/>
                                          </p:stCondLst>
                                        </p:cTn>
                                        <p:tgtEl>
                                          <p:spTgt spid="82"/>
                                        </p:tgtEl>
                                        <p:attrNameLst>
                                          <p:attrName>style.visibility</p:attrName>
                                        </p:attrNameLst>
                                      </p:cBhvr>
                                      <p:to>
                                        <p:strVal val="visible"/>
                                      </p:to>
                                    </p:set>
                                    <p:animEffect transition="in" filter="fade">
                                      <p:cBhvr>
                                        <p:cTn id="365" dur="500"/>
                                        <p:tgtEl>
                                          <p:spTgt spid="82"/>
                                        </p:tgtEl>
                                      </p:cBhvr>
                                    </p:animEffect>
                                  </p:childTnLst>
                                </p:cTn>
                              </p:par>
                            </p:childTnLst>
                          </p:cTn>
                        </p:par>
                        <p:par>
                          <p:cTn id="366" fill="hold">
                            <p:stCondLst>
                              <p:cond delay="2500"/>
                            </p:stCondLst>
                            <p:childTnLst>
                              <p:par>
                                <p:cTn id="367" presetID="1" presetClass="entr" presetSubtype="0" fill="hold" grpId="0" nodeType="afterEffect">
                                  <p:stCondLst>
                                    <p:cond delay="0"/>
                                  </p:stCondLst>
                                  <p:childTnLst>
                                    <p:set>
                                      <p:cBhvr>
                                        <p:cTn id="368" dur="1" fill="hold">
                                          <p:stCondLst>
                                            <p:cond delay="0"/>
                                          </p:stCondLst>
                                        </p:cTn>
                                        <p:tgtEl>
                                          <p:spTgt spid="90"/>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nodeType="clickEffect">
                                  <p:stCondLst>
                                    <p:cond delay="0"/>
                                  </p:stCondLst>
                                  <p:childTnLst>
                                    <p:set>
                                      <p:cBhvr>
                                        <p:cTn id="37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8" grpId="0" animBg="1"/>
      <p:bldP spid="18" grpId="1" animBg="1"/>
      <p:bldP spid="18" grpId="2" animBg="1"/>
      <p:bldP spid="18" grpId="3" animBg="1"/>
      <p:bldP spid="18" grpId="4" animBg="1"/>
      <p:bldP spid="20" grpId="0" animBg="1"/>
      <p:bldP spid="20" grpId="1" animBg="1"/>
      <p:bldP spid="20" grpId="2" animBg="1"/>
      <p:bldP spid="20" grpId="3" animBg="1"/>
      <p:bldP spid="20" grpId="4" animBg="1"/>
      <p:bldP spid="20" grpId="5" animBg="1"/>
      <p:bldP spid="22" grpId="0" animBg="1"/>
      <p:bldP spid="22" grpId="1" animBg="1"/>
      <p:bldP spid="30" grpId="0"/>
      <p:bldP spid="30" grpId="1"/>
      <p:bldP spid="42" grpId="0"/>
      <p:bldP spid="42" grpId="1"/>
      <p:bldP spid="43" grpId="0"/>
      <p:bldP spid="43" grpId="1"/>
      <p:bldP spid="44" grpId="0"/>
      <p:bldP spid="44" grpId="1"/>
      <p:bldP spid="46" grpId="0" animBg="1"/>
      <p:bldP spid="46" grpId="1" animBg="1"/>
      <p:bldP spid="46" grpId="2" animBg="1"/>
      <p:bldP spid="53" grpId="0"/>
      <p:bldP spid="53" grpId="1"/>
      <p:bldP spid="60" grpId="0"/>
      <p:bldP spid="60" grpId="1"/>
      <p:bldP spid="69" grpId="0" animBg="1"/>
      <p:bldP spid="69" grpId="1" animBg="1"/>
      <p:bldP spid="73" grpId="0"/>
      <p:bldP spid="73" grpId="1"/>
      <p:bldP spid="76" grpId="0" animBg="1"/>
      <p:bldP spid="82" grpId="0"/>
      <p:bldP spid="3" grpId="0"/>
      <p:bldP spid="83" grpId="0"/>
      <p:bldP spid="84" grpId="0"/>
      <p:bldP spid="86" grpId="0"/>
      <p:bldP spid="87" grpId="0"/>
      <p:bldP spid="88" grpId="0"/>
      <p:bldP spid="89" grpId="0"/>
      <p:bldP spid="9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ChangeArrowheads="1"/>
          </p:cNvSpPr>
          <p:nvPr/>
        </p:nvSpPr>
        <p:spPr bwMode="auto">
          <a:xfrm>
            <a:off x="1502464" y="3232659"/>
            <a:ext cx="8802687" cy="2933700"/>
          </a:xfrm>
          <a:prstGeom prst="rect">
            <a:avLst/>
          </a:prstGeom>
          <a:noFill/>
          <a:ln w="9525">
            <a:noFill/>
            <a:miter lim="800000"/>
            <a:headEnd/>
            <a:tailEnd/>
          </a:ln>
        </p:spPr>
        <p:txBody>
          <a:bodyPr lIns="0" tIns="0" rIns="0" bIns="0">
            <a:spAutoFit/>
          </a:bodyPr>
          <a:lstStyle/>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(1) G</a:t>
            </a:r>
            <a:r>
              <a:rPr kumimoji="1" lang="zh-CN" altLang="en-US" sz="2500" b="1" dirty="0">
                <a:solidFill>
                  <a:srgbClr val="000000"/>
                </a:solidFill>
                <a:latin typeface="Arial" pitchFamily="34" charset="0"/>
                <a:ea typeface="楷体_GB2312" pitchFamily="49" charset="-122"/>
              </a:rPr>
              <a:t>是树（连通且无回路）</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(2) G</a:t>
            </a:r>
            <a:r>
              <a:rPr kumimoji="1" lang="zh-CN" altLang="en-US" sz="2500" b="1" dirty="0">
                <a:solidFill>
                  <a:srgbClr val="000000"/>
                </a:solidFill>
                <a:latin typeface="Arial" pitchFamily="34" charset="0"/>
                <a:ea typeface="楷体_GB2312" pitchFamily="49" charset="-122"/>
              </a:rPr>
              <a:t>中任意两个顶点之间存在唯一的路径</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(3) G</a:t>
            </a:r>
            <a:r>
              <a:rPr kumimoji="1" lang="zh-CN" altLang="en-US" sz="2500" b="1" dirty="0">
                <a:solidFill>
                  <a:srgbClr val="000000"/>
                </a:solidFill>
                <a:latin typeface="Arial" pitchFamily="34" charset="0"/>
                <a:ea typeface="楷体_GB2312" pitchFamily="49" charset="-122"/>
              </a:rPr>
              <a:t>中无回路</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且</a:t>
            </a:r>
            <a:r>
              <a:rPr kumimoji="1" lang="en-US" altLang="zh-CN" sz="2500" b="1" dirty="0">
                <a:solidFill>
                  <a:srgbClr val="000000"/>
                </a:solidFill>
                <a:latin typeface="Arial" pitchFamily="34" charset="0"/>
                <a:ea typeface="楷体_GB2312" pitchFamily="49" charset="-122"/>
              </a:rPr>
              <a:t>m = n-1</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(4) G</a:t>
            </a:r>
            <a:r>
              <a:rPr kumimoji="1" lang="zh-CN" altLang="en-US" sz="2500" b="1" dirty="0">
                <a:solidFill>
                  <a:srgbClr val="000000"/>
                </a:solidFill>
                <a:latin typeface="Arial" pitchFamily="34" charset="0"/>
                <a:ea typeface="楷体_GB2312" pitchFamily="49" charset="-122"/>
              </a:rPr>
              <a:t>是连通的</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且</a:t>
            </a:r>
            <a:r>
              <a:rPr kumimoji="1" lang="en-US" altLang="zh-CN" sz="2500" b="1" dirty="0">
                <a:solidFill>
                  <a:srgbClr val="000000"/>
                </a:solidFill>
                <a:latin typeface="Arial" pitchFamily="34" charset="0"/>
                <a:ea typeface="楷体_GB2312" pitchFamily="49" charset="-122"/>
              </a:rPr>
              <a:t>m = n-1</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(5) G</a:t>
            </a:r>
            <a:r>
              <a:rPr kumimoji="1" lang="zh-CN" altLang="en-US" sz="2500" b="1" dirty="0">
                <a:solidFill>
                  <a:srgbClr val="000000"/>
                </a:solidFill>
                <a:latin typeface="Arial" pitchFamily="34" charset="0"/>
                <a:ea typeface="楷体_GB2312" pitchFamily="49" charset="-122"/>
              </a:rPr>
              <a:t>是连通的</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且</a:t>
            </a:r>
            <a:r>
              <a:rPr kumimoji="1" lang="en-US" altLang="zh-CN" sz="2500" b="1" dirty="0">
                <a:solidFill>
                  <a:srgbClr val="000000"/>
                </a:solidFill>
                <a:latin typeface="Arial" pitchFamily="34" charset="0"/>
                <a:ea typeface="楷体_GB2312" pitchFamily="49" charset="-122"/>
              </a:rPr>
              <a:t>G</a:t>
            </a:r>
            <a:r>
              <a:rPr kumimoji="1" lang="zh-CN" altLang="en-US" sz="2500" b="1" dirty="0">
                <a:solidFill>
                  <a:srgbClr val="000000"/>
                </a:solidFill>
                <a:latin typeface="Arial" pitchFamily="34" charset="0"/>
                <a:ea typeface="楷体_GB2312" pitchFamily="49" charset="-122"/>
              </a:rPr>
              <a:t>中任何边均为桥</a:t>
            </a:r>
          </a:p>
          <a:p>
            <a:pPr marL="1800225" indent="-449263" fontAlgn="base">
              <a:lnSpc>
                <a:spcPct val="110000"/>
              </a:lnSpc>
              <a:spcBef>
                <a:spcPct val="0"/>
              </a:spcBef>
              <a:spcAft>
                <a:spcPct val="0"/>
              </a:spcAft>
              <a:buClr>
                <a:srgbClr val="89AAD3"/>
              </a:buClr>
              <a:buSzPct val="70000"/>
              <a:defRPr/>
            </a:pPr>
            <a:r>
              <a:rPr kumimoji="1" lang="en-US" altLang="zh-CN" sz="2500" b="1" dirty="0">
                <a:solidFill>
                  <a:srgbClr val="000000"/>
                </a:solidFill>
                <a:latin typeface="Arial" pitchFamily="34" charset="0"/>
                <a:ea typeface="楷体_GB2312" pitchFamily="49" charset="-122"/>
              </a:rPr>
              <a:t>(6) G</a:t>
            </a:r>
            <a:r>
              <a:rPr kumimoji="1" lang="zh-CN" altLang="en-US" sz="2500" b="1" dirty="0">
                <a:solidFill>
                  <a:srgbClr val="000000"/>
                </a:solidFill>
                <a:latin typeface="Arial" pitchFamily="34" charset="0"/>
                <a:ea typeface="楷体_GB2312" pitchFamily="49" charset="-122"/>
              </a:rPr>
              <a:t>中没有回路</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但在任何两个不同的顶点之间加一条新边</a:t>
            </a:r>
            <a:r>
              <a:rPr kumimoji="1" lang="en-US" altLang="zh-CN" sz="2500" b="1" dirty="0">
                <a:solidFill>
                  <a:srgbClr val="000000"/>
                </a:solidFill>
                <a:latin typeface="Arial" pitchFamily="34" charset="0"/>
                <a:ea typeface="楷体_GB2312" pitchFamily="49" charset="-122"/>
              </a:rPr>
              <a:t>, </a:t>
            </a:r>
            <a:r>
              <a:rPr kumimoji="1" lang="zh-CN" altLang="en-US" sz="2500" b="1" dirty="0">
                <a:solidFill>
                  <a:srgbClr val="000000"/>
                </a:solidFill>
                <a:latin typeface="Arial" pitchFamily="34" charset="0"/>
                <a:ea typeface="楷体_GB2312" pitchFamily="49" charset="-122"/>
              </a:rPr>
              <a:t>在所得图中得到唯一一个含新边的回路</a:t>
            </a:r>
          </a:p>
        </p:txBody>
      </p:sp>
      <p:sp>
        <p:nvSpPr>
          <p:cNvPr id="89091" name="Rectangle 3"/>
          <p:cNvSpPr>
            <a:spLocks noChangeArrowheads="1"/>
          </p:cNvSpPr>
          <p:nvPr/>
        </p:nvSpPr>
        <p:spPr bwMode="auto">
          <a:xfrm>
            <a:off x="2135188" y="1207215"/>
            <a:ext cx="8166100" cy="912558"/>
          </a:xfrm>
          <a:prstGeom prst="rect">
            <a:avLst/>
          </a:prstGeom>
          <a:noFill/>
          <a:ln w="9525">
            <a:noFill/>
            <a:miter lim="800000"/>
            <a:headEnd/>
            <a:tailEnd/>
          </a:ln>
        </p:spPr>
        <p:txBody>
          <a:bodyPr lIns="0" tIns="0" rIns="0" bIns="0">
            <a:spAutoFit/>
          </a:bodyPr>
          <a:lstStyle/>
          <a:p>
            <a:pPr indent="633413" fontAlgn="base">
              <a:lnSpc>
                <a:spcPct val="120000"/>
              </a:lnSpc>
              <a:spcBef>
                <a:spcPct val="0"/>
              </a:spcBef>
              <a:spcAft>
                <a:spcPct val="0"/>
              </a:spcAft>
              <a:buClr>
                <a:srgbClr val="89AAD3"/>
              </a:buClr>
              <a:buSzPct val="70000"/>
              <a:defRPr/>
            </a:pPr>
            <a:r>
              <a:rPr kumimoji="1" lang="zh-CN" altLang="en-US" sz="2600" b="1" dirty="0">
                <a:solidFill>
                  <a:srgbClr val="000000"/>
                </a:solidFill>
                <a:latin typeface="+mn-ea"/>
              </a:rPr>
              <a:t>树有许多性质</a:t>
            </a:r>
            <a:r>
              <a:rPr kumimoji="1" lang="en-US" altLang="zh-CN" sz="2600" b="1" dirty="0">
                <a:solidFill>
                  <a:srgbClr val="000000"/>
                </a:solidFill>
                <a:latin typeface="+mn-ea"/>
              </a:rPr>
              <a:t>, </a:t>
            </a:r>
            <a:r>
              <a:rPr kumimoji="1" lang="zh-CN" altLang="en-US" sz="2600" b="1" dirty="0">
                <a:solidFill>
                  <a:srgbClr val="000000"/>
                </a:solidFill>
                <a:latin typeface="+mn-ea"/>
              </a:rPr>
              <a:t>它们是树的充要条件</a:t>
            </a:r>
            <a:r>
              <a:rPr kumimoji="1" lang="en-US" altLang="zh-CN" sz="2600" b="1" dirty="0">
                <a:solidFill>
                  <a:srgbClr val="000000"/>
                </a:solidFill>
                <a:latin typeface="+mn-ea"/>
              </a:rPr>
              <a:t>, </a:t>
            </a:r>
            <a:r>
              <a:rPr kumimoji="1" lang="zh-CN" altLang="en-US" sz="2600" b="1" dirty="0">
                <a:solidFill>
                  <a:srgbClr val="000000"/>
                </a:solidFill>
                <a:latin typeface="+mn-ea"/>
              </a:rPr>
              <a:t>因此它们都可看作是树的定义。 </a:t>
            </a:r>
          </a:p>
        </p:txBody>
      </p:sp>
      <p:sp>
        <p:nvSpPr>
          <p:cNvPr id="919556" name="Rectangle 4"/>
          <p:cNvSpPr>
            <a:spLocks noChangeArrowheads="1"/>
          </p:cNvSpPr>
          <p:nvPr/>
        </p:nvSpPr>
        <p:spPr bwMode="auto">
          <a:xfrm>
            <a:off x="2184627" y="2197815"/>
            <a:ext cx="8166100" cy="918906"/>
          </a:xfrm>
          <a:prstGeom prst="rect">
            <a:avLst/>
          </a:prstGeom>
          <a:noFill/>
          <a:ln w="9525">
            <a:noFill/>
            <a:miter lim="800000"/>
            <a:headEnd/>
            <a:tailEnd/>
          </a:ln>
        </p:spPr>
        <p:txBody>
          <a:bodyPr lIns="0" tIns="0" rIns="0" bIns="0">
            <a:spAutoFit/>
          </a:bodyPr>
          <a:lstStyle/>
          <a:p>
            <a:pPr marL="1350963" indent="-1350963" fontAlgn="base">
              <a:lnSpc>
                <a:spcPct val="120000"/>
              </a:lnSpc>
              <a:spcBef>
                <a:spcPct val="0"/>
              </a:spcBef>
              <a:spcAft>
                <a:spcPct val="0"/>
              </a:spcAft>
              <a:buClr>
                <a:srgbClr val="89AAD3"/>
              </a:buClr>
              <a:buSzPct val="70000"/>
              <a:defRPr/>
            </a:pPr>
            <a:r>
              <a:rPr kumimoji="1" lang="zh-CN" altLang="en-US" sz="2600" b="1" dirty="0">
                <a:solidFill>
                  <a:srgbClr val="FF0066"/>
                </a:solidFill>
                <a:latin typeface="Arial" pitchFamily="34" charset="0"/>
                <a:ea typeface="楷体_GB2312" pitchFamily="49" charset="-122"/>
              </a:rPr>
              <a:t>定理</a:t>
            </a:r>
            <a:r>
              <a:rPr kumimoji="1" lang="en-US" altLang="zh-CN" sz="2600" b="1" dirty="0">
                <a:solidFill>
                  <a:srgbClr val="FF0066"/>
                </a:solidFill>
                <a:latin typeface="Arial" pitchFamily="34" charset="0"/>
                <a:ea typeface="楷体_GB2312" pitchFamily="49" charset="-122"/>
              </a:rPr>
              <a:t>3.1.2  </a:t>
            </a:r>
            <a:r>
              <a:rPr kumimoji="1" lang="zh-CN" altLang="en-US" sz="2600" b="1" dirty="0">
                <a:solidFill>
                  <a:srgbClr val="000000"/>
                </a:solidFill>
                <a:latin typeface="Arial" pitchFamily="34" charset="0"/>
                <a:ea typeface="楷体_GB2312" pitchFamily="49" charset="-122"/>
              </a:rPr>
              <a:t>设</a:t>
            </a:r>
            <a:r>
              <a:rPr kumimoji="1" lang="en-US" altLang="zh-CN" sz="2600" b="1" dirty="0">
                <a:solidFill>
                  <a:srgbClr val="000000"/>
                </a:solidFill>
                <a:latin typeface="Arial" pitchFamily="34" charset="0"/>
                <a:ea typeface="楷体_GB2312" pitchFamily="49" charset="-122"/>
              </a:rPr>
              <a:t>G = &lt;V, E&gt;</a:t>
            </a:r>
            <a:r>
              <a:rPr kumimoji="1" lang="zh-CN" altLang="en-US" sz="2600" b="1" dirty="0">
                <a:solidFill>
                  <a:srgbClr val="000000"/>
                </a:solidFill>
                <a:latin typeface="Arial" pitchFamily="34" charset="0"/>
                <a:ea typeface="楷体_GB2312" pitchFamily="49" charset="-122"/>
              </a:rPr>
              <a:t>是</a:t>
            </a:r>
            <a:r>
              <a:rPr kumimoji="1" lang="en-US" altLang="zh-CN" sz="2600" b="1" dirty="0">
                <a:solidFill>
                  <a:srgbClr val="000000"/>
                </a:solidFill>
                <a:latin typeface="Arial" pitchFamily="34" charset="0"/>
                <a:ea typeface="楷体_GB2312" pitchFamily="49" charset="-122"/>
              </a:rPr>
              <a:t>n</a:t>
            </a:r>
            <a:r>
              <a:rPr kumimoji="1" lang="zh-CN" altLang="en-US" sz="2600" b="1" dirty="0">
                <a:solidFill>
                  <a:srgbClr val="000000"/>
                </a:solidFill>
                <a:latin typeface="Arial" pitchFamily="34" charset="0"/>
                <a:ea typeface="楷体_GB2312" pitchFamily="49" charset="-122"/>
              </a:rPr>
              <a:t>阶</a:t>
            </a:r>
            <a:r>
              <a:rPr kumimoji="1" lang="en-US" altLang="zh-CN" sz="2600" b="1" dirty="0">
                <a:solidFill>
                  <a:srgbClr val="000000"/>
                </a:solidFill>
                <a:latin typeface="Arial" pitchFamily="34" charset="0"/>
                <a:ea typeface="楷体_GB2312" pitchFamily="49" charset="-122"/>
              </a:rPr>
              <a:t>m</a:t>
            </a:r>
            <a:r>
              <a:rPr kumimoji="1" lang="zh-CN" altLang="en-US" sz="2600" b="1" dirty="0">
                <a:solidFill>
                  <a:srgbClr val="000000"/>
                </a:solidFill>
                <a:latin typeface="Arial" pitchFamily="34" charset="0"/>
                <a:ea typeface="楷体_GB2312" pitchFamily="49" charset="-122"/>
              </a:rPr>
              <a:t>条边的无向图</a:t>
            </a:r>
            <a:r>
              <a:rPr kumimoji="1" lang="en-US" altLang="zh-CN" sz="2600" b="1" dirty="0">
                <a:solidFill>
                  <a:srgbClr val="000000"/>
                </a:solidFill>
                <a:latin typeface="Arial" pitchFamily="34" charset="0"/>
                <a:ea typeface="楷体_GB2312" pitchFamily="49" charset="-122"/>
              </a:rPr>
              <a:t>, </a:t>
            </a:r>
            <a:r>
              <a:rPr kumimoji="1" lang="zh-CN" altLang="en-US" sz="2600" b="1" dirty="0">
                <a:solidFill>
                  <a:srgbClr val="000000"/>
                </a:solidFill>
                <a:latin typeface="Arial" pitchFamily="34" charset="0"/>
                <a:ea typeface="楷体_GB2312" pitchFamily="49" charset="-122"/>
              </a:rPr>
              <a:t>则下面各命题是等价的，都是树的定义</a:t>
            </a:r>
            <a:r>
              <a:rPr kumimoji="1" lang="en-US" altLang="zh-CN" sz="2600" b="1" dirty="0">
                <a:solidFill>
                  <a:srgbClr val="000000"/>
                </a:solidFill>
                <a:latin typeface="Arial" pitchFamily="34" charset="0"/>
                <a:ea typeface="楷体_GB2312" pitchFamily="49" charset="-122"/>
              </a:rPr>
              <a:t>:</a:t>
            </a:r>
          </a:p>
        </p:txBody>
      </p:sp>
      <p:sp>
        <p:nvSpPr>
          <p:cNvPr id="9" name="标题 5"/>
          <p:cNvSpPr>
            <a:spLocks noGrp="1"/>
          </p:cNvSpPr>
          <p:nvPr>
            <p:ph type="title"/>
          </p:nvPr>
        </p:nvSpPr>
        <p:spPr/>
        <p:txBody>
          <a:bodyPr/>
          <a:lstStyle/>
          <a:p>
            <a:r>
              <a:rPr lang="en-US" altLang="zh-CN" dirty="0"/>
              <a:t>3.1 </a:t>
            </a:r>
            <a:r>
              <a:rPr lang="zh-CN" altLang="en-US" dirty="0"/>
              <a:t>树的有关定义和性质</a:t>
            </a:r>
          </a:p>
        </p:txBody>
      </p:sp>
    </p:spTree>
    <p:extLst>
      <p:ext uri="{BB962C8B-B14F-4D97-AF65-F5344CB8AC3E}">
        <p14:creationId xmlns:p14="http://schemas.microsoft.com/office/powerpoint/2010/main" val="176117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9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95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95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95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95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195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9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9" name="Rectangle 3"/>
          <p:cNvSpPr>
            <a:spLocks noChangeArrowheads="1"/>
          </p:cNvSpPr>
          <p:nvPr/>
        </p:nvSpPr>
        <p:spPr bwMode="auto">
          <a:xfrm>
            <a:off x="2097537" y="1253254"/>
            <a:ext cx="6038296" cy="579437"/>
          </a:xfrm>
          <a:prstGeom prst="rect">
            <a:avLst/>
          </a:prstGeom>
          <a:noFill/>
          <a:ln w="9525">
            <a:noFill/>
            <a:miter lim="800000"/>
            <a:headEnd/>
            <a:tailEnd/>
          </a:ln>
        </p:spPr>
        <p:txBody>
          <a:bodyPr wrap="square">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dirty="0">
                <a:solidFill>
                  <a:srgbClr val="000000"/>
                </a:solidFill>
                <a:latin typeface="Garamond" pitchFamily="18" charset="0"/>
                <a:ea typeface="宋体" pitchFamily="2" charset="-122"/>
              </a:rPr>
              <a:t>  </a:t>
            </a:r>
            <a:r>
              <a:rPr kumimoji="1" lang="zh-CN" altLang="en-US" sz="3200" b="1" dirty="0">
                <a:solidFill>
                  <a:srgbClr val="000000"/>
                </a:solidFill>
                <a:latin typeface="Garamond" pitchFamily="18" charset="0"/>
                <a:ea typeface="宋体" pitchFamily="2" charset="-122"/>
              </a:rPr>
              <a:t>破圈法</a:t>
            </a:r>
          </a:p>
        </p:txBody>
      </p:sp>
      <p:sp>
        <p:nvSpPr>
          <p:cNvPr id="997380" name="Rectangle 4"/>
          <p:cNvSpPr>
            <a:spLocks noChangeArrowheads="1"/>
          </p:cNvSpPr>
          <p:nvPr/>
        </p:nvSpPr>
        <p:spPr bwMode="auto">
          <a:xfrm>
            <a:off x="2007050" y="1837454"/>
            <a:ext cx="8143755" cy="1544637"/>
          </a:xfrm>
          <a:prstGeom prst="rect">
            <a:avLst/>
          </a:prstGeom>
          <a:noFill/>
          <a:ln w="9525">
            <a:noFill/>
            <a:miter lim="800000"/>
            <a:headEnd/>
            <a:tailEnd/>
          </a:ln>
        </p:spPr>
        <p:txBody>
          <a:bodyPr wrap="square">
            <a:spAutoFit/>
          </a:bodyPr>
          <a:lstStyle/>
          <a:p>
            <a:pPr lvl="1" fontAlgn="base">
              <a:spcBef>
                <a:spcPct val="20000"/>
              </a:spcBef>
              <a:spcAft>
                <a:spcPct val="0"/>
              </a:spcAft>
              <a:buClr>
                <a:srgbClr val="7F7F7F"/>
              </a:buClr>
              <a:buSzPct val="70000"/>
              <a:buFont typeface="Wingdings" pitchFamily="2" charset="2"/>
              <a:buChar char="n"/>
              <a:defRPr/>
            </a:pP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每次去掉回路中的一条边</a:t>
            </a:r>
          </a:p>
          <a:p>
            <a:pPr lvl="1" fontAlgn="base">
              <a:spcBef>
                <a:spcPct val="20000"/>
              </a:spcBef>
              <a:spcAft>
                <a:spcPct val="0"/>
              </a:spcAft>
              <a:buClr>
                <a:srgbClr val="7F7F7F"/>
              </a:buClr>
              <a:buSzPct val="70000"/>
              <a:buFont typeface="Wingdings" pitchFamily="2" charset="2"/>
              <a:buChar char="n"/>
              <a:defRPr/>
            </a:pPr>
            <a:r>
              <a:rPr kumimoji="1" lang="zh-CN" altLang="en-US" sz="2800" b="1" dirty="0">
                <a:solidFill>
                  <a:srgbClr val="000000"/>
                </a:solidFill>
                <a:latin typeface="Garamond" pitchFamily="18" charset="0"/>
                <a:ea typeface="宋体" pitchFamily="2" charset="-122"/>
              </a:rPr>
              <a:t>  去掉边的总数为</a:t>
            </a:r>
            <a:r>
              <a:rPr kumimoji="1" lang="en-US" altLang="zh-CN" sz="2800" b="1" dirty="0">
                <a:solidFill>
                  <a:srgbClr val="000000"/>
                </a:solidFill>
                <a:latin typeface="Garamond" pitchFamily="18" charset="0"/>
                <a:ea typeface="宋体" pitchFamily="2" charset="-122"/>
              </a:rPr>
              <a:t>m-n+1</a:t>
            </a:r>
          </a:p>
          <a:p>
            <a:pPr lvl="1" fontAlgn="base">
              <a:spcBef>
                <a:spcPct val="20000"/>
              </a:spcBef>
              <a:spcAft>
                <a:spcPct val="0"/>
              </a:spcAft>
              <a:buClr>
                <a:srgbClr val="7F7F7F"/>
              </a:buClr>
              <a:buSzPct val="70000"/>
              <a:buFont typeface="Wingdings" pitchFamily="2" charset="2"/>
              <a:buChar char="n"/>
              <a:defRPr/>
            </a:pP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计算效率低</a:t>
            </a:r>
          </a:p>
        </p:txBody>
      </p:sp>
      <p:sp>
        <p:nvSpPr>
          <p:cNvPr id="997381" name="Rectangle 5"/>
          <p:cNvSpPr>
            <a:spLocks noChangeArrowheads="1"/>
          </p:cNvSpPr>
          <p:nvPr/>
        </p:nvSpPr>
        <p:spPr bwMode="auto">
          <a:xfrm>
            <a:off x="2097537" y="3547190"/>
            <a:ext cx="6038296" cy="579438"/>
          </a:xfrm>
          <a:prstGeom prst="rect">
            <a:avLst/>
          </a:prstGeom>
          <a:noFill/>
          <a:ln w="9525">
            <a:noFill/>
            <a:miter lim="800000"/>
            <a:headEnd/>
            <a:tailEnd/>
          </a:ln>
        </p:spPr>
        <p:txBody>
          <a:bodyPr wrap="square">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dirty="0">
                <a:solidFill>
                  <a:srgbClr val="000000"/>
                </a:solidFill>
                <a:latin typeface="Garamond" pitchFamily="18" charset="0"/>
                <a:ea typeface="宋体" pitchFamily="2" charset="-122"/>
              </a:rPr>
              <a:t>  </a:t>
            </a:r>
            <a:r>
              <a:rPr kumimoji="1" lang="zh-CN" altLang="en-US" sz="3200" b="1" dirty="0">
                <a:solidFill>
                  <a:srgbClr val="000000"/>
                </a:solidFill>
                <a:latin typeface="Garamond" pitchFamily="18" charset="0"/>
                <a:ea typeface="宋体" pitchFamily="2" charset="-122"/>
              </a:rPr>
              <a:t>避圈法（</a:t>
            </a:r>
            <a:r>
              <a:rPr kumimoji="1" lang="en-US" altLang="zh-CN" sz="3200" b="1" dirty="0">
                <a:solidFill>
                  <a:srgbClr val="000000"/>
                </a:solidFill>
                <a:latin typeface="Garamond" pitchFamily="18" charset="0"/>
                <a:ea typeface="宋体" pitchFamily="2" charset="-122"/>
              </a:rPr>
              <a:t>O(m)</a:t>
            </a:r>
            <a:r>
              <a:rPr kumimoji="1" lang="zh-CN" altLang="en-US" sz="3200" b="1" dirty="0">
                <a:solidFill>
                  <a:srgbClr val="000000"/>
                </a:solidFill>
                <a:latin typeface="Garamond" pitchFamily="18" charset="0"/>
                <a:ea typeface="宋体" pitchFamily="2" charset="-122"/>
              </a:rPr>
              <a:t>遍历）</a:t>
            </a:r>
          </a:p>
        </p:txBody>
      </p:sp>
      <p:sp>
        <p:nvSpPr>
          <p:cNvPr id="997382" name="Rectangle 6"/>
          <p:cNvSpPr>
            <a:spLocks noChangeArrowheads="1"/>
          </p:cNvSpPr>
          <p:nvPr/>
        </p:nvSpPr>
        <p:spPr bwMode="auto">
          <a:xfrm>
            <a:off x="2007050" y="4132979"/>
            <a:ext cx="8559346" cy="1544637"/>
          </a:xfrm>
          <a:prstGeom prst="rect">
            <a:avLst/>
          </a:prstGeom>
          <a:noFill/>
          <a:ln w="9525">
            <a:noFill/>
            <a:miter lim="800000"/>
            <a:headEnd/>
            <a:tailEnd/>
          </a:ln>
        </p:spPr>
        <p:txBody>
          <a:bodyPr wrap="square">
            <a:spAutoFit/>
          </a:bodyPr>
          <a:lstStyle/>
          <a:p>
            <a:pPr lvl="1" fontAlgn="base">
              <a:spcBef>
                <a:spcPct val="20000"/>
              </a:spcBef>
              <a:spcAft>
                <a:spcPct val="0"/>
              </a:spcAft>
              <a:buClr>
                <a:srgbClr val="7F7F7F"/>
              </a:buClr>
              <a:buSzPct val="70000"/>
              <a:buFont typeface="Wingdings" pitchFamily="2" charset="2"/>
              <a:buChar char="n"/>
              <a:defRPr/>
            </a:pP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每次选取</a:t>
            </a:r>
            <a:r>
              <a:rPr kumimoji="1" lang="en-US" altLang="zh-CN" sz="2800" b="1" dirty="0">
                <a:solidFill>
                  <a:srgbClr val="000000"/>
                </a:solidFill>
                <a:latin typeface="Garamond" pitchFamily="18" charset="0"/>
                <a:ea typeface="宋体" pitchFamily="2" charset="-122"/>
              </a:rPr>
              <a:t>G</a:t>
            </a:r>
            <a:r>
              <a:rPr kumimoji="1" lang="zh-CN" altLang="en-US" sz="2800" b="1" dirty="0">
                <a:solidFill>
                  <a:srgbClr val="000000"/>
                </a:solidFill>
                <a:latin typeface="Garamond" pitchFamily="18" charset="0"/>
                <a:ea typeface="宋体" pitchFamily="2" charset="-122"/>
              </a:rPr>
              <a:t>中一条与已选取的边不构成回路的边</a:t>
            </a:r>
          </a:p>
          <a:p>
            <a:pPr lvl="1" fontAlgn="base">
              <a:spcBef>
                <a:spcPct val="20000"/>
              </a:spcBef>
              <a:spcAft>
                <a:spcPct val="0"/>
              </a:spcAft>
              <a:buClr>
                <a:srgbClr val="7F7F7F"/>
              </a:buClr>
              <a:buSzPct val="70000"/>
              <a:buFont typeface="Wingdings" pitchFamily="2" charset="2"/>
              <a:buChar char="n"/>
              <a:defRPr/>
            </a:pPr>
            <a:r>
              <a:rPr kumimoji="1" lang="zh-CN" altLang="en-US" sz="2800" b="1" dirty="0">
                <a:solidFill>
                  <a:srgbClr val="000000"/>
                </a:solidFill>
                <a:latin typeface="Garamond" pitchFamily="18" charset="0"/>
                <a:ea typeface="宋体" pitchFamily="2" charset="-122"/>
              </a:rPr>
              <a:t>   增加的边的总数为</a:t>
            </a:r>
            <a:r>
              <a:rPr kumimoji="1" lang="en-US" altLang="zh-CN" sz="2800" b="1" dirty="0">
                <a:solidFill>
                  <a:srgbClr val="000000"/>
                </a:solidFill>
                <a:latin typeface="Garamond" pitchFamily="18" charset="0"/>
                <a:ea typeface="宋体" pitchFamily="2" charset="-122"/>
              </a:rPr>
              <a:t>n-1</a:t>
            </a:r>
          </a:p>
          <a:p>
            <a:pPr lvl="1" fontAlgn="base">
              <a:spcBef>
                <a:spcPct val="20000"/>
              </a:spcBef>
              <a:spcAft>
                <a:spcPct val="0"/>
              </a:spcAft>
              <a:buClr>
                <a:srgbClr val="7F7F7F"/>
              </a:buClr>
              <a:buSzPct val="70000"/>
              <a:buFont typeface="Wingdings" pitchFamily="2" charset="2"/>
              <a:buChar char="n"/>
              <a:defRPr/>
            </a:pP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一般用深度优先或广度优先搜索来实现</a:t>
            </a:r>
          </a:p>
        </p:txBody>
      </p:sp>
      <p:sp>
        <p:nvSpPr>
          <p:cNvPr id="7" name="标题 6"/>
          <p:cNvSpPr>
            <a:spLocks noGrp="1"/>
          </p:cNvSpPr>
          <p:nvPr>
            <p:ph type="title"/>
          </p:nvPr>
        </p:nvSpPr>
        <p:spPr/>
        <p:txBody>
          <a:bodyPr/>
          <a:lstStyle/>
          <a:p>
            <a:r>
              <a:rPr lang="en-US" altLang="zh-CN" dirty="0"/>
              <a:t>3.1 </a:t>
            </a:r>
            <a:r>
              <a:rPr lang="zh-CN" altLang="en-US" dirty="0"/>
              <a:t>支撑树的生成</a:t>
            </a:r>
          </a:p>
        </p:txBody>
      </p:sp>
    </p:spTree>
    <p:extLst>
      <p:ext uri="{BB962C8B-B14F-4D97-AF65-F5344CB8AC3E}">
        <p14:creationId xmlns:p14="http://schemas.microsoft.com/office/powerpoint/2010/main" val="273030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7379"/>
                                        </p:tgtEl>
                                        <p:attrNameLst>
                                          <p:attrName>style.visibility</p:attrName>
                                        </p:attrNameLst>
                                      </p:cBhvr>
                                      <p:to>
                                        <p:strVal val="visible"/>
                                      </p:to>
                                    </p:set>
                                    <p:animEffect transition="in" filter="blinds(horizontal)">
                                      <p:cBhvr>
                                        <p:cTn id="7" dur="500"/>
                                        <p:tgtEl>
                                          <p:spTgt spid="9973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97380">
                                            <p:txEl>
                                              <p:pRg st="0" end="0"/>
                                            </p:txEl>
                                          </p:spTgt>
                                        </p:tgtEl>
                                        <p:attrNameLst>
                                          <p:attrName>style.visibility</p:attrName>
                                        </p:attrNameLst>
                                      </p:cBhvr>
                                      <p:to>
                                        <p:strVal val="visible"/>
                                      </p:to>
                                    </p:set>
                                    <p:animEffect transition="in" filter="blinds(horizontal)">
                                      <p:cBhvr>
                                        <p:cTn id="12" dur="500"/>
                                        <p:tgtEl>
                                          <p:spTgt spid="9973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97380">
                                            <p:txEl>
                                              <p:pRg st="1" end="1"/>
                                            </p:txEl>
                                          </p:spTgt>
                                        </p:tgtEl>
                                        <p:attrNameLst>
                                          <p:attrName>style.visibility</p:attrName>
                                        </p:attrNameLst>
                                      </p:cBhvr>
                                      <p:to>
                                        <p:strVal val="visible"/>
                                      </p:to>
                                    </p:set>
                                    <p:animEffect transition="in" filter="blinds(horizontal)">
                                      <p:cBhvr>
                                        <p:cTn id="17" dur="500"/>
                                        <p:tgtEl>
                                          <p:spTgt spid="9973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97380">
                                            <p:txEl>
                                              <p:pRg st="2" end="2"/>
                                            </p:txEl>
                                          </p:spTgt>
                                        </p:tgtEl>
                                        <p:attrNameLst>
                                          <p:attrName>style.visibility</p:attrName>
                                        </p:attrNameLst>
                                      </p:cBhvr>
                                      <p:to>
                                        <p:strVal val="visible"/>
                                      </p:to>
                                    </p:set>
                                    <p:animEffect transition="in" filter="blinds(horizontal)">
                                      <p:cBhvr>
                                        <p:cTn id="22" dur="500"/>
                                        <p:tgtEl>
                                          <p:spTgt spid="9973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97381"/>
                                        </p:tgtEl>
                                        <p:attrNameLst>
                                          <p:attrName>style.visibility</p:attrName>
                                        </p:attrNameLst>
                                      </p:cBhvr>
                                      <p:to>
                                        <p:strVal val="visible"/>
                                      </p:to>
                                    </p:set>
                                    <p:animEffect transition="in" filter="blinds(horizontal)">
                                      <p:cBhvr>
                                        <p:cTn id="27" dur="500"/>
                                        <p:tgtEl>
                                          <p:spTgt spid="9973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97382">
                                            <p:txEl>
                                              <p:pRg st="0" end="0"/>
                                            </p:txEl>
                                          </p:spTgt>
                                        </p:tgtEl>
                                        <p:attrNameLst>
                                          <p:attrName>style.visibility</p:attrName>
                                        </p:attrNameLst>
                                      </p:cBhvr>
                                      <p:to>
                                        <p:strVal val="visible"/>
                                      </p:to>
                                    </p:set>
                                    <p:animEffect transition="in" filter="blinds(horizontal)">
                                      <p:cBhvr>
                                        <p:cTn id="32" dur="500"/>
                                        <p:tgtEl>
                                          <p:spTgt spid="99738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97382">
                                            <p:txEl>
                                              <p:pRg st="1" end="1"/>
                                            </p:txEl>
                                          </p:spTgt>
                                        </p:tgtEl>
                                        <p:attrNameLst>
                                          <p:attrName>style.visibility</p:attrName>
                                        </p:attrNameLst>
                                      </p:cBhvr>
                                      <p:to>
                                        <p:strVal val="visible"/>
                                      </p:to>
                                    </p:set>
                                    <p:animEffect transition="in" filter="blinds(horizontal)">
                                      <p:cBhvr>
                                        <p:cTn id="37" dur="500"/>
                                        <p:tgtEl>
                                          <p:spTgt spid="99738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97382">
                                            <p:txEl>
                                              <p:pRg st="2" end="2"/>
                                            </p:txEl>
                                          </p:spTgt>
                                        </p:tgtEl>
                                        <p:attrNameLst>
                                          <p:attrName>style.visibility</p:attrName>
                                        </p:attrNameLst>
                                      </p:cBhvr>
                                      <p:to>
                                        <p:strVal val="visible"/>
                                      </p:to>
                                    </p:set>
                                    <p:animEffect transition="in" filter="blinds(horizontal)">
                                      <p:cBhvr>
                                        <p:cTn id="42" dur="500"/>
                                        <p:tgtEl>
                                          <p:spTgt spid="9973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p:bldP spid="99738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3"/>
          <p:cNvSpPr txBox="1">
            <a:spLocks noChangeArrowheads="1"/>
          </p:cNvSpPr>
          <p:nvPr/>
        </p:nvSpPr>
        <p:spPr bwMode="auto">
          <a:xfrm>
            <a:off x="2383058" y="4005263"/>
            <a:ext cx="6248400" cy="457200"/>
          </a:xfrm>
          <a:prstGeom prst="rect">
            <a:avLst/>
          </a:prstGeom>
          <a:noFill/>
          <a:ln w="6350">
            <a:noFill/>
            <a:miter lim="800000"/>
            <a:headEnd/>
            <a:tailEnd/>
          </a:ln>
        </p:spPr>
        <p:txBody>
          <a:bodyPr>
            <a:spAutoFit/>
          </a:bodyPr>
          <a:lstStyle/>
          <a:p>
            <a:pPr algn="just" fontAlgn="base">
              <a:spcBef>
                <a:spcPct val="20000"/>
              </a:spcBef>
              <a:spcAft>
                <a:spcPct val="0"/>
              </a:spcAft>
              <a:buClr>
                <a:srgbClr val="E8DED8"/>
              </a:buClr>
              <a:buSzPct val="75000"/>
              <a:defRPr/>
            </a:pPr>
            <a:r>
              <a:rPr kumimoji="1" lang="zh-CN" altLang="en-US" sz="2400" b="1" dirty="0">
                <a:solidFill>
                  <a:srgbClr val="000000"/>
                </a:solidFill>
                <a:latin typeface="Times New Roman" pitchFamily="18" charset="0"/>
                <a:ea typeface="宋体" pitchFamily="2" charset="-122"/>
              </a:rPr>
              <a:t>则称</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m</a:t>
            </a:r>
            <a:r>
              <a:rPr kumimoji="1" lang="en-US" altLang="zh-CN" sz="2400" b="1" i="1" baseline="-30000" dirty="0" err="1">
                <a:solidFill>
                  <a:srgbClr val="000000"/>
                </a:solidFill>
                <a:latin typeface="Times New Roman" pitchFamily="18" charset="0"/>
                <a:ea typeface="宋体" pitchFamily="2" charset="-122"/>
              </a:rPr>
              <a:t>ij</a:t>
            </a:r>
            <a:r>
              <a:rPr kumimoji="1" lang="en-US" altLang="zh-CN" sz="2400" b="1" dirty="0">
                <a:solidFill>
                  <a:srgbClr val="000000"/>
                </a:solidFill>
                <a:latin typeface="Times New Roman" pitchFamily="18" charset="0"/>
                <a:ea typeface="宋体" pitchFamily="2" charset="-122"/>
              </a:rPr>
              <a:t>)</a:t>
            </a:r>
            <a:r>
              <a:rPr kumimoji="1" lang="en-US" altLang="zh-CN" sz="2400" b="1" i="1" baseline="-30000" dirty="0" err="1">
                <a:solidFill>
                  <a:srgbClr val="000000"/>
                </a:solidFill>
                <a:latin typeface="Times New Roman" pitchFamily="18" charset="0"/>
                <a:ea typeface="宋体" pitchFamily="2" charset="-122"/>
              </a:rPr>
              <a:t>n</a:t>
            </a:r>
            <a:r>
              <a:rPr kumimoji="1" lang="en-US" altLang="zh-CN" sz="2400" b="1" baseline="-30000" dirty="0" err="1">
                <a:solidFill>
                  <a:srgbClr val="000000"/>
                </a:solidFill>
                <a:latin typeface="Times New Roman" pitchFamily="18" charset="0"/>
                <a:ea typeface="宋体" pitchFamily="2" charset="-122"/>
                <a:sym typeface="Symbol" pitchFamily="18" charset="2"/>
              </a:rPr>
              <a:t></a:t>
            </a:r>
            <a:r>
              <a:rPr kumimoji="1" lang="en-US" altLang="zh-CN" sz="2400" b="1" i="1" baseline="-30000" dirty="0" err="1">
                <a:solidFill>
                  <a:srgbClr val="000000"/>
                </a:solidFill>
                <a:latin typeface="Times New Roman" pitchFamily="18" charset="0"/>
                <a:ea typeface="宋体" pitchFamily="2" charset="-122"/>
              </a:rPr>
              <a:t>m</a:t>
            </a:r>
            <a:r>
              <a:rPr kumimoji="1" lang="zh-CN" altLang="en-US" sz="2400" b="1" dirty="0">
                <a:solidFill>
                  <a:srgbClr val="000000"/>
                </a:solidFill>
                <a:latin typeface="Times New Roman" pitchFamily="18" charset="0"/>
                <a:ea typeface="宋体" pitchFamily="2" charset="-122"/>
              </a:rPr>
              <a:t>为</a:t>
            </a:r>
            <a:r>
              <a:rPr kumimoji="1" lang="en-US" altLang="zh-CN" sz="2400" b="1" i="1" dirty="0">
                <a:solidFill>
                  <a:srgbClr val="FF3300"/>
                </a:solidFill>
                <a:latin typeface="Times New Roman" pitchFamily="18" charset="0"/>
                <a:ea typeface="宋体" pitchFamily="2" charset="-122"/>
              </a:rPr>
              <a:t>D</a:t>
            </a:r>
            <a:r>
              <a:rPr kumimoji="1" lang="zh-CN" altLang="en-US" sz="2400" b="1" dirty="0">
                <a:solidFill>
                  <a:srgbClr val="FF3300"/>
                </a:solidFill>
                <a:latin typeface="Times New Roman" pitchFamily="18" charset="0"/>
                <a:ea typeface="宋体" pitchFamily="2" charset="-122"/>
              </a:rPr>
              <a:t>的关联矩阵</a:t>
            </a:r>
            <a:r>
              <a:rPr kumimoji="1" lang="en-US" altLang="zh-CN" sz="2400" b="1" dirty="0">
                <a:solidFill>
                  <a:srgbClr val="4D5B6B"/>
                </a:solidFill>
                <a:latin typeface="Times New Roman" pitchFamily="18" charset="0"/>
                <a:ea typeface="宋体" pitchFamily="2" charset="-122"/>
              </a:rPr>
              <a:t>, </a:t>
            </a:r>
            <a:r>
              <a:rPr kumimoji="1" lang="zh-CN" altLang="en-US" sz="2400" b="1" dirty="0">
                <a:solidFill>
                  <a:srgbClr val="4D5B6B"/>
                </a:solidFill>
                <a:latin typeface="Times New Roman" pitchFamily="18" charset="0"/>
                <a:ea typeface="宋体" pitchFamily="2" charset="-122"/>
              </a:rPr>
              <a:t>记为</a:t>
            </a:r>
            <a:r>
              <a:rPr kumimoji="1" lang="en-US" altLang="zh-CN" sz="2400" b="1" i="1" dirty="0">
                <a:solidFill>
                  <a:srgbClr val="4D5B6B"/>
                </a:solidFill>
                <a:latin typeface="Times New Roman" pitchFamily="18" charset="0"/>
                <a:ea typeface="宋体" pitchFamily="2" charset="-122"/>
              </a:rPr>
              <a:t>M</a:t>
            </a:r>
            <a:r>
              <a:rPr kumimoji="1" lang="en-US" altLang="zh-CN" sz="2400" b="1" dirty="0">
                <a:solidFill>
                  <a:srgbClr val="4D5B6B"/>
                </a:solidFill>
                <a:latin typeface="Times New Roman" pitchFamily="18" charset="0"/>
                <a:ea typeface="宋体" pitchFamily="2" charset="-122"/>
              </a:rPr>
              <a:t>(</a:t>
            </a:r>
            <a:r>
              <a:rPr kumimoji="1" lang="en-US" altLang="zh-CN" sz="2400" b="1" i="1" dirty="0">
                <a:solidFill>
                  <a:srgbClr val="4D5B6B"/>
                </a:solidFill>
                <a:latin typeface="Times New Roman" pitchFamily="18" charset="0"/>
                <a:ea typeface="宋体" pitchFamily="2" charset="-122"/>
              </a:rPr>
              <a:t>D</a:t>
            </a:r>
            <a:r>
              <a:rPr kumimoji="1" lang="en-US" altLang="zh-CN" sz="2400" b="1" dirty="0">
                <a:solidFill>
                  <a:srgbClr val="4D5B6B"/>
                </a:solidFill>
                <a:latin typeface="Times New Roman" pitchFamily="18" charset="0"/>
                <a:ea typeface="宋体" pitchFamily="2" charset="-122"/>
              </a:rPr>
              <a:t>).</a:t>
            </a:r>
          </a:p>
        </p:txBody>
      </p:sp>
      <p:graphicFrame>
        <p:nvGraphicFramePr>
          <p:cNvPr id="7170" name="Object 4"/>
          <p:cNvGraphicFramePr>
            <a:graphicFrameLocks noChangeAspect="1"/>
          </p:cNvGraphicFramePr>
          <p:nvPr/>
        </p:nvGraphicFramePr>
        <p:xfrm>
          <a:off x="3678458" y="2565400"/>
          <a:ext cx="3303588" cy="1365250"/>
        </p:xfrm>
        <a:graphic>
          <a:graphicData uri="http://schemas.openxmlformats.org/presentationml/2006/ole">
            <mc:AlternateContent xmlns:mc="http://schemas.openxmlformats.org/markup-compatibility/2006">
              <mc:Choice xmlns:v="urn:schemas-microsoft-com:vml" Requires="v">
                <p:oleObj name="公式" r:id="rId2" imgW="1663700" imgH="685800" progId="Equation.3">
                  <p:embed/>
                </p:oleObj>
              </mc:Choice>
              <mc:Fallback>
                <p:oleObj name="公式" r:id="rId2" imgW="1663700" imgH="6858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458" y="2565400"/>
                        <a:ext cx="3303588"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Text Box 5"/>
          <p:cNvSpPr txBox="1">
            <a:spLocks noChangeArrowheads="1"/>
          </p:cNvSpPr>
          <p:nvPr/>
        </p:nvSpPr>
        <p:spPr bwMode="auto">
          <a:xfrm>
            <a:off x="2383058" y="1916114"/>
            <a:ext cx="8229600" cy="904863"/>
          </a:xfrm>
          <a:prstGeom prst="rect">
            <a:avLst/>
          </a:prstGeom>
          <a:noFill/>
          <a:ln w="9525">
            <a:noFill/>
            <a:miter lim="800000"/>
            <a:headEnd/>
            <a:tailEnd/>
          </a:ln>
        </p:spPr>
        <p:txBody>
          <a:bodyPr>
            <a:spAutoFit/>
          </a:bodyPr>
          <a:lstStyle/>
          <a:p>
            <a:pPr algn="just" fontAlgn="base">
              <a:spcBef>
                <a:spcPct val="20000"/>
              </a:spcBef>
              <a:spcAft>
                <a:spcPct val="0"/>
              </a:spcAft>
              <a:buClr>
                <a:srgbClr val="E8DED8"/>
              </a:buClr>
              <a:buSzPct val="75000"/>
              <a:defRPr/>
            </a:pPr>
            <a:r>
              <a:rPr kumimoji="1" lang="zh-CN" altLang="en-US" sz="2400" b="1" dirty="0">
                <a:solidFill>
                  <a:srgbClr val="000000"/>
                </a:solidFill>
                <a:latin typeface="Times New Roman" pitchFamily="18" charset="0"/>
                <a:ea typeface="宋体" pitchFamily="2" charset="-122"/>
              </a:rPr>
              <a:t>设无环有向图</a:t>
            </a:r>
            <a:r>
              <a:rPr kumimoji="1" lang="en-US" altLang="zh-CN" sz="2400" b="1" i="1" dirty="0">
                <a:solidFill>
                  <a:srgbClr val="000000"/>
                </a:solidFill>
                <a:latin typeface="Times New Roman" pitchFamily="18" charset="0"/>
                <a:ea typeface="宋体" pitchFamily="2" charset="-122"/>
              </a:rPr>
              <a:t>D</a:t>
            </a:r>
            <a:r>
              <a:rPr kumimoji="1" lang="en-US" altLang="zh-CN" sz="2400" b="1" dirty="0">
                <a:solidFill>
                  <a:srgbClr val="000000"/>
                </a:solidFill>
                <a:latin typeface="Times New Roman" pitchFamily="18" charset="0"/>
                <a:ea typeface="宋体" pitchFamily="2" charset="-122"/>
              </a:rPr>
              <a:t>=&lt;</a:t>
            </a:r>
            <a:r>
              <a:rPr kumimoji="1" lang="en-US" altLang="zh-CN" sz="2400" b="1" i="1" dirty="0">
                <a:solidFill>
                  <a:srgbClr val="000000"/>
                </a:solidFill>
                <a:latin typeface="Times New Roman" pitchFamily="18" charset="0"/>
                <a:ea typeface="宋体" pitchFamily="2" charset="-122"/>
              </a:rPr>
              <a:t>V</a:t>
            </a:r>
            <a:r>
              <a:rPr kumimoji="1" lang="en-US" altLang="zh-CN" sz="2400" b="1" dirty="0">
                <a:solidFill>
                  <a:srgbClr val="000000"/>
                </a:solidFill>
                <a:latin typeface="Times New Roman" pitchFamily="18" charset="0"/>
                <a:ea typeface="宋体" pitchFamily="2" charset="-122"/>
              </a:rPr>
              <a:t>,</a:t>
            </a:r>
            <a:r>
              <a:rPr kumimoji="1" lang="en-US" altLang="zh-CN" sz="2400" b="1" i="1" dirty="0">
                <a:solidFill>
                  <a:srgbClr val="000000"/>
                </a:solidFill>
                <a:latin typeface="Times New Roman" pitchFamily="18" charset="0"/>
                <a:ea typeface="宋体" pitchFamily="2" charset="-122"/>
              </a:rPr>
              <a:t>E</a:t>
            </a:r>
            <a:r>
              <a:rPr kumimoji="1" lang="en-US" altLang="zh-CN" sz="2400" b="1" dirty="0">
                <a:solidFill>
                  <a:srgbClr val="000000"/>
                </a:solidFill>
                <a:latin typeface="Times New Roman" pitchFamily="18" charset="0"/>
                <a:ea typeface="宋体" pitchFamily="2" charset="-122"/>
              </a:rPr>
              <a:t>&gt;, </a:t>
            </a:r>
            <a:r>
              <a:rPr kumimoji="1" lang="en-US" altLang="zh-CN" sz="2400" b="1" i="1" dirty="0">
                <a:solidFill>
                  <a:srgbClr val="000000"/>
                </a:solidFill>
                <a:latin typeface="Times New Roman" pitchFamily="18" charset="0"/>
                <a:ea typeface="宋体" pitchFamily="2" charset="-122"/>
              </a:rPr>
              <a:t>V</a:t>
            </a:r>
            <a:r>
              <a:rPr kumimoji="1" lang="en-US" altLang="zh-CN" sz="2400" b="1" dirty="0">
                <a:solidFill>
                  <a:srgbClr val="000000"/>
                </a:solidFill>
                <a:latin typeface="Times New Roman" pitchFamily="18" charset="0"/>
                <a:ea typeface="宋体" pitchFamily="2" charset="-122"/>
              </a:rPr>
              <a:t>={</a:t>
            </a:r>
            <a:r>
              <a:rPr kumimoji="1" lang="en-US" altLang="zh-CN" sz="2400" b="1" i="1" dirty="0">
                <a:solidFill>
                  <a:srgbClr val="000000"/>
                </a:solidFill>
                <a:latin typeface="Times New Roman" pitchFamily="18" charset="0"/>
                <a:ea typeface="宋体" pitchFamily="2" charset="-122"/>
              </a:rPr>
              <a:t>v</a:t>
            </a:r>
            <a:r>
              <a:rPr kumimoji="1" lang="en-US" altLang="zh-CN" sz="2400" b="1" baseline="-30000" dirty="0">
                <a:solidFill>
                  <a:srgbClr val="000000"/>
                </a:solidFill>
                <a:latin typeface="Times New Roman" pitchFamily="18" charset="0"/>
                <a:ea typeface="宋体" pitchFamily="2" charset="-122"/>
              </a:rPr>
              <a:t>1</a:t>
            </a:r>
            <a:r>
              <a:rPr kumimoji="1" lang="en-US" altLang="zh-CN" sz="2400" b="1" dirty="0">
                <a:solidFill>
                  <a:srgbClr val="000000"/>
                </a:solidFill>
                <a:latin typeface="Times New Roman" pitchFamily="18" charset="0"/>
                <a:ea typeface="宋体" pitchFamily="2" charset="-122"/>
              </a:rPr>
              <a:t>, </a:t>
            </a:r>
            <a:r>
              <a:rPr kumimoji="1" lang="en-US" altLang="zh-CN" sz="2400" b="1" i="1" dirty="0">
                <a:solidFill>
                  <a:srgbClr val="000000"/>
                </a:solidFill>
                <a:latin typeface="Times New Roman" pitchFamily="18" charset="0"/>
                <a:ea typeface="宋体" pitchFamily="2" charset="-122"/>
              </a:rPr>
              <a:t>v</a:t>
            </a:r>
            <a:r>
              <a:rPr kumimoji="1" lang="en-US" altLang="zh-CN" sz="2400" b="1" baseline="-30000" dirty="0">
                <a:solidFill>
                  <a:srgbClr val="000000"/>
                </a:solidFill>
                <a:latin typeface="Times New Roman" pitchFamily="18" charset="0"/>
                <a:ea typeface="宋体" pitchFamily="2" charset="-122"/>
              </a:rPr>
              <a:t>2</a:t>
            </a:r>
            <a:r>
              <a:rPr kumimoji="1" lang="en-US" altLang="zh-CN" sz="2400" b="1" dirty="0">
                <a:solidFill>
                  <a:srgbClr val="000000"/>
                </a:solidFill>
                <a:latin typeface="Times New Roman" pitchFamily="18" charset="0"/>
                <a:ea typeface="宋体" pitchFamily="2" charset="-122"/>
              </a:rPr>
              <a:t>, …, </a:t>
            </a:r>
            <a:r>
              <a:rPr kumimoji="1" lang="en-US" altLang="zh-CN" sz="2400" b="1" i="1" dirty="0" err="1">
                <a:solidFill>
                  <a:srgbClr val="000000"/>
                </a:solidFill>
                <a:latin typeface="Times New Roman" pitchFamily="18" charset="0"/>
                <a:ea typeface="宋体" pitchFamily="2" charset="-122"/>
              </a:rPr>
              <a:t>v</a:t>
            </a:r>
            <a:r>
              <a:rPr kumimoji="1" lang="en-US" altLang="zh-CN" sz="2400" b="1" i="1" baseline="-30000" dirty="0" err="1">
                <a:solidFill>
                  <a:srgbClr val="000000"/>
                </a:solidFill>
                <a:latin typeface="Times New Roman" pitchFamily="18" charset="0"/>
                <a:ea typeface="宋体" pitchFamily="2" charset="-122"/>
              </a:rPr>
              <a:t>n</a:t>
            </a:r>
            <a:r>
              <a:rPr kumimoji="1" lang="en-US" altLang="zh-CN" sz="2400" b="1" dirty="0">
                <a:solidFill>
                  <a:srgbClr val="000000"/>
                </a:solidFill>
                <a:latin typeface="Times New Roman" pitchFamily="18" charset="0"/>
                <a:ea typeface="宋体" pitchFamily="2" charset="-122"/>
              </a:rPr>
              <a:t>}, </a:t>
            </a:r>
            <a:r>
              <a:rPr kumimoji="1" lang="en-US" altLang="zh-CN" sz="2400" b="1" i="1" dirty="0">
                <a:solidFill>
                  <a:srgbClr val="000000"/>
                </a:solidFill>
                <a:latin typeface="Times New Roman" pitchFamily="18" charset="0"/>
                <a:ea typeface="宋体" pitchFamily="2" charset="-122"/>
              </a:rPr>
              <a:t>E</a:t>
            </a:r>
            <a:r>
              <a:rPr kumimoji="1" lang="en-US" altLang="zh-CN" sz="2400" b="1" dirty="0">
                <a:solidFill>
                  <a:srgbClr val="000000"/>
                </a:solidFill>
                <a:latin typeface="Times New Roman" pitchFamily="18" charset="0"/>
                <a:ea typeface="宋体" pitchFamily="2" charset="-122"/>
              </a:rPr>
              <a:t>={</a:t>
            </a:r>
            <a:r>
              <a:rPr kumimoji="1" lang="en-US" altLang="zh-CN" sz="2400" b="1" i="1" dirty="0">
                <a:solidFill>
                  <a:srgbClr val="000000"/>
                </a:solidFill>
                <a:latin typeface="Times New Roman" pitchFamily="18" charset="0"/>
                <a:ea typeface="宋体" pitchFamily="2" charset="-122"/>
              </a:rPr>
              <a:t>e</a:t>
            </a:r>
            <a:r>
              <a:rPr kumimoji="1" lang="en-US" altLang="zh-CN" sz="2400" b="1" baseline="-30000" dirty="0">
                <a:solidFill>
                  <a:srgbClr val="000000"/>
                </a:solidFill>
                <a:latin typeface="Times New Roman" pitchFamily="18" charset="0"/>
                <a:ea typeface="宋体" pitchFamily="2" charset="-122"/>
              </a:rPr>
              <a:t>1</a:t>
            </a:r>
            <a:r>
              <a:rPr kumimoji="1" lang="en-US" altLang="zh-CN" sz="2400" b="1" dirty="0">
                <a:solidFill>
                  <a:srgbClr val="000000"/>
                </a:solidFill>
                <a:latin typeface="Times New Roman" pitchFamily="18" charset="0"/>
                <a:ea typeface="宋体" pitchFamily="2" charset="-122"/>
              </a:rPr>
              <a:t>, </a:t>
            </a:r>
            <a:r>
              <a:rPr kumimoji="1" lang="en-US" altLang="zh-CN" sz="2400" b="1" i="1" dirty="0">
                <a:solidFill>
                  <a:srgbClr val="000000"/>
                </a:solidFill>
                <a:latin typeface="Times New Roman" pitchFamily="18" charset="0"/>
                <a:ea typeface="宋体" pitchFamily="2" charset="-122"/>
              </a:rPr>
              <a:t>e</a:t>
            </a:r>
            <a:r>
              <a:rPr kumimoji="1" lang="en-US" altLang="zh-CN" sz="2400" b="1" baseline="-30000" dirty="0">
                <a:solidFill>
                  <a:srgbClr val="000000"/>
                </a:solidFill>
                <a:latin typeface="Times New Roman" pitchFamily="18" charset="0"/>
                <a:ea typeface="宋体" pitchFamily="2" charset="-122"/>
              </a:rPr>
              <a:t>2</a:t>
            </a:r>
            <a:r>
              <a:rPr kumimoji="1" lang="en-US" altLang="zh-CN" sz="2400" b="1" dirty="0">
                <a:solidFill>
                  <a:srgbClr val="000000"/>
                </a:solidFill>
                <a:latin typeface="Times New Roman" pitchFamily="18" charset="0"/>
                <a:ea typeface="宋体" pitchFamily="2" charset="-122"/>
              </a:rPr>
              <a:t>, …, </a:t>
            </a:r>
            <a:r>
              <a:rPr kumimoji="1" lang="en-US" altLang="zh-CN" sz="2400" b="1" i="1" dirty="0" err="1">
                <a:solidFill>
                  <a:srgbClr val="000000"/>
                </a:solidFill>
                <a:latin typeface="Times New Roman" pitchFamily="18" charset="0"/>
                <a:ea typeface="宋体" pitchFamily="2" charset="-122"/>
              </a:rPr>
              <a:t>e</a:t>
            </a:r>
            <a:r>
              <a:rPr kumimoji="1" lang="en-US" altLang="zh-CN" sz="2400" b="1" i="1" baseline="-30000" dirty="0" err="1">
                <a:solidFill>
                  <a:srgbClr val="000000"/>
                </a:solidFill>
                <a:latin typeface="Times New Roman" pitchFamily="18" charset="0"/>
                <a:ea typeface="宋体" pitchFamily="2" charset="-122"/>
              </a:rPr>
              <a:t>m</a:t>
            </a:r>
            <a:r>
              <a:rPr kumimoji="1" lang="en-US" altLang="zh-CN" sz="2400" b="1" dirty="0">
                <a:solidFill>
                  <a:srgbClr val="000000"/>
                </a:solidFill>
                <a:latin typeface="Times New Roman" pitchFamily="18" charset="0"/>
                <a:ea typeface="宋体" pitchFamily="2" charset="-122"/>
              </a:rPr>
              <a:t>}. </a:t>
            </a:r>
          </a:p>
          <a:p>
            <a:pPr algn="just" fontAlgn="base">
              <a:spcBef>
                <a:spcPct val="20000"/>
              </a:spcBef>
              <a:spcAft>
                <a:spcPct val="0"/>
              </a:spcAft>
              <a:buClr>
                <a:srgbClr val="E8DED8"/>
              </a:buClr>
              <a:buSzPct val="75000"/>
              <a:defRPr/>
            </a:pPr>
            <a:r>
              <a:rPr kumimoji="1" lang="zh-CN" altLang="en-US" sz="2400" b="1" dirty="0">
                <a:solidFill>
                  <a:srgbClr val="000000"/>
                </a:solidFill>
                <a:latin typeface="Times New Roman" pitchFamily="18" charset="0"/>
                <a:ea typeface="宋体" pitchFamily="2" charset="-122"/>
              </a:rPr>
              <a:t>令</a:t>
            </a:r>
          </a:p>
        </p:txBody>
      </p:sp>
      <p:grpSp>
        <p:nvGrpSpPr>
          <p:cNvPr id="2" name="Group 6"/>
          <p:cNvGrpSpPr>
            <a:grpSpLocks/>
          </p:cNvGrpSpPr>
          <p:nvPr/>
        </p:nvGrpSpPr>
        <p:grpSpPr bwMode="auto">
          <a:xfrm>
            <a:off x="2454496" y="4437063"/>
            <a:ext cx="7696200" cy="1600200"/>
            <a:chOff x="384" y="2976"/>
            <a:chExt cx="4848" cy="1008"/>
          </a:xfrm>
        </p:grpSpPr>
        <p:graphicFrame>
          <p:nvGraphicFramePr>
            <p:cNvPr id="7171" name="Object 7"/>
            <p:cNvGraphicFramePr>
              <a:graphicFrameLocks noChangeAspect="1"/>
            </p:cNvGraphicFramePr>
            <p:nvPr/>
          </p:nvGraphicFramePr>
          <p:xfrm>
            <a:off x="960" y="2976"/>
            <a:ext cx="2551" cy="368"/>
          </p:xfrm>
          <a:graphic>
            <a:graphicData uri="http://schemas.openxmlformats.org/presentationml/2006/ole">
              <mc:AlternateContent xmlns:mc="http://schemas.openxmlformats.org/markup-compatibility/2006">
                <mc:Choice xmlns:v="urn:schemas-microsoft-com:vml" Requires="v">
                  <p:oleObj name="Equation" r:id="rId4" imgW="2108200" imgH="304800" progId="Equation.3">
                    <p:embed/>
                  </p:oleObj>
                </mc:Choice>
                <mc:Fallback>
                  <p:oleObj name="Equation" r:id="rId4" imgW="2108200" imgH="304800" progId="Equation.3">
                    <p:embed/>
                    <p:pic>
                      <p:nvPicPr>
                        <p:cNvPr id="71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976"/>
                          <a:ext cx="2551" cy="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7" name="Text Box 8"/>
            <p:cNvSpPr txBox="1">
              <a:spLocks noChangeArrowheads="1"/>
            </p:cNvSpPr>
            <p:nvPr/>
          </p:nvSpPr>
          <p:spPr bwMode="auto">
            <a:xfrm>
              <a:off x="384" y="3696"/>
              <a:ext cx="4224" cy="288"/>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dirty="0">
                  <a:solidFill>
                    <a:srgbClr val="000000"/>
                  </a:solidFill>
                  <a:latin typeface="Times New Roman" pitchFamily="18" charset="0"/>
                  <a:ea typeface="宋体" pitchFamily="2" charset="-122"/>
                </a:rPr>
                <a:t>           (3)  </a:t>
              </a:r>
              <a:r>
                <a:rPr kumimoji="1" lang="en-US" altLang="zh-CN" sz="2400" b="1" i="1" dirty="0" err="1">
                  <a:solidFill>
                    <a:srgbClr val="000000"/>
                  </a:solidFill>
                  <a:latin typeface="Times New Roman" pitchFamily="18" charset="0"/>
                  <a:ea typeface="宋体" pitchFamily="2" charset="-122"/>
                </a:rPr>
                <a:t>e</a:t>
              </a:r>
              <a:r>
                <a:rPr kumimoji="1" lang="en-US" altLang="zh-CN" sz="2400" b="1" i="1" baseline="-30000" dirty="0" err="1">
                  <a:solidFill>
                    <a:srgbClr val="000000"/>
                  </a:solidFill>
                  <a:latin typeface="Times New Roman" pitchFamily="18" charset="0"/>
                  <a:ea typeface="宋体" pitchFamily="2" charset="-122"/>
                </a:rPr>
                <a:t>j</a:t>
              </a:r>
              <a:r>
                <a:rPr kumimoji="1" lang="zh-CN" altLang="en-US" sz="2400" b="1" dirty="0">
                  <a:solidFill>
                    <a:srgbClr val="000000"/>
                  </a:solidFill>
                  <a:latin typeface="Times New Roman" pitchFamily="18" charset="0"/>
                  <a:ea typeface="宋体" pitchFamily="2" charset="-122"/>
                </a:rPr>
                <a:t>与</a:t>
              </a:r>
              <a:r>
                <a:rPr kumimoji="1" lang="en-US" altLang="zh-CN" sz="2400" b="1" i="1" dirty="0" err="1">
                  <a:solidFill>
                    <a:srgbClr val="000000"/>
                  </a:solidFill>
                  <a:latin typeface="Times New Roman" pitchFamily="18" charset="0"/>
                  <a:ea typeface="宋体" pitchFamily="2" charset="-122"/>
                </a:rPr>
                <a:t>e</a:t>
              </a:r>
              <a:r>
                <a:rPr kumimoji="1" lang="en-US" altLang="zh-CN" sz="2400" b="1" i="1" baseline="-30000" dirty="0" err="1">
                  <a:solidFill>
                    <a:srgbClr val="000000"/>
                  </a:solidFill>
                  <a:latin typeface="Times New Roman" pitchFamily="18" charset="0"/>
                  <a:ea typeface="宋体" pitchFamily="2" charset="-122"/>
                </a:rPr>
                <a:t>k</a:t>
              </a:r>
              <a:r>
                <a:rPr kumimoji="1" lang="zh-CN" altLang="en-US" sz="2400" b="1" dirty="0">
                  <a:solidFill>
                    <a:srgbClr val="000000"/>
                  </a:solidFill>
                  <a:latin typeface="Times New Roman" pitchFamily="18" charset="0"/>
                  <a:ea typeface="宋体" pitchFamily="2" charset="-122"/>
                </a:rPr>
                <a:t>是重边 </a:t>
              </a:r>
              <a:r>
                <a:rPr kumimoji="1" lang="zh-CN" altLang="en-US" sz="2400" b="1" dirty="0">
                  <a:solidFill>
                    <a:srgbClr val="000000"/>
                  </a:solidFill>
                  <a:latin typeface="Times New Roman" pitchFamily="18" charset="0"/>
                  <a:ea typeface="宋体" pitchFamily="2" charset="-122"/>
                  <a:sym typeface="Symbol" pitchFamily="18" charset="2"/>
                </a:rPr>
                <a:t> 第</a:t>
              </a:r>
              <a:r>
                <a:rPr kumimoji="1" lang="en-US" altLang="zh-CN" sz="2400" b="1" i="1" dirty="0">
                  <a:solidFill>
                    <a:srgbClr val="000000"/>
                  </a:solidFill>
                  <a:latin typeface="Times New Roman" pitchFamily="18" charset="0"/>
                  <a:ea typeface="宋体" pitchFamily="2" charset="-122"/>
                  <a:sym typeface="Symbol" pitchFamily="18" charset="2"/>
                </a:rPr>
                <a:t>j</a:t>
              </a:r>
              <a:r>
                <a:rPr kumimoji="1" lang="zh-CN" altLang="en-US" sz="2400" b="1" dirty="0">
                  <a:solidFill>
                    <a:srgbClr val="000000"/>
                  </a:solidFill>
                  <a:latin typeface="Times New Roman" pitchFamily="18" charset="0"/>
                  <a:ea typeface="宋体" pitchFamily="2" charset="-122"/>
                  <a:sym typeface="Symbol" pitchFamily="18" charset="2"/>
                </a:rPr>
                <a:t>列与第</a:t>
              </a:r>
              <a:r>
                <a:rPr kumimoji="1" lang="en-US" altLang="zh-CN" sz="2400" b="1" i="1" dirty="0">
                  <a:solidFill>
                    <a:srgbClr val="000000"/>
                  </a:solidFill>
                  <a:latin typeface="Times New Roman" pitchFamily="18" charset="0"/>
                  <a:ea typeface="宋体" pitchFamily="2" charset="-122"/>
                  <a:sym typeface="Symbol" pitchFamily="18" charset="2"/>
                </a:rPr>
                <a:t>k</a:t>
              </a:r>
              <a:r>
                <a:rPr kumimoji="1" lang="zh-CN" altLang="en-US" sz="2400" b="1" dirty="0">
                  <a:solidFill>
                    <a:srgbClr val="000000"/>
                  </a:solidFill>
                  <a:latin typeface="Times New Roman" pitchFamily="18" charset="0"/>
                  <a:ea typeface="宋体" pitchFamily="2" charset="-122"/>
                  <a:sym typeface="Symbol" pitchFamily="18" charset="2"/>
                </a:rPr>
                <a:t>列相同</a:t>
              </a:r>
            </a:p>
          </p:txBody>
        </p:sp>
        <p:sp>
          <p:nvSpPr>
            <p:cNvPr id="7178" name="Text Box 9"/>
            <p:cNvSpPr txBox="1">
              <a:spLocks noChangeArrowheads="1"/>
            </p:cNvSpPr>
            <p:nvPr/>
          </p:nvSpPr>
          <p:spPr bwMode="auto">
            <a:xfrm>
              <a:off x="384" y="3360"/>
              <a:ext cx="4848" cy="288"/>
            </a:xfrm>
            <a:prstGeom prst="rect">
              <a:avLst/>
            </a:prstGeom>
            <a:noFill/>
            <a:ln w="6350">
              <a:noFill/>
              <a:miter lim="800000"/>
              <a:headEnd/>
              <a:tailEnd/>
            </a:ln>
          </p:spPr>
          <p:txBody>
            <a:bodyPr>
              <a:spAutoFit/>
            </a:bodyPr>
            <a:lstStyle/>
            <a:p>
              <a:pPr fontAlgn="base">
                <a:spcBef>
                  <a:spcPct val="50000"/>
                </a:spcBef>
                <a:spcAft>
                  <a:spcPct val="0"/>
                </a:spcAft>
                <a:defRPr/>
              </a:pPr>
              <a:r>
                <a:rPr kumimoji="1" lang="en-US" altLang="zh-CN" sz="2400" b="1" dirty="0">
                  <a:solidFill>
                    <a:srgbClr val="000000"/>
                  </a:solidFill>
                  <a:latin typeface="Times New Roman" pitchFamily="18" charset="0"/>
                  <a:ea typeface="宋体" pitchFamily="2" charset="-122"/>
                </a:rPr>
                <a:t>           (2) </a:t>
              </a:r>
              <a:r>
                <a:rPr kumimoji="1" lang="zh-CN" altLang="en-US" sz="2400" b="1" dirty="0">
                  <a:solidFill>
                    <a:srgbClr val="000000"/>
                  </a:solidFill>
                  <a:latin typeface="Times New Roman" pitchFamily="18" charset="0"/>
                  <a:ea typeface="宋体" pitchFamily="2" charset="-122"/>
                </a:rPr>
                <a:t>第</a:t>
              </a:r>
              <a:r>
                <a:rPr kumimoji="1" lang="en-US" altLang="zh-CN" sz="2400" b="1" i="1" dirty="0" err="1">
                  <a:solidFill>
                    <a:srgbClr val="000000"/>
                  </a:solidFill>
                  <a:latin typeface="Times New Roman" pitchFamily="18" charset="0"/>
                  <a:ea typeface="宋体" pitchFamily="2" charset="-122"/>
                </a:rPr>
                <a:t>i</a:t>
              </a:r>
              <a:r>
                <a:rPr kumimoji="1" lang="zh-CN" altLang="en-US" sz="2400" b="1" dirty="0">
                  <a:solidFill>
                    <a:srgbClr val="000000"/>
                  </a:solidFill>
                  <a:latin typeface="Times New Roman" pitchFamily="18" charset="0"/>
                  <a:ea typeface="宋体" pitchFamily="2" charset="-122"/>
                </a:rPr>
                <a:t>行</a:t>
              </a:r>
              <a:r>
                <a:rPr kumimoji="1" lang="en-US" altLang="zh-CN" sz="2400" b="1" dirty="0">
                  <a:solidFill>
                    <a:srgbClr val="000000"/>
                  </a:solidFill>
                  <a:latin typeface="Times New Roman" pitchFamily="18" charset="0"/>
                  <a:ea typeface="宋体" pitchFamily="2" charset="-122"/>
                </a:rPr>
                <a:t>1</a:t>
              </a:r>
              <a:r>
                <a:rPr kumimoji="1" lang="zh-CN" altLang="en-US" sz="2400" b="1" dirty="0">
                  <a:solidFill>
                    <a:srgbClr val="000000"/>
                  </a:solidFill>
                  <a:latin typeface="Times New Roman" pitchFamily="18" charset="0"/>
                  <a:ea typeface="宋体" pitchFamily="2" charset="-122"/>
                </a:rPr>
                <a:t>的个数等于</a:t>
              </a:r>
              <a:r>
                <a:rPr kumimoji="1" lang="en-US" altLang="zh-CN" sz="2400" b="1" i="1" dirty="0">
                  <a:solidFill>
                    <a:srgbClr val="000000"/>
                  </a:solidFill>
                  <a:latin typeface="Times New Roman" pitchFamily="18" charset="0"/>
                  <a:ea typeface="宋体" pitchFamily="2" charset="-122"/>
                </a:rPr>
                <a:t>d</a:t>
              </a:r>
              <a:r>
                <a:rPr kumimoji="1" lang="en-US" altLang="zh-CN" sz="2400" b="1" baseline="30000" dirty="0">
                  <a:solidFill>
                    <a:srgbClr val="000000"/>
                  </a:solidFill>
                  <a:latin typeface="Times New Roman" pitchFamily="18" charset="0"/>
                  <a:ea typeface="宋体" pitchFamily="2" charset="-122"/>
                </a:rPr>
                <a:t>+</a:t>
              </a:r>
              <a:r>
                <a:rPr kumimoji="1" lang="en-US" altLang="zh-CN" sz="2400" b="1" dirty="0">
                  <a:solidFill>
                    <a:srgbClr val="000000"/>
                  </a:solidFill>
                  <a:latin typeface="Times New Roman" pitchFamily="18" charset="0"/>
                  <a:ea typeface="宋体" pitchFamily="2" charset="-122"/>
                </a:rPr>
                <a:t>(</a:t>
              </a:r>
              <a:r>
                <a:rPr kumimoji="1" lang="en-US" altLang="zh-CN" sz="2400" b="1" i="1" dirty="0">
                  <a:solidFill>
                    <a:srgbClr val="000000"/>
                  </a:solidFill>
                  <a:latin typeface="Times New Roman" pitchFamily="18" charset="0"/>
                  <a:ea typeface="宋体" pitchFamily="2" charset="-122"/>
                </a:rPr>
                <a:t>v</a:t>
              </a: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第</a:t>
              </a:r>
              <a:r>
                <a:rPr kumimoji="1" lang="en-US" altLang="zh-CN" sz="2400" b="1" i="1" dirty="0" err="1">
                  <a:solidFill>
                    <a:srgbClr val="000000"/>
                  </a:solidFill>
                  <a:latin typeface="Times New Roman" pitchFamily="18" charset="0"/>
                  <a:ea typeface="宋体" pitchFamily="2" charset="-122"/>
                </a:rPr>
                <a:t>i</a:t>
              </a:r>
              <a:r>
                <a:rPr kumimoji="1" lang="zh-CN" altLang="en-US" sz="2400" b="1" dirty="0">
                  <a:solidFill>
                    <a:srgbClr val="000000"/>
                  </a:solidFill>
                  <a:latin typeface="Times New Roman" pitchFamily="18" charset="0"/>
                  <a:ea typeface="宋体" pitchFamily="2" charset="-122"/>
                </a:rPr>
                <a:t>行</a:t>
              </a:r>
              <a:r>
                <a:rPr kumimoji="1" lang="zh-CN" altLang="en-US" sz="2400" b="1" dirty="0">
                  <a:solidFill>
                    <a:srgbClr val="000000"/>
                  </a:solidFill>
                  <a:latin typeface="Times New Roman" pitchFamily="18" charset="0"/>
                  <a:ea typeface="宋体" pitchFamily="2" charset="-122"/>
                  <a:sym typeface="Symbol" pitchFamily="18" charset="2"/>
                </a:rPr>
                <a:t></a:t>
              </a:r>
              <a:r>
                <a:rPr kumimoji="1" lang="en-US" altLang="zh-CN" sz="2400" b="1" dirty="0">
                  <a:solidFill>
                    <a:srgbClr val="000000"/>
                  </a:solidFill>
                  <a:latin typeface="Times New Roman" pitchFamily="18" charset="0"/>
                  <a:ea typeface="宋体" pitchFamily="2" charset="-122"/>
                </a:rPr>
                <a:t>1</a:t>
              </a:r>
              <a:r>
                <a:rPr kumimoji="1" lang="zh-CN" altLang="en-US" sz="2400" b="1" dirty="0">
                  <a:solidFill>
                    <a:srgbClr val="000000"/>
                  </a:solidFill>
                  <a:latin typeface="Times New Roman" pitchFamily="18" charset="0"/>
                  <a:ea typeface="宋体" pitchFamily="2" charset="-122"/>
                </a:rPr>
                <a:t>的个数等于</a:t>
              </a:r>
              <a:r>
                <a:rPr kumimoji="1" lang="en-US" altLang="zh-CN" sz="2400" b="1" i="1" dirty="0">
                  <a:solidFill>
                    <a:srgbClr val="000000"/>
                  </a:solidFill>
                  <a:latin typeface="Times New Roman" pitchFamily="18" charset="0"/>
                  <a:ea typeface="宋体" pitchFamily="2" charset="-122"/>
                </a:rPr>
                <a:t>d</a:t>
              </a:r>
              <a:r>
                <a:rPr kumimoji="1" lang="en-US" altLang="zh-CN" sz="2400" b="1" baseline="30000" dirty="0">
                  <a:solidFill>
                    <a:srgbClr val="000000"/>
                  </a:solidFill>
                  <a:latin typeface="Arial" pitchFamily="34" charset="0"/>
                  <a:ea typeface="华文行楷" pitchFamily="2" charset="-122"/>
                  <a:sym typeface="Symbol" pitchFamily="18" charset="2"/>
                </a:rPr>
                <a:t></a:t>
              </a:r>
              <a:r>
                <a:rPr kumimoji="1" lang="en-US" altLang="zh-CN" sz="2400" b="1" dirty="0">
                  <a:solidFill>
                    <a:srgbClr val="000000"/>
                  </a:solidFill>
                  <a:latin typeface="Times New Roman" pitchFamily="18" charset="0"/>
                  <a:ea typeface="宋体" pitchFamily="2" charset="-122"/>
                </a:rPr>
                <a:t>(</a:t>
              </a:r>
              <a:r>
                <a:rPr kumimoji="1" lang="en-US" altLang="zh-CN" sz="2400" b="1" i="1" dirty="0">
                  <a:solidFill>
                    <a:srgbClr val="000000"/>
                  </a:solidFill>
                  <a:latin typeface="Times New Roman" pitchFamily="18" charset="0"/>
                  <a:ea typeface="宋体" pitchFamily="2" charset="-122"/>
                </a:rPr>
                <a:t>v</a:t>
              </a:r>
              <a:r>
                <a:rPr kumimoji="1" lang="en-US" altLang="zh-CN" sz="2400" b="1" dirty="0">
                  <a:solidFill>
                    <a:srgbClr val="000000"/>
                  </a:solidFill>
                  <a:latin typeface="Times New Roman" pitchFamily="18" charset="0"/>
                  <a:ea typeface="宋体" pitchFamily="2" charset="-122"/>
                </a:rPr>
                <a:t>)</a:t>
              </a:r>
            </a:p>
          </p:txBody>
        </p:sp>
        <p:sp>
          <p:nvSpPr>
            <p:cNvPr id="7179" name="Text Box 10"/>
            <p:cNvSpPr txBox="1">
              <a:spLocks noChangeArrowheads="1"/>
            </p:cNvSpPr>
            <p:nvPr/>
          </p:nvSpPr>
          <p:spPr bwMode="auto">
            <a:xfrm>
              <a:off x="384" y="3024"/>
              <a:ext cx="672" cy="288"/>
            </a:xfrm>
            <a:prstGeom prst="rect">
              <a:avLst/>
            </a:prstGeom>
            <a:noFill/>
            <a:ln w="6350">
              <a:noFill/>
              <a:miter lim="800000"/>
              <a:headEnd/>
              <a:tailEnd/>
            </a:ln>
          </p:spPr>
          <p:txBody>
            <a:bodyPr>
              <a:spAutoFit/>
            </a:bodyPr>
            <a:lstStyle/>
            <a:p>
              <a:pPr fontAlgn="base">
                <a:spcBef>
                  <a:spcPct val="50000"/>
                </a:spcBef>
                <a:spcAft>
                  <a:spcPct val="0"/>
                </a:spcAft>
                <a:defRPr/>
              </a:pPr>
              <a:r>
                <a:rPr kumimoji="1" lang="zh-CN" altLang="en-US" sz="2400" b="1" dirty="0">
                  <a:solidFill>
                    <a:srgbClr val="FF3300"/>
                  </a:solidFill>
                  <a:latin typeface="Times New Roman" pitchFamily="18" charset="0"/>
                  <a:ea typeface="宋体" pitchFamily="2" charset="-122"/>
                  <a:sym typeface="Symbol" pitchFamily="18" charset="2"/>
                </a:rPr>
                <a:t>性质</a:t>
              </a:r>
              <a:r>
                <a:rPr kumimoji="1" lang="en-US" altLang="zh-CN" sz="2400" b="1" dirty="0">
                  <a:solidFill>
                    <a:srgbClr val="FFFFFF"/>
                  </a:solidFill>
                  <a:latin typeface="Times New Roman" pitchFamily="18" charset="0"/>
                  <a:ea typeface="宋体" pitchFamily="2" charset="-122"/>
                  <a:sym typeface="Symbol" pitchFamily="18" charset="2"/>
                </a:rPr>
                <a:t>:</a:t>
              </a:r>
            </a:p>
          </p:txBody>
        </p:sp>
      </p:grpSp>
      <p:sp>
        <p:nvSpPr>
          <p:cNvPr id="13" name="标题 12"/>
          <p:cNvSpPr>
            <a:spLocks noGrp="1"/>
          </p:cNvSpPr>
          <p:nvPr>
            <p:ph type="title"/>
          </p:nvPr>
        </p:nvSpPr>
        <p:spPr/>
        <p:txBody>
          <a:bodyPr/>
          <a:lstStyle/>
          <a:p>
            <a:r>
              <a:rPr lang="zh-CN" altLang="en-US" dirty="0"/>
              <a:t>图的代数表示</a:t>
            </a:r>
          </a:p>
        </p:txBody>
      </p:sp>
      <p:sp>
        <p:nvSpPr>
          <p:cNvPr id="14" name="Rectangle 2"/>
          <p:cNvSpPr txBox="1">
            <a:spLocks noRot="1" noChangeArrowheads="1"/>
          </p:cNvSpPr>
          <p:nvPr/>
        </p:nvSpPr>
        <p:spPr>
          <a:xfrm>
            <a:off x="2119087" y="1248229"/>
            <a:ext cx="8055429" cy="602344"/>
          </a:xfrm>
          <a:prstGeom prst="rect">
            <a:avLst/>
          </a:prstGeom>
          <a:noFill/>
        </p:spPr>
        <p:txBody>
          <a:bodyPr vert="horz" lIns="91440" tIns="45720" rIns="91440" bIns="45720" rtlCol="0" anchor="b">
            <a:noAutofit/>
          </a:bodyPr>
          <a:lstStyle/>
          <a:p>
            <a:pPr fontAlgn="base">
              <a:spcBef>
                <a:spcPct val="20000"/>
              </a:spcBef>
              <a:spcAft>
                <a:spcPct val="0"/>
              </a:spcAft>
              <a:buClr>
                <a:srgbClr val="89AAD3"/>
              </a:buClr>
              <a:buSzPct val="70000"/>
              <a:buFont typeface="Wingdings" pitchFamily="2" charset="2"/>
              <a:buChar char="n"/>
              <a:defRPr/>
            </a:pPr>
            <a:r>
              <a:rPr lang="en-US" altLang="zh-CN" sz="3200" b="1" dirty="0">
                <a:ln w="12700">
                  <a:solidFill>
                    <a:srgbClr val="675D59"/>
                  </a:solidFill>
                </a:ln>
                <a:solidFill>
                  <a:srgbClr val="E8DED8"/>
                </a:solidFill>
                <a:latin typeface="宋体" panose="02010600030101010101" pitchFamily="2" charset="-122"/>
                <a:ea typeface="宋体" pitchFamily="2" charset="-122"/>
              </a:rPr>
              <a:t> </a:t>
            </a:r>
            <a:r>
              <a:rPr kumimoji="1" lang="zh-CN" altLang="en-US" sz="2800" b="1" dirty="0">
                <a:solidFill>
                  <a:srgbClr val="000000"/>
                </a:solidFill>
                <a:latin typeface="Times New Roman" pitchFamily="18" charset="0"/>
                <a:ea typeface="宋体" pitchFamily="2" charset="-122"/>
              </a:rPr>
              <a:t>无环有向图的关联矩阵</a:t>
            </a:r>
          </a:p>
        </p:txBody>
      </p:sp>
      <p:pic>
        <p:nvPicPr>
          <p:cNvPr id="12" name="Picture 6"/>
          <p:cNvPicPr>
            <a:picLocks noChangeAspect="1" noChangeArrowheads="1"/>
          </p:cNvPicPr>
          <p:nvPr/>
        </p:nvPicPr>
        <p:blipFill>
          <a:blip r:embed="rId6" cstate="print"/>
          <a:srcRect/>
          <a:stretch>
            <a:fillRect/>
          </a:stretch>
        </p:blipFill>
        <p:spPr bwMode="auto">
          <a:xfrm>
            <a:off x="7482565" y="2600060"/>
            <a:ext cx="3114440" cy="1770341"/>
          </a:xfrm>
          <a:prstGeom prst="rect">
            <a:avLst/>
          </a:prstGeom>
          <a:noFill/>
          <a:ln w="9525">
            <a:noFill/>
            <a:miter lim="800000"/>
            <a:headEnd/>
            <a:tailEnd/>
          </a:ln>
        </p:spPr>
      </p:pic>
    </p:spTree>
    <p:extLst>
      <p:ext uri="{BB962C8B-B14F-4D97-AF65-F5344CB8AC3E}">
        <p14:creationId xmlns:p14="http://schemas.microsoft.com/office/powerpoint/2010/main" val="3101500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ChangeArrowheads="1"/>
          </p:cNvSpPr>
          <p:nvPr/>
        </p:nvSpPr>
        <p:spPr bwMode="auto">
          <a:xfrm>
            <a:off x="2205946" y="1382713"/>
            <a:ext cx="8621712" cy="2018758"/>
          </a:xfrm>
          <a:prstGeom prst="rect">
            <a:avLst/>
          </a:prstGeom>
          <a:noFill/>
          <a:ln w="9525">
            <a:noFill/>
            <a:miter lim="800000"/>
            <a:headEnd/>
            <a:tailEnd/>
          </a:ln>
        </p:spPr>
        <p:txBody>
          <a:bodyPr lIns="0" tIns="0" rIns="0" bIns="0">
            <a:spAutoFit/>
          </a:bodyPr>
          <a:lstStyle/>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FF0000"/>
                </a:solidFill>
                <a:latin typeface="Times New Roman" pitchFamily="18" charset="0"/>
                <a:ea typeface="宋体" pitchFamily="2" charset="-122"/>
              </a:rPr>
              <a:t>定理</a:t>
            </a:r>
            <a:r>
              <a:rPr kumimoji="1" lang="en-US" altLang="zh-CN" sz="2800" b="1" dirty="0">
                <a:solidFill>
                  <a:srgbClr val="FF0000"/>
                </a:solidFill>
                <a:latin typeface="Times New Roman" pitchFamily="18" charset="0"/>
                <a:ea typeface="宋体" pitchFamily="2" charset="-122"/>
              </a:rPr>
              <a:t>3.2.1 </a:t>
            </a:r>
            <a:r>
              <a:rPr kumimoji="1" lang="zh-CN" altLang="en-US" sz="2800" b="1" dirty="0">
                <a:solidFill>
                  <a:srgbClr val="000000"/>
                </a:solidFill>
                <a:latin typeface="Times New Roman" pitchFamily="18" charset="0"/>
                <a:ea typeface="宋体" pitchFamily="2" charset="-122"/>
              </a:rPr>
              <a:t>有向图</a:t>
            </a:r>
            <a:r>
              <a:rPr kumimoji="1" lang="en-US" altLang="zh-CN" sz="2800" b="1" dirty="0">
                <a:solidFill>
                  <a:srgbClr val="000000"/>
                </a:solidFill>
                <a:latin typeface="Times New Roman" pitchFamily="18" charset="0"/>
                <a:ea typeface="宋体" pitchFamily="2" charset="-122"/>
              </a:rPr>
              <a:t>G=(V,E)</a:t>
            </a:r>
            <a:r>
              <a:rPr kumimoji="1" lang="zh-CN" altLang="en-US" sz="2800" b="1" dirty="0">
                <a:solidFill>
                  <a:srgbClr val="000000"/>
                </a:solidFill>
                <a:latin typeface="Times New Roman" pitchFamily="18" charset="0"/>
                <a:ea typeface="宋体" pitchFamily="2" charset="-122"/>
              </a:rPr>
              <a:t>关联矩阵</a:t>
            </a:r>
            <a:r>
              <a:rPr kumimoji="1" lang="en-US" altLang="zh-CN" sz="2800" b="1" dirty="0">
                <a:solidFill>
                  <a:srgbClr val="000000"/>
                </a:solidFill>
                <a:latin typeface="Times New Roman" pitchFamily="18" charset="0"/>
                <a:ea typeface="宋体" pitchFamily="2" charset="-122"/>
              </a:rPr>
              <a:t>B</a:t>
            </a:r>
            <a:r>
              <a:rPr kumimoji="1" lang="zh-CN" altLang="en-US" sz="2800" b="1" dirty="0">
                <a:solidFill>
                  <a:srgbClr val="000000"/>
                </a:solidFill>
                <a:latin typeface="Times New Roman" pitchFamily="18" charset="0"/>
                <a:ea typeface="宋体" pitchFamily="2" charset="-122"/>
              </a:rPr>
              <a:t>的秩</a:t>
            </a:r>
            <a:r>
              <a:rPr kumimoji="1" lang="en-US" altLang="zh-CN" sz="2800" b="1" dirty="0">
                <a:solidFill>
                  <a:srgbClr val="000000"/>
                </a:solidFill>
                <a:latin typeface="Times New Roman" pitchFamily="18" charset="0"/>
                <a:ea typeface="宋体" pitchFamily="2" charset="-122"/>
              </a:rPr>
              <a:t>ran B &lt; n</a:t>
            </a:r>
          </a:p>
          <a:p>
            <a:pPr marL="1350963" marR="0" lvl="0" indent="-135096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定理</a:t>
            </a: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3.2.3 </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有向连通图</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G=(V,E)</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关联矩阵</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的秩</a:t>
            </a:r>
          </a:p>
          <a:p>
            <a:pPr marL="1350963" marR="0" lvl="0" indent="-1350963" algn="l" defTabSz="914400" rtl="0" eaLnBrk="1" fontAlgn="base" latinLnBrk="0" hangingPunct="1">
              <a:lnSpc>
                <a:spcPct val="120000"/>
              </a:lnSpc>
              <a:spcBef>
                <a:spcPct val="0"/>
              </a:spcBef>
              <a:spcAft>
                <a:spcPct val="0"/>
              </a:spcAft>
              <a:buClr>
                <a:srgbClr val="89AAD3"/>
              </a:buClr>
              <a:buSzPct val="7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ran B </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n</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a:t>
            </a:r>
            <a:r>
              <a:rPr kumimoji="1" lang="zh-CN" altLang="en-US" sz="2800" b="1" i="0" u="none" strike="noStrike" kern="1200" cap="none" spc="0" normalizeH="0" baseline="0" noProof="0" dirty="0">
                <a:ln>
                  <a:noFill/>
                </a:ln>
                <a:solidFill>
                  <a:srgbClr val="E8DED8"/>
                </a:solidFill>
                <a:effectLst/>
                <a:uLnTx/>
                <a:uFillTx/>
                <a:latin typeface="Times New Roman" pitchFamily="18" charset="0"/>
                <a:ea typeface="宋体" pitchFamily="2" charset="-122"/>
                <a:cs typeface="+mn-cs"/>
              </a:rPr>
              <a:t>。</a:t>
            </a:r>
          </a:p>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E8DED8"/>
                </a:solidFill>
                <a:latin typeface="Times New Roman" pitchFamily="18" charset="0"/>
                <a:ea typeface="宋体" pitchFamily="2" charset="-122"/>
              </a:rPr>
              <a:t>。</a:t>
            </a:r>
          </a:p>
        </p:txBody>
      </p:sp>
      <p:sp>
        <p:nvSpPr>
          <p:cNvPr id="9" name="标题 6"/>
          <p:cNvSpPr>
            <a:spLocks noGrp="1"/>
          </p:cNvSpPr>
          <p:nvPr>
            <p:ph type="title"/>
          </p:nvPr>
        </p:nvSpPr>
        <p:spPr/>
        <p:txBody>
          <a:bodyPr/>
          <a:lstStyle/>
          <a:p>
            <a:r>
              <a:rPr lang="zh-CN" altLang="en-US" dirty="0"/>
              <a:t>有向图关联矩阵的性质</a:t>
            </a:r>
          </a:p>
        </p:txBody>
      </p:sp>
    </p:spTree>
    <p:extLst>
      <p:ext uri="{BB962C8B-B14F-4D97-AF65-F5344CB8AC3E}">
        <p14:creationId xmlns:p14="http://schemas.microsoft.com/office/powerpoint/2010/main" val="2711706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42" name="Rectangle 6"/>
          <p:cNvSpPr>
            <a:spLocks noChangeArrowheads="1"/>
          </p:cNvSpPr>
          <p:nvPr/>
        </p:nvSpPr>
        <p:spPr bwMode="auto">
          <a:xfrm>
            <a:off x="1768361" y="1414054"/>
            <a:ext cx="8470900" cy="3785652"/>
          </a:xfrm>
          <a:prstGeom prst="rect">
            <a:avLst/>
          </a:prstGeom>
          <a:noFill/>
          <a:ln w="9525">
            <a:noFill/>
            <a:miter lim="800000"/>
            <a:headEnd/>
            <a:tailEnd/>
          </a:ln>
        </p:spPr>
        <p:txBody>
          <a:bodyPr>
            <a:spAutoFit/>
          </a:bodyPr>
          <a:lstStyle/>
          <a:p>
            <a:pPr fontAlgn="base">
              <a:spcBef>
                <a:spcPct val="20000"/>
              </a:spcBef>
              <a:spcAft>
                <a:spcPct val="0"/>
              </a:spcAft>
              <a:buClr>
                <a:srgbClr val="795185"/>
              </a:buClr>
              <a:buSzPct val="60000"/>
              <a:defRPr/>
            </a:pPr>
            <a:r>
              <a:rPr kumimoji="1" lang="zh-CN" altLang="en-US" sz="2400" b="1" dirty="0">
                <a:solidFill>
                  <a:srgbClr val="FF0000"/>
                </a:solidFill>
                <a:latin typeface="Tahoma" pitchFamily="34" charset="0"/>
                <a:ea typeface="宋体" pitchFamily="2" charset="-122"/>
              </a:rPr>
              <a:t>基本关联矩阵</a:t>
            </a:r>
            <a:r>
              <a:rPr kumimoji="1" lang="en-US" altLang="zh-CN" sz="2400" b="1" dirty="0">
                <a:solidFill>
                  <a:srgbClr val="FF0000"/>
                </a:solidFill>
                <a:latin typeface="Tahoma" pitchFamily="34" charset="0"/>
                <a:ea typeface="宋体" pitchFamily="2" charset="-122"/>
              </a:rPr>
              <a:t>: </a:t>
            </a:r>
            <a:r>
              <a:rPr kumimoji="1" lang="zh-CN" altLang="en-US" sz="2400" b="1" dirty="0">
                <a:solidFill>
                  <a:srgbClr val="000000"/>
                </a:solidFill>
                <a:latin typeface="Tahoma" pitchFamily="34" charset="0"/>
                <a:ea typeface="宋体" pitchFamily="2" charset="-122"/>
              </a:rPr>
              <a:t>在</a:t>
            </a:r>
            <a:r>
              <a:rPr kumimoji="1" lang="en-US" altLang="zh-CN" sz="2400" b="1" dirty="0">
                <a:solidFill>
                  <a:srgbClr val="000000"/>
                </a:solidFill>
                <a:latin typeface="Tahoma" pitchFamily="34" charset="0"/>
                <a:ea typeface="宋体" pitchFamily="2" charset="-122"/>
              </a:rPr>
              <a:t>G=&lt;V, E&gt;</a:t>
            </a:r>
            <a:r>
              <a:rPr kumimoji="1" lang="zh-CN" altLang="en-US" sz="2400" b="1" dirty="0">
                <a:solidFill>
                  <a:srgbClr val="000000"/>
                </a:solidFill>
                <a:latin typeface="Tahoma" pitchFamily="34" charset="0"/>
                <a:ea typeface="宋体" pitchFamily="2" charset="-122"/>
              </a:rPr>
              <a:t>的关联矩阵</a:t>
            </a:r>
            <a:r>
              <a:rPr kumimoji="1" lang="en-US" altLang="zh-CN" sz="2400" b="1" dirty="0">
                <a:solidFill>
                  <a:srgbClr val="000000"/>
                </a:solidFill>
                <a:latin typeface="Tahoma" pitchFamily="34" charset="0"/>
                <a:ea typeface="宋体" pitchFamily="2" charset="-122"/>
              </a:rPr>
              <a:t>B</a:t>
            </a:r>
            <a:r>
              <a:rPr kumimoji="1" lang="zh-CN" altLang="en-US" sz="2400" b="1" dirty="0">
                <a:solidFill>
                  <a:srgbClr val="000000"/>
                </a:solidFill>
                <a:latin typeface="Tahoma" pitchFamily="34" charset="0"/>
                <a:ea typeface="宋体" pitchFamily="2" charset="-122"/>
              </a:rPr>
              <a:t>中划去任意点</a:t>
            </a:r>
            <a:r>
              <a:rPr kumimoji="1" lang="en-US" altLang="zh-CN" sz="2400" b="1" dirty="0" err="1">
                <a:solidFill>
                  <a:srgbClr val="000000"/>
                </a:solidFill>
                <a:latin typeface="Tahoma" pitchFamily="34" charset="0"/>
                <a:ea typeface="宋体" pitchFamily="2" charset="-122"/>
              </a:rPr>
              <a:t>v</a:t>
            </a:r>
            <a:r>
              <a:rPr kumimoji="1" lang="en-US" altLang="zh-CN" sz="2400" b="1" baseline="-25000" dirty="0" err="1">
                <a:solidFill>
                  <a:srgbClr val="000000"/>
                </a:solidFill>
                <a:latin typeface="Tahoma" pitchFamily="34" charset="0"/>
                <a:ea typeface="宋体" pitchFamily="2" charset="-122"/>
              </a:rPr>
              <a:t>k</a:t>
            </a:r>
            <a:r>
              <a:rPr kumimoji="1" lang="zh-CN" altLang="en-US" sz="2400" b="1" dirty="0">
                <a:solidFill>
                  <a:srgbClr val="000000"/>
                </a:solidFill>
                <a:latin typeface="Tahoma" pitchFamily="34" charset="0"/>
                <a:ea typeface="宋体" pitchFamily="2" charset="-122"/>
              </a:rPr>
              <a:t>所</a:t>
            </a:r>
          </a:p>
          <a:p>
            <a:pPr fontAlgn="base">
              <a:spcBef>
                <a:spcPct val="20000"/>
              </a:spcBef>
              <a:spcAft>
                <a:spcPct val="0"/>
              </a:spcAft>
              <a:buClr>
                <a:srgbClr val="795185"/>
              </a:buClr>
              <a:buSzPct val="60000"/>
              <a:defRPr/>
            </a:pPr>
            <a:r>
              <a:rPr kumimoji="1" lang="zh-CN" altLang="en-US" sz="2400" b="1" dirty="0">
                <a:solidFill>
                  <a:srgbClr val="000000"/>
                </a:solidFill>
                <a:latin typeface="Tahoma" pitchFamily="34" charset="0"/>
                <a:ea typeface="宋体" pitchFamily="2" charset="-122"/>
              </a:rPr>
              <a:t>                       对应的行</a:t>
            </a:r>
            <a:r>
              <a:rPr kumimoji="1" lang="en-US" altLang="zh-CN" sz="2400" b="1" dirty="0">
                <a:solidFill>
                  <a:srgbClr val="000000"/>
                </a:solidFill>
                <a:latin typeface="Tahoma" pitchFamily="34" charset="0"/>
                <a:ea typeface="宋体" pitchFamily="2" charset="-122"/>
              </a:rPr>
              <a:t>, </a:t>
            </a:r>
            <a:r>
              <a:rPr kumimoji="1" lang="zh-CN" altLang="en-US" sz="2400" b="1" dirty="0">
                <a:solidFill>
                  <a:srgbClr val="000000"/>
                </a:solidFill>
                <a:latin typeface="Tahoma" pitchFamily="34" charset="0"/>
                <a:ea typeface="宋体" pitchFamily="2" charset="-122"/>
              </a:rPr>
              <a:t>得到一个</a:t>
            </a:r>
            <a:r>
              <a:rPr kumimoji="1" lang="en-US" altLang="zh-CN" sz="2400" b="1" dirty="0">
                <a:solidFill>
                  <a:srgbClr val="000000"/>
                </a:solidFill>
                <a:latin typeface="Tahoma" pitchFamily="34" charset="0"/>
                <a:ea typeface="宋体" pitchFamily="2" charset="-122"/>
              </a:rPr>
              <a:t>(n-1)</a:t>
            </a:r>
            <a:r>
              <a:rPr kumimoji="1" lang="en-US" altLang="zh-CN" sz="2400" b="1" dirty="0">
                <a:solidFill>
                  <a:srgbClr val="000000"/>
                </a:solidFill>
                <a:latin typeface="Tahoma" pitchFamily="34" charset="0"/>
                <a:ea typeface="宋体" pitchFamily="2" charset="-122"/>
                <a:sym typeface="Symbol" pitchFamily="18" charset="2"/>
              </a:rPr>
              <a:t></a:t>
            </a:r>
            <a:r>
              <a:rPr kumimoji="1" lang="en-US" altLang="zh-CN" sz="2400" b="1" dirty="0">
                <a:solidFill>
                  <a:srgbClr val="000000"/>
                </a:solidFill>
                <a:latin typeface="Tahoma" pitchFamily="34" charset="0"/>
                <a:ea typeface="宋体" pitchFamily="2" charset="-122"/>
              </a:rPr>
              <a:t>m</a:t>
            </a:r>
            <a:r>
              <a:rPr kumimoji="1" lang="zh-CN" altLang="en-US" sz="2400" b="1" dirty="0">
                <a:solidFill>
                  <a:srgbClr val="000000"/>
                </a:solidFill>
                <a:latin typeface="Tahoma" pitchFamily="34" charset="0"/>
                <a:ea typeface="宋体" pitchFamily="2" charset="-122"/>
              </a:rPr>
              <a:t>矩阵</a:t>
            </a:r>
            <a:r>
              <a:rPr kumimoji="1" lang="en-US" altLang="zh-CN" sz="2400" b="1" dirty="0">
                <a:solidFill>
                  <a:srgbClr val="000000"/>
                </a:solidFill>
                <a:latin typeface="Tahoma" pitchFamily="34" charset="0"/>
                <a:ea typeface="宋体" pitchFamily="2" charset="-122"/>
              </a:rPr>
              <a:t>B</a:t>
            </a:r>
            <a:r>
              <a:rPr kumimoji="1" lang="en-US" altLang="zh-CN" sz="2400" b="1" baseline="-25000" dirty="0">
                <a:solidFill>
                  <a:srgbClr val="000000"/>
                </a:solidFill>
                <a:latin typeface="Tahoma" pitchFamily="34" charset="0"/>
                <a:ea typeface="宋体" pitchFamily="2" charset="-122"/>
              </a:rPr>
              <a:t>k</a:t>
            </a:r>
            <a:r>
              <a:rPr kumimoji="1" lang="en-US" altLang="zh-CN" sz="2400" b="1" dirty="0">
                <a:solidFill>
                  <a:srgbClr val="000000"/>
                </a:solidFill>
                <a:latin typeface="Tahoma" pitchFamily="34" charset="0"/>
                <a:ea typeface="宋体" pitchFamily="2" charset="-122"/>
              </a:rPr>
              <a:t>.</a:t>
            </a:r>
          </a:p>
          <a:p>
            <a:pPr fontAlgn="base">
              <a:spcBef>
                <a:spcPct val="20000"/>
              </a:spcBef>
              <a:spcAft>
                <a:spcPct val="0"/>
              </a:spcAft>
              <a:buClr>
                <a:srgbClr val="795185"/>
              </a:buClr>
              <a:buSzPct val="60000"/>
              <a:defRPr/>
            </a:pPr>
            <a:r>
              <a:rPr kumimoji="1" lang="zh-CN" altLang="en-US" sz="2400" b="1" dirty="0">
                <a:solidFill>
                  <a:srgbClr val="FF0000"/>
                </a:solidFill>
                <a:latin typeface="Times New Roman" pitchFamily="18" charset="0"/>
              </a:rPr>
              <a:t>定理</a:t>
            </a:r>
            <a:r>
              <a:rPr kumimoji="1" lang="en-US" altLang="zh-CN" sz="2400" b="1" dirty="0">
                <a:solidFill>
                  <a:srgbClr val="FF0000"/>
                </a:solidFill>
                <a:latin typeface="Times New Roman" pitchFamily="18" charset="0"/>
              </a:rPr>
              <a:t>3.2.4  </a:t>
            </a:r>
            <a:r>
              <a:rPr kumimoji="1" lang="zh-CN" altLang="en-US" sz="2400" b="1" dirty="0">
                <a:solidFill>
                  <a:srgbClr val="000000"/>
                </a:solidFill>
                <a:latin typeface="Times New Roman" pitchFamily="18" charset="0"/>
              </a:rPr>
              <a:t>有向连通图</a:t>
            </a:r>
            <a:r>
              <a:rPr kumimoji="1" lang="en-US" altLang="zh-CN" sz="2400" b="1" dirty="0">
                <a:solidFill>
                  <a:srgbClr val="000000"/>
                </a:solidFill>
                <a:latin typeface="Times New Roman" pitchFamily="18" charset="0"/>
              </a:rPr>
              <a:t>G</a:t>
            </a:r>
            <a:r>
              <a:rPr kumimoji="1" lang="zh-CN" altLang="en-US" sz="2400" b="1" dirty="0">
                <a:solidFill>
                  <a:srgbClr val="000000"/>
                </a:solidFill>
                <a:latin typeface="Times New Roman" pitchFamily="18" charset="0"/>
              </a:rPr>
              <a:t>的基本关联矩阵</a:t>
            </a:r>
            <a:r>
              <a:rPr kumimoji="1" lang="en-US" altLang="zh-CN" sz="2400" b="1" dirty="0">
                <a:solidFill>
                  <a:srgbClr val="000000"/>
                </a:solidFill>
                <a:latin typeface="Times New Roman" pitchFamily="18" charset="0"/>
              </a:rPr>
              <a:t>B</a:t>
            </a:r>
            <a:r>
              <a:rPr kumimoji="1" lang="en-US" altLang="zh-CN" sz="2400" b="1" baseline="-25000" dirty="0">
                <a:solidFill>
                  <a:srgbClr val="000000"/>
                </a:solidFill>
                <a:latin typeface="Times New Roman" pitchFamily="18" charset="0"/>
              </a:rPr>
              <a:t>k</a:t>
            </a:r>
            <a:r>
              <a:rPr kumimoji="1" lang="zh-CN" altLang="en-US" sz="2400" b="1" dirty="0">
                <a:solidFill>
                  <a:srgbClr val="000000"/>
                </a:solidFill>
                <a:latin typeface="Times New Roman" pitchFamily="18" charset="0"/>
              </a:rPr>
              <a:t>的秩为</a:t>
            </a:r>
            <a:r>
              <a:rPr kumimoji="1" lang="en-US" altLang="zh-CN" sz="2400" b="1" dirty="0">
                <a:solidFill>
                  <a:srgbClr val="000000"/>
                </a:solidFill>
                <a:latin typeface="Times New Roman" pitchFamily="18" charset="0"/>
              </a:rPr>
              <a:t>n-1.</a:t>
            </a:r>
          </a:p>
          <a:p>
            <a:pPr fontAlgn="base">
              <a:spcBef>
                <a:spcPct val="20000"/>
              </a:spcBef>
              <a:spcAft>
                <a:spcPct val="0"/>
              </a:spcAft>
              <a:buClr>
                <a:srgbClr val="795185"/>
              </a:buClr>
              <a:buSzPct val="60000"/>
              <a:defRPr/>
            </a:pPr>
            <a:r>
              <a:rPr kumimoji="1" lang="zh-CN" altLang="en-US" sz="2400" b="1" dirty="0">
                <a:solidFill>
                  <a:srgbClr val="FF0000"/>
                </a:solidFill>
                <a:latin typeface="Times New Roman" pitchFamily="18" charset="0"/>
              </a:rPr>
              <a:t>推论</a:t>
            </a:r>
            <a:r>
              <a:rPr kumimoji="1" lang="en-US" altLang="zh-CN" sz="2400" b="1" dirty="0">
                <a:solidFill>
                  <a:srgbClr val="FF0000"/>
                </a:solidFill>
                <a:latin typeface="Times New Roman" pitchFamily="18" charset="0"/>
              </a:rPr>
              <a:t>3.2.1  </a:t>
            </a:r>
            <a:r>
              <a:rPr kumimoji="1" lang="en-US" altLang="zh-CN" sz="2400" b="1" dirty="0">
                <a:solidFill>
                  <a:srgbClr val="000000"/>
                </a:solidFill>
                <a:latin typeface="Times New Roman" pitchFamily="18" charset="0"/>
              </a:rPr>
              <a:t>n</a:t>
            </a:r>
            <a:r>
              <a:rPr kumimoji="1" lang="zh-CN" altLang="en-US" sz="2400" b="1" dirty="0">
                <a:solidFill>
                  <a:srgbClr val="000000"/>
                </a:solidFill>
                <a:latin typeface="Times New Roman" pitchFamily="18" charset="0"/>
              </a:rPr>
              <a:t>个点的树的基本关联矩阵的秩为</a:t>
            </a:r>
            <a:r>
              <a:rPr kumimoji="1" lang="en-US" altLang="zh-CN" sz="2400" b="1" dirty="0">
                <a:solidFill>
                  <a:srgbClr val="000000"/>
                </a:solidFill>
                <a:latin typeface="Times New Roman" pitchFamily="18" charset="0"/>
              </a:rPr>
              <a:t>n-1.</a:t>
            </a:r>
          </a:p>
          <a:p>
            <a:pPr lvl="0" fontAlgn="base">
              <a:spcBef>
                <a:spcPct val="20000"/>
              </a:spcBef>
              <a:spcAft>
                <a:spcPct val="0"/>
              </a:spcAft>
              <a:buClr>
                <a:srgbClr val="795185"/>
              </a:buClr>
              <a:buSzPct val="60000"/>
              <a:defRPr/>
            </a:pPr>
            <a:r>
              <a:rPr kumimoji="1" lang="zh-CN" altLang="en-US" sz="2400" b="1" dirty="0">
                <a:solidFill>
                  <a:srgbClr val="FF0000"/>
                </a:solidFill>
                <a:latin typeface="Times New Roman" panose="02020603050405020304" pitchFamily="18" charset="0"/>
                <a:cs typeface="Times New Roman" panose="02020603050405020304" pitchFamily="18" charset="0"/>
              </a:rPr>
              <a:t>定理</a:t>
            </a:r>
            <a:r>
              <a:rPr kumimoji="1" lang="en-US" altLang="zh-CN" sz="2400" b="1" dirty="0">
                <a:solidFill>
                  <a:srgbClr val="FF0000"/>
                </a:solidFill>
                <a:latin typeface="Times New Roman" panose="02020603050405020304" pitchFamily="18" charset="0"/>
                <a:cs typeface="Times New Roman" panose="02020603050405020304" pitchFamily="18" charset="0"/>
              </a:rPr>
              <a:t>3.2.5</a:t>
            </a: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设</a:t>
            </a:r>
            <a:r>
              <a:rPr kumimoji="1" lang="en-US" altLang="zh-CN" sz="2400" b="1" dirty="0">
                <a:solidFill>
                  <a:srgbClr val="000000"/>
                </a:solidFill>
                <a:latin typeface="Times New Roman" panose="02020603050405020304" pitchFamily="18" charset="0"/>
                <a:cs typeface="Times New Roman" panose="02020603050405020304" pitchFamily="18" charset="0"/>
              </a:rPr>
              <a:t>B</a:t>
            </a:r>
            <a:r>
              <a:rPr kumimoji="1" lang="en-US" altLang="zh-CN" sz="2400" b="1" baseline="-25000" dirty="0">
                <a:solidFill>
                  <a:srgbClr val="000000"/>
                </a:solidFill>
                <a:latin typeface="Times New Roman" panose="02020603050405020304" pitchFamily="18" charset="0"/>
                <a:cs typeface="Times New Roman" panose="02020603050405020304" pitchFamily="18" charset="0"/>
              </a:rPr>
              <a:t>k</a:t>
            </a:r>
            <a:r>
              <a:rPr kumimoji="1" lang="zh-CN" altLang="en-US" sz="2400" b="1" dirty="0">
                <a:solidFill>
                  <a:srgbClr val="000000"/>
                </a:solidFill>
                <a:latin typeface="Times New Roman" panose="02020603050405020304" pitchFamily="18" charset="0"/>
                <a:cs typeface="Times New Roman" panose="02020603050405020304" pitchFamily="18" charset="0"/>
              </a:rPr>
              <a:t>为有向连通图</a:t>
            </a:r>
            <a:r>
              <a:rPr kumimoji="1" lang="en-US" altLang="zh-CN" sz="2400" b="1" dirty="0">
                <a:solidFill>
                  <a:srgbClr val="000000"/>
                </a:solidFill>
                <a:latin typeface="Times New Roman" panose="02020603050405020304" pitchFamily="18" charset="0"/>
                <a:cs typeface="Times New Roman" panose="02020603050405020304" pitchFamily="18" charset="0"/>
              </a:rPr>
              <a:t>G</a:t>
            </a:r>
            <a:r>
              <a:rPr kumimoji="1" lang="zh-CN" altLang="en-US" sz="2400" b="1" dirty="0">
                <a:solidFill>
                  <a:srgbClr val="000000"/>
                </a:solidFill>
                <a:latin typeface="Times New Roman" panose="02020603050405020304" pitchFamily="18" charset="0"/>
                <a:cs typeface="Times New Roman" panose="02020603050405020304" pitchFamily="18" charset="0"/>
              </a:rPr>
              <a:t>的基本关联矩阵</a:t>
            </a:r>
            <a:r>
              <a:rPr kumimoji="1" lang="en-US" altLang="zh-CN" sz="2400" b="1" dirty="0">
                <a:solidFill>
                  <a:srgbClr val="000000"/>
                </a:solidFill>
                <a:latin typeface="Times New Roman" panose="02020603050405020304" pitchFamily="18" charset="0"/>
                <a:cs typeface="Times New Roman" panose="02020603050405020304" pitchFamily="18" charset="0"/>
              </a:rPr>
              <a:t>, C</a:t>
            </a:r>
            <a:r>
              <a:rPr kumimoji="1" lang="zh-CN" altLang="en-US" sz="2400" b="1" dirty="0">
                <a:solidFill>
                  <a:srgbClr val="000000"/>
                </a:solidFill>
                <a:latin typeface="Times New Roman" panose="02020603050405020304" pitchFamily="18" charset="0"/>
                <a:cs typeface="Times New Roman" panose="02020603050405020304" pitchFamily="18" charset="0"/>
              </a:rPr>
              <a:t>是</a:t>
            </a:r>
            <a:r>
              <a:rPr kumimoji="1" lang="en-US" altLang="zh-CN" sz="2400" b="1" dirty="0">
                <a:solidFill>
                  <a:srgbClr val="000000"/>
                </a:solidFill>
                <a:latin typeface="Times New Roman" panose="02020603050405020304" pitchFamily="18" charset="0"/>
                <a:cs typeface="Times New Roman" panose="02020603050405020304" pitchFamily="18" charset="0"/>
              </a:rPr>
              <a:t>G</a:t>
            </a:r>
            <a:r>
              <a:rPr kumimoji="1" lang="zh-CN" altLang="en-US" sz="2400" b="1" dirty="0">
                <a:solidFill>
                  <a:srgbClr val="000000"/>
                </a:solidFill>
                <a:latin typeface="Times New Roman" panose="02020603050405020304" pitchFamily="18" charset="0"/>
                <a:cs typeface="Times New Roman" panose="02020603050405020304" pitchFamily="18" charset="0"/>
              </a:rPr>
              <a:t>中的一个回路</a:t>
            </a: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则</a:t>
            </a:r>
            <a:r>
              <a:rPr kumimoji="1" lang="en-US" altLang="zh-CN" sz="2400" b="1" dirty="0">
                <a:solidFill>
                  <a:srgbClr val="000000"/>
                </a:solidFill>
                <a:latin typeface="Times New Roman" panose="02020603050405020304" pitchFamily="18" charset="0"/>
                <a:cs typeface="Times New Roman" panose="02020603050405020304" pitchFamily="18" charset="0"/>
              </a:rPr>
              <a:t>C</a:t>
            </a:r>
            <a:r>
              <a:rPr kumimoji="1" lang="zh-CN" altLang="en-US" sz="2400" b="1" dirty="0">
                <a:solidFill>
                  <a:srgbClr val="000000"/>
                </a:solidFill>
                <a:latin typeface="Times New Roman" panose="02020603050405020304" pitchFamily="18" charset="0"/>
                <a:cs typeface="Times New Roman" panose="02020603050405020304" pitchFamily="18" charset="0"/>
              </a:rPr>
              <a:t>中各边所对应</a:t>
            </a:r>
            <a:r>
              <a:rPr kumimoji="1" lang="en-US" altLang="zh-CN" sz="2400" b="1" dirty="0">
                <a:solidFill>
                  <a:srgbClr val="000000"/>
                </a:solidFill>
                <a:latin typeface="Times New Roman" panose="02020603050405020304" pitchFamily="18" charset="0"/>
                <a:cs typeface="Times New Roman" panose="02020603050405020304" pitchFamily="18" charset="0"/>
              </a:rPr>
              <a:t>B</a:t>
            </a:r>
            <a:r>
              <a:rPr kumimoji="1" lang="en-US" altLang="zh-CN" sz="2400" b="1" baseline="-25000" dirty="0">
                <a:solidFill>
                  <a:srgbClr val="000000"/>
                </a:solidFill>
                <a:latin typeface="Times New Roman" panose="02020603050405020304" pitchFamily="18" charset="0"/>
                <a:cs typeface="Times New Roman" panose="02020603050405020304" pitchFamily="18" charset="0"/>
              </a:rPr>
              <a:t>k</a:t>
            </a:r>
            <a:r>
              <a:rPr kumimoji="1" lang="zh-CN" altLang="en-US" sz="2400" b="1" dirty="0">
                <a:solidFill>
                  <a:srgbClr val="000000"/>
                </a:solidFill>
                <a:latin typeface="Times New Roman" panose="02020603050405020304" pitchFamily="18" charset="0"/>
                <a:cs typeface="Times New Roman" panose="02020603050405020304" pitchFamily="18" charset="0"/>
              </a:rPr>
              <a:t>的各列相关</a:t>
            </a:r>
            <a:r>
              <a:rPr kumimoji="1" lang="en-US" altLang="zh-CN" sz="2400" b="1" dirty="0">
                <a:solidFill>
                  <a:srgbClr val="000000"/>
                </a:solidFill>
                <a:latin typeface="Times New Roman" panose="02020603050405020304" pitchFamily="18" charset="0"/>
                <a:cs typeface="Times New Roman" panose="02020603050405020304" pitchFamily="18" charset="0"/>
              </a:rPr>
              <a:t>.</a:t>
            </a:r>
          </a:p>
          <a:p>
            <a:pPr lvl="0" fontAlgn="base">
              <a:lnSpc>
                <a:spcPct val="90000"/>
              </a:lnSpc>
              <a:spcBef>
                <a:spcPct val="20000"/>
              </a:spcBef>
              <a:spcAft>
                <a:spcPct val="0"/>
              </a:spcAft>
              <a:buClr>
                <a:srgbClr val="795185"/>
              </a:buClr>
              <a:buSzPct val="60000"/>
              <a:defRPr/>
            </a:pPr>
            <a:r>
              <a:rPr kumimoji="1" lang="zh-CN" altLang="en-US" sz="2400" b="1" dirty="0">
                <a:solidFill>
                  <a:srgbClr val="FF0000"/>
                </a:solidFill>
                <a:latin typeface="Times New Roman" panose="02020603050405020304" pitchFamily="18" charset="0"/>
                <a:cs typeface="Times New Roman" panose="02020603050405020304" pitchFamily="18" charset="0"/>
              </a:rPr>
              <a:t>定理</a:t>
            </a:r>
            <a:r>
              <a:rPr kumimoji="1" lang="en-US" altLang="zh-CN" sz="2400" b="1" dirty="0">
                <a:solidFill>
                  <a:srgbClr val="FF0000"/>
                </a:solidFill>
                <a:latin typeface="Times New Roman" panose="02020603050405020304" pitchFamily="18" charset="0"/>
                <a:cs typeface="Times New Roman" panose="02020603050405020304" pitchFamily="18" charset="0"/>
              </a:rPr>
              <a:t>3.2.6</a:t>
            </a: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令</a:t>
            </a:r>
            <a:r>
              <a:rPr kumimoji="1" lang="en-US" altLang="zh-CN" sz="2400" b="1" dirty="0">
                <a:solidFill>
                  <a:srgbClr val="000000"/>
                </a:solidFill>
                <a:latin typeface="Times New Roman" panose="02020603050405020304" pitchFamily="18" charset="0"/>
                <a:cs typeface="Times New Roman" panose="02020603050405020304" pitchFamily="18" charset="0"/>
              </a:rPr>
              <a:t>B</a:t>
            </a:r>
            <a:r>
              <a:rPr kumimoji="1" lang="en-US" altLang="zh-CN" sz="2400" b="1" baseline="-25000" dirty="0">
                <a:solidFill>
                  <a:srgbClr val="000000"/>
                </a:solidFill>
                <a:latin typeface="Times New Roman" panose="02020603050405020304" pitchFamily="18" charset="0"/>
                <a:cs typeface="Times New Roman" panose="02020603050405020304" pitchFamily="18" charset="0"/>
              </a:rPr>
              <a:t>k</a:t>
            </a:r>
            <a:r>
              <a:rPr kumimoji="1" lang="zh-CN" altLang="en-US" sz="2400" b="1" dirty="0">
                <a:solidFill>
                  <a:srgbClr val="000000"/>
                </a:solidFill>
                <a:latin typeface="Times New Roman" panose="02020603050405020304" pitchFamily="18" charset="0"/>
                <a:cs typeface="Times New Roman" panose="02020603050405020304" pitchFamily="18" charset="0"/>
              </a:rPr>
              <a:t>是有向连通图</a:t>
            </a:r>
            <a:r>
              <a:rPr kumimoji="1" lang="en-US" altLang="zh-CN" sz="2400" b="1" dirty="0">
                <a:solidFill>
                  <a:srgbClr val="000000"/>
                </a:solidFill>
                <a:latin typeface="Times New Roman" panose="02020603050405020304" pitchFamily="18" charset="0"/>
                <a:cs typeface="Times New Roman" panose="02020603050405020304" pitchFamily="18" charset="0"/>
              </a:rPr>
              <a:t>G</a:t>
            </a:r>
            <a:r>
              <a:rPr kumimoji="1" lang="zh-CN" altLang="en-US" sz="2400" b="1" dirty="0">
                <a:solidFill>
                  <a:srgbClr val="000000"/>
                </a:solidFill>
                <a:latin typeface="Times New Roman" panose="02020603050405020304" pitchFamily="18" charset="0"/>
                <a:cs typeface="Times New Roman" panose="02020603050405020304" pitchFamily="18" charset="0"/>
              </a:rPr>
              <a:t>的基本关联矩阵</a:t>
            </a: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则</a:t>
            </a:r>
            <a:r>
              <a:rPr kumimoji="1" lang="en-US" altLang="zh-CN" sz="2400" b="1" dirty="0">
                <a:solidFill>
                  <a:srgbClr val="000000"/>
                </a:solidFill>
                <a:latin typeface="Times New Roman" panose="02020603050405020304" pitchFamily="18" charset="0"/>
                <a:cs typeface="Times New Roman" panose="02020603050405020304" pitchFamily="18" charset="0"/>
              </a:rPr>
              <a:t>B</a:t>
            </a:r>
            <a:r>
              <a:rPr kumimoji="1" lang="en-US" altLang="zh-CN" sz="2400" b="1" baseline="-25000" dirty="0">
                <a:solidFill>
                  <a:srgbClr val="000000"/>
                </a:solidFill>
                <a:latin typeface="Times New Roman" panose="02020603050405020304" pitchFamily="18" charset="0"/>
                <a:cs typeface="Times New Roman" panose="02020603050405020304" pitchFamily="18" charset="0"/>
              </a:rPr>
              <a:t>k</a:t>
            </a:r>
            <a:r>
              <a:rPr kumimoji="1" lang="zh-CN" altLang="en-US" sz="2400" b="1" dirty="0">
                <a:solidFill>
                  <a:srgbClr val="000000"/>
                </a:solidFill>
                <a:latin typeface="Times New Roman" panose="02020603050405020304" pitchFamily="18" charset="0"/>
                <a:cs typeface="Times New Roman" panose="02020603050405020304" pitchFamily="18" charset="0"/>
              </a:rPr>
              <a:t>的任意</a:t>
            </a:r>
            <a:r>
              <a:rPr kumimoji="1" lang="en-US" altLang="zh-CN" sz="2400" b="1" dirty="0">
                <a:solidFill>
                  <a:srgbClr val="000000"/>
                </a:solidFill>
                <a:latin typeface="Times New Roman" panose="02020603050405020304" pitchFamily="18" charset="0"/>
                <a:cs typeface="Times New Roman" panose="02020603050405020304" pitchFamily="18" charset="0"/>
              </a:rPr>
              <a:t>n-1</a:t>
            </a:r>
            <a:r>
              <a:rPr kumimoji="1" lang="zh-CN" altLang="en-US" sz="2400" b="1" dirty="0">
                <a:solidFill>
                  <a:srgbClr val="000000"/>
                </a:solidFill>
                <a:latin typeface="Times New Roman" panose="02020603050405020304" pitchFamily="18" charset="0"/>
                <a:cs typeface="Times New Roman" panose="02020603050405020304" pitchFamily="18" charset="0"/>
              </a:rPr>
              <a:t>阶子阵行列式</a:t>
            </a:r>
            <a:r>
              <a:rPr kumimoji="1" lang="zh-CN" altLang="en-US" sz="2400" b="1"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1" dirty="0">
                <a:solidFill>
                  <a:srgbClr val="000000"/>
                </a:solidFill>
                <a:latin typeface="Times New Roman" panose="02020603050405020304" pitchFamily="18" charset="0"/>
                <a:cs typeface="Times New Roman" panose="02020603050405020304" pitchFamily="18" charset="0"/>
              </a:rPr>
              <a:t>0 </a:t>
            </a:r>
            <a:r>
              <a:rPr kumimoji="1" lang="en-US" altLang="zh-CN" sz="2400" b="1" dirty="0">
                <a:solidFill>
                  <a:srgbClr val="000000"/>
                </a:solidFill>
                <a:latin typeface="Times New Roman" panose="02020603050405020304" pitchFamily="18" charset="0"/>
                <a:cs typeface="Times New Roman" panose="02020603050405020304" pitchFamily="18" charset="0"/>
                <a:sym typeface="Symbol" pitchFamily="18" charset="2"/>
              </a:rPr>
              <a:t></a:t>
            </a:r>
            <a:r>
              <a:rPr kumimoji="1" lang="en-US" altLang="zh-CN"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000000"/>
                </a:solidFill>
                <a:latin typeface="Times New Roman" panose="02020603050405020304" pitchFamily="18" charset="0"/>
                <a:cs typeface="Times New Roman" panose="02020603050405020304" pitchFamily="18" charset="0"/>
              </a:rPr>
              <a:t>其各列所对应的边构成</a:t>
            </a:r>
            <a:r>
              <a:rPr kumimoji="1" lang="en-US" altLang="zh-CN" sz="2400" b="1" dirty="0">
                <a:solidFill>
                  <a:srgbClr val="000000"/>
                </a:solidFill>
                <a:latin typeface="Times New Roman" panose="02020603050405020304" pitchFamily="18" charset="0"/>
                <a:cs typeface="Times New Roman" panose="02020603050405020304" pitchFamily="18" charset="0"/>
              </a:rPr>
              <a:t>G</a:t>
            </a:r>
            <a:r>
              <a:rPr kumimoji="1" lang="zh-CN" altLang="en-US" sz="2400" b="1" dirty="0">
                <a:solidFill>
                  <a:srgbClr val="000000"/>
                </a:solidFill>
                <a:latin typeface="Times New Roman" panose="02020603050405020304" pitchFamily="18" charset="0"/>
                <a:cs typeface="Times New Roman" panose="02020603050405020304" pitchFamily="18" charset="0"/>
              </a:rPr>
              <a:t>的一棵支撑树</a:t>
            </a:r>
            <a:r>
              <a:rPr kumimoji="1" lang="en-US" altLang="zh-CN" sz="2400" b="1" dirty="0">
                <a:solidFill>
                  <a:srgbClr val="000000"/>
                </a:solidFill>
                <a:latin typeface="Times New Roman" panose="02020603050405020304" pitchFamily="18" charset="0"/>
                <a:cs typeface="Times New Roman" panose="02020603050405020304" pitchFamily="18" charset="0"/>
              </a:rPr>
              <a:t>.</a:t>
            </a:r>
          </a:p>
          <a:p>
            <a:pPr fontAlgn="base">
              <a:spcBef>
                <a:spcPct val="20000"/>
              </a:spcBef>
              <a:spcAft>
                <a:spcPct val="0"/>
              </a:spcAft>
              <a:buClr>
                <a:srgbClr val="795185"/>
              </a:buClr>
              <a:buSzPct val="60000"/>
              <a:defRPr/>
            </a:pPr>
            <a:endParaRPr kumimoji="1" lang="en-US" altLang="zh-CN" sz="2400" b="1" dirty="0">
              <a:solidFill>
                <a:srgbClr val="000000"/>
              </a:solidFill>
              <a:latin typeface="Tahoma" pitchFamily="34" charset="0"/>
              <a:ea typeface="宋体" pitchFamily="2" charset="-122"/>
            </a:endParaRPr>
          </a:p>
        </p:txBody>
      </p:sp>
      <p:sp>
        <p:nvSpPr>
          <p:cNvPr id="7" name="标题 6"/>
          <p:cNvSpPr>
            <a:spLocks noGrp="1"/>
          </p:cNvSpPr>
          <p:nvPr>
            <p:ph type="title"/>
          </p:nvPr>
        </p:nvSpPr>
        <p:spPr/>
        <p:txBody>
          <a:bodyPr/>
          <a:lstStyle/>
          <a:p>
            <a:r>
              <a:rPr lang="zh-CN" altLang="en-US" dirty="0"/>
              <a:t>基本关联矩阵</a:t>
            </a:r>
          </a:p>
        </p:txBody>
      </p:sp>
    </p:spTree>
    <p:extLst>
      <p:ext uri="{BB962C8B-B14F-4D97-AF65-F5344CB8AC3E}">
        <p14:creationId xmlns:p14="http://schemas.microsoft.com/office/powerpoint/2010/main" val="47005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5942">
                                            <p:txEl>
                                              <p:pRg st="0" end="0"/>
                                            </p:txEl>
                                          </p:spTgt>
                                        </p:tgtEl>
                                        <p:attrNameLst>
                                          <p:attrName>style.visibility</p:attrName>
                                        </p:attrNameLst>
                                      </p:cBhvr>
                                      <p:to>
                                        <p:strVal val="visible"/>
                                      </p:to>
                                    </p:set>
                                    <p:animEffect transition="in" filter="blinds(horizontal)">
                                      <p:cBhvr>
                                        <p:cTn id="7" dur="500"/>
                                        <p:tgtEl>
                                          <p:spTgt spid="93594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5942">
                                            <p:txEl>
                                              <p:pRg st="1" end="1"/>
                                            </p:txEl>
                                          </p:spTgt>
                                        </p:tgtEl>
                                        <p:attrNameLst>
                                          <p:attrName>style.visibility</p:attrName>
                                        </p:attrNameLst>
                                      </p:cBhvr>
                                      <p:to>
                                        <p:strVal val="visible"/>
                                      </p:to>
                                    </p:set>
                                    <p:animEffect transition="in" filter="blinds(horizontal)">
                                      <p:cBhvr>
                                        <p:cTn id="10" dur="500"/>
                                        <p:tgtEl>
                                          <p:spTgt spid="93594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35942">
                                            <p:txEl>
                                              <p:pRg st="2" end="2"/>
                                            </p:txEl>
                                          </p:spTgt>
                                        </p:tgtEl>
                                        <p:attrNameLst>
                                          <p:attrName>style.visibility</p:attrName>
                                        </p:attrNameLst>
                                      </p:cBhvr>
                                      <p:to>
                                        <p:strVal val="visible"/>
                                      </p:to>
                                    </p:set>
                                    <p:animEffect transition="in" filter="blinds(horizontal)">
                                      <p:cBhvr>
                                        <p:cTn id="13" dur="500"/>
                                        <p:tgtEl>
                                          <p:spTgt spid="93594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35942">
                                            <p:txEl>
                                              <p:pRg st="3" end="3"/>
                                            </p:txEl>
                                          </p:spTgt>
                                        </p:tgtEl>
                                        <p:attrNameLst>
                                          <p:attrName>style.visibility</p:attrName>
                                        </p:attrNameLst>
                                      </p:cBhvr>
                                      <p:to>
                                        <p:strVal val="visible"/>
                                      </p:to>
                                    </p:set>
                                    <p:animEffect transition="in" filter="blinds(horizontal)">
                                      <p:cBhvr>
                                        <p:cTn id="16" dur="500"/>
                                        <p:tgtEl>
                                          <p:spTgt spid="93594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35942">
                                            <p:txEl>
                                              <p:pRg st="4" end="4"/>
                                            </p:txEl>
                                          </p:spTgt>
                                        </p:tgtEl>
                                        <p:attrNameLst>
                                          <p:attrName>style.visibility</p:attrName>
                                        </p:attrNameLst>
                                      </p:cBhvr>
                                      <p:to>
                                        <p:strVal val="visible"/>
                                      </p:to>
                                    </p:set>
                                    <p:animEffect transition="in" filter="blinds(horizontal)">
                                      <p:cBhvr>
                                        <p:cTn id="19" dur="500"/>
                                        <p:tgtEl>
                                          <p:spTgt spid="93594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935942">
                                            <p:txEl>
                                              <p:pRg st="5" end="5"/>
                                            </p:txEl>
                                          </p:spTgt>
                                        </p:tgtEl>
                                        <p:attrNameLst>
                                          <p:attrName>style.visibility</p:attrName>
                                        </p:attrNameLst>
                                      </p:cBhvr>
                                      <p:to>
                                        <p:strVal val="visible"/>
                                      </p:to>
                                    </p:set>
                                    <p:animEffect transition="in" filter="blinds(horizontal)">
                                      <p:cBhvr>
                                        <p:cTn id="22" dur="500"/>
                                        <p:tgtEl>
                                          <p:spTgt spid="9359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ChangeArrowheads="1"/>
          </p:cNvSpPr>
          <p:nvPr/>
        </p:nvSpPr>
        <p:spPr bwMode="auto">
          <a:xfrm>
            <a:off x="1962599" y="1223963"/>
            <a:ext cx="8686800" cy="4108450"/>
          </a:xfrm>
          <a:prstGeom prst="rect">
            <a:avLst/>
          </a:prstGeom>
          <a:noFill/>
          <a:ln w="9525">
            <a:noFill/>
            <a:miter lim="800000"/>
            <a:headEnd/>
            <a:tailEnd/>
          </a:ln>
        </p:spPr>
        <p:txBody>
          <a:bodyPr>
            <a:spAutoFit/>
          </a:bodyPr>
          <a:lstStyle/>
          <a:p>
            <a:pPr fontAlgn="base">
              <a:spcBef>
                <a:spcPct val="20000"/>
              </a:spcBef>
              <a:spcAft>
                <a:spcPct val="0"/>
              </a:spcAft>
              <a:buClr>
                <a:srgbClr val="795185"/>
              </a:buClr>
              <a:buSzPct val="60000"/>
              <a:defRPr/>
            </a:pPr>
            <a:r>
              <a:rPr kumimoji="1" lang="zh-CN" altLang="en-US" sz="2800" b="1" dirty="0">
                <a:solidFill>
                  <a:srgbClr val="FF0000"/>
                </a:solidFill>
                <a:latin typeface="Times New Roman" pitchFamily="18" charset="0"/>
                <a:ea typeface="宋体" pitchFamily="2" charset="-122"/>
              </a:rPr>
              <a:t>定理</a:t>
            </a:r>
            <a:r>
              <a:rPr kumimoji="1" lang="en-US" altLang="zh-CN" sz="2800" b="1" dirty="0">
                <a:solidFill>
                  <a:srgbClr val="FF0000"/>
                </a:solidFill>
                <a:latin typeface="Times New Roman" pitchFamily="18" charset="0"/>
                <a:ea typeface="宋体" pitchFamily="2" charset="-122"/>
              </a:rPr>
              <a:t>3.3.1  </a:t>
            </a:r>
            <a:r>
              <a:rPr kumimoji="1" lang="en-US" altLang="zh-CN" sz="2800" b="1" dirty="0">
                <a:solidFill>
                  <a:srgbClr val="000000"/>
                </a:solidFill>
                <a:latin typeface="Times New Roman" pitchFamily="18" charset="0"/>
                <a:ea typeface="宋体" pitchFamily="2" charset="-122"/>
              </a:rPr>
              <a:t>(</a:t>
            </a:r>
            <a:r>
              <a:rPr kumimoji="1" lang="en-US" altLang="zh-CN" sz="2800" b="1" i="1" dirty="0" err="1">
                <a:solidFill>
                  <a:srgbClr val="000000"/>
                </a:solidFill>
                <a:latin typeface="Times New Roman" pitchFamily="18" charset="0"/>
                <a:ea typeface="宋体" pitchFamily="2" charset="-122"/>
              </a:rPr>
              <a:t>Binet</a:t>
            </a:r>
            <a:r>
              <a:rPr kumimoji="1" lang="en-US" altLang="zh-CN" sz="2800" b="1" i="1" dirty="0">
                <a:solidFill>
                  <a:srgbClr val="000000"/>
                </a:solidFill>
                <a:latin typeface="Times New Roman" pitchFamily="18" charset="0"/>
                <a:ea typeface="宋体" pitchFamily="2" charset="-122"/>
              </a:rPr>
              <a:t>—Cauchy</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定理</a:t>
            </a:r>
            <a:r>
              <a:rPr kumimoji="1" lang="en-US" altLang="zh-CN" sz="2800" b="1" dirty="0">
                <a:solidFill>
                  <a:srgbClr val="000000"/>
                </a:solidFill>
                <a:latin typeface="Times New Roman" pitchFamily="18" charset="0"/>
                <a:ea typeface="宋体" pitchFamily="2" charset="-122"/>
              </a:rPr>
              <a:t>)</a:t>
            </a:r>
            <a:r>
              <a:rPr kumimoji="1" lang="zh-CN" altLang="en-US" sz="2800" b="1" dirty="0">
                <a:solidFill>
                  <a:srgbClr val="000000"/>
                </a:solidFill>
                <a:latin typeface="Times New Roman" pitchFamily="18" charset="0"/>
                <a:ea typeface="宋体" pitchFamily="2" charset="-122"/>
              </a:rPr>
              <a:t>：</a:t>
            </a:r>
            <a:r>
              <a:rPr kumimoji="1" lang="en-US" altLang="zh-CN" sz="2800" b="1" dirty="0">
                <a:solidFill>
                  <a:srgbClr val="000000"/>
                </a:solidFill>
                <a:latin typeface="Times New Roman" pitchFamily="18" charset="0"/>
                <a:ea typeface="宋体" pitchFamily="2" charset="-122"/>
              </a:rPr>
              <a:t>A=(</a:t>
            </a:r>
            <a:r>
              <a:rPr kumimoji="1" lang="en-US" altLang="zh-CN" sz="2800" b="1" i="1" dirty="0" err="1">
                <a:solidFill>
                  <a:srgbClr val="000000"/>
                </a:solidFill>
                <a:latin typeface="Times New Roman" pitchFamily="18" charset="0"/>
                <a:ea typeface="宋体" pitchFamily="2" charset="-122"/>
              </a:rPr>
              <a:t>a</a:t>
            </a:r>
            <a:r>
              <a:rPr kumimoji="1" lang="en-US" altLang="zh-CN" sz="2800" b="1" i="1" baseline="-25000" dirty="0" err="1">
                <a:solidFill>
                  <a:srgbClr val="000000"/>
                </a:solidFill>
                <a:latin typeface="Times New Roman" pitchFamily="18" charset="0"/>
                <a:ea typeface="宋体" pitchFamily="2" charset="-122"/>
              </a:rPr>
              <a:t>ij</a:t>
            </a:r>
            <a:r>
              <a:rPr kumimoji="1" lang="en-US" altLang="zh-CN" sz="2800" b="1" dirty="0">
                <a:solidFill>
                  <a:srgbClr val="000000"/>
                </a:solidFill>
                <a:latin typeface="Times New Roman" pitchFamily="18" charset="0"/>
                <a:ea typeface="宋体" pitchFamily="2" charset="-122"/>
              </a:rPr>
              <a:t>)</a:t>
            </a:r>
            <a:r>
              <a:rPr kumimoji="1" lang="en-US" altLang="zh-CN" sz="2800" b="1" baseline="-25000" dirty="0" err="1">
                <a:solidFill>
                  <a:srgbClr val="000000"/>
                </a:solidFill>
                <a:latin typeface="Times New Roman" pitchFamily="18" charset="0"/>
                <a:ea typeface="宋体" pitchFamily="2" charset="-122"/>
              </a:rPr>
              <a:t>m</a:t>
            </a:r>
            <a:r>
              <a:rPr kumimoji="1" lang="en-US" altLang="zh-CN" sz="2800" b="1" baseline="-25000" dirty="0" err="1">
                <a:solidFill>
                  <a:srgbClr val="000000"/>
                </a:solidFill>
                <a:latin typeface="Times New Roman" pitchFamily="18" charset="0"/>
                <a:ea typeface="宋体" pitchFamily="2" charset="-122"/>
                <a:sym typeface="Symbol" pitchFamily="18" charset="2"/>
              </a:rPr>
              <a:t></a:t>
            </a:r>
            <a:r>
              <a:rPr kumimoji="1" lang="en-US" altLang="zh-CN" sz="2800" b="1" baseline="-25000" dirty="0" err="1">
                <a:solidFill>
                  <a:srgbClr val="000000"/>
                </a:solidFill>
                <a:latin typeface="Times New Roman" pitchFamily="18" charset="0"/>
                <a:ea typeface="宋体" pitchFamily="2" charset="-122"/>
              </a:rPr>
              <a:t>n</a:t>
            </a:r>
            <a:r>
              <a:rPr kumimoji="1" lang="en-US" altLang="zh-CN" sz="2800" b="1" dirty="0">
                <a:solidFill>
                  <a:srgbClr val="000000"/>
                </a:solidFill>
                <a:latin typeface="Times New Roman" pitchFamily="18" charset="0"/>
                <a:ea typeface="宋体" pitchFamily="2" charset="-122"/>
              </a:rPr>
              <a:t>, B=(</a:t>
            </a:r>
            <a:r>
              <a:rPr kumimoji="1" lang="en-US" altLang="zh-CN" sz="2800" b="1" i="1" dirty="0" err="1">
                <a:solidFill>
                  <a:srgbClr val="000000"/>
                </a:solidFill>
                <a:latin typeface="Times New Roman" pitchFamily="18" charset="0"/>
                <a:ea typeface="宋体" pitchFamily="2" charset="-122"/>
              </a:rPr>
              <a:t>b</a:t>
            </a:r>
            <a:r>
              <a:rPr kumimoji="1" lang="en-US" altLang="zh-CN" sz="2800" b="1" i="1" baseline="-25000" dirty="0" err="1">
                <a:solidFill>
                  <a:srgbClr val="000000"/>
                </a:solidFill>
                <a:latin typeface="Times New Roman" pitchFamily="18" charset="0"/>
                <a:ea typeface="宋体" pitchFamily="2" charset="-122"/>
              </a:rPr>
              <a:t>ij</a:t>
            </a:r>
            <a:r>
              <a:rPr kumimoji="1" lang="en-US" altLang="zh-CN" sz="2800" b="1" dirty="0">
                <a:solidFill>
                  <a:srgbClr val="000000"/>
                </a:solidFill>
                <a:latin typeface="Times New Roman" pitchFamily="18" charset="0"/>
                <a:ea typeface="宋体" pitchFamily="2" charset="-122"/>
              </a:rPr>
              <a:t>)</a:t>
            </a:r>
            <a:r>
              <a:rPr kumimoji="1" lang="en-US" altLang="zh-CN" sz="2800" b="1" baseline="-25000" dirty="0" err="1">
                <a:solidFill>
                  <a:srgbClr val="000000"/>
                </a:solidFill>
                <a:latin typeface="Times New Roman" pitchFamily="18" charset="0"/>
                <a:ea typeface="宋体" pitchFamily="2" charset="-122"/>
              </a:rPr>
              <a:t>n</a:t>
            </a:r>
            <a:r>
              <a:rPr kumimoji="1" lang="en-US" altLang="zh-CN" sz="2800" b="1" baseline="-25000" dirty="0" err="1">
                <a:solidFill>
                  <a:srgbClr val="000000"/>
                </a:solidFill>
                <a:latin typeface="Times New Roman" pitchFamily="18" charset="0"/>
                <a:ea typeface="宋体" pitchFamily="2" charset="-122"/>
                <a:sym typeface="Symbol" pitchFamily="18" charset="2"/>
              </a:rPr>
              <a:t></a:t>
            </a:r>
            <a:r>
              <a:rPr kumimoji="1" lang="en-US" altLang="zh-CN" sz="2800" b="1" baseline="-25000" dirty="0" err="1">
                <a:solidFill>
                  <a:srgbClr val="000000"/>
                </a:solidFill>
                <a:latin typeface="Times New Roman" pitchFamily="18" charset="0"/>
                <a:ea typeface="宋体" pitchFamily="2" charset="-122"/>
              </a:rPr>
              <a:t>m</a:t>
            </a:r>
            <a:r>
              <a:rPr kumimoji="1" lang="en-US" altLang="zh-CN" sz="2800" b="1" dirty="0">
                <a:solidFill>
                  <a:srgbClr val="000000"/>
                </a:solidFill>
                <a:latin typeface="Times New Roman" pitchFamily="18" charset="0"/>
                <a:ea typeface="宋体" pitchFamily="2" charset="-122"/>
              </a:rPr>
              <a:t>, </a:t>
            </a:r>
          </a:p>
          <a:p>
            <a:pPr fontAlgn="base">
              <a:spcBef>
                <a:spcPct val="20000"/>
              </a:spcBef>
              <a:spcAft>
                <a:spcPct val="0"/>
              </a:spcAft>
              <a:buClr>
                <a:srgbClr val="795185"/>
              </a:buClr>
              <a:buSzPct val="60000"/>
              <a:defRPr/>
            </a:pPr>
            <a:r>
              <a:rPr kumimoji="1" lang="en-US" altLang="zh-CN" sz="2800" b="1" dirty="0">
                <a:solidFill>
                  <a:srgbClr val="000000"/>
                </a:solidFill>
                <a:latin typeface="Times New Roman" pitchFamily="18" charset="0"/>
                <a:ea typeface="宋体" pitchFamily="2" charset="-122"/>
              </a:rPr>
              <a:t>                  m≤=n. </a:t>
            </a:r>
            <a:r>
              <a:rPr kumimoji="1" lang="zh-CN" altLang="en-US" sz="2800" b="1" dirty="0">
                <a:solidFill>
                  <a:srgbClr val="000000"/>
                </a:solidFill>
                <a:latin typeface="Times New Roman" pitchFamily="18" charset="0"/>
                <a:ea typeface="宋体" pitchFamily="2" charset="-122"/>
              </a:rPr>
              <a:t>则</a:t>
            </a:r>
          </a:p>
          <a:p>
            <a:pPr fontAlgn="base">
              <a:spcBef>
                <a:spcPct val="20000"/>
              </a:spcBef>
              <a:spcAft>
                <a:spcPct val="0"/>
              </a:spcAft>
              <a:buClr>
                <a:srgbClr val="795185"/>
              </a:buClr>
              <a:buSzPct val="60000"/>
              <a:defRPr/>
            </a:pPr>
            <a:r>
              <a:rPr kumimoji="1" lang="zh-CN" altLang="en-US" sz="2800" b="1" dirty="0">
                <a:solidFill>
                  <a:srgbClr val="000000"/>
                </a:solidFill>
                <a:latin typeface="Times New Roman" pitchFamily="18" charset="0"/>
                <a:ea typeface="宋体" pitchFamily="2" charset="-122"/>
              </a:rPr>
              <a:t>                                          </a:t>
            </a:r>
          </a:p>
          <a:p>
            <a:pPr fontAlgn="base">
              <a:spcBef>
                <a:spcPct val="20000"/>
              </a:spcBef>
              <a:spcAft>
                <a:spcPct val="0"/>
              </a:spcAft>
              <a:buClr>
                <a:srgbClr val="795185"/>
              </a:buClr>
              <a:buSzPct val="60000"/>
              <a:defRPr/>
            </a:pPr>
            <a:r>
              <a:rPr kumimoji="1" lang="zh-CN" altLang="en-US" sz="2800" b="1" dirty="0">
                <a:solidFill>
                  <a:srgbClr val="000000"/>
                </a:solidFill>
                <a:latin typeface="Times New Roman" pitchFamily="18" charset="0"/>
                <a:ea typeface="宋体" pitchFamily="2" charset="-122"/>
              </a:rPr>
              <a:t>            </a:t>
            </a:r>
          </a:p>
          <a:p>
            <a:pPr fontAlgn="base">
              <a:spcBef>
                <a:spcPct val="20000"/>
              </a:spcBef>
              <a:spcAft>
                <a:spcPct val="0"/>
              </a:spcAft>
              <a:buClr>
                <a:srgbClr val="795185"/>
              </a:buClr>
              <a:buSzPct val="60000"/>
              <a:defRPr/>
            </a:pPr>
            <a:r>
              <a:rPr kumimoji="1" lang="zh-CN" altLang="en-US" sz="2800" b="1" i="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其中：</a:t>
            </a:r>
            <a:r>
              <a:rPr kumimoji="1" lang="en-US" altLang="zh-CN" sz="2800" b="1" i="1" dirty="0">
                <a:solidFill>
                  <a:srgbClr val="000000"/>
                </a:solidFill>
                <a:latin typeface="Times New Roman" pitchFamily="18" charset="0"/>
                <a:ea typeface="宋体" pitchFamily="2" charset="-122"/>
              </a:rPr>
              <a:t>A</a:t>
            </a:r>
            <a:r>
              <a:rPr kumimoji="1" lang="en-US" altLang="zh-CN" sz="2800" b="1" i="1" baseline="-25000" dirty="0">
                <a:solidFill>
                  <a:srgbClr val="000000"/>
                </a:solidFill>
                <a:latin typeface="Times New Roman" pitchFamily="18" charset="0"/>
                <a:ea typeface="宋体" pitchFamily="2" charset="-122"/>
              </a:rPr>
              <a:t>i</a:t>
            </a:r>
            <a:r>
              <a:rPr kumimoji="1" lang="zh-CN" altLang="en-US" sz="2800" b="1" dirty="0">
                <a:solidFill>
                  <a:srgbClr val="000000"/>
                </a:solidFill>
                <a:latin typeface="Times New Roman" pitchFamily="18" charset="0"/>
                <a:ea typeface="宋体" pitchFamily="2" charset="-122"/>
              </a:rPr>
              <a:t>是从</a:t>
            </a:r>
            <a:r>
              <a:rPr kumimoji="1" lang="en-US" altLang="zh-CN" sz="2800" b="1" i="1" dirty="0">
                <a:solidFill>
                  <a:srgbClr val="000000"/>
                </a:solidFill>
                <a:latin typeface="Times New Roman" pitchFamily="18" charset="0"/>
                <a:ea typeface="宋体" pitchFamily="2" charset="-122"/>
              </a:rPr>
              <a:t>A</a:t>
            </a:r>
            <a:r>
              <a:rPr kumimoji="1" lang="zh-CN" altLang="en-US" sz="2800" b="1" dirty="0">
                <a:solidFill>
                  <a:srgbClr val="000000"/>
                </a:solidFill>
                <a:latin typeface="Times New Roman" pitchFamily="18" charset="0"/>
                <a:ea typeface="宋体" pitchFamily="2" charset="-122"/>
              </a:rPr>
              <a:t>中取不同的</a:t>
            </a:r>
            <a:r>
              <a:rPr kumimoji="1" lang="en-US" altLang="zh-CN" sz="2800" b="1" i="1" dirty="0">
                <a:solidFill>
                  <a:srgbClr val="000000"/>
                </a:solidFill>
                <a:latin typeface="Times New Roman" pitchFamily="18" charset="0"/>
                <a:ea typeface="宋体" pitchFamily="2" charset="-122"/>
              </a:rPr>
              <a:t>m</a:t>
            </a:r>
            <a:r>
              <a:rPr kumimoji="1" lang="zh-CN" altLang="en-US" sz="2800" b="1" dirty="0">
                <a:solidFill>
                  <a:srgbClr val="000000"/>
                </a:solidFill>
                <a:latin typeface="Times New Roman" pitchFamily="18" charset="0"/>
                <a:ea typeface="宋体" pitchFamily="2" charset="-122"/>
              </a:rPr>
              <a:t>列所成的行列式</a:t>
            </a:r>
            <a:r>
              <a:rPr kumimoji="1" lang="en-US" altLang="zh-CN" sz="2800" b="1" dirty="0">
                <a:solidFill>
                  <a:srgbClr val="000000"/>
                </a:solidFill>
                <a:latin typeface="Times New Roman" pitchFamily="18" charset="0"/>
                <a:ea typeface="宋体" pitchFamily="2" charset="-122"/>
              </a:rPr>
              <a:t>. </a:t>
            </a:r>
          </a:p>
          <a:p>
            <a:pPr fontAlgn="base">
              <a:spcBef>
                <a:spcPct val="20000"/>
              </a:spcBef>
              <a:spcAft>
                <a:spcPct val="0"/>
              </a:spcAft>
              <a:buClr>
                <a:srgbClr val="795185"/>
              </a:buClr>
              <a:buSzPct val="60000"/>
              <a:defRPr/>
            </a:pPr>
            <a:r>
              <a:rPr kumimoji="1" lang="en-US" altLang="zh-CN" sz="2800" b="1" dirty="0">
                <a:solidFill>
                  <a:srgbClr val="000000"/>
                </a:solidFill>
                <a:latin typeface="Times New Roman" pitchFamily="18" charset="0"/>
                <a:ea typeface="宋体" pitchFamily="2" charset="-122"/>
              </a:rPr>
              <a:t>                 </a:t>
            </a:r>
            <a:r>
              <a:rPr kumimoji="1" lang="en-US" altLang="zh-CN" sz="2800" b="1" i="1" dirty="0">
                <a:solidFill>
                  <a:srgbClr val="000000"/>
                </a:solidFill>
                <a:latin typeface="Times New Roman" pitchFamily="18" charset="0"/>
                <a:ea typeface="宋体" pitchFamily="2" charset="-122"/>
              </a:rPr>
              <a:t>B</a:t>
            </a:r>
            <a:r>
              <a:rPr kumimoji="1" lang="en-US" altLang="zh-CN" sz="2800" b="1" i="1" baseline="-25000" dirty="0">
                <a:solidFill>
                  <a:srgbClr val="000000"/>
                </a:solidFill>
                <a:latin typeface="Times New Roman" pitchFamily="18" charset="0"/>
                <a:ea typeface="宋体" pitchFamily="2" charset="-122"/>
              </a:rPr>
              <a:t>i</a:t>
            </a:r>
            <a:r>
              <a:rPr kumimoji="1" lang="zh-CN" altLang="en-US" sz="2800" b="1" dirty="0">
                <a:solidFill>
                  <a:srgbClr val="000000"/>
                </a:solidFill>
                <a:latin typeface="Times New Roman" pitchFamily="18" charset="0"/>
                <a:ea typeface="宋体" pitchFamily="2" charset="-122"/>
              </a:rPr>
              <a:t>是从</a:t>
            </a:r>
            <a:r>
              <a:rPr kumimoji="1" lang="en-US" altLang="zh-CN" sz="2800" b="1" i="1" dirty="0">
                <a:solidFill>
                  <a:srgbClr val="000000"/>
                </a:solidFill>
                <a:latin typeface="Times New Roman" pitchFamily="18" charset="0"/>
                <a:ea typeface="宋体" pitchFamily="2" charset="-122"/>
              </a:rPr>
              <a:t>B</a:t>
            </a:r>
            <a:r>
              <a:rPr kumimoji="1" lang="zh-CN" altLang="en-US" sz="2800" b="1" dirty="0">
                <a:solidFill>
                  <a:srgbClr val="000000"/>
                </a:solidFill>
                <a:latin typeface="Times New Roman" pitchFamily="18" charset="0"/>
                <a:ea typeface="宋体" pitchFamily="2" charset="-122"/>
              </a:rPr>
              <a:t>中取相应的</a:t>
            </a:r>
            <a:r>
              <a:rPr kumimoji="1" lang="en-US" altLang="zh-CN" sz="2800" b="1" i="1" dirty="0">
                <a:solidFill>
                  <a:srgbClr val="000000"/>
                </a:solidFill>
                <a:latin typeface="Times New Roman" pitchFamily="18" charset="0"/>
                <a:ea typeface="宋体" pitchFamily="2" charset="-122"/>
              </a:rPr>
              <a:t>m</a:t>
            </a:r>
            <a:r>
              <a:rPr kumimoji="1" lang="zh-CN" altLang="en-US" sz="2800" b="1" dirty="0">
                <a:solidFill>
                  <a:srgbClr val="000000"/>
                </a:solidFill>
                <a:latin typeface="Times New Roman" pitchFamily="18" charset="0"/>
                <a:ea typeface="宋体" pitchFamily="2" charset="-122"/>
              </a:rPr>
              <a:t>行构成的行列式</a:t>
            </a:r>
          </a:p>
          <a:p>
            <a:pPr fontAlgn="base">
              <a:spcBef>
                <a:spcPct val="20000"/>
              </a:spcBef>
              <a:spcAft>
                <a:spcPct val="0"/>
              </a:spcAft>
              <a:buClr>
                <a:srgbClr val="795185"/>
              </a:buClr>
              <a:buSzPct val="60000"/>
              <a:defRPr/>
            </a:pPr>
            <a:endParaRPr kumimoji="1" lang="zh-CN" altLang="en-US" sz="28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endParaRPr kumimoji="1" lang="en-US" altLang="zh-CN" sz="2800" b="1" dirty="0">
              <a:solidFill>
                <a:srgbClr val="000000"/>
              </a:solidFill>
              <a:latin typeface="Times New Roman" pitchFamily="18" charset="0"/>
              <a:ea typeface="宋体" pitchFamily="2" charset="-122"/>
            </a:endParaRPr>
          </a:p>
        </p:txBody>
      </p:sp>
      <p:graphicFrame>
        <p:nvGraphicFramePr>
          <p:cNvPr id="11266" name="Object 4"/>
          <p:cNvGraphicFramePr>
            <a:graphicFrameLocks noChangeAspect="1"/>
          </p:cNvGraphicFramePr>
          <p:nvPr/>
        </p:nvGraphicFramePr>
        <p:xfrm>
          <a:off x="4511675" y="2349500"/>
          <a:ext cx="2806700" cy="787400"/>
        </p:xfrm>
        <a:graphic>
          <a:graphicData uri="http://schemas.openxmlformats.org/presentationml/2006/ole">
            <mc:AlternateContent xmlns:mc="http://schemas.openxmlformats.org/markup-compatibility/2006">
              <mc:Choice xmlns:v="urn:schemas-microsoft-com:vml" Requires="v">
                <p:oleObj name="公式" r:id="rId2" imgW="1167893" imgH="342751" progId="Equation.3">
                  <p:embed/>
                </p:oleObj>
              </mc:Choice>
              <mc:Fallback>
                <p:oleObj name="公式" r:id="rId2" imgW="1167893" imgH="342751" progId="Equation.3">
                  <p:embed/>
                  <p:pic>
                    <p:nvPicPr>
                      <p:cNvPr id="1126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2349500"/>
                        <a:ext cx="2806700" cy="787400"/>
                      </a:xfrm>
                      <a:prstGeom prst="rect">
                        <a:avLst/>
                      </a:prstGeom>
                      <a:noFill/>
                    </p:spPr>
                  </p:pic>
                </p:oleObj>
              </mc:Fallback>
            </mc:AlternateContent>
          </a:graphicData>
        </a:graphic>
      </p:graphicFrame>
      <p:sp>
        <p:nvSpPr>
          <p:cNvPr id="7" name="标题 6"/>
          <p:cNvSpPr>
            <a:spLocks noGrp="1"/>
          </p:cNvSpPr>
          <p:nvPr>
            <p:ph type="title"/>
          </p:nvPr>
        </p:nvSpPr>
        <p:spPr/>
        <p:txBody>
          <a:bodyPr/>
          <a:lstStyle/>
          <a:p>
            <a:r>
              <a:rPr lang="zh-CN" altLang="en-US" dirty="0"/>
              <a:t>支撑树的计数</a:t>
            </a:r>
          </a:p>
        </p:txBody>
      </p:sp>
    </p:spTree>
    <p:extLst>
      <p:ext uri="{BB962C8B-B14F-4D97-AF65-F5344CB8AC3E}">
        <p14:creationId xmlns:p14="http://schemas.microsoft.com/office/powerpoint/2010/main" val="3045042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ChangeArrowheads="1"/>
          </p:cNvSpPr>
          <p:nvPr/>
        </p:nvSpPr>
        <p:spPr bwMode="auto">
          <a:xfrm>
            <a:off x="2046288" y="1232679"/>
            <a:ext cx="8621712" cy="984629"/>
          </a:xfrm>
          <a:prstGeom prst="rect">
            <a:avLst/>
          </a:prstGeom>
          <a:noFill/>
          <a:ln w="9525">
            <a:noFill/>
            <a:miter lim="800000"/>
            <a:headEnd/>
            <a:tailEnd/>
          </a:ln>
        </p:spPr>
        <p:txBody>
          <a:bodyPr lIns="0" tIns="0" rIns="0" bIns="0">
            <a:spAutoFit/>
          </a:bodyPr>
          <a:lstStyle/>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FF0000"/>
                </a:solidFill>
                <a:latin typeface="Times New Roman" pitchFamily="18" charset="0"/>
                <a:ea typeface="宋体" pitchFamily="2" charset="-122"/>
              </a:rPr>
              <a:t>定理</a:t>
            </a:r>
            <a:r>
              <a:rPr kumimoji="1" lang="en-US" altLang="zh-CN" sz="2800" b="1" dirty="0">
                <a:solidFill>
                  <a:srgbClr val="FF0000"/>
                </a:solidFill>
                <a:latin typeface="Times New Roman" pitchFamily="18" charset="0"/>
                <a:ea typeface="宋体" pitchFamily="2" charset="-122"/>
              </a:rPr>
              <a:t>3.2.2  </a:t>
            </a:r>
            <a:r>
              <a:rPr kumimoji="1" lang="zh-CN" altLang="en-US" sz="2800" b="1" dirty="0">
                <a:solidFill>
                  <a:srgbClr val="000000"/>
                </a:solidFill>
                <a:latin typeface="Times New Roman" pitchFamily="18" charset="0"/>
                <a:ea typeface="宋体" pitchFamily="2" charset="-122"/>
              </a:rPr>
              <a:t>设</a:t>
            </a:r>
            <a:r>
              <a:rPr kumimoji="1" lang="en-US" altLang="zh-CN" sz="2800" b="1" dirty="0">
                <a:solidFill>
                  <a:srgbClr val="000000"/>
                </a:solidFill>
                <a:latin typeface="Times New Roman" pitchFamily="18" charset="0"/>
                <a:ea typeface="宋体" pitchFamily="2" charset="-122"/>
              </a:rPr>
              <a:t>B</a:t>
            </a:r>
            <a:r>
              <a:rPr kumimoji="1" lang="en-US" altLang="zh-CN" sz="2800" b="1" baseline="-25000" dirty="0">
                <a:solidFill>
                  <a:srgbClr val="000000"/>
                </a:solidFill>
                <a:latin typeface="Times New Roman" pitchFamily="18" charset="0"/>
                <a:ea typeface="楷体_GB2312" pitchFamily="49" charset="-122"/>
              </a:rPr>
              <a:t>0</a:t>
            </a:r>
            <a:r>
              <a:rPr kumimoji="1" lang="zh-CN" altLang="en-US" sz="2800" b="1" dirty="0">
                <a:solidFill>
                  <a:srgbClr val="000000"/>
                </a:solidFill>
                <a:latin typeface="Times New Roman" pitchFamily="18" charset="0"/>
                <a:ea typeface="宋体" pitchFamily="2" charset="-122"/>
              </a:rPr>
              <a:t>为</a:t>
            </a:r>
            <a:r>
              <a:rPr kumimoji="1" lang="en-US" altLang="zh-CN" sz="2800" b="1" dirty="0">
                <a:solidFill>
                  <a:srgbClr val="000000"/>
                </a:solidFill>
                <a:latin typeface="Times New Roman" pitchFamily="18" charset="0"/>
                <a:ea typeface="宋体" pitchFamily="2" charset="-122"/>
              </a:rPr>
              <a:t>B(G)</a:t>
            </a:r>
            <a:r>
              <a:rPr kumimoji="1" lang="zh-CN" altLang="en-US" sz="2800" b="1" dirty="0">
                <a:solidFill>
                  <a:srgbClr val="000000"/>
                </a:solidFill>
                <a:latin typeface="Times New Roman" pitchFamily="18" charset="0"/>
                <a:ea typeface="宋体" pitchFamily="2" charset="-122"/>
              </a:rPr>
              <a:t>的任意一</a:t>
            </a:r>
            <a:r>
              <a:rPr kumimoji="1" lang="en-US" altLang="zh-CN" sz="2800" b="1" dirty="0">
                <a:solidFill>
                  <a:srgbClr val="000000"/>
                </a:solidFill>
                <a:latin typeface="Times New Roman" pitchFamily="18" charset="0"/>
                <a:ea typeface="宋体" pitchFamily="2" charset="-122"/>
              </a:rPr>
              <a:t>k</a:t>
            </a:r>
            <a:r>
              <a:rPr kumimoji="1" lang="zh-CN" altLang="en-US" sz="2800" b="1" dirty="0">
                <a:solidFill>
                  <a:srgbClr val="000000"/>
                </a:solidFill>
                <a:latin typeface="Times New Roman" pitchFamily="18" charset="0"/>
                <a:ea typeface="宋体" pitchFamily="2" charset="-122"/>
              </a:rPr>
              <a:t>阶方阵</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则</a:t>
            </a:r>
          </a:p>
          <a:p>
            <a:pPr marL="1350963" indent="-1350963" fontAlgn="base">
              <a:lnSpc>
                <a:spcPct val="120000"/>
              </a:lnSpc>
              <a:spcBef>
                <a:spcPct val="0"/>
              </a:spcBef>
              <a:spcAft>
                <a:spcPct val="0"/>
              </a:spcAft>
              <a:buClr>
                <a:srgbClr val="89AAD3"/>
              </a:buClr>
              <a:buSzPct val="70000"/>
              <a:defRPr/>
            </a:pPr>
            <a:r>
              <a:rPr kumimoji="1" lang="zh-CN" altLang="en-US" sz="2800" b="1" dirty="0">
                <a:solidFill>
                  <a:srgbClr val="000000"/>
                </a:solidFill>
                <a:latin typeface="Times New Roman" pitchFamily="18" charset="0"/>
                <a:ea typeface="宋体" pitchFamily="2" charset="-122"/>
              </a:rPr>
              <a:t>                  </a:t>
            </a:r>
            <a:r>
              <a:rPr kumimoji="1" lang="en-US" altLang="zh-CN" sz="2800" b="1" dirty="0">
                <a:solidFill>
                  <a:srgbClr val="000000"/>
                </a:solidFill>
                <a:latin typeface="Times New Roman" pitchFamily="18" charset="0"/>
                <a:ea typeface="宋体" pitchFamily="2" charset="-122"/>
              </a:rPr>
              <a:t>|B</a:t>
            </a:r>
            <a:r>
              <a:rPr kumimoji="1" lang="en-US" altLang="zh-CN" sz="2800" b="1" baseline="-25000" dirty="0">
                <a:solidFill>
                  <a:srgbClr val="000000"/>
                </a:solidFill>
                <a:latin typeface="Times New Roman" pitchFamily="18" charset="0"/>
                <a:ea typeface="楷体_GB2312" pitchFamily="49" charset="-122"/>
              </a:rPr>
              <a:t>0</a:t>
            </a:r>
            <a:r>
              <a:rPr kumimoji="1" lang="en-US" altLang="zh-CN" sz="2800" b="1" dirty="0">
                <a:solidFill>
                  <a:srgbClr val="000000"/>
                </a:solidFill>
                <a:latin typeface="Times New Roman" pitchFamily="18" charset="0"/>
                <a:ea typeface="宋体" pitchFamily="2" charset="-122"/>
              </a:rPr>
              <a:t>|=±1</a:t>
            </a:r>
            <a:r>
              <a:rPr kumimoji="1" lang="zh-CN" altLang="en-US" sz="2800" b="1" dirty="0">
                <a:solidFill>
                  <a:srgbClr val="000000"/>
                </a:solidFill>
                <a:latin typeface="Times New Roman" pitchFamily="18" charset="0"/>
                <a:ea typeface="宋体" pitchFamily="2" charset="-122"/>
              </a:rPr>
              <a:t>或</a:t>
            </a:r>
            <a:r>
              <a:rPr kumimoji="1" lang="en-US" altLang="zh-CN" sz="2800" b="1" dirty="0">
                <a:solidFill>
                  <a:srgbClr val="000000"/>
                </a:solidFill>
                <a:latin typeface="Times New Roman" pitchFamily="18" charset="0"/>
                <a:ea typeface="宋体" pitchFamily="2" charset="-122"/>
              </a:rPr>
              <a:t>0.</a:t>
            </a:r>
            <a:endParaRPr kumimoji="1" lang="en-US" altLang="zh-CN" sz="2800" b="1" dirty="0">
              <a:solidFill>
                <a:srgbClr val="E8DED8"/>
              </a:solidFill>
              <a:latin typeface="Times New Roman" pitchFamily="18" charset="0"/>
              <a:ea typeface="宋体" pitchFamily="2" charset="-122"/>
            </a:endParaRPr>
          </a:p>
        </p:txBody>
      </p:sp>
      <p:sp>
        <p:nvSpPr>
          <p:cNvPr id="937988" name="Rectangle 4"/>
          <p:cNvSpPr>
            <a:spLocks noChangeArrowheads="1"/>
          </p:cNvSpPr>
          <p:nvPr/>
        </p:nvSpPr>
        <p:spPr bwMode="auto">
          <a:xfrm>
            <a:off x="2071912" y="2312178"/>
            <a:ext cx="8166100" cy="438774"/>
          </a:xfrm>
          <a:prstGeom prst="rect">
            <a:avLst/>
          </a:prstGeom>
          <a:noFill/>
          <a:ln w="9525">
            <a:noFill/>
            <a:miter lim="800000"/>
            <a:headEnd/>
            <a:tailEnd/>
          </a:ln>
        </p:spPr>
        <p:txBody>
          <a:bodyPr lIns="0" tIns="0" rIns="0" bIns="0">
            <a:spAutoFit/>
          </a:bodyPr>
          <a:lstStyle/>
          <a:p>
            <a:pPr fontAlgn="base">
              <a:lnSpc>
                <a:spcPct val="120000"/>
              </a:lnSpc>
              <a:spcBef>
                <a:spcPct val="0"/>
              </a:spcBef>
              <a:spcAft>
                <a:spcPct val="0"/>
              </a:spcAft>
              <a:buClr>
                <a:srgbClr val="89AAD3"/>
              </a:buClr>
              <a:buSzPct val="70000"/>
              <a:defRPr/>
            </a:pPr>
            <a:r>
              <a:rPr kumimoji="1" lang="zh-CN" altLang="en-US" sz="2600" b="1" dirty="0">
                <a:solidFill>
                  <a:srgbClr val="FF0066"/>
                </a:solidFill>
                <a:latin typeface="Arial" pitchFamily="34" charset="0"/>
                <a:ea typeface="楷体_GB2312" pitchFamily="49" charset="-122"/>
              </a:rPr>
              <a:t>证</a:t>
            </a:r>
          </a:p>
        </p:txBody>
      </p:sp>
      <p:sp>
        <p:nvSpPr>
          <p:cNvPr id="937989" name="Rectangle 5"/>
          <p:cNvSpPr>
            <a:spLocks noChangeArrowheads="1"/>
          </p:cNvSpPr>
          <p:nvPr/>
        </p:nvSpPr>
        <p:spPr bwMode="auto">
          <a:xfrm>
            <a:off x="1802037" y="2807478"/>
            <a:ext cx="8656413" cy="2499146"/>
          </a:xfrm>
          <a:prstGeom prst="rect">
            <a:avLst/>
          </a:prstGeom>
          <a:noFill/>
          <a:ln w="9525">
            <a:noFill/>
            <a:miter lim="800000"/>
            <a:headEnd/>
            <a:tailEnd/>
          </a:ln>
        </p:spPr>
        <p:txBody>
          <a:bodyPr wrap="square" lIns="0" tIns="0" rIns="0" bIns="0">
            <a:spAutoFit/>
          </a:bodyPr>
          <a:lstStyle/>
          <a:p>
            <a:pPr indent="633413" fontAlgn="base">
              <a:lnSpc>
                <a:spcPct val="80000"/>
              </a:lnSpc>
              <a:spcBef>
                <a:spcPct val="20000"/>
              </a:spcBef>
              <a:spcAft>
                <a:spcPct val="0"/>
              </a:spcAft>
              <a:buClr>
                <a:srgbClr val="795185"/>
              </a:buClr>
              <a:buSzPct val="60000"/>
              <a:defRPr/>
            </a:pPr>
            <a:r>
              <a:rPr kumimoji="1" lang="zh-CN" altLang="en-US" sz="2800" b="1" dirty="0">
                <a:solidFill>
                  <a:srgbClr val="000000"/>
                </a:solidFill>
                <a:latin typeface="Times New Roman" panose="02020603050405020304" pitchFamily="18" charset="0"/>
                <a:cs typeface="Times New Roman" panose="02020603050405020304" pitchFamily="18" charset="0"/>
              </a:rPr>
              <a:t>对</a:t>
            </a:r>
            <a:r>
              <a:rPr kumimoji="1" lang="en-US" altLang="zh-CN" sz="2800" b="1" dirty="0">
                <a:solidFill>
                  <a:srgbClr val="000000"/>
                </a:solidFill>
                <a:latin typeface="Times New Roman" panose="02020603050405020304" pitchFamily="18" charset="0"/>
                <a:cs typeface="Times New Roman" panose="02020603050405020304" pitchFamily="18" charset="0"/>
              </a:rPr>
              <a:t>k</a:t>
            </a:r>
            <a:r>
              <a:rPr kumimoji="1" lang="zh-CN" altLang="en-US" sz="2800" b="1" dirty="0">
                <a:solidFill>
                  <a:srgbClr val="000000"/>
                </a:solidFill>
                <a:latin typeface="Times New Roman" panose="02020603050405020304" pitchFamily="18" charset="0"/>
                <a:cs typeface="Times New Roman" panose="02020603050405020304" pitchFamily="18" charset="0"/>
              </a:rPr>
              <a:t>归纳</a:t>
            </a:r>
            <a:r>
              <a:rPr kumimoji="1" lang="en-US" altLang="zh-CN" sz="2800" b="1" dirty="0">
                <a:solidFill>
                  <a:srgbClr val="000000"/>
                </a:solidFill>
                <a:latin typeface="Times New Roman" panose="02020603050405020304" pitchFamily="18" charset="0"/>
                <a:cs typeface="Times New Roman" panose="02020603050405020304" pitchFamily="18" charset="0"/>
              </a:rPr>
              <a:t>. k=1</a:t>
            </a:r>
            <a:r>
              <a:rPr kumimoji="1" lang="zh-CN" altLang="en-US" sz="2800" b="1" dirty="0">
                <a:solidFill>
                  <a:srgbClr val="000000"/>
                </a:solidFill>
                <a:latin typeface="Times New Roman" panose="02020603050405020304" pitchFamily="18" charset="0"/>
                <a:cs typeface="Times New Roman" panose="02020603050405020304" pitchFamily="18" charset="0"/>
              </a:rPr>
              <a:t>时</a:t>
            </a:r>
            <a:r>
              <a:rPr kumimoji="1" lang="en-US" altLang="zh-CN" sz="2800" b="1" dirty="0">
                <a:solidFill>
                  <a:srgbClr val="000000"/>
                </a:solidFill>
                <a:latin typeface="Times New Roman" panose="02020603050405020304" pitchFamily="18" charset="0"/>
                <a:cs typeface="Times New Roman" panose="02020603050405020304" pitchFamily="18" charset="0"/>
              </a:rPr>
              <a:t>, </a:t>
            </a:r>
            <a:r>
              <a:rPr kumimoji="1" lang="zh-CN" altLang="en-US" sz="2800" b="1" dirty="0">
                <a:solidFill>
                  <a:srgbClr val="000000"/>
                </a:solidFill>
                <a:latin typeface="Times New Roman" panose="02020603050405020304" pitchFamily="18" charset="0"/>
                <a:cs typeface="Times New Roman" panose="02020603050405020304" pitchFamily="18" charset="0"/>
              </a:rPr>
              <a:t>成立</a:t>
            </a:r>
            <a:r>
              <a:rPr kumimoji="1" lang="en-US" altLang="zh-CN" sz="2800" b="1" dirty="0">
                <a:solidFill>
                  <a:srgbClr val="000000"/>
                </a:solidFill>
                <a:latin typeface="Times New Roman" panose="02020603050405020304" pitchFamily="18" charset="0"/>
                <a:cs typeface="Times New Roman" panose="02020603050405020304" pitchFamily="18" charset="0"/>
              </a:rPr>
              <a:t>.  </a:t>
            </a:r>
          </a:p>
          <a:p>
            <a:pPr indent="633413" fontAlgn="base">
              <a:lnSpc>
                <a:spcPct val="80000"/>
              </a:lnSpc>
              <a:spcBef>
                <a:spcPct val="20000"/>
              </a:spcBef>
              <a:spcAft>
                <a:spcPct val="0"/>
              </a:spcAft>
              <a:buClr>
                <a:srgbClr val="795185"/>
              </a:buClr>
              <a:buSzPct val="60000"/>
              <a:defRPr/>
            </a:pPr>
            <a:r>
              <a:rPr kumimoji="1" lang="zh-CN" altLang="en-US" sz="2800" b="1" dirty="0">
                <a:solidFill>
                  <a:srgbClr val="000000"/>
                </a:solidFill>
                <a:latin typeface="Times New Roman" panose="02020603050405020304" pitchFamily="18" charset="0"/>
                <a:cs typeface="Times New Roman" panose="02020603050405020304" pitchFamily="18" charset="0"/>
              </a:rPr>
              <a:t>假设</a:t>
            </a:r>
            <a:r>
              <a:rPr kumimoji="1" lang="en-US" altLang="zh-CN" sz="2800" b="1" dirty="0">
                <a:solidFill>
                  <a:srgbClr val="000000"/>
                </a:solidFill>
                <a:latin typeface="Times New Roman" panose="02020603050405020304" pitchFamily="18" charset="0"/>
                <a:cs typeface="Times New Roman" panose="02020603050405020304" pitchFamily="18" charset="0"/>
              </a:rPr>
              <a:t>k-1</a:t>
            </a:r>
            <a:r>
              <a:rPr kumimoji="1" lang="zh-CN" altLang="en-US" sz="2800" b="1" dirty="0">
                <a:solidFill>
                  <a:srgbClr val="000000"/>
                </a:solidFill>
                <a:latin typeface="Times New Roman" panose="02020603050405020304" pitchFamily="18" charset="0"/>
                <a:cs typeface="Times New Roman" panose="02020603050405020304" pitchFamily="18" charset="0"/>
              </a:rPr>
              <a:t>时成立</a:t>
            </a:r>
            <a:r>
              <a:rPr kumimoji="1" lang="en-US" altLang="zh-CN" sz="2800" b="1" dirty="0">
                <a:solidFill>
                  <a:srgbClr val="000000"/>
                </a:solidFill>
                <a:latin typeface="Times New Roman" panose="02020603050405020304" pitchFamily="18" charset="0"/>
                <a:cs typeface="Times New Roman" panose="02020603050405020304" pitchFamily="18" charset="0"/>
              </a:rPr>
              <a:t>, </a:t>
            </a:r>
            <a:r>
              <a:rPr kumimoji="1" lang="zh-CN" altLang="en-US" sz="2800" b="1" dirty="0">
                <a:solidFill>
                  <a:srgbClr val="000000"/>
                </a:solidFill>
                <a:latin typeface="Times New Roman" panose="02020603050405020304" pitchFamily="18" charset="0"/>
                <a:cs typeface="Times New Roman" panose="02020603050405020304" pitchFamily="18" charset="0"/>
              </a:rPr>
              <a:t>则当</a:t>
            </a:r>
            <a:r>
              <a:rPr kumimoji="1" lang="en-US" altLang="zh-CN" sz="2800" b="1" dirty="0">
                <a:solidFill>
                  <a:srgbClr val="000000"/>
                </a:solidFill>
                <a:latin typeface="Times New Roman" panose="02020603050405020304" pitchFamily="18" charset="0"/>
                <a:cs typeface="Times New Roman" panose="02020603050405020304" pitchFamily="18" charset="0"/>
              </a:rPr>
              <a:t>B</a:t>
            </a:r>
            <a:r>
              <a:rPr kumimoji="1" lang="en-US" altLang="zh-CN" sz="2800" b="1" baseline="-25000" dirty="0">
                <a:solidFill>
                  <a:srgbClr val="000000"/>
                </a:solidFill>
                <a:latin typeface="Times New Roman" panose="02020603050405020304" pitchFamily="18" charset="0"/>
                <a:cs typeface="Times New Roman" panose="02020603050405020304" pitchFamily="18" charset="0"/>
              </a:rPr>
              <a:t>0</a:t>
            </a:r>
            <a:r>
              <a:rPr kumimoji="1" lang="zh-CN" altLang="en-US" sz="2800" b="1" dirty="0">
                <a:solidFill>
                  <a:srgbClr val="000000"/>
                </a:solidFill>
                <a:latin typeface="Times New Roman" panose="02020603050405020304" pitchFamily="18" charset="0"/>
                <a:cs typeface="Times New Roman" panose="02020603050405020304" pitchFamily="18" charset="0"/>
              </a:rPr>
              <a:t>为</a:t>
            </a:r>
            <a:r>
              <a:rPr kumimoji="1" lang="en-US" altLang="zh-CN" sz="2800" b="1" dirty="0">
                <a:solidFill>
                  <a:srgbClr val="000000"/>
                </a:solidFill>
                <a:latin typeface="Times New Roman" panose="02020603050405020304" pitchFamily="18" charset="0"/>
                <a:cs typeface="Times New Roman" panose="02020603050405020304" pitchFamily="18" charset="0"/>
              </a:rPr>
              <a:t>B(G)</a:t>
            </a:r>
            <a:r>
              <a:rPr kumimoji="1" lang="zh-CN" altLang="en-US" sz="2800" b="1" dirty="0">
                <a:solidFill>
                  <a:srgbClr val="000000"/>
                </a:solidFill>
                <a:latin typeface="Times New Roman" panose="02020603050405020304" pitchFamily="18" charset="0"/>
                <a:cs typeface="Times New Roman" panose="02020603050405020304" pitchFamily="18" charset="0"/>
              </a:rPr>
              <a:t>的任一</a:t>
            </a:r>
            <a:r>
              <a:rPr kumimoji="1" lang="en-US" altLang="zh-CN" sz="2800" b="1" dirty="0">
                <a:solidFill>
                  <a:srgbClr val="000000"/>
                </a:solidFill>
                <a:latin typeface="Times New Roman" panose="02020603050405020304" pitchFamily="18" charset="0"/>
                <a:cs typeface="Times New Roman" panose="02020603050405020304" pitchFamily="18" charset="0"/>
              </a:rPr>
              <a:t>k</a:t>
            </a:r>
            <a:r>
              <a:rPr kumimoji="1" lang="zh-CN" altLang="en-US" sz="2800" b="1" dirty="0">
                <a:solidFill>
                  <a:srgbClr val="000000"/>
                </a:solidFill>
                <a:latin typeface="Times New Roman" panose="02020603050405020304" pitchFamily="18" charset="0"/>
                <a:cs typeface="Times New Roman" panose="02020603050405020304" pitchFamily="18" charset="0"/>
              </a:rPr>
              <a:t>阶方阵时</a:t>
            </a:r>
            <a:r>
              <a:rPr kumimoji="1" lang="en-US" altLang="zh-CN" sz="2800" b="1" dirty="0">
                <a:solidFill>
                  <a:srgbClr val="000000"/>
                </a:solidFill>
                <a:latin typeface="Times New Roman" panose="02020603050405020304" pitchFamily="18" charset="0"/>
                <a:cs typeface="Times New Roman" panose="02020603050405020304" pitchFamily="18" charset="0"/>
              </a:rPr>
              <a:t>,   </a:t>
            </a:r>
          </a:p>
          <a:p>
            <a:pPr indent="633413" fontAlgn="base">
              <a:lnSpc>
                <a:spcPct val="80000"/>
              </a:lnSpc>
              <a:spcBef>
                <a:spcPct val="20000"/>
              </a:spcBef>
              <a:spcAft>
                <a:spcPct val="0"/>
              </a:spcAft>
              <a:buClr>
                <a:srgbClr val="795185"/>
              </a:buClr>
              <a:buSzPct val="60000"/>
              <a:defRPr/>
            </a:pPr>
            <a:r>
              <a:rPr kumimoji="1" lang="zh-CN" altLang="en-US" sz="2800" b="1" dirty="0">
                <a:solidFill>
                  <a:srgbClr val="000000"/>
                </a:solidFill>
                <a:latin typeface="Times New Roman" panose="02020603050405020304" pitchFamily="18" charset="0"/>
                <a:cs typeface="Times New Roman" panose="02020603050405020304" pitchFamily="18" charset="0"/>
              </a:rPr>
              <a:t>找一列利用代数余子式展开</a:t>
            </a: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pPr indent="633413" fontAlgn="base">
              <a:lnSpc>
                <a:spcPct val="80000"/>
              </a:lnSpc>
              <a:spcBef>
                <a:spcPct val="20000"/>
              </a:spcBef>
              <a:spcAft>
                <a:spcPct val="0"/>
              </a:spcAft>
              <a:buClr>
                <a:srgbClr val="795185"/>
              </a:buClr>
              <a:buSzPct val="60000"/>
              <a:defRPr/>
            </a:pPr>
            <a:r>
              <a:rPr kumimoji="1" lang="zh-CN" altLang="en-US" sz="2800" b="1" dirty="0">
                <a:solidFill>
                  <a:srgbClr val="000000"/>
                </a:solidFill>
                <a:latin typeface="Times New Roman" panose="02020603050405020304" pitchFamily="18" charset="0"/>
                <a:cs typeface="Times New Roman" panose="02020603050405020304" pitchFamily="18" charset="0"/>
              </a:rPr>
              <a:t>（</a:t>
            </a:r>
            <a:r>
              <a:rPr kumimoji="1" lang="en-US" altLang="zh-CN" sz="2800" b="1" dirty="0">
                <a:solidFill>
                  <a:srgbClr val="000000"/>
                </a:solidFill>
                <a:latin typeface="Times New Roman" panose="02020603050405020304" pitchFamily="18" charset="0"/>
                <a:cs typeface="Times New Roman" panose="02020603050405020304" pitchFamily="18" charset="0"/>
              </a:rPr>
              <a:t>1</a:t>
            </a:r>
            <a:r>
              <a:rPr kumimoji="1" lang="zh-CN" altLang="en-US" sz="2800" b="1" dirty="0">
                <a:solidFill>
                  <a:srgbClr val="000000"/>
                </a:solidFill>
                <a:latin typeface="Times New Roman" panose="02020603050405020304" pitchFamily="18" charset="0"/>
                <a:cs typeface="Times New Roman" panose="02020603050405020304" pitchFamily="18" charset="0"/>
              </a:rPr>
              <a:t>）有一列全为</a:t>
            </a:r>
            <a:r>
              <a:rPr kumimoji="1" lang="en-US" altLang="zh-CN" sz="2800" b="1" dirty="0">
                <a:solidFill>
                  <a:srgbClr val="000000"/>
                </a:solidFill>
                <a:latin typeface="Times New Roman" panose="02020603050405020304" pitchFamily="18" charset="0"/>
                <a:cs typeface="Times New Roman" panose="02020603050405020304" pitchFamily="18" charset="0"/>
              </a:rPr>
              <a:t>0</a:t>
            </a:r>
          </a:p>
          <a:p>
            <a:pPr indent="633413" fontAlgn="base">
              <a:lnSpc>
                <a:spcPct val="80000"/>
              </a:lnSpc>
              <a:spcBef>
                <a:spcPct val="20000"/>
              </a:spcBef>
              <a:spcAft>
                <a:spcPct val="0"/>
              </a:spcAft>
              <a:buClr>
                <a:srgbClr val="795185"/>
              </a:buClr>
              <a:buSzPct val="60000"/>
              <a:defRPr/>
            </a:pPr>
            <a:r>
              <a:rPr kumimoji="1" lang="zh-CN" altLang="en-US" sz="2800" b="1" dirty="0">
                <a:solidFill>
                  <a:srgbClr val="000000"/>
                </a:solidFill>
                <a:latin typeface="Times New Roman" panose="02020603050405020304" pitchFamily="18" charset="0"/>
                <a:cs typeface="Times New Roman" panose="02020603050405020304" pitchFamily="18" charset="0"/>
              </a:rPr>
              <a:t>（</a:t>
            </a:r>
            <a:r>
              <a:rPr kumimoji="1" lang="en-US" altLang="zh-CN" sz="2800" b="1" dirty="0">
                <a:solidFill>
                  <a:srgbClr val="000000"/>
                </a:solidFill>
                <a:latin typeface="Times New Roman" panose="02020603050405020304" pitchFamily="18" charset="0"/>
                <a:cs typeface="Times New Roman" panose="02020603050405020304" pitchFamily="18" charset="0"/>
              </a:rPr>
              <a:t>2</a:t>
            </a:r>
            <a:r>
              <a:rPr kumimoji="1" lang="zh-CN" altLang="en-US" sz="2800" b="1" dirty="0">
                <a:solidFill>
                  <a:srgbClr val="000000"/>
                </a:solidFill>
                <a:latin typeface="Times New Roman" panose="02020603050405020304" pitchFamily="18" charset="0"/>
                <a:cs typeface="Times New Roman" panose="02020603050405020304" pitchFamily="18" charset="0"/>
              </a:rPr>
              <a:t>）所有列都同时包含了</a:t>
            </a:r>
            <a:r>
              <a:rPr kumimoji="1" lang="en-US" altLang="zh-CN" sz="2800" b="1" dirty="0">
                <a:solidFill>
                  <a:srgbClr val="000000"/>
                </a:solidFill>
                <a:latin typeface="Times New Roman" panose="02020603050405020304" pitchFamily="18" charset="0"/>
                <a:cs typeface="Times New Roman" panose="02020603050405020304" pitchFamily="18" charset="0"/>
              </a:rPr>
              <a:t>1</a:t>
            </a:r>
            <a:r>
              <a:rPr kumimoji="1" lang="zh-CN" altLang="en-US" sz="2800" b="1" dirty="0">
                <a:solidFill>
                  <a:srgbClr val="000000"/>
                </a:solidFill>
                <a:latin typeface="Times New Roman" panose="02020603050405020304" pitchFamily="18" charset="0"/>
                <a:cs typeface="Times New Roman" panose="02020603050405020304" pitchFamily="18" charset="0"/>
              </a:rPr>
              <a:t>和</a:t>
            </a:r>
            <a:r>
              <a:rPr kumimoji="1" lang="en-US" altLang="zh-CN" sz="2800" b="1" dirty="0">
                <a:solidFill>
                  <a:srgbClr val="000000"/>
                </a:solidFill>
                <a:latin typeface="Times New Roman" panose="02020603050405020304" pitchFamily="18" charset="0"/>
                <a:cs typeface="Times New Roman" panose="02020603050405020304" pitchFamily="18" charset="0"/>
              </a:rPr>
              <a:t>-1</a:t>
            </a:r>
          </a:p>
          <a:p>
            <a:pPr indent="633413" fontAlgn="base">
              <a:lnSpc>
                <a:spcPct val="80000"/>
              </a:lnSpc>
              <a:spcBef>
                <a:spcPct val="20000"/>
              </a:spcBef>
              <a:spcAft>
                <a:spcPct val="0"/>
              </a:spcAft>
              <a:buClr>
                <a:srgbClr val="795185"/>
              </a:buClr>
              <a:buSzPct val="60000"/>
              <a:defRPr/>
            </a:pPr>
            <a:r>
              <a:rPr kumimoji="1" lang="zh-CN" altLang="en-US" sz="2800" b="1" dirty="0">
                <a:solidFill>
                  <a:srgbClr val="000000"/>
                </a:solidFill>
                <a:latin typeface="Times New Roman" panose="02020603050405020304" pitchFamily="18" charset="0"/>
                <a:cs typeface="Times New Roman" panose="02020603050405020304" pitchFamily="18" charset="0"/>
              </a:rPr>
              <a:t>（</a:t>
            </a:r>
            <a:r>
              <a:rPr kumimoji="1" lang="en-US" altLang="zh-CN" sz="2800" b="1" dirty="0">
                <a:solidFill>
                  <a:srgbClr val="000000"/>
                </a:solidFill>
                <a:latin typeface="Times New Roman" panose="02020603050405020304" pitchFamily="18" charset="0"/>
                <a:cs typeface="Times New Roman" panose="02020603050405020304" pitchFamily="18" charset="0"/>
              </a:rPr>
              <a:t>3</a:t>
            </a:r>
            <a:r>
              <a:rPr kumimoji="1" lang="zh-CN" altLang="en-US" sz="2800" b="1" dirty="0">
                <a:solidFill>
                  <a:srgbClr val="000000"/>
                </a:solidFill>
                <a:latin typeface="Times New Roman" panose="02020603050405020304" pitchFamily="18" charset="0"/>
                <a:cs typeface="Times New Roman" panose="02020603050405020304" pitchFamily="18" charset="0"/>
              </a:rPr>
              <a:t>）至少有一列只包含了</a:t>
            </a:r>
            <a:r>
              <a:rPr kumimoji="1" lang="en-US" altLang="zh-CN" sz="2800" b="1" dirty="0">
                <a:solidFill>
                  <a:srgbClr val="000000"/>
                </a:solidFill>
                <a:latin typeface="Times New Roman" panose="02020603050405020304" pitchFamily="18" charset="0"/>
                <a:cs typeface="Times New Roman" panose="02020603050405020304" pitchFamily="18" charset="0"/>
              </a:rPr>
              <a:t>1</a:t>
            </a:r>
            <a:r>
              <a:rPr kumimoji="1" lang="zh-CN" altLang="en-US" sz="2800" b="1" dirty="0">
                <a:solidFill>
                  <a:srgbClr val="000000"/>
                </a:solidFill>
                <a:latin typeface="Times New Roman" panose="02020603050405020304" pitchFamily="18" charset="0"/>
                <a:cs typeface="Times New Roman" panose="02020603050405020304" pitchFamily="18" charset="0"/>
              </a:rPr>
              <a:t>或</a:t>
            </a:r>
            <a:r>
              <a:rPr kumimoji="1" lang="en-US" altLang="zh-CN" sz="2800" b="1" dirty="0">
                <a:solidFill>
                  <a:srgbClr val="000000"/>
                </a:solidFill>
                <a:latin typeface="Times New Roman" panose="02020603050405020304" pitchFamily="18" charset="0"/>
                <a:cs typeface="Times New Roman" panose="02020603050405020304" pitchFamily="18" charset="0"/>
              </a:rPr>
              <a:t>-1  </a:t>
            </a:r>
          </a:p>
        </p:txBody>
      </p:sp>
      <p:sp>
        <p:nvSpPr>
          <p:cNvPr id="8" name="标题 6"/>
          <p:cNvSpPr>
            <a:spLocks noGrp="1"/>
          </p:cNvSpPr>
          <p:nvPr>
            <p:ph type="title"/>
          </p:nvPr>
        </p:nvSpPr>
        <p:spPr/>
        <p:txBody>
          <a:bodyPr/>
          <a:lstStyle/>
          <a:p>
            <a:r>
              <a:rPr lang="zh-CN" altLang="en-US" dirty="0"/>
              <a:t>基本关联矩阵的性质</a:t>
            </a:r>
          </a:p>
        </p:txBody>
      </p:sp>
    </p:spTree>
    <p:extLst>
      <p:ext uri="{BB962C8B-B14F-4D97-AF65-F5344CB8AC3E}">
        <p14:creationId xmlns:p14="http://schemas.microsoft.com/office/powerpoint/2010/main" val="144474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79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7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798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798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798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798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79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274" name="Rectangle 2"/>
          <p:cNvSpPr>
            <a:spLocks noChangeArrowheads="1"/>
          </p:cNvSpPr>
          <p:nvPr/>
        </p:nvSpPr>
        <p:spPr bwMode="auto">
          <a:xfrm>
            <a:off x="1831974" y="1223963"/>
            <a:ext cx="8836027" cy="4775200"/>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600" b="1" dirty="0">
                <a:solidFill>
                  <a:srgbClr val="FF0000"/>
                </a:solidFill>
                <a:latin typeface="Times New Roman" pitchFamily="18" charset="0"/>
                <a:ea typeface="宋体" pitchFamily="2" charset="-122"/>
              </a:rPr>
              <a:t>定理</a:t>
            </a:r>
            <a:r>
              <a:rPr kumimoji="1" lang="en-US" altLang="zh-CN" sz="2600" b="1" dirty="0">
                <a:solidFill>
                  <a:srgbClr val="FF0000"/>
                </a:solidFill>
                <a:latin typeface="Times New Roman" pitchFamily="18" charset="0"/>
                <a:ea typeface="宋体" pitchFamily="2" charset="-122"/>
              </a:rPr>
              <a:t>3.3.2</a:t>
            </a: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000000"/>
                </a:solidFill>
                <a:latin typeface="Times New Roman" pitchFamily="18" charset="0"/>
                <a:ea typeface="宋体" pitchFamily="2" charset="-122"/>
              </a:rPr>
              <a:t>设</a:t>
            </a:r>
            <a:r>
              <a:rPr kumimoji="1" lang="en-US" altLang="zh-CN" sz="2600" b="1" i="1" dirty="0" err="1">
                <a:solidFill>
                  <a:srgbClr val="000000"/>
                </a:solidFill>
                <a:latin typeface="Times New Roman" pitchFamily="18" charset="0"/>
                <a:ea typeface="宋体" pitchFamily="2" charset="-122"/>
              </a:rPr>
              <a:t>B</a:t>
            </a:r>
            <a:r>
              <a:rPr kumimoji="1" lang="en-US" altLang="zh-CN" sz="2600" b="1" i="1" baseline="-25000" dirty="0" err="1">
                <a:solidFill>
                  <a:srgbClr val="000000"/>
                </a:solidFill>
                <a:latin typeface="Times New Roman" pitchFamily="18" charset="0"/>
                <a:ea typeface="宋体" pitchFamily="2" charset="-122"/>
              </a:rPr>
              <a:t>k</a:t>
            </a:r>
            <a:r>
              <a:rPr kumimoji="1" lang="zh-CN" altLang="en-US" sz="2600" b="1" dirty="0">
                <a:solidFill>
                  <a:srgbClr val="000000"/>
                </a:solidFill>
                <a:latin typeface="Times New Roman" pitchFamily="18" charset="0"/>
                <a:ea typeface="宋体" pitchFamily="2" charset="-122"/>
              </a:rPr>
              <a:t>是有向连通图</a:t>
            </a:r>
            <a:r>
              <a:rPr kumimoji="1" lang="en-US" altLang="zh-CN" sz="2600" b="1" dirty="0">
                <a:solidFill>
                  <a:srgbClr val="000000"/>
                </a:solidFill>
                <a:latin typeface="Times New Roman" pitchFamily="18" charset="0"/>
                <a:ea typeface="宋体" pitchFamily="2" charset="-122"/>
              </a:rPr>
              <a:t>G=&lt;V, E&gt;</a:t>
            </a:r>
            <a:r>
              <a:rPr kumimoji="1" lang="zh-CN" altLang="en-US" sz="2600" b="1" dirty="0">
                <a:solidFill>
                  <a:srgbClr val="000000"/>
                </a:solidFill>
                <a:latin typeface="Times New Roman" pitchFamily="18" charset="0"/>
                <a:ea typeface="宋体" pitchFamily="2" charset="-122"/>
              </a:rPr>
              <a:t>的某一基本关联矩</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阵</a:t>
            </a: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000000"/>
                </a:solidFill>
                <a:latin typeface="Times New Roman" pitchFamily="18" charset="0"/>
                <a:ea typeface="宋体" pitchFamily="2" charset="-122"/>
              </a:rPr>
              <a:t>则</a:t>
            </a:r>
            <a:r>
              <a:rPr kumimoji="1" lang="en-US" altLang="zh-CN" sz="2600" b="1" dirty="0">
                <a:solidFill>
                  <a:srgbClr val="000000"/>
                </a:solidFill>
                <a:latin typeface="Times New Roman" pitchFamily="18" charset="0"/>
                <a:ea typeface="宋体" pitchFamily="2" charset="-122"/>
              </a:rPr>
              <a:t>G</a:t>
            </a:r>
            <a:r>
              <a:rPr kumimoji="1" lang="zh-CN" altLang="en-US" sz="2600" b="1" dirty="0">
                <a:solidFill>
                  <a:srgbClr val="000000"/>
                </a:solidFill>
                <a:latin typeface="Times New Roman" pitchFamily="18" charset="0"/>
                <a:ea typeface="宋体" pitchFamily="2" charset="-122"/>
              </a:rPr>
              <a:t>的不同树的数目是</a:t>
            </a:r>
          </a:p>
          <a:p>
            <a:pPr fontAlgn="base">
              <a:spcBef>
                <a:spcPct val="20000"/>
              </a:spcBef>
              <a:spcAft>
                <a:spcPct val="0"/>
              </a:spcAft>
              <a:buClr>
                <a:srgbClr val="795185"/>
              </a:buClr>
              <a:buSzPct val="60000"/>
              <a:defRPr/>
            </a:pPr>
            <a:r>
              <a:rPr kumimoji="1" lang="zh-CN" altLang="en-US" sz="2600" b="1" dirty="0">
                <a:solidFill>
                  <a:srgbClr val="000000"/>
                </a:solidFill>
                <a:latin typeface="Tahoma" pitchFamily="34" charset="0"/>
                <a:ea typeface="宋体" pitchFamily="2" charset="-122"/>
              </a:rPr>
              <a:t>证明</a:t>
            </a:r>
            <a:r>
              <a:rPr kumimoji="1" lang="en-US" altLang="zh-CN" sz="2600" b="1" dirty="0">
                <a:solidFill>
                  <a:srgbClr val="000000"/>
                </a:solidFill>
                <a:latin typeface="Tahoma" pitchFamily="34" charset="0"/>
                <a:ea typeface="宋体" pitchFamily="2" charset="-122"/>
              </a:rPr>
              <a:t>: </a:t>
            </a:r>
            <a:r>
              <a:rPr kumimoji="1" lang="zh-CN" altLang="en-US" sz="2600" b="1" dirty="0">
                <a:solidFill>
                  <a:srgbClr val="000000"/>
                </a:solidFill>
                <a:latin typeface="Tahoma" pitchFamily="34" charset="0"/>
                <a:ea typeface="宋体" pitchFamily="2" charset="-122"/>
              </a:rPr>
              <a:t>设</a:t>
            </a:r>
            <a:r>
              <a:rPr kumimoji="1" lang="en-US" altLang="zh-CN" sz="2600" b="1" dirty="0" err="1">
                <a:solidFill>
                  <a:srgbClr val="000000"/>
                </a:solidFill>
                <a:latin typeface="Tahoma" pitchFamily="34" charset="0"/>
                <a:ea typeface="宋体" pitchFamily="2" charset="-122"/>
              </a:rPr>
              <a:t>B</a:t>
            </a:r>
            <a:r>
              <a:rPr kumimoji="1" lang="en-US" altLang="zh-CN" sz="2600" b="1" baseline="-25000" dirty="0" err="1">
                <a:solidFill>
                  <a:srgbClr val="000000"/>
                </a:solidFill>
                <a:latin typeface="Tahoma" pitchFamily="34" charset="0"/>
                <a:ea typeface="宋体" pitchFamily="2" charset="-122"/>
              </a:rPr>
              <a:t>k</a:t>
            </a:r>
            <a:r>
              <a:rPr kumimoji="1" lang="en-US" altLang="zh-CN" sz="2600" b="1" dirty="0">
                <a:solidFill>
                  <a:srgbClr val="000000"/>
                </a:solidFill>
                <a:latin typeface="Tahoma" pitchFamily="34" charset="0"/>
                <a:ea typeface="宋体" pitchFamily="2" charset="-122"/>
              </a:rPr>
              <a:t>=(</a:t>
            </a:r>
            <a:r>
              <a:rPr kumimoji="1" lang="en-US" altLang="zh-CN" sz="2600" b="1" dirty="0" err="1">
                <a:solidFill>
                  <a:srgbClr val="000000"/>
                </a:solidFill>
                <a:latin typeface="Tahoma" pitchFamily="34" charset="0"/>
                <a:ea typeface="宋体" pitchFamily="2" charset="-122"/>
              </a:rPr>
              <a:t>b</a:t>
            </a:r>
            <a:r>
              <a:rPr kumimoji="1" lang="en-US" altLang="zh-CN" sz="2600" b="1" baseline="-25000" dirty="0" err="1">
                <a:solidFill>
                  <a:srgbClr val="000000"/>
                </a:solidFill>
                <a:latin typeface="Tahoma" pitchFamily="34" charset="0"/>
                <a:ea typeface="宋体" pitchFamily="2" charset="-122"/>
              </a:rPr>
              <a:t>ij</a:t>
            </a:r>
            <a:r>
              <a:rPr kumimoji="1" lang="en-US" altLang="zh-CN" sz="2600" b="1" dirty="0">
                <a:solidFill>
                  <a:srgbClr val="000000"/>
                </a:solidFill>
                <a:latin typeface="Tahoma" pitchFamily="34" charset="0"/>
                <a:ea typeface="宋体" pitchFamily="2" charset="-122"/>
              </a:rPr>
              <a:t>)</a:t>
            </a:r>
            <a:r>
              <a:rPr kumimoji="1" lang="en-US" altLang="zh-CN" sz="2600" b="1" baseline="-25000" dirty="0">
                <a:solidFill>
                  <a:srgbClr val="000000"/>
                </a:solidFill>
                <a:latin typeface="Tahoma" pitchFamily="34" charset="0"/>
                <a:ea typeface="宋体" pitchFamily="2" charset="-122"/>
              </a:rPr>
              <a:t>(n-1)</a:t>
            </a:r>
            <a:r>
              <a:rPr kumimoji="1" lang="en-US" altLang="zh-CN" sz="2600" b="1" baseline="-25000" dirty="0">
                <a:solidFill>
                  <a:srgbClr val="000000"/>
                </a:solidFill>
                <a:latin typeface="Tahoma" pitchFamily="34" charset="0"/>
                <a:ea typeface="宋体" pitchFamily="2" charset="-122"/>
                <a:sym typeface="Symbol" pitchFamily="18" charset="2"/>
              </a:rPr>
              <a:t></a:t>
            </a:r>
            <a:r>
              <a:rPr kumimoji="1" lang="en-US" altLang="zh-CN" sz="2600" b="1" baseline="-25000" dirty="0">
                <a:solidFill>
                  <a:srgbClr val="000000"/>
                </a:solidFill>
                <a:latin typeface="Tahoma" pitchFamily="34" charset="0"/>
                <a:ea typeface="宋体" pitchFamily="2" charset="-122"/>
              </a:rPr>
              <a:t>m</a:t>
            </a:r>
            <a:r>
              <a:rPr kumimoji="1" lang="en-US" altLang="zh-CN" sz="2600" b="1" dirty="0">
                <a:solidFill>
                  <a:srgbClr val="000000"/>
                </a:solidFill>
                <a:latin typeface="Tahoma" pitchFamily="34" charset="0"/>
                <a:ea typeface="宋体" pitchFamily="2" charset="-122"/>
              </a:rPr>
              <a:t> </a:t>
            </a:r>
          </a:p>
          <a:p>
            <a:pPr fontAlgn="base">
              <a:spcBef>
                <a:spcPct val="20000"/>
              </a:spcBef>
              <a:spcAft>
                <a:spcPct val="0"/>
              </a:spcAft>
              <a:buClr>
                <a:srgbClr val="795185"/>
              </a:buClr>
              <a:buSzPct val="60000"/>
              <a:defRPr/>
            </a:pPr>
            <a:r>
              <a:rPr kumimoji="1" lang="en-US" altLang="zh-CN" sz="2600" b="1" dirty="0">
                <a:solidFill>
                  <a:srgbClr val="000000"/>
                </a:solidFill>
                <a:latin typeface="Tahoma" pitchFamily="34" charset="0"/>
                <a:ea typeface="宋体" pitchFamily="2" charset="-122"/>
              </a:rPr>
              <a:t>         ∵ G</a:t>
            </a:r>
            <a:r>
              <a:rPr kumimoji="1" lang="zh-CN" altLang="en-US" sz="2600" b="1" dirty="0">
                <a:solidFill>
                  <a:srgbClr val="000000"/>
                </a:solidFill>
                <a:latin typeface="Tahoma" pitchFamily="34" charset="0"/>
                <a:ea typeface="宋体" pitchFamily="2" charset="-122"/>
              </a:rPr>
              <a:t>连通</a:t>
            </a:r>
            <a:r>
              <a:rPr kumimoji="1" lang="en-US" altLang="zh-CN" sz="2600" b="1" dirty="0">
                <a:solidFill>
                  <a:srgbClr val="000000"/>
                </a:solidFill>
                <a:latin typeface="Tahoma" pitchFamily="34" charset="0"/>
                <a:ea typeface="宋体" pitchFamily="2" charset="-122"/>
              </a:rPr>
              <a:t>       ∴m≥n-1. </a:t>
            </a:r>
          </a:p>
          <a:p>
            <a:pPr fontAlgn="base">
              <a:spcBef>
                <a:spcPct val="20000"/>
              </a:spcBef>
              <a:spcAft>
                <a:spcPct val="0"/>
              </a:spcAft>
              <a:buClr>
                <a:srgbClr val="795185"/>
              </a:buClr>
              <a:buSzPct val="60000"/>
              <a:buFont typeface="Wingdings" pitchFamily="2" charset="2"/>
              <a:buChar char="n"/>
              <a:defRPr/>
            </a:pPr>
            <a:endParaRPr kumimoji="1" lang="en-US" altLang="zh-CN" sz="2600" b="1" dirty="0">
              <a:solidFill>
                <a:srgbClr val="000000"/>
              </a:solidFill>
              <a:latin typeface="Tahoma" pitchFamily="34" charset="0"/>
              <a:ea typeface="宋体" pitchFamily="2" charset="-122"/>
            </a:endParaRPr>
          </a:p>
          <a:p>
            <a:pPr fontAlgn="base">
              <a:spcBef>
                <a:spcPct val="20000"/>
              </a:spcBef>
              <a:spcAft>
                <a:spcPct val="0"/>
              </a:spcAft>
              <a:buClr>
                <a:srgbClr val="795185"/>
              </a:buClr>
              <a:buSzPct val="60000"/>
              <a:defRPr/>
            </a:pPr>
            <a:endParaRPr kumimoji="1" lang="en-US" altLang="zh-CN" sz="2600" b="1" dirty="0">
              <a:solidFill>
                <a:srgbClr val="000000"/>
              </a:solidFill>
              <a:latin typeface="Tahoma" pitchFamily="34" charset="0"/>
              <a:ea typeface="宋体" pitchFamily="2" charset="-122"/>
            </a:endParaRPr>
          </a:p>
          <a:p>
            <a:pPr fontAlgn="base">
              <a:spcBef>
                <a:spcPct val="20000"/>
              </a:spcBef>
              <a:spcAft>
                <a:spcPct val="0"/>
              </a:spcAft>
              <a:buClr>
                <a:srgbClr val="795185"/>
              </a:buClr>
              <a:buSzPct val="60000"/>
              <a:defRPr/>
            </a:pPr>
            <a:r>
              <a:rPr kumimoji="1" lang="en-US" altLang="zh-CN" sz="2600" b="1" dirty="0">
                <a:solidFill>
                  <a:srgbClr val="000000"/>
                </a:solidFill>
                <a:latin typeface="Tahoma" pitchFamily="34" charset="0"/>
                <a:ea typeface="宋体" pitchFamily="2" charset="-122"/>
              </a:rPr>
              <a:t>    </a:t>
            </a:r>
            <a:r>
              <a:rPr kumimoji="1" lang="zh-CN" altLang="en-US" sz="2600" b="1" dirty="0">
                <a:solidFill>
                  <a:srgbClr val="000000"/>
                </a:solidFill>
                <a:latin typeface="Tahoma" pitchFamily="34" charset="0"/>
                <a:ea typeface="宋体" pitchFamily="2" charset="-122"/>
              </a:rPr>
              <a:t>其中</a:t>
            </a:r>
            <a:r>
              <a:rPr kumimoji="1" lang="en-US" altLang="zh-CN" sz="2600" b="1" dirty="0">
                <a:solidFill>
                  <a:srgbClr val="000000"/>
                </a:solidFill>
                <a:latin typeface="Tahoma" pitchFamily="34" charset="0"/>
                <a:ea typeface="宋体" pitchFamily="2" charset="-122"/>
              </a:rPr>
              <a:t>|B</a:t>
            </a:r>
            <a:r>
              <a:rPr kumimoji="1" lang="en-US" altLang="zh-CN" sz="2600" b="1" baseline="-25000" dirty="0">
                <a:solidFill>
                  <a:srgbClr val="000000"/>
                </a:solidFill>
                <a:latin typeface="Tahoma" pitchFamily="34" charset="0"/>
                <a:ea typeface="宋体" pitchFamily="2" charset="-122"/>
              </a:rPr>
              <a:t>i</a:t>
            </a:r>
            <a:r>
              <a:rPr kumimoji="1" lang="en-US" altLang="zh-CN" sz="2600" b="1" dirty="0">
                <a:solidFill>
                  <a:srgbClr val="000000"/>
                </a:solidFill>
                <a:latin typeface="Tahoma" pitchFamily="34" charset="0"/>
                <a:ea typeface="宋体" pitchFamily="2" charset="-122"/>
              </a:rPr>
              <a:t>|</a:t>
            </a:r>
            <a:r>
              <a:rPr kumimoji="1" lang="zh-CN" altLang="en-US" sz="2600" b="1" dirty="0">
                <a:solidFill>
                  <a:srgbClr val="000000"/>
                </a:solidFill>
                <a:latin typeface="Tahoma" pitchFamily="34" charset="0"/>
                <a:ea typeface="宋体" pitchFamily="2" charset="-122"/>
              </a:rPr>
              <a:t>为</a:t>
            </a:r>
            <a:r>
              <a:rPr kumimoji="1" lang="en-US" altLang="zh-CN" sz="2600" b="1" dirty="0" err="1">
                <a:solidFill>
                  <a:srgbClr val="000000"/>
                </a:solidFill>
                <a:latin typeface="Tahoma" pitchFamily="34" charset="0"/>
                <a:ea typeface="宋体" pitchFamily="2" charset="-122"/>
              </a:rPr>
              <a:t>B</a:t>
            </a:r>
            <a:r>
              <a:rPr kumimoji="1" lang="en-US" altLang="zh-CN" sz="2600" b="1" baseline="-25000" dirty="0" err="1">
                <a:solidFill>
                  <a:srgbClr val="000000"/>
                </a:solidFill>
                <a:latin typeface="Tahoma" pitchFamily="34" charset="0"/>
                <a:ea typeface="宋体" pitchFamily="2" charset="-122"/>
              </a:rPr>
              <a:t>k</a:t>
            </a:r>
            <a:r>
              <a:rPr kumimoji="1" lang="zh-CN" altLang="en-US" sz="2600" b="1" dirty="0">
                <a:solidFill>
                  <a:srgbClr val="000000"/>
                </a:solidFill>
                <a:latin typeface="Tahoma" pitchFamily="34" charset="0"/>
                <a:ea typeface="宋体" pitchFamily="2" charset="-122"/>
              </a:rPr>
              <a:t>的某一</a:t>
            </a:r>
            <a:r>
              <a:rPr kumimoji="1" lang="en-US" altLang="zh-CN" sz="2600" b="1" dirty="0">
                <a:solidFill>
                  <a:srgbClr val="000000"/>
                </a:solidFill>
                <a:latin typeface="Tahoma" pitchFamily="34" charset="0"/>
                <a:ea typeface="宋体" pitchFamily="2" charset="-122"/>
              </a:rPr>
              <a:t>n-1</a:t>
            </a:r>
            <a:r>
              <a:rPr kumimoji="1" lang="zh-CN" altLang="en-US" sz="2600" b="1" dirty="0">
                <a:solidFill>
                  <a:srgbClr val="000000"/>
                </a:solidFill>
                <a:latin typeface="Tahoma" pitchFamily="34" charset="0"/>
                <a:ea typeface="宋体" pitchFamily="2" charset="-122"/>
              </a:rPr>
              <a:t>阶子阵的行列式</a:t>
            </a:r>
            <a:r>
              <a:rPr kumimoji="1" lang="en-US" altLang="zh-CN" sz="2600" b="1" dirty="0">
                <a:solidFill>
                  <a:srgbClr val="000000"/>
                </a:solidFill>
                <a:latin typeface="Tahoma" pitchFamily="34" charset="0"/>
                <a:ea typeface="宋体" pitchFamily="2" charset="-122"/>
              </a:rPr>
              <a:t>.</a:t>
            </a:r>
          </a:p>
          <a:p>
            <a:pPr fontAlgn="base">
              <a:spcBef>
                <a:spcPct val="20000"/>
              </a:spcBef>
              <a:spcAft>
                <a:spcPct val="0"/>
              </a:spcAft>
              <a:buClr>
                <a:srgbClr val="795185"/>
              </a:buClr>
              <a:buSzPct val="60000"/>
              <a:defRPr/>
            </a:pPr>
            <a:r>
              <a:rPr kumimoji="1" lang="en-US" altLang="zh-CN" sz="2600" b="1" dirty="0">
                <a:solidFill>
                  <a:srgbClr val="000000"/>
                </a:solidFill>
                <a:latin typeface="Tahoma" pitchFamily="34" charset="0"/>
                <a:ea typeface="宋体" pitchFamily="2" charset="-122"/>
              </a:rPr>
              <a:t>    </a:t>
            </a:r>
            <a:r>
              <a:rPr kumimoji="1" lang="zh-CN" altLang="en-US" sz="2600" b="1" dirty="0">
                <a:solidFill>
                  <a:srgbClr val="000000"/>
                </a:solidFill>
                <a:latin typeface="Tahoma" pitchFamily="34" charset="0"/>
                <a:ea typeface="宋体" pitchFamily="2" charset="-122"/>
              </a:rPr>
              <a:t>若</a:t>
            </a:r>
            <a:r>
              <a:rPr kumimoji="1" lang="en-US" altLang="zh-CN" sz="2600" b="1" dirty="0">
                <a:solidFill>
                  <a:srgbClr val="000000"/>
                </a:solidFill>
                <a:latin typeface="Tahoma" pitchFamily="34" charset="0"/>
                <a:ea typeface="宋体" pitchFamily="2" charset="-122"/>
              </a:rPr>
              <a:t>|B</a:t>
            </a:r>
            <a:r>
              <a:rPr kumimoji="1" lang="en-US" altLang="zh-CN" sz="2600" b="1" baseline="-25000" dirty="0">
                <a:solidFill>
                  <a:srgbClr val="000000"/>
                </a:solidFill>
                <a:latin typeface="Tahoma" pitchFamily="34" charset="0"/>
                <a:ea typeface="宋体" pitchFamily="2" charset="-122"/>
              </a:rPr>
              <a:t>i</a:t>
            </a:r>
            <a:r>
              <a:rPr kumimoji="1" lang="en-US" altLang="zh-CN" sz="2600" b="1" dirty="0">
                <a:solidFill>
                  <a:srgbClr val="000000"/>
                </a:solidFill>
                <a:latin typeface="Tahoma" pitchFamily="34" charset="0"/>
                <a:ea typeface="宋体" pitchFamily="2" charset="-122"/>
              </a:rPr>
              <a:t>|</a:t>
            </a:r>
            <a:r>
              <a:rPr kumimoji="1" lang="en-US" altLang="zh-CN" sz="2600" b="1" baseline="30000" dirty="0">
                <a:solidFill>
                  <a:srgbClr val="000000"/>
                </a:solidFill>
                <a:latin typeface="Tahoma" pitchFamily="34" charset="0"/>
                <a:ea typeface="宋体" pitchFamily="2" charset="-122"/>
              </a:rPr>
              <a:t>2</a:t>
            </a:r>
            <a:r>
              <a:rPr kumimoji="1" lang="en-US" altLang="zh-CN" sz="2600" b="1" dirty="0">
                <a:solidFill>
                  <a:srgbClr val="000000"/>
                </a:solidFill>
                <a:latin typeface="Tahoma" pitchFamily="34" charset="0"/>
                <a:ea typeface="宋体" pitchFamily="2" charset="-122"/>
                <a:sym typeface="Symbol" pitchFamily="18" charset="2"/>
              </a:rPr>
              <a:t></a:t>
            </a:r>
            <a:r>
              <a:rPr kumimoji="1" lang="en-US" altLang="zh-CN" sz="2600" b="1" dirty="0">
                <a:solidFill>
                  <a:srgbClr val="000000"/>
                </a:solidFill>
                <a:latin typeface="Tahoma" pitchFamily="34" charset="0"/>
                <a:ea typeface="宋体" pitchFamily="2" charset="-122"/>
              </a:rPr>
              <a:t>0 </a:t>
            </a:r>
            <a:r>
              <a:rPr kumimoji="1" lang="en-US" altLang="zh-CN" sz="2600" b="1" dirty="0">
                <a:solidFill>
                  <a:srgbClr val="000000"/>
                </a:solidFill>
                <a:latin typeface="Tahoma" pitchFamily="34" charset="0"/>
                <a:ea typeface="宋体" pitchFamily="2" charset="-122"/>
                <a:sym typeface="Symbol" pitchFamily="18" charset="2"/>
              </a:rPr>
              <a:t></a:t>
            </a:r>
            <a:r>
              <a:rPr kumimoji="1" lang="en-US" altLang="zh-CN" sz="2600" b="1" dirty="0">
                <a:solidFill>
                  <a:srgbClr val="000000"/>
                </a:solidFill>
                <a:latin typeface="Tahoma" pitchFamily="34" charset="0"/>
                <a:ea typeface="宋体" pitchFamily="2" charset="-122"/>
              </a:rPr>
              <a:t> |B</a:t>
            </a:r>
            <a:r>
              <a:rPr kumimoji="1" lang="en-US" altLang="zh-CN" sz="2600" b="1" baseline="-25000" dirty="0">
                <a:solidFill>
                  <a:srgbClr val="000000"/>
                </a:solidFill>
                <a:latin typeface="Tahoma" pitchFamily="34" charset="0"/>
                <a:ea typeface="宋体" pitchFamily="2" charset="-122"/>
              </a:rPr>
              <a:t>i</a:t>
            </a:r>
            <a:r>
              <a:rPr kumimoji="1" lang="en-US" altLang="zh-CN" sz="2600" b="1" dirty="0">
                <a:solidFill>
                  <a:srgbClr val="000000"/>
                </a:solidFill>
                <a:latin typeface="Tahoma" pitchFamily="34" charset="0"/>
                <a:ea typeface="宋体" pitchFamily="2" charset="-122"/>
              </a:rPr>
              <a:t>|</a:t>
            </a:r>
            <a:r>
              <a:rPr kumimoji="1" lang="en-US" altLang="zh-CN" sz="2600" b="1" dirty="0">
                <a:solidFill>
                  <a:srgbClr val="000000"/>
                </a:solidFill>
                <a:latin typeface="Tahoma" pitchFamily="34" charset="0"/>
                <a:ea typeface="宋体" pitchFamily="2" charset="-122"/>
                <a:sym typeface="Symbol" pitchFamily="18" charset="2"/>
              </a:rPr>
              <a:t></a:t>
            </a:r>
            <a:r>
              <a:rPr kumimoji="1" lang="en-US" altLang="zh-CN" sz="2600" b="1" dirty="0">
                <a:solidFill>
                  <a:srgbClr val="000000"/>
                </a:solidFill>
                <a:latin typeface="Tahoma" pitchFamily="34" charset="0"/>
                <a:ea typeface="宋体" pitchFamily="2" charset="-122"/>
              </a:rPr>
              <a:t>0 </a:t>
            </a:r>
            <a:r>
              <a:rPr kumimoji="1" lang="en-US" altLang="zh-CN" sz="2600" b="1" dirty="0">
                <a:solidFill>
                  <a:srgbClr val="000000"/>
                </a:solidFill>
                <a:latin typeface="Tahoma" pitchFamily="34" charset="0"/>
                <a:ea typeface="宋体" pitchFamily="2" charset="-122"/>
                <a:sym typeface="Symbol" pitchFamily="18" charset="2"/>
              </a:rPr>
              <a:t></a:t>
            </a:r>
            <a:r>
              <a:rPr kumimoji="1" lang="en-US" altLang="zh-CN" sz="2600" b="1" dirty="0">
                <a:solidFill>
                  <a:srgbClr val="000000"/>
                </a:solidFill>
                <a:latin typeface="Tahoma" pitchFamily="34" charset="0"/>
                <a:ea typeface="宋体" pitchFamily="2" charset="-122"/>
              </a:rPr>
              <a:t> </a:t>
            </a:r>
            <a:r>
              <a:rPr kumimoji="1" lang="zh-CN" altLang="en-US" sz="2600" b="1" dirty="0">
                <a:solidFill>
                  <a:srgbClr val="000000"/>
                </a:solidFill>
                <a:latin typeface="Tahoma" pitchFamily="34" charset="0"/>
                <a:ea typeface="宋体" pitchFamily="2" charset="-122"/>
              </a:rPr>
              <a:t>其所对应的边构成</a:t>
            </a:r>
            <a:r>
              <a:rPr kumimoji="1" lang="en-US" altLang="zh-CN" sz="2600" b="1" dirty="0">
                <a:solidFill>
                  <a:srgbClr val="000000"/>
                </a:solidFill>
                <a:latin typeface="Tahoma" pitchFamily="34" charset="0"/>
                <a:ea typeface="宋体" pitchFamily="2" charset="-122"/>
              </a:rPr>
              <a:t>G</a:t>
            </a:r>
            <a:r>
              <a:rPr kumimoji="1" lang="zh-CN" altLang="en-US" sz="2600" b="1" dirty="0">
                <a:solidFill>
                  <a:srgbClr val="000000"/>
                </a:solidFill>
                <a:latin typeface="Tahoma" pitchFamily="34" charset="0"/>
                <a:ea typeface="宋体" pitchFamily="2" charset="-122"/>
              </a:rPr>
              <a:t>的一棵树</a:t>
            </a:r>
          </a:p>
          <a:p>
            <a:pPr fontAlgn="base">
              <a:spcBef>
                <a:spcPct val="20000"/>
              </a:spcBef>
              <a:spcAft>
                <a:spcPct val="0"/>
              </a:spcAft>
              <a:buClr>
                <a:srgbClr val="795185"/>
              </a:buClr>
              <a:buSzPct val="60000"/>
              <a:defRPr/>
            </a:pPr>
            <a:r>
              <a:rPr kumimoji="1" lang="zh-CN" altLang="en-US" sz="2600" b="1" dirty="0">
                <a:solidFill>
                  <a:srgbClr val="000000"/>
                </a:solidFill>
                <a:latin typeface="Tahoma" pitchFamily="34" charset="0"/>
                <a:ea typeface="宋体" pitchFamily="2" charset="-122"/>
              </a:rPr>
              <a:t>   ∵ </a:t>
            </a:r>
            <a:r>
              <a:rPr kumimoji="1" lang="en-US" altLang="zh-CN" sz="2600" b="1" dirty="0">
                <a:solidFill>
                  <a:srgbClr val="000000"/>
                </a:solidFill>
                <a:latin typeface="Tahoma" pitchFamily="34" charset="0"/>
                <a:ea typeface="宋体" pitchFamily="2" charset="-122"/>
              </a:rPr>
              <a:t>|B</a:t>
            </a:r>
            <a:r>
              <a:rPr kumimoji="1" lang="en-US" altLang="zh-CN" sz="2600" b="1" baseline="-25000" dirty="0">
                <a:solidFill>
                  <a:srgbClr val="000000"/>
                </a:solidFill>
                <a:latin typeface="Tahoma" pitchFamily="34" charset="0"/>
                <a:ea typeface="宋体" pitchFamily="2" charset="-122"/>
              </a:rPr>
              <a:t>i</a:t>
            </a:r>
            <a:r>
              <a:rPr kumimoji="1" lang="en-US" altLang="zh-CN" sz="2600" b="1" dirty="0">
                <a:solidFill>
                  <a:srgbClr val="000000"/>
                </a:solidFill>
                <a:latin typeface="Tahoma" pitchFamily="34" charset="0"/>
                <a:ea typeface="宋体" pitchFamily="2" charset="-122"/>
              </a:rPr>
              <a:t>|=</a:t>
            </a:r>
            <a:r>
              <a:rPr kumimoji="1" lang="en-US" altLang="zh-CN" sz="2600" b="1" dirty="0">
                <a:solidFill>
                  <a:srgbClr val="000000"/>
                </a:solidFill>
                <a:latin typeface="Tahoma" pitchFamily="34" charset="0"/>
                <a:ea typeface="宋体" pitchFamily="2" charset="-122"/>
                <a:sym typeface="Symbol" pitchFamily="18" charset="2"/>
              </a:rPr>
              <a:t></a:t>
            </a:r>
            <a:r>
              <a:rPr kumimoji="1" lang="en-US" altLang="zh-CN" sz="2600" b="1" dirty="0">
                <a:solidFill>
                  <a:srgbClr val="000000"/>
                </a:solidFill>
                <a:latin typeface="Tahoma" pitchFamily="34" charset="0"/>
                <a:ea typeface="宋体" pitchFamily="2" charset="-122"/>
              </a:rPr>
              <a:t>1  ∴ </a:t>
            </a:r>
            <a:r>
              <a:rPr kumimoji="1" lang="zh-CN" altLang="en-US" sz="2600" b="1" dirty="0">
                <a:solidFill>
                  <a:srgbClr val="000000"/>
                </a:solidFill>
                <a:latin typeface="Tahoma" pitchFamily="34" charset="0"/>
                <a:ea typeface="宋体" pitchFamily="2" charset="-122"/>
              </a:rPr>
              <a:t>如果</a:t>
            </a:r>
            <a:r>
              <a:rPr kumimoji="1" lang="en-US" altLang="zh-CN" sz="2600" b="1" dirty="0">
                <a:solidFill>
                  <a:srgbClr val="000000"/>
                </a:solidFill>
                <a:latin typeface="Tahoma" pitchFamily="34" charset="0"/>
                <a:ea typeface="宋体" pitchFamily="2" charset="-122"/>
              </a:rPr>
              <a:t>B</a:t>
            </a:r>
            <a:r>
              <a:rPr kumimoji="1" lang="en-US" altLang="zh-CN" sz="2600" b="1" baseline="-25000" dirty="0">
                <a:solidFill>
                  <a:srgbClr val="000000"/>
                </a:solidFill>
                <a:latin typeface="Tahoma" pitchFamily="34" charset="0"/>
                <a:ea typeface="宋体" pitchFamily="2" charset="-122"/>
              </a:rPr>
              <a:t>i</a:t>
            </a:r>
            <a:r>
              <a:rPr kumimoji="1" lang="zh-CN" altLang="en-US" sz="2600" b="1" dirty="0">
                <a:solidFill>
                  <a:srgbClr val="000000"/>
                </a:solidFill>
                <a:latin typeface="Tahoma" pitchFamily="34" charset="0"/>
                <a:ea typeface="宋体" pitchFamily="2" charset="-122"/>
              </a:rPr>
              <a:t>的各列所对应的边构成</a:t>
            </a:r>
            <a:r>
              <a:rPr kumimoji="1" lang="en-US" altLang="zh-CN" sz="2600" b="1" dirty="0">
                <a:solidFill>
                  <a:srgbClr val="000000"/>
                </a:solidFill>
                <a:latin typeface="Tahoma" pitchFamily="34" charset="0"/>
                <a:ea typeface="宋体" pitchFamily="2" charset="-122"/>
              </a:rPr>
              <a:t>G</a:t>
            </a:r>
            <a:r>
              <a:rPr kumimoji="1" lang="zh-CN" altLang="en-US" sz="2600" b="1" dirty="0">
                <a:solidFill>
                  <a:srgbClr val="000000"/>
                </a:solidFill>
                <a:latin typeface="Tahoma" pitchFamily="34" charset="0"/>
                <a:ea typeface="宋体" pitchFamily="2" charset="-122"/>
              </a:rPr>
              <a:t>的一棵树</a:t>
            </a:r>
            <a:r>
              <a:rPr kumimoji="1" lang="en-US" altLang="zh-CN" sz="2600" b="1" dirty="0">
                <a:solidFill>
                  <a:srgbClr val="000000"/>
                </a:solidFill>
                <a:latin typeface="Tahoma" pitchFamily="34" charset="0"/>
                <a:ea typeface="宋体" pitchFamily="2" charset="-122"/>
              </a:rPr>
              <a:t>,    </a:t>
            </a:r>
          </a:p>
          <a:p>
            <a:pPr fontAlgn="base">
              <a:spcBef>
                <a:spcPct val="20000"/>
              </a:spcBef>
              <a:spcAft>
                <a:spcPct val="0"/>
              </a:spcAft>
              <a:buClr>
                <a:srgbClr val="795185"/>
              </a:buClr>
              <a:buSzPct val="60000"/>
              <a:defRPr/>
            </a:pPr>
            <a:r>
              <a:rPr kumimoji="1" lang="en-US" altLang="zh-CN" sz="2600" b="1" dirty="0">
                <a:solidFill>
                  <a:srgbClr val="000000"/>
                </a:solidFill>
                <a:latin typeface="Tahoma" pitchFamily="34" charset="0"/>
                <a:ea typeface="宋体" pitchFamily="2" charset="-122"/>
              </a:rPr>
              <a:t>   </a:t>
            </a:r>
            <a:r>
              <a:rPr kumimoji="1" lang="zh-CN" altLang="en-US" sz="2600" b="1" dirty="0">
                <a:solidFill>
                  <a:srgbClr val="000000"/>
                </a:solidFill>
                <a:latin typeface="Tahoma" pitchFamily="34" charset="0"/>
                <a:ea typeface="宋体" pitchFamily="2" charset="-122"/>
              </a:rPr>
              <a:t>则对           的贡献为</a:t>
            </a:r>
            <a:r>
              <a:rPr kumimoji="1" lang="en-US" altLang="zh-CN" sz="2600" b="1" dirty="0">
                <a:solidFill>
                  <a:srgbClr val="000000"/>
                </a:solidFill>
                <a:latin typeface="Tahoma" pitchFamily="34" charset="0"/>
                <a:ea typeface="宋体" pitchFamily="2" charset="-122"/>
              </a:rPr>
              <a:t>1. </a:t>
            </a:r>
            <a:r>
              <a:rPr kumimoji="1" lang="en-US" altLang="zh-CN" sz="2600" b="1" dirty="0">
                <a:solidFill>
                  <a:srgbClr val="000000"/>
                </a:solidFill>
                <a:latin typeface="Tahoma" pitchFamily="34" charset="0"/>
                <a:ea typeface="宋体" pitchFamily="2" charset="-122"/>
                <a:sym typeface="Symbol" pitchFamily="18" charset="2"/>
              </a:rPr>
              <a:t></a:t>
            </a:r>
            <a:r>
              <a:rPr kumimoji="1" lang="en-US" altLang="zh-CN" sz="2600" b="1" dirty="0">
                <a:solidFill>
                  <a:srgbClr val="000000"/>
                </a:solidFill>
                <a:latin typeface="Tahoma" pitchFamily="34" charset="0"/>
                <a:ea typeface="宋体" pitchFamily="2" charset="-122"/>
              </a:rPr>
              <a:t> </a:t>
            </a:r>
            <a:r>
              <a:rPr kumimoji="1" lang="zh-CN" altLang="en-US" sz="2600" b="1" dirty="0">
                <a:solidFill>
                  <a:srgbClr val="000000"/>
                </a:solidFill>
                <a:latin typeface="Tahoma" pitchFamily="34" charset="0"/>
                <a:ea typeface="宋体" pitchFamily="2" charset="-122"/>
              </a:rPr>
              <a:t>恰为</a:t>
            </a:r>
            <a:r>
              <a:rPr kumimoji="1" lang="en-US" altLang="zh-CN" sz="2600" b="1" dirty="0">
                <a:solidFill>
                  <a:srgbClr val="000000"/>
                </a:solidFill>
                <a:latin typeface="Tahoma" pitchFamily="34" charset="0"/>
                <a:ea typeface="宋体" pitchFamily="2" charset="-122"/>
              </a:rPr>
              <a:t>G</a:t>
            </a:r>
            <a:r>
              <a:rPr kumimoji="1" lang="zh-CN" altLang="en-US" sz="2600" b="1" dirty="0">
                <a:solidFill>
                  <a:srgbClr val="000000"/>
                </a:solidFill>
                <a:latin typeface="Tahoma" pitchFamily="34" charset="0"/>
                <a:ea typeface="宋体" pitchFamily="2" charset="-122"/>
              </a:rPr>
              <a:t>中不同树的数目</a:t>
            </a:r>
            <a:r>
              <a:rPr kumimoji="1" lang="en-US" altLang="zh-CN" sz="2600" b="1" dirty="0">
                <a:solidFill>
                  <a:srgbClr val="000000"/>
                </a:solidFill>
                <a:latin typeface="Tahoma" pitchFamily="34" charset="0"/>
                <a:ea typeface="宋体" pitchFamily="2" charset="-122"/>
              </a:rPr>
              <a:t>.</a:t>
            </a:r>
          </a:p>
        </p:txBody>
      </p:sp>
      <p:graphicFrame>
        <p:nvGraphicFramePr>
          <p:cNvPr id="13314" name="Object 4"/>
          <p:cNvGraphicFramePr>
            <a:graphicFrameLocks noChangeAspect="1"/>
          </p:cNvGraphicFramePr>
          <p:nvPr/>
        </p:nvGraphicFramePr>
        <p:xfrm>
          <a:off x="7188198" y="1673225"/>
          <a:ext cx="1430338" cy="508000"/>
        </p:xfrm>
        <a:graphic>
          <a:graphicData uri="http://schemas.openxmlformats.org/presentationml/2006/ole">
            <mc:AlternateContent xmlns:mc="http://schemas.openxmlformats.org/markup-compatibility/2006">
              <mc:Choice xmlns:v="urn:schemas-microsoft-com:vml" Requires="v">
                <p:oleObj name="公式" r:id="rId2" imgW="672808" imgH="241195" progId="Equation.3">
                  <p:embed/>
                </p:oleObj>
              </mc:Choice>
              <mc:Fallback>
                <p:oleObj name="公式" r:id="rId2" imgW="672808" imgH="241195" progId="Equation.3">
                  <p:embed/>
                  <p:pic>
                    <p:nvPicPr>
                      <p:cNvPr id="1331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198" y="1673225"/>
                        <a:ext cx="143033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0277" name="Object 5"/>
          <p:cNvGraphicFramePr>
            <a:graphicFrameLocks noChangeAspect="1"/>
          </p:cNvGraphicFramePr>
          <p:nvPr/>
        </p:nvGraphicFramePr>
        <p:xfrm>
          <a:off x="3079750" y="3289300"/>
          <a:ext cx="4903788" cy="723900"/>
        </p:xfrm>
        <a:graphic>
          <a:graphicData uri="http://schemas.openxmlformats.org/presentationml/2006/ole">
            <mc:AlternateContent xmlns:mc="http://schemas.openxmlformats.org/markup-compatibility/2006">
              <mc:Choice xmlns:v="urn:schemas-microsoft-com:vml" Requires="v">
                <p:oleObj name="公式" r:id="rId4" imgW="2324100" imgH="342900" progId="Equation.3">
                  <p:embed/>
                </p:oleObj>
              </mc:Choice>
              <mc:Fallback>
                <p:oleObj name="公式" r:id="rId4" imgW="2324100" imgH="342900" progId="Equation.3">
                  <p:embed/>
                  <p:pic>
                    <p:nvPicPr>
                      <p:cNvPr id="95027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50" y="3289300"/>
                        <a:ext cx="4903788"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0278" name="Object 6"/>
          <p:cNvGraphicFramePr>
            <a:graphicFrameLocks noChangeAspect="1"/>
          </p:cNvGraphicFramePr>
          <p:nvPr/>
        </p:nvGraphicFramePr>
        <p:xfrm>
          <a:off x="2957511" y="5499100"/>
          <a:ext cx="982662" cy="450850"/>
        </p:xfrm>
        <a:graphic>
          <a:graphicData uri="http://schemas.openxmlformats.org/presentationml/2006/ole">
            <mc:AlternateContent xmlns:mc="http://schemas.openxmlformats.org/markup-compatibility/2006">
              <mc:Choice xmlns:v="urn:schemas-microsoft-com:vml" Requires="v">
                <p:oleObj name="公式" r:id="rId6" imgW="495085" imgH="228501" progId="Equation.3">
                  <p:embed/>
                </p:oleObj>
              </mc:Choice>
              <mc:Fallback>
                <p:oleObj name="公式" r:id="rId6" imgW="495085" imgH="228501" progId="Equation.3">
                  <p:embed/>
                  <p:pic>
                    <p:nvPicPr>
                      <p:cNvPr id="95027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7511" y="5499100"/>
                        <a:ext cx="98266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6"/>
          <p:cNvSpPr>
            <a:spLocks noGrp="1"/>
          </p:cNvSpPr>
          <p:nvPr>
            <p:ph type="title"/>
          </p:nvPr>
        </p:nvSpPr>
        <p:spPr/>
        <p:txBody>
          <a:bodyPr/>
          <a:lstStyle/>
          <a:p>
            <a:r>
              <a:rPr lang="zh-CN" altLang="en-US" dirty="0"/>
              <a:t>支撑树的计数</a:t>
            </a:r>
          </a:p>
        </p:txBody>
      </p:sp>
    </p:spTree>
    <p:extLst>
      <p:ext uri="{BB962C8B-B14F-4D97-AF65-F5344CB8AC3E}">
        <p14:creationId xmlns:p14="http://schemas.microsoft.com/office/powerpoint/2010/main" val="145728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0274">
                                            <p:txEl>
                                              <p:pRg st="2" end="2"/>
                                            </p:txEl>
                                          </p:spTgt>
                                        </p:tgtEl>
                                        <p:attrNameLst>
                                          <p:attrName>style.visibility</p:attrName>
                                        </p:attrNameLst>
                                      </p:cBhvr>
                                      <p:to>
                                        <p:strVal val="visible"/>
                                      </p:to>
                                    </p:set>
                                    <p:animEffect transition="in" filter="blinds(horizontal)">
                                      <p:cBhvr>
                                        <p:cTn id="7" dur="500"/>
                                        <p:tgtEl>
                                          <p:spTgt spid="95027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50274">
                                            <p:txEl>
                                              <p:pRg st="3" end="3"/>
                                            </p:txEl>
                                          </p:spTgt>
                                        </p:tgtEl>
                                        <p:attrNameLst>
                                          <p:attrName>style.visibility</p:attrName>
                                        </p:attrNameLst>
                                      </p:cBhvr>
                                      <p:to>
                                        <p:strVal val="visible"/>
                                      </p:to>
                                    </p:set>
                                    <p:animEffect transition="in" filter="blinds(horizontal)">
                                      <p:cBhvr>
                                        <p:cTn id="10" dur="500"/>
                                        <p:tgtEl>
                                          <p:spTgt spid="95027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50277"/>
                                        </p:tgtEl>
                                        <p:attrNameLst>
                                          <p:attrName>style.visibility</p:attrName>
                                        </p:attrNameLst>
                                      </p:cBhvr>
                                      <p:to>
                                        <p:strVal val="visible"/>
                                      </p:to>
                                    </p:set>
                                    <p:animEffect transition="in" filter="blinds(horizontal)">
                                      <p:cBhvr>
                                        <p:cTn id="15" dur="500"/>
                                        <p:tgtEl>
                                          <p:spTgt spid="950277"/>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950274">
                                            <p:txEl>
                                              <p:pRg st="6" end="6"/>
                                            </p:txEl>
                                          </p:spTgt>
                                        </p:tgtEl>
                                        <p:attrNameLst>
                                          <p:attrName>style.visibility</p:attrName>
                                        </p:attrNameLst>
                                      </p:cBhvr>
                                      <p:to>
                                        <p:strVal val="visible"/>
                                      </p:to>
                                    </p:set>
                                    <p:animEffect transition="in" filter="blinds(horizontal)">
                                      <p:cBhvr>
                                        <p:cTn id="19" dur="500"/>
                                        <p:tgtEl>
                                          <p:spTgt spid="95027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50274">
                                            <p:txEl>
                                              <p:pRg st="7" end="7"/>
                                            </p:txEl>
                                          </p:spTgt>
                                        </p:tgtEl>
                                        <p:attrNameLst>
                                          <p:attrName>style.visibility</p:attrName>
                                        </p:attrNameLst>
                                      </p:cBhvr>
                                      <p:to>
                                        <p:strVal val="visible"/>
                                      </p:to>
                                    </p:set>
                                    <p:animEffect transition="in" filter="blinds(horizontal)">
                                      <p:cBhvr>
                                        <p:cTn id="24" dur="500"/>
                                        <p:tgtEl>
                                          <p:spTgt spid="950274">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50274">
                                            <p:txEl>
                                              <p:pRg st="8" end="8"/>
                                            </p:txEl>
                                          </p:spTgt>
                                        </p:tgtEl>
                                        <p:attrNameLst>
                                          <p:attrName>style.visibility</p:attrName>
                                        </p:attrNameLst>
                                      </p:cBhvr>
                                      <p:to>
                                        <p:strVal val="visible"/>
                                      </p:to>
                                    </p:set>
                                    <p:animEffect transition="in" filter="blinds(horizontal)">
                                      <p:cBhvr>
                                        <p:cTn id="29" dur="500"/>
                                        <p:tgtEl>
                                          <p:spTgt spid="950274">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950274">
                                            <p:txEl>
                                              <p:pRg st="9" end="9"/>
                                            </p:txEl>
                                          </p:spTgt>
                                        </p:tgtEl>
                                        <p:attrNameLst>
                                          <p:attrName>style.visibility</p:attrName>
                                        </p:attrNameLst>
                                      </p:cBhvr>
                                      <p:to>
                                        <p:strVal val="visible"/>
                                      </p:to>
                                    </p:set>
                                    <p:animEffect transition="in" filter="blinds(horizontal)">
                                      <p:cBhvr>
                                        <p:cTn id="34" dur="500"/>
                                        <p:tgtEl>
                                          <p:spTgt spid="950274">
                                            <p:txEl>
                                              <p:pRg st="9" end="9"/>
                                            </p:txEl>
                                          </p:spTgt>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950278"/>
                                        </p:tgtEl>
                                        <p:attrNameLst>
                                          <p:attrName>style.visibility</p:attrName>
                                        </p:attrNameLst>
                                      </p:cBhvr>
                                      <p:to>
                                        <p:strVal val="visible"/>
                                      </p:to>
                                    </p:set>
                                    <p:animEffect transition="in" filter="blinds(horizontal)">
                                      <p:cBhvr>
                                        <p:cTn id="38" dur="500"/>
                                        <p:tgtEl>
                                          <p:spTgt spid="95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2078712" y="1223963"/>
            <a:ext cx="8010525" cy="946150"/>
          </a:xfrm>
          <a:prstGeom prst="rect">
            <a:avLst/>
          </a:prstGeom>
          <a:noFill/>
          <a:ln w="9525">
            <a:noFill/>
            <a:miter lim="800000"/>
            <a:headEnd/>
            <a:tailEnd/>
          </a:ln>
        </p:spPr>
        <p:txBody>
          <a:bodyPr>
            <a:spAutoFit/>
          </a:bodyPr>
          <a:lstStyle/>
          <a:p>
            <a:pPr fontAlgn="base">
              <a:spcBef>
                <a:spcPct val="0"/>
              </a:spcBef>
              <a:spcAft>
                <a:spcPct val="0"/>
              </a:spcAft>
              <a:defRPr/>
            </a:pPr>
            <a:r>
              <a:rPr kumimoji="1" lang="zh-CN" altLang="en-US" sz="2800" b="1">
                <a:solidFill>
                  <a:srgbClr val="FF0066"/>
                </a:solidFill>
                <a:latin typeface="Times New Roman" pitchFamily="18" charset="0"/>
                <a:ea typeface="宋体" pitchFamily="2" charset="-122"/>
              </a:rPr>
              <a:t>方法：</a:t>
            </a:r>
            <a:r>
              <a:rPr kumimoji="1" lang="zh-CN" altLang="en-US" sz="2800" b="1">
                <a:solidFill>
                  <a:srgbClr val="000000"/>
                </a:solidFill>
                <a:latin typeface="Times New Roman" pitchFamily="18" charset="0"/>
                <a:ea typeface="宋体" pitchFamily="2" charset="-122"/>
              </a:rPr>
              <a:t>将无向图</a:t>
            </a:r>
            <a:r>
              <a:rPr kumimoji="1" lang="en-US" altLang="zh-CN" sz="2800" b="1">
                <a:solidFill>
                  <a:srgbClr val="000000"/>
                </a:solidFill>
                <a:latin typeface="Times New Roman" pitchFamily="18" charset="0"/>
                <a:ea typeface="宋体" pitchFamily="2" charset="-122"/>
              </a:rPr>
              <a:t>G</a:t>
            </a:r>
            <a:r>
              <a:rPr kumimoji="1" lang="zh-CN" altLang="en-US" sz="2800" b="1">
                <a:solidFill>
                  <a:srgbClr val="000000"/>
                </a:solidFill>
                <a:latin typeface="Times New Roman" pitchFamily="18" charset="0"/>
                <a:ea typeface="宋体" pitchFamily="2" charset="-122"/>
              </a:rPr>
              <a:t>的各边加一方向，得有向图</a:t>
            </a:r>
            <a:r>
              <a:rPr kumimoji="1" lang="en-US" altLang="zh-CN" sz="2800" b="1">
                <a:solidFill>
                  <a:srgbClr val="000000"/>
                </a:solidFill>
                <a:latin typeface="Times New Roman" pitchFamily="18" charset="0"/>
                <a:ea typeface="宋体" pitchFamily="2" charset="-122"/>
              </a:rPr>
              <a:t>G’</a:t>
            </a:r>
            <a:r>
              <a:rPr kumimoji="1" lang="zh-CN" altLang="en-US" sz="2800" b="1">
                <a:solidFill>
                  <a:srgbClr val="000000"/>
                </a:solidFill>
                <a:latin typeface="Times New Roman" pitchFamily="18" charset="0"/>
                <a:ea typeface="宋体" pitchFamily="2" charset="-122"/>
              </a:rPr>
              <a:t>，</a:t>
            </a:r>
          </a:p>
          <a:p>
            <a:pPr fontAlgn="base">
              <a:spcBef>
                <a:spcPct val="0"/>
              </a:spcBef>
              <a:spcAft>
                <a:spcPct val="0"/>
              </a:spcAft>
              <a:defRPr/>
            </a:pPr>
            <a:r>
              <a:rPr kumimoji="1" lang="zh-CN" altLang="en-US" sz="2800" b="1">
                <a:solidFill>
                  <a:srgbClr val="000000"/>
                </a:solidFill>
                <a:latin typeface="Times New Roman" pitchFamily="18" charset="0"/>
                <a:ea typeface="宋体" pitchFamily="2" charset="-122"/>
              </a:rPr>
              <a:t>             </a:t>
            </a:r>
            <a:r>
              <a:rPr kumimoji="1" lang="en-US" altLang="zh-CN" sz="2800" b="1">
                <a:solidFill>
                  <a:srgbClr val="000000"/>
                </a:solidFill>
                <a:latin typeface="Times New Roman" pitchFamily="18" charset="0"/>
                <a:ea typeface="宋体" pitchFamily="2" charset="-122"/>
              </a:rPr>
              <a:t>G’</a:t>
            </a:r>
            <a:r>
              <a:rPr kumimoji="1" lang="zh-CN" altLang="en-US" sz="2800" b="1">
                <a:solidFill>
                  <a:srgbClr val="000000"/>
                </a:solidFill>
                <a:latin typeface="Times New Roman" pitchFamily="18" charset="0"/>
                <a:ea typeface="宋体" pitchFamily="2" charset="-122"/>
              </a:rPr>
              <a:t>的树与</a:t>
            </a:r>
            <a:r>
              <a:rPr kumimoji="1" lang="en-US" altLang="zh-CN" sz="2800" b="1">
                <a:solidFill>
                  <a:srgbClr val="000000"/>
                </a:solidFill>
                <a:latin typeface="Times New Roman" pitchFamily="18" charset="0"/>
                <a:ea typeface="宋体" pitchFamily="2" charset="-122"/>
              </a:rPr>
              <a:t>G</a:t>
            </a:r>
            <a:r>
              <a:rPr kumimoji="1" lang="zh-CN" altLang="en-US" sz="2800" b="1">
                <a:solidFill>
                  <a:srgbClr val="000000"/>
                </a:solidFill>
                <a:latin typeface="Times New Roman" pitchFamily="18" charset="0"/>
                <a:ea typeface="宋体" pitchFamily="2" charset="-122"/>
              </a:rPr>
              <a:t>的树一一对应。</a:t>
            </a:r>
          </a:p>
        </p:txBody>
      </p:sp>
      <p:sp>
        <p:nvSpPr>
          <p:cNvPr id="955396" name="Rectangle 4"/>
          <p:cNvSpPr>
            <a:spLocks noChangeArrowheads="1"/>
          </p:cNvSpPr>
          <p:nvPr/>
        </p:nvSpPr>
        <p:spPr bwMode="auto">
          <a:xfrm>
            <a:off x="2078712" y="2259013"/>
            <a:ext cx="6301725" cy="523220"/>
          </a:xfrm>
          <a:prstGeom prst="rect">
            <a:avLst/>
          </a:prstGeom>
          <a:noFill/>
          <a:ln w="9525">
            <a:noFill/>
            <a:miter lim="800000"/>
            <a:headEnd/>
            <a:tailEnd/>
          </a:ln>
        </p:spPr>
        <p:txBody>
          <a:bodyPr wrap="none">
            <a:spAutoFit/>
          </a:bodyPr>
          <a:lstStyle/>
          <a:p>
            <a:pPr fontAlgn="base">
              <a:spcBef>
                <a:spcPct val="0"/>
              </a:spcBef>
              <a:spcAft>
                <a:spcPct val="0"/>
              </a:spcAft>
              <a:defRPr/>
            </a:pPr>
            <a:r>
              <a:rPr kumimoji="1" lang="zh-CN" altLang="en-US" sz="2800" b="1" dirty="0">
                <a:solidFill>
                  <a:srgbClr val="000000"/>
                </a:solidFill>
                <a:latin typeface="Arial" pitchFamily="34" charset="0"/>
                <a:ea typeface="宋体" pitchFamily="2" charset="-122"/>
              </a:rPr>
              <a:t>例：求完全图</a:t>
            </a:r>
            <a:r>
              <a:rPr kumimoji="1" lang="en-US" altLang="zh-CN" sz="2800" b="1" dirty="0" err="1">
                <a:solidFill>
                  <a:srgbClr val="000000"/>
                </a:solidFill>
                <a:latin typeface="Arial" pitchFamily="34" charset="0"/>
                <a:ea typeface="宋体" pitchFamily="2" charset="-122"/>
              </a:rPr>
              <a:t>K</a:t>
            </a:r>
            <a:r>
              <a:rPr kumimoji="1" lang="en-US" altLang="zh-CN" sz="2800" b="1" baseline="-25000" dirty="0" err="1">
                <a:solidFill>
                  <a:srgbClr val="000000"/>
                </a:solidFill>
                <a:latin typeface="Arial" pitchFamily="34" charset="0"/>
                <a:ea typeface="宋体" pitchFamily="2" charset="-122"/>
              </a:rPr>
              <a:t>n</a:t>
            </a:r>
            <a:r>
              <a:rPr kumimoji="1" lang="zh-CN" altLang="en-US" sz="2800" b="1" dirty="0">
                <a:solidFill>
                  <a:srgbClr val="000000"/>
                </a:solidFill>
                <a:latin typeface="Arial" pitchFamily="34" charset="0"/>
                <a:ea typeface="宋体" pitchFamily="2" charset="-122"/>
              </a:rPr>
              <a:t>中不同支撑树的数目。</a:t>
            </a:r>
          </a:p>
        </p:txBody>
      </p:sp>
      <p:graphicFrame>
        <p:nvGraphicFramePr>
          <p:cNvPr id="955397" name="Object 5"/>
          <p:cNvGraphicFramePr>
            <a:graphicFrameLocks noChangeAspect="1"/>
          </p:cNvGraphicFramePr>
          <p:nvPr/>
        </p:nvGraphicFramePr>
        <p:xfrm>
          <a:off x="2654974" y="3243411"/>
          <a:ext cx="6635750" cy="3297237"/>
        </p:xfrm>
        <a:graphic>
          <a:graphicData uri="http://schemas.openxmlformats.org/presentationml/2006/ole">
            <mc:AlternateContent xmlns:mc="http://schemas.openxmlformats.org/markup-compatibility/2006">
              <mc:Choice xmlns:v="urn:schemas-microsoft-com:vml" Requires="v">
                <p:oleObj name="公式" r:id="rId2" imgW="3771900" imgH="1879600" progId="Equation.3">
                  <p:embed/>
                </p:oleObj>
              </mc:Choice>
              <mc:Fallback>
                <p:oleObj name="公式" r:id="rId2" imgW="3771900" imgH="1879600" progId="Equation.3">
                  <p:embed/>
                  <p:pic>
                    <p:nvPicPr>
                      <p:cNvPr id="95539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974" y="3243411"/>
                        <a:ext cx="6635750" cy="329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zh-CN" altLang="en-US" dirty="0"/>
              <a:t>无向连通图的树计数</a:t>
            </a:r>
          </a:p>
        </p:txBody>
      </p:sp>
    </p:spTree>
    <p:extLst>
      <p:ext uri="{BB962C8B-B14F-4D97-AF65-F5344CB8AC3E}">
        <p14:creationId xmlns:p14="http://schemas.microsoft.com/office/powerpoint/2010/main" val="342844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5396"/>
                                        </p:tgtEl>
                                        <p:attrNameLst>
                                          <p:attrName>style.visibility</p:attrName>
                                        </p:attrNameLst>
                                      </p:cBhvr>
                                      <p:to>
                                        <p:strVal val="visible"/>
                                      </p:to>
                                    </p:set>
                                    <p:animEffect transition="in" filter="blinds(horizontal)">
                                      <p:cBhvr>
                                        <p:cTn id="7" dur="500"/>
                                        <p:tgtEl>
                                          <p:spTgt spid="9553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5397"/>
                                        </p:tgtEl>
                                        <p:attrNameLst>
                                          <p:attrName>style.visibility</p:attrName>
                                        </p:attrNameLst>
                                      </p:cBhvr>
                                      <p:to>
                                        <p:strVal val="visible"/>
                                      </p:to>
                                    </p:set>
                                    <p:animEffect transition="in" filter="blinds(horizontal)">
                                      <p:cBhvr>
                                        <p:cTn id="12" dur="500"/>
                                        <p:tgtEl>
                                          <p:spTgt spid="955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ChangeArrowheads="1"/>
          </p:cNvSpPr>
          <p:nvPr/>
        </p:nvSpPr>
        <p:spPr bwMode="auto">
          <a:xfrm>
            <a:off x="1865314" y="1854200"/>
            <a:ext cx="8461375" cy="4108450"/>
          </a:xfrm>
          <a:prstGeom prst="rect">
            <a:avLst/>
          </a:prstGeom>
          <a:noFill/>
          <a:ln w="9525">
            <a:noFill/>
            <a:miter lim="800000"/>
            <a:headEnd/>
            <a:tailEnd/>
          </a:ln>
        </p:spPr>
        <p:txBody>
          <a:bodyPr>
            <a:spAutoFit/>
          </a:bodyPr>
          <a:lstStyle/>
          <a:p>
            <a:pPr lvl="1" fontAlgn="base">
              <a:spcBef>
                <a:spcPct val="20000"/>
              </a:spcBef>
              <a:spcAft>
                <a:spcPct val="0"/>
              </a:spcAft>
              <a:buClr>
                <a:srgbClr val="7F7F7F"/>
              </a:buClr>
              <a:buSzPct val="70000"/>
              <a:buFont typeface="Wingdings" pitchFamily="2" charset="2"/>
              <a:buChar char="n"/>
              <a:defRPr/>
            </a:pP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有向连通图</a:t>
            </a:r>
          </a:p>
          <a:p>
            <a:pPr lvl="1" fontAlgn="base">
              <a:spcBef>
                <a:spcPct val="20000"/>
              </a:spcBef>
              <a:spcAft>
                <a:spcPct val="0"/>
              </a:spcAft>
              <a:buClr>
                <a:srgbClr val="7F7F7F"/>
              </a:buClr>
              <a:buSzPct val="70000"/>
              <a:buFont typeface="Wingdings" pitchFamily="2" charset="2"/>
              <a:buChar char="n"/>
              <a:defRPr/>
            </a:pPr>
            <a:r>
              <a:rPr kumimoji="1" lang="zh-CN" altLang="en-US" sz="2800" b="1" dirty="0">
                <a:solidFill>
                  <a:srgbClr val="000000"/>
                </a:solidFill>
                <a:latin typeface="Garamond" pitchFamily="18" charset="0"/>
                <a:ea typeface="宋体" pitchFamily="2" charset="-122"/>
              </a:rPr>
              <a:t>   若求不含</a:t>
            </a:r>
            <a:r>
              <a:rPr kumimoji="1" lang="en-US" altLang="zh-CN" sz="2800" b="1" dirty="0">
                <a:solidFill>
                  <a:srgbClr val="000000"/>
                </a:solidFill>
                <a:latin typeface="Garamond" pitchFamily="18" charset="0"/>
                <a:ea typeface="宋体" pitchFamily="2" charset="-122"/>
              </a:rPr>
              <a:t>e</a:t>
            </a:r>
            <a:r>
              <a:rPr kumimoji="1" lang="zh-CN" altLang="en-US" sz="2800" b="1" dirty="0">
                <a:solidFill>
                  <a:srgbClr val="000000"/>
                </a:solidFill>
                <a:latin typeface="Garamond" pitchFamily="18" charset="0"/>
                <a:ea typeface="宋体" pitchFamily="2" charset="-122"/>
              </a:rPr>
              <a:t>的支撑树数目</a:t>
            </a:r>
          </a:p>
          <a:p>
            <a:pPr lvl="1" fontAlgn="base">
              <a:spcBef>
                <a:spcPct val="20000"/>
              </a:spcBef>
              <a:spcAft>
                <a:spcPct val="0"/>
              </a:spcAft>
              <a:buClr>
                <a:srgbClr val="7F7F7F"/>
              </a:buClr>
              <a:buSzPct val="70000"/>
              <a:defRPr/>
            </a:pPr>
            <a:r>
              <a:rPr kumimoji="1" lang="zh-CN" altLang="en-US" sz="2800" b="1" dirty="0">
                <a:solidFill>
                  <a:srgbClr val="000000"/>
                </a:solidFill>
                <a:latin typeface="Tahoma" pitchFamily="34" charset="0"/>
                <a:ea typeface="宋体" pitchFamily="2" charset="-122"/>
              </a:rPr>
              <a:t>    令</a:t>
            </a:r>
            <a:r>
              <a:rPr kumimoji="1" lang="en-US" altLang="zh-CN" sz="2800" b="1" dirty="0">
                <a:solidFill>
                  <a:srgbClr val="000000"/>
                </a:solidFill>
                <a:latin typeface="Tahoma" pitchFamily="34" charset="0"/>
                <a:ea typeface="宋体" pitchFamily="2" charset="-122"/>
              </a:rPr>
              <a:t>G</a:t>
            </a:r>
            <a:r>
              <a:rPr kumimoji="1" lang="en-US" altLang="zh-CN" sz="2800" b="1" dirty="0">
                <a:solidFill>
                  <a:srgbClr val="000000"/>
                </a:solidFill>
                <a:latin typeface="Arial" pitchFamily="34" charset="0"/>
                <a:ea typeface="宋体" pitchFamily="2" charset="-122"/>
              </a:rPr>
              <a:t>’</a:t>
            </a:r>
            <a:r>
              <a:rPr kumimoji="1" lang="en-US" altLang="zh-CN" sz="2800" b="1" dirty="0">
                <a:solidFill>
                  <a:srgbClr val="000000"/>
                </a:solidFill>
                <a:latin typeface="Tahoma" pitchFamily="34" charset="0"/>
                <a:ea typeface="宋体" pitchFamily="2" charset="-122"/>
              </a:rPr>
              <a:t>=G-e, </a:t>
            </a:r>
            <a:r>
              <a:rPr kumimoji="1" lang="zh-CN" altLang="en-US" sz="2800" b="1" dirty="0">
                <a:solidFill>
                  <a:srgbClr val="000000"/>
                </a:solidFill>
                <a:latin typeface="Tahoma" pitchFamily="34" charset="0"/>
                <a:ea typeface="宋体" pitchFamily="2" charset="-122"/>
              </a:rPr>
              <a:t>则只需求</a:t>
            </a:r>
            <a:r>
              <a:rPr kumimoji="1" lang="en-US" altLang="zh-CN" sz="2800" b="1" dirty="0">
                <a:solidFill>
                  <a:srgbClr val="000000"/>
                </a:solidFill>
                <a:latin typeface="Tahoma" pitchFamily="34" charset="0"/>
                <a:ea typeface="宋体" pitchFamily="2" charset="-122"/>
              </a:rPr>
              <a:t>G</a:t>
            </a:r>
            <a:r>
              <a:rPr kumimoji="1" lang="en-US" altLang="zh-CN" sz="2800" b="1" dirty="0">
                <a:solidFill>
                  <a:srgbClr val="000000"/>
                </a:solidFill>
                <a:latin typeface="Arial" pitchFamily="34" charset="0"/>
                <a:ea typeface="宋体" pitchFamily="2" charset="-122"/>
              </a:rPr>
              <a:t>’</a:t>
            </a:r>
            <a:r>
              <a:rPr kumimoji="1" lang="zh-CN" altLang="en-US" sz="2800" b="1" dirty="0">
                <a:solidFill>
                  <a:srgbClr val="000000"/>
                </a:solidFill>
                <a:latin typeface="Tahoma" pitchFamily="34" charset="0"/>
                <a:ea typeface="宋体" pitchFamily="2" charset="-122"/>
              </a:rPr>
              <a:t>的支撑树数目</a:t>
            </a:r>
            <a:endParaRPr kumimoji="1" lang="zh-CN" altLang="en-US" sz="2800" b="1" dirty="0">
              <a:solidFill>
                <a:srgbClr val="000000"/>
              </a:solidFill>
              <a:latin typeface="Garamond" pitchFamily="18" charset="0"/>
              <a:ea typeface="宋体" pitchFamily="2" charset="-122"/>
            </a:endParaRPr>
          </a:p>
          <a:p>
            <a:pPr lvl="1" fontAlgn="base">
              <a:spcBef>
                <a:spcPct val="20000"/>
              </a:spcBef>
              <a:spcAft>
                <a:spcPct val="0"/>
              </a:spcAft>
              <a:buClr>
                <a:srgbClr val="7F7F7F"/>
              </a:buClr>
              <a:buSzPct val="70000"/>
              <a:buFont typeface="Wingdings" pitchFamily="2" charset="2"/>
              <a:buChar char="n"/>
              <a:defRPr/>
            </a:pPr>
            <a:r>
              <a:rPr kumimoji="1" lang="zh-CN" altLang="en-US" sz="2800" b="1" dirty="0">
                <a:solidFill>
                  <a:srgbClr val="000000"/>
                </a:solidFill>
                <a:latin typeface="Garamond" pitchFamily="18" charset="0"/>
                <a:ea typeface="宋体" pitchFamily="2" charset="-122"/>
              </a:rPr>
              <a:t>   若求必须含</a:t>
            </a:r>
            <a:r>
              <a:rPr kumimoji="1" lang="en-US" altLang="zh-CN" sz="2800" b="1" dirty="0">
                <a:solidFill>
                  <a:srgbClr val="000000"/>
                </a:solidFill>
                <a:latin typeface="Garamond" pitchFamily="18" charset="0"/>
                <a:ea typeface="宋体" pitchFamily="2" charset="-122"/>
              </a:rPr>
              <a:t>e</a:t>
            </a:r>
            <a:r>
              <a:rPr kumimoji="1" lang="zh-CN" altLang="en-US" sz="2800" b="1" dirty="0">
                <a:solidFill>
                  <a:srgbClr val="000000"/>
                </a:solidFill>
                <a:latin typeface="Garamond" pitchFamily="18" charset="0"/>
                <a:ea typeface="宋体" pitchFamily="2" charset="-122"/>
              </a:rPr>
              <a:t>的支撑树数目</a:t>
            </a:r>
          </a:p>
          <a:p>
            <a:pPr lvl="1" fontAlgn="base">
              <a:spcBef>
                <a:spcPct val="20000"/>
              </a:spcBef>
              <a:spcAft>
                <a:spcPct val="0"/>
              </a:spcAft>
              <a:buClr>
                <a:srgbClr val="7F7F7F"/>
              </a:buClr>
              <a:buSzPct val="70000"/>
              <a:defRPr/>
            </a:pPr>
            <a:r>
              <a:rPr kumimoji="1" lang="zh-CN" altLang="en-US" sz="2800" b="1" dirty="0">
                <a:solidFill>
                  <a:srgbClr val="000000"/>
                </a:solidFill>
                <a:latin typeface="Garamond" pitchFamily="18" charset="0"/>
                <a:ea typeface="宋体" pitchFamily="2" charset="-122"/>
              </a:rPr>
              <a:t>     </a:t>
            </a:r>
            <a:r>
              <a:rPr kumimoji="1" lang="en-US" altLang="zh-CN" sz="2800" b="1" dirty="0">
                <a:solidFill>
                  <a:srgbClr val="000000"/>
                </a:solidFill>
                <a:latin typeface="Arial" pitchFamily="34" charset="0"/>
                <a:ea typeface="宋体" pitchFamily="2" charset="-122"/>
              </a:rPr>
              <a:t>•</a:t>
            </a: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计算</a:t>
            </a:r>
            <a:r>
              <a:rPr kumimoji="1" lang="en-US" altLang="zh-CN" sz="2800" b="1" dirty="0">
                <a:solidFill>
                  <a:srgbClr val="000000"/>
                </a:solidFill>
                <a:latin typeface="Garamond" pitchFamily="18" charset="0"/>
                <a:ea typeface="宋体" pitchFamily="2" charset="-122"/>
              </a:rPr>
              <a:t>G</a:t>
            </a:r>
            <a:r>
              <a:rPr kumimoji="1" lang="zh-CN" altLang="en-US" sz="2800" b="1" dirty="0">
                <a:solidFill>
                  <a:srgbClr val="000000"/>
                </a:solidFill>
                <a:latin typeface="Garamond" pitchFamily="18" charset="0"/>
                <a:ea typeface="宋体" pitchFamily="2" charset="-122"/>
              </a:rPr>
              <a:t>的树的数目，减去</a:t>
            </a:r>
            <a:r>
              <a:rPr kumimoji="1" lang="en-US" altLang="zh-CN" sz="2800" b="1" dirty="0">
                <a:solidFill>
                  <a:srgbClr val="000000"/>
                </a:solidFill>
                <a:latin typeface="Garamond" pitchFamily="18" charset="0"/>
                <a:ea typeface="宋体" pitchFamily="2" charset="-122"/>
              </a:rPr>
              <a:t>G</a:t>
            </a:r>
            <a:r>
              <a:rPr kumimoji="1" lang="en-US" altLang="zh-CN" sz="2800" b="1" dirty="0">
                <a:solidFill>
                  <a:srgbClr val="000000"/>
                </a:solidFill>
                <a:latin typeface="Arial" pitchFamily="34" charset="0"/>
                <a:ea typeface="宋体" pitchFamily="2" charset="-122"/>
              </a:rPr>
              <a:t>’</a:t>
            </a:r>
            <a:r>
              <a:rPr kumimoji="1" lang="en-US" altLang="zh-CN" sz="2800" b="1" dirty="0">
                <a:solidFill>
                  <a:srgbClr val="000000"/>
                </a:solidFill>
                <a:latin typeface="Garamond" pitchFamily="18" charset="0"/>
                <a:ea typeface="宋体" pitchFamily="2" charset="-122"/>
              </a:rPr>
              <a:t>=G-e</a:t>
            </a:r>
            <a:r>
              <a:rPr kumimoji="1" lang="zh-CN" altLang="en-US" sz="2800" b="1" dirty="0">
                <a:solidFill>
                  <a:srgbClr val="000000"/>
                </a:solidFill>
                <a:latin typeface="Garamond" pitchFamily="18" charset="0"/>
                <a:ea typeface="宋体" pitchFamily="2" charset="-122"/>
              </a:rPr>
              <a:t>的树的数目</a:t>
            </a:r>
          </a:p>
          <a:p>
            <a:pPr lvl="1" fontAlgn="base">
              <a:spcBef>
                <a:spcPct val="20000"/>
              </a:spcBef>
              <a:spcAft>
                <a:spcPct val="0"/>
              </a:spcAft>
              <a:buClr>
                <a:srgbClr val="7F7F7F"/>
              </a:buClr>
              <a:buSzPct val="70000"/>
              <a:defRPr/>
            </a:pPr>
            <a:r>
              <a:rPr kumimoji="1" lang="zh-CN" altLang="en-US" sz="2800" b="1" dirty="0">
                <a:solidFill>
                  <a:srgbClr val="000000"/>
                </a:solidFill>
                <a:latin typeface="Garamond" pitchFamily="18" charset="0"/>
                <a:ea typeface="宋体" pitchFamily="2" charset="-122"/>
              </a:rPr>
              <a:t>     </a:t>
            </a:r>
            <a:r>
              <a:rPr kumimoji="1" lang="en-US" altLang="zh-CN" sz="2800" b="1" dirty="0">
                <a:solidFill>
                  <a:srgbClr val="000000"/>
                </a:solidFill>
                <a:latin typeface="Arial" pitchFamily="34" charset="0"/>
                <a:ea typeface="宋体" pitchFamily="2" charset="-122"/>
              </a:rPr>
              <a:t>•</a:t>
            </a: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可将</a:t>
            </a:r>
            <a:r>
              <a:rPr kumimoji="1" lang="en-US" altLang="zh-CN" sz="2800" b="1" dirty="0">
                <a:solidFill>
                  <a:srgbClr val="000000"/>
                </a:solidFill>
                <a:latin typeface="Garamond" pitchFamily="18" charset="0"/>
                <a:ea typeface="宋体" pitchFamily="2" charset="-122"/>
              </a:rPr>
              <a:t>e</a:t>
            </a:r>
            <a:r>
              <a:rPr kumimoji="1" lang="zh-CN" altLang="en-US" sz="2800" b="1" dirty="0">
                <a:solidFill>
                  <a:srgbClr val="000000"/>
                </a:solidFill>
                <a:latin typeface="Garamond" pitchFamily="18" charset="0"/>
                <a:ea typeface="宋体" pitchFamily="2" charset="-122"/>
              </a:rPr>
              <a:t>的两个端点收缩成一个点，则得到</a:t>
            </a:r>
            <a:r>
              <a:rPr kumimoji="1" lang="en-US" altLang="zh-CN" sz="2800" b="1" dirty="0">
                <a:solidFill>
                  <a:srgbClr val="000000"/>
                </a:solidFill>
                <a:latin typeface="Garamond" pitchFamily="18" charset="0"/>
                <a:ea typeface="宋体" pitchFamily="2" charset="-122"/>
              </a:rPr>
              <a:t>n-1</a:t>
            </a:r>
          </a:p>
          <a:p>
            <a:pPr lvl="1" fontAlgn="base">
              <a:spcBef>
                <a:spcPct val="20000"/>
              </a:spcBef>
              <a:spcAft>
                <a:spcPct val="0"/>
              </a:spcAft>
              <a:buClr>
                <a:srgbClr val="7F7F7F"/>
              </a:buClr>
              <a:buSzPct val="70000"/>
              <a:defRPr/>
            </a:pPr>
            <a:r>
              <a:rPr kumimoji="1" lang="en-US" altLang="zh-CN" sz="2800" b="1" dirty="0">
                <a:solidFill>
                  <a:srgbClr val="000000"/>
                </a:solidFill>
                <a:latin typeface="Garamond" pitchFamily="18" charset="0"/>
                <a:ea typeface="宋体" pitchFamily="2" charset="-122"/>
              </a:rPr>
              <a:t>         </a:t>
            </a:r>
            <a:r>
              <a:rPr kumimoji="1" lang="zh-CN" altLang="en-US" sz="2800" b="1" dirty="0">
                <a:solidFill>
                  <a:srgbClr val="000000"/>
                </a:solidFill>
                <a:latin typeface="Garamond" pitchFamily="18" charset="0"/>
                <a:ea typeface="宋体" pitchFamily="2" charset="-122"/>
              </a:rPr>
              <a:t>个结点的新图</a:t>
            </a:r>
            <a:r>
              <a:rPr kumimoji="1" lang="en-US" altLang="zh-CN" sz="2800" b="1" dirty="0">
                <a:solidFill>
                  <a:srgbClr val="000000"/>
                </a:solidFill>
                <a:latin typeface="Garamond" pitchFamily="18" charset="0"/>
                <a:ea typeface="宋体" pitchFamily="2" charset="-122"/>
              </a:rPr>
              <a:t>G</a:t>
            </a:r>
            <a:r>
              <a:rPr kumimoji="1" lang="en-US" altLang="zh-CN" sz="2800" b="1" dirty="0">
                <a:solidFill>
                  <a:srgbClr val="000000"/>
                </a:solidFill>
                <a:latin typeface="Arial" pitchFamily="34" charset="0"/>
                <a:ea typeface="宋体" pitchFamily="2" charset="-122"/>
              </a:rPr>
              <a:t>’</a:t>
            </a:r>
            <a:r>
              <a:rPr kumimoji="1" lang="zh-CN" altLang="en-US" sz="2800" b="1" dirty="0">
                <a:solidFill>
                  <a:srgbClr val="000000"/>
                </a:solidFill>
                <a:latin typeface="Garamond" pitchFamily="18" charset="0"/>
                <a:ea typeface="宋体" pitchFamily="2" charset="-122"/>
              </a:rPr>
              <a:t>，</a:t>
            </a:r>
            <a:r>
              <a:rPr kumimoji="1" lang="en-US" altLang="zh-CN" sz="2800" b="1" dirty="0">
                <a:solidFill>
                  <a:srgbClr val="000000"/>
                </a:solidFill>
                <a:latin typeface="Garamond" pitchFamily="18" charset="0"/>
                <a:ea typeface="宋体" pitchFamily="2" charset="-122"/>
              </a:rPr>
              <a:t>G</a:t>
            </a:r>
            <a:r>
              <a:rPr kumimoji="1" lang="en-US" altLang="zh-CN" sz="2800" b="1" dirty="0">
                <a:solidFill>
                  <a:srgbClr val="000000"/>
                </a:solidFill>
                <a:latin typeface="Arial" pitchFamily="34" charset="0"/>
                <a:ea typeface="宋体" pitchFamily="2" charset="-122"/>
              </a:rPr>
              <a:t>’</a:t>
            </a:r>
            <a:r>
              <a:rPr kumimoji="1" lang="zh-CN" altLang="en-US" sz="2800" b="1" dirty="0">
                <a:solidFill>
                  <a:srgbClr val="000000"/>
                </a:solidFill>
                <a:latin typeface="Garamond" pitchFamily="18" charset="0"/>
                <a:ea typeface="宋体" pitchFamily="2" charset="-122"/>
              </a:rPr>
              <a:t>的树与</a:t>
            </a:r>
            <a:r>
              <a:rPr kumimoji="1" lang="en-US" altLang="zh-CN" sz="2800" b="1" dirty="0">
                <a:solidFill>
                  <a:srgbClr val="000000"/>
                </a:solidFill>
                <a:latin typeface="Garamond" pitchFamily="18" charset="0"/>
                <a:ea typeface="宋体" pitchFamily="2" charset="-122"/>
              </a:rPr>
              <a:t>G</a:t>
            </a:r>
            <a:r>
              <a:rPr kumimoji="1" lang="zh-CN" altLang="en-US" sz="2800" b="1" dirty="0">
                <a:solidFill>
                  <a:srgbClr val="000000"/>
                </a:solidFill>
                <a:latin typeface="Garamond" pitchFamily="18" charset="0"/>
                <a:ea typeface="宋体" pitchFamily="2" charset="-122"/>
              </a:rPr>
              <a:t>的必含</a:t>
            </a:r>
            <a:r>
              <a:rPr kumimoji="1" lang="en-US" altLang="zh-CN" sz="2800" b="1" dirty="0">
                <a:solidFill>
                  <a:srgbClr val="000000"/>
                </a:solidFill>
                <a:latin typeface="Garamond" pitchFamily="18" charset="0"/>
                <a:ea typeface="宋体" pitchFamily="2" charset="-122"/>
              </a:rPr>
              <a:t>e</a:t>
            </a:r>
            <a:r>
              <a:rPr kumimoji="1" lang="zh-CN" altLang="en-US" sz="2800" b="1" dirty="0">
                <a:solidFill>
                  <a:srgbClr val="000000"/>
                </a:solidFill>
                <a:latin typeface="Garamond" pitchFamily="18" charset="0"/>
                <a:ea typeface="宋体" pitchFamily="2" charset="-122"/>
              </a:rPr>
              <a:t>的树</a:t>
            </a:r>
          </a:p>
          <a:p>
            <a:pPr lvl="1" fontAlgn="base">
              <a:spcBef>
                <a:spcPct val="20000"/>
              </a:spcBef>
              <a:spcAft>
                <a:spcPct val="0"/>
              </a:spcAft>
              <a:buClr>
                <a:srgbClr val="7F7F7F"/>
              </a:buClr>
              <a:buSzPct val="70000"/>
              <a:defRPr/>
            </a:pPr>
            <a:r>
              <a:rPr kumimoji="1" lang="zh-CN" altLang="en-US" sz="2800" b="1" dirty="0">
                <a:solidFill>
                  <a:srgbClr val="000000"/>
                </a:solidFill>
                <a:latin typeface="Garamond" pitchFamily="18" charset="0"/>
                <a:ea typeface="宋体" pitchFamily="2" charset="-122"/>
              </a:rPr>
              <a:t>         一一对应</a:t>
            </a:r>
          </a:p>
        </p:txBody>
      </p:sp>
      <p:sp>
        <p:nvSpPr>
          <p:cNvPr id="133123" name="Rectangle 3"/>
          <p:cNvSpPr>
            <a:spLocks noChangeArrowheads="1"/>
          </p:cNvSpPr>
          <p:nvPr/>
        </p:nvSpPr>
        <p:spPr bwMode="auto">
          <a:xfrm>
            <a:off x="1847850" y="1196975"/>
            <a:ext cx="6273800" cy="579438"/>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a:solidFill>
                  <a:srgbClr val="000000"/>
                </a:solidFill>
                <a:latin typeface="Garamond" pitchFamily="18" charset="0"/>
                <a:ea typeface="宋体" pitchFamily="2" charset="-122"/>
              </a:rPr>
              <a:t>  </a:t>
            </a:r>
            <a:r>
              <a:rPr kumimoji="1" lang="zh-CN" altLang="en-US" sz="3200" b="1">
                <a:solidFill>
                  <a:srgbClr val="000000"/>
                </a:solidFill>
                <a:latin typeface="Garamond" pitchFamily="18" charset="0"/>
                <a:ea typeface="宋体" pitchFamily="2" charset="-122"/>
              </a:rPr>
              <a:t>不含或必含特定边的树计数</a:t>
            </a:r>
          </a:p>
        </p:txBody>
      </p:sp>
      <p:sp>
        <p:nvSpPr>
          <p:cNvPr id="7" name="标题 51"/>
          <p:cNvSpPr>
            <a:spLocks noGrp="1"/>
          </p:cNvSpPr>
          <p:nvPr>
            <p:ph type="title"/>
          </p:nvPr>
        </p:nvSpPr>
        <p:spPr/>
        <p:txBody>
          <a:bodyPr/>
          <a:lstStyle/>
          <a:p>
            <a:r>
              <a:rPr lang="zh-CN" altLang="en-US" dirty="0"/>
              <a:t>支撑树的计数</a:t>
            </a:r>
          </a:p>
        </p:txBody>
      </p:sp>
    </p:spTree>
    <p:extLst>
      <p:ext uri="{BB962C8B-B14F-4D97-AF65-F5344CB8AC3E}">
        <p14:creationId xmlns:p14="http://schemas.microsoft.com/office/powerpoint/2010/main" val="33851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2322">
                                            <p:txEl>
                                              <p:pRg st="1" end="1"/>
                                            </p:txEl>
                                          </p:spTgt>
                                        </p:tgtEl>
                                        <p:attrNameLst>
                                          <p:attrName>style.visibility</p:attrName>
                                        </p:attrNameLst>
                                      </p:cBhvr>
                                      <p:to>
                                        <p:strVal val="visible"/>
                                      </p:to>
                                    </p:set>
                                    <p:animEffect transition="in" filter="blinds(horizontal)">
                                      <p:cBhvr>
                                        <p:cTn id="7" dur="500"/>
                                        <p:tgtEl>
                                          <p:spTgt spid="9523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2322">
                                            <p:txEl>
                                              <p:pRg st="2" end="2"/>
                                            </p:txEl>
                                          </p:spTgt>
                                        </p:tgtEl>
                                        <p:attrNameLst>
                                          <p:attrName>style.visibility</p:attrName>
                                        </p:attrNameLst>
                                      </p:cBhvr>
                                      <p:to>
                                        <p:strVal val="visible"/>
                                      </p:to>
                                    </p:set>
                                    <p:animEffect transition="in" filter="blinds(horizontal)">
                                      <p:cBhvr>
                                        <p:cTn id="12" dur="500"/>
                                        <p:tgtEl>
                                          <p:spTgt spid="9523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2322">
                                            <p:txEl>
                                              <p:pRg st="3" end="3"/>
                                            </p:txEl>
                                          </p:spTgt>
                                        </p:tgtEl>
                                        <p:attrNameLst>
                                          <p:attrName>style.visibility</p:attrName>
                                        </p:attrNameLst>
                                      </p:cBhvr>
                                      <p:to>
                                        <p:strVal val="visible"/>
                                      </p:to>
                                    </p:set>
                                    <p:animEffect transition="in" filter="blinds(horizontal)">
                                      <p:cBhvr>
                                        <p:cTn id="17" dur="500"/>
                                        <p:tgtEl>
                                          <p:spTgt spid="952322">
                                            <p:txEl>
                                              <p:pRg st="3" end="3"/>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952322">
                                            <p:txEl>
                                              <p:pRg st="4" end="4"/>
                                            </p:txEl>
                                          </p:spTgt>
                                        </p:tgtEl>
                                        <p:attrNameLst>
                                          <p:attrName>style.visibility</p:attrName>
                                        </p:attrNameLst>
                                      </p:cBhvr>
                                      <p:to>
                                        <p:strVal val="visible"/>
                                      </p:to>
                                    </p:set>
                                    <p:animEffect transition="in" filter="blinds(horizontal)">
                                      <p:cBhvr>
                                        <p:cTn id="21" dur="500"/>
                                        <p:tgtEl>
                                          <p:spTgt spid="952322">
                                            <p:txEl>
                                              <p:pRg st="4" end="4"/>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952322">
                                            <p:txEl>
                                              <p:pRg st="5" end="5"/>
                                            </p:txEl>
                                          </p:spTgt>
                                        </p:tgtEl>
                                        <p:attrNameLst>
                                          <p:attrName>style.visibility</p:attrName>
                                        </p:attrNameLst>
                                      </p:cBhvr>
                                      <p:to>
                                        <p:strVal val="visible"/>
                                      </p:to>
                                    </p:set>
                                    <p:animEffect transition="in" filter="blinds(horizontal)">
                                      <p:cBhvr>
                                        <p:cTn id="25" dur="500"/>
                                        <p:tgtEl>
                                          <p:spTgt spid="952322">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52322">
                                            <p:txEl>
                                              <p:pRg st="6" end="6"/>
                                            </p:txEl>
                                          </p:spTgt>
                                        </p:tgtEl>
                                        <p:attrNameLst>
                                          <p:attrName>style.visibility</p:attrName>
                                        </p:attrNameLst>
                                      </p:cBhvr>
                                      <p:to>
                                        <p:strVal val="visible"/>
                                      </p:to>
                                    </p:set>
                                    <p:animEffect transition="in" filter="blinds(horizontal)">
                                      <p:cBhvr>
                                        <p:cTn id="28" dur="500"/>
                                        <p:tgtEl>
                                          <p:spTgt spid="952322">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952322">
                                            <p:txEl>
                                              <p:pRg st="7" end="7"/>
                                            </p:txEl>
                                          </p:spTgt>
                                        </p:tgtEl>
                                        <p:attrNameLst>
                                          <p:attrName>style.visibility</p:attrName>
                                        </p:attrNameLst>
                                      </p:cBhvr>
                                      <p:to>
                                        <p:strVal val="visible"/>
                                      </p:to>
                                    </p:set>
                                    <p:animEffect transition="in" filter="blinds(horizontal)">
                                      <p:cBhvr>
                                        <p:cTn id="31" dur="500"/>
                                        <p:tgtEl>
                                          <p:spTgt spid="9523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ChangeArrowheads="1"/>
          </p:cNvSpPr>
          <p:nvPr/>
        </p:nvSpPr>
        <p:spPr bwMode="auto">
          <a:xfrm>
            <a:off x="2155594" y="1898651"/>
            <a:ext cx="8461375" cy="2570163"/>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T</a:t>
            </a:r>
            <a:r>
              <a:rPr lang="zh-CN" altLang="en-US" sz="2800" dirty="0">
                <a:solidFill>
                  <a:srgbClr val="000000"/>
                </a:solidFill>
                <a:latin typeface="Garamond" pitchFamily="18" charset="0"/>
              </a:rPr>
              <a:t>是一个不断扩充的初级回路</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最初</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是一个自环</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算法找一个与</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最近的结点</a:t>
            </a:r>
            <a:r>
              <a:rPr lang="en-US" altLang="zh-CN" sz="2800" dirty="0">
                <a:solidFill>
                  <a:srgbClr val="000000"/>
                </a:solidFill>
                <a:latin typeface="Garamond" pitchFamily="18" charset="0"/>
              </a:rPr>
              <a:t>j</a:t>
            </a:r>
            <a:r>
              <a:rPr lang="zh-CN" altLang="en-US" sz="2800" dirty="0">
                <a:solidFill>
                  <a:srgbClr val="000000"/>
                </a:solidFill>
                <a:latin typeface="Garamond" pitchFamily="18" charset="0"/>
              </a:rPr>
              <a:t>，将</a:t>
            </a:r>
            <a:r>
              <a:rPr lang="en-US" altLang="zh-CN" sz="2800" dirty="0">
                <a:solidFill>
                  <a:srgbClr val="000000"/>
                </a:solidFill>
                <a:latin typeface="Garamond" pitchFamily="18" charset="0"/>
              </a:rPr>
              <a:t>j</a:t>
            </a:r>
            <a:r>
              <a:rPr lang="zh-CN" altLang="en-US" sz="2800" dirty="0">
                <a:solidFill>
                  <a:srgbClr val="000000"/>
                </a:solidFill>
                <a:latin typeface="Garamond" pitchFamily="18" charset="0"/>
              </a:rPr>
              <a:t>插入</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中</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假设与</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中的</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最近，具体插入</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的前面或后面，</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依据</a:t>
            </a:r>
            <a:r>
              <a:rPr lang="en-US" altLang="zh-CN" sz="2800" dirty="0">
                <a:solidFill>
                  <a:srgbClr val="000000"/>
                </a:solidFill>
                <a:latin typeface="Garamond" pitchFamily="18" charset="0"/>
              </a:rPr>
              <a:t>j</a:t>
            </a:r>
            <a:r>
              <a:rPr lang="zh-CN" altLang="en-US" sz="2800" dirty="0">
                <a:solidFill>
                  <a:srgbClr val="000000"/>
                </a:solidFill>
                <a:latin typeface="Garamond" pitchFamily="18" charset="0"/>
              </a:rPr>
              <a:t>插入后回路</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长度增量的大小而定</a:t>
            </a:r>
          </a:p>
        </p:txBody>
      </p:sp>
      <p:sp>
        <p:nvSpPr>
          <p:cNvPr id="405507" name="Rectangle 3"/>
          <p:cNvSpPr>
            <a:spLocks noChangeArrowheads="1"/>
          </p:cNvSpPr>
          <p:nvPr/>
        </p:nvSpPr>
        <p:spPr bwMode="auto">
          <a:xfrm>
            <a:off x="2138130" y="1268414"/>
            <a:ext cx="882015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a:t>
            </a:r>
            <a:r>
              <a:rPr lang="en-US" altLang="zh-CN" sz="3200" dirty="0">
                <a:solidFill>
                  <a:srgbClr val="000000"/>
                </a:solidFill>
              </a:rPr>
              <a:t>“</a:t>
            </a:r>
            <a:r>
              <a:rPr lang="zh-CN" altLang="en-US" sz="3200" dirty="0">
                <a:solidFill>
                  <a:srgbClr val="000000"/>
                </a:solidFill>
                <a:latin typeface="Garamond" pitchFamily="18" charset="0"/>
              </a:rPr>
              <a:t>便宜</a:t>
            </a:r>
            <a:r>
              <a:rPr lang="zh-CN" altLang="en-US" sz="3200" dirty="0">
                <a:solidFill>
                  <a:srgbClr val="000000"/>
                </a:solidFill>
              </a:rPr>
              <a:t>”</a:t>
            </a:r>
            <a:r>
              <a:rPr lang="zh-CN" altLang="en-US" sz="3200" dirty="0">
                <a:solidFill>
                  <a:srgbClr val="000000"/>
                </a:solidFill>
                <a:latin typeface="Garamond" pitchFamily="18" charset="0"/>
              </a:rPr>
              <a:t>算法（距离满足三角不等式）过程</a:t>
            </a:r>
          </a:p>
        </p:txBody>
      </p:sp>
      <p:sp>
        <p:nvSpPr>
          <p:cNvPr id="405509" name="Rectangle 5"/>
          <p:cNvSpPr>
            <a:spLocks noChangeArrowheads="1"/>
          </p:cNvSpPr>
          <p:nvPr/>
        </p:nvSpPr>
        <p:spPr bwMode="auto">
          <a:xfrm>
            <a:off x="3190644" y="4525964"/>
            <a:ext cx="5077031" cy="646331"/>
          </a:xfrm>
          <a:prstGeom prst="rect">
            <a:avLst/>
          </a:prstGeom>
          <a:noFill/>
          <a:ln w="9525">
            <a:noFill/>
            <a:miter lim="800000"/>
            <a:headEnd/>
            <a:tailEnd/>
          </a:ln>
        </p:spPr>
        <p:txBody>
          <a:bodyPr wrap="none">
            <a:spAutoFit/>
          </a:bodyPr>
          <a:lstStyle/>
          <a:p>
            <a:r>
              <a:rPr lang="zh-CN" altLang="en-US">
                <a:solidFill>
                  <a:srgbClr val="000000"/>
                </a:solidFill>
                <a:latin typeface="Times New Roman" pitchFamily="18" charset="0"/>
                <a:ea typeface="华文细黑" pitchFamily="2" charset="-122"/>
              </a:rPr>
              <a:t>如果</a:t>
            </a:r>
            <a:r>
              <a:rPr lang="en-US" altLang="zh-CN" i="1">
                <a:solidFill>
                  <a:srgbClr val="000000"/>
                </a:solidFill>
                <a:latin typeface="Times New Roman" pitchFamily="18" charset="0"/>
                <a:ea typeface="华文细黑" pitchFamily="2" charset="-122"/>
              </a:rPr>
              <a:t>w(j,t)+w(j,t1)-w(t,t1)&lt;=w(j,t)+w(j,t2)-w(t,t2)</a:t>
            </a:r>
            <a:r>
              <a:rPr lang="zh-CN" altLang="en-US" i="1">
                <a:solidFill>
                  <a:srgbClr val="000000"/>
                </a:solidFill>
                <a:latin typeface="Times New Roman" pitchFamily="18" charset="0"/>
                <a:ea typeface="华文细黑" pitchFamily="2" charset="-122"/>
              </a:rPr>
              <a:t>，</a:t>
            </a:r>
          </a:p>
          <a:p>
            <a:r>
              <a:rPr lang="zh-CN" altLang="en-US">
                <a:solidFill>
                  <a:srgbClr val="000000"/>
                </a:solidFill>
                <a:latin typeface="Times New Roman" pitchFamily="18" charset="0"/>
                <a:ea typeface="华文细黑" pitchFamily="2" charset="-122"/>
              </a:rPr>
              <a:t>则</a:t>
            </a:r>
            <a:r>
              <a:rPr lang="en-US" altLang="zh-CN" i="1">
                <a:solidFill>
                  <a:srgbClr val="000000"/>
                </a:solidFill>
                <a:latin typeface="Times New Roman" pitchFamily="18" charset="0"/>
                <a:ea typeface="华文细黑" pitchFamily="2" charset="-122"/>
              </a:rPr>
              <a:t>j</a:t>
            </a:r>
            <a:r>
              <a:rPr lang="zh-CN" altLang="en-US">
                <a:solidFill>
                  <a:srgbClr val="000000"/>
                </a:solidFill>
                <a:latin typeface="Times New Roman" pitchFamily="18" charset="0"/>
                <a:ea typeface="华文细黑" pitchFamily="2" charset="-122"/>
              </a:rPr>
              <a:t>插到</a:t>
            </a:r>
            <a:r>
              <a:rPr lang="en-US" altLang="zh-CN" i="1">
                <a:solidFill>
                  <a:srgbClr val="000000"/>
                </a:solidFill>
                <a:latin typeface="Times New Roman" pitchFamily="18" charset="0"/>
                <a:ea typeface="华文细黑" pitchFamily="2" charset="-122"/>
              </a:rPr>
              <a:t>t</a:t>
            </a:r>
            <a:r>
              <a:rPr lang="zh-CN" altLang="en-US">
                <a:solidFill>
                  <a:srgbClr val="000000"/>
                </a:solidFill>
                <a:latin typeface="Times New Roman" pitchFamily="18" charset="0"/>
                <a:ea typeface="华文细黑" pitchFamily="2" charset="-122"/>
              </a:rPr>
              <a:t>与</a:t>
            </a:r>
            <a:r>
              <a:rPr lang="en-US" altLang="zh-CN" i="1">
                <a:solidFill>
                  <a:srgbClr val="000000"/>
                </a:solidFill>
                <a:latin typeface="Times New Roman" pitchFamily="18" charset="0"/>
                <a:ea typeface="华文细黑" pitchFamily="2" charset="-122"/>
              </a:rPr>
              <a:t>t1</a:t>
            </a:r>
            <a:r>
              <a:rPr lang="zh-CN" altLang="en-US">
                <a:solidFill>
                  <a:srgbClr val="000000"/>
                </a:solidFill>
                <a:latin typeface="Times New Roman" pitchFamily="18" charset="0"/>
                <a:ea typeface="华文细黑" pitchFamily="2" charset="-122"/>
              </a:rPr>
              <a:t>之间</a:t>
            </a:r>
            <a:r>
              <a:rPr lang="en-US" altLang="zh-CN">
                <a:solidFill>
                  <a:srgbClr val="000000"/>
                </a:solidFill>
                <a:latin typeface="Times New Roman" pitchFamily="18" charset="0"/>
                <a:ea typeface="华文细黑" pitchFamily="2" charset="-122"/>
              </a:rPr>
              <a:t>; </a:t>
            </a:r>
            <a:r>
              <a:rPr lang="zh-CN" altLang="en-US">
                <a:solidFill>
                  <a:srgbClr val="000000"/>
                </a:solidFill>
                <a:latin typeface="Times New Roman" pitchFamily="18" charset="0"/>
                <a:ea typeface="华文细黑" pitchFamily="2" charset="-122"/>
              </a:rPr>
              <a:t>否则</a:t>
            </a:r>
            <a:r>
              <a:rPr lang="en-US" altLang="zh-CN" i="1">
                <a:solidFill>
                  <a:srgbClr val="000000"/>
                </a:solidFill>
                <a:latin typeface="Times New Roman" pitchFamily="18" charset="0"/>
                <a:ea typeface="华文细黑" pitchFamily="2" charset="-122"/>
              </a:rPr>
              <a:t>j</a:t>
            </a:r>
            <a:r>
              <a:rPr lang="zh-CN" altLang="en-US">
                <a:solidFill>
                  <a:srgbClr val="000000"/>
                </a:solidFill>
                <a:latin typeface="Times New Roman" pitchFamily="18" charset="0"/>
                <a:ea typeface="华文细黑" pitchFamily="2" charset="-122"/>
              </a:rPr>
              <a:t>在</a:t>
            </a:r>
            <a:r>
              <a:rPr lang="en-US" altLang="zh-CN" i="1">
                <a:solidFill>
                  <a:srgbClr val="000000"/>
                </a:solidFill>
                <a:latin typeface="Times New Roman" pitchFamily="18" charset="0"/>
                <a:ea typeface="华文细黑" pitchFamily="2" charset="-122"/>
              </a:rPr>
              <a:t>t</a:t>
            </a:r>
            <a:r>
              <a:rPr lang="zh-CN" altLang="en-US">
                <a:solidFill>
                  <a:srgbClr val="000000"/>
                </a:solidFill>
                <a:latin typeface="Times New Roman" pitchFamily="18" charset="0"/>
                <a:ea typeface="华文细黑" pitchFamily="2" charset="-122"/>
              </a:rPr>
              <a:t>与</a:t>
            </a:r>
            <a:r>
              <a:rPr lang="en-US" altLang="zh-CN" i="1">
                <a:solidFill>
                  <a:srgbClr val="000000"/>
                </a:solidFill>
                <a:latin typeface="Times New Roman" pitchFamily="18" charset="0"/>
                <a:ea typeface="华文细黑" pitchFamily="2" charset="-122"/>
              </a:rPr>
              <a:t>t2</a:t>
            </a:r>
            <a:r>
              <a:rPr lang="zh-CN" altLang="en-US">
                <a:solidFill>
                  <a:srgbClr val="000000"/>
                </a:solidFill>
                <a:latin typeface="Times New Roman" pitchFamily="18" charset="0"/>
                <a:ea typeface="华文细黑" pitchFamily="2" charset="-122"/>
              </a:rPr>
              <a:t>之间</a:t>
            </a:r>
          </a:p>
        </p:txBody>
      </p:sp>
      <p:sp>
        <p:nvSpPr>
          <p:cNvPr id="6" name="标题 5"/>
          <p:cNvSpPr>
            <a:spLocks noGrp="1"/>
          </p:cNvSpPr>
          <p:nvPr>
            <p:ph type="title"/>
          </p:nvPr>
        </p:nvSpPr>
        <p:spPr/>
        <p:txBody>
          <a:bodyPr/>
          <a:lstStyle/>
          <a:p>
            <a:r>
              <a:rPr lang="zh-CN" altLang="en-US" dirty="0"/>
              <a:t>“便宜”算法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07"/>
                                        </p:tgtEl>
                                        <p:attrNameLst>
                                          <p:attrName>style.visibility</p:attrName>
                                        </p:attrNameLst>
                                      </p:cBhvr>
                                      <p:to>
                                        <p:strVal val="visible"/>
                                      </p:to>
                                    </p:set>
                                    <p:animEffect transition="in" filter="blinds(horizontal)">
                                      <p:cBhvr>
                                        <p:cTn id="7" dur="500"/>
                                        <p:tgtEl>
                                          <p:spTgt spid="4055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5506">
                                            <p:txEl>
                                              <p:pRg st="0" end="0"/>
                                            </p:txEl>
                                          </p:spTgt>
                                        </p:tgtEl>
                                        <p:attrNameLst>
                                          <p:attrName>style.visibility</p:attrName>
                                        </p:attrNameLst>
                                      </p:cBhvr>
                                      <p:to>
                                        <p:strVal val="visible"/>
                                      </p:to>
                                    </p:set>
                                    <p:animEffect transition="in" filter="blinds(horizontal)">
                                      <p:cBhvr>
                                        <p:cTn id="12" dur="500"/>
                                        <p:tgtEl>
                                          <p:spTgt spid="40550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5506">
                                            <p:txEl>
                                              <p:pRg st="1" end="1"/>
                                            </p:txEl>
                                          </p:spTgt>
                                        </p:tgtEl>
                                        <p:attrNameLst>
                                          <p:attrName>style.visibility</p:attrName>
                                        </p:attrNameLst>
                                      </p:cBhvr>
                                      <p:to>
                                        <p:strVal val="visible"/>
                                      </p:to>
                                    </p:set>
                                    <p:animEffect transition="in" filter="blinds(horizontal)">
                                      <p:cBhvr>
                                        <p:cTn id="17" dur="500"/>
                                        <p:tgtEl>
                                          <p:spTgt spid="40550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5506">
                                            <p:txEl>
                                              <p:pRg st="2" end="2"/>
                                            </p:txEl>
                                          </p:spTgt>
                                        </p:tgtEl>
                                        <p:attrNameLst>
                                          <p:attrName>style.visibility</p:attrName>
                                        </p:attrNameLst>
                                      </p:cBhvr>
                                      <p:to>
                                        <p:strVal val="visible"/>
                                      </p:to>
                                    </p:set>
                                    <p:animEffect transition="in" filter="blinds(horizontal)">
                                      <p:cBhvr>
                                        <p:cTn id="22" dur="500"/>
                                        <p:tgtEl>
                                          <p:spTgt spid="40550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5506">
                                            <p:txEl>
                                              <p:pRg st="3" end="3"/>
                                            </p:txEl>
                                          </p:spTgt>
                                        </p:tgtEl>
                                        <p:attrNameLst>
                                          <p:attrName>style.visibility</p:attrName>
                                        </p:attrNameLst>
                                      </p:cBhvr>
                                      <p:to>
                                        <p:strVal val="visible"/>
                                      </p:to>
                                    </p:set>
                                    <p:animEffect transition="in" filter="blinds(horizontal)">
                                      <p:cBhvr>
                                        <p:cTn id="27" dur="500"/>
                                        <p:tgtEl>
                                          <p:spTgt spid="40550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5506">
                                            <p:txEl>
                                              <p:pRg st="4" end="4"/>
                                            </p:txEl>
                                          </p:spTgt>
                                        </p:tgtEl>
                                        <p:attrNameLst>
                                          <p:attrName>style.visibility</p:attrName>
                                        </p:attrNameLst>
                                      </p:cBhvr>
                                      <p:to>
                                        <p:strVal val="visible"/>
                                      </p:to>
                                    </p:set>
                                    <p:animEffect transition="in" filter="blinds(horizontal)">
                                      <p:cBhvr>
                                        <p:cTn id="32" dur="500"/>
                                        <p:tgtEl>
                                          <p:spTgt spid="40550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5509"/>
                                        </p:tgtEl>
                                        <p:attrNameLst>
                                          <p:attrName>style.visibility</p:attrName>
                                        </p:attrNameLst>
                                      </p:cBhvr>
                                      <p:to>
                                        <p:strVal val="visible"/>
                                      </p:to>
                                    </p:set>
                                    <p:animEffect transition="in" filter="blinds(horizontal)">
                                      <p:cBhvr>
                                        <p:cTn id="37" dur="500"/>
                                        <p:tgtEl>
                                          <p:spTgt spid="405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p:bldP spid="40550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2035170" y="1223964"/>
            <a:ext cx="8328031" cy="1852815"/>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600" b="1" dirty="0">
                <a:solidFill>
                  <a:srgbClr val="FF0000"/>
                </a:solidFill>
                <a:latin typeface="Times New Roman" pitchFamily="18" charset="0"/>
                <a:ea typeface="宋体" pitchFamily="2" charset="-122"/>
              </a:rPr>
              <a:t>定义</a:t>
            </a:r>
            <a:r>
              <a:rPr kumimoji="1" lang="en-US" altLang="zh-CN" sz="2600" b="1" dirty="0">
                <a:solidFill>
                  <a:srgbClr val="FF0000"/>
                </a:solidFill>
                <a:latin typeface="Times New Roman" pitchFamily="18" charset="0"/>
                <a:ea typeface="宋体" pitchFamily="2" charset="-122"/>
              </a:rPr>
              <a:t>3.3.1</a:t>
            </a: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FF0066"/>
                </a:solidFill>
                <a:latin typeface="Times New Roman" pitchFamily="18" charset="0"/>
                <a:ea typeface="宋体" pitchFamily="2" charset="-122"/>
              </a:rPr>
              <a:t>根树</a:t>
            </a:r>
          </a:p>
          <a:p>
            <a:pPr fontAlgn="base">
              <a:spcBef>
                <a:spcPct val="20000"/>
              </a:spcBef>
              <a:spcAft>
                <a:spcPct val="0"/>
              </a:spcAft>
              <a:buClr>
                <a:srgbClr val="795185"/>
              </a:buClr>
              <a:buSzPct val="60000"/>
              <a:defRPr/>
            </a:pPr>
            <a:r>
              <a:rPr kumimoji="1" lang="zh-CN" altLang="en-US" sz="2600" b="1" dirty="0">
                <a:solidFill>
                  <a:srgbClr val="000000"/>
                </a:solidFill>
                <a:latin typeface="Arial" pitchFamily="34" charset="0"/>
                <a:ea typeface="宋体" pitchFamily="2" charset="-122"/>
              </a:rPr>
              <a:t>      </a:t>
            </a:r>
            <a:r>
              <a:rPr kumimoji="1" lang="en-US" altLang="zh-CN" sz="2600" b="1" dirty="0">
                <a:solidFill>
                  <a:srgbClr val="000000"/>
                </a:solidFill>
                <a:latin typeface="Times New Roman" pitchFamily="18" charset="0"/>
                <a:ea typeface="宋体" pitchFamily="2" charset="-122"/>
              </a:rPr>
              <a:t>T</a:t>
            </a:r>
            <a:r>
              <a:rPr kumimoji="1" lang="zh-CN" altLang="en-US" sz="2600" b="1" dirty="0">
                <a:solidFill>
                  <a:srgbClr val="000000"/>
                </a:solidFill>
                <a:latin typeface="Times New Roman" pitchFamily="18" charset="0"/>
                <a:ea typeface="宋体" pitchFamily="2" charset="-122"/>
              </a:rPr>
              <a:t>是有向树，若</a:t>
            </a:r>
            <a:r>
              <a:rPr kumimoji="1" lang="en-US" altLang="zh-CN" sz="2600" b="1" dirty="0">
                <a:solidFill>
                  <a:srgbClr val="000000"/>
                </a:solidFill>
                <a:latin typeface="Times New Roman" pitchFamily="18" charset="0"/>
                <a:ea typeface="宋体" pitchFamily="2" charset="-122"/>
              </a:rPr>
              <a:t>T</a:t>
            </a:r>
            <a:r>
              <a:rPr kumimoji="1" lang="zh-CN" altLang="en-US" sz="2600" b="1" dirty="0">
                <a:solidFill>
                  <a:srgbClr val="000000"/>
                </a:solidFill>
                <a:latin typeface="Times New Roman" pitchFamily="18" charset="0"/>
                <a:ea typeface="宋体" pitchFamily="2" charset="-122"/>
              </a:rPr>
              <a:t>中存在某结点</a:t>
            </a:r>
            <a:r>
              <a:rPr kumimoji="1" lang="en-US" altLang="zh-CN" sz="2600" b="1" i="1" dirty="0">
                <a:solidFill>
                  <a:srgbClr val="000000"/>
                </a:solidFill>
                <a:latin typeface="Times New Roman" pitchFamily="18" charset="0"/>
                <a:ea typeface="宋体" pitchFamily="2" charset="-122"/>
              </a:rPr>
              <a:t>v</a:t>
            </a:r>
            <a:r>
              <a:rPr kumimoji="1" lang="en-US" altLang="zh-CN" sz="2600" b="1" i="1" baseline="-25000" dirty="0">
                <a:solidFill>
                  <a:srgbClr val="000000"/>
                </a:solidFill>
                <a:latin typeface="Times New Roman" pitchFamily="18" charset="0"/>
                <a:ea typeface="宋体" pitchFamily="2" charset="-122"/>
              </a:rPr>
              <a:t>0</a:t>
            </a:r>
            <a:r>
              <a:rPr kumimoji="1" lang="zh-CN" altLang="en-US" sz="2600" b="1" dirty="0">
                <a:solidFill>
                  <a:srgbClr val="000000"/>
                </a:solidFill>
                <a:latin typeface="Times New Roman" pitchFamily="18" charset="0"/>
                <a:ea typeface="宋体" pitchFamily="2" charset="-122"/>
              </a:rPr>
              <a:t>的入度为</a:t>
            </a:r>
            <a:r>
              <a:rPr kumimoji="1" lang="en-US" altLang="zh-CN" sz="2600" b="1" dirty="0">
                <a:solidFill>
                  <a:srgbClr val="000000"/>
                </a:solidFill>
                <a:latin typeface="Times New Roman" pitchFamily="18" charset="0"/>
                <a:ea typeface="宋体" pitchFamily="2" charset="-122"/>
              </a:rPr>
              <a:t>0</a:t>
            </a:r>
            <a:r>
              <a:rPr kumimoji="1" lang="zh-CN" altLang="en-US" sz="2600" b="1" dirty="0">
                <a:solidFill>
                  <a:srgbClr val="000000"/>
                </a:solidFill>
                <a:latin typeface="Times New Roman" pitchFamily="18" charset="0"/>
                <a:ea typeface="宋体" pitchFamily="2" charset="-122"/>
              </a:rPr>
              <a:t>，其余结点入度为</a:t>
            </a:r>
            <a:r>
              <a:rPr kumimoji="1" lang="en-US" altLang="zh-CN" sz="2600" b="1" dirty="0">
                <a:solidFill>
                  <a:srgbClr val="000000"/>
                </a:solidFill>
                <a:latin typeface="Times New Roman" pitchFamily="18" charset="0"/>
                <a:ea typeface="宋体" pitchFamily="2" charset="-122"/>
              </a:rPr>
              <a:t>1</a:t>
            </a:r>
            <a:r>
              <a:rPr kumimoji="1" lang="zh-CN" altLang="en-US" sz="2600" b="1" dirty="0">
                <a:solidFill>
                  <a:srgbClr val="000000"/>
                </a:solidFill>
                <a:latin typeface="Times New Roman" pitchFamily="18" charset="0"/>
                <a:ea typeface="宋体" pitchFamily="2" charset="-122"/>
              </a:rPr>
              <a:t>，则称</a:t>
            </a:r>
            <a:r>
              <a:rPr kumimoji="1" lang="en-US" altLang="zh-CN" sz="2600" b="1" dirty="0">
                <a:solidFill>
                  <a:srgbClr val="000000"/>
                </a:solidFill>
                <a:latin typeface="Times New Roman" pitchFamily="18" charset="0"/>
                <a:ea typeface="宋体" pitchFamily="2" charset="-122"/>
              </a:rPr>
              <a:t>T</a:t>
            </a:r>
            <a:r>
              <a:rPr kumimoji="1" lang="zh-CN" altLang="en-US" sz="2600" b="1" dirty="0">
                <a:solidFill>
                  <a:srgbClr val="000000"/>
                </a:solidFill>
                <a:latin typeface="Times New Roman" pitchFamily="18" charset="0"/>
                <a:ea typeface="宋体" pitchFamily="2" charset="-122"/>
              </a:rPr>
              <a:t>是以</a:t>
            </a:r>
            <a:r>
              <a:rPr kumimoji="1" lang="en-US" altLang="zh-CN" sz="2600" b="1" i="1" dirty="0">
                <a:solidFill>
                  <a:srgbClr val="000000"/>
                </a:solidFill>
                <a:latin typeface="Times New Roman" pitchFamily="18" charset="0"/>
                <a:ea typeface="宋体" pitchFamily="2" charset="-122"/>
              </a:rPr>
              <a:t>v</a:t>
            </a:r>
            <a:r>
              <a:rPr kumimoji="1" lang="en-US" altLang="zh-CN" sz="2600" b="1" i="1" baseline="-25000" dirty="0">
                <a:solidFill>
                  <a:srgbClr val="000000"/>
                </a:solidFill>
                <a:latin typeface="Times New Roman" pitchFamily="18" charset="0"/>
                <a:ea typeface="宋体" pitchFamily="2" charset="-122"/>
              </a:rPr>
              <a:t>0</a:t>
            </a:r>
            <a:r>
              <a:rPr kumimoji="1" lang="zh-CN" altLang="en-US" sz="2600" b="1" dirty="0">
                <a:solidFill>
                  <a:srgbClr val="000000"/>
                </a:solidFill>
                <a:latin typeface="Times New Roman" pitchFamily="18" charset="0"/>
                <a:ea typeface="宋体" pitchFamily="2" charset="-122"/>
              </a:rPr>
              <a:t>为根的外向树，或称根树，</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用       表示</a:t>
            </a:r>
            <a:endParaRPr kumimoji="1" lang="zh-CN" altLang="en-US" sz="2400" b="1" dirty="0">
              <a:solidFill>
                <a:srgbClr val="000000"/>
              </a:solidFill>
              <a:latin typeface="Times New Roman" pitchFamily="18" charset="0"/>
              <a:ea typeface="宋体" pitchFamily="2" charset="-122"/>
            </a:endParaRPr>
          </a:p>
        </p:txBody>
      </p:sp>
      <p:graphicFrame>
        <p:nvGraphicFramePr>
          <p:cNvPr id="18434" name="Object 4"/>
          <p:cNvGraphicFramePr>
            <a:graphicFrameLocks noChangeAspect="1"/>
          </p:cNvGraphicFramePr>
          <p:nvPr/>
        </p:nvGraphicFramePr>
        <p:xfrm>
          <a:off x="3114670" y="2663826"/>
          <a:ext cx="328149" cy="441325"/>
        </p:xfrm>
        <a:graphic>
          <a:graphicData uri="http://schemas.openxmlformats.org/presentationml/2006/ole">
            <mc:AlternateContent xmlns:mc="http://schemas.openxmlformats.org/markup-compatibility/2006">
              <mc:Choice xmlns:v="urn:schemas-microsoft-com:vml" Requires="v">
                <p:oleObj name="公式" r:id="rId3" imgW="139639" imgH="190417" progId="Equation.3">
                  <p:embed/>
                </p:oleObj>
              </mc:Choice>
              <mc:Fallback>
                <p:oleObj name="公式" r:id="rId3" imgW="139639" imgH="190417" progId="Equation.3">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4670" y="2663826"/>
                        <a:ext cx="328149"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3925883" y="3608388"/>
            <a:ext cx="3300417" cy="2209800"/>
            <a:chOff x="1806" y="1776"/>
            <a:chExt cx="2092" cy="1392"/>
          </a:xfrm>
        </p:grpSpPr>
        <p:grpSp>
          <p:nvGrpSpPr>
            <p:cNvPr id="3" name="Group 6"/>
            <p:cNvGrpSpPr>
              <a:grpSpLocks/>
            </p:cNvGrpSpPr>
            <p:nvPr/>
          </p:nvGrpSpPr>
          <p:grpSpPr bwMode="auto">
            <a:xfrm>
              <a:off x="2201" y="2400"/>
              <a:ext cx="144" cy="768"/>
              <a:chOff x="576" y="1248"/>
              <a:chExt cx="144" cy="768"/>
            </a:xfrm>
          </p:grpSpPr>
          <p:sp>
            <p:nvSpPr>
              <p:cNvPr id="18457" name="Oval 7"/>
              <p:cNvSpPr>
                <a:spLocks noChangeArrowheads="1"/>
              </p:cNvSpPr>
              <p:nvPr/>
            </p:nvSpPr>
            <p:spPr bwMode="auto">
              <a:xfrm>
                <a:off x="576" y="1248"/>
                <a:ext cx="144" cy="144"/>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sp>
            <p:nvSpPr>
              <p:cNvPr id="18458" name="Line 8"/>
              <p:cNvSpPr>
                <a:spLocks noChangeShapeType="1"/>
              </p:cNvSpPr>
              <p:nvPr/>
            </p:nvSpPr>
            <p:spPr bwMode="auto">
              <a:xfrm>
                <a:off x="624" y="1392"/>
                <a:ext cx="0" cy="480"/>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sp>
            <p:nvSpPr>
              <p:cNvPr id="18459" name="Oval 9"/>
              <p:cNvSpPr>
                <a:spLocks noChangeArrowheads="1"/>
              </p:cNvSpPr>
              <p:nvPr/>
            </p:nvSpPr>
            <p:spPr bwMode="auto">
              <a:xfrm>
                <a:off x="576" y="1872"/>
                <a:ext cx="144" cy="144"/>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grpSp>
        <p:grpSp>
          <p:nvGrpSpPr>
            <p:cNvPr id="4" name="Group 10"/>
            <p:cNvGrpSpPr>
              <a:grpSpLocks/>
            </p:cNvGrpSpPr>
            <p:nvPr/>
          </p:nvGrpSpPr>
          <p:grpSpPr bwMode="auto">
            <a:xfrm>
              <a:off x="2777" y="1776"/>
              <a:ext cx="144" cy="768"/>
              <a:chOff x="576" y="1248"/>
              <a:chExt cx="144" cy="768"/>
            </a:xfrm>
          </p:grpSpPr>
          <p:sp>
            <p:nvSpPr>
              <p:cNvPr id="18454" name="Oval 11"/>
              <p:cNvSpPr>
                <a:spLocks noChangeArrowheads="1"/>
              </p:cNvSpPr>
              <p:nvPr/>
            </p:nvSpPr>
            <p:spPr bwMode="auto">
              <a:xfrm>
                <a:off x="576" y="1248"/>
                <a:ext cx="144" cy="144"/>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sp>
            <p:nvSpPr>
              <p:cNvPr id="18455" name="Line 12"/>
              <p:cNvSpPr>
                <a:spLocks noChangeShapeType="1"/>
              </p:cNvSpPr>
              <p:nvPr/>
            </p:nvSpPr>
            <p:spPr bwMode="auto">
              <a:xfrm>
                <a:off x="624" y="1392"/>
                <a:ext cx="0" cy="480"/>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sp>
            <p:nvSpPr>
              <p:cNvPr id="18456" name="Oval 13"/>
              <p:cNvSpPr>
                <a:spLocks noChangeArrowheads="1"/>
              </p:cNvSpPr>
              <p:nvPr/>
            </p:nvSpPr>
            <p:spPr bwMode="auto">
              <a:xfrm>
                <a:off x="576" y="1872"/>
                <a:ext cx="144" cy="144"/>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grpSp>
        <p:grpSp>
          <p:nvGrpSpPr>
            <p:cNvPr id="5" name="Group 14"/>
            <p:cNvGrpSpPr>
              <a:grpSpLocks/>
            </p:cNvGrpSpPr>
            <p:nvPr/>
          </p:nvGrpSpPr>
          <p:grpSpPr bwMode="auto">
            <a:xfrm flipV="1">
              <a:off x="3305" y="2400"/>
              <a:ext cx="144" cy="768"/>
              <a:chOff x="576" y="1248"/>
              <a:chExt cx="144" cy="768"/>
            </a:xfrm>
          </p:grpSpPr>
          <p:sp>
            <p:nvSpPr>
              <p:cNvPr id="18451" name="Oval 15"/>
              <p:cNvSpPr>
                <a:spLocks noChangeArrowheads="1"/>
              </p:cNvSpPr>
              <p:nvPr/>
            </p:nvSpPr>
            <p:spPr bwMode="auto">
              <a:xfrm>
                <a:off x="576" y="1248"/>
                <a:ext cx="144" cy="144"/>
              </a:xfrm>
              <a:prstGeom prst="ellipse">
                <a:avLst/>
              </a:prstGeom>
              <a:solidFill>
                <a:srgbClr val="000000"/>
              </a:solidFill>
              <a:ln w="12700">
                <a:solidFill>
                  <a:srgbClr val="000000"/>
                </a:solidFill>
                <a:round/>
                <a:headEnd type="none" w="sm" len="sm"/>
                <a:tailEnd type="none" w="sm" len="sm"/>
              </a:ln>
            </p:spPr>
            <p:txBody>
              <a:bodyPr rot="10800000"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sp>
            <p:nvSpPr>
              <p:cNvPr id="18452" name="Line 16"/>
              <p:cNvSpPr>
                <a:spLocks noChangeShapeType="1"/>
              </p:cNvSpPr>
              <p:nvPr/>
            </p:nvSpPr>
            <p:spPr bwMode="auto">
              <a:xfrm>
                <a:off x="624" y="1392"/>
                <a:ext cx="0" cy="480"/>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sp>
            <p:nvSpPr>
              <p:cNvPr id="18453" name="Oval 17"/>
              <p:cNvSpPr>
                <a:spLocks noChangeArrowheads="1"/>
              </p:cNvSpPr>
              <p:nvPr/>
            </p:nvSpPr>
            <p:spPr bwMode="auto">
              <a:xfrm>
                <a:off x="576" y="1872"/>
                <a:ext cx="144" cy="144"/>
              </a:xfrm>
              <a:prstGeom prst="ellipse">
                <a:avLst/>
              </a:prstGeom>
              <a:solidFill>
                <a:srgbClr val="000000"/>
              </a:solidFill>
              <a:ln w="12700">
                <a:solidFill>
                  <a:srgbClr val="000000"/>
                </a:solidFill>
                <a:round/>
                <a:headEnd type="none" w="sm" len="sm"/>
                <a:tailEnd type="none" w="sm" len="sm"/>
              </a:ln>
            </p:spPr>
            <p:txBody>
              <a:bodyPr rot="10800000"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grpSp>
        <p:sp>
          <p:nvSpPr>
            <p:cNvPr id="18441" name="Line 18"/>
            <p:cNvSpPr>
              <a:spLocks noChangeShapeType="1"/>
            </p:cNvSpPr>
            <p:nvPr/>
          </p:nvSpPr>
          <p:spPr bwMode="auto">
            <a:xfrm>
              <a:off x="2873" y="1872"/>
              <a:ext cx="480" cy="576"/>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sp>
          <p:nvSpPr>
            <p:cNvPr id="18442" name="Line 19"/>
            <p:cNvSpPr>
              <a:spLocks noChangeShapeType="1"/>
            </p:cNvSpPr>
            <p:nvPr/>
          </p:nvSpPr>
          <p:spPr bwMode="auto">
            <a:xfrm flipH="1">
              <a:off x="2297" y="1872"/>
              <a:ext cx="528" cy="624"/>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grpSp>
          <p:nvGrpSpPr>
            <p:cNvPr id="6" name="Group 20"/>
            <p:cNvGrpSpPr>
              <a:grpSpLocks/>
            </p:cNvGrpSpPr>
            <p:nvPr/>
          </p:nvGrpSpPr>
          <p:grpSpPr bwMode="auto">
            <a:xfrm>
              <a:off x="2777" y="2400"/>
              <a:ext cx="144" cy="768"/>
              <a:chOff x="576" y="1248"/>
              <a:chExt cx="144" cy="768"/>
            </a:xfrm>
          </p:grpSpPr>
          <p:sp>
            <p:nvSpPr>
              <p:cNvPr id="18448" name="Oval 21"/>
              <p:cNvSpPr>
                <a:spLocks noChangeArrowheads="1"/>
              </p:cNvSpPr>
              <p:nvPr/>
            </p:nvSpPr>
            <p:spPr bwMode="auto">
              <a:xfrm>
                <a:off x="576" y="1248"/>
                <a:ext cx="144" cy="144"/>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sp>
            <p:nvSpPr>
              <p:cNvPr id="18449" name="Line 22"/>
              <p:cNvSpPr>
                <a:spLocks noChangeShapeType="1"/>
              </p:cNvSpPr>
              <p:nvPr/>
            </p:nvSpPr>
            <p:spPr bwMode="auto">
              <a:xfrm>
                <a:off x="624" y="1392"/>
                <a:ext cx="0" cy="480"/>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sp>
            <p:nvSpPr>
              <p:cNvPr id="18450" name="Oval 23"/>
              <p:cNvSpPr>
                <a:spLocks noChangeArrowheads="1"/>
              </p:cNvSpPr>
              <p:nvPr/>
            </p:nvSpPr>
            <p:spPr bwMode="auto">
              <a:xfrm>
                <a:off x="576" y="1872"/>
                <a:ext cx="144" cy="144"/>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grpSp>
        <p:sp>
          <p:nvSpPr>
            <p:cNvPr id="18444" name="Line 24"/>
            <p:cNvSpPr>
              <a:spLocks noChangeShapeType="1"/>
            </p:cNvSpPr>
            <p:nvPr/>
          </p:nvSpPr>
          <p:spPr bwMode="auto">
            <a:xfrm rot="2112640">
              <a:off x="2061" y="2500"/>
              <a:ext cx="0" cy="540"/>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sp>
          <p:nvSpPr>
            <p:cNvPr id="18445" name="Oval 25"/>
            <p:cNvSpPr>
              <a:spLocks noChangeArrowheads="1"/>
            </p:cNvSpPr>
            <p:nvPr/>
          </p:nvSpPr>
          <p:spPr bwMode="auto">
            <a:xfrm rot="2112640">
              <a:off x="1806" y="2989"/>
              <a:ext cx="144" cy="162"/>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sp>
          <p:nvSpPr>
            <p:cNvPr id="18446" name="Line 26"/>
            <p:cNvSpPr>
              <a:spLocks noChangeShapeType="1"/>
            </p:cNvSpPr>
            <p:nvPr/>
          </p:nvSpPr>
          <p:spPr bwMode="auto">
            <a:xfrm rot="19487360">
              <a:off x="3619" y="2474"/>
              <a:ext cx="1" cy="569"/>
            </a:xfrm>
            <a:prstGeom prst="line">
              <a:avLst/>
            </a:prstGeom>
            <a:noFill/>
            <a:ln w="12700">
              <a:solidFill>
                <a:srgbClr val="000000"/>
              </a:solidFill>
              <a:round/>
              <a:headEnd type="none" w="sm" len="sm"/>
              <a:tailEnd type="none" w="sm" len="sm"/>
            </a:ln>
          </p:spPr>
          <p:txBody>
            <a:bodyPr wrap="none" anchor="ctr"/>
            <a:lstStyle/>
            <a:p>
              <a:pPr fontAlgn="base">
                <a:spcBef>
                  <a:spcPct val="0"/>
                </a:spcBef>
                <a:spcAft>
                  <a:spcPct val="0"/>
                </a:spcAft>
                <a:defRPr/>
              </a:pPr>
              <a:endParaRPr kumimoji="1" lang="zh-CN" altLang="en-US" sz="2400" b="1">
                <a:solidFill>
                  <a:srgbClr val="4D5B6B"/>
                </a:solidFill>
                <a:latin typeface="Arial" pitchFamily="34" charset="0"/>
                <a:ea typeface="宋体" pitchFamily="2" charset="-122"/>
              </a:endParaRPr>
            </a:p>
          </p:txBody>
        </p:sp>
        <p:sp>
          <p:nvSpPr>
            <p:cNvPr id="18447" name="Oval 27"/>
            <p:cNvSpPr>
              <a:spLocks noChangeArrowheads="1"/>
            </p:cNvSpPr>
            <p:nvPr/>
          </p:nvSpPr>
          <p:spPr bwMode="auto">
            <a:xfrm rot="19487360" flipH="1">
              <a:off x="3754" y="3003"/>
              <a:ext cx="144" cy="136"/>
            </a:xfrm>
            <a:prstGeom prst="ellipse">
              <a:avLst/>
            </a:prstGeom>
            <a:solidFill>
              <a:srgbClr val="000000"/>
            </a:solidFill>
            <a:ln w="12700">
              <a:solidFill>
                <a:srgbClr val="000000"/>
              </a:solidFill>
              <a:round/>
              <a:headEnd type="none" w="sm" len="sm"/>
              <a:tailEnd type="none" w="sm" len="sm"/>
            </a:ln>
          </p:spPr>
          <p:txBody>
            <a:bodyPr wrap="none" anchor="ctr"/>
            <a:lstStyle/>
            <a:p>
              <a:pPr algn="ctr" eaLnBrk="0" fontAlgn="base" hangingPunct="0">
                <a:spcBef>
                  <a:spcPct val="0"/>
                </a:spcBef>
                <a:spcAft>
                  <a:spcPct val="0"/>
                </a:spcAft>
                <a:defRPr/>
              </a:pPr>
              <a:endParaRPr kumimoji="1" lang="zh-CN" altLang="zh-CN" sz="2400" b="1">
                <a:solidFill>
                  <a:srgbClr val="4D5B6B"/>
                </a:solidFill>
                <a:latin typeface="Arial" pitchFamily="34" charset="0"/>
                <a:ea typeface="宋体" pitchFamily="2" charset="-122"/>
              </a:endParaRPr>
            </a:p>
          </p:txBody>
        </p:sp>
      </p:grpSp>
      <p:sp>
        <p:nvSpPr>
          <p:cNvPr id="28" name="标题 27"/>
          <p:cNvSpPr>
            <a:spLocks noGrp="1"/>
          </p:cNvSpPr>
          <p:nvPr>
            <p:ph type="title"/>
          </p:nvPr>
        </p:nvSpPr>
        <p:spPr/>
        <p:txBody>
          <a:bodyPr/>
          <a:lstStyle/>
          <a:p>
            <a:r>
              <a:rPr lang="zh-CN" altLang="en-US" dirty="0"/>
              <a:t>根树的定义</a:t>
            </a:r>
          </a:p>
        </p:txBody>
      </p:sp>
    </p:spTree>
    <p:extLst>
      <p:ext uri="{BB962C8B-B14F-4D97-AF65-F5344CB8AC3E}">
        <p14:creationId xmlns:p14="http://schemas.microsoft.com/office/powerpoint/2010/main" val="21792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4"/>
          <p:cNvSpPr>
            <a:spLocks noGrp="1"/>
          </p:cNvSpPr>
          <p:nvPr>
            <p:ph type="title"/>
          </p:nvPr>
        </p:nvSpPr>
        <p:spPr/>
        <p:txBody>
          <a:bodyPr/>
          <a:lstStyle/>
          <a:p>
            <a:r>
              <a:rPr lang="zh-CN" altLang="en-US" dirty="0"/>
              <a:t>有向图根树的性质</a:t>
            </a:r>
          </a:p>
        </p:txBody>
      </p:sp>
      <mc:AlternateContent xmlns:mc="http://schemas.openxmlformats.org/markup-compatibility/2006" xmlns:a14="http://schemas.microsoft.com/office/drawing/2010/main">
        <mc:Choice Requires="a14">
          <p:sp>
            <p:nvSpPr>
              <p:cNvPr id="7" name="Rectangle 2"/>
              <p:cNvSpPr>
                <a:spLocks noChangeArrowheads="1"/>
              </p:cNvSpPr>
              <p:nvPr/>
            </p:nvSpPr>
            <p:spPr bwMode="auto">
              <a:xfrm>
                <a:off x="2035170" y="1223964"/>
                <a:ext cx="8632831" cy="4969887"/>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400" b="1" dirty="0">
                    <a:solidFill>
                      <a:srgbClr val="000000"/>
                    </a:solidFill>
                    <a:latin typeface="Times New Roman" pitchFamily="18" charset="0"/>
                    <a:ea typeface="宋体" pitchFamily="2" charset="-122"/>
                  </a:rPr>
                  <a:t>根树的特征：</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若对根树的节点和边序号重新编号</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使得每条边</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𝒆</m:t>
                        </m:r>
                      </m:e>
                      <m:sub>
                        <m:r>
                          <a:rPr kumimoji="1" lang="en-US" altLang="zh-CN" sz="2400" b="1" i="1">
                            <a:solidFill>
                              <a:srgbClr val="000000"/>
                            </a:solidFill>
                            <a:latin typeface="Cambria Math"/>
                          </a:rPr>
                          <m:t>𝒋</m:t>
                        </m:r>
                      </m:sub>
                    </m:sSub>
                  </m:oMath>
                </a14:m>
                <a:r>
                  <a:rPr kumimoji="1" lang="en-US" altLang="zh-CN" sz="2400" b="1" dirty="0">
                    <a:solidFill>
                      <a:srgbClr val="000000"/>
                    </a:solidFill>
                    <a:latin typeface="Times New Roman" pitchFamily="18" charset="0"/>
                    <a:ea typeface="宋体" pitchFamily="2" charset="-122"/>
                  </a:rPr>
                  <a:t>=(</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𝒊</m:t>
                        </m:r>
                      </m:sub>
                    </m:sSub>
                  </m:oMath>
                </a14:m>
                <a:r>
                  <a:rPr kumimoji="1" lang="en-US" altLang="zh-CN" sz="2400" b="1" dirty="0">
                    <a:solidFill>
                      <a:srgbClr val="000000"/>
                    </a:solidFill>
                    <a:latin typeface="Times New Roman" pitchFamily="18" charset="0"/>
                    <a:ea typeface="宋体" pitchFamily="2" charset="-122"/>
                  </a:rPr>
                  <a:t>, </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𝒋</m:t>
                        </m:r>
                      </m:sub>
                    </m:sSub>
                  </m:oMath>
                </a14:m>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Times New Roman" pitchFamily="18" charset="0"/>
                    <a:ea typeface="宋体" pitchFamily="2" charset="-122"/>
                  </a:rPr>
                  <a:t>都满足</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𝒊</m:t>
                        </m:r>
                      </m:sub>
                    </m:sSub>
                  </m:oMath>
                </a14:m>
                <a:r>
                  <a:rPr kumimoji="1" lang="zh-CN" altLang="en-US" sz="2400" b="1" dirty="0">
                    <a:solidFill>
                      <a:srgbClr val="000000"/>
                    </a:solidFill>
                    <a:latin typeface="Times New Roman" pitchFamily="18" charset="0"/>
                    <a:ea typeface="宋体" pitchFamily="2" charset="-122"/>
                  </a:rPr>
                  <a:t>的编号小于</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𝒋</m:t>
                        </m:r>
                      </m:sub>
                    </m:sSub>
                  </m:oMath>
                </a14:m>
                <a:r>
                  <a:rPr kumimoji="1" lang="zh-CN" altLang="en-US" sz="2400" b="1" dirty="0">
                    <a:solidFill>
                      <a:srgbClr val="000000"/>
                    </a:solidFill>
                    <a:latin typeface="Times New Roman" pitchFamily="18" charset="0"/>
                    <a:ea typeface="宋体" pitchFamily="2" charset="-122"/>
                  </a:rPr>
                  <a:t>的编号</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则得到根节点基本关联矩阵</a:t>
                </a:r>
                <a14:m>
                  <m:oMath xmlns:m="http://schemas.openxmlformats.org/officeDocument/2006/math">
                    <m:sSubSup>
                      <m:sSubSupPr>
                        <m:ctrlPr>
                          <a:rPr kumimoji="1" lang="en-US" altLang="zh-CN" sz="2400" b="1" i="1">
                            <a:solidFill>
                              <a:srgbClr val="000000"/>
                            </a:solidFill>
                            <a:latin typeface="Cambria Math" panose="02040503050406030204" pitchFamily="18" charset="0"/>
                          </a:rPr>
                        </m:ctrlPr>
                      </m:sSubSup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𝟎</m:t>
                        </m:r>
                      </m:sub>
                      <m:sup/>
                    </m:sSubSup>
                  </m:oMath>
                </a14:m>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Times New Roman" pitchFamily="18" charset="0"/>
                    <a:ea typeface="宋体" pitchFamily="2" charset="-122"/>
                  </a:rPr>
                  <a:t>为上三角矩阵，对角元均为</a:t>
                </a:r>
                <a:r>
                  <a:rPr kumimoji="1" lang="en-US" altLang="zh-CN" sz="2400" b="1" dirty="0">
                    <a:solidFill>
                      <a:srgbClr val="000000"/>
                    </a:solidFill>
                    <a:latin typeface="Times New Roman" pitchFamily="18" charset="0"/>
                    <a:ea typeface="宋体" pitchFamily="2" charset="-122"/>
                  </a:rPr>
                  <a:t>-1</a:t>
                </a:r>
              </a:p>
              <a:p>
                <a:pPr fontAlgn="base">
                  <a:spcBef>
                    <a:spcPct val="20000"/>
                  </a:spcBef>
                  <a:spcAft>
                    <a:spcPct val="0"/>
                  </a:spcAft>
                  <a:buClr>
                    <a:srgbClr val="795185"/>
                  </a:buClr>
                  <a:buSzPct val="60000"/>
                  <a:defRPr/>
                </a:pP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根树的特征</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 </a:t>
                </a:r>
                <a:r>
                  <a:rPr kumimoji="1" lang="zh-CN" altLang="en-US" sz="2400" b="1" dirty="0">
                    <a:solidFill>
                      <a:srgbClr val="000000"/>
                    </a:solidFill>
                    <a:latin typeface="Times New Roman" pitchFamily="18" charset="0"/>
                    <a:ea typeface="宋体" pitchFamily="2" charset="-122"/>
                  </a:rPr>
                  <a:t>若把该矩阵的所有</a:t>
                </a:r>
                <a:r>
                  <a:rPr kumimoji="1" lang="en-US" altLang="zh-CN" sz="2400" b="1" dirty="0">
                    <a:solidFill>
                      <a:srgbClr val="000000"/>
                    </a:solidFill>
                    <a:latin typeface="Times New Roman" pitchFamily="18" charset="0"/>
                    <a:ea typeface="宋体" pitchFamily="2" charset="-122"/>
                  </a:rPr>
                  <a:t>1</a:t>
                </a:r>
                <a:r>
                  <a:rPr kumimoji="1" lang="zh-CN" altLang="en-US" sz="2400" b="1" dirty="0">
                    <a:solidFill>
                      <a:srgbClr val="000000"/>
                    </a:solidFill>
                    <a:latin typeface="Times New Roman" pitchFamily="18" charset="0"/>
                    <a:ea typeface="宋体" pitchFamily="2" charset="-122"/>
                  </a:rPr>
                  <a:t>均</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变为</a:t>
                </a:r>
                <a:r>
                  <a:rPr kumimoji="1" lang="en-US" altLang="zh-CN" sz="2400" b="1" dirty="0">
                    <a:solidFill>
                      <a:srgbClr val="000000"/>
                    </a:solidFill>
                    <a:latin typeface="Times New Roman" pitchFamily="18" charset="0"/>
                    <a:ea typeface="宋体" pitchFamily="2" charset="-122"/>
                  </a:rPr>
                  <a:t>0</a:t>
                </a:r>
                <a:r>
                  <a:rPr kumimoji="1" lang="zh-CN" altLang="en-US" sz="2400" b="1" dirty="0">
                    <a:solidFill>
                      <a:srgbClr val="000000"/>
                    </a:solidFill>
                    <a:latin typeface="Times New Roman" pitchFamily="18" charset="0"/>
                    <a:ea typeface="宋体" pitchFamily="2" charset="-122"/>
                  </a:rPr>
                  <a:t>，行列式不变</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 </a:t>
                </a:r>
                <a:r>
                  <a:rPr kumimoji="1" lang="zh-CN" altLang="en-US" sz="2400" b="1" dirty="0">
                    <a:solidFill>
                      <a:srgbClr val="000000"/>
                    </a:solidFill>
                    <a:latin typeface="Times New Roman" pitchFamily="18" charset="0"/>
                    <a:ea typeface="宋体" pitchFamily="2" charset="-122"/>
                  </a:rPr>
                  <a:t>其他的树呢？</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p>
            </p:txBody>
          </p:sp>
        </mc:Choice>
        <mc:Fallback xmlns="">
          <p:sp>
            <p:nvSpPr>
              <p:cNvPr id="7" name="Rectangle 2"/>
              <p:cNvSpPr>
                <a:spLocks noRot="1" noChangeAspect="1" noMove="1" noResize="1" noEditPoints="1" noAdjustHandles="1" noChangeArrowheads="1" noChangeShapeType="1" noTextEdit="1"/>
              </p:cNvSpPr>
              <p:nvPr/>
            </p:nvSpPr>
            <p:spPr bwMode="auto">
              <a:xfrm>
                <a:off x="2035170" y="1223964"/>
                <a:ext cx="8632831" cy="4969887"/>
              </a:xfrm>
              <a:prstGeom prst="rect">
                <a:avLst/>
              </a:prstGeom>
              <a:blipFill>
                <a:blip r:embed="rId2"/>
                <a:stretch>
                  <a:fillRect l="-1130" t="-1350"/>
                </a:stretch>
              </a:blipFill>
              <a:ln w="9525">
                <a:noFill/>
                <a:miter lim="800000"/>
                <a:headEnd/>
                <a:tailEnd/>
              </a:ln>
            </p:spPr>
            <p:txBody>
              <a:bodyPr/>
              <a:lstStyle/>
              <a:p>
                <a:r>
                  <a:rPr lang="zh-CN" altLang="en-US">
                    <a:noFill/>
                  </a:rPr>
                  <a:t> </a:t>
                </a:r>
              </a:p>
            </p:txBody>
          </p:sp>
        </mc:Fallback>
      </mc:AlternateContent>
      <p:grpSp>
        <p:nvGrpSpPr>
          <p:cNvPr id="14" name="组合 13"/>
          <p:cNvGrpSpPr/>
          <p:nvPr/>
        </p:nvGrpSpPr>
        <p:grpSpPr>
          <a:xfrm>
            <a:off x="7233426" y="3947532"/>
            <a:ext cx="133815" cy="1773044"/>
            <a:chOff x="5709425" y="3947532"/>
            <a:chExt cx="133815" cy="1773044"/>
          </a:xfrm>
        </p:grpSpPr>
        <p:cxnSp>
          <p:nvCxnSpPr>
            <p:cNvPr id="8" name="直接连接符 7"/>
            <p:cNvCxnSpPr/>
            <p:nvPr/>
          </p:nvCxnSpPr>
          <p:spPr>
            <a:xfrm>
              <a:off x="5709425" y="3947532"/>
              <a:ext cx="1263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716860" y="5709425"/>
              <a:ext cx="1263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724293" y="3947532"/>
              <a:ext cx="0" cy="177304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flipH="1">
            <a:off x="9296401" y="3947532"/>
            <a:ext cx="152399" cy="1773044"/>
            <a:chOff x="5709425" y="3947532"/>
            <a:chExt cx="133815" cy="1773044"/>
          </a:xfrm>
        </p:grpSpPr>
        <p:cxnSp>
          <p:nvCxnSpPr>
            <p:cNvPr id="17" name="直接连接符 16"/>
            <p:cNvCxnSpPr/>
            <p:nvPr/>
          </p:nvCxnSpPr>
          <p:spPr>
            <a:xfrm>
              <a:off x="5709425" y="3947532"/>
              <a:ext cx="1263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716860" y="5709425"/>
              <a:ext cx="126380"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724293" y="3947532"/>
              <a:ext cx="0" cy="1773044"/>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矩形 14"/>
              <p:cNvSpPr/>
              <p:nvPr/>
            </p:nvSpPr>
            <p:spPr>
              <a:xfrm>
                <a:off x="7640497" y="3812566"/>
                <a:ext cx="58535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𝒆</m:t>
                          </m:r>
                        </m:e>
                        <m:sub>
                          <m:r>
                            <a:rPr kumimoji="1" lang="en-US" altLang="zh-CN" sz="2400" b="1" i="1">
                              <a:solidFill>
                                <a:srgbClr val="000000"/>
                              </a:solidFill>
                              <a:latin typeface="Cambria Math"/>
                            </a:rPr>
                            <m:t>𝟏</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7640497" y="3812566"/>
                <a:ext cx="585352" cy="461665"/>
              </a:xfrm>
              <a:prstGeom prst="rect">
                <a:avLst/>
              </a:prstGeom>
              <a:blipFill>
                <a:blip r:embed="rId3"/>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8052088" y="3793983"/>
                <a:ext cx="58535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𝒆</m:t>
                          </m:r>
                        </m:e>
                        <m:sub>
                          <m:r>
                            <a:rPr kumimoji="1" lang="en-US" altLang="zh-CN" sz="2400" b="1" i="1">
                              <a:solidFill>
                                <a:srgbClr val="000000"/>
                              </a:solidFill>
                              <a:latin typeface="Cambria Math"/>
                            </a:rPr>
                            <m:t>𝟐</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8052088" y="3793983"/>
                <a:ext cx="585352" cy="461665"/>
              </a:xfrm>
              <a:prstGeom prst="rect">
                <a:avLst/>
              </a:prstGeom>
              <a:blipFill>
                <a:blip r:embed="rId4"/>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8504598" y="3805135"/>
                <a:ext cx="58535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𝒆</m:t>
                          </m:r>
                        </m:e>
                        <m:sub>
                          <m:r>
                            <a:rPr kumimoji="1" lang="en-US" altLang="zh-CN" sz="2400" b="1" i="1">
                              <a:solidFill>
                                <a:srgbClr val="000000"/>
                              </a:solidFill>
                              <a:latin typeface="Cambria Math"/>
                            </a:rPr>
                            <m:t>𝟑</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2" name="矩形 21"/>
              <p:cNvSpPr>
                <a:spLocks noRot="1" noChangeAspect="1" noMove="1" noResize="1" noEditPoints="1" noAdjustHandles="1" noChangeArrowheads="1" noChangeShapeType="1" noTextEdit="1"/>
              </p:cNvSpPr>
              <p:nvPr/>
            </p:nvSpPr>
            <p:spPr>
              <a:xfrm>
                <a:off x="8504598" y="3805135"/>
                <a:ext cx="585352" cy="461665"/>
              </a:xfrm>
              <a:prstGeom prst="rect">
                <a:avLst/>
              </a:prstGeom>
              <a:blipFill>
                <a:blip r:embed="rId5"/>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8933035" y="3812570"/>
                <a:ext cx="58535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𝒆</m:t>
                          </m:r>
                        </m:e>
                        <m:sub>
                          <m:r>
                            <a:rPr kumimoji="1" lang="en-US" altLang="zh-CN" sz="2400" b="1" i="1">
                              <a:solidFill>
                                <a:srgbClr val="000000"/>
                              </a:solidFill>
                              <a:latin typeface="Cambria Math"/>
                            </a:rPr>
                            <m:t>𝟒</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8933035" y="3812570"/>
                <a:ext cx="585352" cy="461665"/>
              </a:xfrm>
              <a:prstGeom prst="rect">
                <a:avLst/>
              </a:prstGeom>
              <a:blipFill>
                <a:blip r:embed="rId6"/>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7218558" y="4170154"/>
                <a:ext cx="60138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𝟏</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4" name="矩形 23"/>
              <p:cNvSpPr>
                <a:spLocks noRot="1" noChangeAspect="1" noMove="1" noResize="1" noEditPoints="1" noAdjustHandles="1" noChangeArrowheads="1" noChangeShapeType="1" noTextEdit="1"/>
              </p:cNvSpPr>
              <p:nvPr/>
            </p:nvSpPr>
            <p:spPr>
              <a:xfrm>
                <a:off x="7218558" y="4170154"/>
                <a:ext cx="601382" cy="461665"/>
              </a:xfrm>
              <a:prstGeom prst="rect">
                <a:avLst/>
              </a:prstGeom>
              <a:blipFill>
                <a:blip r:embed="rId7"/>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7213428" y="4515438"/>
                <a:ext cx="60138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𝟐</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6" name="矩形 25"/>
              <p:cNvSpPr>
                <a:spLocks noRot="1" noChangeAspect="1" noMove="1" noResize="1" noEditPoints="1" noAdjustHandles="1" noChangeArrowheads="1" noChangeShapeType="1" noTextEdit="1"/>
              </p:cNvSpPr>
              <p:nvPr/>
            </p:nvSpPr>
            <p:spPr>
              <a:xfrm>
                <a:off x="7213428" y="4515438"/>
                <a:ext cx="601382" cy="461665"/>
              </a:xfrm>
              <a:prstGeom prst="rect">
                <a:avLst/>
              </a:prstGeom>
              <a:blipFill>
                <a:blip r:embed="rId8"/>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227715" y="4886093"/>
                <a:ext cx="60138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𝟑</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7" name="矩形 26"/>
              <p:cNvSpPr>
                <a:spLocks noRot="1" noChangeAspect="1" noMove="1" noResize="1" noEditPoints="1" noAdjustHandles="1" noChangeArrowheads="1" noChangeShapeType="1" noTextEdit="1"/>
              </p:cNvSpPr>
              <p:nvPr/>
            </p:nvSpPr>
            <p:spPr>
              <a:xfrm>
                <a:off x="7227715" y="4886093"/>
                <a:ext cx="601382" cy="461665"/>
              </a:xfrm>
              <a:prstGeom prst="rect">
                <a:avLst/>
              </a:prstGeom>
              <a:blipFill>
                <a:blip r:embed="rId9"/>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7243164" y="5247761"/>
                <a:ext cx="601382"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𝟒</m:t>
                          </m:r>
                        </m:sub>
                      </m:sSub>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7243164" y="5247761"/>
                <a:ext cx="601382" cy="461665"/>
              </a:xfrm>
              <a:prstGeom prst="rect">
                <a:avLst/>
              </a:prstGeom>
              <a:blipFill>
                <a:blip r:embed="rId10"/>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8117779" y="4187961"/>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29" name="矩形 28"/>
              <p:cNvSpPr>
                <a:spLocks noRot="1" noChangeAspect="1" noMove="1" noResize="1" noEditPoints="1" noAdjustHandles="1" noChangeArrowheads="1" noChangeShapeType="1" noTextEdit="1"/>
              </p:cNvSpPr>
              <p:nvPr/>
            </p:nvSpPr>
            <p:spPr>
              <a:xfrm>
                <a:off x="8117779" y="4187961"/>
                <a:ext cx="453970" cy="46166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7709353" y="4590213"/>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0" name="矩形 29"/>
              <p:cNvSpPr>
                <a:spLocks noRot="1" noChangeAspect="1" noMove="1" noResize="1" noEditPoints="1" noAdjustHandles="1" noChangeArrowheads="1" noChangeShapeType="1" noTextEdit="1"/>
              </p:cNvSpPr>
              <p:nvPr/>
            </p:nvSpPr>
            <p:spPr>
              <a:xfrm>
                <a:off x="7709353" y="4590213"/>
                <a:ext cx="453970" cy="4616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7703442" y="4930697"/>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1" name="矩形 30"/>
              <p:cNvSpPr>
                <a:spLocks noRot="1" noChangeAspect="1" noMove="1" noResize="1" noEditPoints="1" noAdjustHandles="1" noChangeArrowheads="1" noChangeShapeType="1" noTextEdit="1"/>
              </p:cNvSpPr>
              <p:nvPr/>
            </p:nvSpPr>
            <p:spPr>
              <a:xfrm>
                <a:off x="7703442" y="4930697"/>
                <a:ext cx="453970" cy="46166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8986361" y="4586464"/>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2" name="矩形 31"/>
              <p:cNvSpPr>
                <a:spLocks noRot="1" noChangeAspect="1" noMove="1" noResize="1" noEditPoints="1" noAdjustHandles="1" noChangeArrowheads="1" noChangeShapeType="1" noTextEdit="1"/>
              </p:cNvSpPr>
              <p:nvPr/>
            </p:nvSpPr>
            <p:spPr>
              <a:xfrm>
                <a:off x="8986361" y="4586464"/>
                <a:ext cx="453970"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8975431" y="4962235"/>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3" name="矩形 32"/>
              <p:cNvSpPr>
                <a:spLocks noRot="1" noChangeAspect="1" noMove="1" noResize="1" noEditPoints="1" noAdjustHandles="1" noChangeArrowheads="1" noChangeShapeType="1" noTextEdit="1"/>
              </p:cNvSpPr>
              <p:nvPr/>
            </p:nvSpPr>
            <p:spPr>
              <a:xfrm>
                <a:off x="8975431" y="4962235"/>
                <a:ext cx="453970" cy="461665"/>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8119905" y="5284870"/>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4" name="矩形 33"/>
              <p:cNvSpPr>
                <a:spLocks noRot="1" noChangeAspect="1" noMove="1" noResize="1" noEditPoints="1" noAdjustHandles="1" noChangeArrowheads="1" noChangeShapeType="1" noTextEdit="1"/>
              </p:cNvSpPr>
              <p:nvPr/>
            </p:nvSpPr>
            <p:spPr>
              <a:xfrm>
                <a:off x="8119905" y="5284870"/>
                <a:ext cx="453970" cy="461665"/>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8573499" y="4586464"/>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5" name="矩形 34"/>
              <p:cNvSpPr>
                <a:spLocks noRot="1" noChangeAspect="1" noMove="1" noResize="1" noEditPoints="1" noAdjustHandles="1" noChangeArrowheads="1" noChangeShapeType="1" noTextEdit="1"/>
              </p:cNvSpPr>
              <p:nvPr/>
            </p:nvSpPr>
            <p:spPr>
              <a:xfrm>
                <a:off x="8573499" y="4586464"/>
                <a:ext cx="453970" cy="461665"/>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8566377" y="5281931"/>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6" name="矩形 35"/>
              <p:cNvSpPr>
                <a:spLocks noRot="1" noChangeAspect="1" noMove="1" noResize="1" noEditPoints="1" noAdjustHandles="1" noChangeArrowheads="1" noChangeShapeType="1" noTextEdit="1"/>
              </p:cNvSpPr>
              <p:nvPr/>
            </p:nvSpPr>
            <p:spPr>
              <a:xfrm>
                <a:off x="8566377" y="5281931"/>
                <a:ext cx="453970" cy="461665"/>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7704973" y="5281214"/>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7" name="矩形 36"/>
              <p:cNvSpPr>
                <a:spLocks noRot="1" noChangeAspect="1" noMove="1" noResize="1" noEditPoints="1" noAdjustHandles="1" noChangeArrowheads="1" noChangeShapeType="1" noTextEdit="1"/>
              </p:cNvSpPr>
              <p:nvPr/>
            </p:nvSpPr>
            <p:spPr>
              <a:xfrm>
                <a:off x="7704973" y="5281214"/>
                <a:ext cx="453970" cy="46166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8112407" y="4930697"/>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𝟎</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8" name="矩形 37"/>
              <p:cNvSpPr>
                <a:spLocks noRot="1" noChangeAspect="1" noMove="1" noResize="1" noEditPoints="1" noAdjustHandles="1" noChangeArrowheads="1" noChangeShapeType="1" noTextEdit="1"/>
              </p:cNvSpPr>
              <p:nvPr/>
            </p:nvSpPr>
            <p:spPr>
              <a:xfrm>
                <a:off x="8112407" y="4930697"/>
                <a:ext cx="453970" cy="461665"/>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7594738" y="4194992"/>
                <a:ext cx="68320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m:t>
                      </m:r>
                      <m:r>
                        <a:rPr kumimoji="1" lang="en-US" altLang="zh-CN" sz="2400" b="1" i="1">
                          <a:solidFill>
                            <a:srgbClr val="000000"/>
                          </a:solidFill>
                          <a:latin typeface="Cambria Math"/>
                        </a:rPr>
                        <m:t>𝟏</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39" name="矩形 38"/>
              <p:cNvSpPr>
                <a:spLocks noRot="1" noChangeAspect="1" noMove="1" noResize="1" noEditPoints="1" noAdjustHandles="1" noChangeArrowheads="1" noChangeShapeType="1" noTextEdit="1"/>
              </p:cNvSpPr>
              <p:nvPr/>
            </p:nvSpPr>
            <p:spPr>
              <a:xfrm>
                <a:off x="7594738" y="4194992"/>
                <a:ext cx="683200" cy="461665"/>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7976542" y="4570790"/>
                <a:ext cx="68320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m:t>
                      </m:r>
                      <m:r>
                        <a:rPr kumimoji="1" lang="en-US" altLang="zh-CN" sz="2400" b="1" i="1">
                          <a:solidFill>
                            <a:srgbClr val="000000"/>
                          </a:solidFill>
                          <a:latin typeface="Cambria Math"/>
                        </a:rPr>
                        <m:t>𝟏</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42" name="矩形 41"/>
              <p:cNvSpPr>
                <a:spLocks noRot="1" noChangeAspect="1" noMove="1" noResize="1" noEditPoints="1" noAdjustHandles="1" noChangeArrowheads="1" noChangeShapeType="1" noTextEdit="1"/>
              </p:cNvSpPr>
              <p:nvPr/>
            </p:nvSpPr>
            <p:spPr>
              <a:xfrm>
                <a:off x="7976542" y="4570790"/>
                <a:ext cx="683200" cy="461665"/>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8451762" y="4930697"/>
                <a:ext cx="68320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m:t>
                      </m:r>
                      <m:r>
                        <a:rPr kumimoji="1" lang="en-US" altLang="zh-CN" sz="2400" b="1" i="1">
                          <a:solidFill>
                            <a:srgbClr val="000000"/>
                          </a:solidFill>
                          <a:latin typeface="Cambria Math"/>
                        </a:rPr>
                        <m:t>𝟏</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43" name="矩形 42"/>
              <p:cNvSpPr>
                <a:spLocks noRot="1" noChangeAspect="1" noMove="1" noResize="1" noEditPoints="1" noAdjustHandles="1" noChangeArrowheads="1" noChangeShapeType="1" noTextEdit="1"/>
              </p:cNvSpPr>
              <p:nvPr/>
            </p:nvSpPr>
            <p:spPr>
              <a:xfrm>
                <a:off x="8451762" y="4930697"/>
                <a:ext cx="683200" cy="461665"/>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8827753" y="5272943"/>
                <a:ext cx="68320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m:t>
                      </m:r>
                      <m:r>
                        <a:rPr kumimoji="1" lang="en-US" altLang="zh-CN" sz="2400" b="1" i="1">
                          <a:solidFill>
                            <a:srgbClr val="000000"/>
                          </a:solidFill>
                          <a:latin typeface="Cambria Math"/>
                        </a:rPr>
                        <m:t>𝟏</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44" name="矩形 43"/>
              <p:cNvSpPr>
                <a:spLocks noRot="1" noChangeAspect="1" noMove="1" noResize="1" noEditPoints="1" noAdjustHandles="1" noChangeArrowheads="1" noChangeShapeType="1" noTextEdit="1"/>
              </p:cNvSpPr>
              <p:nvPr/>
            </p:nvSpPr>
            <p:spPr>
              <a:xfrm>
                <a:off x="8827753" y="5272943"/>
                <a:ext cx="683200" cy="461665"/>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8977896" y="4199256"/>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𝟏</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45" name="矩形 44"/>
              <p:cNvSpPr>
                <a:spLocks noRot="1" noChangeAspect="1" noMove="1" noResize="1" noEditPoints="1" noAdjustHandles="1" noChangeArrowheads="1" noChangeShapeType="1" noTextEdit="1"/>
              </p:cNvSpPr>
              <p:nvPr/>
            </p:nvSpPr>
            <p:spPr>
              <a:xfrm>
                <a:off x="8977896" y="4199256"/>
                <a:ext cx="453970" cy="461665"/>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8564249" y="4197124"/>
                <a:ext cx="453970" cy="461665"/>
              </a:xfrm>
              <a:prstGeom prst="rect">
                <a:avLst/>
              </a:prstGeom>
            </p:spPr>
            <p:txBody>
              <a:bodyPr wrap="none">
                <a:spAutoFit/>
              </a:bodyPr>
              <a:lstStyle/>
              <a:p>
                <a:pPr fontAlgn="base">
                  <a:spcBef>
                    <a:spcPct val="0"/>
                  </a:spcBef>
                  <a:spcAft>
                    <a:spcPct val="0"/>
                  </a:spcAft>
                  <a:defRPr/>
                </a:pPr>
                <a14:m>
                  <m:oMathPara xmlns:m="http://schemas.openxmlformats.org/officeDocument/2006/math">
                    <m:oMathParaPr>
                      <m:jc m:val="centerGroup"/>
                    </m:oMathParaPr>
                    <m:oMath xmlns:m="http://schemas.openxmlformats.org/officeDocument/2006/math">
                      <m:r>
                        <a:rPr kumimoji="1" lang="en-US" altLang="zh-CN" sz="2400" b="1" i="1">
                          <a:solidFill>
                            <a:srgbClr val="000000"/>
                          </a:solidFill>
                          <a:latin typeface="Cambria Math"/>
                        </a:rPr>
                        <m:t>𝟏</m:t>
                      </m:r>
                    </m:oMath>
                  </m:oMathPara>
                </a14:m>
                <a:endParaRPr kumimoji="1" lang="zh-CN" altLang="en-US" sz="2400" b="1" dirty="0">
                  <a:solidFill>
                    <a:srgbClr val="4D5B6B"/>
                  </a:solidFill>
                  <a:latin typeface="Arial" pitchFamily="34" charset="0"/>
                  <a:ea typeface="宋体" pitchFamily="2" charset="-122"/>
                </a:endParaRPr>
              </a:p>
            </p:txBody>
          </p:sp>
        </mc:Choice>
        <mc:Fallback xmlns="">
          <p:sp>
            <p:nvSpPr>
              <p:cNvPr id="46" name="矩形 45"/>
              <p:cNvSpPr>
                <a:spLocks noRot="1" noChangeAspect="1" noMove="1" noResize="1" noEditPoints="1" noAdjustHandles="1" noChangeArrowheads="1" noChangeShapeType="1" noTextEdit="1"/>
              </p:cNvSpPr>
              <p:nvPr/>
            </p:nvSpPr>
            <p:spPr>
              <a:xfrm>
                <a:off x="8564249" y="4197124"/>
                <a:ext cx="453970" cy="461665"/>
              </a:xfrm>
              <a:prstGeom prst="rect">
                <a:avLst/>
              </a:prstGeom>
              <a:blipFill>
                <a:blip r:embed="rId2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1672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4"/>
          <p:cNvSpPr>
            <a:spLocks noGrp="1"/>
          </p:cNvSpPr>
          <p:nvPr>
            <p:ph type="title"/>
          </p:nvPr>
        </p:nvSpPr>
        <p:spPr/>
        <p:txBody>
          <a:bodyPr/>
          <a:lstStyle/>
          <a:p>
            <a:r>
              <a:rPr lang="zh-CN" altLang="en-US" dirty="0"/>
              <a:t>有向图根树的性质</a:t>
            </a:r>
          </a:p>
        </p:txBody>
      </p:sp>
      <mc:AlternateContent xmlns:mc="http://schemas.openxmlformats.org/markup-compatibility/2006" xmlns:a14="http://schemas.microsoft.com/office/drawing/2010/main">
        <mc:Choice Requires="a14">
          <p:sp>
            <p:nvSpPr>
              <p:cNvPr id="2" name="矩形 1"/>
              <p:cNvSpPr/>
              <p:nvPr/>
            </p:nvSpPr>
            <p:spPr>
              <a:xfrm>
                <a:off x="2280289" y="1406540"/>
                <a:ext cx="7920630" cy="5281061"/>
              </a:xfrm>
              <a:prstGeom prst="rect">
                <a:avLst/>
              </a:prstGeom>
            </p:spPr>
            <p:txBody>
              <a:bodyPr wrap="none">
                <a:spAutoFit/>
              </a:bodyPr>
              <a:lstStyle/>
              <a:p>
                <a:pPr fontAlgn="base">
                  <a:spcBef>
                    <a:spcPct val="20000"/>
                  </a:spcBef>
                  <a:spcAft>
                    <a:spcPct val="0"/>
                  </a:spcAft>
                  <a:buClr>
                    <a:srgbClr val="795185"/>
                  </a:buClr>
                  <a:buSzPct val="60000"/>
                  <a:defRPr/>
                </a:pPr>
                <a:r>
                  <a:rPr kumimoji="1" lang="zh-CN" altLang="en-US" sz="2400" b="1" dirty="0">
                    <a:solidFill>
                      <a:srgbClr val="000000"/>
                    </a:solidFill>
                    <a:latin typeface="Times New Roman" pitchFamily="18" charset="0"/>
                    <a:ea typeface="宋体" pitchFamily="2" charset="-122"/>
                  </a:rPr>
                  <a:t>定理</a:t>
                </a:r>
                <a:r>
                  <a:rPr kumimoji="1" lang="en-US" altLang="zh-CN" sz="2400" b="1" dirty="0">
                    <a:solidFill>
                      <a:srgbClr val="000000"/>
                    </a:solidFill>
                    <a:latin typeface="Times New Roman" pitchFamily="18" charset="0"/>
                    <a:ea typeface="宋体" pitchFamily="2" charset="-122"/>
                  </a:rPr>
                  <a:t>3.3.3</a:t>
                </a:r>
                <a:r>
                  <a:rPr kumimoji="1" lang="zh-CN" altLang="en-US" sz="2400" b="1" dirty="0">
                    <a:solidFill>
                      <a:srgbClr val="000000"/>
                    </a:solidFill>
                    <a:latin typeface="Times New Roman" pitchFamily="18" charset="0"/>
                    <a:ea typeface="宋体" pitchFamily="2" charset="-122"/>
                  </a:rPr>
                  <a:t>：</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设</a:t>
                </a:r>
                <a14:m>
                  <m:oMath xmlns:m="http://schemas.openxmlformats.org/officeDocument/2006/math">
                    <m:acc>
                      <m:accPr>
                        <m:chr m:val="⃗"/>
                        <m:ctrlPr>
                          <a:rPr kumimoji="1" lang="zh-CN" altLang="en-US" sz="2400" b="1" i="1">
                            <a:solidFill>
                              <a:srgbClr val="000000"/>
                            </a:solidFill>
                            <a:latin typeface="Cambria Math" panose="02040503050406030204" pitchFamily="18" charset="0"/>
                          </a:rPr>
                        </m:ctrlPr>
                      </m:acc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acc>
                  </m:oMath>
                </a14:m>
                <a:r>
                  <a:rPr kumimoji="1" lang="zh-CN" altLang="en-US" sz="2400" b="1" dirty="0">
                    <a:solidFill>
                      <a:srgbClr val="000000"/>
                    </a:solidFill>
                    <a:latin typeface="Times New Roman" pitchFamily="18" charset="0"/>
                    <a:ea typeface="宋体" pitchFamily="2" charset="-122"/>
                  </a:rPr>
                  <a:t>表示有向连通图</a:t>
                </a:r>
                <a:r>
                  <a:rPr kumimoji="1" lang="en-US" altLang="zh-CN" sz="2400" b="1" dirty="0">
                    <a:solidFill>
                      <a:srgbClr val="000000"/>
                    </a:solidFill>
                    <a:latin typeface="Times New Roman" pitchFamily="18" charset="0"/>
                    <a:ea typeface="宋体" pitchFamily="2" charset="-122"/>
                  </a:rPr>
                  <a:t>G</a:t>
                </a:r>
                <a:r>
                  <a:rPr kumimoji="1" lang="zh-CN" altLang="en-US" sz="2400" b="1" dirty="0">
                    <a:solidFill>
                      <a:srgbClr val="000000"/>
                    </a:solidFill>
                    <a:latin typeface="Times New Roman" pitchFamily="18" charset="0"/>
                    <a:ea typeface="宋体" pitchFamily="2" charset="-122"/>
                  </a:rPr>
                  <a:t>的基本关联矩阵</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oMath>
                </a14:m>
                <a:r>
                  <a:rPr kumimoji="1" lang="zh-CN" altLang="en-US" sz="2400" b="1" dirty="0">
                    <a:solidFill>
                      <a:srgbClr val="000000"/>
                    </a:solidFill>
                    <a:latin typeface="Times New Roman" pitchFamily="18" charset="0"/>
                    <a:ea typeface="宋体" pitchFamily="2" charset="-122"/>
                  </a:rPr>
                  <a:t>中将全部</a:t>
                </a:r>
                <a:r>
                  <a:rPr kumimoji="1" lang="en-US" altLang="zh-CN" sz="2400" b="1" dirty="0">
                    <a:solidFill>
                      <a:srgbClr val="000000"/>
                    </a:solidFill>
                    <a:latin typeface="Times New Roman" pitchFamily="18" charset="0"/>
                    <a:ea typeface="宋体" pitchFamily="2" charset="-122"/>
                  </a:rPr>
                  <a:t>1</a:t>
                </a:r>
              </a:p>
              <a:p>
                <a:pPr fontAlgn="base">
                  <a:spcBef>
                    <a:spcPct val="20000"/>
                  </a:spcBef>
                  <a:spcAft>
                    <a:spcPct val="0"/>
                  </a:spcAft>
                  <a:buClr>
                    <a:srgbClr val="795185"/>
                  </a:buClr>
                  <a:buSzPct val="60000"/>
                  <a:defRPr/>
                </a:pPr>
                <a:r>
                  <a:rPr kumimoji="1" lang="zh-CN" altLang="en-US" sz="2400" b="1" dirty="0">
                    <a:solidFill>
                      <a:srgbClr val="000000"/>
                    </a:solidFill>
                    <a:latin typeface="Times New Roman" pitchFamily="18" charset="0"/>
                    <a:ea typeface="宋体" pitchFamily="2" charset="-122"/>
                  </a:rPr>
                  <a:t>          改为</a:t>
                </a:r>
                <a:r>
                  <a:rPr kumimoji="1" lang="en-US" altLang="zh-CN" sz="2400" b="1" dirty="0">
                    <a:solidFill>
                      <a:srgbClr val="000000"/>
                    </a:solidFill>
                    <a:latin typeface="Times New Roman" pitchFamily="18" charset="0"/>
                    <a:ea typeface="宋体" pitchFamily="2" charset="-122"/>
                  </a:rPr>
                  <a:t>0</a:t>
                </a:r>
                <a:r>
                  <a:rPr kumimoji="1" lang="zh-CN" altLang="en-US" sz="2400" b="1" dirty="0">
                    <a:solidFill>
                      <a:srgbClr val="000000"/>
                    </a:solidFill>
                    <a:latin typeface="Times New Roman" pitchFamily="18" charset="0"/>
                    <a:ea typeface="宋体" pitchFamily="2" charset="-122"/>
                  </a:rPr>
                  <a:t>之后的矩阵</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则</a:t>
                </a:r>
                <a:r>
                  <a:rPr kumimoji="1" lang="en-US" altLang="zh-CN" sz="2400" b="1" dirty="0">
                    <a:solidFill>
                      <a:srgbClr val="000000"/>
                    </a:solidFill>
                    <a:latin typeface="Times New Roman" pitchFamily="18" charset="0"/>
                    <a:ea typeface="宋体" pitchFamily="2" charset="-122"/>
                  </a:rPr>
                  <a:t>G</a:t>
                </a:r>
                <a:r>
                  <a:rPr kumimoji="1" lang="zh-CN" altLang="en-US" sz="2400" b="1" dirty="0">
                    <a:solidFill>
                      <a:srgbClr val="000000"/>
                    </a:solidFill>
                    <a:latin typeface="Times New Roman" pitchFamily="18" charset="0"/>
                    <a:ea typeface="宋体" pitchFamily="2" charset="-122"/>
                  </a:rPr>
                  <a:t>中以</a:t>
                </a:r>
                <a:r>
                  <a:rPr kumimoji="1" lang="en-US" altLang="zh-CN" sz="2400" b="1" dirty="0">
                    <a:solidFill>
                      <a:srgbClr val="000000"/>
                    </a:solidFill>
                    <a:latin typeface="Times New Roman" pitchFamily="18" charset="0"/>
                    <a:ea typeface="宋体" pitchFamily="2" charset="-122"/>
                  </a:rPr>
                  <a:t> </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𝒌</m:t>
                        </m:r>
                      </m:sub>
                    </m:sSub>
                  </m:oMath>
                </a14:m>
                <a:r>
                  <a:rPr kumimoji="1" lang="zh-CN" altLang="en-US" sz="2400" b="1" dirty="0">
                    <a:solidFill>
                      <a:srgbClr val="000000"/>
                    </a:solidFill>
                    <a:latin typeface="Times New Roman" pitchFamily="18" charset="0"/>
                    <a:ea typeface="宋体" pitchFamily="2" charset="-122"/>
                  </a:rPr>
                  <a:t>为根的根树数目是</a:t>
                </a:r>
                <a:r>
                  <a:rPr kumimoji="1" lang="en-US" altLang="zh-CN" sz="2400" b="1" dirty="0" err="1">
                    <a:solidFill>
                      <a:srgbClr val="000000"/>
                    </a:solidFill>
                    <a:latin typeface="Times New Roman" pitchFamily="18" charset="0"/>
                    <a:ea typeface="宋体" pitchFamily="2" charset="-122"/>
                  </a:rPr>
                  <a:t>det</a:t>
                </a:r>
                <a:r>
                  <a:rPr kumimoji="1" lang="en-US" altLang="zh-CN" sz="2400" b="1" dirty="0">
                    <a:solidFill>
                      <a:srgbClr val="000000"/>
                    </a:solidFill>
                    <a:latin typeface="Times New Roman" pitchFamily="18" charset="0"/>
                    <a:ea typeface="宋体" pitchFamily="2" charset="-122"/>
                  </a:rPr>
                  <a:t>(</a:t>
                </a:r>
                <a14:m>
                  <m:oMath xmlns:m="http://schemas.openxmlformats.org/officeDocument/2006/math">
                    <m:acc>
                      <m:accPr>
                        <m:chr m:val="⃗"/>
                        <m:ctrlPr>
                          <a:rPr kumimoji="1" lang="zh-CN" altLang="en-US" sz="2400" b="1" i="1">
                            <a:solidFill>
                              <a:srgbClr val="000000"/>
                            </a:solidFill>
                            <a:latin typeface="Cambria Math" panose="02040503050406030204" pitchFamily="18" charset="0"/>
                          </a:rPr>
                        </m:ctrlPr>
                      </m:acc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acc>
                    <m:sSup>
                      <m:sSupPr>
                        <m:ctrlPr>
                          <a:rPr kumimoji="1" lang="en-US" altLang="zh-CN" sz="2400" b="1" i="1">
                            <a:solidFill>
                              <a:srgbClr val="000000"/>
                            </a:solidFill>
                            <a:latin typeface="Cambria Math" panose="02040503050406030204" pitchFamily="18" charset="0"/>
                          </a:rPr>
                        </m:ctrlPr>
                      </m:sSup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sup>
                        <m:r>
                          <a:rPr kumimoji="1" lang="en-US" altLang="zh-CN" sz="2400" b="1" i="1">
                            <a:solidFill>
                              <a:srgbClr val="000000"/>
                            </a:solidFill>
                            <a:latin typeface="Cambria Math"/>
                          </a:rPr>
                          <m:t>𝑻</m:t>
                        </m:r>
                      </m:sup>
                    </m:sSup>
                  </m:oMath>
                </a14:m>
                <a:r>
                  <a:rPr kumimoji="1" lang="en-US" altLang="zh-CN" sz="24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zh-CN" altLang="en-US" sz="2400" b="1" dirty="0">
                    <a:solidFill>
                      <a:srgbClr val="000000"/>
                    </a:solidFill>
                    <a:latin typeface="Times New Roman" pitchFamily="18" charset="0"/>
                    <a:ea typeface="宋体" pitchFamily="2" charset="-122"/>
                  </a:rPr>
                  <a:t>证明：</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比内</a:t>
                </a:r>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Times New Roman" pitchFamily="18" charset="0"/>
                    <a:ea typeface="宋体" pitchFamily="2" charset="-122"/>
                  </a:rPr>
                  <a:t>柯西定理，</a:t>
                </a:r>
                <a:r>
                  <a:rPr kumimoji="1" lang="en-US" altLang="zh-CN" sz="2400" b="1" dirty="0">
                    <a:solidFill>
                      <a:srgbClr val="000000"/>
                    </a:solidFill>
                    <a:latin typeface="Times New Roman" pitchFamily="18" charset="0"/>
                    <a:ea typeface="宋体" pitchFamily="2" charset="-122"/>
                  </a:rPr>
                  <a:t>det(</a:t>
                </a:r>
                <a14:m>
                  <m:oMath xmlns:m="http://schemas.openxmlformats.org/officeDocument/2006/math">
                    <m:acc>
                      <m:accPr>
                        <m:chr m:val="⃗"/>
                        <m:ctrlPr>
                          <a:rPr kumimoji="1" lang="zh-CN" altLang="en-US" sz="2400" b="1" i="1">
                            <a:solidFill>
                              <a:srgbClr val="000000"/>
                            </a:solidFill>
                            <a:latin typeface="Cambria Math" panose="02040503050406030204" pitchFamily="18" charset="0"/>
                          </a:rPr>
                        </m:ctrlPr>
                      </m:acc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acc>
                    <m:sSup>
                      <m:sSupPr>
                        <m:ctrlPr>
                          <a:rPr kumimoji="1" lang="en-US" altLang="zh-CN" sz="2400" b="1" i="1">
                            <a:solidFill>
                              <a:srgbClr val="000000"/>
                            </a:solidFill>
                            <a:latin typeface="Cambria Math" panose="02040503050406030204" pitchFamily="18" charset="0"/>
                          </a:rPr>
                        </m:ctrlPr>
                      </m:sSup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sup>
                        <m:r>
                          <a:rPr kumimoji="1" lang="en-US" altLang="zh-CN" sz="2400" b="1" i="1">
                            <a:solidFill>
                              <a:srgbClr val="000000"/>
                            </a:solidFill>
                            <a:latin typeface="Cambria Math"/>
                          </a:rPr>
                          <m:t>𝑻</m:t>
                        </m:r>
                      </m:sup>
                    </m:sSup>
                  </m:oMath>
                </a14:m>
                <a:r>
                  <a:rPr kumimoji="1" lang="en-US" altLang="zh-CN" sz="2400" b="1" dirty="0">
                    <a:solidFill>
                      <a:srgbClr val="000000"/>
                    </a:solidFill>
                    <a:latin typeface="Times New Roman" pitchFamily="18" charset="0"/>
                    <a:ea typeface="宋体" pitchFamily="2" charset="-122"/>
                  </a:rPr>
                  <a:t>)=</a:t>
                </a:r>
                <a14:m>
                  <m:oMath xmlns:m="http://schemas.openxmlformats.org/officeDocument/2006/math">
                    <m:nary>
                      <m:naryPr>
                        <m:chr m:val="∑"/>
                        <m:supHide m:val="on"/>
                        <m:ctrlPr>
                          <a:rPr kumimoji="1" lang="en-US" altLang="zh-CN" sz="2400" b="1" i="1" dirty="0">
                            <a:solidFill>
                              <a:srgbClr val="000000"/>
                            </a:solidFill>
                            <a:latin typeface="Cambria Math" panose="02040503050406030204" pitchFamily="18" charset="0"/>
                          </a:rPr>
                        </m:ctrlPr>
                      </m:naryPr>
                      <m:sub>
                        <m:r>
                          <m:rPr>
                            <m:brk m:alnAt="7"/>
                          </m:rPr>
                          <a:rPr kumimoji="1" lang="en-US" altLang="zh-CN" sz="2400" b="1" i="1" dirty="0">
                            <a:solidFill>
                              <a:srgbClr val="000000"/>
                            </a:solidFill>
                            <a:latin typeface="Cambria Math"/>
                          </a:rPr>
                          <m:t>𝒊</m:t>
                        </m:r>
                      </m:sub>
                      <m:sup/>
                      <m:e>
                        <m:d>
                          <m:dPr>
                            <m:begChr m:val="|"/>
                            <m:endChr m:val="|"/>
                            <m:ctrlPr>
                              <a:rPr kumimoji="1" lang="en-US" altLang="zh-CN" sz="2400" b="1" i="1" dirty="0">
                                <a:solidFill>
                                  <a:srgbClr val="000000"/>
                                </a:solidFill>
                                <a:latin typeface="Cambria Math" panose="02040503050406030204" pitchFamily="18" charset="0"/>
                              </a:rPr>
                            </m:ctrlPr>
                          </m:dPr>
                          <m:e>
                            <m:acc>
                              <m:accPr>
                                <m:chr m:val="⃗"/>
                                <m:ctrlPr>
                                  <a:rPr kumimoji="1" lang="zh-CN" altLang="en-US" sz="2400" b="1" i="1">
                                    <a:solidFill>
                                      <a:srgbClr val="000000"/>
                                    </a:solidFill>
                                    <a:latin typeface="Cambria Math" panose="02040503050406030204" pitchFamily="18" charset="0"/>
                                  </a:rPr>
                                </m:ctrlPr>
                              </m:acc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𝒊</m:t>
                                    </m:r>
                                  </m:sub>
                                </m:sSub>
                              </m:e>
                            </m:acc>
                          </m:e>
                        </m:d>
                        <m:r>
                          <a:rPr kumimoji="1" lang="en-US" altLang="zh-CN" sz="2400" b="1" i="1">
                            <a:solidFill>
                              <a:srgbClr val="000000"/>
                            </a:solidFill>
                            <a:latin typeface="Cambria Math"/>
                          </a:rPr>
                          <m:t> </m:t>
                        </m:r>
                        <m:sSup>
                          <m:sSupPr>
                            <m:ctrlPr>
                              <a:rPr kumimoji="1" lang="en-US" altLang="zh-CN" sz="2400" b="1" i="1">
                                <a:solidFill>
                                  <a:srgbClr val="000000"/>
                                </a:solidFill>
                                <a:latin typeface="Cambria Math" panose="02040503050406030204" pitchFamily="18" charset="0"/>
                              </a:rPr>
                            </m:ctrlPr>
                          </m:sSupPr>
                          <m:e>
                            <m:r>
                              <a:rPr kumimoji="1" lang="en-US" altLang="zh-CN" sz="2400" b="1" i="1">
                                <a:solidFill>
                                  <a:srgbClr val="000000"/>
                                </a:solidFill>
                                <a:latin typeface="Cambria Math"/>
                              </a:rPr>
                              <m:t>|</m:t>
                            </m:r>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𝒊</m:t>
                                </m:r>
                              </m:sub>
                            </m:sSub>
                          </m:e>
                          <m:sup>
                            <m:r>
                              <a:rPr kumimoji="1" lang="en-US" altLang="zh-CN" sz="2400" b="1" i="1">
                                <a:solidFill>
                                  <a:srgbClr val="000000"/>
                                </a:solidFill>
                                <a:latin typeface="Cambria Math"/>
                              </a:rPr>
                              <m:t>𝑻</m:t>
                            </m:r>
                          </m:sup>
                        </m:sSup>
                      </m:e>
                    </m:nary>
                  </m:oMath>
                </a14:m>
                <a:r>
                  <a:rPr kumimoji="1" lang="en-US" altLang="zh-CN" sz="24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若</a:t>
                </a:r>
                <a14:m>
                  <m:oMath xmlns:m="http://schemas.openxmlformats.org/officeDocument/2006/math">
                    <m:sSup>
                      <m:sSupPr>
                        <m:ctrlPr>
                          <a:rPr kumimoji="1" lang="en-US" altLang="zh-CN" sz="2400" b="1" i="1">
                            <a:solidFill>
                              <a:srgbClr val="000000"/>
                            </a:solidFill>
                            <a:latin typeface="Cambria Math" panose="02040503050406030204" pitchFamily="18" charset="0"/>
                          </a:rPr>
                        </m:ctrlPr>
                      </m:sSupPr>
                      <m:e>
                        <m:r>
                          <a:rPr kumimoji="1" lang="en-US" altLang="zh-CN" sz="2400" b="1" i="1">
                            <a:solidFill>
                              <a:srgbClr val="000000"/>
                            </a:solidFill>
                            <a:latin typeface="Cambria Math"/>
                          </a:rPr>
                          <m:t>|</m:t>
                        </m:r>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𝒊</m:t>
                            </m:r>
                          </m:sub>
                        </m:sSub>
                      </m:e>
                      <m:sup>
                        <m:r>
                          <a:rPr kumimoji="1" lang="en-US" altLang="zh-CN" sz="2400" b="1" i="1">
                            <a:solidFill>
                              <a:srgbClr val="000000"/>
                            </a:solidFill>
                            <a:latin typeface="Cambria Math"/>
                          </a:rPr>
                          <m:t>𝑻</m:t>
                        </m:r>
                      </m:sup>
                    </m:sSup>
                  </m:oMath>
                </a14:m>
                <a:r>
                  <a:rPr kumimoji="1" lang="en-US" altLang="zh-CN" sz="2400" b="1" dirty="0">
                    <a:solidFill>
                      <a:srgbClr val="000000"/>
                    </a:solidFill>
                    <a:latin typeface="Times New Roman" pitchFamily="18" charset="0"/>
                    <a:ea typeface="宋体" pitchFamily="2" charset="-122"/>
                  </a:rPr>
                  <a:t>|</a:t>
                </a:r>
                <a14:m>
                  <m:oMath xmlns:m="http://schemas.openxmlformats.org/officeDocument/2006/math">
                    <m:r>
                      <a:rPr kumimoji="1" lang="en-US" altLang="zh-CN" sz="2400" b="1" i="1" dirty="0">
                        <a:solidFill>
                          <a:srgbClr val="000000"/>
                        </a:solidFill>
                        <a:latin typeface="Cambria Math"/>
                        <a:ea typeface="Cambria Math"/>
                      </a:rPr>
                      <m:t>≠</m:t>
                    </m:r>
                  </m:oMath>
                </a14:m>
                <a:r>
                  <a:rPr kumimoji="1" lang="en-US" altLang="zh-CN" sz="2400" b="1" dirty="0">
                    <a:solidFill>
                      <a:srgbClr val="000000"/>
                    </a:solidFill>
                    <a:latin typeface="Times New Roman" pitchFamily="18" charset="0"/>
                    <a:ea typeface="宋体" pitchFamily="2" charset="-122"/>
                  </a:rPr>
                  <a:t>0</a:t>
                </a:r>
                <a:r>
                  <a:rPr kumimoji="1" lang="zh-CN" altLang="en-US" sz="2400" b="1" dirty="0">
                    <a:solidFill>
                      <a:srgbClr val="000000"/>
                    </a:solidFill>
                    <a:latin typeface="Times New Roman" pitchFamily="18" charset="0"/>
                    <a:ea typeface="宋体" pitchFamily="2" charset="-122"/>
                  </a:rPr>
                  <a:t>，说明这</a:t>
                </a:r>
                <a:r>
                  <a:rPr kumimoji="1" lang="en-US" altLang="zh-CN" sz="2400" b="1" dirty="0">
                    <a:solidFill>
                      <a:srgbClr val="000000"/>
                    </a:solidFill>
                    <a:latin typeface="Times New Roman" pitchFamily="18" charset="0"/>
                    <a:ea typeface="宋体" pitchFamily="2" charset="-122"/>
                  </a:rPr>
                  <a:t>n-1</a:t>
                </a:r>
                <a:r>
                  <a:rPr kumimoji="1" lang="zh-CN" altLang="en-US" sz="2400" b="1" dirty="0">
                    <a:solidFill>
                      <a:srgbClr val="000000"/>
                    </a:solidFill>
                    <a:latin typeface="Times New Roman" pitchFamily="18" charset="0"/>
                    <a:ea typeface="宋体" pitchFamily="2" charset="-122"/>
                  </a:rPr>
                  <a:t>条边构成一棵树</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此时如果</a:t>
                </a:r>
                <a14:m>
                  <m:oMath xmlns:m="http://schemas.openxmlformats.org/officeDocument/2006/math">
                    <m:d>
                      <m:dPr>
                        <m:begChr m:val="|"/>
                        <m:endChr m:val="|"/>
                        <m:ctrlPr>
                          <a:rPr kumimoji="1" lang="en-US" altLang="zh-CN" sz="2400" b="1" i="1" dirty="0">
                            <a:solidFill>
                              <a:srgbClr val="000000"/>
                            </a:solidFill>
                            <a:latin typeface="Cambria Math" panose="02040503050406030204" pitchFamily="18" charset="0"/>
                          </a:rPr>
                        </m:ctrlPr>
                      </m:dPr>
                      <m:e>
                        <m:acc>
                          <m:accPr>
                            <m:chr m:val="⃗"/>
                            <m:ctrlPr>
                              <a:rPr kumimoji="1" lang="zh-CN" altLang="en-US" sz="2400" b="1" i="1">
                                <a:solidFill>
                                  <a:srgbClr val="000000"/>
                                </a:solidFill>
                                <a:latin typeface="Cambria Math" panose="02040503050406030204" pitchFamily="18" charset="0"/>
                              </a:rPr>
                            </m:ctrlPr>
                          </m:acc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𝒊</m:t>
                                </m:r>
                              </m:sub>
                            </m:sSub>
                          </m:e>
                        </m:acc>
                      </m:e>
                    </m:d>
                    <m:r>
                      <a:rPr kumimoji="1" lang="en-US" altLang="zh-CN" sz="2400" b="1" i="1">
                        <a:solidFill>
                          <a:srgbClr val="000000"/>
                        </a:solidFill>
                        <a:latin typeface="Cambria Math"/>
                      </a:rPr>
                      <m:t> </m:t>
                    </m:r>
                  </m:oMath>
                </a14:m>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Arial" pitchFamily="34" charset="0"/>
                    <a:ea typeface="宋体" pitchFamily="2" charset="-122"/>
                  </a:rPr>
                  <a:t> </a:t>
                </a:r>
                <a14:m>
                  <m:oMath xmlns:m="http://schemas.openxmlformats.org/officeDocument/2006/math">
                    <m:sSup>
                      <m:sSupPr>
                        <m:ctrlPr>
                          <a:rPr kumimoji="1" lang="en-US" altLang="zh-CN" sz="2400" b="1" i="1">
                            <a:solidFill>
                              <a:srgbClr val="000000"/>
                            </a:solidFill>
                            <a:latin typeface="Cambria Math" panose="02040503050406030204" pitchFamily="18" charset="0"/>
                          </a:rPr>
                        </m:ctrlPr>
                      </m:sSupPr>
                      <m:e>
                        <m:r>
                          <a:rPr kumimoji="1" lang="en-US" altLang="zh-CN" sz="2400" b="1" i="1">
                            <a:solidFill>
                              <a:srgbClr val="000000"/>
                            </a:solidFill>
                            <a:latin typeface="Cambria Math"/>
                          </a:rPr>
                          <m:t>|</m:t>
                        </m:r>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𝒊</m:t>
                            </m:r>
                          </m:sub>
                        </m:sSub>
                      </m:e>
                      <m:sup>
                        <m:r>
                          <a:rPr kumimoji="1" lang="en-US" altLang="zh-CN" sz="2400" b="1" i="1">
                            <a:solidFill>
                              <a:srgbClr val="000000"/>
                            </a:solidFill>
                            <a:latin typeface="Cambria Math"/>
                          </a:rPr>
                          <m:t>𝑻</m:t>
                        </m:r>
                      </m:sup>
                    </m:sSup>
                  </m:oMath>
                </a14:m>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Times New Roman" pitchFamily="18" charset="0"/>
                    <a:ea typeface="宋体" pitchFamily="2" charset="-122"/>
                  </a:rPr>
                  <a:t>，因此它们在</a:t>
                </a:r>
                <a:r>
                  <a:rPr kumimoji="1" lang="en-US" altLang="zh-CN" sz="2400" b="1" dirty="0">
                    <a:solidFill>
                      <a:srgbClr val="000000"/>
                    </a:solidFill>
                    <a:latin typeface="Times New Roman" pitchFamily="18" charset="0"/>
                    <a:ea typeface="宋体" pitchFamily="2" charset="-122"/>
                  </a:rPr>
                  <a:t>det(</a:t>
                </a:r>
                <a14:m>
                  <m:oMath xmlns:m="http://schemas.openxmlformats.org/officeDocument/2006/math">
                    <m:acc>
                      <m:accPr>
                        <m:chr m:val="⃗"/>
                        <m:ctrlPr>
                          <a:rPr kumimoji="1" lang="zh-CN" altLang="en-US" sz="2400" b="1" i="1">
                            <a:solidFill>
                              <a:srgbClr val="000000"/>
                            </a:solidFill>
                            <a:latin typeface="Cambria Math" panose="02040503050406030204" pitchFamily="18" charset="0"/>
                          </a:rPr>
                        </m:ctrlPr>
                      </m:acc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acc>
                    <m:sSup>
                      <m:sSupPr>
                        <m:ctrlPr>
                          <a:rPr kumimoji="1" lang="en-US" altLang="zh-CN" sz="2400" b="1" i="1">
                            <a:solidFill>
                              <a:srgbClr val="000000"/>
                            </a:solidFill>
                            <a:latin typeface="Cambria Math" panose="02040503050406030204" pitchFamily="18" charset="0"/>
                          </a:rPr>
                        </m:ctrlPr>
                      </m:sSup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sup>
                        <m:r>
                          <a:rPr kumimoji="1" lang="en-US" altLang="zh-CN" sz="2400" b="1" i="1">
                            <a:solidFill>
                              <a:srgbClr val="000000"/>
                            </a:solidFill>
                            <a:latin typeface="Cambria Math"/>
                          </a:rPr>
                          <m:t>𝑻</m:t>
                        </m:r>
                      </m:sup>
                    </m:sSup>
                  </m:oMath>
                </a14:m>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Times New Roman" pitchFamily="18" charset="0"/>
                    <a:ea typeface="宋体" pitchFamily="2" charset="-122"/>
                  </a:rPr>
                  <a:t>中的</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贡献度为</a:t>
                </a:r>
                <a:r>
                  <a:rPr kumimoji="1" lang="en-US" altLang="zh-CN" sz="2400" b="1" dirty="0">
                    <a:solidFill>
                      <a:srgbClr val="000000"/>
                    </a:solidFill>
                    <a:latin typeface="Times New Roman" pitchFamily="18" charset="0"/>
                    <a:ea typeface="宋体" pitchFamily="2" charset="-122"/>
                  </a:rPr>
                  <a:t>1</a:t>
                </a: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由于遍历了所有</a:t>
                </a:r>
                <a:r>
                  <a:rPr kumimoji="1" lang="en-US" altLang="zh-CN" sz="2400" b="1" dirty="0">
                    <a:solidFill>
                      <a:srgbClr val="000000"/>
                    </a:solidFill>
                    <a:latin typeface="Times New Roman" pitchFamily="18" charset="0"/>
                    <a:ea typeface="宋体" pitchFamily="2" charset="-122"/>
                  </a:rPr>
                  <a:t>n-1</a:t>
                </a:r>
                <a:r>
                  <a:rPr kumimoji="1" lang="zh-CN" altLang="en-US" sz="2400" b="1" dirty="0">
                    <a:solidFill>
                      <a:srgbClr val="000000"/>
                    </a:solidFill>
                    <a:latin typeface="Times New Roman" pitchFamily="18" charset="0"/>
                    <a:ea typeface="宋体" pitchFamily="2" charset="-122"/>
                  </a:rPr>
                  <a:t>条边的组合，所以</a:t>
                </a:r>
                <a14:m>
                  <m:oMath xmlns:m="http://schemas.openxmlformats.org/officeDocument/2006/math">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𝒗</m:t>
                        </m:r>
                      </m:e>
                      <m:sub>
                        <m:r>
                          <a:rPr kumimoji="1" lang="en-US" altLang="zh-CN" sz="2400" b="1" i="1">
                            <a:solidFill>
                              <a:srgbClr val="000000"/>
                            </a:solidFill>
                            <a:latin typeface="Cambria Math"/>
                          </a:rPr>
                          <m:t>𝒌</m:t>
                        </m:r>
                      </m:sub>
                    </m:sSub>
                  </m:oMath>
                </a14:m>
                <a:r>
                  <a:rPr kumimoji="1" lang="zh-CN" altLang="en-US" sz="2400" b="1" dirty="0">
                    <a:solidFill>
                      <a:srgbClr val="000000"/>
                    </a:solidFill>
                    <a:latin typeface="Times New Roman" pitchFamily="18" charset="0"/>
                    <a:ea typeface="宋体" pitchFamily="2" charset="-122"/>
                  </a:rPr>
                  <a:t>为根的根树</a:t>
                </a:r>
                <a:endParaRPr kumimoji="1" lang="en-US" altLang="zh-CN" sz="24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400" b="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数目是</a:t>
                </a:r>
                <a:r>
                  <a:rPr kumimoji="1" lang="en-US" altLang="zh-CN" sz="2400" b="1" dirty="0" err="1">
                    <a:solidFill>
                      <a:srgbClr val="000000"/>
                    </a:solidFill>
                    <a:latin typeface="Times New Roman" pitchFamily="18" charset="0"/>
                    <a:ea typeface="宋体" pitchFamily="2" charset="-122"/>
                  </a:rPr>
                  <a:t>det</a:t>
                </a:r>
                <a:r>
                  <a:rPr kumimoji="1" lang="en-US" altLang="zh-CN" sz="2400" b="1" dirty="0">
                    <a:solidFill>
                      <a:srgbClr val="000000"/>
                    </a:solidFill>
                    <a:latin typeface="Times New Roman" pitchFamily="18" charset="0"/>
                    <a:ea typeface="宋体" pitchFamily="2" charset="-122"/>
                  </a:rPr>
                  <a:t>(</a:t>
                </a:r>
                <a14:m>
                  <m:oMath xmlns:m="http://schemas.openxmlformats.org/officeDocument/2006/math">
                    <m:acc>
                      <m:accPr>
                        <m:chr m:val="⃗"/>
                        <m:ctrlPr>
                          <a:rPr kumimoji="1" lang="zh-CN" altLang="en-US" sz="2400" b="1" i="1">
                            <a:solidFill>
                              <a:srgbClr val="000000"/>
                            </a:solidFill>
                            <a:latin typeface="Cambria Math" panose="02040503050406030204" pitchFamily="18" charset="0"/>
                          </a:rPr>
                        </m:ctrlPr>
                      </m:acc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acc>
                    <m:sSup>
                      <m:sSupPr>
                        <m:ctrlPr>
                          <a:rPr kumimoji="1" lang="en-US" altLang="zh-CN" sz="2400" b="1" i="1">
                            <a:solidFill>
                              <a:srgbClr val="000000"/>
                            </a:solidFill>
                            <a:latin typeface="Cambria Math" panose="02040503050406030204" pitchFamily="18" charset="0"/>
                          </a:rPr>
                        </m:ctrlPr>
                      </m:sSupPr>
                      <m:e>
                        <m:sSub>
                          <m:sSubPr>
                            <m:ctrlPr>
                              <a:rPr kumimoji="1" lang="en-US" altLang="zh-CN" sz="2400" b="1" i="1">
                                <a:solidFill>
                                  <a:srgbClr val="000000"/>
                                </a:solidFill>
                                <a:latin typeface="Cambria Math" panose="02040503050406030204" pitchFamily="18" charset="0"/>
                              </a:rPr>
                            </m:ctrlPr>
                          </m:sSubPr>
                          <m:e>
                            <m:r>
                              <a:rPr kumimoji="1" lang="en-US" altLang="zh-CN" sz="2400" b="1" i="1">
                                <a:solidFill>
                                  <a:srgbClr val="000000"/>
                                </a:solidFill>
                                <a:latin typeface="Cambria Math"/>
                              </a:rPr>
                              <m:t>𝑩</m:t>
                            </m:r>
                          </m:e>
                          <m:sub>
                            <m:r>
                              <a:rPr kumimoji="1" lang="en-US" altLang="zh-CN" sz="2400" b="1" i="1">
                                <a:solidFill>
                                  <a:srgbClr val="000000"/>
                                </a:solidFill>
                                <a:latin typeface="Cambria Math"/>
                              </a:rPr>
                              <m:t>𝒌</m:t>
                            </m:r>
                          </m:sub>
                        </m:sSub>
                      </m:e>
                      <m:sup>
                        <m:r>
                          <a:rPr kumimoji="1" lang="en-US" altLang="zh-CN" sz="2400" b="1" i="1">
                            <a:solidFill>
                              <a:srgbClr val="000000"/>
                            </a:solidFill>
                            <a:latin typeface="Cambria Math"/>
                          </a:rPr>
                          <m:t>𝑻</m:t>
                        </m:r>
                      </m:sup>
                    </m:sSup>
                  </m:oMath>
                </a14:m>
                <a:r>
                  <a:rPr kumimoji="1" lang="en-US" altLang="zh-CN" sz="2400" b="1" dirty="0">
                    <a:solidFill>
                      <a:srgbClr val="000000"/>
                    </a:solidFill>
                    <a:latin typeface="Times New Roman" pitchFamily="18" charset="0"/>
                    <a:ea typeface="宋体" pitchFamily="2" charset="-122"/>
                  </a:rPr>
                  <a:t>)</a:t>
                </a:r>
              </a:p>
            </p:txBody>
          </p:sp>
        </mc:Choice>
        <mc:Fallback xmlns="">
          <p:sp>
            <p:nvSpPr>
              <p:cNvPr id="2" name="矩形 1"/>
              <p:cNvSpPr>
                <a:spLocks noRot="1" noChangeAspect="1" noMove="1" noResize="1" noEditPoints="1" noAdjustHandles="1" noChangeArrowheads="1" noChangeShapeType="1" noTextEdit="1"/>
              </p:cNvSpPr>
              <p:nvPr/>
            </p:nvSpPr>
            <p:spPr>
              <a:xfrm>
                <a:off x="2280289" y="1406540"/>
                <a:ext cx="7920630" cy="5281061"/>
              </a:xfrm>
              <a:prstGeom prst="rect">
                <a:avLst/>
              </a:prstGeom>
              <a:blipFill>
                <a:blip r:embed="rId2"/>
                <a:stretch>
                  <a:fillRect l="-1155" t="-1270" r="-539" b="-17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9466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ChangeArrowheads="1"/>
          </p:cNvSpPr>
          <p:nvPr/>
        </p:nvSpPr>
        <p:spPr bwMode="auto">
          <a:xfrm>
            <a:off x="2122254" y="1223963"/>
            <a:ext cx="8545747" cy="5583067"/>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3200" b="1" dirty="0">
                <a:solidFill>
                  <a:srgbClr val="FF0000"/>
                </a:solidFill>
                <a:latin typeface="Times New Roman" pitchFamily="18" charset="0"/>
                <a:ea typeface="宋体" pitchFamily="2" charset="-122"/>
              </a:rPr>
              <a:t>定义</a:t>
            </a:r>
            <a:r>
              <a:rPr kumimoji="1" lang="en-US" altLang="zh-CN" sz="3200" b="1" dirty="0">
                <a:solidFill>
                  <a:srgbClr val="FF0000"/>
                </a:solidFill>
                <a:latin typeface="Times New Roman" pitchFamily="18" charset="0"/>
                <a:ea typeface="宋体" pitchFamily="2" charset="-122"/>
              </a:rPr>
              <a:t>3.4.1</a:t>
            </a:r>
            <a:r>
              <a:rPr kumimoji="1" lang="en-US" altLang="zh-CN" sz="3200" b="1" dirty="0">
                <a:solidFill>
                  <a:srgbClr val="000000"/>
                </a:solidFill>
                <a:latin typeface="Times New Roman" pitchFamily="18" charset="0"/>
                <a:ea typeface="宋体" pitchFamily="2" charset="-122"/>
              </a:rPr>
              <a:t>  </a:t>
            </a:r>
            <a:r>
              <a:rPr kumimoji="1" lang="zh-CN" altLang="en-US" sz="3200" b="1" dirty="0">
                <a:solidFill>
                  <a:srgbClr val="FF0066"/>
                </a:solidFill>
                <a:latin typeface="Times New Roman" pitchFamily="18" charset="0"/>
                <a:ea typeface="宋体" pitchFamily="2" charset="-122"/>
              </a:rPr>
              <a:t>完全回路矩阵</a:t>
            </a:r>
          </a:p>
          <a:p>
            <a:pPr fontAlgn="base">
              <a:spcBef>
                <a:spcPct val="20000"/>
              </a:spcBef>
              <a:spcAft>
                <a:spcPct val="0"/>
              </a:spcAft>
              <a:buClr>
                <a:srgbClr val="795185"/>
              </a:buClr>
              <a:buSzPct val="60000"/>
              <a:defRPr/>
            </a:pPr>
            <a:r>
              <a:rPr kumimoji="1" lang="zh-CN" altLang="en-US" sz="2800" b="1" dirty="0">
                <a:solidFill>
                  <a:srgbClr val="000000"/>
                </a:solidFill>
                <a:latin typeface="Tahoma" pitchFamily="34" charset="0"/>
                <a:ea typeface="宋体" pitchFamily="2" charset="-122"/>
              </a:rPr>
              <a:t> 有向连通图</a:t>
            </a:r>
            <a:r>
              <a:rPr kumimoji="1" lang="en-US" altLang="zh-CN" sz="2800" b="1" dirty="0">
                <a:solidFill>
                  <a:srgbClr val="000000"/>
                </a:solidFill>
                <a:latin typeface="Tahoma" pitchFamily="34" charset="0"/>
                <a:ea typeface="宋体" pitchFamily="2" charset="-122"/>
              </a:rPr>
              <a:t>G</a:t>
            </a:r>
            <a:r>
              <a:rPr kumimoji="1" lang="zh-CN" altLang="en-US" sz="2800" b="1" dirty="0">
                <a:solidFill>
                  <a:srgbClr val="000000"/>
                </a:solidFill>
                <a:latin typeface="Tahoma" pitchFamily="34" charset="0"/>
                <a:ea typeface="宋体" pitchFamily="2" charset="-122"/>
              </a:rPr>
              <a:t>的全部初级回路构成的矩阵</a:t>
            </a:r>
            <a:r>
              <a:rPr kumimoji="1" lang="en-US" altLang="zh-CN" sz="2800" b="1" dirty="0">
                <a:solidFill>
                  <a:srgbClr val="000000"/>
                </a:solidFill>
                <a:latin typeface="Tahoma" pitchFamily="34" charset="0"/>
                <a:ea typeface="宋体" pitchFamily="2" charset="-122"/>
              </a:rPr>
              <a:t>, </a:t>
            </a:r>
            <a:r>
              <a:rPr kumimoji="1" lang="zh-CN" altLang="en-US" sz="2800" b="1" dirty="0">
                <a:solidFill>
                  <a:srgbClr val="000000"/>
                </a:solidFill>
                <a:latin typeface="Tahoma" pitchFamily="34" charset="0"/>
                <a:ea typeface="宋体" pitchFamily="2" charset="-122"/>
              </a:rPr>
              <a:t>称为</a:t>
            </a:r>
            <a:r>
              <a:rPr kumimoji="1" lang="en-US" altLang="zh-CN" sz="2800" b="1" dirty="0">
                <a:solidFill>
                  <a:srgbClr val="000000"/>
                </a:solidFill>
                <a:latin typeface="Tahoma" pitchFamily="34" charset="0"/>
                <a:ea typeface="宋体" pitchFamily="2" charset="-122"/>
              </a:rPr>
              <a:t>G</a:t>
            </a:r>
            <a:r>
              <a:rPr kumimoji="1" lang="zh-CN" altLang="en-US" sz="2800" b="1" dirty="0">
                <a:solidFill>
                  <a:srgbClr val="000000"/>
                </a:solidFill>
                <a:latin typeface="Tahoma" pitchFamily="34" charset="0"/>
                <a:ea typeface="宋体" pitchFamily="2" charset="-122"/>
              </a:rPr>
              <a:t>的</a:t>
            </a:r>
          </a:p>
          <a:p>
            <a:pPr fontAlgn="base">
              <a:spcBef>
                <a:spcPct val="20000"/>
              </a:spcBef>
              <a:spcAft>
                <a:spcPct val="0"/>
              </a:spcAft>
              <a:buClr>
                <a:srgbClr val="795185"/>
              </a:buClr>
              <a:buSzPct val="60000"/>
              <a:defRPr/>
            </a:pPr>
            <a:r>
              <a:rPr kumimoji="1" lang="zh-CN" altLang="en-US" sz="2800" b="1" dirty="0">
                <a:solidFill>
                  <a:srgbClr val="5E2CAE"/>
                </a:solidFill>
                <a:latin typeface="Tahoma" pitchFamily="34" charset="0"/>
                <a:ea typeface="宋体" pitchFamily="2" charset="-122"/>
              </a:rPr>
              <a:t> 完全回路矩阵</a:t>
            </a:r>
            <a:r>
              <a:rPr kumimoji="1" lang="en-US" altLang="zh-CN" sz="2800" b="1" dirty="0">
                <a:solidFill>
                  <a:srgbClr val="000000"/>
                </a:solidFill>
                <a:latin typeface="Tahoma" pitchFamily="34" charset="0"/>
                <a:ea typeface="宋体" pitchFamily="2" charset="-122"/>
              </a:rPr>
              <a:t>. </a:t>
            </a:r>
            <a:r>
              <a:rPr kumimoji="1" lang="zh-CN" altLang="en-US" sz="2800" b="1" dirty="0">
                <a:solidFill>
                  <a:srgbClr val="000000"/>
                </a:solidFill>
                <a:latin typeface="Tahoma" pitchFamily="34" charset="0"/>
                <a:ea typeface="宋体" pitchFamily="2" charset="-122"/>
              </a:rPr>
              <a:t>记为</a:t>
            </a:r>
            <a:r>
              <a:rPr kumimoji="1" lang="en-US" altLang="zh-CN" sz="2800" b="1" dirty="0" err="1">
                <a:solidFill>
                  <a:srgbClr val="000000"/>
                </a:solidFill>
                <a:latin typeface="Tahoma" pitchFamily="34" charset="0"/>
                <a:ea typeface="宋体" pitchFamily="2" charset="-122"/>
              </a:rPr>
              <a:t>C</a:t>
            </a:r>
            <a:r>
              <a:rPr kumimoji="1" lang="en-US" altLang="zh-CN" sz="2800" b="1" baseline="-25000" dirty="0" err="1">
                <a:solidFill>
                  <a:srgbClr val="000000"/>
                </a:solidFill>
                <a:latin typeface="Tahoma" pitchFamily="34" charset="0"/>
                <a:ea typeface="宋体" pitchFamily="2" charset="-122"/>
              </a:rPr>
              <a:t>e</a:t>
            </a:r>
            <a:r>
              <a:rPr kumimoji="1" lang="en-US" altLang="zh-CN" sz="2800" b="1" dirty="0">
                <a:solidFill>
                  <a:srgbClr val="000000"/>
                </a:solidFill>
                <a:latin typeface="Tahoma" pitchFamily="34" charset="0"/>
                <a:ea typeface="宋体" pitchFamily="2" charset="-122"/>
              </a:rPr>
              <a:t>. </a:t>
            </a:r>
            <a:r>
              <a:rPr kumimoji="1" lang="zh-CN" altLang="en-US" sz="2800" b="1" dirty="0">
                <a:solidFill>
                  <a:srgbClr val="000000"/>
                </a:solidFill>
                <a:latin typeface="Tahoma" pitchFamily="34" charset="0"/>
                <a:ea typeface="宋体" pitchFamily="2" charset="-122"/>
              </a:rPr>
              <a:t>它的元素为</a:t>
            </a:r>
            <a:r>
              <a:rPr kumimoji="1" lang="en-US" altLang="zh-CN" sz="2800" b="1" dirty="0">
                <a:solidFill>
                  <a:srgbClr val="000000"/>
                </a:solidFill>
                <a:latin typeface="Tahoma" pitchFamily="34" charset="0"/>
                <a:ea typeface="宋体" pitchFamily="2" charset="-122"/>
              </a:rPr>
              <a:t>:</a:t>
            </a:r>
          </a:p>
          <a:p>
            <a:pPr fontAlgn="base">
              <a:spcBef>
                <a:spcPct val="0"/>
              </a:spcBef>
              <a:spcAft>
                <a:spcPct val="0"/>
              </a:spcAft>
              <a:defRPr/>
            </a:pP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defRPr/>
            </a:pP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defRPr/>
            </a:pP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defRPr/>
            </a:pP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defRPr/>
            </a:pP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defRPr/>
            </a:pPr>
            <a:endParaRPr kumimoji="1" lang="en-US" altLang="zh-CN" sz="2800" b="1" dirty="0">
              <a:solidFill>
                <a:srgbClr val="000000"/>
              </a:solidFill>
              <a:latin typeface="Times New Roman" panose="02020603050405020304" pitchFamily="18" charset="0"/>
              <a:cs typeface="Times New Roman" panose="02020603050405020304" pitchFamily="18" charset="0"/>
            </a:endParaRPr>
          </a:p>
          <a:p>
            <a:pPr fontAlgn="base">
              <a:spcBef>
                <a:spcPct val="0"/>
              </a:spcBef>
              <a:spcAft>
                <a:spcPct val="0"/>
              </a:spcAft>
              <a:defRPr/>
            </a:pPr>
            <a:r>
              <a:rPr kumimoji="1" lang="zh-CN" altLang="en-US" sz="2800" b="1" dirty="0">
                <a:solidFill>
                  <a:srgbClr val="000000"/>
                </a:solidFill>
                <a:latin typeface="Times New Roman" panose="02020603050405020304" pitchFamily="18" charset="0"/>
                <a:cs typeface="Times New Roman" panose="02020603050405020304" pitchFamily="18" charset="0"/>
              </a:rPr>
              <a:t>完全回路矩阵可能包含多少个回路？</a:t>
            </a:r>
          </a:p>
          <a:p>
            <a:pPr fontAlgn="base">
              <a:spcBef>
                <a:spcPct val="0"/>
              </a:spcBef>
              <a:spcAft>
                <a:spcPct val="0"/>
              </a:spcAft>
              <a:defRPr/>
            </a:pPr>
            <a:r>
              <a:rPr kumimoji="1" lang="en-US" altLang="zh-CN" sz="2800" b="1" dirty="0">
                <a:solidFill>
                  <a:srgbClr val="000000"/>
                </a:solidFill>
                <a:latin typeface="Times New Roman" panose="02020603050405020304" pitchFamily="18" charset="0"/>
                <a:cs typeface="Times New Roman" panose="02020603050405020304" pitchFamily="18" charset="0"/>
              </a:rPr>
              <a:t>–</a:t>
            </a:r>
            <a:r>
              <a:rPr kumimoji="1" lang="zh-CN" altLang="en-US" sz="2800" b="1" dirty="0">
                <a:solidFill>
                  <a:srgbClr val="000000"/>
                </a:solidFill>
                <a:latin typeface="Times New Roman" panose="02020603050405020304" pitchFamily="18" charset="0"/>
                <a:cs typeface="Times New Roman" panose="02020603050405020304" pitchFamily="18" charset="0"/>
              </a:rPr>
              <a:t>最多可能包含</a:t>
            </a:r>
            <a:r>
              <a:rPr kumimoji="1" lang="en-US" altLang="zh-CN" sz="2800" b="1" dirty="0">
                <a:solidFill>
                  <a:srgbClr val="000000"/>
                </a:solidFill>
                <a:latin typeface="Times New Roman" panose="02020603050405020304" pitchFamily="18" charset="0"/>
                <a:cs typeface="Times New Roman" panose="02020603050405020304" pitchFamily="18" charset="0"/>
              </a:rPr>
              <a:t>2</a:t>
            </a:r>
            <a:r>
              <a:rPr kumimoji="1" lang="en-US" altLang="zh-CN" sz="2800" b="1" baseline="30000" dirty="0">
                <a:solidFill>
                  <a:srgbClr val="000000"/>
                </a:solidFill>
                <a:latin typeface="Times New Roman" panose="02020603050405020304" pitchFamily="18" charset="0"/>
                <a:cs typeface="Times New Roman" panose="02020603050405020304" pitchFamily="18" charset="0"/>
              </a:rPr>
              <a:t>m-n+1</a:t>
            </a:r>
            <a:r>
              <a:rPr kumimoji="1" lang="en-US" altLang="zh-CN" sz="2800" b="1" dirty="0">
                <a:solidFill>
                  <a:srgbClr val="000000"/>
                </a:solidFill>
                <a:latin typeface="Times New Roman" panose="02020603050405020304" pitchFamily="18" charset="0"/>
                <a:cs typeface="Times New Roman" panose="02020603050405020304" pitchFamily="18" charset="0"/>
              </a:rPr>
              <a:t>-1</a:t>
            </a:r>
          </a:p>
          <a:p>
            <a:pPr fontAlgn="base">
              <a:spcBef>
                <a:spcPct val="20000"/>
              </a:spcBef>
              <a:spcAft>
                <a:spcPct val="0"/>
              </a:spcAft>
              <a:buClr>
                <a:srgbClr val="795185"/>
              </a:buClr>
              <a:buSzPct val="60000"/>
              <a:defRPr/>
            </a:pPr>
            <a:endParaRPr kumimoji="1" lang="en-US" altLang="zh-CN" sz="2800" b="1" dirty="0">
              <a:solidFill>
                <a:srgbClr val="000000"/>
              </a:solidFill>
              <a:latin typeface="Tahoma" pitchFamily="34" charset="0"/>
              <a:ea typeface="宋体" pitchFamily="2" charset="-122"/>
            </a:endParaRPr>
          </a:p>
        </p:txBody>
      </p:sp>
      <p:graphicFrame>
        <p:nvGraphicFramePr>
          <p:cNvPr id="24578" name="Object 4"/>
          <p:cNvGraphicFramePr>
            <a:graphicFrameLocks noChangeAspect="1"/>
          </p:cNvGraphicFramePr>
          <p:nvPr/>
        </p:nvGraphicFramePr>
        <p:xfrm>
          <a:off x="3201988" y="3294063"/>
          <a:ext cx="5314950" cy="1762125"/>
        </p:xfrm>
        <a:graphic>
          <a:graphicData uri="http://schemas.openxmlformats.org/presentationml/2006/ole">
            <mc:AlternateContent xmlns:mc="http://schemas.openxmlformats.org/markup-compatibility/2006">
              <mc:Choice xmlns:v="urn:schemas-microsoft-com:vml" Requires="v">
                <p:oleObj name="公式" r:id="rId2" imgW="2387600" imgH="787400" progId="Equation.3">
                  <p:embed/>
                </p:oleObj>
              </mc:Choice>
              <mc:Fallback>
                <p:oleObj name="公式" r:id="rId2" imgW="2387600" imgH="787400" progId="Equation.3">
                  <p:embed/>
                  <p:pic>
                    <p:nvPicPr>
                      <p:cNvPr id="2457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988" y="3294063"/>
                        <a:ext cx="5314950"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6"/>
          <p:cNvSpPr>
            <a:spLocks noGrp="1"/>
          </p:cNvSpPr>
          <p:nvPr>
            <p:ph type="title"/>
          </p:nvPr>
        </p:nvSpPr>
        <p:spPr/>
        <p:txBody>
          <a:bodyPr/>
          <a:lstStyle/>
          <a:p>
            <a:r>
              <a:rPr lang="zh-CN" altLang="en-US" dirty="0"/>
              <a:t>回路矩阵</a:t>
            </a:r>
          </a:p>
        </p:txBody>
      </p:sp>
    </p:spTree>
    <p:extLst>
      <p:ext uri="{BB962C8B-B14F-4D97-AF65-F5344CB8AC3E}">
        <p14:creationId xmlns:p14="http://schemas.microsoft.com/office/powerpoint/2010/main" val="4155649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1" name="Rectangle 3"/>
          <p:cNvSpPr>
            <a:spLocks noChangeArrowheads="1"/>
          </p:cNvSpPr>
          <p:nvPr/>
        </p:nvSpPr>
        <p:spPr bwMode="auto">
          <a:xfrm>
            <a:off x="2129971" y="1358900"/>
            <a:ext cx="6705600" cy="1373188"/>
          </a:xfrm>
          <a:prstGeom prst="rect">
            <a:avLst/>
          </a:prstGeom>
          <a:noFill/>
          <a:ln w="9525">
            <a:noFill/>
            <a:miter lim="800000"/>
            <a:headEnd/>
            <a:tailEnd/>
          </a:ln>
        </p:spPr>
        <p:txBody>
          <a:bodyPr>
            <a:spAutoFit/>
          </a:bodyPr>
          <a:lstStyle/>
          <a:p>
            <a:pPr fontAlgn="base">
              <a:spcBef>
                <a:spcPct val="0"/>
              </a:spcBef>
              <a:spcAft>
                <a:spcPct val="0"/>
              </a:spcAft>
              <a:defRPr/>
            </a:pPr>
            <a:r>
              <a:rPr kumimoji="1" lang="zh-CN" altLang="en-US" sz="2800" b="1" dirty="0">
                <a:solidFill>
                  <a:srgbClr val="000000"/>
                </a:solidFill>
                <a:latin typeface="Times New Roman" panose="02020603050405020304" pitchFamily="18" charset="0"/>
                <a:cs typeface="Times New Roman" panose="02020603050405020304" pitchFamily="18" charset="0"/>
              </a:rPr>
              <a:t>完全回路矩阵可能包含多少个回路？</a:t>
            </a:r>
          </a:p>
          <a:p>
            <a:pPr fontAlgn="base">
              <a:spcBef>
                <a:spcPct val="0"/>
              </a:spcBef>
              <a:spcAft>
                <a:spcPct val="0"/>
              </a:spcAft>
              <a:defRPr/>
            </a:pPr>
            <a:r>
              <a:rPr kumimoji="1" lang="en-US" altLang="zh-CN" sz="2800" b="1" dirty="0">
                <a:solidFill>
                  <a:srgbClr val="000000"/>
                </a:solidFill>
                <a:latin typeface="Times New Roman" panose="02020603050405020304" pitchFamily="18" charset="0"/>
                <a:cs typeface="Times New Roman" panose="02020603050405020304" pitchFamily="18" charset="0"/>
              </a:rPr>
              <a:t>–</a:t>
            </a:r>
            <a:r>
              <a:rPr kumimoji="1" lang="zh-CN" altLang="en-US" sz="2800" b="1" dirty="0">
                <a:solidFill>
                  <a:srgbClr val="000000"/>
                </a:solidFill>
                <a:latin typeface="Times New Roman" panose="02020603050405020304" pitchFamily="18" charset="0"/>
                <a:cs typeface="Times New Roman" panose="02020603050405020304" pitchFamily="18" charset="0"/>
              </a:rPr>
              <a:t>最多可能包含</a:t>
            </a:r>
            <a:r>
              <a:rPr kumimoji="1" lang="en-US" altLang="zh-CN" sz="2800" b="1" dirty="0">
                <a:solidFill>
                  <a:srgbClr val="000000"/>
                </a:solidFill>
                <a:latin typeface="Times New Roman" panose="02020603050405020304" pitchFamily="18" charset="0"/>
                <a:cs typeface="Times New Roman" panose="02020603050405020304" pitchFamily="18" charset="0"/>
              </a:rPr>
              <a:t>2</a:t>
            </a:r>
            <a:r>
              <a:rPr kumimoji="1" lang="en-US" altLang="zh-CN" sz="2800" b="1" baseline="30000" dirty="0">
                <a:solidFill>
                  <a:srgbClr val="000000"/>
                </a:solidFill>
                <a:latin typeface="Times New Roman" panose="02020603050405020304" pitchFamily="18" charset="0"/>
                <a:cs typeface="Times New Roman" panose="02020603050405020304" pitchFamily="18" charset="0"/>
              </a:rPr>
              <a:t>m-n+1</a:t>
            </a:r>
            <a:r>
              <a:rPr kumimoji="1" lang="en-US" altLang="zh-CN" sz="2800" b="1" dirty="0">
                <a:solidFill>
                  <a:srgbClr val="000000"/>
                </a:solidFill>
                <a:latin typeface="Times New Roman" panose="02020603050405020304" pitchFamily="18" charset="0"/>
                <a:cs typeface="Times New Roman" panose="02020603050405020304" pitchFamily="18" charset="0"/>
              </a:rPr>
              <a:t>-1</a:t>
            </a:r>
          </a:p>
          <a:p>
            <a:pPr fontAlgn="base">
              <a:spcBef>
                <a:spcPct val="0"/>
              </a:spcBef>
              <a:spcAft>
                <a:spcPct val="0"/>
              </a:spcAft>
              <a:defRPr/>
            </a:pPr>
            <a:r>
              <a:rPr kumimoji="1" lang="en-US" altLang="zh-CN" sz="2800" b="1" dirty="0">
                <a:solidFill>
                  <a:srgbClr val="000000"/>
                </a:solidFill>
                <a:latin typeface="Times New Roman" panose="02020603050405020304" pitchFamily="18" charset="0"/>
                <a:cs typeface="Times New Roman" panose="02020603050405020304" pitchFamily="18" charset="0"/>
              </a:rPr>
              <a:t>–</a:t>
            </a:r>
            <a:r>
              <a:rPr kumimoji="1" lang="zh-CN" altLang="en-US" sz="2800" b="1" dirty="0">
                <a:solidFill>
                  <a:srgbClr val="000000"/>
                </a:solidFill>
                <a:latin typeface="Times New Roman" panose="02020603050405020304" pitchFamily="18" charset="0"/>
                <a:cs typeface="Times New Roman" panose="02020603050405020304" pitchFamily="18" charset="0"/>
              </a:rPr>
              <a:t>是否独立呢？</a:t>
            </a:r>
          </a:p>
        </p:txBody>
      </p:sp>
      <p:pic>
        <p:nvPicPr>
          <p:cNvPr id="139268" name="Picture 4" descr="ScreenHunter_23"/>
          <p:cNvPicPr>
            <a:picLocks noChangeAspect="1" noChangeArrowheads="1"/>
          </p:cNvPicPr>
          <p:nvPr/>
        </p:nvPicPr>
        <p:blipFill>
          <a:blip r:embed="rId2" cstate="print"/>
          <a:srcRect/>
          <a:stretch>
            <a:fillRect/>
          </a:stretch>
        </p:blipFill>
        <p:spPr bwMode="auto">
          <a:xfrm>
            <a:off x="6093507" y="2055814"/>
            <a:ext cx="3806825" cy="3760787"/>
          </a:xfrm>
          <a:prstGeom prst="rect">
            <a:avLst/>
          </a:prstGeom>
          <a:noFill/>
          <a:ln w="9525">
            <a:noFill/>
            <a:miter lim="800000"/>
            <a:headEnd/>
            <a:tailEnd/>
          </a:ln>
        </p:spPr>
      </p:pic>
      <p:sp>
        <p:nvSpPr>
          <p:cNvPr id="7" name="标题 6"/>
          <p:cNvSpPr>
            <a:spLocks noGrp="1"/>
          </p:cNvSpPr>
          <p:nvPr>
            <p:ph type="title"/>
          </p:nvPr>
        </p:nvSpPr>
        <p:spPr/>
        <p:txBody>
          <a:bodyPr/>
          <a:lstStyle/>
          <a:p>
            <a:r>
              <a:rPr lang="zh-CN" altLang="en-US" dirty="0"/>
              <a:t>回路矩阵</a:t>
            </a:r>
          </a:p>
        </p:txBody>
      </p:sp>
    </p:spTree>
    <p:extLst>
      <p:ext uri="{BB962C8B-B14F-4D97-AF65-F5344CB8AC3E}">
        <p14:creationId xmlns:p14="http://schemas.microsoft.com/office/powerpoint/2010/main" val="6171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blinds(horizontal)">
                                      <p:cBhvr>
                                        <p:cTn id="7" dur="500"/>
                                        <p:tgtEl>
                                          <p:spTgt spid="96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9731">
                                            <p:txEl>
                                              <p:pRg st="2" end="2"/>
                                            </p:txEl>
                                          </p:spTgt>
                                        </p:tgtEl>
                                        <p:attrNameLst>
                                          <p:attrName>style.visibility</p:attrName>
                                        </p:attrNameLst>
                                      </p:cBhvr>
                                      <p:to>
                                        <p:strVal val="visible"/>
                                      </p:to>
                                    </p:set>
                                    <p:animEffect transition="in" filter="blinds(horizontal)">
                                      <p:cBhvr>
                                        <p:cTn id="12" dur="500"/>
                                        <p:tgtEl>
                                          <p:spTgt spid="96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ChangeArrowheads="1"/>
          </p:cNvSpPr>
          <p:nvPr/>
        </p:nvSpPr>
        <p:spPr bwMode="auto">
          <a:xfrm>
            <a:off x="2150373" y="1284924"/>
            <a:ext cx="8154770" cy="5351008"/>
          </a:xfrm>
          <a:prstGeom prst="rect">
            <a:avLst/>
          </a:prstGeom>
          <a:noFill/>
          <a:ln w="9525">
            <a:noFill/>
            <a:miter lim="800000"/>
            <a:headEnd/>
            <a:tailEnd/>
          </a:ln>
        </p:spPr>
        <p:txBody>
          <a:bodyPr/>
          <a:lstStyle/>
          <a:p>
            <a:pPr marL="342900" indent="-342900" fontAlgn="base">
              <a:lnSpc>
                <a:spcPct val="80000"/>
              </a:lnSpc>
              <a:spcBef>
                <a:spcPct val="20000"/>
              </a:spcBef>
              <a:spcAft>
                <a:spcPct val="0"/>
              </a:spcAft>
              <a:buClr>
                <a:srgbClr val="89AAD3"/>
              </a:buClr>
              <a:buSzPct val="70000"/>
              <a:defRPr/>
            </a:pPr>
            <a:r>
              <a:rPr kumimoji="1" lang="zh-CN" altLang="en-US" sz="2600" b="1" dirty="0">
                <a:solidFill>
                  <a:srgbClr val="FF0000"/>
                </a:solidFill>
                <a:latin typeface="Garamond" pitchFamily="18" charset="0"/>
                <a:ea typeface="宋体" pitchFamily="2" charset="-122"/>
              </a:rPr>
              <a:t>定义</a:t>
            </a:r>
            <a:r>
              <a:rPr kumimoji="1" lang="en-US" altLang="zh-CN" sz="2600" b="1" dirty="0">
                <a:solidFill>
                  <a:srgbClr val="FF0000"/>
                </a:solidFill>
                <a:latin typeface="Garamond" pitchFamily="18" charset="0"/>
                <a:ea typeface="宋体" pitchFamily="2" charset="-122"/>
              </a:rPr>
              <a:t>3.4.2.</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当有向图</a:t>
            </a:r>
            <a:r>
              <a:rPr kumimoji="1" lang="en-US" altLang="zh-CN" sz="2600" b="1" dirty="0">
                <a:solidFill>
                  <a:srgbClr val="1C1C1C"/>
                </a:solidFill>
                <a:latin typeface="Garamond" pitchFamily="18" charset="0"/>
                <a:ea typeface="宋体" pitchFamily="2" charset="-122"/>
              </a:rPr>
              <a:t>G=&lt;V, E&gt;</a:t>
            </a:r>
            <a:r>
              <a:rPr kumimoji="1" lang="zh-CN" altLang="en-US" sz="2600" b="1" dirty="0">
                <a:solidFill>
                  <a:srgbClr val="1C1C1C"/>
                </a:solidFill>
                <a:latin typeface="Garamond" pitchFamily="18" charset="0"/>
                <a:ea typeface="宋体" pitchFamily="2" charset="-122"/>
              </a:rPr>
              <a:t>的生成树</a:t>
            </a:r>
            <a:r>
              <a:rPr kumimoji="1" lang="en-US" altLang="zh-CN" sz="2600" b="1" dirty="0">
                <a:solidFill>
                  <a:srgbClr val="1C1C1C"/>
                </a:solidFill>
                <a:latin typeface="Garamond" pitchFamily="18" charset="0"/>
                <a:ea typeface="宋体" pitchFamily="2" charset="-122"/>
              </a:rPr>
              <a:t>T</a:t>
            </a:r>
            <a:r>
              <a:rPr kumimoji="1" lang="zh-CN" altLang="en-US" sz="2600" b="1" dirty="0">
                <a:solidFill>
                  <a:srgbClr val="1C1C1C"/>
                </a:solidFill>
                <a:latin typeface="Garamond" pitchFamily="18" charset="0"/>
                <a:ea typeface="宋体" pitchFamily="2" charset="-122"/>
              </a:rPr>
              <a:t>确定以后</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每</a:t>
            </a:r>
          </a:p>
          <a:p>
            <a:pPr marL="342900" indent="-342900" fontAlgn="base">
              <a:lnSpc>
                <a:spcPct val="80000"/>
              </a:lnSpc>
              <a:spcBef>
                <a:spcPct val="20000"/>
              </a:spcBef>
              <a:spcAft>
                <a:spcPct val="0"/>
              </a:spcAft>
              <a:buClr>
                <a:srgbClr val="89AAD3"/>
              </a:buClr>
              <a:buSzPct val="70000"/>
              <a:defRPr/>
            </a:pPr>
            <a:r>
              <a:rPr kumimoji="1" lang="zh-CN" altLang="en-US" sz="2600" b="1" dirty="0">
                <a:solidFill>
                  <a:srgbClr val="1C1C1C"/>
                </a:solidFill>
                <a:latin typeface="Garamond" pitchFamily="18" charset="0"/>
                <a:ea typeface="宋体" pitchFamily="2" charset="-122"/>
              </a:rPr>
              <a:t>            条余树边</a:t>
            </a:r>
            <a:r>
              <a:rPr kumimoji="1" lang="en-US" altLang="zh-CN" sz="2600" b="1" dirty="0">
                <a:solidFill>
                  <a:srgbClr val="1C1C1C"/>
                </a:solidFill>
                <a:latin typeface="Garamond" pitchFamily="18" charset="0"/>
                <a:ea typeface="宋体" pitchFamily="2" charset="-122"/>
              </a:rPr>
              <a:t>e</a:t>
            </a:r>
            <a:r>
              <a:rPr kumimoji="1" lang="zh-CN" altLang="en-US" sz="2600" b="1" dirty="0">
                <a:solidFill>
                  <a:srgbClr val="1C1C1C"/>
                </a:solidFill>
                <a:latin typeface="Garamond" pitchFamily="18" charset="0"/>
                <a:ea typeface="宋体" pitchFamily="2" charset="-122"/>
              </a:rPr>
              <a:t>所对应的回路称为</a:t>
            </a:r>
            <a:r>
              <a:rPr kumimoji="1" lang="zh-CN" altLang="en-US" sz="2600" b="1" dirty="0">
                <a:solidFill>
                  <a:srgbClr val="FF0000"/>
                </a:solidFill>
                <a:latin typeface="Garamond" pitchFamily="18" charset="0"/>
                <a:ea typeface="宋体" pitchFamily="2" charset="-122"/>
              </a:rPr>
              <a:t>基本回路</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9933FF"/>
                </a:solidFill>
                <a:latin typeface="Garamond" pitchFamily="18" charset="0"/>
                <a:ea typeface="宋体" pitchFamily="2" charset="-122"/>
              </a:rPr>
              <a:t>该回路的</a:t>
            </a:r>
          </a:p>
          <a:p>
            <a:pPr marL="342900" indent="-342900" fontAlgn="base">
              <a:lnSpc>
                <a:spcPct val="80000"/>
              </a:lnSpc>
              <a:spcBef>
                <a:spcPct val="20000"/>
              </a:spcBef>
              <a:spcAft>
                <a:spcPct val="0"/>
              </a:spcAft>
              <a:buClr>
                <a:srgbClr val="89AAD3"/>
              </a:buClr>
              <a:buSzPct val="70000"/>
              <a:defRPr/>
            </a:pPr>
            <a:r>
              <a:rPr kumimoji="1" lang="zh-CN" altLang="en-US" sz="2600" b="1" dirty="0">
                <a:solidFill>
                  <a:srgbClr val="9933FF"/>
                </a:solidFill>
                <a:latin typeface="Garamond" pitchFamily="18" charset="0"/>
                <a:ea typeface="宋体" pitchFamily="2" charset="-122"/>
              </a:rPr>
              <a:t>            方向与</a:t>
            </a:r>
            <a:r>
              <a:rPr kumimoji="1" lang="en-US" altLang="zh-CN" sz="2600" b="1" dirty="0">
                <a:solidFill>
                  <a:srgbClr val="9933FF"/>
                </a:solidFill>
                <a:latin typeface="Garamond" pitchFamily="18" charset="0"/>
                <a:ea typeface="宋体" pitchFamily="2" charset="-122"/>
              </a:rPr>
              <a:t>e</a:t>
            </a:r>
            <a:r>
              <a:rPr kumimoji="1" lang="zh-CN" altLang="en-US" sz="2600" b="1" dirty="0">
                <a:solidFill>
                  <a:srgbClr val="9933FF"/>
                </a:solidFill>
                <a:latin typeface="Garamond" pitchFamily="18" charset="0"/>
                <a:ea typeface="宋体" pitchFamily="2" charset="-122"/>
              </a:rPr>
              <a:t>的方向一致</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由全部基本回路构成的矩阵</a:t>
            </a:r>
          </a:p>
          <a:p>
            <a:pPr marL="342900" indent="-342900" fontAlgn="base">
              <a:lnSpc>
                <a:spcPct val="80000"/>
              </a:lnSpc>
              <a:spcBef>
                <a:spcPct val="20000"/>
              </a:spcBef>
              <a:spcAft>
                <a:spcPct val="0"/>
              </a:spcAft>
              <a:buClr>
                <a:srgbClr val="89AAD3"/>
              </a:buClr>
              <a:buSzPct val="70000"/>
              <a:defRPr/>
            </a:pPr>
            <a:r>
              <a:rPr kumimoji="1" lang="zh-CN" altLang="en-US" sz="2600" b="1" dirty="0">
                <a:solidFill>
                  <a:srgbClr val="1C1C1C"/>
                </a:solidFill>
                <a:latin typeface="Garamond" pitchFamily="18" charset="0"/>
                <a:ea typeface="宋体" pitchFamily="2" charset="-122"/>
              </a:rPr>
              <a:t>            称为</a:t>
            </a:r>
            <a:r>
              <a:rPr kumimoji="1" lang="en-US" altLang="zh-CN" sz="2600" b="1" dirty="0">
                <a:solidFill>
                  <a:srgbClr val="1C1C1C"/>
                </a:solidFill>
                <a:latin typeface="Garamond" pitchFamily="18" charset="0"/>
                <a:ea typeface="宋体" pitchFamily="2" charset="-122"/>
              </a:rPr>
              <a:t>G</a:t>
            </a:r>
            <a:r>
              <a:rPr kumimoji="1" lang="zh-CN" altLang="en-US" sz="2600" b="1" dirty="0">
                <a:solidFill>
                  <a:srgbClr val="1C1C1C"/>
                </a:solidFill>
                <a:latin typeface="Garamond" pitchFamily="18" charset="0"/>
                <a:ea typeface="宋体" pitchFamily="2" charset="-122"/>
              </a:rPr>
              <a:t>的</a:t>
            </a:r>
            <a:r>
              <a:rPr kumimoji="1" lang="zh-CN" altLang="en-US" sz="2600" b="1" dirty="0">
                <a:solidFill>
                  <a:srgbClr val="FF0000"/>
                </a:solidFill>
                <a:latin typeface="Garamond" pitchFamily="18" charset="0"/>
                <a:ea typeface="宋体" pitchFamily="2" charset="-122"/>
              </a:rPr>
              <a:t>基本回路矩阵</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记为</a:t>
            </a:r>
            <a:r>
              <a:rPr kumimoji="1" lang="en-US" altLang="zh-CN" sz="2600" b="1" dirty="0">
                <a:solidFill>
                  <a:srgbClr val="1C1C1C"/>
                </a:solidFill>
                <a:latin typeface="Garamond" pitchFamily="18" charset="0"/>
                <a:ea typeface="宋体" pitchFamily="2" charset="-122"/>
              </a:rPr>
              <a:t>C</a:t>
            </a:r>
            <a:r>
              <a:rPr kumimoji="1" lang="en-US" altLang="zh-CN" sz="2600" b="1" baseline="-25000" dirty="0">
                <a:solidFill>
                  <a:srgbClr val="1C1C1C"/>
                </a:solidFill>
                <a:latin typeface="Garamond" pitchFamily="18" charset="0"/>
                <a:ea typeface="宋体" pitchFamily="2" charset="-122"/>
              </a:rPr>
              <a:t>f</a:t>
            </a:r>
            <a:r>
              <a:rPr kumimoji="1" lang="en-US" altLang="zh-CN" sz="2600" b="1" dirty="0">
                <a:solidFill>
                  <a:srgbClr val="1C1C1C"/>
                </a:solidFill>
                <a:latin typeface="Garamond" pitchFamily="18" charset="0"/>
                <a:ea typeface="宋体" pitchFamily="2" charset="-122"/>
              </a:rPr>
              <a:t>.</a:t>
            </a:r>
          </a:p>
          <a:p>
            <a:pPr marL="342900" indent="-342900" fontAlgn="base">
              <a:lnSpc>
                <a:spcPct val="80000"/>
              </a:lnSpc>
              <a:spcBef>
                <a:spcPct val="20000"/>
              </a:spcBef>
              <a:spcAft>
                <a:spcPct val="0"/>
              </a:spcAft>
              <a:buClr>
                <a:srgbClr val="89AAD3"/>
              </a:buClr>
              <a:buSzPct val="70000"/>
              <a:defRPr/>
            </a:pPr>
            <a:r>
              <a:rPr kumimoji="1" lang="en-US" altLang="zh-CN" sz="2600" b="1" dirty="0">
                <a:solidFill>
                  <a:srgbClr val="1C1C1C"/>
                </a:solidFill>
                <a:latin typeface="Garamond" pitchFamily="18" charset="0"/>
                <a:ea typeface="宋体" pitchFamily="2" charset="-122"/>
              </a:rPr>
              <a:t>8</a:t>
            </a:r>
          </a:p>
          <a:p>
            <a:pPr marL="342900" indent="-342900" fontAlgn="base">
              <a:lnSpc>
                <a:spcPct val="80000"/>
              </a:lnSpc>
              <a:spcBef>
                <a:spcPct val="20000"/>
              </a:spcBef>
              <a:spcAft>
                <a:spcPct val="0"/>
              </a:spcAft>
              <a:buClr>
                <a:srgbClr val="89AAD3"/>
              </a:buClr>
              <a:buSzPct val="70000"/>
              <a:defRPr/>
            </a:pPr>
            <a:r>
              <a:rPr kumimoji="1" lang="zh-CN" altLang="en-US" sz="2600" b="1" dirty="0">
                <a:solidFill>
                  <a:srgbClr val="1C1C1C"/>
                </a:solidFill>
                <a:latin typeface="Garamond" pitchFamily="18" charset="0"/>
                <a:ea typeface="宋体" pitchFamily="2" charset="-122"/>
              </a:rPr>
              <a:t>例</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取</a:t>
            </a:r>
            <a:r>
              <a:rPr kumimoji="1" lang="en-US" altLang="zh-CN" sz="2600" b="1" dirty="0">
                <a:solidFill>
                  <a:srgbClr val="1C1C1C"/>
                </a:solidFill>
                <a:latin typeface="Garamond" pitchFamily="18" charset="0"/>
                <a:ea typeface="宋体" pitchFamily="2" charset="-122"/>
              </a:rPr>
              <a:t>T={e</a:t>
            </a:r>
            <a:r>
              <a:rPr kumimoji="1" lang="en-US" altLang="zh-CN" sz="2600" b="1" baseline="-25000" dirty="0">
                <a:solidFill>
                  <a:srgbClr val="1C1C1C"/>
                </a:solidFill>
                <a:latin typeface="Garamond" pitchFamily="18" charset="0"/>
                <a:ea typeface="宋体" pitchFamily="2" charset="-122"/>
              </a:rPr>
              <a:t>1</a:t>
            </a:r>
            <a:r>
              <a:rPr kumimoji="1" lang="en-US" altLang="zh-CN" sz="2600" b="1" dirty="0">
                <a:solidFill>
                  <a:srgbClr val="1C1C1C"/>
                </a:solidFill>
                <a:latin typeface="Garamond" pitchFamily="18" charset="0"/>
                <a:ea typeface="宋体" pitchFamily="2" charset="-122"/>
              </a:rPr>
              <a:t>, e</a:t>
            </a:r>
            <a:r>
              <a:rPr kumimoji="1" lang="en-US" altLang="zh-CN" sz="2600" b="1" baseline="-25000" dirty="0">
                <a:solidFill>
                  <a:srgbClr val="1C1C1C"/>
                </a:solidFill>
                <a:latin typeface="Garamond" pitchFamily="18" charset="0"/>
                <a:ea typeface="宋体" pitchFamily="2" charset="-122"/>
              </a:rPr>
              <a:t>5</a:t>
            </a:r>
            <a:r>
              <a:rPr kumimoji="1" lang="en-US" altLang="zh-CN" sz="2600" b="1" dirty="0">
                <a:solidFill>
                  <a:srgbClr val="1C1C1C"/>
                </a:solidFill>
                <a:latin typeface="Garamond" pitchFamily="18" charset="0"/>
                <a:ea typeface="宋体" pitchFamily="2" charset="-122"/>
              </a:rPr>
              <a:t>, e</a:t>
            </a:r>
            <a:r>
              <a:rPr kumimoji="1" lang="en-US" altLang="zh-CN" sz="2600" b="1" baseline="-25000" dirty="0">
                <a:solidFill>
                  <a:srgbClr val="1C1C1C"/>
                </a:solidFill>
                <a:latin typeface="Garamond" pitchFamily="18" charset="0"/>
                <a:ea typeface="宋体" pitchFamily="2" charset="-122"/>
              </a:rPr>
              <a:t>6</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则基本回路矩阵为</a:t>
            </a:r>
            <a:r>
              <a:rPr kumimoji="1" lang="en-US" altLang="zh-CN" sz="2600" b="1" dirty="0">
                <a:solidFill>
                  <a:srgbClr val="1C1C1C"/>
                </a:solidFill>
                <a:latin typeface="Garamond" pitchFamily="18" charset="0"/>
                <a:ea typeface="宋体" pitchFamily="2" charset="-122"/>
              </a:rPr>
              <a:t>:</a:t>
            </a: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defRPr/>
            </a:pPr>
            <a:endParaRPr kumimoji="1" lang="en-US" altLang="zh-CN" sz="2200" b="1" dirty="0">
              <a:solidFill>
                <a:srgbClr val="1C1C1C"/>
              </a:solidFill>
              <a:latin typeface="Garamond" pitchFamily="18" charset="0"/>
              <a:ea typeface="宋体" pitchFamily="2" charset="-122"/>
            </a:endParaRPr>
          </a:p>
        </p:txBody>
      </p:sp>
      <p:graphicFrame>
        <p:nvGraphicFramePr>
          <p:cNvPr id="970755" name="Object 3"/>
          <p:cNvGraphicFramePr>
            <a:graphicFrameLocks noChangeAspect="1"/>
          </p:cNvGraphicFramePr>
          <p:nvPr/>
        </p:nvGraphicFramePr>
        <p:xfrm>
          <a:off x="7670801" y="3669348"/>
          <a:ext cx="2430463" cy="2311400"/>
        </p:xfrm>
        <a:graphic>
          <a:graphicData uri="http://schemas.openxmlformats.org/presentationml/2006/ole">
            <mc:AlternateContent xmlns:mc="http://schemas.openxmlformats.org/markup-compatibility/2006">
              <mc:Choice xmlns:v="urn:schemas-microsoft-com:vml" Requires="v">
                <p:oleObj name="Visio" r:id="rId2" imgW="1529486" imgH="1282903" progId="Visio.Drawing.11">
                  <p:embed/>
                </p:oleObj>
              </mc:Choice>
              <mc:Fallback>
                <p:oleObj name="Visio" r:id="rId2" imgW="1529486" imgH="1282903" progId="Visio.Drawing.11">
                  <p:embed/>
                  <p:pic>
                    <p:nvPicPr>
                      <p:cNvPr id="97075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801" y="3669348"/>
                        <a:ext cx="2430463"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0756" name="Object 4"/>
          <p:cNvGraphicFramePr>
            <a:graphicFrameLocks noChangeAspect="1"/>
          </p:cNvGraphicFramePr>
          <p:nvPr/>
        </p:nvGraphicFramePr>
        <p:xfrm>
          <a:off x="2780612" y="3985261"/>
          <a:ext cx="4860925" cy="2005013"/>
        </p:xfrm>
        <a:graphic>
          <a:graphicData uri="http://schemas.openxmlformats.org/presentationml/2006/ole">
            <mc:AlternateContent xmlns:mc="http://schemas.openxmlformats.org/markup-compatibility/2006">
              <mc:Choice xmlns:v="urn:schemas-microsoft-com:vml" Requires="v">
                <p:oleObj name="公式" r:id="rId4" imgW="2286000" imgH="939800" progId="Equation.3">
                  <p:embed/>
                </p:oleObj>
              </mc:Choice>
              <mc:Fallback>
                <p:oleObj name="公式" r:id="rId4" imgW="2286000" imgH="939800" progId="Equation.3">
                  <p:embed/>
                  <p:pic>
                    <p:nvPicPr>
                      <p:cNvPr id="97075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0612" y="3985261"/>
                        <a:ext cx="4860925" cy="200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标题 5"/>
          <p:cNvSpPr>
            <a:spLocks noGrp="1"/>
          </p:cNvSpPr>
          <p:nvPr>
            <p:ph type="title"/>
          </p:nvPr>
        </p:nvSpPr>
        <p:spPr/>
        <p:txBody>
          <a:bodyPr/>
          <a:lstStyle/>
          <a:p>
            <a:r>
              <a:rPr lang="zh-CN" altLang="en-US" dirty="0"/>
              <a:t>基本回路矩阵</a:t>
            </a:r>
          </a:p>
        </p:txBody>
      </p:sp>
    </p:spTree>
    <p:extLst>
      <p:ext uri="{BB962C8B-B14F-4D97-AF65-F5344CB8AC3E}">
        <p14:creationId xmlns:p14="http://schemas.microsoft.com/office/powerpoint/2010/main" val="207559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0754">
                                            <p:txEl>
                                              <p:pRg st="5" end="5"/>
                                            </p:txEl>
                                          </p:spTgt>
                                        </p:tgtEl>
                                        <p:attrNameLst>
                                          <p:attrName>style.visibility</p:attrName>
                                        </p:attrNameLst>
                                      </p:cBhvr>
                                      <p:to>
                                        <p:strVal val="visible"/>
                                      </p:to>
                                    </p:set>
                                    <p:animEffect transition="in" filter="blinds(horizontal)">
                                      <p:cBhvr>
                                        <p:cTn id="7" dur="500"/>
                                        <p:tgtEl>
                                          <p:spTgt spid="970754">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70755"/>
                                        </p:tgtEl>
                                        <p:attrNameLst>
                                          <p:attrName>style.visibility</p:attrName>
                                        </p:attrNameLst>
                                      </p:cBhvr>
                                      <p:to>
                                        <p:strVal val="visible"/>
                                      </p:to>
                                    </p:set>
                                    <p:animEffect transition="in" filter="blinds(horizontal)">
                                      <p:cBhvr>
                                        <p:cTn id="11" dur="500"/>
                                        <p:tgtEl>
                                          <p:spTgt spid="97075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970756"/>
                                        </p:tgtEl>
                                        <p:attrNameLst>
                                          <p:attrName>style.visibility</p:attrName>
                                        </p:attrNameLst>
                                      </p:cBhvr>
                                      <p:to>
                                        <p:strVal val="visible"/>
                                      </p:to>
                                    </p:set>
                                    <p:animEffect transition="in" filter="blinds(horizontal)">
                                      <p:cBhvr>
                                        <p:cTn id="16" dur="500"/>
                                        <p:tgtEl>
                                          <p:spTgt spid="97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2"/>
          <p:cNvSpPr>
            <a:spLocks noChangeArrowheads="1"/>
          </p:cNvSpPr>
          <p:nvPr/>
        </p:nvSpPr>
        <p:spPr bwMode="auto">
          <a:xfrm>
            <a:off x="2135859" y="1223964"/>
            <a:ext cx="8370888" cy="5634037"/>
          </a:xfrm>
          <a:prstGeom prst="rect">
            <a:avLst/>
          </a:prstGeom>
          <a:noFill/>
          <a:ln w="9525">
            <a:noFill/>
            <a:miter lim="800000"/>
            <a:headEnd/>
            <a:tailEnd/>
          </a:ln>
        </p:spPr>
        <p:txBody>
          <a:bodyPr/>
          <a:lstStyle/>
          <a:p>
            <a:pPr marL="342900" indent="-342900" fontAlgn="base">
              <a:lnSpc>
                <a:spcPct val="80000"/>
              </a:lnSpc>
              <a:spcBef>
                <a:spcPct val="20000"/>
              </a:spcBef>
              <a:spcAft>
                <a:spcPct val="0"/>
              </a:spcAft>
              <a:buClr>
                <a:srgbClr val="89AAD3"/>
              </a:buClr>
              <a:buSzPct val="70000"/>
              <a:defRPr/>
            </a:pPr>
            <a:r>
              <a:rPr kumimoji="1" lang="zh-CN" altLang="en-US" sz="2600" b="1" dirty="0">
                <a:solidFill>
                  <a:srgbClr val="1C1C1C"/>
                </a:solidFill>
                <a:latin typeface="Garamond" pitchFamily="18" charset="0"/>
                <a:ea typeface="宋体" pitchFamily="2" charset="-122"/>
              </a:rPr>
              <a:t>例</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取</a:t>
            </a:r>
            <a:r>
              <a:rPr kumimoji="1" lang="en-US" altLang="zh-CN" sz="2600" b="1" dirty="0">
                <a:solidFill>
                  <a:srgbClr val="1C1C1C"/>
                </a:solidFill>
                <a:latin typeface="Garamond" pitchFamily="18" charset="0"/>
                <a:ea typeface="宋体" pitchFamily="2" charset="-122"/>
              </a:rPr>
              <a:t>T={e</a:t>
            </a:r>
            <a:r>
              <a:rPr kumimoji="1" lang="en-US" altLang="zh-CN" sz="2600" b="1" baseline="-25000" dirty="0">
                <a:solidFill>
                  <a:srgbClr val="1C1C1C"/>
                </a:solidFill>
                <a:latin typeface="Garamond" pitchFamily="18" charset="0"/>
                <a:ea typeface="宋体" pitchFamily="2" charset="-122"/>
              </a:rPr>
              <a:t>1</a:t>
            </a:r>
            <a:r>
              <a:rPr kumimoji="1" lang="en-US" altLang="zh-CN" sz="2600" b="1" dirty="0">
                <a:solidFill>
                  <a:srgbClr val="1C1C1C"/>
                </a:solidFill>
                <a:latin typeface="Garamond" pitchFamily="18" charset="0"/>
                <a:ea typeface="宋体" pitchFamily="2" charset="-122"/>
              </a:rPr>
              <a:t>, e</a:t>
            </a:r>
            <a:r>
              <a:rPr kumimoji="1" lang="en-US" altLang="zh-CN" sz="2600" b="1" baseline="-25000" dirty="0">
                <a:solidFill>
                  <a:srgbClr val="1C1C1C"/>
                </a:solidFill>
                <a:latin typeface="Garamond" pitchFamily="18" charset="0"/>
                <a:ea typeface="宋体" pitchFamily="2" charset="-122"/>
              </a:rPr>
              <a:t>5</a:t>
            </a:r>
            <a:r>
              <a:rPr kumimoji="1" lang="en-US" altLang="zh-CN" sz="2600" b="1" dirty="0">
                <a:solidFill>
                  <a:srgbClr val="1C1C1C"/>
                </a:solidFill>
                <a:latin typeface="Garamond" pitchFamily="18" charset="0"/>
                <a:ea typeface="宋体" pitchFamily="2" charset="-122"/>
              </a:rPr>
              <a:t>, e</a:t>
            </a:r>
            <a:r>
              <a:rPr kumimoji="1" lang="en-US" altLang="zh-CN" sz="2600" b="1" baseline="-25000" dirty="0">
                <a:solidFill>
                  <a:srgbClr val="1C1C1C"/>
                </a:solidFill>
                <a:latin typeface="Garamond" pitchFamily="18" charset="0"/>
                <a:ea typeface="宋体" pitchFamily="2" charset="-122"/>
              </a:rPr>
              <a:t>6</a:t>
            </a:r>
            <a:r>
              <a:rPr kumimoji="1" lang="en-US" altLang="zh-CN" sz="2600" b="1" dirty="0">
                <a:solidFill>
                  <a:srgbClr val="1C1C1C"/>
                </a:solidFill>
                <a:latin typeface="Garamond" pitchFamily="18" charset="0"/>
                <a:ea typeface="宋体" pitchFamily="2" charset="-122"/>
              </a:rPr>
              <a:t>}, </a:t>
            </a:r>
            <a:r>
              <a:rPr kumimoji="1" lang="zh-CN" altLang="en-US" sz="2600" b="1" dirty="0">
                <a:solidFill>
                  <a:srgbClr val="1C1C1C"/>
                </a:solidFill>
                <a:latin typeface="Garamond" pitchFamily="18" charset="0"/>
                <a:ea typeface="宋体" pitchFamily="2" charset="-122"/>
              </a:rPr>
              <a:t>则基本回路矩阵为</a:t>
            </a:r>
            <a:r>
              <a:rPr kumimoji="1" lang="en-US" altLang="zh-CN" sz="2600" b="1" dirty="0">
                <a:solidFill>
                  <a:srgbClr val="1C1C1C"/>
                </a:solidFill>
                <a:latin typeface="Garamond" pitchFamily="18" charset="0"/>
                <a:ea typeface="宋体" pitchFamily="2" charset="-122"/>
              </a:rPr>
              <a:t>:</a:t>
            </a: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buFont typeface="Wingdings" pitchFamily="2" charset="2"/>
              <a:buChar char="n"/>
              <a:defRPr/>
            </a:pPr>
            <a:endParaRPr kumimoji="1" lang="en-US" altLang="zh-CN" sz="2600" b="1" dirty="0">
              <a:solidFill>
                <a:srgbClr val="1C1C1C"/>
              </a:solidFill>
              <a:latin typeface="Garamond" pitchFamily="18" charset="0"/>
              <a:ea typeface="宋体" pitchFamily="2" charset="-122"/>
            </a:endParaRPr>
          </a:p>
          <a:p>
            <a:pPr marL="342900" indent="-342900" fontAlgn="base">
              <a:lnSpc>
                <a:spcPct val="80000"/>
              </a:lnSpc>
              <a:spcBef>
                <a:spcPct val="20000"/>
              </a:spcBef>
              <a:spcAft>
                <a:spcPct val="0"/>
              </a:spcAft>
              <a:buClr>
                <a:srgbClr val="89AAD3"/>
              </a:buClr>
              <a:buSzPct val="70000"/>
              <a:defRPr/>
            </a:pPr>
            <a:endParaRPr kumimoji="1" lang="en-US" altLang="zh-CN" sz="2200" b="1" dirty="0">
              <a:solidFill>
                <a:srgbClr val="1C1C1C"/>
              </a:solidFill>
              <a:latin typeface="Garamond" pitchFamily="18" charset="0"/>
              <a:ea typeface="宋体" pitchFamily="2" charset="-122"/>
            </a:endParaRPr>
          </a:p>
        </p:txBody>
      </p:sp>
      <p:graphicFrame>
        <p:nvGraphicFramePr>
          <p:cNvPr id="27650" name="Object 3"/>
          <p:cNvGraphicFramePr>
            <a:graphicFrameLocks noChangeAspect="1"/>
          </p:cNvGraphicFramePr>
          <p:nvPr/>
        </p:nvGraphicFramePr>
        <p:xfrm>
          <a:off x="7986713" y="954088"/>
          <a:ext cx="2430462" cy="2311400"/>
        </p:xfrm>
        <a:graphic>
          <a:graphicData uri="http://schemas.openxmlformats.org/presentationml/2006/ole">
            <mc:AlternateContent xmlns:mc="http://schemas.openxmlformats.org/markup-compatibility/2006">
              <mc:Choice xmlns:v="urn:schemas-microsoft-com:vml" Requires="v">
                <p:oleObj name="Visio" r:id="rId2" imgW="1529486" imgH="1282903" progId="Visio.Drawing.11">
                  <p:embed/>
                </p:oleObj>
              </mc:Choice>
              <mc:Fallback>
                <p:oleObj name="Visio" r:id="rId2" imgW="1529486" imgH="1282903" progId="Visio.Drawing.11">
                  <p:embed/>
                  <p:pic>
                    <p:nvPicPr>
                      <p:cNvPr id="2765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6713" y="954088"/>
                        <a:ext cx="2430462"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4"/>
          <p:cNvGraphicFramePr>
            <a:graphicFrameLocks noChangeAspect="1"/>
          </p:cNvGraphicFramePr>
          <p:nvPr/>
        </p:nvGraphicFramePr>
        <p:xfrm>
          <a:off x="2945485" y="1673225"/>
          <a:ext cx="4005263" cy="1652588"/>
        </p:xfrm>
        <a:graphic>
          <a:graphicData uri="http://schemas.openxmlformats.org/presentationml/2006/ole">
            <mc:AlternateContent xmlns:mc="http://schemas.openxmlformats.org/markup-compatibility/2006">
              <mc:Choice xmlns:v="urn:schemas-microsoft-com:vml" Requires="v">
                <p:oleObj name="公式" r:id="rId4" imgW="2286000" imgH="939800" progId="Equation.3">
                  <p:embed/>
                </p:oleObj>
              </mc:Choice>
              <mc:Fallback>
                <p:oleObj name="公式" r:id="rId4" imgW="2286000" imgH="939800" progId="Equation.3">
                  <p:embed/>
                  <p:pic>
                    <p:nvPicPr>
                      <p:cNvPr id="2765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5485" y="1673225"/>
                        <a:ext cx="4005263" cy="165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1782" name="Rectangle 6"/>
          <p:cNvSpPr>
            <a:spLocks noChangeArrowheads="1"/>
          </p:cNvSpPr>
          <p:nvPr/>
        </p:nvSpPr>
        <p:spPr bwMode="auto">
          <a:xfrm>
            <a:off x="2224759" y="3384550"/>
            <a:ext cx="8326438" cy="3193182"/>
          </a:xfrm>
          <a:prstGeom prst="rect">
            <a:avLst/>
          </a:prstGeom>
          <a:noFill/>
          <a:ln w="9525">
            <a:noFill/>
            <a:miter lim="800000"/>
            <a:headEnd/>
            <a:tailEnd/>
          </a:ln>
        </p:spPr>
        <p:txBody>
          <a:bodyPr>
            <a:spAutoFit/>
          </a:bodyPr>
          <a:lstStyle/>
          <a:p>
            <a:pPr fontAlgn="base">
              <a:lnSpc>
                <a:spcPct val="95000"/>
              </a:lnSpc>
              <a:spcBef>
                <a:spcPct val="10000"/>
              </a:spcBef>
              <a:spcAft>
                <a:spcPct val="0"/>
              </a:spcAft>
              <a:buClr>
                <a:srgbClr val="795185"/>
              </a:buClr>
              <a:buSzPct val="60000"/>
              <a:defRPr/>
            </a:pPr>
            <a:r>
              <a:rPr kumimoji="1" lang="en-US" altLang="zh-CN" sz="2600" b="1" dirty="0">
                <a:solidFill>
                  <a:srgbClr val="000000"/>
                </a:solidFill>
                <a:latin typeface="Tahoma" pitchFamily="34" charset="0"/>
                <a:ea typeface="宋体" pitchFamily="2" charset="-122"/>
              </a:rPr>
              <a:t>   </a:t>
            </a:r>
            <a:r>
              <a:rPr kumimoji="1" lang="zh-CN" altLang="en-US" sz="2400" b="1" dirty="0">
                <a:solidFill>
                  <a:srgbClr val="000000"/>
                </a:solidFill>
                <a:latin typeface="Tahoma" pitchFamily="34" charset="0"/>
                <a:ea typeface="宋体" pitchFamily="2" charset="-122"/>
              </a:rPr>
              <a:t>若将</a:t>
            </a:r>
            <a:r>
              <a:rPr kumimoji="1" lang="en-US" altLang="zh-CN" sz="2400" b="1" dirty="0" err="1">
                <a:solidFill>
                  <a:srgbClr val="000000"/>
                </a:solidFill>
                <a:latin typeface="Tahoma" pitchFamily="34" charset="0"/>
                <a:ea typeface="宋体" pitchFamily="2" charset="-122"/>
              </a:rPr>
              <a:t>C</a:t>
            </a:r>
            <a:r>
              <a:rPr kumimoji="1" lang="en-US" altLang="zh-CN" sz="2400" b="1" baseline="-25000" dirty="0" err="1">
                <a:solidFill>
                  <a:srgbClr val="000000"/>
                </a:solidFill>
                <a:latin typeface="Tahoma" pitchFamily="34" charset="0"/>
                <a:ea typeface="宋体" pitchFamily="2" charset="-122"/>
              </a:rPr>
              <a:t>f</a:t>
            </a:r>
            <a:r>
              <a:rPr kumimoji="1" lang="zh-CN" altLang="en-US" sz="2400" b="1" dirty="0">
                <a:solidFill>
                  <a:srgbClr val="000000"/>
                </a:solidFill>
                <a:latin typeface="Tahoma" pitchFamily="34" charset="0"/>
                <a:ea typeface="宋体" pitchFamily="2" charset="-122"/>
              </a:rPr>
              <a:t>的行列进行交换</a:t>
            </a:r>
            <a:r>
              <a:rPr kumimoji="1" lang="en-US" altLang="zh-CN" sz="2400" b="1" dirty="0">
                <a:solidFill>
                  <a:srgbClr val="000000"/>
                </a:solidFill>
                <a:latin typeface="Tahoma" pitchFamily="34" charset="0"/>
                <a:ea typeface="宋体" pitchFamily="2" charset="-122"/>
              </a:rPr>
              <a:t>, </a:t>
            </a:r>
            <a:r>
              <a:rPr kumimoji="1" lang="zh-CN" altLang="en-US" sz="2400" b="1" dirty="0">
                <a:solidFill>
                  <a:srgbClr val="000000"/>
                </a:solidFill>
                <a:latin typeface="Tahoma" pitchFamily="34" charset="0"/>
                <a:ea typeface="宋体" pitchFamily="2" charset="-122"/>
              </a:rPr>
              <a:t>使</a:t>
            </a:r>
            <a:r>
              <a:rPr kumimoji="1" lang="en-US" altLang="zh-CN" sz="2400" b="1" dirty="0">
                <a:solidFill>
                  <a:srgbClr val="000000"/>
                </a:solidFill>
                <a:latin typeface="Tahoma" pitchFamily="34" charset="0"/>
                <a:ea typeface="宋体" pitchFamily="2" charset="-122"/>
              </a:rPr>
              <a:t>T</a:t>
            </a:r>
            <a:r>
              <a:rPr kumimoji="1" lang="zh-CN" altLang="en-US" sz="2400" b="1" dirty="0">
                <a:solidFill>
                  <a:srgbClr val="000000"/>
                </a:solidFill>
                <a:latin typeface="Tahoma" pitchFamily="34" charset="0"/>
                <a:ea typeface="宋体" pitchFamily="2" charset="-122"/>
              </a:rPr>
              <a:t>的边放在后</a:t>
            </a:r>
            <a:r>
              <a:rPr kumimoji="1" lang="en-US" altLang="zh-CN" sz="2400" b="1" dirty="0">
                <a:solidFill>
                  <a:srgbClr val="000000"/>
                </a:solidFill>
                <a:latin typeface="Tahoma" pitchFamily="34" charset="0"/>
                <a:ea typeface="宋体" pitchFamily="2" charset="-122"/>
              </a:rPr>
              <a:t>, </a:t>
            </a:r>
            <a:r>
              <a:rPr kumimoji="1" lang="zh-CN" altLang="en-US" sz="2400" b="1" dirty="0">
                <a:solidFill>
                  <a:srgbClr val="000000"/>
                </a:solidFill>
                <a:latin typeface="Tahoma" pitchFamily="34" charset="0"/>
                <a:ea typeface="宋体" pitchFamily="2" charset="-122"/>
              </a:rPr>
              <a:t>余树边放在前</a:t>
            </a:r>
            <a:r>
              <a:rPr kumimoji="1" lang="en-US" altLang="zh-CN" sz="2400" b="1" dirty="0">
                <a:solidFill>
                  <a:srgbClr val="000000"/>
                </a:solidFill>
                <a:latin typeface="Tahoma" pitchFamily="34" charset="0"/>
                <a:ea typeface="宋体" pitchFamily="2" charset="-122"/>
              </a:rPr>
              <a:t>, </a:t>
            </a:r>
            <a:r>
              <a:rPr kumimoji="1" lang="zh-CN" altLang="en-US" sz="2400" b="1" dirty="0">
                <a:solidFill>
                  <a:srgbClr val="000000"/>
                </a:solidFill>
                <a:latin typeface="Tahoma" pitchFamily="34" charset="0"/>
                <a:ea typeface="宋体" pitchFamily="2" charset="-122"/>
              </a:rPr>
              <a:t>且次序与它所构成的回路一致</a:t>
            </a:r>
            <a:r>
              <a:rPr kumimoji="1" lang="en-US" altLang="zh-CN" sz="2400" b="1" dirty="0">
                <a:solidFill>
                  <a:srgbClr val="000000"/>
                </a:solidFill>
                <a:latin typeface="Tahoma" pitchFamily="34" charset="0"/>
                <a:ea typeface="宋体" pitchFamily="2" charset="-122"/>
              </a:rPr>
              <a:t>,</a:t>
            </a:r>
            <a:r>
              <a:rPr kumimoji="1" lang="zh-CN" altLang="en-US" sz="2400" b="1" dirty="0">
                <a:solidFill>
                  <a:srgbClr val="000000"/>
                </a:solidFill>
                <a:latin typeface="Tahoma" pitchFamily="34" charset="0"/>
                <a:ea typeface="宋体" pitchFamily="2" charset="-122"/>
              </a:rPr>
              <a:t>就可以写成分块矩阵形式</a:t>
            </a:r>
            <a:r>
              <a:rPr kumimoji="1" lang="en-US" altLang="zh-CN" sz="2400" b="1" dirty="0">
                <a:solidFill>
                  <a:srgbClr val="000000"/>
                </a:solidFill>
                <a:latin typeface="Tahoma" pitchFamily="34" charset="0"/>
                <a:ea typeface="宋体" pitchFamily="2" charset="-122"/>
              </a:rPr>
              <a:t>.</a:t>
            </a:r>
          </a:p>
          <a:p>
            <a:pPr fontAlgn="base">
              <a:lnSpc>
                <a:spcPct val="80000"/>
              </a:lnSpc>
              <a:spcBef>
                <a:spcPct val="20000"/>
              </a:spcBef>
              <a:spcAft>
                <a:spcPct val="0"/>
              </a:spcAft>
              <a:buClr>
                <a:srgbClr val="795185"/>
              </a:buClr>
              <a:buSzPct val="60000"/>
              <a:buFont typeface="Wingdings" pitchFamily="2" charset="2"/>
              <a:buChar char="n"/>
              <a:defRPr/>
            </a:pPr>
            <a:endParaRPr kumimoji="1" lang="en-US" altLang="zh-CN" sz="2400" b="1" dirty="0">
              <a:solidFill>
                <a:srgbClr val="000000"/>
              </a:solidFill>
              <a:latin typeface="Tahoma" pitchFamily="34" charset="0"/>
              <a:ea typeface="宋体" pitchFamily="2" charset="-122"/>
            </a:endParaRPr>
          </a:p>
          <a:p>
            <a:pPr fontAlgn="base">
              <a:lnSpc>
                <a:spcPct val="80000"/>
              </a:lnSpc>
              <a:spcBef>
                <a:spcPct val="20000"/>
              </a:spcBef>
              <a:spcAft>
                <a:spcPct val="0"/>
              </a:spcAft>
              <a:buClr>
                <a:srgbClr val="795185"/>
              </a:buClr>
              <a:buSzPct val="60000"/>
              <a:buFont typeface="Wingdings" pitchFamily="2" charset="2"/>
              <a:buChar char="n"/>
              <a:defRPr/>
            </a:pPr>
            <a:endParaRPr kumimoji="1" lang="en-US" altLang="zh-CN" sz="2600" b="1" dirty="0">
              <a:solidFill>
                <a:srgbClr val="000000"/>
              </a:solidFill>
              <a:latin typeface="Tahoma" pitchFamily="34" charset="0"/>
              <a:ea typeface="宋体" pitchFamily="2" charset="-122"/>
            </a:endParaRPr>
          </a:p>
          <a:p>
            <a:pPr fontAlgn="base">
              <a:lnSpc>
                <a:spcPct val="80000"/>
              </a:lnSpc>
              <a:spcBef>
                <a:spcPct val="20000"/>
              </a:spcBef>
              <a:spcAft>
                <a:spcPct val="0"/>
              </a:spcAft>
              <a:buClr>
                <a:srgbClr val="795185"/>
              </a:buClr>
              <a:buSzPct val="60000"/>
              <a:buFont typeface="Wingdings" pitchFamily="2" charset="2"/>
              <a:buChar char="n"/>
              <a:defRPr/>
            </a:pPr>
            <a:endParaRPr kumimoji="1" lang="en-US" altLang="zh-CN" sz="2600" b="1" dirty="0">
              <a:solidFill>
                <a:srgbClr val="000000"/>
              </a:solidFill>
              <a:latin typeface="Tahoma" pitchFamily="34" charset="0"/>
              <a:ea typeface="宋体" pitchFamily="2" charset="-122"/>
            </a:endParaRPr>
          </a:p>
          <a:p>
            <a:pPr fontAlgn="base">
              <a:lnSpc>
                <a:spcPct val="80000"/>
              </a:lnSpc>
              <a:spcBef>
                <a:spcPct val="20000"/>
              </a:spcBef>
              <a:spcAft>
                <a:spcPct val="0"/>
              </a:spcAft>
              <a:buClr>
                <a:srgbClr val="795185"/>
              </a:buClr>
              <a:buSzPct val="60000"/>
              <a:defRPr/>
            </a:pPr>
            <a:r>
              <a:rPr kumimoji="1" lang="en-US" altLang="zh-CN" sz="2600" b="1" dirty="0">
                <a:solidFill>
                  <a:srgbClr val="000000"/>
                </a:solidFill>
                <a:latin typeface="Tahoma" pitchFamily="34" charset="0"/>
                <a:ea typeface="宋体" pitchFamily="2" charset="-122"/>
              </a:rPr>
              <a:t>   </a:t>
            </a:r>
          </a:p>
          <a:p>
            <a:pPr fontAlgn="base">
              <a:lnSpc>
                <a:spcPct val="80000"/>
              </a:lnSpc>
              <a:spcBef>
                <a:spcPct val="20000"/>
              </a:spcBef>
              <a:spcAft>
                <a:spcPct val="0"/>
              </a:spcAft>
              <a:buClr>
                <a:srgbClr val="795185"/>
              </a:buClr>
              <a:buSzPct val="60000"/>
              <a:defRPr/>
            </a:pPr>
            <a:r>
              <a:rPr kumimoji="1" lang="en-US" altLang="zh-CN" sz="2600" b="1" dirty="0">
                <a:solidFill>
                  <a:srgbClr val="000000"/>
                </a:solidFill>
                <a:latin typeface="Tahoma" pitchFamily="34" charset="0"/>
                <a:ea typeface="宋体" pitchFamily="2" charset="-122"/>
              </a:rPr>
              <a:t>  </a:t>
            </a:r>
          </a:p>
          <a:p>
            <a:pPr fontAlgn="base">
              <a:lnSpc>
                <a:spcPct val="80000"/>
              </a:lnSpc>
              <a:spcBef>
                <a:spcPct val="20000"/>
              </a:spcBef>
              <a:spcAft>
                <a:spcPct val="0"/>
              </a:spcAft>
              <a:buClr>
                <a:srgbClr val="795185"/>
              </a:buClr>
              <a:buSzPct val="60000"/>
              <a:defRPr/>
            </a:pPr>
            <a:r>
              <a:rPr kumimoji="1" lang="zh-CN" altLang="en-US" sz="2600" b="1" dirty="0">
                <a:solidFill>
                  <a:srgbClr val="000000"/>
                </a:solidFill>
                <a:latin typeface="Tahoma" pitchFamily="34" charset="0"/>
                <a:ea typeface="宋体" pitchFamily="2" charset="-122"/>
              </a:rPr>
              <a:t>即                 </a:t>
            </a:r>
            <a:r>
              <a:rPr kumimoji="1" lang="en-US" altLang="zh-CN" sz="2600" b="1" dirty="0">
                <a:solidFill>
                  <a:srgbClr val="000000"/>
                </a:solidFill>
                <a:latin typeface="Tahoma" pitchFamily="34" charset="0"/>
                <a:ea typeface="宋体" pitchFamily="2" charset="-122"/>
              </a:rPr>
              <a:t>,</a:t>
            </a:r>
            <a:r>
              <a:rPr kumimoji="1" lang="zh-CN" altLang="en-US" sz="2200" b="1" dirty="0">
                <a:solidFill>
                  <a:srgbClr val="000000"/>
                </a:solidFill>
                <a:latin typeface="Tahoma" pitchFamily="34" charset="0"/>
                <a:ea typeface="宋体" pitchFamily="2" charset="-122"/>
              </a:rPr>
              <a:t>其中     是</a:t>
            </a:r>
            <a:r>
              <a:rPr kumimoji="1" lang="en-US" altLang="zh-CN" sz="2200" b="1" dirty="0">
                <a:solidFill>
                  <a:srgbClr val="000000"/>
                </a:solidFill>
                <a:latin typeface="Tahoma" pitchFamily="34" charset="0"/>
                <a:ea typeface="宋体" pitchFamily="2" charset="-122"/>
              </a:rPr>
              <a:t>T</a:t>
            </a:r>
            <a:r>
              <a:rPr kumimoji="1" lang="zh-CN" altLang="en-US" sz="2200" b="1" dirty="0">
                <a:solidFill>
                  <a:srgbClr val="000000"/>
                </a:solidFill>
                <a:latin typeface="Tahoma" pitchFamily="34" charset="0"/>
                <a:ea typeface="宋体" pitchFamily="2" charset="-122"/>
              </a:rPr>
              <a:t>边所对应的子阵</a:t>
            </a:r>
          </a:p>
        </p:txBody>
      </p:sp>
      <p:graphicFrame>
        <p:nvGraphicFramePr>
          <p:cNvPr id="971783" name="Object 7"/>
          <p:cNvGraphicFramePr>
            <a:graphicFrameLocks noChangeAspect="1"/>
          </p:cNvGraphicFramePr>
          <p:nvPr/>
        </p:nvGraphicFramePr>
        <p:xfrm>
          <a:off x="3884490" y="4345614"/>
          <a:ext cx="3086100" cy="1530350"/>
        </p:xfrm>
        <a:graphic>
          <a:graphicData uri="http://schemas.openxmlformats.org/presentationml/2006/ole">
            <mc:AlternateContent xmlns:mc="http://schemas.openxmlformats.org/markup-compatibility/2006">
              <mc:Choice xmlns:v="urn:schemas-microsoft-com:vml" Requires="v">
                <p:oleObj name="公式" r:id="rId6" imgW="1905000" imgH="939800" progId="Equation.3">
                  <p:embed/>
                </p:oleObj>
              </mc:Choice>
              <mc:Fallback>
                <p:oleObj name="公式" r:id="rId6" imgW="1905000" imgH="939800" progId="Equation.3">
                  <p:embed/>
                  <p:pic>
                    <p:nvPicPr>
                      <p:cNvPr id="97178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4490" y="4345614"/>
                        <a:ext cx="3086100" cy="153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1784" name="Object 8"/>
          <p:cNvGraphicFramePr>
            <a:graphicFrameLocks noChangeAspect="1"/>
          </p:cNvGraphicFramePr>
          <p:nvPr/>
        </p:nvGraphicFramePr>
        <p:xfrm>
          <a:off x="2663591" y="6141170"/>
          <a:ext cx="1635125" cy="436562"/>
        </p:xfrm>
        <a:graphic>
          <a:graphicData uri="http://schemas.openxmlformats.org/presentationml/2006/ole">
            <mc:AlternateContent xmlns:mc="http://schemas.openxmlformats.org/markup-compatibility/2006">
              <mc:Choice xmlns:v="urn:schemas-microsoft-com:vml" Requires="v">
                <p:oleObj name="公式" r:id="rId8" imgW="888614" imgH="241195" progId="Equation.3">
                  <p:embed/>
                </p:oleObj>
              </mc:Choice>
              <mc:Fallback>
                <p:oleObj name="公式" r:id="rId8" imgW="888614" imgH="241195" progId="Equation.3">
                  <p:embed/>
                  <p:pic>
                    <p:nvPicPr>
                      <p:cNvPr id="97178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3591" y="6141170"/>
                        <a:ext cx="1635125" cy="436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1785" name="Object 9"/>
          <p:cNvGraphicFramePr>
            <a:graphicFrameLocks noChangeAspect="1"/>
          </p:cNvGraphicFramePr>
          <p:nvPr/>
        </p:nvGraphicFramePr>
        <p:xfrm>
          <a:off x="4948116" y="6122194"/>
          <a:ext cx="479425" cy="450850"/>
        </p:xfrm>
        <a:graphic>
          <a:graphicData uri="http://schemas.openxmlformats.org/presentationml/2006/ole">
            <mc:AlternateContent xmlns:mc="http://schemas.openxmlformats.org/markup-compatibility/2006">
              <mc:Choice xmlns:v="urn:schemas-microsoft-com:vml" Requires="v">
                <p:oleObj name="公式" r:id="rId10" imgW="253890" imgH="241195" progId="Equation.3">
                  <p:embed/>
                </p:oleObj>
              </mc:Choice>
              <mc:Fallback>
                <p:oleObj name="公式" r:id="rId10" imgW="253890" imgH="241195" progId="Equation.3">
                  <p:embed/>
                  <p:pic>
                    <p:nvPicPr>
                      <p:cNvPr id="97178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8116" y="6122194"/>
                        <a:ext cx="479425"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基本回路矩阵</a:t>
            </a:r>
          </a:p>
        </p:txBody>
      </p:sp>
    </p:spTree>
    <p:extLst>
      <p:ext uri="{BB962C8B-B14F-4D97-AF65-F5344CB8AC3E}">
        <p14:creationId xmlns:p14="http://schemas.microsoft.com/office/powerpoint/2010/main" val="199745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1782">
                                            <p:txEl>
                                              <p:pRg st="0" end="0"/>
                                            </p:txEl>
                                          </p:spTgt>
                                        </p:tgtEl>
                                        <p:attrNameLst>
                                          <p:attrName>style.visibility</p:attrName>
                                        </p:attrNameLst>
                                      </p:cBhvr>
                                      <p:to>
                                        <p:strVal val="visible"/>
                                      </p:to>
                                    </p:set>
                                    <p:animEffect transition="in" filter="blinds(horizontal)">
                                      <p:cBhvr>
                                        <p:cTn id="7" dur="500"/>
                                        <p:tgtEl>
                                          <p:spTgt spid="9717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1783"/>
                                        </p:tgtEl>
                                        <p:attrNameLst>
                                          <p:attrName>style.visibility</p:attrName>
                                        </p:attrNameLst>
                                      </p:cBhvr>
                                      <p:to>
                                        <p:strVal val="visible"/>
                                      </p:to>
                                    </p:set>
                                    <p:animEffect transition="in" filter="blinds(horizontal)">
                                      <p:cBhvr>
                                        <p:cTn id="12" dur="500"/>
                                        <p:tgtEl>
                                          <p:spTgt spid="9717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1782">
                                            <p:txEl>
                                              <p:pRg st="5" end="5"/>
                                            </p:txEl>
                                          </p:spTgt>
                                        </p:tgtEl>
                                        <p:attrNameLst>
                                          <p:attrName>style.visibility</p:attrName>
                                        </p:attrNameLst>
                                      </p:cBhvr>
                                      <p:to>
                                        <p:strVal val="visible"/>
                                      </p:to>
                                    </p:set>
                                    <p:animEffect transition="in" filter="blinds(horizontal)">
                                      <p:cBhvr>
                                        <p:cTn id="17" dur="500"/>
                                        <p:tgtEl>
                                          <p:spTgt spid="97178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71782">
                                            <p:txEl>
                                              <p:pRg st="6" end="6"/>
                                            </p:txEl>
                                          </p:spTgt>
                                        </p:tgtEl>
                                        <p:attrNameLst>
                                          <p:attrName>style.visibility</p:attrName>
                                        </p:attrNameLst>
                                      </p:cBhvr>
                                      <p:to>
                                        <p:strVal val="visible"/>
                                      </p:to>
                                    </p:set>
                                    <p:animEffect transition="in" filter="blinds(horizontal)">
                                      <p:cBhvr>
                                        <p:cTn id="22" dur="500"/>
                                        <p:tgtEl>
                                          <p:spTgt spid="971782">
                                            <p:txEl>
                                              <p:pRg st="6" end="6"/>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971784"/>
                                        </p:tgtEl>
                                        <p:attrNameLst>
                                          <p:attrName>style.visibility</p:attrName>
                                        </p:attrNameLst>
                                      </p:cBhvr>
                                      <p:to>
                                        <p:strVal val="visible"/>
                                      </p:to>
                                    </p:set>
                                    <p:animEffect transition="in" filter="blinds(horizontal)">
                                      <p:cBhvr>
                                        <p:cTn id="26" dur="500"/>
                                        <p:tgtEl>
                                          <p:spTgt spid="971784"/>
                                        </p:tgtEl>
                                      </p:cBhvr>
                                    </p:animEffect>
                                  </p:childTnLst>
                                </p:cTn>
                              </p:par>
                              <p:par>
                                <p:cTn id="27" presetID="3" presetClass="entr" presetSubtype="10" fill="hold" nodeType="withEffect">
                                  <p:stCondLst>
                                    <p:cond delay="0"/>
                                  </p:stCondLst>
                                  <p:childTnLst>
                                    <p:set>
                                      <p:cBhvr>
                                        <p:cTn id="28" dur="1" fill="hold">
                                          <p:stCondLst>
                                            <p:cond delay="0"/>
                                          </p:stCondLst>
                                        </p:cTn>
                                        <p:tgtEl>
                                          <p:spTgt spid="971785"/>
                                        </p:tgtEl>
                                        <p:attrNameLst>
                                          <p:attrName>style.visibility</p:attrName>
                                        </p:attrNameLst>
                                      </p:cBhvr>
                                      <p:to>
                                        <p:strVal val="visible"/>
                                      </p:to>
                                    </p:set>
                                    <p:animEffect transition="in" filter="blinds(horizontal)">
                                      <p:cBhvr>
                                        <p:cTn id="29" dur="500"/>
                                        <p:tgtEl>
                                          <p:spTgt spid="971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0866" y="5170379"/>
            <a:ext cx="5490610" cy="94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normAutofit fontScale="85000" lnSpcReduction="20000"/>
          </a:bodyPr>
          <a:lstStyle>
            <a:lvl1pPr marL="0" indent="0" algn="r" rtl="0" eaLnBrk="0" fontAlgn="base" hangingPunct="0">
              <a:spcBef>
                <a:spcPct val="20000"/>
              </a:spcBef>
              <a:spcAft>
                <a:spcPct val="0"/>
              </a:spcAft>
              <a:buFont typeface="Arial" pitchFamily="34" charset="0"/>
              <a:buNone/>
              <a:defRPr sz="2400" kern="1200">
                <a:solidFill>
                  <a:schemeClr val="tx2">
                    <a:lumMod val="60000"/>
                    <a:lumOff val="40000"/>
                  </a:schemeClr>
                </a:solidFill>
                <a:latin typeface="+mn-lt"/>
                <a:ea typeface="MS Mincho" pitchFamily="49" charset="-128"/>
                <a:cs typeface="+mn-cs"/>
              </a:defRPr>
            </a:lvl1pPr>
            <a:lvl2pPr marL="4572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2pPr>
            <a:lvl3pPr marL="914400" indent="0" algn="ctr" rtl="0" eaLnBrk="0" fontAlgn="base" hangingPunct="0">
              <a:spcBef>
                <a:spcPct val="20000"/>
              </a:spcBef>
              <a:spcAft>
                <a:spcPct val="0"/>
              </a:spcAft>
              <a:buFont typeface="Calibri" pitchFamily="34" charset="0"/>
              <a:buNone/>
              <a:defRPr kern="1200">
                <a:solidFill>
                  <a:schemeClr val="tx1">
                    <a:tint val="75000"/>
                  </a:schemeClr>
                </a:solidFill>
                <a:latin typeface="+mn-lt"/>
                <a:ea typeface="MS Mincho" pitchFamily="49" charset="-128"/>
                <a:cs typeface="+mn-cs"/>
              </a:defRPr>
            </a:lvl3pPr>
            <a:lvl4pPr marL="13716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4pPr>
            <a:lvl5pPr marL="1828800" indent="0" algn="ctr" rtl="0" eaLnBrk="0" fontAlgn="base" hangingPunct="0">
              <a:spcBef>
                <a:spcPct val="20000"/>
              </a:spcBef>
              <a:spcAft>
                <a:spcPct val="0"/>
              </a:spcAft>
              <a:buFont typeface="Arial" pitchFamily="34" charset="0"/>
              <a:buNone/>
              <a:defRPr kern="1200">
                <a:solidFill>
                  <a:schemeClr val="tx1">
                    <a:tint val="75000"/>
                  </a:schemeClr>
                </a:solidFill>
                <a:latin typeface="+mn-lt"/>
                <a:ea typeface="MS Mincho" pitchFamily="49" charset="-128"/>
                <a:cs typeface="+mn-cs"/>
              </a:defRPr>
            </a:lvl5pPr>
            <a:lvl6pPr marL="22860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Calibri"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1"/>
              </a:buClr>
              <a:buFont typeface="Calibri" pitchFamily="34" charset="0"/>
              <a:buNone/>
              <a:defRPr sz="1800" kern="1200">
                <a:solidFill>
                  <a:schemeClr val="tx1">
                    <a:tint val="75000"/>
                  </a:schemeClr>
                </a:solidFill>
                <a:latin typeface="+mn-lt"/>
                <a:ea typeface="+mn-ea"/>
                <a:cs typeface="+mn-cs"/>
              </a:defRPr>
            </a:lvl9pPr>
          </a:lstStyle>
          <a:p>
            <a:pPr eaLnBrk="1" hangingPunct="1">
              <a:buFont typeface="Wingdings" pitchFamily="2" charset="2"/>
              <a:buNone/>
            </a:pPr>
            <a:r>
              <a:rPr lang="en-US" altLang="zh-CN">
                <a:solidFill>
                  <a:schemeClr val="tx1"/>
                </a:solidFill>
                <a:latin typeface="黑体" panose="02010609060101010101" pitchFamily="49" charset="-122"/>
                <a:ea typeface="黑体" panose="02010609060101010101" pitchFamily="49" charset="-122"/>
              </a:rPr>
              <a:t>                   </a:t>
            </a:r>
            <a:r>
              <a:rPr lang="zh-CN" altLang="en-US">
                <a:solidFill>
                  <a:schemeClr val="tx1"/>
                </a:solidFill>
                <a:latin typeface="黑体" panose="02010609060101010101" pitchFamily="49" charset="-122"/>
                <a:ea typeface="黑体" panose="02010609060101010101" pitchFamily="49" charset="-122"/>
              </a:rPr>
              <a:t>陈莉</a:t>
            </a:r>
          </a:p>
          <a:p>
            <a:pPr eaLnBrk="1" hangingPunct="1">
              <a:buFont typeface="Wingdings" pitchFamily="2" charset="2"/>
              <a:buNone/>
            </a:pPr>
            <a:r>
              <a:rPr lang="zh-CN" altLang="en-US">
                <a:solidFill>
                  <a:schemeClr val="tx1"/>
                </a:solidFill>
                <a:latin typeface="黑体" panose="02010609060101010101" pitchFamily="49" charset="-122"/>
                <a:ea typeface="黑体" panose="02010609060101010101" pitchFamily="49" charset="-122"/>
              </a:rPr>
              <a:t>          清华大学软件学院</a:t>
            </a:r>
          </a:p>
          <a:p>
            <a:pPr eaLnBrk="1" hangingPunct="1">
              <a:buFont typeface="Wingdings" pitchFamily="2" charset="2"/>
              <a:buNone/>
            </a:pPr>
            <a:r>
              <a:rPr lang="zh-CN" altLang="en-US">
                <a:solidFill>
                  <a:schemeClr val="tx1"/>
                </a:solidFill>
                <a:latin typeface="黑体" panose="02010609060101010101" pitchFamily="49" charset="-122"/>
                <a:ea typeface="黑体" panose="02010609060101010101" pitchFamily="49" charset="-122"/>
              </a:rPr>
              <a:t>计算机辅助设计、图形与可视化研究所</a:t>
            </a:r>
            <a:endParaRPr lang="zh-CN" altLang="en-US" sz="2800">
              <a:solidFill>
                <a:schemeClr val="tx1"/>
              </a:solidFill>
              <a:latin typeface="黑体" panose="02010609060101010101" pitchFamily="49" charset="-122"/>
              <a:ea typeface="黑体" panose="02010609060101010101" pitchFamily="49" charset="-122"/>
            </a:endParaRPr>
          </a:p>
          <a:p>
            <a:pPr eaLnBrk="1" hangingPunct="1">
              <a:buFont typeface="Wingdings" pitchFamily="2" charset="2"/>
              <a:buNone/>
            </a:pPr>
            <a:endParaRPr lang="en-US" altLang="zh-CN" sz="2800" dirty="0">
              <a:solidFill>
                <a:schemeClr val="tx1"/>
              </a:solidFill>
              <a:latin typeface="黑体" panose="02010609060101010101" pitchFamily="49" charset="-122"/>
              <a:ea typeface="黑体" panose="02010609060101010101" pitchFamily="49" charset="-122"/>
            </a:endParaRPr>
          </a:p>
        </p:txBody>
      </p:sp>
      <p:sp>
        <p:nvSpPr>
          <p:cNvPr id="11" name="矩形 9"/>
          <p:cNvSpPr>
            <a:spLocks noChangeArrowheads="1"/>
          </p:cNvSpPr>
          <p:nvPr/>
        </p:nvSpPr>
        <p:spPr bwMode="auto">
          <a:xfrm>
            <a:off x="8301245" y="6065955"/>
            <a:ext cx="1858962" cy="307777"/>
          </a:xfrm>
          <a:prstGeom prst="rect">
            <a:avLst/>
          </a:prstGeom>
          <a:noFill/>
          <a:ln w="9525">
            <a:noFill/>
            <a:miter lim="800000"/>
            <a:headEnd/>
            <a:tailEnd/>
          </a:ln>
        </p:spPr>
        <p:txBody>
          <a:bodyPr>
            <a:spAutoFit/>
          </a:bodyPr>
          <a:lstStyle/>
          <a:p>
            <a:pPr algn="ctr" eaLnBrk="0" hangingPunct="0"/>
            <a:fld id="{D2CAC426-C6FE-4338-ACBA-3820BE5C03D2}" type="datetime2">
              <a:rPr kumimoji="1" lang="zh-CN" altLang="en-US" sz="1400">
                <a:solidFill>
                  <a:schemeClr val="accent2"/>
                </a:solidFill>
                <a:latin typeface="黑体" panose="02010609060101010101" pitchFamily="49" charset="-122"/>
                <a:ea typeface="黑体" panose="02010609060101010101" pitchFamily="49" charset="-122"/>
                <a:cs typeface="Arial Unicode MS" pitchFamily="34" charset="-122"/>
              </a:rPr>
              <a:pPr algn="ctr" eaLnBrk="0" hangingPunct="0"/>
              <a:t>2021年5月5日</a:t>
            </a:fld>
            <a:endParaRPr lang="en-US" altLang="zh-CN" sz="1400" dirty="0">
              <a:solidFill>
                <a:schemeClr val="accent2"/>
              </a:solidFill>
              <a:latin typeface="黑体" panose="02010609060101010101" pitchFamily="49" charset="-122"/>
              <a:ea typeface="黑体" panose="02010609060101010101" pitchFamily="49" charset="-122"/>
              <a:cs typeface="Arial Unicode MS" pitchFamily="34" charset="-122"/>
            </a:endParaRPr>
          </a:p>
        </p:txBody>
      </p:sp>
      <p:sp>
        <p:nvSpPr>
          <p:cNvPr id="12" name="Rectangle 2"/>
          <p:cNvSpPr txBox="1">
            <a:spLocks noChangeArrowheads="1"/>
          </p:cNvSpPr>
          <p:nvPr/>
        </p:nvSpPr>
        <p:spPr>
          <a:xfrm>
            <a:off x="2765630" y="1682752"/>
            <a:ext cx="6750750" cy="4636986"/>
          </a:xfrm>
          <a:prstGeom prst="rect">
            <a:avLst/>
          </a:prstGeom>
        </p:spPr>
        <p:txBody>
          <a:bodyPr vert="horz" lIns="91440" tIns="45720" rIns="91440" bIns="45720" rtlCol="0" anchor="b">
            <a:noAutofit/>
          </a:bodyPr>
          <a:lstStyle>
            <a:lvl1pPr algn="l" rtl="0" eaLnBrk="0" fontAlgn="base" hangingPunct="0">
              <a:spcBef>
                <a:spcPct val="0"/>
              </a:spcBef>
              <a:spcAft>
                <a:spcPct val="0"/>
              </a:spcAft>
              <a:defRPr sz="4400" b="1" kern="1200">
                <a:ln w="12700">
                  <a:solidFill>
                    <a:schemeClr val="tx2"/>
                  </a:solidFill>
                </a:ln>
                <a:solidFill>
                  <a:schemeClr val="bg1"/>
                </a:solidFill>
                <a:effectLst/>
                <a:latin typeface="+mn-ea"/>
                <a:ea typeface="+mn-ea"/>
                <a:cs typeface="+mj-cs"/>
              </a:defRPr>
            </a:lvl1pPr>
            <a:lvl2pPr algn="l" rtl="0" eaLnBrk="0" fontAlgn="base" hangingPunct="0">
              <a:spcBef>
                <a:spcPct val="0"/>
              </a:spcBef>
              <a:spcAft>
                <a:spcPct val="0"/>
              </a:spcAft>
              <a:defRPr sz="7200" b="1">
                <a:solidFill>
                  <a:schemeClr val="bg1"/>
                </a:solidFill>
                <a:latin typeface="Calibri" pitchFamily="34" charset="0"/>
                <a:ea typeface="MS PGothic" pitchFamily="34" charset="-128"/>
              </a:defRPr>
            </a:lvl2pPr>
            <a:lvl3pPr algn="l" rtl="0" eaLnBrk="0" fontAlgn="base" hangingPunct="0">
              <a:spcBef>
                <a:spcPct val="0"/>
              </a:spcBef>
              <a:spcAft>
                <a:spcPct val="0"/>
              </a:spcAft>
              <a:defRPr sz="7200" b="1">
                <a:solidFill>
                  <a:schemeClr val="bg1"/>
                </a:solidFill>
                <a:latin typeface="Calibri" pitchFamily="34" charset="0"/>
                <a:ea typeface="MS PGothic" pitchFamily="34" charset="-128"/>
              </a:defRPr>
            </a:lvl3pPr>
            <a:lvl4pPr algn="l" rtl="0" eaLnBrk="0" fontAlgn="base" hangingPunct="0">
              <a:spcBef>
                <a:spcPct val="0"/>
              </a:spcBef>
              <a:spcAft>
                <a:spcPct val="0"/>
              </a:spcAft>
              <a:defRPr sz="7200" b="1">
                <a:solidFill>
                  <a:schemeClr val="bg1"/>
                </a:solidFill>
                <a:latin typeface="Calibri" pitchFamily="34" charset="0"/>
                <a:ea typeface="MS PGothic" pitchFamily="34" charset="-128"/>
              </a:defRPr>
            </a:lvl4pPr>
            <a:lvl5pPr algn="l" rtl="0" eaLnBrk="0" fontAlgn="base" hangingPunct="0">
              <a:spcBef>
                <a:spcPct val="0"/>
              </a:spcBef>
              <a:spcAft>
                <a:spcPct val="0"/>
              </a:spcAft>
              <a:defRPr sz="7200" b="1">
                <a:solidFill>
                  <a:schemeClr val="bg1"/>
                </a:solidFill>
                <a:latin typeface="Calibri" pitchFamily="34" charset="0"/>
                <a:ea typeface="MS PGothic" pitchFamily="34" charset="-128"/>
              </a:defRPr>
            </a:lvl5pPr>
            <a:lvl6pPr marL="457200" algn="l" rtl="0" fontAlgn="base">
              <a:spcBef>
                <a:spcPct val="0"/>
              </a:spcBef>
              <a:spcAft>
                <a:spcPct val="0"/>
              </a:spcAft>
              <a:defRPr sz="7200" b="1">
                <a:solidFill>
                  <a:schemeClr val="bg1"/>
                </a:solidFill>
                <a:latin typeface="Calibri" pitchFamily="34" charset="0"/>
                <a:ea typeface="MS PGothic" pitchFamily="34" charset="-128"/>
              </a:defRPr>
            </a:lvl6pPr>
            <a:lvl7pPr marL="914400" algn="l" rtl="0" fontAlgn="base">
              <a:spcBef>
                <a:spcPct val="0"/>
              </a:spcBef>
              <a:spcAft>
                <a:spcPct val="0"/>
              </a:spcAft>
              <a:defRPr sz="7200" b="1">
                <a:solidFill>
                  <a:schemeClr val="bg1"/>
                </a:solidFill>
                <a:latin typeface="Calibri" pitchFamily="34" charset="0"/>
                <a:ea typeface="MS PGothic" pitchFamily="34" charset="-128"/>
              </a:defRPr>
            </a:lvl7pPr>
            <a:lvl8pPr marL="1371600" algn="l" rtl="0" fontAlgn="base">
              <a:spcBef>
                <a:spcPct val="0"/>
              </a:spcBef>
              <a:spcAft>
                <a:spcPct val="0"/>
              </a:spcAft>
              <a:defRPr sz="7200" b="1">
                <a:solidFill>
                  <a:schemeClr val="bg1"/>
                </a:solidFill>
                <a:latin typeface="Calibri" pitchFamily="34" charset="0"/>
                <a:ea typeface="MS PGothic" pitchFamily="34" charset="-128"/>
              </a:defRPr>
            </a:lvl8pPr>
            <a:lvl9pPr marL="1828800" algn="l" rtl="0" fontAlgn="base">
              <a:spcBef>
                <a:spcPct val="0"/>
              </a:spcBef>
              <a:spcAft>
                <a:spcPct val="0"/>
              </a:spcAft>
              <a:defRPr sz="7200" b="1">
                <a:solidFill>
                  <a:schemeClr val="bg1"/>
                </a:solidFill>
                <a:latin typeface="Calibri" pitchFamily="34" charset="0"/>
                <a:ea typeface="MS PGothic" pitchFamily="34" charset="-128"/>
              </a:defRPr>
            </a:lvl9pPr>
          </a:lstStyle>
          <a:p>
            <a:pPr algn="just" eaLnBrk="1" fontAlgn="auto" hangingPunct="1">
              <a:spcAft>
                <a:spcPts val="0"/>
              </a:spcAft>
              <a:defRPr/>
            </a:pPr>
            <a:r>
              <a:rPr lang="zh-CN" altLang="en-US" sz="7200" dirty="0">
                <a:ln>
                  <a:noFill/>
                </a:ln>
                <a:solidFill>
                  <a:srgbClr val="C84340">
                    <a:lumMod val="75000"/>
                  </a:srgbClr>
                </a:solidFill>
              </a:rPr>
              <a:t>     </a:t>
            </a:r>
            <a:r>
              <a:rPr lang="zh-CN" altLang="en-US" sz="6000" dirty="0">
                <a:ln>
                  <a:noFill/>
                </a:ln>
                <a:solidFill>
                  <a:srgbClr val="C84340">
                    <a:lumMod val="75000"/>
                  </a:srgbClr>
                </a:solidFill>
                <a:latin typeface="黑体" pitchFamily="49" charset="-122"/>
                <a:ea typeface="黑体" pitchFamily="49" charset="-122"/>
              </a:rPr>
              <a:t>离散数学</a:t>
            </a:r>
            <a:r>
              <a:rPr lang="en-US" altLang="zh-CN" sz="6000" dirty="0">
                <a:ln>
                  <a:noFill/>
                </a:ln>
                <a:solidFill>
                  <a:srgbClr val="C84340">
                    <a:lumMod val="75000"/>
                  </a:srgbClr>
                </a:solidFill>
                <a:latin typeface="黑体" pitchFamily="49" charset="-122"/>
                <a:ea typeface="黑体" pitchFamily="49" charset="-122"/>
              </a:rPr>
              <a:t>II</a:t>
            </a:r>
            <a:br>
              <a:rPr lang="en-US" altLang="zh-CN" sz="6000" dirty="0">
                <a:ln>
                  <a:noFill/>
                </a:ln>
                <a:solidFill>
                  <a:srgbClr val="C84340">
                    <a:lumMod val="75000"/>
                  </a:srgbClr>
                </a:solidFill>
                <a:latin typeface="黑体" pitchFamily="49" charset="-122"/>
                <a:ea typeface="黑体" pitchFamily="49" charset="-122"/>
              </a:rPr>
            </a:br>
            <a:r>
              <a:rPr lang="en-US" altLang="zh-CN" sz="6000" dirty="0">
                <a:ln>
                  <a:noFill/>
                </a:ln>
                <a:solidFill>
                  <a:srgbClr val="C84340">
                    <a:lumMod val="75000"/>
                  </a:srgbClr>
                </a:solidFill>
                <a:latin typeface="黑体" pitchFamily="49" charset="-122"/>
                <a:ea typeface="黑体" pitchFamily="49" charset="-122"/>
              </a:rPr>
              <a:t>      </a:t>
            </a:r>
            <a:r>
              <a:rPr lang="en-US" altLang="zh-CN" sz="4800" dirty="0">
                <a:ln>
                  <a:noFill/>
                </a:ln>
                <a:solidFill>
                  <a:srgbClr val="C84340">
                    <a:lumMod val="75000"/>
                  </a:srgbClr>
                </a:solidFill>
                <a:latin typeface="黑体" pitchFamily="49" charset="-122"/>
                <a:ea typeface="黑体" pitchFamily="49" charset="-122"/>
              </a:rPr>
              <a:t>―</a:t>
            </a:r>
            <a:r>
              <a:rPr lang="zh-CN" altLang="en-US" sz="4800" dirty="0">
                <a:ln>
                  <a:noFill/>
                </a:ln>
                <a:solidFill>
                  <a:srgbClr val="C84340">
                    <a:lumMod val="75000"/>
                  </a:srgbClr>
                </a:solidFill>
                <a:latin typeface="黑体" pitchFamily="49" charset="-122"/>
                <a:ea typeface="黑体" pitchFamily="49" charset="-122"/>
              </a:rPr>
              <a:t>图论第八讲</a:t>
            </a:r>
            <a:br>
              <a:rPr lang="en-US" altLang="zh-CN" sz="4800" dirty="0">
                <a:ln>
                  <a:noFill/>
                </a:ln>
                <a:solidFill>
                  <a:srgbClr val="C84340">
                    <a:lumMod val="75000"/>
                  </a:srgbClr>
                </a:solidFill>
              </a:rPr>
            </a:br>
            <a:br>
              <a:rPr lang="en-US" altLang="zh-CN" sz="7200" dirty="0">
                <a:ln>
                  <a:noFill/>
                </a:ln>
                <a:solidFill>
                  <a:srgbClr val="C84340">
                    <a:lumMod val="75000"/>
                  </a:srgbClr>
                </a:solidFill>
              </a:rPr>
            </a:br>
            <a:endParaRPr lang="zh-CN" altLang="en-US" sz="7200" dirty="0">
              <a:ln>
                <a:noFill/>
              </a:ln>
              <a:solidFill>
                <a:srgbClr val="C84340">
                  <a:lumMod val="75000"/>
                </a:srgbClr>
              </a:solidFill>
            </a:endParaRPr>
          </a:p>
        </p:txBody>
      </p:sp>
    </p:spTree>
    <p:extLst>
      <p:ext uri="{BB962C8B-B14F-4D97-AF65-F5344CB8AC3E}">
        <p14:creationId xmlns:p14="http://schemas.microsoft.com/office/powerpoint/2010/main" val="32327732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02" name="Rectangle 2"/>
          <p:cNvSpPr>
            <a:spLocks noChangeArrowheads="1"/>
          </p:cNvSpPr>
          <p:nvPr/>
        </p:nvSpPr>
        <p:spPr bwMode="auto">
          <a:xfrm>
            <a:off x="2004270" y="1221964"/>
            <a:ext cx="8545747" cy="1330325"/>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600" b="1" dirty="0">
                <a:solidFill>
                  <a:srgbClr val="FF0000"/>
                </a:solidFill>
                <a:latin typeface="Times New Roman" pitchFamily="18" charset="0"/>
                <a:ea typeface="宋体" pitchFamily="2" charset="-122"/>
              </a:rPr>
              <a:t>定理</a:t>
            </a:r>
            <a:r>
              <a:rPr kumimoji="1" lang="en-US" altLang="zh-CN" sz="2600" b="1" dirty="0">
                <a:solidFill>
                  <a:srgbClr val="FF0000"/>
                </a:solidFill>
                <a:latin typeface="Times New Roman" pitchFamily="18" charset="0"/>
                <a:ea typeface="宋体" pitchFamily="2" charset="-122"/>
              </a:rPr>
              <a:t>3.4.1  </a:t>
            </a:r>
            <a:r>
              <a:rPr kumimoji="1" lang="zh-CN" altLang="en-US" sz="2600" b="1" dirty="0">
                <a:solidFill>
                  <a:srgbClr val="000000"/>
                </a:solidFill>
                <a:latin typeface="Times New Roman" pitchFamily="18" charset="0"/>
                <a:ea typeface="宋体" pitchFamily="2" charset="-122"/>
              </a:rPr>
              <a:t>有向连通图</a:t>
            </a:r>
            <a:r>
              <a:rPr kumimoji="1" lang="en-US" altLang="zh-CN" sz="2600" b="1" dirty="0">
                <a:solidFill>
                  <a:srgbClr val="000000"/>
                </a:solidFill>
                <a:latin typeface="Times New Roman" pitchFamily="18" charset="0"/>
                <a:ea typeface="宋体" pitchFamily="2" charset="-122"/>
              </a:rPr>
              <a:t>G=&lt;V, E&gt;</a:t>
            </a:r>
            <a:r>
              <a:rPr kumimoji="1" lang="zh-CN" altLang="en-US" sz="2600" b="1" dirty="0">
                <a:solidFill>
                  <a:srgbClr val="000000"/>
                </a:solidFill>
                <a:latin typeface="Times New Roman" pitchFamily="18" charset="0"/>
                <a:ea typeface="宋体" pitchFamily="2" charset="-122"/>
              </a:rPr>
              <a:t>的关联</a:t>
            </a:r>
            <a:r>
              <a:rPr kumimoji="1" lang="zh-CN" altLang="en-US" sz="2600" b="1" dirty="0">
                <a:solidFill>
                  <a:srgbClr val="000000"/>
                </a:solidFill>
                <a:latin typeface="Times New Roman" pitchFamily="18" charset="0"/>
              </a:rPr>
              <a:t>矩阵</a:t>
            </a:r>
            <a:r>
              <a:rPr kumimoji="1" lang="en-US" altLang="zh-CN" sz="2600" b="1" dirty="0">
                <a:solidFill>
                  <a:srgbClr val="000000"/>
                </a:solidFill>
                <a:latin typeface="Times New Roman" pitchFamily="18" charset="0"/>
                <a:ea typeface="宋体" pitchFamily="2" charset="-122"/>
              </a:rPr>
              <a:t>B</a:t>
            </a:r>
            <a:r>
              <a:rPr kumimoji="1" lang="zh-CN" altLang="en-US" sz="2600" b="1" dirty="0">
                <a:solidFill>
                  <a:srgbClr val="000000"/>
                </a:solidFill>
                <a:latin typeface="Times New Roman" pitchFamily="18" charset="0"/>
                <a:ea typeface="宋体" pitchFamily="2" charset="-122"/>
              </a:rPr>
              <a:t>和完全回路</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矩阵</a:t>
            </a:r>
            <a:r>
              <a:rPr kumimoji="1" lang="en-US" altLang="zh-CN" sz="2600" b="1" i="1" dirty="0" err="1">
                <a:solidFill>
                  <a:srgbClr val="000000"/>
                </a:solidFill>
                <a:latin typeface="Times New Roman" pitchFamily="18" charset="0"/>
                <a:ea typeface="宋体" pitchFamily="2" charset="-122"/>
              </a:rPr>
              <a:t>C</a:t>
            </a:r>
            <a:r>
              <a:rPr kumimoji="1" lang="en-US" altLang="zh-CN" sz="2600" b="1" i="1" baseline="-25000" dirty="0" err="1">
                <a:solidFill>
                  <a:srgbClr val="000000"/>
                </a:solidFill>
                <a:latin typeface="Times New Roman" pitchFamily="18" charset="0"/>
                <a:ea typeface="宋体" pitchFamily="2" charset="-122"/>
              </a:rPr>
              <a:t>e</a:t>
            </a:r>
            <a:r>
              <a:rPr kumimoji="1" lang="zh-CN" altLang="en-US" sz="2600" b="1" dirty="0">
                <a:solidFill>
                  <a:srgbClr val="000000"/>
                </a:solidFill>
                <a:latin typeface="Times New Roman" pitchFamily="18" charset="0"/>
                <a:ea typeface="宋体" pitchFamily="2" charset="-122"/>
              </a:rPr>
              <a:t>的边次序一致时</a:t>
            </a: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000000"/>
                </a:solidFill>
                <a:latin typeface="Times New Roman" pitchFamily="18" charset="0"/>
                <a:ea typeface="宋体" pitchFamily="2" charset="-122"/>
              </a:rPr>
              <a:t>恒有</a:t>
            </a:r>
          </a:p>
          <a:p>
            <a:pPr fontAlgn="base">
              <a:spcBef>
                <a:spcPct val="20000"/>
              </a:spcBef>
              <a:spcAft>
                <a:spcPct val="0"/>
              </a:spcAft>
              <a:buClr>
                <a:srgbClr val="795185"/>
              </a:buClr>
              <a:buSzPct val="60000"/>
              <a:defRPr/>
            </a:pPr>
            <a:r>
              <a:rPr kumimoji="1" lang="zh-CN" altLang="en-US" sz="2000" b="1" dirty="0">
                <a:solidFill>
                  <a:srgbClr val="000000"/>
                </a:solidFill>
                <a:latin typeface="Tahoma" pitchFamily="34" charset="0"/>
                <a:ea typeface="宋体" pitchFamily="2" charset="-122"/>
              </a:rPr>
              <a:t>证明</a:t>
            </a:r>
            <a:r>
              <a:rPr kumimoji="1" lang="en-US" altLang="zh-CN" sz="2000" b="1" dirty="0">
                <a:solidFill>
                  <a:srgbClr val="000000"/>
                </a:solidFill>
                <a:latin typeface="Tahoma" pitchFamily="34" charset="0"/>
                <a:ea typeface="宋体" pitchFamily="2" charset="-122"/>
              </a:rPr>
              <a:t>:</a:t>
            </a:r>
            <a:r>
              <a:rPr kumimoji="1" lang="zh-CN" altLang="en-US" sz="2000" b="1" dirty="0">
                <a:solidFill>
                  <a:srgbClr val="000000"/>
                </a:solidFill>
                <a:latin typeface="Tahoma" pitchFamily="34" charset="0"/>
                <a:ea typeface="宋体" pitchFamily="2" charset="-122"/>
              </a:rPr>
              <a:t>设             ， 则                   </a:t>
            </a:r>
            <a:r>
              <a:rPr kumimoji="1" lang="en-US" altLang="zh-CN" sz="2000" b="1" dirty="0">
                <a:solidFill>
                  <a:srgbClr val="000000"/>
                </a:solidFill>
                <a:latin typeface="Tahoma" pitchFamily="34" charset="0"/>
                <a:ea typeface="宋体" pitchFamily="2" charset="-122"/>
              </a:rPr>
              <a:t>, </a:t>
            </a:r>
            <a:r>
              <a:rPr kumimoji="1" lang="zh-CN" altLang="en-US" sz="2000" b="1" dirty="0">
                <a:solidFill>
                  <a:srgbClr val="000000"/>
                </a:solidFill>
                <a:latin typeface="Tahoma" pitchFamily="34" charset="0"/>
                <a:ea typeface="宋体" pitchFamily="2" charset="-122"/>
              </a:rPr>
              <a:t>其中</a:t>
            </a:r>
            <a:endParaRPr kumimoji="1" lang="zh-CN" altLang="en-US" sz="2400" b="1" dirty="0">
              <a:solidFill>
                <a:srgbClr val="000000"/>
              </a:solidFill>
              <a:latin typeface="Times New Roman" pitchFamily="18" charset="0"/>
              <a:ea typeface="宋体" pitchFamily="2" charset="-122"/>
            </a:endParaRPr>
          </a:p>
        </p:txBody>
      </p:sp>
      <p:graphicFrame>
        <p:nvGraphicFramePr>
          <p:cNvPr id="28674" name="Object 4"/>
          <p:cNvGraphicFramePr>
            <a:graphicFrameLocks noChangeAspect="1"/>
          </p:cNvGraphicFramePr>
          <p:nvPr/>
        </p:nvGraphicFramePr>
        <p:xfrm>
          <a:off x="7797739" y="1761714"/>
          <a:ext cx="1268413" cy="506413"/>
        </p:xfrm>
        <a:graphic>
          <a:graphicData uri="http://schemas.openxmlformats.org/presentationml/2006/ole">
            <mc:AlternateContent xmlns:mc="http://schemas.openxmlformats.org/markup-compatibility/2006">
              <mc:Choice xmlns:v="urn:schemas-microsoft-com:vml" Requires="v">
                <p:oleObj name="公式" r:id="rId2" imgW="596900" imgH="241300" progId="Equation.3">
                  <p:embed/>
                </p:oleObj>
              </mc:Choice>
              <mc:Fallback>
                <p:oleObj name="公式" r:id="rId2" imgW="596900" imgH="241300" progId="Equation.3">
                  <p:embed/>
                  <p:pic>
                    <p:nvPicPr>
                      <p:cNvPr id="286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739" y="1761714"/>
                        <a:ext cx="1268413"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5" name="Object 5"/>
          <p:cNvGraphicFramePr>
            <a:graphicFrameLocks noChangeAspect="1"/>
          </p:cNvGraphicFramePr>
          <p:nvPr/>
        </p:nvGraphicFramePr>
        <p:xfrm>
          <a:off x="3071752" y="2136825"/>
          <a:ext cx="1125537" cy="458787"/>
        </p:xfrm>
        <a:graphic>
          <a:graphicData uri="http://schemas.openxmlformats.org/presentationml/2006/ole">
            <mc:AlternateContent xmlns:mc="http://schemas.openxmlformats.org/markup-compatibility/2006">
              <mc:Choice xmlns:v="urn:schemas-microsoft-com:vml" Requires="v">
                <p:oleObj name="公式" r:id="rId4" imgW="583947" imgH="241195" progId="Equation.3">
                  <p:embed/>
                </p:oleObj>
              </mc:Choice>
              <mc:Fallback>
                <p:oleObj name="公式" r:id="rId4" imgW="583947" imgH="241195" progId="Equation.3">
                  <p:embed/>
                  <p:pic>
                    <p:nvPicPr>
                      <p:cNvPr id="9728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752" y="2136825"/>
                        <a:ext cx="1125537"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6" name="Object 6"/>
          <p:cNvGraphicFramePr>
            <a:graphicFrameLocks noChangeAspect="1"/>
          </p:cNvGraphicFramePr>
          <p:nvPr/>
        </p:nvGraphicFramePr>
        <p:xfrm>
          <a:off x="4602101" y="2031589"/>
          <a:ext cx="1350962" cy="652463"/>
        </p:xfrm>
        <a:graphic>
          <a:graphicData uri="http://schemas.openxmlformats.org/presentationml/2006/ole">
            <mc:AlternateContent xmlns:mc="http://schemas.openxmlformats.org/markup-compatibility/2006">
              <mc:Choice xmlns:v="urn:schemas-microsoft-com:vml" Requires="v">
                <p:oleObj name="公式" r:id="rId6" imgW="888614" imgH="431613" progId="Equation.3">
                  <p:embed/>
                </p:oleObj>
              </mc:Choice>
              <mc:Fallback>
                <p:oleObj name="公式" r:id="rId6" imgW="888614" imgH="431613" progId="Equation.3">
                  <p:embed/>
                  <p:pic>
                    <p:nvPicPr>
                      <p:cNvPr id="97280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2101" y="2031589"/>
                        <a:ext cx="1350962"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7" name="Object 7"/>
          <p:cNvGraphicFramePr>
            <a:graphicFrameLocks noChangeAspect="1"/>
          </p:cNvGraphicFramePr>
          <p:nvPr/>
        </p:nvGraphicFramePr>
        <p:xfrm>
          <a:off x="2602991" y="2632125"/>
          <a:ext cx="2205038" cy="1171575"/>
        </p:xfrm>
        <a:graphic>
          <a:graphicData uri="http://schemas.openxmlformats.org/presentationml/2006/ole">
            <mc:AlternateContent xmlns:mc="http://schemas.openxmlformats.org/markup-compatibility/2006">
              <mc:Choice xmlns:v="urn:schemas-microsoft-com:vml" Requires="v">
                <p:oleObj name="公式" r:id="rId8" imgW="1485900" imgH="787400" progId="Equation.3">
                  <p:embed/>
                </p:oleObj>
              </mc:Choice>
              <mc:Fallback>
                <p:oleObj name="公式" r:id="rId8" imgW="1485900" imgH="787400" progId="Equation.3">
                  <p:embed/>
                  <p:pic>
                    <p:nvPicPr>
                      <p:cNvPr id="97280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2991" y="2632125"/>
                        <a:ext cx="2205038"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08" name="Object 8"/>
          <p:cNvGraphicFramePr>
            <a:graphicFrameLocks noChangeAspect="1"/>
          </p:cNvGraphicFramePr>
          <p:nvPr/>
        </p:nvGraphicFramePr>
        <p:xfrm>
          <a:off x="5347779" y="2587675"/>
          <a:ext cx="3689350" cy="1189037"/>
        </p:xfrm>
        <a:graphic>
          <a:graphicData uri="http://schemas.openxmlformats.org/presentationml/2006/ole">
            <mc:AlternateContent xmlns:mc="http://schemas.openxmlformats.org/markup-compatibility/2006">
              <mc:Choice xmlns:v="urn:schemas-microsoft-com:vml" Requires="v">
                <p:oleObj name="公式" r:id="rId10" imgW="2451100" imgH="787400" progId="Equation.3">
                  <p:embed/>
                </p:oleObj>
              </mc:Choice>
              <mc:Fallback>
                <p:oleObj name="公式" r:id="rId10" imgW="2451100" imgH="787400" progId="Equation.3">
                  <p:embed/>
                  <p:pic>
                    <p:nvPicPr>
                      <p:cNvPr id="97280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7779" y="2587675"/>
                        <a:ext cx="368935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9"/>
          <p:cNvSpPr>
            <a:spLocks noGrp="1"/>
          </p:cNvSpPr>
          <p:nvPr>
            <p:ph type="title"/>
          </p:nvPr>
        </p:nvSpPr>
        <p:spPr/>
        <p:txBody>
          <a:bodyPr/>
          <a:lstStyle/>
          <a:p>
            <a:r>
              <a:rPr lang="zh-CN" altLang="en-US" dirty="0"/>
              <a:t>回路矩阵的性质</a:t>
            </a:r>
          </a:p>
        </p:txBody>
      </p:sp>
      <p:grpSp>
        <p:nvGrpSpPr>
          <p:cNvPr id="6" name="组合 5"/>
          <p:cNvGrpSpPr/>
          <p:nvPr/>
        </p:nvGrpSpPr>
        <p:grpSpPr>
          <a:xfrm>
            <a:off x="2346141" y="4638083"/>
            <a:ext cx="2237014" cy="1528677"/>
            <a:chOff x="822141" y="4638082"/>
            <a:chExt cx="2237014" cy="1528677"/>
          </a:xfrm>
        </p:grpSpPr>
        <p:cxnSp>
          <p:nvCxnSpPr>
            <p:cNvPr id="11" name="直接箭头连接符 10"/>
            <p:cNvCxnSpPr/>
            <p:nvPr/>
          </p:nvCxnSpPr>
          <p:spPr>
            <a:xfrm flipV="1">
              <a:off x="822141" y="4735284"/>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2141" y="5453741"/>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665784" y="4849584"/>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801855" y="4801369"/>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665784" y="5323113"/>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6" name="上弧形箭头 15"/>
            <p:cNvSpPr/>
            <p:nvPr/>
          </p:nvSpPr>
          <p:spPr>
            <a:xfrm rot="17215309">
              <a:off x="1787174" y="5161833"/>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sp>
          <p:nvSpPr>
            <p:cNvPr id="2" name="椭圆 1"/>
            <p:cNvSpPr/>
            <p:nvPr/>
          </p:nvSpPr>
          <p:spPr>
            <a:xfrm>
              <a:off x="2673288" y="4638082"/>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grpSp>
      <p:grpSp>
        <p:nvGrpSpPr>
          <p:cNvPr id="7" name="组合 6"/>
          <p:cNvGrpSpPr/>
          <p:nvPr/>
        </p:nvGrpSpPr>
        <p:grpSpPr>
          <a:xfrm>
            <a:off x="5347779" y="4687065"/>
            <a:ext cx="2237014" cy="1479694"/>
            <a:chOff x="3823779" y="4687065"/>
            <a:chExt cx="2237014" cy="1479694"/>
          </a:xfrm>
        </p:grpSpPr>
        <p:cxnSp>
          <p:nvCxnSpPr>
            <p:cNvPr id="18" name="直接箭头连接符 17"/>
            <p:cNvCxnSpPr/>
            <p:nvPr/>
          </p:nvCxnSpPr>
          <p:spPr>
            <a:xfrm flipV="1">
              <a:off x="3823779" y="4735284"/>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823779" y="5453741"/>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4667422" y="4849584"/>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803493" y="4801369"/>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4667422" y="5323113"/>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 name="上弧形箭头 22"/>
            <p:cNvSpPr/>
            <p:nvPr/>
          </p:nvSpPr>
          <p:spPr>
            <a:xfrm rot="17215309">
              <a:off x="4788812" y="5161833"/>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sp>
          <p:nvSpPr>
            <p:cNvPr id="24" name="椭圆 23"/>
            <p:cNvSpPr/>
            <p:nvPr/>
          </p:nvSpPr>
          <p:spPr>
            <a:xfrm>
              <a:off x="4680656" y="4687065"/>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grpSp>
      <p:cxnSp>
        <p:nvCxnSpPr>
          <p:cNvPr id="25" name="直接箭头连接符 24"/>
          <p:cNvCxnSpPr/>
          <p:nvPr/>
        </p:nvCxnSpPr>
        <p:spPr>
          <a:xfrm flipV="1">
            <a:off x="8007555" y="4827807"/>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8007556" y="5546263"/>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8851199" y="4942107"/>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31" idx="4"/>
          </p:cNvCxnSpPr>
          <p:nvPr/>
        </p:nvCxnSpPr>
        <p:spPr>
          <a:xfrm flipH="1" flipV="1">
            <a:off x="8936918" y="4893887"/>
            <a:ext cx="1252110" cy="55985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8851199" y="5415635"/>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0" name="上弧形箭头 29"/>
          <p:cNvSpPr/>
          <p:nvPr/>
        </p:nvSpPr>
        <p:spPr>
          <a:xfrm rot="17215309">
            <a:off x="8972588" y="5254356"/>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sp>
        <p:nvSpPr>
          <p:cNvPr id="31" name="椭圆 30"/>
          <p:cNvSpPr/>
          <p:nvPr/>
        </p:nvSpPr>
        <p:spPr>
          <a:xfrm>
            <a:off x="8864433" y="4779587"/>
            <a:ext cx="144971"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FFFFFF"/>
              </a:solidFill>
              <a:latin typeface="Calibri"/>
              <a:ea typeface="宋体" panose="02010600030101010101" pitchFamily="2" charset="-122"/>
            </a:endParaRPr>
          </a:p>
        </p:txBody>
      </p:sp>
    </p:spTree>
    <p:extLst>
      <p:ext uri="{BB962C8B-B14F-4D97-AF65-F5344CB8AC3E}">
        <p14:creationId xmlns:p14="http://schemas.microsoft.com/office/powerpoint/2010/main" val="437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2802">
                                            <p:txEl>
                                              <p:pRg st="2" end="2"/>
                                            </p:txEl>
                                          </p:spTgt>
                                        </p:tgtEl>
                                        <p:attrNameLst>
                                          <p:attrName>style.visibility</p:attrName>
                                        </p:attrNameLst>
                                      </p:cBhvr>
                                      <p:to>
                                        <p:strVal val="visible"/>
                                      </p:to>
                                    </p:set>
                                    <p:animEffect transition="in" filter="blinds(horizontal)">
                                      <p:cBhvr>
                                        <p:cTn id="7" dur="500"/>
                                        <p:tgtEl>
                                          <p:spTgt spid="972802">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72805"/>
                                        </p:tgtEl>
                                        <p:attrNameLst>
                                          <p:attrName>style.visibility</p:attrName>
                                        </p:attrNameLst>
                                      </p:cBhvr>
                                      <p:to>
                                        <p:strVal val="visible"/>
                                      </p:to>
                                    </p:set>
                                    <p:animEffect transition="in" filter="blinds(horizontal)">
                                      <p:cBhvr>
                                        <p:cTn id="11" dur="500"/>
                                        <p:tgtEl>
                                          <p:spTgt spid="972805"/>
                                        </p:tgtEl>
                                      </p:cBhvr>
                                    </p:animEffect>
                                  </p:childTnLst>
                                </p:cTn>
                              </p:par>
                              <p:par>
                                <p:cTn id="12" presetID="3" presetClass="entr" presetSubtype="10" fill="hold" nodeType="withEffect">
                                  <p:stCondLst>
                                    <p:cond delay="0"/>
                                  </p:stCondLst>
                                  <p:childTnLst>
                                    <p:set>
                                      <p:cBhvr>
                                        <p:cTn id="13" dur="1" fill="hold">
                                          <p:stCondLst>
                                            <p:cond delay="0"/>
                                          </p:stCondLst>
                                        </p:cTn>
                                        <p:tgtEl>
                                          <p:spTgt spid="972806"/>
                                        </p:tgtEl>
                                        <p:attrNameLst>
                                          <p:attrName>style.visibility</p:attrName>
                                        </p:attrNameLst>
                                      </p:cBhvr>
                                      <p:to>
                                        <p:strVal val="visible"/>
                                      </p:to>
                                    </p:set>
                                    <p:animEffect transition="in" filter="blinds(horizontal)">
                                      <p:cBhvr>
                                        <p:cTn id="14" dur="500"/>
                                        <p:tgtEl>
                                          <p:spTgt spid="972806"/>
                                        </p:tgtEl>
                                      </p:cBhvr>
                                    </p:animEffect>
                                  </p:childTnLst>
                                </p:cTn>
                              </p:par>
                              <p:par>
                                <p:cTn id="15" presetID="3" presetClass="entr" presetSubtype="10" fill="hold" nodeType="withEffect">
                                  <p:stCondLst>
                                    <p:cond delay="0"/>
                                  </p:stCondLst>
                                  <p:childTnLst>
                                    <p:set>
                                      <p:cBhvr>
                                        <p:cTn id="16" dur="1" fill="hold">
                                          <p:stCondLst>
                                            <p:cond delay="0"/>
                                          </p:stCondLst>
                                        </p:cTn>
                                        <p:tgtEl>
                                          <p:spTgt spid="972807"/>
                                        </p:tgtEl>
                                        <p:attrNameLst>
                                          <p:attrName>style.visibility</p:attrName>
                                        </p:attrNameLst>
                                      </p:cBhvr>
                                      <p:to>
                                        <p:strVal val="visible"/>
                                      </p:to>
                                    </p:set>
                                    <p:animEffect transition="in" filter="blinds(horizontal)">
                                      <p:cBhvr>
                                        <p:cTn id="17" dur="500"/>
                                        <p:tgtEl>
                                          <p:spTgt spid="972807"/>
                                        </p:tgtEl>
                                      </p:cBhvr>
                                    </p:animEffect>
                                  </p:childTnLst>
                                </p:cTn>
                              </p:par>
                              <p:par>
                                <p:cTn id="18" presetID="3" presetClass="entr" presetSubtype="10" fill="hold" nodeType="withEffect">
                                  <p:stCondLst>
                                    <p:cond delay="0"/>
                                  </p:stCondLst>
                                  <p:childTnLst>
                                    <p:set>
                                      <p:cBhvr>
                                        <p:cTn id="19" dur="1" fill="hold">
                                          <p:stCondLst>
                                            <p:cond delay="0"/>
                                          </p:stCondLst>
                                        </p:cTn>
                                        <p:tgtEl>
                                          <p:spTgt spid="972808"/>
                                        </p:tgtEl>
                                        <p:attrNameLst>
                                          <p:attrName>style.visibility</p:attrName>
                                        </p:attrNameLst>
                                      </p:cBhvr>
                                      <p:to>
                                        <p:strVal val="visible"/>
                                      </p:to>
                                    </p:set>
                                    <p:animEffect transition="in" filter="blinds(horizontal)">
                                      <p:cBhvr>
                                        <p:cTn id="20" dur="500"/>
                                        <p:tgtEl>
                                          <p:spTgt spid="97280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9"/>
          <p:cNvSpPr>
            <a:spLocks noGrp="1"/>
          </p:cNvSpPr>
          <p:nvPr>
            <p:ph type="title"/>
          </p:nvPr>
        </p:nvSpPr>
        <p:spPr/>
        <p:txBody>
          <a:bodyPr/>
          <a:lstStyle/>
          <a:p>
            <a:r>
              <a:rPr lang="zh-CN" altLang="en-US" dirty="0"/>
              <a:t>回路矩阵的性质</a:t>
            </a:r>
          </a:p>
        </p:txBody>
      </p:sp>
      <p:sp>
        <p:nvSpPr>
          <p:cNvPr id="4" name="矩形 3"/>
          <p:cNvSpPr>
            <a:spLocks noRot="1" noChangeAspect="1" noMove="1" noResize="1" noEditPoints="1" noAdjustHandles="1" noChangeArrowheads="1" noChangeShapeType="1" noTextEdit="1"/>
          </p:cNvSpPr>
          <p:nvPr/>
        </p:nvSpPr>
        <p:spPr>
          <a:xfrm>
            <a:off x="2179178" y="1300789"/>
            <a:ext cx="8077343" cy="4995919"/>
          </a:xfrm>
          <a:prstGeom prst="rect">
            <a:avLst/>
          </a:prstGeom>
          <a:blipFill rotWithShape="1">
            <a:blip r:embed="rId2" cstate="print"/>
            <a:stretch>
              <a:fillRect l="-1131" t="-1341"/>
            </a:stretch>
          </a:blipFill>
        </p:spPr>
        <p:txBody>
          <a:bodyPr/>
          <a:lstStyle/>
          <a:p>
            <a:pPr fontAlgn="base">
              <a:spcBef>
                <a:spcPct val="0"/>
              </a:spcBef>
              <a:spcAft>
                <a:spcPct val="0"/>
              </a:spcAft>
              <a:defRPr/>
            </a:pPr>
            <a:r>
              <a:rPr kumimoji="1" lang="zh-CN" altLang="en-US" sz="2400" b="1" dirty="0">
                <a:noFill/>
                <a:latin typeface="Arial" pitchFamily="34" charset="0"/>
                <a:ea typeface="宋体" pitchFamily="2" charset="-122"/>
              </a:rPr>
              <a:t> </a:t>
            </a:r>
          </a:p>
        </p:txBody>
      </p:sp>
    </p:spTree>
    <p:extLst>
      <p:ext uri="{BB962C8B-B14F-4D97-AF65-F5344CB8AC3E}">
        <p14:creationId xmlns:p14="http://schemas.microsoft.com/office/powerpoint/2010/main" val="55198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ChangeArrowheads="1"/>
          </p:cNvSpPr>
          <p:nvPr/>
        </p:nvSpPr>
        <p:spPr bwMode="auto">
          <a:xfrm>
            <a:off x="1930392" y="1268413"/>
            <a:ext cx="8802688" cy="3988784"/>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None/>
            </a:pPr>
            <a:r>
              <a:rPr lang="en-US" altLang="zh-CN" dirty="0">
                <a:solidFill>
                  <a:srgbClr val="000000"/>
                </a:solidFill>
                <a:latin typeface="Times New Roman" pitchFamily="18" charset="0"/>
              </a:rPr>
              <a:t>a. </a:t>
            </a:r>
            <a:r>
              <a:rPr lang="zh-CN" altLang="en-US" dirty="0">
                <a:solidFill>
                  <a:srgbClr val="000000"/>
                </a:solidFill>
                <a:latin typeface="Times New Roman" pitchFamily="18" charset="0"/>
              </a:rPr>
              <a:t>置</a:t>
            </a:r>
            <a:r>
              <a:rPr lang="en-US" altLang="zh-CN" i="1" dirty="0">
                <a:solidFill>
                  <a:srgbClr val="000000"/>
                </a:solidFill>
                <a:latin typeface="Times New Roman" pitchFamily="18" charset="0"/>
              </a:rPr>
              <a:t>S={2,3,..,n},w(1,1)=0,k=1</a:t>
            </a:r>
            <a:r>
              <a:rPr lang="en-US" altLang="zh-CN" dirty="0">
                <a:solidFill>
                  <a:srgbClr val="000000"/>
                </a:solidFill>
                <a:latin typeface="Times New Roman" pitchFamily="18" charset="0"/>
              </a:rPr>
              <a:t>,</a:t>
            </a:r>
            <a:r>
              <a:rPr lang="zh-CN" altLang="en-US" dirty="0">
                <a:solidFill>
                  <a:srgbClr val="000000"/>
                </a:solidFill>
                <a:latin typeface="Times New Roman" pitchFamily="18" charset="0"/>
              </a:rPr>
              <a:t>序列</a:t>
            </a:r>
            <a:r>
              <a:rPr lang="en-US" altLang="zh-CN" i="1" dirty="0">
                <a:solidFill>
                  <a:srgbClr val="000000"/>
                </a:solidFill>
                <a:latin typeface="Times New Roman" pitchFamily="18" charset="0"/>
              </a:rPr>
              <a:t>T=(1,1)</a:t>
            </a:r>
            <a:r>
              <a:rPr lang="zh-CN" altLang="en-US" i="1" dirty="0">
                <a:solidFill>
                  <a:srgbClr val="000000"/>
                </a:solidFill>
                <a:latin typeface="Times New Roman" pitchFamily="18" charset="0"/>
              </a:rPr>
              <a:t>，   </a:t>
            </a:r>
          </a:p>
          <a:p>
            <a:pPr lvl="1">
              <a:spcBef>
                <a:spcPct val="20000"/>
              </a:spcBef>
              <a:buClr>
                <a:srgbClr val="7F7F7F"/>
              </a:buClr>
              <a:buSzPct val="70000"/>
              <a:buFont typeface="Wingdings" pitchFamily="2" charset="2"/>
              <a:buNone/>
            </a:pPr>
            <a:r>
              <a:rPr lang="zh-CN" altLang="en-US" i="1" dirty="0">
                <a:solidFill>
                  <a:srgbClr val="000000"/>
                </a:solidFill>
                <a:latin typeface="Times New Roman" pitchFamily="18" charset="0"/>
              </a:rPr>
              <a:t>     </a:t>
            </a:r>
            <a:r>
              <a:rPr lang="en-US" altLang="zh-CN" i="1" dirty="0">
                <a:solidFill>
                  <a:srgbClr val="000000"/>
                </a:solidFill>
                <a:latin typeface="Times New Roman" pitchFamily="18" charset="0"/>
              </a:rPr>
              <a:t>w(</a:t>
            </a:r>
            <a:r>
              <a:rPr lang="en-US" altLang="zh-CN" i="1" dirty="0" err="1">
                <a:solidFill>
                  <a:srgbClr val="000000"/>
                </a:solidFill>
                <a:latin typeface="Times New Roman" pitchFamily="18" charset="0"/>
              </a:rPr>
              <a:t>i,k</a:t>
            </a:r>
            <a:r>
              <a:rPr lang="en-US" altLang="zh-CN" i="1" dirty="0">
                <a:solidFill>
                  <a:srgbClr val="000000"/>
                </a:solidFill>
                <a:latin typeface="Times New Roman" pitchFamily="18" charset="0"/>
              </a:rPr>
              <a:t>)=w(i,1),</a:t>
            </a:r>
            <a:r>
              <a:rPr lang="en-US" altLang="zh-CN" i="1" dirty="0" err="1">
                <a:solidFill>
                  <a:srgbClr val="000000"/>
                </a:solidFill>
                <a:latin typeface="Times New Roman" pitchFamily="18" charset="0"/>
              </a:rPr>
              <a:t>i∈S</a:t>
            </a:r>
            <a:r>
              <a:rPr lang="zh-CN" altLang="en-US" dirty="0">
                <a:solidFill>
                  <a:srgbClr val="000000"/>
                </a:solidFill>
                <a:latin typeface="Times New Roman" pitchFamily="18" charset="0"/>
              </a:rPr>
              <a:t>。</a:t>
            </a:r>
          </a:p>
          <a:p>
            <a:pPr lvl="1">
              <a:spcBef>
                <a:spcPct val="20000"/>
              </a:spcBef>
              <a:buClr>
                <a:srgbClr val="7F7F7F"/>
              </a:buClr>
              <a:buSzPct val="70000"/>
              <a:buFont typeface="Wingdings" pitchFamily="2" charset="2"/>
              <a:buNone/>
            </a:pPr>
            <a:r>
              <a:rPr lang="en-US" altLang="zh-CN" dirty="0">
                <a:solidFill>
                  <a:srgbClr val="000000"/>
                </a:solidFill>
                <a:latin typeface="Times New Roman" pitchFamily="18" charset="0"/>
              </a:rPr>
              <a:t>b. </a:t>
            </a:r>
            <a:r>
              <a:rPr lang="zh-CN" altLang="en-US" dirty="0">
                <a:solidFill>
                  <a:srgbClr val="000000"/>
                </a:solidFill>
                <a:latin typeface="Times New Roman" pitchFamily="18" charset="0"/>
              </a:rPr>
              <a:t>在</a:t>
            </a:r>
            <a:r>
              <a:rPr lang="en-US" altLang="zh-CN" dirty="0">
                <a:solidFill>
                  <a:srgbClr val="000000"/>
                </a:solidFill>
                <a:latin typeface="Times New Roman" pitchFamily="18" charset="0"/>
              </a:rPr>
              <a:t>S</a:t>
            </a:r>
            <a:r>
              <a:rPr lang="zh-CN" altLang="en-US" dirty="0">
                <a:solidFill>
                  <a:srgbClr val="000000"/>
                </a:solidFill>
                <a:latin typeface="Times New Roman" pitchFamily="18" charset="0"/>
              </a:rPr>
              <a:t>中，令                                        （</a:t>
            </a:r>
            <a:r>
              <a:rPr lang="zh-CN" altLang="en-US" sz="1600" dirty="0">
                <a:solidFill>
                  <a:srgbClr val="000000"/>
                </a:solidFill>
                <a:latin typeface="Times New Roman" pitchFamily="18" charset="0"/>
              </a:rPr>
              <a:t>注：这里的</a:t>
            </a:r>
            <a:r>
              <a:rPr lang="en-US" altLang="zh-CN" sz="1600" dirty="0">
                <a:solidFill>
                  <a:srgbClr val="000000"/>
                </a:solidFill>
                <a:latin typeface="Times New Roman" pitchFamily="18" charset="0"/>
              </a:rPr>
              <a:t>T</a:t>
            </a:r>
            <a:r>
              <a:rPr lang="zh-CN" altLang="en-US" sz="1600" dirty="0">
                <a:solidFill>
                  <a:srgbClr val="000000"/>
                </a:solidFill>
                <a:latin typeface="Times New Roman" pitchFamily="18" charset="0"/>
              </a:rPr>
              <a:t>为序列转化的集合）</a:t>
            </a:r>
          </a:p>
          <a:p>
            <a:pPr lvl="1">
              <a:spcBef>
                <a:spcPct val="20000"/>
              </a:spcBef>
              <a:buClr>
                <a:srgbClr val="7F7F7F"/>
              </a:buClr>
              <a:buSzPct val="70000"/>
              <a:buFont typeface="Wingdings" pitchFamily="2" charset="2"/>
              <a:buNone/>
            </a:pPr>
            <a:r>
              <a:rPr lang="zh-CN" altLang="en-US" dirty="0">
                <a:solidFill>
                  <a:srgbClr val="000000"/>
                </a:solidFill>
                <a:latin typeface="Times New Roman" pitchFamily="18" charset="0"/>
              </a:rPr>
              <a:t>    对回路</a:t>
            </a:r>
            <a:r>
              <a:rPr lang="en-US" altLang="zh-CN" dirty="0">
                <a:solidFill>
                  <a:srgbClr val="000000"/>
                </a:solidFill>
                <a:latin typeface="Times New Roman" pitchFamily="18" charset="0"/>
              </a:rPr>
              <a:t>T</a:t>
            </a:r>
            <a:r>
              <a:rPr lang="zh-CN" altLang="en-US" dirty="0">
                <a:solidFill>
                  <a:srgbClr val="000000"/>
                </a:solidFill>
                <a:latin typeface="Times New Roman" pitchFamily="18" charset="0"/>
              </a:rPr>
              <a:t>中的边</a:t>
            </a:r>
            <a:r>
              <a:rPr lang="en-US" altLang="zh-CN" i="1" dirty="0">
                <a:solidFill>
                  <a:srgbClr val="000000"/>
                </a:solidFill>
                <a:latin typeface="Times New Roman" pitchFamily="18" charset="0"/>
              </a:rPr>
              <a:t>(t,t</a:t>
            </a:r>
            <a:r>
              <a:rPr lang="en-US" altLang="zh-CN" i="1" baseline="-25000" dirty="0">
                <a:solidFill>
                  <a:srgbClr val="000000"/>
                </a:solidFill>
                <a:latin typeface="Times New Roman" pitchFamily="18" charset="0"/>
                <a:ea typeface="华文细黑" pitchFamily="2" charset="-122"/>
              </a:rPr>
              <a:t>1</a:t>
            </a:r>
            <a:r>
              <a:rPr lang="en-US" altLang="zh-CN" i="1" dirty="0">
                <a:solidFill>
                  <a:srgbClr val="000000"/>
                </a:solidFill>
                <a:latin typeface="Times New Roman" pitchFamily="18" charset="0"/>
              </a:rPr>
              <a:t>),(t,t</a:t>
            </a:r>
            <a:r>
              <a:rPr lang="en-US" altLang="zh-CN" i="1" baseline="-25000" dirty="0">
                <a:solidFill>
                  <a:srgbClr val="000000"/>
                </a:solidFill>
                <a:latin typeface="Times New Roman" pitchFamily="18" charset="0"/>
                <a:ea typeface="华文细黑" pitchFamily="2" charset="-122"/>
              </a:rPr>
              <a:t>2</a:t>
            </a:r>
            <a:r>
              <a:rPr lang="en-US" altLang="zh-CN" i="1" dirty="0">
                <a:solidFill>
                  <a:srgbClr val="000000"/>
                </a:solidFill>
                <a:latin typeface="Times New Roman" pitchFamily="18" charset="0"/>
              </a:rPr>
              <a:t>),</a:t>
            </a:r>
            <a:r>
              <a:rPr lang="en-US" altLang="zh-CN" dirty="0">
                <a:solidFill>
                  <a:srgbClr val="000000"/>
                </a:solidFill>
                <a:latin typeface="Times New Roman" pitchFamily="18" charset="0"/>
              </a:rPr>
              <a:t> </a:t>
            </a:r>
          </a:p>
          <a:p>
            <a:r>
              <a:rPr lang="en-US" altLang="zh-CN"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ea typeface="华文细黑" pitchFamily="2" charset="-122"/>
              </a:rPr>
              <a:t>如果</a:t>
            </a:r>
            <a:r>
              <a:rPr lang="en-US" altLang="zh-CN" i="1" dirty="0">
                <a:solidFill>
                  <a:srgbClr val="000000"/>
                </a:solidFill>
                <a:latin typeface="Times New Roman" pitchFamily="18" charset="0"/>
                <a:ea typeface="华文细黑" pitchFamily="2" charset="-122"/>
              </a:rPr>
              <a:t>w(</a:t>
            </a:r>
            <a:r>
              <a:rPr lang="en-US" altLang="zh-CN" i="1" dirty="0" err="1">
                <a:solidFill>
                  <a:srgbClr val="000000"/>
                </a:solidFill>
                <a:latin typeface="Times New Roman" pitchFamily="18" charset="0"/>
                <a:ea typeface="华文细黑" pitchFamily="2" charset="-122"/>
              </a:rPr>
              <a:t>j,t</a:t>
            </a:r>
            <a:r>
              <a:rPr lang="en-US" altLang="zh-CN" i="1" dirty="0">
                <a:solidFill>
                  <a:srgbClr val="000000"/>
                </a:solidFill>
                <a:latin typeface="Times New Roman" pitchFamily="18" charset="0"/>
                <a:ea typeface="华文细黑" pitchFamily="2" charset="-122"/>
              </a:rPr>
              <a:t>)+w(j,t</a:t>
            </a:r>
            <a:r>
              <a:rPr lang="en-US" altLang="zh-CN" i="1" baseline="-25000" dirty="0">
                <a:solidFill>
                  <a:srgbClr val="000000"/>
                </a:solidFill>
                <a:latin typeface="Times New Roman" pitchFamily="18" charset="0"/>
                <a:ea typeface="华文细黑" pitchFamily="2" charset="-122"/>
              </a:rPr>
              <a:t>1</a:t>
            </a:r>
            <a:r>
              <a:rPr lang="en-US" altLang="zh-CN" i="1" dirty="0">
                <a:solidFill>
                  <a:srgbClr val="000000"/>
                </a:solidFill>
                <a:latin typeface="Times New Roman" pitchFamily="18" charset="0"/>
                <a:ea typeface="华文细黑" pitchFamily="2" charset="-122"/>
              </a:rPr>
              <a:t>)-w(t,t</a:t>
            </a:r>
            <a:r>
              <a:rPr lang="en-US" altLang="zh-CN" i="1" baseline="-25000" dirty="0">
                <a:solidFill>
                  <a:srgbClr val="000000"/>
                </a:solidFill>
                <a:latin typeface="Times New Roman" pitchFamily="18" charset="0"/>
                <a:ea typeface="华文细黑" pitchFamily="2" charset="-122"/>
              </a:rPr>
              <a:t>1</a:t>
            </a:r>
            <a:r>
              <a:rPr lang="en-US" altLang="zh-CN" i="1" dirty="0">
                <a:solidFill>
                  <a:srgbClr val="000000"/>
                </a:solidFill>
                <a:latin typeface="Times New Roman" pitchFamily="18" charset="0"/>
                <a:ea typeface="华文细黑" pitchFamily="2" charset="-122"/>
              </a:rPr>
              <a:t>)&lt;=w(</a:t>
            </a:r>
            <a:r>
              <a:rPr lang="en-US" altLang="zh-CN" i="1" dirty="0" err="1">
                <a:solidFill>
                  <a:srgbClr val="000000"/>
                </a:solidFill>
                <a:latin typeface="Times New Roman" pitchFamily="18" charset="0"/>
                <a:ea typeface="华文细黑" pitchFamily="2" charset="-122"/>
              </a:rPr>
              <a:t>j,t</a:t>
            </a:r>
            <a:r>
              <a:rPr lang="en-US" altLang="zh-CN" i="1" dirty="0">
                <a:solidFill>
                  <a:srgbClr val="000000"/>
                </a:solidFill>
                <a:latin typeface="Times New Roman" pitchFamily="18" charset="0"/>
                <a:ea typeface="华文细黑" pitchFamily="2" charset="-122"/>
              </a:rPr>
              <a:t>)+w(j,t</a:t>
            </a:r>
            <a:r>
              <a:rPr lang="en-US" altLang="zh-CN" i="1" baseline="-25000" dirty="0">
                <a:solidFill>
                  <a:srgbClr val="000000"/>
                </a:solidFill>
                <a:latin typeface="Times New Roman" pitchFamily="18" charset="0"/>
                <a:ea typeface="华文细黑" pitchFamily="2" charset="-122"/>
              </a:rPr>
              <a:t>2</a:t>
            </a:r>
            <a:r>
              <a:rPr lang="en-US" altLang="zh-CN" i="1" dirty="0">
                <a:solidFill>
                  <a:srgbClr val="000000"/>
                </a:solidFill>
                <a:latin typeface="Times New Roman" pitchFamily="18" charset="0"/>
                <a:ea typeface="华文细黑" pitchFamily="2" charset="-122"/>
              </a:rPr>
              <a:t>)-w(t,t</a:t>
            </a:r>
            <a:r>
              <a:rPr lang="en-US" altLang="zh-CN" i="1" baseline="-25000" dirty="0">
                <a:solidFill>
                  <a:srgbClr val="000000"/>
                </a:solidFill>
                <a:latin typeface="Times New Roman" pitchFamily="18" charset="0"/>
                <a:ea typeface="华文细黑" pitchFamily="2" charset="-122"/>
              </a:rPr>
              <a:t>2</a:t>
            </a:r>
            <a:r>
              <a:rPr lang="en-US" altLang="zh-CN" i="1" dirty="0">
                <a:solidFill>
                  <a:srgbClr val="000000"/>
                </a:solidFill>
                <a:latin typeface="Times New Roman" pitchFamily="18" charset="0"/>
                <a:ea typeface="华文细黑" pitchFamily="2" charset="-122"/>
              </a:rPr>
              <a:t>)</a:t>
            </a:r>
            <a:r>
              <a:rPr lang="zh-CN" altLang="en-US" i="1" dirty="0">
                <a:solidFill>
                  <a:srgbClr val="000000"/>
                </a:solidFill>
                <a:latin typeface="Times New Roman" pitchFamily="18" charset="0"/>
                <a:ea typeface="华文细黑" pitchFamily="2" charset="-122"/>
              </a:rPr>
              <a:t>，</a:t>
            </a:r>
          </a:p>
          <a:p>
            <a:r>
              <a:rPr lang="zh-CN" altLang="en-US" dirty="0">
                <a:solidFill>
                  <a:srgbClr val="000000"/>
                </a:solidFill>
                <a:latin typeface="Times New Roman" pitchFamily="18" charset="0"/>
                <a:ea typeface="华文细黑" pitchFamily="2" charset="-122"/>
              </a:rPr>
              <a:t>          则</a:t>
            </a:r>
            <a:r>
              <a:rPr lang="en-US" altLang="zh-CN" i="1" dirty="0">
                <a:solidFill>
                  <a:srgbClr val="000000"/>
                </a:solidFill>
                <a:latin typeface="Times New Roman" pitchFamily="18" charset="0"/>
                <a:ea typeface="华文细黑" pitchFamily="2" charset="-122"/>
              </a:rPr>
              <a:t>j</a:t>
            </a:r>
            <a:r>
              <a:rPr lang="zh-CN" altLang="en-US" dirty="0">
                <a:solidFill>
                  <a:srgbClr val="000000"/>
                </a:solidFill>
                <a:latin typeface="Times New Roman" pitchFamily="18" charset="0"/>
                <a:ea typeface="华文细黑" pitchFamily="2" charset="-122"/>
              </a:rPr>
              <a:t>插到</a:t>
            </a:r>
            <a:r>
              <a:rPr lang="en-US" altLang="zh-CN" i="1" dirty="0">
                <a:solidFill>
                  <a:srgbClr val="000000"/>
                </a:solidFill>
                <a:latin typeface="Times New Roman" pitchFamily="18" charset="0"/>
                <a:ea typeface="华文细黑" pitchFamily="2" charset="-122"/>
              </a:rPr>
              <a:t>t</a:t>
            </a:r>
            <a:r>
              <a:rPr lang="zh-CN" altLang="en-US" dirty="0">
                <a:solidFill>
                  <a:srgbClr val="000000"/>
                </a:solidFill>
                <a:latin typeface="Times New Roman" pitchFamily="18" charset="0"/>
                <a:ea typeface="华文细黑" pitchFamily="2" charset="-122"/>
              </a:rPr>
              <a:t>与</a:t>
            </a:r>
            <a:r>
              <a:rPr lang="en-US" altLang="zh-CN" i="1" dirty="0">
                <a:solidFill>
                  <a:srgbClr val="000000"/>
                </a:solidFill>
                <a:latin typeface="Times New Roman" pitchFamily="18" charset="0"/>
                <a:ea typeface="华文细黑" pitchFamily="2" charset="-122"/>
              </a:rPr>
              <a:t>t</a:t>
            </a:r>
            <a:r>
              <a:rPr lang="en-US" altLang="zh-CN" i="1" baseline="-25000" dirty="0">
                <a:solidFill>
                  <a:srgbClr val="000000"/>
                </a:solidFill>
                <a:latin typeface="Times New Roman" pitchFamily="18" charset="0"/>
                <a:ea typeface="华文细黑" pitchFamily="2" charset="-122"/>
              </a:rPr>
              <a:t>1</a:t>
            </a:r>
            <a:r>
              <a:rPr lang="zh-CN" altLang="en-US" dirty="0">
                <a:solidFill>
                  <a:srgbClr val="000000"/>
                </a:solidFill>
                <a:latin typeface="Times New Roman" pitchFamily="18" charset="0"/>
                <a:ea typeface="华文细黑" pitchFamily="2" charset="-122"/>
              </a:rPr>
              <a:t>之间</a:t>
            </a:r>
            <a:r>
              <a:rPr lang="en-US" altLang="zh-CN"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ea typeface="华文细黑" pitchFamily="2" charset="-122"/>
              </a:rPr>
              <a:t>否则</a:t>
            </a:r>
            <a:r>
              <a:rPr lang="en-US" altLang="zh-CN" i="1" dirty="0">
                <a:solidFill>
                  <a:srgbClr val="000000"/>
                </a:solidFill>
                <a:latin typeface="Times New Roman" pitchFamily="18" charset="0"/>
                <a:ea typeface="华文细黑" pitchFamily="2" charset="-122"/>
              </a:rPr>
              <a:t>j</a:t>
            </a:r>
            <a:r>
              <a:rPr lang="zh-CN" altLang="en-US" dirty="0">
                <a:solidFill>
                  <a:srgbClr val="000000"/>
                </a:solidFill>
                <a:latin typeface="Times New Roman" pitchFamily="18" charset="0"/>
                <a:ea typeface="华文细黑" pitchFamily="2" charset="-122"/>
              </a:rPr>
              <a:t>在</a:t>
            </a:r>
            <a:r>
              <a:rPr lang="en-US" altLang="zh-CN" i="1" dirty="0">
                <a:solidFill>
                  <a:srgbClr val="000000"/>
                </a:solidFill>
                <a:latin typeface="Times New Roman" pitchFamily="18" charset="0"/>
                <a:ea typeface="华文细黑" pitchFamily="2" charset="-122"/>
              </a:rPr>
              <a:t>t</a:t>
            </a:r>
            <a:r>
              <a:rPr lang="zh-CN" altLang="en-US" dirty="0">
                <a:solidFill>
                  <a:srgbClr val="000000"/>
                </a:solidFill>
                <a:latin typeface="Times New Roman" pitchFamily="18" charset="0"/>
                <a:ea typeface="华文细黑" pitchFamily="2" charset="-122"/>
              </a:rPr>
              <a:t>与</a:t>
            </a:r>
            <a:r>
              <a:rPr lang="en-US" altLang="zh-CN" i="1" dirty="0">
                <a:solidFill>
                  <a:srgbClr val="000000"/>
                </a:solidFill>
                <a:latin typeface="Times New Roman" pitchFamily="18" charset="0"/>
                <a:ea typeface="华文细黑" pitchFamily="2" charset="-122"/>
              </a:rPr>
              <a:t>t</a:t>
            </a:r>
            <a:r>
              <a:rPr lang="en-US" altLang="zh-CN" i="1" baseline="-25000" dirty="0">
                <a:solidFill>
                  <a:srgbClr val="000000"/>
                </a:solidFill>
                <a:latin typeface="Times New Roman" pitchFamily="18" charset="0"/>
                <a:ea typeface="华文细黑" pitchFamily="2" charset="-122"/>
              </a:rPr>
              <a:t>2</a:t>
            </a:r>
            <a:r>
              <a:rPr lang="zh-CN" altLang="en-US" dirty="0">
                <a:solidFill>
                  <a:srgbClr val="000000"/>
                </a:solidFill>
                <a:latin typeface="Times New Roman" pitchFamily="18" charset="0"/>
                <a:ea typeface="华文细黑" pitchFamily="2" charset="-122"/>
              </a:rPr>
              <a:t>之间</a:t>
            </a:r>
          </a:p>
          <a:p>
            <a:r>
              <a:rPr lang="zh-CN" altLang="en-US" i="1" dirty="0">
                <a:solidFill>
                  <a:srgbClr val="000000"/>
                </a:solidFill>
                <a:latin typeface="Times New Roman" pitchFamily="18" charset="0"/>
                <a:ea typeface="华文细黑" pitchFamily="2" charset="-122"/>
              </a:rPr>
              <a:t>          </a:t>
            </a:r>
            <a:r>
              <a:rPr lang="en-US" altLang="zh-CN" i="1" dirty="0">
                <a:solidFill>
                  <a:srgbClr val="000000"/>
                </a:solidFill>
                <a:latin typeface="Times New Roman" pitchFamily="18" charset="0"/>
                <a:ea typeface="华文细黑" pitchFamily="2" charset="-122"/>
              </a:rPr>
              <a:t>S=S-{j}</a:t>
            </a:r>
          </a:p>
          <a:p>
            <a:r>
              <a:rPr lang="en-US" altLang="zh-CN"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ea typeface="华文细黑" pitchFamily="2" charset="-122"/>
              </a:rPr>
              <a:t>若</a:t>
            </a:r>
            <a:r>
              <a:rPr lang="en-US" altLang="zh-CN" i="1" dirty="0">
                <a:solidFill>
                  <a:srgbClr val="000000"/>
                </a:solidFill>
                <a:latin typeface="Times New Roman" pitchFamily="18" charset="0"/>
                <a:ea typeface="华文细黑" pitchFamily="2" charset="-122"/>
              </a:rPr>
              <a:t>S=</a:t>
            </a:r>
            <a:r>
              <a:rPr lang="el-GR" altLang="zh-CN" i="1" dirty="0">
                <a:solidFill>
                  <a:srgbClr val="000000"/>
                </a:solidFill>
                <a:latin typeface="Times New Roman" pitchFamily="18" charset="0"/>
                <a:ea typeface="华文细黑" pitchFamily="2" charset="-122"/>
                <a:cs typeface="Times New Roman" pitchFamily="18" charset="0"/>
              </a:rPr>
              <a:t>Φ</a:t>
            </a:r>
            <a:r>
              <a:rPr lang="zh-CN" altLang="el-GR" dirty="0">
                <a:solidFill>
                  <a:srgbClr val="000000"/>
                </a:solidFill>
                <a:latin typeface="Times New Roman" pitchFamily="18" charset="0"/>
                <a:ea typeface="华文细黑" pitchFamily="2" charset="-122"/>
                <a:cs typeface="Times New Roman" pitchFamily="18" charset="0"/>
              </a:rPr>
              <a:t>，</a:t>
            </a:r>
            <a:r>
              <a:rPr lang="zh-CN" altLang="en-US" dirty="0">
                <a:solidFill>
                  <a:srgbClr val="000000"/>
                </a:solidFill>
                <a:latin typeface="Times New Roman" pitchFamily="18" charset="0"/>
                <a:ea typeface="华文细黑" pitchFamily="2" charset="-122"/>
                <a:cs typeface="Times New Roman" pitchFamily="18" charset="0"/>
              </a:rPr>
              <a:t>结束，否则转</a:t>
            </a:r>
            <a:r>
              <a:rPr lang="en-US" altLang="zh-CN" dirty="0">
                <a:solidFill>
                  <a:srgbClr val="000000"/>
                </a:solidFill>
                <a:latin typeface="Times New Roman" pitchFamily="18" charset="0"/>
                <a:ea typeface="华文细黑" pitchFamily="2" charset="-122"/>
                <a:cs typeface="Times New Roman" pitchFamily="18" charset="0"/>
              </a:rPr>
              <a:t>c</a:t>
            </a:r>
            <a:endParaRPr lang="en-US" altLang="zh-CN" dirty="0">
              <a:solidFill>
                <a:srgbClr val="000000"/>
              </a:solidFill>
              <a:latin typeface="Times New Roman" pitchFamily="18" charset="0"/>
            </a:endParaRPr>
          </a:p>
          <a:p>
            <a:pPr lvl="1">
              <a:spcBef>
                <a:spcPct val="20000"/>
              </a:spcBef>
              <a:buClr>
                <a:srgbClr val="7F7F7F"/>
              </a:buClr>
              <a:buSzPct val="70000"/>
              <a:buFont typeface="Wingdings" pitchFamily="2" charset="2"/>
              <a:buNone/>
            </a:pPr>
            <a:r>
              <a:rPr lang="en-US" altLang="zh-CN" sz="2800" dirty="0">
                <a:solidFill>
                  <a:srgbClr val="000000"/>
                </a:solidFill>
                <a:latin typeface="Garamond" pitchFamily="18" charset="0"/>
              </a:rPr>
              <a:t>c. </a:t>
            </a:r>
            <a:r>
              <a:rPr lang="zh-CN" altLang="en-US" dirty="0">
                <a:solidFill>
                  <a:srgbClr val="000000"/>
                </a:solidFill>
                <a:latin typeface="Garamond" pitchFamily="18" charset="0"/>
              </a:rPr>
              <a:t>对全部</a:t>
            </a:r>
            <a:r>
              <a:rPr lang="en-US" altLang="zh-CN" i="1" dirty="0" err="1">
                <a:solidFill>
                  <a:srgbClr val="000000"/>
                </a:solidFill>
                <a:latin typeface="Times New Roman" pitchFamily="18" charset="0"/>
              </a:rPr>
              <a:t>i∈S</a:t>
            </a:r>
            <a:r>
              <a:rPr lang="en-US" altLang="zh-CN" i="1" dirty="0">
                <a:solidFill>
                  <a:srgbClr val="000000"/>
                </a:solidFill>
                <a:latin typeface="Times New Roman" pitchFamily="18" charset="0"/>
              </a:rPr>
              <a:t>,</a:t>
            </a:r>
            <a:r>
              <a:rPr lang="zh-CN" altLang="en-US" dirty="0">
                <a:solidFill>
                  <a:srgbClr val="000000"/>
                </a:solidFill>
                <a:latin typeface="Times New Roman" pitchFamily="18" charset="0"/>
              </a:rPr>
              <a:t>置</a:t>
            </a:r>
          </a:p>
          <a:p>
            <a:pPr lvl="1">
              <a:spcBef>
                <a:spcPct val="20000"/>
              </a:spcBef>
              <a:buClr>
                <a:srgbClr val="7F7F7F"/>
              </a:buClr>
              <a:buSzPct val="70000"/>
              <a:buFont typeface="Wingdings" pitchFamily="2" charset="2"/>
              <a:buNone/>
            </a:pPr>
            <a:r>
              <a:rPr lang="zh-CN" altLang="en-US" i="1" dirty="0">
                <a:solidFill>
                  <a:srgbClr val="000000"/>
                </a:solidFill>
                <a:latin typeface="Times New Roman" pitchFamily="18" charset="0"/>
                <a:ea typeface="华文细黑" pitchFamily="2" charset="-122"/>
              </a:rPr>
              <a:t>    </a:t>
            </a:r>
            <a:r>
              <a:rPr lang="en-US" altLang="zh-CN" i="1" dirty="0">
                <a:solidFill>
                  <a:srgbClr val="000000"/>
                </a:solidFill>
                <a:latin typeface="Times New Roman" pitchFamily="18" charset="0"/>
                <a:ea typeface="华文细黑" pitchFamily="2" charset="-122"/>
              </a:rPr>
              <a:t>w(</a:t>
            </a:r>
            <a:r>
              <a:rPr lang="en-US" altLang="zh-CN" i="1" dirty="0" err="1">
                <a:solidFill>
                  <a:srgbClr val="000000"/>
                </a:solidFill>
                <a:latin typeface="Times New Roman" pitchFamily="18" charset="0"/>
                <a:ea typeface="华文细黑" pitchFamily="2" charset="-122"/>
              </a:rPr>
              <a:t>i,k</a:t>
            </a:r>
            <a:r>
              <a:rPr lang="en-US" altLang="zh-CN" i="1" dirty="0">
                <a:solidFill>
                  <a:srgbClr val="000000"/>
                </a:solidFill>
                <a:latin typeface="Times New Roman" pitchFamily="18" charset="0"/>
                <a:ea typeface="华文细黑" pitchFamily="2" charset="-122"/>
              </a:rPr>
              <a:t>)=min(w(</a:t>
            </a:r>
            <a:r>
              <a:rPr lang="en-US" altLang="zh-CN" i="1" dirty="0" err="1">
                <a:solidFill>
                  <a:srgbClr val="000000"/>
                </a:solidFill>
                <a:latin typeface="Times New Roman" pitchFamily="18" charset="0"/>
                <a:ea typeface="华文细黑" pitchFamily="2" charset="-122"/>
              </a:rPr>
              <a:t>i,k</a:t>
            </a:r>
            <a:r>
              <a:rPr lang="en-US" altLang="zh-CN" i="1" dirty="0">
                <a:solidFill>
                  <a:srgbClr val="000000"/>
                </a:solidFill>
                <a:latin typeface="Times New Roman" pitchFamily="18" charset="0"/>
                <a:ea typeface="华文细黑" pitchFamily="2" charset="-122"/>
              </a:rPr>
              <a:t>),w(</a:t>
            </a:r>
            <a:r>
              <a:rPr lang="en-US" altLang="zh-CN" i="1" dirty="0" err="1">
                <a:solidFill>
                  <a:srgbClr val="000000"/>
                </a:solidFill>
                <a:latin typeface="Times New Roman" pitchFamily="18" charset="0"/>
                <a:ea typeface="华文细黑" pitchFamily="2" charset="-122"/>
              </a:rPr>
              <a:t>i,j</a:t>
            </a:r>
            <a:r>
              <a:rPr lang="en-US" altLang="zh-CN" i="1" dirty="0">
                <a:solidFill>
                  <a:srgbClr val="000000"/>
                </a:solidFill>
                <a:latin typeface="Times New Roman" pitchFamily="18" charset="0"/>
                <a:ea typeface="华文细黑" pitchFamily="2" charset="-122"/>
              </a:rPr>
              <a:t>))</a:t>
            </a:r>
          </a:p>
          <a:p>
            <a:pPr lvl="1">
              <a:spcBef>
                <a:spcPct val="20000"/>
              </a:spcBef>
              <a:buClr>
                <a:srgbClr val="7F7F7F"/>
              </a:buClr>
              <a:buSzPct val="70000"/>
              <a:buFont typeface="Wingdings" pitchFamily="2" charset="2"/>
              <a:buNone/>
            </a:pPr>
            <a:r>
              <a:rPr lang="en-US" altLang="zh-CN" i="1" dirty="0">
                <a:solidFill>
                  <a:srgbClr val="000000"/>
                </a:solidFill>
                <a:latin typeface="Times New Roman" pitchFamily="18" charset="0"/>
                <a:ea typeface="华文细黑" pitchFamily="2" charset="-122"/>
              </a:rPr>
              <a:t>     </a:t>
            </a:r>
            <a:r>
              <a:rPr lang="zh-CN" altLang="en-US" dirty="0">
                <a:solidFill>
                  <a:srgbClr val="000000"/>
                </a:solidFill>
                <a:latin typeface="Times New Roman" pitchFamily="18" charset="0"/>
                <a:ea typeface="华文细黑" pitchFamily="2" charset="-122"/>
              </a:rPr>
              <a:t>转 </a:t>
            </a:r>
            <a:r>
              <a:rPr lang="en-US" altLang="zh-CN" dirty="0">
                <a:solidFill>
                  <a:srgbClr val="000000"/>
                </a:solidFill>
                <a:latin typeface="Times New Roman" pitchFamily="18" charset="0"/>
                <a:ea typeface="华文细黑" pitchFamily="2" charset="-122"/>
              </a:rPr>
              <a:t>b</a:t>
            </a:r>
            <a:r>
              <a:rPr lang="zh-CN" altLang="en-US" dirty="0">
                <a:solidFill>
                  <a:srgbClr val="000000"/>
                </a:solidFill>
                <a:latin typeface="Times New Roman" pitchFamily="18" charset="0"/>
                <a:ea typeface="华文细黑" pitchFamily="2" charset="-122"/>
              </a:rPr>
              <a:t>。</a:t>
            </a:r>
            <a:endParaRPr lang="zh-CN" altLang="en-US" dirty="0">
              <a:solidFill>
                <a:srgbClr val="000000"/>
              </a:solidFill>
              <a:latin typeface="Times New Roman" pitchFamily="18" charset="0"/>
            </a:endParaRPr>
          </a:p>
          <a:p>
            <a:pPr lvl="1">
              <a:spcBef>
                <a:spcPct val="20000"/>
              </a:spcBef>
              <a:buClr>
                <a:srgbClr val="7F7F7F"/>
              </a:buClr>
              <a:buSzPct val="70000"/>
              <a:buFont typeface="Wingdings" pitchFamily="2" charset="2"/>
              <a:buNone/>
            </a:pPr>
            <a:endParaRPr lang="en-US" altLang="zh-CN" i="1" dirty="0">
              <a:solidFill>
                <a:srgbClr val="000000"/>
              </a:solidFill>
              <a:latin typeface="Times New Roman" pitchFamily="18" charset="0"/>
            </a:endParaRPr>
          </a:p>
        </p:txBody>
      </p:sp>
      <p:graphicFrame>
        <p:nvGraphicFramePr>
          <p:cNvPr id="406532" name="Object 4"/>
          <p:cNvGraphicFramePr>
            <a:graphicFrameLocks noChangeAspect="1"/>
          </p:cNvGraphicFramePr>
          <p:nvPr/>
        </p:nvGraphicFramePr>
        <p:xfrm>
          <a:off x="4341813" y="2209801"/>
          <a:ext cx="2834842" cy="582613"/>
        </p:xfrm>
        <a:graphic>
          <a:graphicData uri="http://schemas.openxmlformats.org/presentationml/2006/ole">
            <mc:AlternateContent xmlns:mc="http://schemas.openxmlformats.org/markup-compatibility/2006">
              <mc:Choice xmlns:v="urn:schemas-microsoft-com:vml" Requires="v">
                <p:oleObj name="公式" r:id="rId2" imgW="1295400" imgH="381000" progId="Equation.3">
                  <p:embed/>
                </p:oleObj>
              </mc:Choice>
              <mc:Fallback>
                <p:oleObj name="公式" r:id="rId2" imgW="1295400" imgH="381000" progId="Equation.3">
                  <p:embed/>
                  <p:pic>
                    <p:nvPicPr>
                      <p:cNvPr id="4065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813" y="2209801"/>
                        <a:ext cx="2834842"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6533" name="Rectangle 5"/>
          <p:cNvSpPr>
            <a:spLocks noChangeArrowheads="1"/>
          </p:cNvSpPr>
          <p:nvPr/>
        </p:nvSpPr>
        <p:spPr bwMode="auto">
          <a:xfrm>
            <a:off x="4856380" y="6030342"/>
            <a:ext cx="3217547" cy="369332"/>
          </a:xfrm>
          <a:prstGeom prst="rect">
            <a:avLst/>
          </a:prstGeom>
          <a:solidFill>
            <a:schemeClr val="bg1"/>
          </a:solidFill>
          <a:ln w="9525">
            <a:noFill/>
            <a:miter lim="800000"/>
            <a:headEnd/>
            <a:tailEnd/>
          </a:ln>
        </p:spPr>
        <p:txBody>
          <a:bodyPr wrap="none">
            <a:spAutoFit/>
          </a:bodyPr>
          <a:lstStyle/>
          <a:p>
            <a:r>
              <a:rPr lang="zh-CN" altLang="en-US" dirty="0">
                <a:solidFill>
                  <a:srgbClr val="4D5B6B"/>
                </a:solidFill>
              </a:rPr>
              <a:t>便宜算法的计算复杂度为</a:t>
            </a:r>
            <a:r>
              <a:rPr lang="en-US" altLang="zh-CN" dirty="0">
                <a:solidFill>
                  <a:srgbClr val="4D5B6B"/>
                </a:solidFill>
              </a:rPr>
              <a:t>O(n</a:t>
            </a:r>
            <a:r>
              <a:rPr lang="en-US" altLang="zh-CN" baseline="30000" dirty="0">
                <a:solidFill>
                  <a:srgbClr val="4D5B6B"/>
                </a:solidFill>
              </a:rPr>
              <a:t>2</a:t>
            </a:r>
            <a:r>
              <a:rPr lang="en-US" altLang="zh-CN" dirty="0">
                <a:solidFill>
                  <a:srgbClr val="4D5B6B"/>
                </a:solidFill>
              </a:rPr>
              <a:t>)</a:t>
            </a:r>
          </a:p>
        </p:txBody>
      </p:sp>
      <p:sp>
        <p:nvSpPr>
          <p:cNvPr id="8" name="标题 5"/>
          <p:cNvSpPr>
            <a:spLocks noGrp="1"/>
          </p:cNvSpPr>
          <p:nvPr>
            <p:ph type="title"/>
          </p:nvPr>
        </p:nvSpPr>
        <p:spPr/>
        <p:txBody>
          <a:bodyPr/>
          <a:lstStyle/>
          <a:p>
            <a:r>
              <a:rPr lang="zh-CN" altLang="en-US" dirty="0"/>
              <a:t>“便宜”算法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6530">
                                            <p:txEl>
                                              <p:pRg st="0" end="0"/>
                                            </p:txEl>
                                          </p:spTgt>
                                        </p:tgtEl>
                                        <p:attrNameLst>
                                          <p:attrName>style.visibility</p:attrName>
                                        </p:attrNameLst>
                                      </p:cBhvr>
                                      <p:to>
                                        <p:strVal val="visible"/>
                                      </p:to>
                                    </p:set>
                                    <p:animEffect transition="in" filter="blinds(horizontal)">
                                      <p:cBhvr>
                                        <p:cTn id="7" dur="500"/>
                                        <p:tgtEl>
                                          <p:spTgt spid="406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6530">
                                            <p:txEl>
                                              <p:pRg st="1" end="1"/>
                                            </p:txEl>
                                          </p:spTgt>
                                        </p:tgtEl>
                                        <p:attrNameLst>
                                          <p:attrName>style.visibility</p:attrName>
                                        </p:attrNameLst>
                                      </p:cBhvr>
                                      <p:to>
                                        <p:strVal val="visible"/>
                                      </p:to>
                                    </p:set>
                                    <p:animEffect transition="in" filter="blinds(horizontal)">
                                      <p:cBhvr>
                                        <p:cTn id="12" dur="500"/>
                                        <p:tgtEl>
                                          <p:spTgt spid="4065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6530">
                                            <p:txEl>
                                              <p:pRg st="2" end="2"/>
                                            </p:txEl>
                                          </p:spTgt>
                                        </p:tgtEl>
                                        <p:attrNameLst>
                                          <p:attrName>style.visibility</p:attrName>
                                        </p:attrNameLst>
                                      </p:cBhvr>
                                      <p:to>
                                        <p:strVal val="visible"/>
                                      </p:to>
                                    </p:set>
                                    <p:animEffect transition="in" filter="blinds(horizontal)">
                                      <p:cBhvr>
                                        <p:cTn id="17" dur="500"/>
                                        <p:tgtEl>
                                          <p:spTgt spid="406530">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406532"/>
                                        </p:tgtEl>
                                        <p:attrNameLst>
                                          <p:attrName>style.visibility</p:attrName>
                                        </p:attrNameLst>
                                      </p:cBhvr>
                                      <p:to>
                                        <p:strVal val="visible"/>
                                      </p:to>
                                    </p:set>
                                    <p:animEffect transition="in" filter="blinds(horizontal)">
                                      <p:cBhvr>
                                        <p:cTn id="21" dur="500"/>
                                        <p:tgtEl>
                                          <p:spTgt spid="40653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06530">
                                            <p:txEl>
                                              <p:pRg st="3" end="3"/>
                                            </p:txEl>
                                          </p:spTgt>
                                        </p:tgtEl>
                                        <p:attrNameLst>
                                          <p:attrName>style.visibility</p:attrName>
                                        </p:attrNameLst>
                                      </p:cBhvr>
                                      <p:to>
                                        <p:strVal val="visible"/>
                                      </p:to>
                                    </p:set>
                                    <p:animEffect transition="in" filter="blinds(horizontal)">
                                      <p:cBhvr>
                                        <p:cTn id="26" dur="500"/>
                                        <p:tgtEl>
                                          <p:spTgt spid="406530">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06530">
                                            <p:txEl>
                                              <p:pRg st="4" end="4"/>
                                            </p:txEl>
                                          </p:spTgt>
                                        </p:tgtEl>
                                        <p:attrNameLst>
                                          <p:attrName>style.visibility</p:attrName>
                                        </p:attrNameLst>
                                      </p:cBhvr>
                                      <p:to>
                                        <p:strVal val="visible"/>
                                      </p:to>
                                    </p:set>
                                    <p:animEffect transition="in" filter="blinds(horizontal)">
                                      <p:cBhvr>
                                        <p:cTn id="31" dur="500"/>
                                        <p:tgtEl>
                                          <p:spTgt spid="406530">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06530">
                                            <p:txEl>
                                              <p:pRg st="5" end="5"/>
                                            </p:txEl>
                                          </p:spTgt>
                                        </p:tgtEl>
                                        <p:attrNameLst>
                                          <p:attrName>style.visibility</p:attrName>
                                        </p:attrNameLst>
                                      </p:cBhvr>
                                      <p:to>
                                        <p:strVal val="visible"/>
                                      </p:to>
                                    </p:set>
                                    <p:animEffect transition="in" filter="blinds(horizontal)">
                                      <p:cBhvr>
                                        <p:cTn id="36" dur="500"/>
                                        <p:tgtEl>
                                          <p:spTgt spid="406530">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06530">
                                            <p:txEl>
                                              <p:pRg st="6" end="6"/>
                                            </p:txEl>
                                          </p:spTgt>
                                        </p:tgtEl>
                                        <p:attrNameLst>
                                          <p:attrName>style.visibility</p:attrName>
                                        </p:attrNameLst>
                                      </p:cBhvr>
                                      <p:to>
                                        <p:strVal val="visible"/>
                                      </p:to>
                                    </p:set>
                                    <p:animEffect transition="in" filter="blinds(horizontal)">
                                      <p:cBhvr>
                                        <p:cTn id="41" dur="500"/>
                                        <p:tgtEl>
                                          <p:spTgt spid="406530">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06530">
                                            <p:txEl>
                                              <p:pRg st="7" end="7"/>
                                            </p:txEl>
                                          </p:spTgt>
                                        </p:tgtEl>
                                        <p:attrNameLst>
                                          <p:attrName>style.visibility</p:attrName>
                                        </p:attrNameLst>
                                      </p:cBhvr>
                                      <p:to>
                                        <p:strVal val="visible"/>
                                      </p:to>
                                    </p:set>
                                    <p:animEffect transition="in" filter="blinds(horizontal)">
                                      <p:cBhvr>
                                        <p:cTn id="46" dur="500"/>
                                        <p:tgtEl>
                                          <p:spTgt spid="406530">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06530">
                                            <p:txEl>
                                              <p:pRg st="8" end="8"/>
                                            </p:txEl>
                                          </p:spTgt>
                                        </p:tgtEl>
                                        <p:attrNameLst>
                                          <p:attrName>style.visibility</p:attrName>
                                        </p:attrNameLst>
                                      </p:cBhvr>
                                      <p:to>
                                        <p:strVal val="visible"/>
                                      </p:to>
                                    </p:set>
                                    <p:animEffect transition="in" filter="blinds(horizontal)">
                                      <p:cBhvr>
                                        <p:cTn id="51" dur="500"/>
                                        <p:tgtEl>
                                          <p:spTgt spid="406530">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06530">
                                            <p:txEl>
                                              <p:pRg st="9" end="9"/>
                                            </p:txEl>
                                          </p:spTgt>
                                        </p:tgtEl>
                                        <p:attrNameLst>
                                          <p:attrName>style.visibility</p:attrName>
                                        </p:attrNameLst>
                                      </p:cBhvr>
                                      <p:to>
                                        <p:strVal val="visible"/>
                                      </p:to>
                                    </p:set>
                                    <p:animEffect transition="in" filter="blinds(horizontal)">
                                      <p:cBhvr>
                                        <p:cTn id="56" dur="500"/>
                                        <p:tgtEl>
                                          <p:spTgt spid="406530">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06530">
                                            <p:txEl>
                                              <p:pRg st="10" end="10"/>
                                            </p:txEl>
                                          </p:spTgt>
                                        </p:tgtEl>
                                        <p:attrNameLst>
                                          <p:attrName>style.visibility</p:attrName>
                                        </p:attrNameLst>
                                      </p:cBhvr>
                                      <p:to>
                                        <p:strVal val="visible"/>
                                      </p:to>
                                    </p:set>
                                    <p:animEffect transition="in" filter="blinds(horizontal)">
                                      <p:cBhvr>
                                        <p:cTn id="61" dur="500"/>
                                        <p:tgtEl>
                                          <p:spTgt spid="406530">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06533"/>
                                        </p:tgtEl>
                                        <p:attrNameLst>
                                          <p:attrName>style.visibility</p:attrName>
                                        </p:attrNameLst>
                                      </p:cBhvr>
                                      <p:to>
                                        <p:strVal val="visible"/>
                                      </p:to>
                                    </p:set>
                                    <p:animEffect transition="in" filter="blinds(horizontal)">
                                      <p:cBhvr>
                                        <p:cTn id="66" dur="500"/>
                                        <p:tgtEl>
                                          <p:spTgt spid="406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1974306" y="1280956"/>
            <a:ext cx="8516719" cy="4216539"/>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600" b="1" dirty="0">
                <a:solidFill>
                  <a:srgbClr val="FF0000"/>
                </a:solidFill>
                <a:latin typeface="Times New Roman" pitchFamily="18" charset="0"/>
                <a:ea typeface="宋体" pitchFamily="2" charset="-122"/>
              </a:rPr>
              <a:t>定义</a:t>
            </a:r>
            <a:r>
              <a:rPr kumimoji="1" lang="en-US" altLang="zh-CN" sz="2600" b="1" dirty="0">
                <a:solidFill>
                  <a:srgbClr val="FF0000"/>
                </a:solidFill>
                <a:latin typeface="Times New Roman" pitchFamily="18" charset="0"/>
                <a:ea typeface="宋体" pitchFamily="2" charset="-122"/>
              </a:rPr>
              <a:t>3.4.3  </a:t>
            </a:r>
            <a:r>
              <a:rPr kumimoji="1" lang="zh-CN" altLang="en-US" sz="2600" b="1" dirty="0">
                <a:solidFill>
                  <a:srgbClr val="000000"/>
                </a:solidFill>
                <a:latin typeface="Times New Roman" pitchFamily="18" charset="0"/>
                <a:ea typeface="宋体" pitchFamily="2" charset="-122"/>
              </a:rPr>
              <a:t>由连通图</a:t>
            </a:r>
            <a:r>
              <a:rPr kumimoji="1" lang="en-US" altLang="zh-CN" sz="2600" b="1" dirty="0">
                <a:solidFill>
                  <a:srgbClr val="000000"/>
                </a:solidFill>
                <a:latin typeface="Times New Roman" pitchFamily="18" charset="0"/>
                <a:ea typeface="宋体" pitchFamily="2" charset="-122"/>
              </a:rPr>
              <a:t>G</a:t>
            </a:r>
            <a:r>
              <a:rPr kumimoji="1" lang="zh-CN" altLang="en-US" sz="2600" b="1" dirty="0">
                <a:solidFill>
                  <a:srgbClr val="000000"/>
                </a:solidFill>
                <a:latin typeface="Times New Roman" pitchFamily="18" charset="0"/>
                <a:ea typeface="宋体" pitchFamily="2" charset="-122"/>
              </a:rPr>
              <a:t>中</a:t>
            </a:r>
            <a:r>
              <a:rPr kumimoji="1" lang="en-US" altLang="zh-CN" sz="2600" b="1" dirty="0">
                <a:solidFill>
                  <a:srgbClr val="000000"/>
                </a:solidFill>
                <a:latin typeface="Times New Roman" pitchFamily="18" charset="0"/>
                <a:ea typeface="宋体" pitchFamily="2" charset="-122"/>
              </a:rPr>
              <a:t>m-n+1</a:t>
            </a:r>
            <a:r>
              <a:rPr kumimoji="1" lang="zh-CN" altLang="en-US" sz="2600" b="1" dirty="0">
                <a:solidFill>
                  <a:srgbClr val="000000"/>
                </a:solidFill>
                <a:latin typeface="Times New Roman" pitchFamily="18" charset="0"/>
                <a:ea typeface="宋体" pitchFamily="2" charset="-122"/>
              </a:rPr>
              <a:t>个互相独立的回路组成的</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矩阵</a:t>
            </a: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000000"/>
                </a:solidFill>
                <a:latin typeface="Times New Roman" pitchFamily="18" charset="0"/>
                <a:ea typeface="宋体" pitchFamily="2" charset="-122"/>
              </a:rPr>
              <a:t>称为</a:t>
            </a:r>
            <a:r>
              <a:rPr kumimoji="1" lang="en-US" altLang="zh-CN" sz="2600" b="1" dirty="0">
                <a:solidFill>
                  <a:srgbClr val="000000"/>
                </a:solidFill>
                <a:latin typeface="Times New Roman" pitchFamily="18" charset="0"/>
                <a:ea typeface="宋体" pitchFamily="2" charset="-122"/>
              </a:rPr>
              <a:t>G</a:t>
            </a:r>
            <a:r>
              <a:rPr kumimoji="1" lang="zh-CN" altLang="en-US" sz="2600" b="1" dirty="0">
                <a:solidFill>
                  <a:srgbClr val="000000"/>
                </a:solidFill>
                <a:latin typeface="Times New Roman" pitchFamily="18" charset="0"/>
                <a:ea typeface="宋体" pitchFamily="2" charset="-122"/>
              </a:rPr>
              <a:t>的回路矩阵</a:t>
            </a:r>
            <a:r>
              <a:rPr kumimoji="1" lang="en-US" altLang="zh-CN" sz="26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zh-CN" altLang="en-US" sz="2600" b="1" dirty="0">
                <a:solidFill>
                  <a:srgbClr val="FF0066"/>
                </a:solidFill>
                <a:latin typeface="Times New Roman" pitchFamily="18" charset="0"/>
                <a:ea typeface="宋体" pitchFamily="2" charset="-122"/>
              </a:rPr>
              <a:t>性质</a:t>
            </a:r>
            <a:r>
              <a:rPr kumimoji="1" lang="en-US" altLang="zh-CN" sz="2600" b="1" dirty="0">
                <a:solidFill>
                  <a:srgbClr val="FF0066"/>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en-US" altLang="zh-CN" sz="2600" b="1" dirty="0">
                <a:solidFill>
                  <a:srgbClr val="000000"/>
                </a:solidFill>
                <a:latin typeface="Times New Roman" pitchFamily="18" charset="0"/>
                <a:ea typeface="宋体" pitchFamily="2" charset="-122"/>
              </a:rPr>
              <a:t>     (1) </a:t>
            </a:r>
            <a:r>
              <a:rPr kumimoji="1" lang="zh-CN" altLang="en-US" sz="2600" b="1" dirty="0">
                <a:solidFill>
                  <a:srgbClr val="000000"/>
                </a:solidFill>
                <a:latin typeface="Times New Roman" pitchFamily="18" charset="0"/>
                <a:ea typeface="宋体" pitchFamily="2" charset="-122"/>
              </a:rPr>
              <a:t>基本回路矩阵</a:t>
            </a:r>
            <a:r>
              <a:rPr kumimoji="1" lang="en-US" altLang="zh-CN" sz="2600" b="1" dirty="0" err="1">
                <a:solidFill>
                  <a:srgbClr val="000000"/>
                </a:solidFill>
                <a:latin typeface="Times New Roman" pitchFamily="18" charset="0"/>
                <a:ea typeface="宋体" pitchFamily="2" charset="-122"/>
              </a:rPr>
              <a:t>C</a:t>
            </a:r>
            <a:r>
              <a:rPr kumimoji="1" lang="en-US" altLang="zh-CN" sz="2600" b="1" baseline="-25000" dirty="0" err="1">
                <a:solidFill>
                  <a:srgbClr val="000000"/>
                </a:solidFill>
                <a:latin typeface="Times New Roman" pitchFamily="18" charset="0"/>
                <a:ea typeface="宋体" pitchFamily="2" charset="-122"/>
              </a:rPr>
              <a:t>f</a:t>
            </a:r>
            <a:r>
              <a:rPr kumimoji="1" lang="zh-CN" altLang="en-US" sz="2600" b="1" dirty="0">
                <a:solidFill>
                  <a:srgbClr val="000000"/>
                </a:solidFill>
                <a:latin typeface="Times New Roman" pitchFamily="18" charset="0"/>
                <a:ea typeface="宋体" pitchFamily="2" charset="-122"/>
              </a:rPr>
              <a:t>是回路矩阵</a:t>
            </a:r>
            <a:r>
              <a:rPr kumimoji="1" lang="en-US" altLang="zh-CN" sz="26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en-US" altLang="zh-CN" sz="2600" b="1" dirty="0">
                <a:solidFill>
                  <a:srgbClr val="000000"/>
                </a:solidFill>
                <a:latin typeface="Times New Roman" pitchFamily="18" charset="0"/>
                <a:ea typeface="宋体" pitchFamily="2" charset="-122"/>
              </a:rPr>
              <a:t>     (2) BC</a:t>
            </a:r>
            <a:r>
              <a:rPr kumimoji="1" lang="en-US" altLang="zh-CN" sz="2600" b="1" baseline="30000" dirty="0">
                <a:solidFill>
                  <a:srgbClr val="000000"/>
                </a:solidFill>
                <a:latin typeface="Times New Roman" pitchFamily="18" charset="0"/>
                <a:ea typeface="宋体" pitchFamily="2" charset="-122"/>
              </a:rPr>
              <a:t>T</a:t>
            </a:r>
            <a:r>
              <a:rPr kumimoji="1" lang="en-US" altLang="zh-CN" sz="2600" b="1" dirty="0">
                <a:solidFill>
                  <a:srgbClr val="000000"/>
                </a:solidFill>
                <a:latin typeface="Times New Roman" pitchFamily="18" charset="0"/>
                <a:ea typeface="宋体" pitchFamily="2" charset="-122"/>
              </a:rPr>
              <a:t>=0. (</a:t>
            </a:r>
            <a:r>
              <a:rPr kumimoji="1" lang="zh-CN" altLang="en-US" sz="2600" b="1" dirty="0">
                <a:solidFill>
                  <a:srgbClr val="000000"/>
                </a:solidFill>
                <a:latin typeface="Times New Roman" pitchFamily="18" charset="0"/>
                <a:ea typeface="宋体" pitchFamily="2" charset="-122"/>
              </a:rPr>
              <a:t>其中</a:t>
            </a:r>
            <a:r>
              <a:rPr kumimoji="1" lang="en-US" altLang="zh-CN" sz="2600" b="1" dirty="0">
                <a:solidFill>
                  <a:srgbClr val="000000"/>
                </a:solidFill>
                <a:latin typeface="Times New Roman" pitchFamily="18" charset="0"/>
                <a:ea typeface="宋体" pitchFamily="2" charset="-122"/>
              </a:rPr>
              <a:t>B, C</a:t>
            </a:r>
            <a:r>
              <a:rPr kumimoji="1" lang="zh-CN" altLang="en-US" sz="2600" b="1" dirty="0">
                <a:solidFill>
                  <a:srgbClr val="000000"/>
                </a:solidFill>
                <a:latin typeface="Times New Roman" pitchFamily="18" charset="0"/>
                <a:ea typeface="宋体" pitchFamily="2" charset="-122"/>
              </a:rPr>
              <a:t>的边次序一致</a:t>
            </a:r>
            <a:r>
              <a:rPr kumimoji="1" lang="en-US" altLang="zh-CN" sz="26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en-US" altLang="zh-CN" sz="2600" b="1" dirty="0">
                <a:solidFill>
                  <a:srgbClr val="000000"/>
                </a:solidFill>
                <a:latin typeface="Times New Roman" pitchFamily="18" charset="0"/>
                <a:ea typeface="宋体" pitchFamily="2" charset="-122"/>
              </a:rPr>
              <a:t>     (3) C=P </a:t>
            </a:r>
            <a:r>
              <a:rPr kumimoji="1" lang="en-US" altLang="zh-CN" sz="2600" b="1" dirty="0" err="1">
                <a:solidFill>
                  <a:srgbClr val="000000"/>
                </a:solidFill>
                <a:latin typeface="Times New Roman" pitchFamily="18" charset="0"/>
                <a:ea typeface="宋体" pitchFamily="2" charset="-122"/>
              </a:rPr>
              <a:t>C</a:t>
            </a:r>
            <a:r>
              <a:rPr kumimoji="1" lang="en-US" altLang="zh-CN" sz="2600" b="1" baseline="-25000" dirty="0" err="1">
                <a:solidFill>
                  <a:srgbClr val="000000"/>
                </a:solidFill>
                <a:latin typeface="Times New Roman" pitchFamily="18" charset="0"/>
                <a:ea typeface="宋体" pitchFamily="2" charset="-122"/>
              </a:rPr>
              <a:t>f</a:t>
            </a: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000000"/>
                </a:solidFill>
                <a:latin typeface="Times New Roman" pitchFamily="18" charset="0"/>
                <a:ea typeface="宋体" pitchFamily="2" charset="-122"/>
              </a:rPr>
              <a:t>其中</a:t>
            </a:r>
            <a:r>
              <a:rPr kumimoji="1" lang="en-US" altLang="zh-CN" sz="2600" b="1" dirty="0">
                <a:solidFill>
                  <a:srgbClr val="000000"/>
                </a:solidFill>
                <a:latin typeface="Times New Roman" pitchFamily="18" charset="0"/>
                <a:ea typeface="宋体" pitchFamily="2" charset="-122"/>
              </a:rPr>
              <a:t>P</a:t>
            </a:r>
            <a:r>
              <a:rPr kumimoji="1" lang="zh-CN" altLang="en-US" sz="2600" b="1" dirty="0">
                <a:solidFill>
                  <a:srgbClr val="000000"/>
                </a:solidFill>
                <a:latin typeface="Times New Roman" pitchFamily="18" charset="0"/>
                <a:ea typeface="宋体" pitchFamily="2" charset="-122"/>
              </a:rPr>
              <a:t>是非奇异的方阵，</a:t>
            </a:r>
            <a:r>
              <a:rPr kumimoji="1" lang="en-US" altLang="zh-CN" sz="2600" b="1" dirty="0">
                <a:solidFill>
                  <a:srgbClr val="000000"/>
                </a:solidFill>
                <a:latin typeface="Times New Roman" pitchFamily="18" charset="0"/>
                <a:ea typeface="宋体" pitchFamily="2" charset="-122"/>
              </a:rPr>
              <a:t>C</a:t>
            </a:r>
            <a:r>
              <a:rPr kumimoji="1" lang="zh-CN" altLang="en-US" sz="2600" b="1" dirty="0">
                <a:solidFill>
                  <a:srgbClr val="000000"/>
                </a:solidFill>
                <a:latin typeface="Times New Roman" pitchFamily="18" charset="0"/>
                <a:ea typeface="宋体" pitchFamily="2" charset="-122"/>
              </a:rPr>
              <a:t>与</a:t>
            </a:r>
            <a:r>
              <a:rPr kumimoji="1" lang="en-US" altLang="zh-CN" sz="2600" b="1" dirty="0" err="1">
                <a:solidFill>
                  <a:srgbClr val="000000"/>
                </a:solidFill>
                <a:latin typeface="Times New Roman" pitchFamily="18" charset="0"/>
                <a:ea typeface="宋体" pitchFamily="2" charset="-122"/>
              </a:rPr>
              <a:t>C</a:t>
            </a:r>
            <a:r>
              <a:rPr kumimoji="1" lang="en-US" altLang="zh-CN" sz="2600" b="1" baseline="-25000" dirty="0" err="1">
                <a:solidFill>
                  <a:srgbClr val="000000"/>
                </a:solidFill>
                <a:latin typeface="Times New Roman" pitchFamily="18" charset="0"/>
                <a:ea typeface="宋体" pitchFamily="2" charset="-122"/>
              </a:rPr>
              <a:t>f</a:t>
            </a:r>
            <a:r>
              <a:rPr kumimoji="1" lang="zh-CN" altLang="en-US" sz="2600" b="1" dirty="0">
                <a:solidFill>
                  <a:srgbClr val="000000"/>
                </a:solidFill>
                <a:latin typeface="Times New Roman" pitchFamily="18" charset="0"/>
                <a:ea typeface="宋体" pitchFamily="2" charset="-122"/>
              </a:rPr>
              <a:t>的边次序一致</a:t>
            </a:r>
            <a:r>
              <a:rPr kumimoji="1" lang="en-US" altLang="zh-CN" sz="26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endParaRPr kumimoji="1" lang="en-US" altLang="zh-CN" sz="26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endParaRPr kumimoji="1" lang="en-US" altLang="zh-CN" sz="2400" b="1" dirty="0">
              <a:solidFill>
                <a:srgbClr val="000000"/>
              </a:solidFill>
              <a:latin typeface="Times New Roman" pitchFamily="18" charset="0"/>
              <a:ea typeface="宋体" pitchFamily="2" charset="-122"/>
            </a:endParaRPr>
          </a:p>
        </p:txBody>
      </p:sp>
      <p:sp>
        <p:nvSpPr>
          <p:cNvPr id="6" name="标题 9"/>
          <p:cNvSpPr>
            <a:spLocks noGrp="1"/>
          </p:cNvSpPr>
          <p:nvPr>
            <p:ph type="title"/>
          </p:nvPr>
        </p:nvSpPr>
        <p:spPr/>
        <p:txBody>
          <a:bodyPr/>
          <a:lstStyle/>
          <a:p>
            <a:r>
              <a:rPr lang="zh-CN" altLang="en-US" dirty="0"/>
              <a:t>回路矩阵的性质</a:t>
            </a:r>
          </a:p>
        </p:txBody>
      </p:sp>
    </p:spTree>
    <p:extLst>
      <p:ext uri="{BB962C8B-B14F-4D97-AF65-F5344CB8AC3E}">
        <p14:creationId xmlns:p14="http://schemas.microsoft.com/office/powerpoint/2010/main" val="1839180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1987995" y="1268413"/>
            <a:ext cx="8516719" cy="1441450"/>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600" b="1" dirty="0">
                <a:solidFill>
                  <a:srgbClr val="FF0000"/>
                </a:solidFill>
                <a:latin typeface="Times New Roman" pitchFamily="18" charset="0"/>
                <a:ea typeface="宋体" pitchFamily="2" charset="-122"/>
              </a:rPr>
              <a:t>定理</a:t>
            </a:r>
            <a:r>
              <a:rPr kumimoji="1" lang="en-US" altLang="zh-CN" sz="2600" b="1" dirty="0">
                <a:solidFill>
                  <a:srgbClr val="FF0000"/>
                </a:solidFill>
                <a:latin typeface="Times New Roman" pitchFamily="18" charset="0"/>
                <a:ea typeface="宋体" pitchFamily="2" charset="-122"/>
              </a:rPr>
              <a:t>3.4.3  </a:t>
            </a:r>
            <a:r>
              <a:rPr kumimoji="1" lang="zh-CN" altLang="en-US" sz="2600" b="1" dirty="0">
                <a:solidFill>
                  <a:srgbClr val="000000"/>
                </a:solidFill>
                <a:latin typeface="Times New Roman" pitchFamily="18" charset="0"/>
                <a:ea typeface="宋体" pitchFamily="2" charset="-122"/>
              </a:rPr>
              <a:t>连通图</a:t>
            </a:r>
            <a:r>
              <a:rPr kumimoji="1" lang="en-US" altLang="zh-CN" sz="2600" b="1" dirty="0">
                <a:solidFill>
                  <a:srgbClr val="000000"/>
                </a:solidFill>
                <a:latin typeface="Times New Roman" pitchFamily="18" charset="0"/>
                <a:ea typeface="宋体" pitchFamily="2" charset="-122"/>
              </a:rPr>
              <a:t>G</a:t>
            </a:r>
            <a:r>
              <a:rPr kumimoji="1" lang="zh-CN" altLang="en-US" sz="2600" b="1" dirty="0">
                <a:solidFill>
                  <a:srgbClr val="000000"/>
                </a:solidFill>
                <a:latin typeface="Times New Roman" pitchFamily="18" charset="0"/>
                <a:ea typeface="宋体" pitchFamily="2" charset="-122"/>
              </a:rPr>
              <a:t>的回路矩阵</a:t>
            </a:r>
            <a:r>
              <a:rPr kumimoji="1" lang="en-US" altLang="zh-CN" sz="2600" b="1" dirty="0">
                <a:solidFill>
                  <a:srgbClr val="000000"/>
                </a:solidFill>
                <a:latin typeface="Times New Roman" pitchFamily="18" charset="0"/>
                <a:ea typeface="宋体" pitchFamily="2" charset="-122"/>
              </a:rPr>
              <a:t>C</a:t>
            </a:r>
            <a:r>
              <a:rPr kumimoji="1" lang="zh-CN" altLang="en-US" sz="2600" b="1" dirty="0">
                <a:solidFill>
                  <a:srgbClr val="000000"/>
                </a:solidFill>
                <a:latin typeface="Times New Roman" pitchFamily="18" charset="0"/>
                <a:ea typeface="宋体" pitchFamily="2" charset="-122"/>
              </a:rPr>
              <a:t>的任一</a:t>
            </a:r>
            <a:r>
              <a:rPr kumimoji="1" lang="en-US" altLang="zh-CN" sz="2600" b="1" dirty="0">
                <a:solidFill>
                  <a:srgbClr val="000000"/>
                </a:solidFill>
                <a:latin typeface="Times New Roman" pitchFamily="18" charset="0"/>
                <a:ea typeface="宋体" pitchFamily="2" charset="-122"/>
              </a:rPr>
              <a:t>m-n+1</a:t>
            </a:r>
            <a:r>
              <a:rPr kumimoji="1" lang="zh-CN" altLang="en-US" sz="2600" b="1" dirty="0">
                <a:solidFill>
                  <a:srgbClr val="000000"/>
                </a:solidFill>
                <a:latin typeface="Times New Roman" pitchFamily="18" charset="0"/>
                <a:ea typeface="宋体" pitchFamily="2" charset="-122"/>
              </a:rPr>
              <a:t>阶子阵行列</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式非</a:t>
            </a:r>
            <a:r>
              <a:rPr kumimoji="1" lang="en-US" altLang="zh-CN" sz="2600" b="1" dirty="0">
                <a:solidFill>
                  <a:srgbClr val="000000"/>
                </a:solidFill>
                <a:latin typeface="Times New Roman" pitchFamily="18" charset="0"/>
                <a:ea typeface="宋体" pitchFamily="2" charset="-122"/>
              </a:rPr>
              <a:t>0</a:t>
            </a:r>
            <a:r>
              <a:rPr kumimoji="1" lang="zh-CN" altLang="en-US" sz="2600" b="1" dirty="0">
                <a:solidFill>
                  <a:srgbClr val="000000"/>
                </a:solidFill>
                <a:latin typeface="Times New Roman" pitchFamily="18" charset="0"/>
                <a:ea typeface="宋体" pitchFamily="2" charset="-122"/>
              </a:rPr>
              <a:t>当且仅当这些列对应于</a:t>
            </a:r>
            <a:r>
              <a:rPr kumimoji="1" lang="en-US" altLang="zh-CN" sz="2600" b="1" dirty="0">
                <a:solidFill>
                  <a:srgbClr val="000000"/>
                </a:solidFill>
                <a:latin typeface="Times New Roman" pitchFamily="18" charset="0"/>
                <a:ea typeface="宋体" pitchFamily="2" charset="-122"/>
              </a:rPr>
              <a:t>G</a:t>
            </a:r>
            <a:r>
              <a:rPr kumimoji="1" lang="zh-CN" altLang="en-US" sz="2600" b="1" dirty="0">
                <a:solidFill>
                  <a:srgbClr val="000000"/>
                </a:solidFill>
                <a:latin typeface="Times New Roman" pitchFamily="18" charset="0"/>
                <a:ea typeface="宋体" pitchFamily="2" charset="-122"/>
              </a:rPr>
              <a:t>的某一棵余树</a:t>
            </a:r>
            <a:r>
              <a:rPr kumimoji="1" lang="en-US" altLang="zh-CN" sz="26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FF0000"/>
                </a:solidFill>
                <a:latin typeface="Times New Roman" pitchFamily="18" charset="0"/>
                <a:ea typeface="宋体" pitchFamily="2" charset="-122"/>
              </a:rPr>
              <a:t>余树与其回路矩阵之间的关系</a:t>
            </a:r>
            <a:r>
              <a:rPr kumimoji="1" lang="en-US" altLang="zh-CN" sz="2600" b="1" dirty="0">
                <a:solidFill>
                  <a:srgbClr val="000000"/>
                </a:solidFill>
                <a:latin typeface="Times New Roman" pitchFamily="18" charset="0"/>
                <a:ea typeface="宋体" pitchFamily="2" charset="-122"/>
              </a:rPr>
              <a:t>)</a:t>
            </a:r>
            <a:endParaRPr kumimoji="1" lang="en-US" altLang="zh-CN" sz="2400" b="1" dirty="0">
              <a:solidFill>
                <a:srgbClr val="000000"/>
              </a:solidFill>
              <a:latin typeface="Times New Roman" pitchFamily="18" charset="0"/>
              <a:ea typeface="宋体" pitchFamily="2" charset="-122"/>
            </a:endParaRPr>
          </a:p>
        </p:txBody>
      </p:sp>
      <p:sp>
        <p:nvSpPr>
          <p:cNvPr id="9" name="标题 9"/>
          <p:cNvSpPr>
            <a:spLocks noGrp="1"/>
          </p:cNvSpPr>
          <p:nvPr>
            <p:ph type="title"/>
          </p:nvPr>
        </p:nvSpPr>
        <p:spPr/>
        <p:txBody>
          <a:bodyPr/>
          <a:lstStyle/>
          <a:p>
            <a:r>
              <a:rPr lang="zh-CN" altLang="en-US" dirty="0"/>
              <a:t>回路矩阵的性质</a:t>
            </a:r>
          </a:p>
        </p:txBody>
      </p:sp>
    </p:spTree>
    <p:extLst>
      <p:ext uri="{BB962C8B-B14F-4D97-AF65-F5344CB8AC3E}">
        <p14:creationId xmlns:p14="http://schemas.microsoft.com/office/powerpoint/2010/main" val="3182909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75876" name="Rectangle 4"/>
              <p:cNvSpPr>
                <a:spLocks noChangeArrowheads="1"/>
              </p:cNvSpPr>
              <p:nvPr/>
            </p:nvSpPr>
            <p:spPr bwMode="auto">
              <a:xfrm>
                <a:off x="1837641" y="1407417"/>
                <a:ext cx="8516719" cy="4410951"/>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600" b="1" dirty="0">
                    <a:solidFill>
                      <a:srgbClr val="FF0000"/>
                    </a:solidFill>
                    <a:latin typeface="Times New Roman" pitchFamily="18" charset="0"/>
                    <a:ea typeface="宋体" pitchFamily="2" charset="-122"/>
                  </a:rPr>
                  <a:t>定理</a:t>
                </a:r>
                <a:r>
                  <a:rPr kumimoji="1" lang="en-US" altLang="zh-CN" sz="2600" b="1" dirty="0">
                    <a:solidFill>
                      <a:srgbClr val="FF0000"/>
                    </a:solidFill>
                    <a:latin typeface="Times New Roman" pitchFamily="18" charset="0"/>
                    <a:ea typeface="宋体" pitchFamily="2" charset="-122"/>
                  </a:rPr>
                  <a:t>3.4.4  </a:t>
                </a:r>
                <a:r>
                  <a:rPr kumimoji="1" lang="zh-CN" altLang="en-US" sz="2600" b="1" dirty="0">
                    <a:solidFill>
                      <a:srgbClr val="000000"/>
                    </a:solidFill>
                    <a:latin typeface="Times New Roman" pitchFamily="18" charset="0"/>
                    <a:ea typeface="宋体" pitchFamily="2" charset="-122"/>
                  </a:rPr>
                  <a:t>若有向连通图</a:t>
                </a:r>
                <a:r>
                  <a:rPr kumimoji="1" lang="en-US" altLang="zh-CN" sz="2600" b="1" dirty="0">
                    <a:solidFill>
                      <a:srgbClr val="000000"/>
                    </a:solidFill>
                    <a:latin typeface="Times New Roman" pitchFamily="18" charset="0"/>
                    <a:ea typeface="宋体" pitchFamily="2" charset="-122"/>
                  </a:rPr>
                  <a:t>G=&lt;V, E&gt;</a:t>
                </a:r>
                <a:r>
                  <a:rPr kumimoji="1" lang="zh-CN" altLang="en-US" sz="2600" b="1" dirty="0">
                    <a:solidFill>
                      <a:srgbClr val="000000"/>
                    </a:solidFill>
                    <a:latin typeface="Times New Roman" pitchFamily="18" charset="0"/>
                    <a:ea typeface="宋体" pitchFamily="2" charset="-122"/>
                  </a:rPr>
                  <a:t>的基本关联矩阵</a:t>
                </a:r>
                <a:r>
                  <a:rPr kumimoji="1" lang="en-US" altLang="zh-CN" sz="2600" b="1" dirty="0" err="1">
                    <a:solidFill>
                      <a:srgbClr val="000000"/>
                    </a:solidFill>
                    <a:latin typeface="Times New Roman" pitchFamily="18" charset="0"/>
                    <a:ea typeface="宋体" pitchFamily="2" charset="-122"/>
                  </a:rPr>
                  <a:t>B</a:t>
                </a:r>
                <a:r>
                  <a:rPr kumimoji="1" lang="en-US" altLang="zh-CN" sz="2600" b="1" baseline="-25000" dirty="0" err="1">
                    <a:solidFill>
                      <a:srgbClr val="000000"/>
                    </a:solidFill>
                    <a:latin typeface="Times New Roman" pitchFamily="18" charset="0"/>
                    <a:ea typeface="宋体" pitchFamily="2" charset="-122"/>
                  </a:rPr>
                  <a:t>k</a:t>
                </a:r>
                <a:r>
                  <a:rPr kumimoji="1" lang="zh-CN" altLang="en-US" sz="2600" b="1" dirty="0">
                    <a:solidFill>
                      <a:srgbClr val="000000"/>
                    </a:solidFill>
                    <a:latin typeface="Times New Roman" pitchFamily="18" charset="0"/>
                    <a:ea typeface="宋体" pitchFamily="2" charset="-122"/>
                  </a:rPr>
                  <a:t>和</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基本回路矩阵</a:t>
                </a:r>
                <a:r>
                  <a:rPr kumimoji="1" lang="en-US" altLang="zh-CN" sz="2600" b="1" dirty="0" err="1">
                    <a:solidFill>
                      <a:srgbClr val="000000"/>
                    </a:solidFill>
                    <a:latin typeface="Times New Roman" pitchFamily="18" charset="0"/>
                    <a:ea typeface="宋体" pitchFamily="2" charset="-122"/>
                  </a:rPr>
                  <a:t>C</a:t>
                </a:r>
                <a:r>
                  <a:rPr kumimoji="1" lang="en-US" altLang="zh-CN" sz="2600" b="1" baseline="-25000" dirty="0" err="1">
                    <a:solidFill>
                      <a:srgbClr val="000000"/>
                    </a:solidFill>
                    <a:latin typeface="Times New Roman" pitchFamily="18" charset="0"/>
                    <a:ea typeface="宋体" pitchFamily="2" charset="-122"/>
                  </a:rPr>
                  <a:t>f</a:t>
                </a:r>
                <a:r>
                  <a:rPr kumimoji="1" lang="zh-CN" altLang="en-US" sz="2600" b="1" dirty="0">
                    <a:solidFill>
                      <a:srgbClr val="000000"/>
                    </a:solidFill>
                    <a:latin typeface="Times New Roman" pitchFamily="18" charset="0"/>
                    <a:ea typeface="宋体" pitchFamily="2" charset="-122"/>
                  </a:rPr>
                  <a:t>的边次序一致</a:t>
                </a:r>
                <a:r>
                  <a:rPr kumimoji="1" lang="en-US" altLang="zh-CN" sz="2600" b="1" dirty="0">
                    <a:solidFill>
                      <a:srgbClr val="000000"/>
                    </a:solidFill>
                    <a:latin typeface="Times New Roman" pitchFamily="18" charset="0"/>
                    <a:ea typeface="宋体" pitchFamily="2" charset="-122"/>
                  </a:rPr>
                  <a:t>, </a:t>
                </a:r>
                <a:r>
                  <a:rPr kumimoji="1" lang="zh-CN" altLang="en-US" sz="2600" b="1" dirty="0">
                    <a:solidFill>
                      <a:srgbClr val="000000"/>
                    </a:solidFill>
                    <a:latin typeface="Times New Roman" pitchFamily="18" charset="0"/>
                    <a:ea typeface="宋体" pitchFamily="2" charset="-122"/>
                  </a:rPr>
                  <a:t>并设 </a:t>
                </a:r>
              </a:p>
              <a:p>
                <a:pPr fontAlgn="base">
                  <a:spcBef>
                    <a:spcPct val="20000"/>
                  </a:spcBef>
                  <a:spcAft>
                    <a:spcPct val="0"/>
                  </a:spcAft>
                  <a:buClr>
                    <a:srgbClr val="795185"/>
                  </a:buClr>
                  <a:buSzPct val="60000"/>
                  <a:defRPr/>
                </a:pPr>
                <a:endParaRPr kumimoji="1" lang="zh-CN" altLang="en-US" sz="26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则</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rPr>
                  <a:t>                 </a:t>
                </a:r>
                <a:r>
                  <a:rPr kumimoji="1" lang="en-US" altLang="zh-CN" sz="2600" b="1" dirty="0">
                    <a:solidFill>
                      <a:srgbClr val="000000"/>
                    </a:solidFill>
                    <a:latin typeface="Times New Roman" pitchFamily="18" charset="0"/>
                    <a:ea typeface="宋体" pitchFamily="2" charset="-122"/>
                  </a:rPr>
                  <a:t>(</a:t>
                </a:r>
                <a:r>
                  <a:rPr kumimoji="1" lang="zh-CN" altLang="en-US" sz="2600" b="1" dirty="0">
                    <a:solidFill>
                      <a:srgbClr val="FF0000"/>
                    </a:solidFill>
                    <a:latin typeface="Times New Roman" pitchFamily="18" charset="0"/>
                    <a:ea typeface="宋体" pitchFamily="2" charset="-122"/>
                  </a:rPr>
                  <a:t>可用来求基本回路矩阵</a:t>
                </a:r>
                <a:r>
                  <a:rPr kumimoji="1" lang="en-US" altLang="zh-CN" sz="2600" b="1" dirty="0" err="1">
                    <a:solidFill>
                      <a:srgbClr val="FF0000"/>
                    </a:solidFill>
                    <a:latin typeface="Times New Roman" pitchFamily="18" charset="0"/>
                    <a:ea typeface="宋体" pitchFamily="2" charset="-122"/>
                  </a:rPr>
                  <a:t>C</a:t>
                </a:r>
                <a:r>
                  <a:rPr kumimoji="1" lang="en-US" altLang="zh-CN" sz="2600" b="1" baseline="-25000" dirty="0" err="1">
                    <a:solidFill>
                      <a:srgbClr val="FF0000"/>
                    </a:solidFill>
                    <a:latin typeface="Times New Roman" pitchFamily="18" charset="0"/>
                    <a:ea typeface="宋体" pitchFamily="2" charset="-122"/>
                  </a:rPr>
                  <a:t>f</a:t>
                </a:r>
                <a:r>
                  <a:rPr kumimoji="1" lang="en-US" altLang="zh-CN" sz="2600" b="1" dirty="0">
                    <a:solidFill>
                      <a:srgbClr val="000000"/>
                    </a:solidFill>
                    <a:latin typeface="Times New Roman" pitchFamily="18" charset="0"/>
                    <a:ea typeface="宋体" pitchFamily="2" charset="-122"/>
                  </a:rPr>
                  <a:t>)</a:t>
                </a:r>
              </a:p>
              <a:p>
                <a:pPr fontAlgn="base">
                  <a:spcBef>
                    <a:spcPct val="20000"/>
                  </a:spcBef>
                  <a:spcAft>
                    <a:spcPct val="0"/>
                  </a:spcAft>
                  <a:buClr>
                    <a:srgbClr val="795185"/>
                  </a:buClr>
                  <a:buSzPct val="60000"/>
                  <a:defRPr/>
                </a:pPr>
                <a:r>
                  <a:rPr kumimoji="1" lang="zh-CN" altLang="en-US" sz="2600" b="1" dirty="0">
                    <a:solidFill>
                      <a:srgbClr val="000000"/>
                    </a:solidFill>
                    <a:ea typeface="宋体" pitchFamily="2" charset="-122"/>
                  </a:rPr>
                  <a:t>            因为</a:t>
                </a:r>
                <a14:m>
                  <m:oMath xmlns:m="http://schemas.openxmlformats.org/officeDocument/2006/math">
                    <m:sSub>
                      <m:sSubPr>
                        <m:ctrlPr>
                          <a:rPr kumimoji="1" lang="en-US" altLang="zh-CN" sz="2600" b="1" i="1">
                            <a:solidFill>
                              <a:srgbClr val="000000"/>
                            </a:solidFill>
                            <a:latin typeface="Cambria Math" panose="02040503050406030204" pitchFamily="18" charset="0"/>
                            <a:ea typeface="宋体" pitchFamily="2" charset="-122"/>
                          </a:rPr>
                        </m:ctrlPr>
                      </m:sSubPr>
                      <m:e>
                        <m:r>
                          <a:rPr kumimoji="1" lang="en-US" altLang="zh-CN" sz="2600" b="1" i="1">
                            <a:solidFill>
                              <a:srgbClr val="000000"/>
                            </a:solidFill>
                            <a:latin typeface="Cambria Math" panose="02040503050406030204" pitchFamily="18" charset="0"/>
                            <a:ea typeface="宋体" pitchFamily="2" charset="-122"/>
                          </a:rPr>
                          <m:t>𝑩</m:t>
                        </m:r>
                      </m:e>
                      <m:sub>
                        <m:r>
                          <a:rPr kumimoji="1" lang="en-US" altLang="zh-CN" sz="2600" b="1" i="1">
                            <a:solidFill>
                              <a:srgbClr val="000000"/>
                            </a:solidFill>
                            <a:latin typeface="Cambria Math" panose="02040503050406030204" pitchFamily="18" charset="0"/>
                            <a:ea typeface="宋体" pitchFamily="2" charset="-122"/>
                          </a:rPr>
                          <m:t>𝒌</m:t>
                        </m:r>
                      </m:sub>
                    </m:sSub>
                    <m:sSubSup>
                      <m:sSubSupPr>
                        <m:ctrlPr>
                          <a:rPr kumimoji="1" lang="en-US" altLang="zh-CN" sz="2600" b="1" i="1">
                            <a:solidFill>
                              <a:srgbClr val="000000"/>
                            </a:solidFill>
                            <a:latin typeface="Cambria Math" panose="02040503050406030204" pitchFamily="18" charset="0"/>
                            <a:ea typeface="宋体" pitchFamily="2" charset="-122"/>
                          </a:rPr>
                        </m:ctrlPr>
                      </m:sSubSupPr>
                      <m:e>
                        <m:r>
                          <a:rPr kumimoji="1" lang="en-US" altLang="zh-CN" sz="2600" b="1" i="1">
                            <a:solidFill>
                              <a:srgbClr val="000000"/>
                            </a:solidFill>
                            <a:latin typeface="Cambria Math" panose="02040503050406030204" pitchFamily="18" charset="0"/>
                            <a:ea typeface="宋体" pitchFamily="2" charset="-122"/>
                          </a:rPr>
                          <m:t>𝑪</m:t>
                        </m:r>
                      </m:e>
                      <m:sub>
                        <m:r>
                          <a:rPr kumimoji="1" lang="en-US" altLang="zh-CN" sz="2600" b="1" i="1">
                            <a:solidFill>
                              <a:srgbClr val="000000"/>
                            </a:solidFill>
                            <a:latin typeface="Cambria Math" panose="02040503050406030204" pitchFamily="18" charset="0"/>
                            <a:ea typeface="宋体" pitchFamily="2" charset="-122"/>
                          </a:rPr>
                          <m:t>𝒇</m:t>
                        </m:r>
                      </m:sub>
                      <m:sup>
                        <m:r>
                          <a:rPr kumimoji="1" lang="en-US" altLang="zh-CN" sz="2600" b="1" i="1">
                            <a:solidFill>
                              <a:srgbClr val="000000"/>
                            </a:solidFill>
                            <a:latin typeface="Cambria Math" panose="02040503050406030204" pitchFamily="18" charset="0"/>
                            <a:ea typeface="宋体" pitchFamily="2" charset="-122"/>
                          </a:rPr>
                          <m:t>𝑻</m:t>
                        </m:r>
                      </m:sup>
                    </m:sSubSup>
                    <m:r>
                      <a:rPr kumimoji="1" lang="en-US" altLang="zh-CN" sz="2600" b="1" dirty="0">
                        <a:solidFill>
                          <a:srgbClr val="000000"/>
                        </a:solidFill>
                        <a:latin typeface="Cambria Math" panose="02040503050406030204" pitchFamily="18" charset="0"/>
                      </a:rPr>
                      <m:t>=</m:t>
                    </m:r>
                    <m:d>
                      <m:dPr>
                        <m:begChr m:val="["/>
                        <m:endChr m:val="]"/>
                        <m:ctrlPr>
                          <a:rPr kumimoji="1" lang="en-US" altLang="zh-CN" sz="2600" b="1" i="1" dirty="0">
                            <a:solidFill>
                              <a:srgbClr val="000000"/>
                            </a:solidFill>
                            <a:latin typeface="Cambria Math" panose="02040503050406030204" pitchFamily="18" charset="0"/>
                          </a:rPr>
                        </m:ctrlPr>
                      </m:dPr>
                      <m:e>
                        <m:sSub>
                          <m:sSubPr>
                            <m:ctrlPr>
                              <a:rPr kumimoji="1" lang="en-US" altLang="zh-CN" sz="2600" b="1" i="1" dirty="0">
                                <a:solidFill>
                                  <a:srgbClr val="000000"/>
                                </a:solidFill>
                                <a:latin typeface="Cambria Math" panose="02040503050406030204" pitchFamily="18" charset="0"/>
                              </a:rPr>
                            </m:ctrlPr>
                          </m:sSubPr>
                          <m:e>
                            <m:r>
                              <a:rPr kumimoji="1" lang="en-US" altLang="zh-CN" sz="2600" b="1" i="1" dirty="0">
                                <a:solidFill>
                                  <a:srgbClr val="000000"/>
                                </a:solidFill>
                                <a:latin typeface="Cambria Math" panose="02040503050406030204" pitchFamily="18" charset="0"/>
                              </a:rPr>
                              <m:t>𝑩</m:t>
                            </m:r>
                          </m:e>
                          <m:sub>
                            <m:r>
                              <a:rPr kumimoji="1" lang="en-US" altLang="zh-CN" sz="2600" b="1" i="1" dirty="0">
                                <a:solidFill>
                                  <a:srgbClr val="000000"/>
                                </a:solidFill>
                                <a:latin typeface="Cambria Math" panose="02040503050406030204" pitchFamily="18" charset="0"/>
                              </a:rPr>
                              <m:t>𝟏𝟏</m:t>
                            </m:r>
                          </m:sub>
                        </m:sSub>
                        <m:r>
                          <a:rPr kumimoji="1" lang="en-US" altLang="zh-CN" sz="2600" b="1" i="1" dirty="0">
                            <a:solidFill>
                              <a:srgbClr val="000000"/>
                            </a:solidFill>
                            <a:latin typeface="Cambria Math" panose="02040503050406030204" pitchFamily="18" charset="0"/>
                          </a:rPr>
                          <m:t>,</m:t>
                        </m:r>
                        <m:sSub>
                          <m:sSubPr>
                            <m:ctrlPr>
                              <a:rPr kumimoji="1" lang="en-US" altLang="zh-CN" sz="2600" b="1" i="1" dirty="0">
                                <a:solidFill>
                                  <a:srgbClr val="000000"/>
                                </a:solidFill>
                                <a:latin typeface="Cambria Math" panose="02040503050406030204" pitchFamily="18" charset="0"/>
                              </a:rPr>
                            </m:ctrlPr>
                          </m:sSubPr>
                          <m:e>
                            <m:r>
                              <a:rPr kumimoji="1" lang="en-US" altLang="zh-CN" sz="2600" b="1" i="1" dirty="0">
                                <a:solidFill>
                                  <a:srgbClr val="000000"/>
                                </a:solidFill>
                                <a:latin typeface="Cambria Math" panose="02040503050406030204" pitchFamily="18" charset="0"/>
                              </a:rPr>
                              <m:t>𝑩</m:t>
                            </m:r>
                          </m:e>
                          <m:sub>
                            <m:r>
                              <a:rPr kumimoji="1" lang="en-US" altLang="zh-CN" sz="2600" b="1" i="1" dirty="0">
                                <a:solidFill>
                                  <a:srgbClr val="000000"/>
                                </a:solidFill>
                                <a:latin typeface="Cambria Math" panose="02040503050406030204" pitchFamily="18" charset="0"/>
                              </a:rPr>
                              <m:t>𝟏𝟐</m:t>
                            </m:r>
                          </m:sub>
                        </m:sSub>
                      </m:e>
                    </m:d>
                    <m:d>
                      <m:dPr>
                        <m:begChr m:val="["/>
                        <m:endChr m:val="]"/>
                        <m:ctrlPr>
                          <a:rPr kumimoji="1" lang="en-US" altLang="zh-CN" sz="2600" b="1" i="1" dirty="0">
                            <a:solidFill>
                              <a:srgbClr val="000000"/>
                            </a:solidFill>
                            <a:latin typeface="Cambria Math" panose="02040503050406030204" pitchFamily="18" charset="0"/>
                          </a:rPr>
                        </m:ctrlPr>
                      </m:dPr>
                      <m:e>
                        <m:f>
                          <m:fPr>
                            <m:type m:val="noBar"/>
                            <m:ctrlPr>
                              <a:rPr kumimoji="1" lang="en-US" altLang="zh-CN" sz="2600" b="1" i="1" dirty="0">
                                <a:solidFill>
                                  <a:srgbClr val="000000"/>
                                </a:solidFill>
                                <a:latin typeface="Cambria Math" panose="02040503050406030204" pitchFamily="18" charset="0"/>
                              </a:rPr>
                            </m:ctrlPr>
                          </m:fPr>
                          <m:num>
                            <m:r>
                              <a:rPr kumimoji="1" lang="en-US" altLang="zh-CN" sz="2600" b="1" i="1" dirty="0">
                                <a:solidFill>
                                  <a:srgbClr val="000000"/>
                                </a:solidFill>
                                <a:latin typeface="Cambria Math" panose="02040503050406030204" pitchFamily="18" charset="0"/>
                              </a:rPr>
                              <m:t>𝑰</m:t>
                            </m:r>
                          </m:num>
                          <m:den>
                            <m:sSubSup>
                              <m:sSubSupPr>
                                <m:ctrlPr>
                                  <a:rPr kumimoji="1" lang="en-US" altLang="zh-CN" sz="2600" b="1" i="1" dirty="0">
                                    <a:solidFill>
                                      <a:srgbClr val="000000"/>
                                    </a:solidFill>
                                    <a:latin typeface="Cambria Math" panose="02040503050406030204" pitchFamily="18" charset="0"/>
                                  </a:rPr>
                                </m:ctrlPr>
                              </m:sSubSupPr>
                              <m:e>
                                <m:r>
                                  <a:rPr kumimoji="1" lang="en-US" altLang="zh-CN" sz="2600" b="1" i="1" dirty="0">
                                    <a:solidFill>
                                      <a:srgbClr val="000000"/>
                                    </a:solidFill>
                                    <a:latin typeface="Cambria Math" panose="02040503050406030204" pitchFamily="18" charset="0"/>
                                  </a:rPr>
                                  <m:t>𝑪</m:t>
                                </m:r>
                              </m:e>
                              <m:sub>
                                <m:r>
                                  <a:rPr kumimoji="1" lang="en-US" altLang="zh-CN" sz="2600" b="1" i="1" dirty="0">
                                    <a:solidFill>
                                      <a:srgbClr val="000000"/>
                                    </a:solidFill>
                                    <a:latin typeface="Cambria Math" panose="02040503050406030204" pitchFamily="18" charset="0"/>
                                  </a:rPr>
                                  <m:t>𝒇</m:t>
                                </m:r>
                                <m:r>
                                  <a:rPr kumimoji="1" lang="en-US" altLang="zh-CN" sz="2600" b="1" i="1" dirty="0">
                                    <a:solidFill>
                                      <a:srgbClr val="000000"/>
                                    </a:solidFill>
                                    <a:latin typeface="Cambria Math" panose="02040503050406030204" pitchFamily="18" charset="0"/>
                                  </a:rPr>
                                  <m:t>𝟏𝟐</m:t>
                                </m:r>
                              </m:sub>
                              <m:sup>
                                <m:r>
                                  <a:rPr kumimoji="1" lang="en-US" altLang="zh-CN" sz="2600" b="1" i="1" dirty="0">
                                    <a:solidFill>
                                      <a:srgbClr val="000000"/>
                                    </a:solidFill>
                                    <a:latin typeface="Cambria Math" panose="02040503050406030204" pitchFamily="18" charset="0"/>
                                  </a:rPr>
                                  <m:t>𝑻</m:t>
                                </m:r>
                              </m:sup>
                            </m:sSubSup>
                          </m:den>
                        </m:f>
                      </m:e>
                    </m:d>
                    <m:r>
                      <a:rPr kumimoji="1" lang="en-US" altLang="zh-CN" sz="2600" b="1" i="1" dirty="0">
                        <a:solidFill>
                          <a:srgbClr val="000000"/>
                        </a:solidFill>
                        <a:latin typeface="Cambria Math" panose="02040503050406030204" pitchFamily="18" charset="0"/>
                        <a:ea typeface="Cambria Math" panose="02040503050406030204" pitchFamily="18" charset="0"/>
                      </a:rPr>
                      <m:t>=</m:t>
                    </m:r>
                    <m:sSub>
                      <m:sSubPr>
                        <m:ctrlPr>
                          <a:rPr kumimoji="1" lang="en-US" altLang="zh-CN" sz="2600" b="1" i="1" dirty="0">
                            <a:solidFill>
                              <a:srgbClr val="000000"/>
                            </a:solidFill>
                            <a:latin typeface="Cambria Math" panose="02040503050406030204" pitchFamily="18" charset="0"/>
                            <a:ea typeface="Cambria Math" panose="02040503050406030204" pitchFamily="18" charset="0"/>
                          </a:rPr>
                        </m:ctrlPr>
                      </m:sSubPr>
                      <m:e>
                        <m:r>
                          <a:rPr kumimoji="1" lang="en-US" altLang="zh-CN" sz="2600" b="1" i="1" dirty="0">
                            <a:solidFill>
                              <a:srgbClr val="000000"/>
                            </a:solidFill>
                            <a:latin typeface="Cambria Math" panose="02040503050406030204" pitchFamily="18" charset="0"/>
                            <a:ea typeface="Cambria Math" panose="02040503050406030204" pitchFamily="18" charset="0"/>
                          </a:rPr>
                          <m:t>𝑩</m:t>
                        </m:r>
                      </m:e>
                      <m:sub>
                        <m:r>
                          <a:rPr kumimoji="1" lang="en-US" altLang="zh-CN" sz="2600" b="1" i="1" dirty="0">
                            <a:solidFill>
                              <a:srgbClr val="000000"/>
                            </a:solidFill>
                            <a:latin typeface="Cambria Math" panose="02040503050406030204" pitchFamily="18" charset="0"/>
                            <a:ea typeface="Cambria Math" panose="02040503050406030204" pitchFamily="18" charset="0"/>
                          </a:rPr>
                          <m:t>𝟏𝟏</m:t>
                        </m:r>
                      </m:sub>
                    </m:sSub>
                    <m:r>
                      <a:rPr kumimoji="1" lang="en-US" altLang="zh-CN" sz="2600" b="1" dirty="0">
                        <a:solidFill>
                          <a:srgbClr val="000000"/>
                        </a:solidFill>
                        <a:latin typeface="Cambria Math" panose="02040503050406030204" pitchFamily="18" charset="0"/>
                        <a:ea typeface="Cambria Math" panose="02040503050406030204" pitchFamily="18" charset="0"/>
                      </a:rPr>
                      <m:t>+</m:t>
                    </m:r>
                    <m:sSub>
                      <m:sSubPr>
                        <m:ctrlPr>
                          <a:rPr kumimoji="1" lang="en-US" altLang="zh-CN" sz="2600" b="1" i="1" dirty="0">
                            <a:solidFill>
                              <a:srgbClr val="000000"/>
                            </a:solidFill>
                            <a:latin typeface="Cambria Math" panose="02040503050406030204" pitchFamily="18" charset="0"/>
                            <a:ea typeface="Cambria Math" panose="02040503050406030204" pitchFamily="18" charset="0"/>
                          </a:rPr>
                        </m:ctrlPr>
                      </m:sSubPr>
                      <m:e>
                        <m:r>
                          <a:rPr kumimoji="1" lang="en-US" altLang="zh-CN" sz="2600" b="1" i="1" dirty="0">
                            <a:solidFill>
                              <a:srgbClr val="000000"/>
                            </a:solidFill>
                            <a:latin typeface="Cambria Math" panose="02040503050406030204" pitchFamily="18" charset="0"/>
                            <a:ea typeface="Cambria Math" panose="02040503050406030204" pitchFamily="18" charset="0"/>
                          </a:rPr>
                          <m:t>𝑩</m:t>
                        </m:r>
                      </m:e>
                      <m:sub>
                        <m:r>
                          <a:rPr kumimoji="1" lang="en-US" altLang="zh-CN" sz="2600" b="1" i="1" dirty="0">
                            <a:solidFill>
                              <a:srgbClr val="000000"/>
                            </a:solidFill>
                            <a:latin typeface="Cambria Math" panose="02040503050406030204" pitchFamily="18" charset="0"/>
                            <a:ea typeface="Cambria Math" panose="02040503050406030204" pitchFamily="18" charset="0"/>
                          </a:rPr>
                          <m:t>𝟏𝟐</m:t>
                        </m:r>
                      </m:sub>
                    </m:sSub>
                    <m:sSubSup>
                      <m:sSubSupPr>
                        <m:ctrlPr>
                          <a:rPr kumimoji="1" lang="en-US" altLang="zh-CN" sz="2600" b="1" i="1" dirty="0">
                            <a:solidFill>
                              <a:srgbClr val="000000"/>
                            </a:solidFill>
                            <a:latin typeface="Cambria Math" panose="02040503050406030204" pitchFamily="18" charset="0"/>
                            <a:ea typeface="Cambria Math" panose="02040503050406030204" pitchFamily="18" charset="0"/>
                          </a:rPr>
                        </m:ctrlPr>
                      </m:sSubSupPr>
                      <m:e>
                        <m:r>
                          <a:rPr kumimoji="1" lang="en-US" altLang="zh-CN" sz="2600" b="1" i="1" dirty="0">
                            <a:solidFill>
                              <a:srgbClr val="000000"/>
                            </a:solidFill>
                            <a:latin typeface="Cambria Math" panose="02040503050406030204" pitchFamily="18" charset="0"/>
                            <a:ea typeface="Cambria Math" panose="02040503050406030204" pitchFamily="18" charset="0"/>
                          </a:rPr>
                          <m:t>𝑪</m:t>
                        </m:r>
                      </m:e>
                      <m:sub>
                        <m:r>
                          <a:rPr kumimoji="1" lang="en-US" altLang="zh-CN" sz="2600" b="1" i="1" dirty="0">
                            <a:solidFill>
                              <a:srgbClr val="000000"/>
                            </a:solidFill>
                            <a:latin typeface="Cambria Math" panose="02040503050406030204" pitchFamily="18" charset="0"/>
                            <a:ea typeface="Cambria Math" panose="02040503050406030204" pitchFamily="18" charset="0"/>
                          </a:rPr>
                          <m:t>𝒇</m:t>
                        </m:r>
                        <m:r>
                          <a:rPr kumimoji="1" lang="en-US" altLang="zh-CN" sz="2600" b="1" i="1" dirty="0">
                            <a:solidFill>
                              <a:srgbClr val="000000"/>
                            </a:solidFill>
                            <a:latin typeface="Cambria Math" panose="02040503050406030204" pitchFamily="18" charset="0"/>
                            <a:ea typeface="Cambria Math" panose="02040503050406030204" pitchFamily="18" charset="0"/>
                          </a:rPr>
                          <m:t>𝟏𝟐</m:t>
                        </m:r>
                      </m:sub>
                      <m:sup>
                        <m:r>
                          <a:rPr kumimoji="1" lang="en-US" altLang="zh-CN" sz="2600" b="1" i="1" dirty="0">
                            <a:solidFill>
                              <a:srgbClr val="000000"/>
                            </a:solidFill>
                            <a:latin typeface="Cambria Math" panose="02040503050406030204" pitchFamily="18" charset="0"/>
                            <a:ea typeface="Cambria Math" panose="02040503050406030204" pitchFamily="18" charset="0"/>
                          </a:rPr>
                          <m:t>𝑻</m:t>
                        </m:r>
                      </m:sup>
                    </m:sSubSup>
                  </m:oMath>
                </a14:m>
                <a:endParaRPr kumimoji="1" lang="en-US" altLang="zh-CN" sz="2600" b="1" dirty="0">
                  <a:solidFill>
                    <a:srgbClr val="000000"/>
                  </a:solidFill>
                  <a:latin typeface="Times New Roman" pitchFamily="18" charset="0"/>
                  <a:ea typeface="宋体" pitchFamily="2" charset="-122"/>
                </a:endParaRPr>
              </a:p>
              <a:p>
                <a:pPr fontAlgn="base">
                  <a:spcBef>
                    <a:spcPct val="20000"/>
                  </a:spcBef>
                  <a:spcAft>
                    <a:spcPct val="0"/>
                  </a:spcAft>
                  <a:buClr>
                    <a:srgbClr val="795185"/>
                  </a:buClr>
                  <a:buSzPct val="60000"/>
                  <a:defRPr/>
                </a:pPr>
                <a:r>
                  <a:rPr kumimoji="1" lang="en-US" altLang="zh-CN" sz="2600" b="1" dirty="0">
                    <a:solidFill>
                      <a:srgbClr val="000000"/>
                    </a:solidFill>
                    <a:latin typeface="Times New Roman" pitchFamily="18" charset="0"/>
                    <a:ea typeface="宋体" pitchFamily="2" charset="-122"/>
                  </a:rPr>
                  <a:t>                       =0</a:t>
                </a:r>
              </a:p>
              <a:p>
                <a:pPr fontAlgn="base">
                  <a:spcBef>
                    <a:spcPct val="20000"/>
                  </a:spcBef>
                  <a:spcAft>
                    <a:spcPct val="0"/>
                  </a:spcAft>
                  <a:buClr>
                    <a:srgbClr val="795185"/>
                  </a:buClr>
                  <a:buSzPct val="60000"/>
                  <a:defRPr/>
                </a:pPr>
                <a:r>
                  <a:rPr lang="en-US" altLang="zh-CN" sz="2600" dirty="0">
                    <a:solidFill>
                      <a:srgbClr val="000000"/>
                    </a:solidFill>
                    <a:latin typeface="Times New Roman" pitchFamily="18" charset="0"/>
                  </a:rPr>
                  <a:t>             </a:t>
                </a:r>
                <a:r>
                  <a:rPr lang="zh-CN" altLang="en-US" sz="2600" dirty="0">
                    <a:solidFill>
                      <a:srgbClr val="000000"/>
                    </a:solidFill>
                    <a:latin typeface="Times New Roman" pitchFamily="18" charset="0"/>
                  </a:rPr>
                  <a:t>所以</a:t>
                </a:r>
                <a:endParaRPr kumimoji="1" lang="en-US" altLang="zh-CN" sz="2600" b="1" dirty="0">
                  <a:solidFill>
                    <a:srgbClr val="000000"/>
                  </a:solidFill>
                  <a:latin typeface="Times New Roman" pitchFamily="18" charset="0"/>
                  <a:ea typeface="宋体" pitchFamily="2" charset="-122"/>
                </a:endParaRPr>
              </a:p>
            </p:txBody>
          </p:sp>
        </mc:Choice>
        <mc:Fallback>
          <p:sp>
            <p:nvSpPr>
              <p:cNvPr id="975876" name="Rectangle 4"/>
              <p:cNvSpPr>
                <a:spLocks noRot="1" noChangeAspect="1" noMove="1" noResize="1" noEditPoints="1" noAdjustHandles="1" noChangeArrowheads="1" noChangeShapeType="1" noTextEdit="1"/>
              </p:cNvSpPr>
              <p:nvPr/>
            </p:nvSpPr>
            <p:spPr bwMode="auto">
              <a:xfrm>
                <a:off x="1837641" y="1407417"/>
                <a:ext cx="8516719" cy="4410951"/>
              </a:xfrm>
              <a:prstGeom prst="rect">
                <a:avLst/>
              </a:prstGeom>
              <a:blipFill>
                <a:blip r:embed="rId2"/>
                <a:stretch>
                  <a:fillRect l="-1288" t="-1521"/>
                </a:stretch>
              </a:blipFill>
              <a:ln w="9525">
                <a:noFill/>
                <a:miter lim="800000"/>
                <a:headEnd/>
                <a:tailEnd/>
              </a:ln>
            </p:spPr>
            <p:txBody>
              <a:bodyPr/>
              <a:lstStyle/>
              <a:p>
                <a:r>
                  <a:rPr lang="zh-CN" altLang="en-US">
                    <a:noFill/>
                  </a:rPr>
                  <a:t> </a:t>
                </a:r>
              </a:p>
            </p:txBody>
          </p:sp>
        </mc:Fallback>
      </mc:AlternateContent>
      <p:graphicFrame>
        <p:nvGraphicFramePr>
          <p:cNvPr id="975877" name="Object 5"/>
          <p:cNvGraphicFramePr>
            <a:graphicFrameLocks noChangeAspect="1"/>
          </p:cNvGraphicFramePr>
          <p:nvPr/>
        </p:nvGraphicFramePr>
        <p:xfrm>
          <a:off x="4268104" y="2473210"/>
          <a:ext cx="3543964" cy="485775"/>
        </p:xfrm>
        <a:graphic>
          <a:graphicData uri="http://schemas.openxmlformats.org/presentationml/2006/ole">
            <mc:AlternateContent xmlns:mc="http://schemas.openxmlformats.org/markup-compatibility/2006">
              <mc:Choice xmlns:v="urn:schemas-microsoft-com:vml" Requires="v">
                <p:oleObj name="公式" r:id="rId3" imgW="1778000" imgH="241300" progId="Equation.3">
                  <p:embed/>
                </p:oleObj>
              </mc:Choice>
              <mc:Fallback>
                <p:oleObj name="公式" r:id="rId3" imgW="1778000" imgH="241300" progId="Equation.3">
                  <p:embed/>
                  <p:pic>
                    <p:nvPicPr>
                      <p:cNvPr id="9758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104" y="2473210"/>
                        <a:ext cx="3543964"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5878" name="Object 6"/>
          <p:cNvGraphicFramePr>
            <a:graphicFrameLocks noChangeAspect="1"/>
          </p:cNvGraphicFramePr>
          <p:nvPr/>
        </p:nvGraphicFramePr>
        <p:xfrm>
          <a:off x="3918808" y="2875512"/>
          <a:ext cx="1710503" cy="460375"/>
        </p:xfrm>
        <a:graphic>
          <a:graphicData uri="http://schemas.openxmlformats.org/presentationml/2006/ole">
            <mc:AlternateContent xmlns:mc="http://schemas.openxmlformats.org/markup-compatibility/2006">
              <mc:Choice xmlns:v="urn:schemas-microsoft-com:vml" Requires="v">
                <p:oleObj name="公式" r:id="rId5" imgW="977476" imgH="253890" progId="Equation.3">
                  <p:embed/>
                </p:oleObj>
              </mc:Choice>
              <mc:Fallback>
                <p:oleObj name="公式" r:id="rId5" imgW="977476" imgH="253890" progId="Equation.3">
                  <p:embed/>
                  <p:pic>
                    <p:nvPicPr>
                      <p:cNvPr id="9758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8808" y="2875512"/>
                        <a:ext cx="171050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9"/>
          <p:cNvSpPr>
            <a:spLocks noGrp="1"/>
          </p:cNvSpPr>
          <p:nvPr>
            <p:ph type="title"/>
          </p:nvPr>
        </p:nvSpPr>
        <p:spPr/>
        <p:txBody>
          <a:bodyPr/>
          <a:lstStyle/>
          <a:p>
            <a:r>
              <a:rPr lang="zh-CN" altLang="en-US" dirty="0"/>
              <a:t>回路矩阵的性质</a:t>
            </a:r>
          </a:p>
        </p:txBody>
      </p:sp>
      <p:graphicFrame>
        <p:nvGraphicFramePr>
          <p:cNvPr id="7" name="Object 6">
            <a:extLst>
              <a:ext uri="{FF2B5EF4-FFF2-40B4-BE49-F238E27FC236}">
                <a16:creationId xmlns:a16="http://schemas.microsoft.com/office/drawing/2014/main" id="{3D9B3270-CDF4-4CCA-8B2E-0EE03803A191}"/>
              </a:ext>
            </a:extLst>
          </p:cNvPr>
          <p:cNvGraphicFramePr>
            <a:graphicFrameLocks noChangeAspect="1"/>
          </p:cNvGraphicFramePr>
          <p:nvPr/>
        </p:nvGraphicFramePr>
        <p:xfrm>
          <a:off x="3918807" y="5113142"/>
          <a:ext cx="2242506" cy="604558"/>
        </p:xfrm>
        <a:graphic>
          <a:graphicData uri="http://schemas.openxmlformats.org/presentationml/2006/ole">
            <mc:AlternateContent xmlns:mc="http://schemas.openxmlformats.org/markup-compatibility/2006">
              <mc:Choice xmlns:v="urn:schemas-microsoft-com:vml" Requires="v">
                <p:oleObj name="公式" r:id="rId7" imgW="977476" imgH="253890" progId="Equation.3">
                  <p:embed/>
                </p:oleObj>
              </mc:Choice>
              <mc:Fallback>
                <p:oleObj name="公式" r:id="rId7" imgW="977476" imgH="253890" progId="Equation.3">
                  <p:embed/>
                  <p:pic>
                    <p:nvPicPr>
                      <p:cNvPr id="7" name="Object 6">
                        <a:extLst>
                          <a:ext uri="{FF2B5EF4-FFF2-40B4-BE49-F238E27FC236}">
                            <a16:creationId xmlns:a16="http://schemas.microsoft.com/office/drawing/2014/main" id="{3D9B3270-CDF4-4CCA-8B2E-0EE03803A1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8807" y="5113142"/>
                        <a:ext cx="2242506" cy="604558"/>
                      </a:xfrm>
                      <a:prstGeom prst="rect">
                        <a:avLst/>
                      </a:prstGeom>
                      <a:noFill/>
                    </p:spPr>
                  </p:pic>
                </p:oleObj>
              </mc:Fallback>
            </mc:AlternateContent>
          </a:graphicData>
        </a:graphic>
      </p:graphicFrame>
    </p:spTree>
    <p:extLst>
      <p:ext uri="{BB962C8B-B14F-4D97-AF65-F5344CB8AC3E}">
        <p14:creationId xmlns:p14="http://schemas.microsoft.com/office/powerpoint/2010/main" val="233829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5876"/>
                                        </p:tgtEl>
                                        <p:attrNameLst>
                                          <p:attrName>style.visibility</p:attrName>
                                        </p:attrNameLst>
                                      </p:cBhvr>
                                      <p:to>
                                        <p:strVal val="visible"/>
                                      </p:to>
                                    </p:set>
                                    <p:animEffect transition="in" filter="blinds(horizontal)">
                                      <p:cBhvr>
                                        <p:cTn id="7" dur="500"/>
                                        <p:tgtEl>
                                          <p:spTgt spid="975876"/>
                                        </p:tgtEl>
                                      </p:cBhvr>
                                    </p:animEffect>
                                  </p:childTnLst>
                                </p:cTn>
                              </p:par>
                              <p:par>
                                <p:cTn id="8" presetID="3" presetClass="entr" presetSubtype="10" fill="hold" nodeType="withEffect">
                                  <p:stCondLst>
                                    <p:cond delay="0"/>
                                  </p:stCondLst>
                                  <p:childTnLst>
                                    <p:set>
                                      <p:cBhvr>
                                        <p:cTn id="9" dur="1" fill="hold">
                                          <p:stCondLst>
                                            <p:cond delay="0"/>
                                          </p:stCondLst>
                                        </p:cTn>
                                        <p:tgtEl>
                                          <p:spTgt spid="975877"/>
                                        </p:tgtEl>
                                        <p:attrNameLst>
                                          <p:attrName>style.visibility</p:attrName>
                                        </p:attrNameLst>
                                      </p:cBhvr>
                                      <p:to>
                                        <p:strVal val="visible"/>
                                      </p:to>
                                    </p:set>
                                    <p:animEffect transition="in" filter="blinds(horizontal)">
                                      <p:cBhvr>
                                        <p:cTn id="10" dur="500"/>
                                        <p:tgtEl>
                                          <p:spTgt spid="975877"/>
                                        </p:tgtEl>
                                      </p:cBhvr>
                                    </p:animEffect>
                                  </p:childTnLst>
                                </p:cTn>
                              </p:par>
                              <p:par>
                                <p:cTn id="11" presetID="3" presetClass="entr" presetSubtype="10" fill="hold" nodeType="withEffect">
                                  <p:stCondLst>
                                    <p:cond delay="0"/>
                                  </p:stCondLst>
                                  <p:childTnLst>
                                    <p:set>
                                      <p:cBhvr>
                                        <p:cTn id="12" dur="1" fill="hold">
                                          <p:stCondLst>
                                            <p:cond delay="0"/>
                                          </p:stCondLst>
                                        </p:cTn>
                                        <p:tgtEl>
                                          <p:spTgt spid="975878"/>
                                        </p:tgtEl>
                                        <p:attrNameLst>
                                          <p:attrName>style.visibility</p:attrName>
                                        </p:attrNameLst>
                                      </p:cBhvr>
                                      <p:to>
                                        <p:strVal val="visible"/>
                                      </p:to>
                                    </p:set>
                                    <p:animEffect transition="in" filter="blinds(horizontal)">
                                      <p:cBhvr>
                                        <p:cTn id="13" dur="500"/>
                                        <p:tgtEl>
                                          <p:spTgt spid="97587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75876">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75876">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75876">
                                            <p:txEl>
                                              <p:pRg st="7" end="7"/>
                                            </p:txEl>
                                          </p:spTgt>
                                        </p:tgtEl>
                                        <p:attrNameLst>
                                          <p:attrName>style.visibility</p:attrName>
                                        </p:attrNameLst>
                                      </p:cBhvr>
                                      <p:to>
                                        <p:strVal val="visible"/>
                                      </p:to>
                                    </p:set>
                                  </p:childTnLst>
                                </p:cTn>
                              </p:par>
                              <p:par>
                                <p:cTn id="26" presetID="3" presetClass="entr" presetSubtype="1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587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2194824" y="1223964"/>
            <a:ext cx="8473177" cy="1544637"/>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800" b="1" dirty="0">
                <a:solidFill>
                  <a:srgbClr val="FF0000"/>
                </a:solidFill>
                <a:latin typeface="Times New Roman" pitchFamily="18" charset="0"/>
              </a:rPr>
              <a:t>定义</a:t>
            </a:r>
            <a:r>
              <a:rPr lang="en-US" altLang="zh-CN" sz="2800" b="1" dirty="0">
                <a:solidFill>
                  <a:srgbClr val="FF0000"/>
                </a:solidFill>
                <a:latin typeface="Times New Roman" pitchFamily="18" charset="0"/>
              </a:rPr>
              <a:t>3.4.5</a:t>
            </a:r>
            <a:r>
              <a:rPr lang="en-US" altLang="zh-CN" sz="2800" b="1" dirty="0">
                <a:solidFill>
                  <a:srgbClr val="000000"/>
                </a:solidFill>
                <a:latin typeface="Times New Roman" pitchFamily="18" charset="0"/>
              </a:rPr>
              <a:t>  </a:t>
            </a:r>
            <a:r>
              <a:rPr lang="zh-CN" altLang="en-US" sz="2800" b="1" dirty="0">
                <a:solidFill>
                  <a:srgbClr val="FF0066"/>
                </a:solidFill>
                <a:latin typeface="Times New Roman" pitchFamily="18" charset="0"/>
              </a:rPr>
              <a:t>完全割集矩阵</a:t>
            </a:r>
          </a:p>
          <a:p>
            <a:pPr>
              <a:spcBef>
                <a:spcPct val="20000"/>
              </a:spcBef>
              <a:buClr>
                <a:schemeClr val="folHlink"/>
              </a:buClr>
              <a:buSzPct val="60000"/>
              <a:buFont typeface="Wingdings" pitchFamily="2" charset="2"/>
              <a:buNone/>
            </a:pPr>
            <a:r>
              <a:rPr lang="zh-CN" altLang="en-US" sz="2800" b="1" dirty="0">
                <a:solidFill>
                  <a:srgbClr val="000000"/>
                </a:solidFill>
                <a:latin typeface="Tahoma" pitchFamily="34" charset="0"/>
              </a:rPr>
              <a:t>      有向连通图</a:t>
            </a:r>
            <a:r>
              <a:rPr lang="en-US" altLang="zh-CN" sz="2800" b="1" dirty="0">
                <a:solidFill>
                  <a:srgbClr val="000000"/>
                </a:solidFill>
                <a:latin typeface="Tahoma" pitchFamily="34" charset="0"/>
              </a:rPr>
              <a:t>G</a:t>
            </a:r>
            <a:r>
              <a:rPr lang="zh-CN" altLang="en-US" sz="2800" b="1" dirty="0">
                <a:solidFill>
                  <a:srgbClr val="000000"/>
                </a:solidFill>
                <a:latin typeface="Tahoma" pitchFamily="34" charset="0"/>
              </a:rPr>
              <a:t>的全部割集组成的矩阵</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称为</a:t>
            </a:r>
          </a:p>
          <a:p>
            <a:pPr>
              <a:spcBef>
                <a:spcPct val="20000"/>
              </a:spcBef>
              <a:buClr>
                <a:schemeClr val="folHlink"/>
              </a:buClr>
              <a:buSzPct val="60000"/>
              <a:buFont typeface="Wingdings" pitchFamily="2" charset="2"/>
              <a:buNone/>
            </a:pPr>
            <a:r>
              <a:rPr lang="zh-CN" altLang="en-US" sz="2800" b="1" dirty="0">
                <a:solidFill>
                  <a:srgbClr val="000000"/>
                </a:solidFill>
                <a:latin typeface="Tahoma" pitchFamily="34" charset="0"/>
              </a:rPr>
              <a:t>      完全割集矩阵</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记为</a:t>
            </a:r>
            <a:r>
              <a:rPr lang="en-US" altLang="zh-CN" sz="2800" b="1" dirty="0">
                <a:solidFill>
                  <a:srgbClr val="000000"/>
                </a:solidFill>
                <a:latin typeface="Tahoma" pitchFamily="34" charset="0"/>
              </a:rPr>
              <a:t>S</a:t>
            </a:r>
            <a:r>
              <a:rPr lang="en-US" altLang="zh-CN" sz="2800" b="1" baseline="-25000" dirty="0">
                <a:solidFill>
                  <a:srgbClr val="000000"/>
                </a:solidFill>
                <a:latin typeface="Tahoma" pitchFamily="34" charset="0"/>
              </a:rPr>
              <a:t>e</a:t>
            </a:r>
            <a:r>
              <a:rPr lang="en-US" altLang="zh-CN" sz="2800" b="1" dirty="0">
                <a:solidFill>
                  <a:srgbClr val="000000"/>
                </a:solidFill>
                <a:latin typeface="Tahoma" pitchFamily="34" charset="0"/>
              </a:rPr>
              <a:t>. </a:t>
            </a:r>
            <a:r>
              <a:rPr lang="zh-CN" altLang="en-US" sz="2800" b="1" dirty="0">
                <a:solidFill>
                  <a:srgbClr val="000000"/>
                </a:solidFill>
                <a:latin typeface="Tahoma" pitchFamily="34" charset="0"/>
              </a:rPr>
              <a:t>其中</a:t>
            </a:r>
          </a:p>
        </p:txBody>
      </p:sp>
      <p:graphicFrame>
        <p:nvGraphicFramePr>
          <p:cNvPr id="31746" name="Object 4"/>
          <p:cNvGraphicFramePr>
            <a:graphicFrameLocks noChangeAspect="1"/>
          </p:cNvGraphicFramePr>
          <p:nvPr/>
        </p:nvGraphicFramePr>
        <p:xfrm>
          <a:off x="3499749" y="2933701"/>
          <a:ext cx="4968875" cy="1662113"/>
        </p:xfrm>
        <a:graphic>
          <a:graphicData uri="http://schemas.openxmlformats.org/presentationml/2006/ole">
            <mc:AlternateContent xmlns:mc="http://schemas.openxmlformats.org/markup-compatibility/2006">
              <mc:Choice xmlns:v="urn:schemas-microsoft-com:vml" Requires="v">
                <p:oleObj name="公式" r:id="rId2" imgW="2362200" imgH="787400" progId="Equation.3">
                  <p:embed/>
                </p:oleObj>
              </mc:Choice>
              <mc:Fallback>
                <p:oleObj name="公式" r:id="rId2" imgW="2362200" imgH="787400" progId="Equation.3">
                  <p:embed/>
                  <p:pic>
                    <p:nvPicPr>
                      <p:cNvPr id="317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749" y="2933701"/>
                        <a:ext cx="4968875" cy="166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割集矩阵及其性质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ChangeArrowheads="1"/>
          </p:cNvSpPr>
          <p:nvPr/>
        </p:nvSpPr>
        <p:spPr bwMode="auto">
          <a:xfrm>
            <a:off x="2046289" y="1179514"/>
            <a:ext cx="8270875" cy="5678487"/>
          </a:xfrm>
          <a:prstGeom prst="rect">
            <a:avLst/>
          </a:prstGeom>
          <a:noFill/>
          <a:ln w="9525">
            <a:noFill/>
            <a:miter lim="800000"/>
            <a:headEnd/>
            <a:tailEnd/>
          </a:ln>
        </p:spPr>
        <p:txBody>
          <a:bodyPr/>
          <a:lstStyle/>
          <a:p>
            <a:pPr marL="342900" indent="-342900">
              <a:spcBef>
                <a:spcPct val="20000"/>
              </a:spcBef>
              <a:buClr>
                <a:schemeClr val="hlink"/>
              </a:buClr>
              <a:buSzPct val="70000"/>
              <a:buFont typeface="Wingdings" pitchFamily="2" charset="2"/>
              <a:buChar char="n"/>
            </a:pPr>
            <a:r>
              <a:rPr lang="zh-CN" altLang="en-US" sz="2800" b="1" dirty="0">
                <a:solidFill>
                  <a:srgbClr val="000000"/>
                </a:solidFill>
                <a:latin typeface="Garamond" pitchFamily="18" charset="0"/>
              </a:rPr>
              <a:t>割集将连通图的点分成两个连通分支</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其点数分别为</a:t>
            </a:r>
            <a:r>
              <a:rPr lang="en-US" altLang="zh-CN" sz="2800" b="1" dirty="0" err="1">
                <a:solidFill>
                  <a:srgbClr val="000000"/>
                </a:solidFill>
                <a:latin typeface="Garamond" pitchFamily="18" charset="0"/>
              </a:rPr>
              <a:t>i</a:t>
            </a:r>
            <a:r>
              <a:rPr lang="zh-CN" altLang="en-US" sz="2800" b="1" dirty="0">
                <a:solidFill>
                  <a:srgbClr val="000000"/>
                </a:solidFill>
                <a:latin typeface="Garamond" pitchFamily="18" charset="0"/>
              </a:rPr>
              <a:t>和</a:t>
            </a:r>
            <a:r>
              <a:rPr lang="en-US" altLang="zh-CN" sz="2800" b="1" dirty="0">
                <a:solidFill>
                  <a:srgbClr val="000000"/>
                </a:solidFill>
                <a:latin typeface="Garamond" pitchFamily="18" charset="0"/>
              </a:rPr>
              <a:t>n-</a:t>
            </a:r>
            <a:r>
              <a:rPr lang="en-US" altLang="zh-CN" sz="2800" b="1" dirty="0" err="1">
                <a:solidFill>
                  <a:srgbClr val="000000"/>
                </a:solidFill>
                <a:latin typeface="Garamond" pitchFamily="18" charset="0"/>
              </a:rPr>
              <a:t>i</a:t>
            </a:r>
            <a:r>
              <a:rPr lang="en-US" altLang="zh-CN" sz="2800" b="1" dirty="0">
                <a:solidFill>
                  <a:srgbClr val="000000"/>
                </a:solidFill>
                <a:latin typeface="Garamond" pitchFamily="18" charset="0"/>
              </a:rPr>
              <a:t>, 1≤i≤n-1. </a:t>
            </a:r>
          </a:p>
          <a:p>
            <a:pPr marL="342900" indent="-342900">
              <a:spcBef>
                <a:spcPct val="20000"/>
              </a:spcBef>
              <a:buClr>
                <a:schemeClr val="hlink"/>
              </a:buClr>
              <a:buSzPct val="70000"/>
            </a:pP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故</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的最多有                         个不同的割集</a:t>
            </a:r>
            <a:r>
              <a:rPr lang="en-US" altLang="zh-CN" sz="2800" b="1" dirty="0">
                <a:solidFill>
                  <a:srgbClr val="000000"/>
                </a:solidFill>
                <a:latin typeface="Garamond" pitchFamily="18" charset="0"/>
              </a:rPr>
              <a:t>.</a:t>
            </a:r>
          </a:p>
          <a:p>
            <a:pPr marL="342900" indent="-342900">
              <a:spcBef>
                <a:spcPct val="20000"/>
              </a:spcBef>
              <a:buClr>
                <a:schemeClr val="hlink"/>
              </a:buClr>
              <a:buSzPct val="70000"/>
              <a:buFont typeface="Wingdings" pitchFamily="2" charset="2"/>
              <a:buChar char="n"/>
            </a:pPr>
            <a:r>
              <a:rPr lang="zh-CN" altLang="en-US" sz="2800" b="1" dirty="0">
                <a:solidFill>
                  <a:srgbClr val="000000"/>
                </a:solidFill>
                <a:latin typeface="Garamond" pitchFamily="18" charset="0"/>
              </a:rPr>
              <a:t>这些割集不一定独立</a:t>
            </a:r>
            <a:r>
              <a:rPr lang="en-US" altLang="zh-CN" sz="2800" b="1" dirty="0">
                <a:solidFill>
                  <a:srgbClr val="000000"/>
                </a:solidFill>
                <a:latin typeface="Garamond" pitchFamily="18" charset="0"/>
              </a:rPr>
              <a:t>. </a:t>
            </a:r>
          </a:p>
          <a:p>
            <a:pPr marL="342900" indent="-342900">
              <a:spcBef>
                <a:spcPct val="20000"/>
              </a:spcBef>
              <a:buClr>
                <a:schemeClr val="hlink"/>
              </a:buClr>
              <a:buSzPct val="70000"/>
              <a:buFont typeface="Wingdings" pitchFamily="2" charset="2"/>
              <a:buChar char="n"/>
            </a:pPr>
            <a:endParaRPr lang="en-US" altLang="zh-CN" sz="2800" b="1" dirty="0">
              <a:solidFill>
                <a:srgbClr val="000000"/>
              </a:solidFill>
              <a:latin typeface="Garamond" pitchFamily="18" charset="0"/>
            </a:endParaRPr>
          </a:p>
          <a:p>
            <a:pPr marL="342900" indent="-342900">
              <a:spcBef>
                <a:spcPct val="20000"/>
              </a:spcBef>
              <a:buClr>
                <a:schemeClr val="hlink"/>
              </a:buClr>
              <a:buSzPct val="70000"/>
              <a:buFont typeface="Wingdings" pitchFamily="2" charset="2"/>
              <a:buChar char="n"/>
            </a:pPr>
            <a:r>
              <a:rPr lang="zh-CN" altLang="en-US" sz="2800" b="1" dirty="0">
                <a:solidFill>
                  <a:srgbClr val="FF0066"/>
                </a:solidFill>
                <a:latin typeface="Garamond" pitchFamily="18" charset="0"/>
              </a:rPr>
              <a:t>定义</a:t>
            </a:r>
            <a:r>
              <a:rPr lang="en-US" altLang="zh-CN" sz="2800" b="1" dirty="0">
                <a:solidFill>
                  <a:srgbClr val="FF0066"/>
                </a:solidFill>
                <a:latin typeface="Garamond" pitchFamily="18" charset="0"/>
              </a:rPr>
              <a:t>3.4.6</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设</a:t>
            </a:r>
            <a:r>
              <a:rPr lang="en-US" altLang="zh-CN" sz="2800" b="1" dirty="0">
                <a:solidFill>
                  <a:srgbClr val="000000"/>
                </a:solidFill>
                <a:latin typeface="Garamond" pitchFamily="18" charset="0"/>
              </a:rPr>
              <a:t>T</a:t>
            </a:r>
            <a:r>
              <a:rPr lang="zh-CN" altLang="en-US" sz="2800" b="1" dirty="0">
                <a:solidFill>
                  <a:srgbClr val="000000"/>
                </a:solidFill>
                <a:latin typeface="Garamond" pitchFamily="18" charset="0"/>
              </a:rPr>
              <a:t>是连通图</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的一棵树</a:t>
            </a:r>
            <a:r>
              <a:rPr lang="en-US" altLang="zh-CN" sz="2800" b="1" dirty="0">
                <a:solidFill>
                  <a:srgbClr val="000000"/>
                </a:solidFill>
                <a:latin typeface="Garamond" pitchFamily="18" charset="0"/>
              </a:rPr>
              <a:t>, </a:t>
            </a:r>
            <a:r>
              <a:rPr lang="en-US" altLang="zh-CN" sz="2800" b="1" dirty="0" err="1">
                <a:solidFill>
                  <a:srgbClr val="000000"/>
                </a:solidFill>
                <a:latin typeface="Garamond" pitchFamily="18" charset="0"/>
              </a:rPr>
              <a:t>e</a:t>
            </a:r>
            <a:r>
              <a:rPr lang="en-US" altLang="zh-CN" sz="2800" b="1" baseline="-25000" dirty="0" err="1">
                <a:solidFill>
                  <a:srgbClr val="000000"/>
                </a:solidFill>
                <a:latin typeface="Garamond" pitchFamily="18" charset="0"/>
              </a:rPr>
              <a:t>i</a:t>
            </a:r>
            <a:r>
              <a:rPr lang="zh-CN" altLang="en-US" sz="2800" b="1" dirty="0">
                <a:solidFill>
                  <a:srgbClr val="000000"/>
                </a:solidFill>
                <a:latin typeface="Garamond" pitchFamily="18" charset="0"/>
              </a:rPr>
              <a:t>是</a:t>
            </a:r>
            <a:r>
              <a:rPr lang="en-US" altLang="zh-CN" sz="2800" b="1" dirty="0">
                <a:solidFill>
                  <a:srgbClr val="000000"/>
                </a:solidFill>
                <a:latin typeface="Garamond" pitchFamily="18" charset="0"/>
              </a:rPr>
              <a:t>T</a:t>
            </a:r>
            <a:r>
              <a:rPr lang="zh-CN" altLang="en-US" sz="2800" b="1" dirty="0">
                <a:solidFill>
                  <a:srgbClr val="000000"/>
                </a:solidFill>
                <a:latin typeface="Garamond" pitchFamily="18" charset="0"/>
              </a:rPr>
              <a:t>的一条边</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对应</a:t>
            </a:r>
            <a:r>
              <a:rPr lang="en-US" altLang="zh-CN" sz="2800" b="1" dirty="0" err="1">
                <a:solidFill>
                  <a:srgbClr val="000000"/>
                </a:solidFill>
                <a:latin typeface="Garamond" pitchFamily="18" charset="0"/>
              </a:rPr>
              <a:t>e</a:t>
            </a:r>
            <a:r>
              <a:rPr lang="en-US" altLang="zh-CN" sz="2800" b="1" baseline="-25000" dirty="0" err="1">
                <a:solidFill>
                  <a:srgbClr val="000000"/>
                </a:solidFill>
                <a:latin typeface="Garamond" pitchFamily="18" charset="0"/>
              </a:rPr>
              <a:t>i</a:t>
            </a:r>
            <a:r>
              <a:rPr lang="zh-CN" altLang="en-US" sz="2800" b="1" dirty="0">
                <a:solidFill>
                  <a:srgbClr val="000000"/>
                </a:solidFill>
                <a:latin typeface="Garamond" pitchFamily="18" charset="0"/>
              </a:rPr>
              <a:t>存在</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的割集</a:t>
            </a:r>
            <a:r>
              <a:rPr lang="en-US" altLang="zh-CN" sz="2800" b="1" dirty="0">
                <a:solidFill>
                  <a:srgbClr val="000000"/>
                </a:solidFill>
                <a:latin typeface="Garamond" pitchFamily="18" charset="0"/>
              </a:rPr>
              <a:t>S</a:t>
            </a:r>
            <a:r>
              <a:rPr lang="en-US" altLang="zh-CN" sz="2800" b="1" baseline="-25000" dirty="0">
                <a:solidFill>
                  <a:srgbClr val="000000"/>
                </a:solidFill>
                <a:latin typeface="Garamond" pitchFamily="18" charset="0"/>
              </a:rPr>
              <a:t>i</a:t>
            </a:r>
            <a:r>
              <a:rPr lang="en-US" altLang="zh-CN" sz="2800" b="1" dirty="0">
                <a:solidFill>
                  <a:srgbClr val="000000"/>
                </a:solidFill>
                <a:latin typeface="Garamond" pitchFamily="18" charset="0"/>
              </a:rPr>
              <a:t>, S</a:t>
            </a:r>
            <a:r>
              <a:rPr lang="en-US" altLang="zh-CN" sz="2800" b="1" baseline="-25000" dirty="0">
                <a:solidFill>
                  <a:srgbClr val="000000"/>
                </a:solidFill>
                <a:latin typeface="Garamond" pitchFamily="18" charset="0"/>
              </a:rPr>
              <a:t>i</a:t>
            </a:r>
            <a:r>
              <a:rPr lang="zh-CN" altLang="en-US" sz="2800" b="1" dirty="0">
                <a:solidFill>
                  <a:srgbClr val="000000"/>
                </a:solidFill>
                <a:latin typeface="Garamond" pitchFamily="18" charset="0"/>
              </a:rPr>
              <a:t>只包括一条树上的边及某些余树边</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且与</a:t>
            </a:r>
            <a:r>
              <a:rPr lang="en-US" altLang="zh-CN" sz="2800" b="1" dirty="0" err="1">
                <a:solidFill>
                  <a:srgbClr val="000000"/>
                </a:solidFill>
                <a:latin typeface="Garamond" pitchFamily="18" charset="0"/>
              </a:rPr>
              <a:t>e</a:t>
            </a:r>
            <a:r>
              <a:rPr lang="en-US" altLang="zh-CN" sz="2800" b="1" baseline="-25000" dirty="0" err="1">
                <a:solidFill>
                  <a:srgbClr val="000000"/>
                </a:solidFill>
                <a:latin typeface="Garamond" pitchFamily="18" charset="0"/>
              </a:rPr>
              <a:t>i</a:t>
            </a:r>
            <a:r>
              <a:rPr lang="zh-CN" altLang="en-US" sz="2800" b="1" dirty="0">
                <a:solidFill>
                  <a:srgbClr val="000000"/>
                </a:solidFill>
                <a:latin typeface="Garamond" pitchFamily="18" charset="0"/>
              </a:rPr>
              <a:t>的方向一致</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这时称</a:t>
            </a:r>
            <a:r>
              <a:rPr lang="en-US" altLang="zh-CN" sz="2800" b="1" dirty="0">
                <a:solidFill>
                  <a:srgbClr val="000000"/>
                </a:solidFill>
                <a:latin typeface="Garamond" pitchFamily="18" charset="0"/>
              </a:rPr>
              <a:t>S</a:t>
            </a:r>
            <a:r>
              <a:rPr lang="en-US" altLang="zh-CN" sz="2800" b="1" baseline="-25000" dirty="0">
                <a:solidFill>
                  <a:srgbClr val="000000"/>
                </a:solidFill>
                <a:latin typeface="Garamond" pitchFamily="18" charset="0"/>
              </a:rPr>
              <a:t>i</a:t>
            </a:r>
            <a:r>
              <a:rPr lang="zh-CN" altLang="en-US" sz="2800" b="1" dirty="0">
                <a:solidFill>
                  <a:srgbClr val="000000"/>
                </a:solidFill>
                <a:latin typeface="Garamond" pitchFamily="18" charset="0"/>
              </a:rPr>
              <a:t>为</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的对应树</a:t>
            </a:r>
            <a:r>
              <a:rPr lang="en-US" altLang="zh-CN" sz="2800" b="1" dirty="0">
                <a:solidFill>
                  <a:srgbClr val="000000"/>
                </a:solidFill>
                <a:latin typeface="Garamond" pitchFamily="18" charset="0"/>
              </a:rPr>
              <a:t>T</a:t>
            </a:r>
            <a:r>
              <a:rPr lang="zh-CN" altLang="en-US" sz="2800" b="1" dirty="0">
                <a:solidFill>
                  <a:srgbClr val="000000"/>
                </a:solidFill>
                <a:latin typeface="Garamond" pitchFamily="18" charset="0"/>
              </a:rPr>
              <a:t>的一个基本割集</a:t>
            </a:r>
            <a:r>
              <a:rPr lang="en-US" altLang="zh-CN" sz="2800" b="1" dirty="0">
                <a:solidFill>
                  <a:srgbClr val="000000"/>
                </a:solidFill>
                <a:latin typeface="Garamond" pitchFamily="18" charset="0"/>
              </a:rPr>
              <a:t>.</a:t>
            </a:r>
          </a:p>
          <a:p>
            <a:pPr marL="342900" indent="-342900">
              <a:spcBef>
                <a:spcPct val="20000"/>
              </a:spcBef>
              <a:buClr>
                <a:schemeClr val="hlink"/>
              </a:buClr>
              <a:buSzPct val="70000"/>
              <a:buFont typeface="Wingdings" pitchFamily="2" charset="2"/>
              <a:buChar char="n"/>
            </a:pPr>
            <a:r>
              <a:rPr lang="zh-CN" altLang="en-US" sz="2800" b="1" dirty="0">
                <a:solidFill>
                  <a:srgbClr val="FF0066"/>
                </a:solidFill>
                <a:latin typeface="Garamond" pitchFamily="18" charset="0"/>
              </a:rPr>
              <a:t>定义</a:t>
            </a:r>
            <a:r>
              <a:rPr lang="en-US" altLang="zh-CN" sz="2800" b="1" dirty="0">
                <a:solidFill>
                  <a:srgbClr val="FF0066"/>
                </a:solidFill>
                <a:latin typeface="Garamond" pitchFamily="18" charset="0"/>
              </a:rPr>
              <a:t>3.4.7</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给定有向连通图</a:t>
            </a:r>
            <a:r>
              <a:rPr lang="en-US" altLang="zh-CN" sz="2800" b="1" dirty="0">
                <a:solidFill>
                  <a:srgbClr val="000000"/>
                </a:solidFill>
                <a:latin typeface="Garamond" pitchFamily="18" charset="0"/>
              </a:rPr>
              <a:t>G</a:t>
            </a:r>
            <a:r>
              <a:rPr lang="zh-CN" altLang="en-US" sz="2800" b="1" dirty="0">
                <a:solidFill>
                  <a:srgbClr val="000000"/>
                </a:solidFill>
                <a:latin typeface="Garamond" pitchFamily="18" charset="0"/>
              </a:rPr>
              <a:t>的一棵树</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则由全部基本割集组成的矩阵称为基本割集矩阵</a:t>
            </a:r>
            <a:r>
              <a:rPr lang="en-US" altLang="zh-CN" sz="2800" b="1" dirty="0">
                <a:solidFill>
                  <a:srgbClr val="000000"/>
                </a:solidFill>
                <a:latin typeface="Garamond" pitchFamily="18" charset="0"/>
              </a:rPr>
              <a:t>. </a:t>
            </a:r>
            <a:r>
              <a:rPr lang="zh-CN" altLang="en-US" sz="2800" b="1" dirty="0">
                <a:solidFill>
                  <a:srgbClr val="000000"/>
                </a:solidFill>
                <a:latin typeface="Garamond" pitchFamily="18" charset="0"/>
              </a:rPr>
              <a:t>记为</a:t>
            </a:r>
            <a:r>
              <a:rPr lang="en-US" altLang="zh-CN" sz="2800" b="1" dirty="0">
                <a:solidFill>
                  <a:srgbClr val="000000"/>
                </a:solidFill>
                <a:latin typeface="Garamond" pitchFamily="18" charset="0"/>
              </a:rPr>
              <a:t>S</a:t>
            </a:r>
            <a:r>
              <a:rPr lang="en-US" altLang="zh-CN" sz="2800" b="1" baseline="-25000" dirty="0">
                <a:solidFill>
                  <a:srgbClr val="000000"/>
                </a:solidFill>
                <a:latin typeface="Garamond" pitchFamily="18" charset="0"/>
              </a:rPr>
              <a:t>f</a:t>
            </a:r>
            <a:r>
              <a:rPr lang="en-US" altLang="zh-CN" sz="2800" b="1" dirty="0">
                <a:solidFill>
                  <a:srgbClr val="000000"/>
                </a:solidFill>
                <a:latin typeface="Garamond" pitchFamily="18" charset="0"/>
              </a:rPr>
              <a:t>.</a:t>
            </a:r>
          </a:p>
        </p:txBody>
      </p:sp>
      <p:graphicFrame>
        <p:nvGraphicFramePr>
          <p:cNvPr id="983043" name="Object 3"/>
          <p:cNvGraphicFramePr>
            <a:graphicFrameLocks noChangeAspect="1"/>
          </p:cNvGraphicFramePr>
          <p:nvPr/>
        </p:nvGraphicFramePr>
        <p:xfrm>
          <a:off x="4610101" y="2033588"/>
          <a:ext cx="2047875" cy="666750"/>
        </p:xfrm>
        <a:graphic>
          <a:graphicData uri="http://schemas.openxmlformats.org/presentationml/2006/ole">
            <mc:AlternateContent xmlns:mc="http://schemas.openxmlformats.org/markup-compatibility/2006">
              <mc:Choice xmlns:v="urn:schemas-microsoft-com:vml" Requires="v">
                <p:oleObj name="公式" r:id="rId2" imgW="1193800" imgH="393700" progId="Equation.3">
                  <p:embed/>
                </p:oleObj>
              </mc:Choice>
              <mc:Fallback>
                <p:oleObj name="公式" r:id="rId2" imgW="1193800" imgH="393700" progId="Equation.3">
                  <p:embed/>
                  <p:pic>
                    <p:nvPicPr>
                      <p:cNvPr id="98304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1" y="2033588"/>
                        <a:ext cx="20478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5"/>
          <p:cNvSpPr>
            <a:spLocks noGrp="1"/>
          </p:cNvSpPr>
          <p:nvPr>
            <p:ph type="title"/>
          </p:nvPr>
        </p:nvSpPr>
        <p:spPr/>
        <p:txBody>
          <a:bodyPr/>
          <a:lstStyle/>
          <a:p>
            <a:r>
              <a:rPr lang="zh-CN" altLang="en-US" dirty="0"/>
              <a:t>割集矩阵及其性质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42">
                                            <p:txEl>
                                              <p:pRg st="0" end="0"/>
                                            </p:txEl>
                                          </p:spTgt>
                                        </p:tgtEl>
                                        <p:attrNameLst>
                                          <p:attrName>style.visibility</p:attrName>
                                        </p:attrNameLst>
                                      </p:cBhvr>
                                      <p:to>
                                        <p:strVal val="visible"/>
                                      </p:to>
                                    </p:set>
                                    <p:animEffect transition="in" filter="blinds(horizontal)">
                                      <p:cBhvr>
                                        <p:cTn id="7" dur="500"/>
                                        <p:tgtEl>
                                          <p:spTgt spid="9830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3042">
                                            <p:txEl>
                                              <p:pRg st="1" end="1"/>
                                            </p:txEl>
                                          </p:spTgt>
                                        </p:tgtEl>
                                        <p:attrNameLst>
                                          <p:attrName>style.visibility</p:attrName>
                                        </p:attrNameLst>
                                      </p:cBhvr>
                                      <p:to>
                                        <p:strVal val="visible"/>
                                      </p:to>
                                    </p:set>
                                    <p:animEffect transition="in" filter="blinds(horizontal)">
                                      <p:cBhvr>
                                        <p:cTn id="12" dur="500"/>
                                        <p:tgtEl>
                                          <p:spTgt spid="983042">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983043"/>
                                        </p:tgtEl>
                                        <p:attrNameLst>
                                          <p:attrName>style.visibility</p:attrName>
                                        </p:attrNameLst>
                                      </p:cBhvr>
                                      <p:to>
                                        <p:strVal val="visible"/>
                                      </p:to>
                                    </p:set>
                                    <p:animEffect transition="in" filter="blinds(horizontal)">
                                      <p:cBhvr>
                                        <p:cTn id="16" dur="500"/>
                                        <p:tgtEl>
                                          <p:spTgt spid="98304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83042">
                                            <p:txEl>
                                              <p:pRg st="2" end="2"/>
                                            </p:txEl>
                                          </p:spTgt>
                                        </p:tgtEl>
                                        <p:attrNameLst>
                                          <p:attrName>style.visibility</p:attrName>
                                        </p:attrNameLst>
                                      </p:cBhvr>
                                      <p:to>
                                        <p:strVal val="visible"/>
                                      </p:to>
                                    </p:set>
                                    <p:animEffect transition="in" filter="blinds(horizontal)">
                                      <p:cBhvr>
                                        <p:cTn id="21" dur="500"/>
                                        <p:tgtEl>
                                          <p:spTgt spid="98304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83042">
                                            <p:txEl>
                                              <p:pRg st="4" end="4"/>
                                            </p:txEl>
                                          </p:spTgt>
                                        </p:tgtEl>
                                        <p:attrNameLst>
                                          <p:attrName>style.visibility</p:attrName>
                                        </p:attrNameLst>
                                      </p:cBhvr>
                                      <p:to>
                                        <p:strVal val="visible"/>
                                      </p:to>
                                    </p:set>
                                    <p:animEffect transition="in" filter="blinds(horizontal)">
                                      <p:cBhvr>
                                        <p:cTn id="26" dur="500"/>
                                        <p:tgtEl>
                                          <p:spTgt spid="98304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83042">
                                            <p:txEl>
                                              <p:pRg st="5" end="5"/>
                                            </p:txEl>
                                          </p:spTgt>
                                        </p:tgtEl>
                                        <p:attrNameLst>
                                          <p:attrName>style.visibility</p:attrName>
                                        </p:attrNameLst>
                                      </p:cBhvr>
                                      <p:to>
                                        <p:strVal val="visible"/>
                                      </p:to>
                                    </p:set>
                                    <p:animEffect transition="in" filter="blinds(horizontal)">
                                      <p:cBhvr>
                                        <p:cTn id="31" dur="500"/>
                                        <p:tgtEl>
                                          <p:spTgt spid="9830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p:cNvSpPr>
            <a:spLocks noChangeArrowheads="1"/>
          </p:cNvSpPr>
          <p:nvPr/>
        </p:nvSpPr>
        <p:spPr bwMode="auto">
          <a:xfrm>
            <a:off x="1943004" y="1270635"/>
            <a:ext cx="8618317" cy="1879600"/>
          </a:xfrm>
          <a:prstGeom prst="rect">
            <a:avLst/>
          </a:prstGeom>
          <a:noFill/>
          <a:ln w="9525">
            <a:noFill/>
            <a:miter lim="800000"/>
            <a:headEnd/>
            <a:tailEnd/>
          </a:ln>
        </p:spPr>
        <p:txBody>
          <a:bodyPr wrap="square">
            <a:spAutoFit/>
          </a:bodyPr>
          <a:lstStyle/>
          <a:p>
            <a:pPr fontAlgn="base">
              <a:spcBef>
                <a:spcPct val="20000"/>
              </a:spcBef>
              <a:spcAft>
                <a:spcPct val="0"/>
              </a:spcAft>
              <a:buClr>
                <a:srgbClr val="795185"/>
              </a:buClr>
              <a:buSzPct val="60000"/>
              <a:defRPr/>
            </a:pPr>
            <a:r>
              <a:rPr kumimoji="1" lang="zh-CN" altLang="en-US" sz="2600" b="1" dirty="0">
                <a:solidFill>
                  <a:srgbClr val="FF0000"/>
                </a:solidFill>
                <a:latin typeface="Times New Roman" pitchFamily="18" charset="0"/>
                <a:ea typeface="宋体" pitchFamily="2" charset="-122"/>
                <a:cs typeface="Times New Roman" pitchFamily="18" charset="0"/>
              </a:rPr>
              <a:t>定理</a:t>
            </a:r>
            <a:r>
              <a:rPr kumimoji="1" lang="en-US" altLang="zh-CN" sz="2600" b="1" dirty="0">
                <a:solidFill>
                  <a:srgbClr val="FF0000"/>
                </a:solidFill>
                <a:latin typeface="Times New Roman" pitchFamily="18" charset="0"/>
                <a:ea typeface="宋体" pitchFamily="2" charset="-122"/>
                <a:cs typeface="Times New Roman" pitchFamily="18" charset="0"/>
              </a:rPr>
              <a:t>3.4.5</a:t>
            </a:r>
            <a:r>
              <a:rPr kumimoji="1" lang="zh-CN" altLang="en-US" sz="2600" b="1" dirty="0">
                <a:solidFill>
                  <a:srgbClr val="000000"/>
                </a:solidFill>
                <a:latin typeface="Times New Roman" pitchFamily="18" charset="0"/>
                <a:ea typeface="宋体" pitchFamily="2" charset="-122"/>
                <a:cs typeface="Times New Roman" pitchFamily="18" charset="0"/>
              </a:rPr>
              <a:t>当有向连通图</a:t>
            </a:r>
            <a:r>
              <a:rPr kumimoji="1" lang="en-US" altLang="zh-CN" sz="2600" b="1" dirty="0">
                <a:solidFill>
                  <a:srgbClr val="000000"/>
                </a:solidFill>
                <a:latin typeface="Times New Roman" pitchFamily="18" charset="0"/>
                <a:ea typeface="宋体" pitchFamily="2" charset="-122"/>
                <a:cs typeface="Times New Roman" pitchFamily="18" charset="0"/>
              </a:rPr>
              <a:t>G</a:t>
            </a:r>
            <a:r>
              <a:rPr kumimoji="1" lang="zh-CN" altLang="en-US" sz="2600" b="1" dirty="0">
                <a:solidFill>
                  <a:srgbClr val="000000"/>
                </a:solidFill>
                <a:latin typeface="Times New Roman" pitchFamily="18" charset="0"/>
                <a:ea typeface="宋体" pitchFamily="2" charset="-122"/>
                <a:cs typeface="Times New Roman" pitchFamily="18" charset="0"/>
              </a:rPr>
              <a:t>的完全回路矩阵</a:t>
            </a:r>
            <a:r>
              <a:rPr kumimoji="1" lang="en-US" altLang="zh-CN" sz="2600" b="1" dirty="0" err="1">
                <a:solidFill>
                  <a:srgbClr val="000000"/>
                </a:solidFill>
                <a:latin typeface="Times New Roman" pitchFamily="18" charset="0"/>
                <a:ea typeface="宋体" pitchFamily="2" charset="-122"/>
                <a:cs typeface="Times New Roman" pitchFamily="18" charset="0"/>
              </a:rPr>
              <a:t>C</a:t>
            </a:r>
            <a:r>
              <a:rPr kumimoji="1" lang="en-US" altLang="zh-CN" sz="2600" b="1" baseline="-25000" dirty="0" err="1">
                <a:solidFill>
                  <a:srgbClr val="000000"/>
                </a:solidFill>
                <a:latin typeface="Times New Roman" pitchFamily="18" charset="0"/>
                <a:ea typeface="宋体" pitchFamily="2" charset="-122"/>
                <a:cs typeface="Times New Roman" pitchFamily="18" charset="0"/>
              </a:rPr>
              <a:t>e</a:t>
            </a:r>
            <a:r>
              <a:rPr kumimoji="1" lang="zh-CN" altLang="en-US" sz="2600" b="1" dirty="0">
                <a:solidFill>
                  <a:srgbClr val="000000"/>
                </a:solidFill>
                <a:latin typeface="Times New Roman" pitchFamily="18" charset="0"/>
                <a:ea typeface="宋体" pitchFamily="2" charset="-122"/>
                <a:cs typeface="Times New Roman" pitchFamily="18" charset="0"/>
              </a:rPr>
              <a:t>和完全割集</a:t>
            </a:r>
          </a:p>
          <a:p>
            <a:pPr fontAlgn="base">
              <a:spcBef>
                <a:spcPct val="20000"/>
              </a:spcBef>
              <a:spcAft>
                <a:spcPct val="0"/>
              </a:spcAft>
              <a:buClr>
                <a:srgbClr val="795185"/>
              </a:buClr>
              <a:buSzPct val="60000"/>
              <a:defRPr/>
            </a:pPr>
            <a:r>
              <a:rPr kumimoji="1" lang="zh-CN" altLang="en-US" sz="2600" b="1" dirty="0">
                <a:solidFill>
                  <a:srgbClr val="000000"/>
                </a:solidFill>
                <a:latin typeface="Times New Roman" pitchFamily="18" charset="0"/>
                <a:ea typeface="宋体" pitchFamily="2" charset="-122"/>
                <a:cs typeface="Times New Roman" pitchFamily="18" charset="0"/>
              </a:rPr>
              <a:t>                矩阵</a:t>
            </a:r>
            <a:r>
              <a:rPr kumimoji="1" lang="en-US" altLang="zh-CN" sz="2600" b="1" dirty="0">
                <a:solidFill>
                  <a:srgbClr val="000000"/>
                </a:solidFill>
                <a:latin typeface="Times New Roman" pitchFamily="18" charset="0"/>
                <a:ea typeface="宋体" pitchFamily="2" charset="-122"/>
                <a:cs typeface="Times New Roman" pitchFamily="18" charset="0"/>
              </a:rPr>
              <a:t>S</a:t>
            </a:r>
            <a:r>
              <a:rPr kumimoji="1" lang="en-US" altLang="zh-CN" sz="2600" b="1" baseline="-25000" dirty="0">
                <a:solidFill>
                  <a:srgbClr val="000000"/>
                </a:solidFill>
                <a:latin typeface="Times New Roman" pitchFamily="18" charset="0"/>
                <a:ea typeface="宋体" pitchFamily="2" charset="-122"/>
                <a:cs typeface="Times New Roman" pitchFamily="18" charset="0"/>
              </a:rPr>
              <a:t>e</a:t>
            </a:r>
            <a:r>
              <a:rPr kumimoji="1" lang="zh-CN" altLang="en-US" sz="2600" b="1" dirty="0">
                <a:solidFill>
                  <a:srgbClr val="000000"/>
                </a:solidFill>
                <a:latin typeface="Times New Roman" pitchFamily="18" charset="0"/>
                <a:ea typeface="宋体" pitchFamily="2" charset="-122"/>
                <a:cs typeface="Times New Roman" pitchFamily="18" charset="0"/>
              </a:rPr>
              <a:t>的边次序一致时</a:t>
            </a:r>
            <a:r>
              <a:rPr kumimoji="1" lang="en-US" altLang="zh-CN" sz="2600" b="1" dirty="0">
                <a:solidFill>
                  <a:srgbClr val="000000"/>
                </a:solidFill>
                <a:latin typeface="Times New Roman" pitchFamily="18" charset="0"/>
                <a:ea typeface="宋体" pitchFamily="2" charset="-122"/>
                <a:cs typeface="Times New Roman" pitchFamily="18" charset="0"/>
              </a:rPr>
              <a:t>, </a:t>
            </a:r>
            <a:r>
              <a:rPr kumimoji="1" lang="zh-CN" altLang="en-US" sz="2600" b="1" dirty="0">
                <a:solidFill>
                  <a:srgbClr val="000000"/>
                </a:solidFill>
                <a:latin typeface="Times New Roman" pitchFamily="18" charset="0"/>
                <a:ea typeface="宋体" pitchFamily="2" charset="-122"/>
                <a:cs typeface="Times New Roman" pitchFamily="18" charset="0"/>
              </a:rPr>
              <a:t>有                   </a:t>
            </a:r>
            <a:r>
              <a:rPr kumimoji="1" lang="en-US" altLang="zh-CN" sz="2600" b="1" dirty="0">
                <a:solidFill>
                  <a:srgbClr val="000000"/>
                </a:solidFill>
                <a:latin typeface="Times New Roman" pitchFamily="18" charset="0"/>
                <a:ea typeface="宋体" pitchFamily="2" charset="-122"/>
                <a:cs typeface="Times New Roman" pitchFamily="18" charset="0"/>
              </a:rPr>
              <a:t>.</a:t>
            </a:r>
          </a:p>
          <a:p>
            <a:pPr fontAlgn="base">
              <a:spcBef>
                <a:spcPct val="30000"/>
              </a:spcBef>
              <a:spcAft>
                <a:spcPct val="50000"/>
              </a:spcAft>
              <a:buClr>
                <a:srgbClr val="795185"/>
              </a:buClr>
              <a:buSzPct val="60000"/>
              <a:defRPr/>
            </a:pPr>
            <a:r>
              <a:rPr kumimoji="1" lang="zh-CN" altLang="en-US" sz="2000" b="1" dirty="0">
                <a:solidFill>
                  <a:srgbClr val="000000"/>
                </a:solidFill>
                <a:latin typeface="Times New Roman" pitchFamily="18" charset="0"/>
                <a:ea typeface="宋体" pitchFamily="2" charset="-122"/>
                <a:cs typeface="Times New Roman" pitchFamily="18" charset="0"/>
              </a:rPr>
              <a:t>证明</a:t>
            </a:r>
            <a:r>
              <a:rPr kumimoji="1" lang="en-US" altLang="zh-CN" sz="2000" b="1" dirty="0">
                <a:solidFill>
                  <a:srgbClr val="000000"/>
                </a:solidFill>
                <a:latin typeface="Times New Roman" pitchFamily="18" charset="0"/>
                <a:ea typeface="宋体" pitchFamily="2" charset="-122"/>
                <a:cs typeface="Times New Roman" pitchFamily="18" charset="0"/>
              </a:rPr>
              <a:t>:</a:t>
            </a:r>
            <a:r>
              <a:rPr kumimoji="1" lang="zh-CN" altLang="en-US" sz="2000" b="1" dirty="0">
                <a:solidFill>
                  <a:srgbClr val="000000"/>
                </a:solidFill>
                <a:latin typeface="Times New Roman" pitchFamily="18" charset="0"/>
                <a:ea typeface="宋体" pitchFamily="2" charset="-122"/>
                <a:cs typeface="Times New Roman" pitchFamily="18" charset="0"/>
              </a:rPr>
              <a:t>设               ， 则                          </a:t>
            </a:r>
            <a:r>
              <a:rPr kumimoji="1" lang="en-US" altLang="zh-CN" sz="2000" b="1" dirty="0">
                <a:solidFill>
                  <a:srgbClr val="000000"/>
                </a:solidFill>
                <a:latin typeface="Times New Roman" pitchFamily="18" charset="0"/>
                <a:ea typeface="宋体" pitchFamily="2" charset="-122"/>
                <a:cs typeface="Times New Roman" pitchFamily="18" charset="0"/>
              </a:rPr>
              <a:t>, </a:t>
            </a:r>
            <a:r>
              <a:rPr kumimoji="1" lang="zh-CN" altLang="en-US" sz="2000" b="1" dirty="0">
                <a:solidFill>
                  <a:srgbClr val="000000"/>
                </a:solidFill>
                <a:latin typeface="Times New Roman" pitchFamily="18" charset="0"/>
                <a:ea typeface="宋体" pitchFamily="2" charset="-122"/>
                <a:cs typeface="Times New Roman" pitchFamily="18" charset="0"/>
              </a:rPr>
              <a:t>其中</a:t>
            </a:r>
            <a:r>
              <a:rPr kumimoji="1" lang="en-US" altLang="zh-CN" sz="2000" b="1" dirty="0" err="1">
                <a:solidFill>
                  <a:srgbClr val="000000"/>
                </a:solidFill>
                <a:latin typeface="Times New Roman" pitchFamily="18" charset="0"/>
                <a:ea typeface="宋体" pitchFamily="2" charset="-122"/>
                <a:cs typeface="Times New Roman" pitchFamily="18" charset="0"/>
              </a:rPr>
              <a:t>S</a:t>
            </a:r>
            <a:r>
              <a:rPr kumimoji="1" lang="en-US" altLang="zh-CN" sz="2600" b="1" baseline="-25000" dirty="0" err="1">
                <a:solidFill>
                  <a:srgbClr val="000000"/>
                </a:solidFill>
                <a:latin typeface="Times New Roman" pitchFamily="18" charset="0"/>
                <a:ea typeface="宋体" pitchFamily="2" charset="-122"/>
                <a:cs typeface="Times New Roman" pitchFamily="18" charset="0"/>
              </a:rPr>
              <a:t>ik</a:t>
            </a:r>
            <a:r>
              <a:rPr kumimoji="1" lang="zh-CN" altLang="en-US" sz="2000" b="1" dirty="0">
                <a:solidFill>
                  <a:srgbClr val="000000"/>
                </a:solidFill>
                <a:latin typeface="Times New Roman" pitchFamily="18" charset="0"/>
                <a:ea typeface="宋体" pitchFamily="2" charset="-122"/>
                <a:cs typeface="Times New Roman" pitchFamily="18" charset="0"/>
              </a:rPr>
              <a:t>是第</a:t>
            </a:r>
            <a:r>
              <a:rPr kumimoji="1" lang="en-US" altLang="zh-CN" sz="2000" b="1" dirty="0" err="1">
                <a:solidFill>
                  <a:srgbClr val="000000"/>
                </a:solidFill>
                <a:latin typeface="Times New Roman" pitchFamily="18" charset="0"/>
                <a:ea typeface="宋体" pitchFamily="2" charset="-122"/>
                <a:cs typeface="Times New Roman" pitchFamily="18" charset="0"/>
              </a:rPr>
              <a:t>i</a:t>
            </a:r>
            <a:r>
              <a:rPr kumimoji="1" lang="zh-CN" altLang="en-US" sz="2000" b="1" dirty="0">
                <a:solidFill>
                  <a:srgbClr val="000000"/>
                </a:solidFill>
                <a:latin typeface="Times New Roman" pitchFamily="18" charset="0"/>
                <a:ea typeface="宋体" pitchFamily="2" charset="-122"/>
                <a:cs typeface="Times New Roman" pitchFamily="18" charset="0"/>
              </a:rPr>
              <a:t>个割集中的第</a:t>
            </a:r>
            <a:r>
              <a:rPr kumimoji="1" lang="en-US" altLang="zh-CN" sz="2000" b="1" dirty="0">
                <a:solidFill>
                  <a:srgbClr val="000000"/>
                </a:solidFill>
                <a:latin typeface="Times New Roman" pitchFamily="18" charset="0"/>
                <a:ea typeface="宋体" pitchFamily="2" charset="-122"/>
                <a:cs typeface="Times New Roman" pitchFamily="18" charset="0"/>
              </a:rPr>
              <a:t>k</a:t>
            </a:r>
            <a:r>
              <a:rPr kumimoji="1" lang="zh-CN" altLang="en-US" sz="2000" b="1" dirty="0">
                <a:solidFill>
                  <a:srgbClr val="000000"/>
                </a:solidFill>
                <a:latin typeface="Times New Roman" pitchFamily="18" charset="0"/>
                <a:ea typeface="宋体" pitchFamily="2" charset="-122"/>
                <a:cs typeface="Times New Roman" pitchFamily="18" charset="0"/>
              </a:rPr>
              <a:t>条边</a:t>
            </a:r>
            <a:r>
              <a:rPr kumimoji="1" lang="en-US" altLang="zh-CN" sz="2000" b="1" dirty="0">
                <a:solidFill>
                  <a:srgbClr val="000000"/>
                </a:solidFill>
                <a:latin typeface="Times New Roman" pitchFamily="18" charset="0"/>
                <a:ea typeface="宋体" pitchFamily="2" charset="-122"/>
                <a:cs typeface="Times New Roman" pitchFamily="18" charset="0"/>
              </a:rPr>
              <a:t>, </a:t>
            </a:r>
          </a:p>
          <a:p>
            <a:pPr fontAlgn="base">
              <a:spcBef>
                <a:spcPct val="20000"/>
              </a:spcBef>
              <a:spcAft>
                <a:spcPct val="0"/>
              </a:spcAft>
              <a:buClr>
                <a:srgbClr val="795185"/>
              </a:buClr>
              <a:buSzPct val="60000"/>
              <a:defRPr/>
            </a:pPr>
            <a:r>
              <a:rPr kumimoji="1" lang="en-US" altLang="zh-CN" sz="2000" b="1" dirty="0">
                <a:solidFill>
                  <a:srgbClr val="000000"/>
                </a:solidFill>
                <a:latin typeface="Times New Roman" pitchFamily="18" charset="0"/>
                <a:ea typeface="宋体" pitchFamily="2" charset="-122"/>
                <a:cs typeface="Times New Roman" pitchFamily="18" charset="0"/>
              </a:rPr>
              <a:t>        </a:t>
            </a:r>
            <a:r>
              <a:rPr kumimoji="1" lang="en-US" altLang="zh-CN" sz="2000" b="1" dirty="0" err="1">
                <a:solidFill>
                  <a:srgbClr val="000000"/>
                </a:solidFill>
                <a:latin typeface="Times New Roman" pitchFamily="18" charset="0"/>
                <a:ea typeface="宋体" pitchFamily="2" charset="-122"/>
                <a:cs typeface="Times New Roman" pitchFamily="18" charset="0"/>
              </a:rPr>
              <a:t>C</a:t>
            </a:r>
            <a:r>
              <a:rPr kumimoji="1" lang="en-US" altLang="zh-CN" sz="2600" b="1" baseline="-25000" dirty="0" err="1">
                <a:solidFill>
                  <a:srgbClr val="000000"/>
                </a:solidFill>
                <a:latin typeface="Times New Roman" pitchFamily="18" charset="0"/>
                <a:ea typeface="宋体" pitchFamily="2" charset="-122"/>
                <a:cs typeface="Times New Roman" pitchFamily="18" charset="0"/>
              </a:rPr>
              <a:t>jk</a:t>
            </a:r>
            <a:r>
              <a:rPr kumimoji="1" lang="zh-CN" altLang="en-US" sz="2000" b="1" dirty="0">
                <a:solidFill>
                  <a:srgbClr val="000000"/>
                </a:solidFill>
                <a:latin typeface="Times New Roman" pitchFamily="18" charset="0"/>
                <a:ea typeface="宋体" pitchFamily="2" charset="-122"/>
                <a:cs typeface="Times New Roman" pitchFamily="18" charset="0"/>
              </a:rPr>
              <a:t>是第</a:t>
            </a:r>
            <a:r>
              <a:rPr kumimoji="1" lang="en-US" altLang="zh-CN" sz="2000" b="1" dirty="0">
                <a:solidFill>
                  <a:srgbClr val="000000"/>
                </a:solidFill>
                <a:latin typeface="Times New Roman" pitchFamily="18" charset="0"/>
                <a:ea typeface="宋体" pitchFamily="2" charset="-122"/>
                <a:cs typeface="Times New Roman" pitchFamily="18" charset="0"/>
              </a:rPr>
              <a:t>j</a:t>
            </a:r>
            <a:r>
              <a:rPr kumimoji="1" lang="zh-CN" altLang="en-US" sz="2000" b="1" dirty="0">
                <a:solidFill>
                  <a:srgbClr val="000000"/>
                </a:solidFill>
                <a:latin typeface="Times New Roman" pitchFamily="18" charset="0"/>
                <a:ea typeface="宋体" pitchFamily="2" charset="-122"/>
                <a:cs typeface="Times New Roman" pitchFamily="18" charset="0"/>
              </a:rPr>
              <a:t>个回路中的第</a:t>
            </a:r>
            <a:r>
              <a:rPr kumimoji="1" lang="en-US" altLang="zh-CN" sz="2000" b="1" dirty="0">
                <a:solidFill>
                  <a:srgbClr val="000000"/>
                </a:solidFill>
                <a:latin typeface="Times New Roman" pitchFamily="18" charset="0"/>
                <a:ea typeface="宋体" pitchFamily="2" charset="-122"/>
                <a:cs typeface="Times New Roman" pitchFamily="18" charset="0"/>
              </a:rPr>
              <a:t>k</a:t>
            </a:r>
            <a:r>
              <a:rPr kumimoji="1" lang="zh-CN" altLang="en-US" sz="2000" b="1" dirty="0">
                <a:solidFill>
                  <a:srgbClr val="000000"/>
                </a:solidFill>
                <a:latin typeface="Times New Roman" pitchFamily="18" charset="0"/>
                <a:ea typeface="宋体" pitchFamily="2" charset="-122"/>
                <a:cs typeface="Times New Roman" pitchFamily="18" charset="0"/>
              </a:rPr>
              <a:t>条边</a:t>
            </a:r>
            <a:r>
              <a:rPr kumimoji="1" lang="en-US" altLang="zh-CN" sz="2000" b="1" dirty="0">
                <a:solidFill>
                  <a:srgbClr val="000000"/>
                </a:solidFill>
                <a:latin typeface="Times New Roman" pitchFamily="18" charset="0"/>
                <a:ea typeface="宋体" pitchFamily="2" charset="-122"/>
                <a:cs typeface="Times New Roman" pitchFamily="18" charset="0"/>
              </a:rPr>
              <a:t>.</a:t>
            </a:r>
          </a:p>
        </p:txBody>
      </p:sp>
      <p:graphicFrame>
        <p:nvGraphicFramePr>
          <p:cNvPr id="36866" name="Object 5"/>
          <p:cNvGraphicFramePr>
            <a:graphicFrameLocks noChangeAspect="1"/>
          </p:cNvGraphicFramePr>
          <p:nvPr/>
        </p:nvGraphicFramePr>
        <p:xfrm>
          <a:off x="7118254" y="1721485"/>
          <a:ext cx="1373387" cy="547688"/>
        </p:xfrm>
        <a:graphic>
          <a:graphicData uri="http://schemas.openxmlformats.org/presentationml/2006/ole">
            <mc:AlternateContent xmlns:mc="http://schemas.openxmlformats.org/markup-compatibility/2006">
              <mc:Choice xmlns:v="urn:schemas-microsoft-com:vml" Requires="v">
                <p:oleObj name="公式" r:id="rId2" imgW="596900" imgH="241300" progId="Equation.3">
                  <p:embed/>
                </p:oleObj>
              </mc:Choice>
              <mc:Fallback>
                <p:oleObj name="公式" r:id="rId2" imgW="596900" imgH="241300" progId="Equation.3">
                  <p:embed/>
                  <p:pic>
                    <p:nvPicPr>
                      <p:cNvPr id="3686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254" y="1721485"/>
                        <a:ext cx="1373387"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8" name="Object 6"/>
          <p:cNvGraphicFramePr>
            <a:graphicFrameLocks noChangeAspect="1"/>
          </p:cNvGraphicFramePr>
          <p:nvPr/>
        </p:nvGraphicFramePr>
        <p:xfrm>
          <a:off x="2875023" y="2269174"/>
          <a:ext cx="982791" cy="385763"/>
        </p:xfrm>
        <a:graphic>
          <a:graphicData uri="http://schemas.openxmlformats.org/presentationml/2006/ole">
            <mc:AlternateContent xmlns:mc="http://schemas.openxmlformats.org/markup-compatibility/2006">
              <mc:Choice xmlns:v="urn:schemas-microsoft-com:vml" Requires="v">
                <p:oleObj name="公式" r:id="rId4" imgW="609336" imgH="241195" progId="Equation.3">
                  <p:embed/>
                </p:oleObj>
              </mc:Choice>
              <mc:Fallback>
                <p:oleObj name="公式" r:id="rId4" imgW="609336" imgH="241195" progId="Equation.3">
                  <p:embed/>
                  <p:pic>
                    <p:nvPicPr>
                      <p:cNvPr id="9861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5023" y="2269174"/>
                        <a:ext cx="982791"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19" name="Object 7"/>
          <p:cNvGraphicFramePr>
            <a:graphicFrameLocks noChangeAspect="1"/>
          </p:cNvGraphicFramePr>
          <p:nvPr/>
        </p:nvGraphicFramePr>
        <p:xfrm>
          <a:off x="4539976" y="2127887"/>
          <a:ext cx="1507261" cy="700087"/>
        </p:xfrm>
        <a:graphic>
          <a:graphicData uri="http://schemas.openxmlformats.org/presentationml/2006/ole">
            <mc:AlternateContent xmlns:mc="http://schemas.openxmlformats.org/markup-compatibility/2006">
              <mc:Choice xmlns:v="urn:schemas-microsoft-com:vml" Requires="v">
                <p:oleObj name="公式" r:id="rId6" imgW="927100" imgH="431800" progId="Equation.3">
                  <p:embed/>
                </p:oleObj>
              </mc:Choice>
              <mc:Fallback>
                <p:oleObj name="公式" r:id="rId6" imgW="927100" imgH="431800" progId="Equation.3">
                  <p:embed/>
                  <p:pic>
                    <p:nvPicPr>
                      <p:cNvPr id="98611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9976" y="2127887"/>
                        <a:ext cx="1507261"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0" name="Object 8"/>
          <p:cNvGraphicFramePr>
            <a:graphicFrameLocks noChangeAspect="1"/>
          </p:cNvGraphicFramePr>
          <p:nvPr/>
        </p:nvGraphicFramePr>
        <p:xfrm>
          <a:off x="2168429" y="3205799"/>
          <a:ext cx="4172135" cy="1277937"/>
        </p:xfrm>
        <a:graphic>
          <a:graphicData uri="http://schemas.openxmlformats.org/presentationml/2006/ole">
            <mc:AlternateContent xmlns:mc="http://schemas.openxmlformats.org/markup-compatibility/2006">
              <mc:Choice xmlns:v="urn:schemas-microsoft-com:vml" Requires="v">
                <p:oleObj name="公式" r:id="rId8" imgW="2413000" imgH="736600" progId="Equation.3">
                  <p:embed/>
                </p:oleObj>
              </mc:Choice>
              <mc:Fallback>
                <p:oleObj name="公式" r:id="rId8" imgW="2413000" imgH="736600" progId="Equation.3">
                  <p:embed/>
                  <p:pic>
                    <p:nvPicPr>
                      <p:cNvPr id="98612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8429" y="3205799"/>
                        <a:ext cx="4172135" cy="1277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6121" name="Object 9"/>
          <p:cNvGraphicFramePr>
            <a:graphicFrameLocks noChangeAspect="1"/>
          </p:cNvGraphicFramePr>
          <p:nvPr/>
        </p:nvGraphicFramePr>
        <p:xfrm>
          <a:off x="6534053" y="3296286"/>
          <a:ext cx="3710664" cy="1185863"/>
        </p:xfrm>
        <a:graphic>
          <a:graphicData uri="http://schemas.openxmlformats.org/presentationml/2006/ole">
            <mc:AlternateContent xmlns:mc="http://schemas.openxmlformats.org/markup-compatibility/2006">
              <mc:Choice xmlns:v="urn:schemas-microsoft-com:vml" Requires="v">
                <p:oleObj name="公式" r:id="rId10" imgW="2489200" imgH="787400" progId="Equation.3">
                  <p:embed/>
                </p:oleObj>
              </mc:Choice>
              <mc:Fallback>
                <p:oleObj name="公式" r:id="rId10" imgW="2489200" imgH="787400" progId="Equation.3">
                  <p:embed/>
                  <p:pic>
                    <p:nvPicPr>
                      <p:cNvPr id="98612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34053" y="3296286"/>
                        <a:ext cx="3710664" cy="1185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5"/>
          <p:cNvSpPr>
            <a:spLocks noGrp="1"/>
          </p:cNvSpPr>
          <p:nvPr>
            <p:ph type="title"/>
          </p:nvPr>
        </p:nvSpPr>
        <p:spPr/>
        <p:txBody>
          <a:bodyPr/>
          <a:lstStyle/>
          <a:p>
            <a:r>
              <a:rPr lang="zh-CN" altLang="en-US" dirty="0"/>
              <a:t>割集矩阵的性质</a:t>
            </a:r>
          </a:p>
        </p:txBody>
      </p:sp>
      <p:grpSp>
        <p:nvGrpSpPr>
          <p:cNvPr id="36" name="组合 35"/>
          <p:cNvGrpSpPr/>
          <p:nvPr/>
        </p:nvGrpSpPr>
        <p:grpSpPr>
          <a:xfrm>
            <a:off x="2580151" y="4914901"/>
            <a:ext cx="2356520" cy="2015887"/>
            <a:chOff x="1056151" y="4914900"/>
            <a:chExt cx="2356520" cy="2015887"/>
          </a:xfrm>
        </p:grpSpPr>
        <p:grpSp>
          <p:nvGrpSpPr>
            <p:cNvPr id="35" name="组合 34"/>
            <p:cNvGrpSpPr/>
            <p:nvPr/>
          </p:nvGrpSpPr>
          <p:grpSpPr>
            <a:xfrm>
              <a:off x="1175657" y="4914900"/>
              <a:ext cx="2237014" cy="1431475"/>
              <a:chOff x="1175657" y="4914900"/>
              <a:chExt cx="2237014" cy="1431475"/>
            </a:xfrm>
          </p:grpSpPr>
          <p:cxnSp>
            <p:nvCxnSpPr>
              <p:cNvPr id="3" name="直接箭头连接符 2"/>
              <p:cNvCxnSpPr/>
              <p:nvPr/>
            </p:nvCxnSpPr>
            <p:spPr>
              <a:xfrm flipV="1">
                <a:off x="1175657" y="491490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175657" y="563335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2019300" y="502920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155371" y="498098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2019300" y="5502729"/>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7" name="上弧形箭头 26"/>
              <p:cNvSpPr/>
              <p:nvPr/>
            </p:nvSpPr>
            <p:spPr>
              <a:xfrm rot="17215309">
                <a:off x="2140690" y="534144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grpSp>
        <p:sp>
          <p:nvSpPr>
            <p:cNvPr id="29" name="弧形 28"/>
            <p:cNvSpPr/>
            <p:nvPr/>
          </p:nvSpPr>
          <p:spPr>
            <a:xfrm rot="982220">
              <a:off x="1056151" y="523744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grpSp>
      <p:grpSp>
        <p:nvGrpSpPr>
          <p:cNvPr id="37" name="组合 36"/>
          <p:cNvGrpSpPr/>
          <p:nvPr/>
        </p:nvGrpSpPr>
        <p:grpSpPr>
          <a:xfrm>
            <a:off x="5374721" y="4333925"/>
            <a:ext cx="2237014" cy="2110421"/>
            <a:chOff x="3850721" y="4333924"/>
            <a:chExt cx="2237014" cy="2110421"/>
          </a:xfrm>
        </p:grpSpPr>
        <p:cxnSp>
          <p:nvCxnSpPr>
            <p:cNvPr id="38" name="直接箭头连接符 37"/>
            <p:cNvCxnSpPr/>
            <p:nvPr/>
          </p:nvCxnSpPr>
          <p:spPr>
            <a:xfrm flipV="1">
              <a:off x="3850721" y="501287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3850721" y="573132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694364" y="512717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4830435" y="507895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4694364" y="5600699"/>
              <a:ext cx="139337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上弧形箭头 42"/>
            <p:cNvSpPr/>
            <p:nvPr/>
          </p:nvSpPr>
          <p:spPr>
            <a:xfrm rot="17215309">
              <a:off x="4815754" y="543941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sp>
          <p:nvSpPr>
            <p:cNvPr id="44" name="弧形 43"/>
            <p:cNvSpPr/>
            <p:nvPr/>
          </p:nvSpPr>
          <p:spPr>
            <a:xfrm rot="10595454">
              <a:off x="5644235" y="433392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grpSp>
      <p:grpSp>
        <p:nvGrpSpPr>
          <p:cNvPr id="52" name="组合 51"/>
          <p:cNvGrpSpPr/>
          <p:nvPr/>
        </p:nvGrpSpPr>
        <p:grpSpPr>
          <a:xfrm>
            <a:off x="8022460" y="4334695"/>
            <a:ext cx="2237014" cy="2110421"/>
            <a:chOff x="6498460" y="4334694"/>
            <a:chExt cx="2237014" cy="2110421"/>
          </a:xfrm>
        </p:grpSpPr>
        <p:cxnSp>
          <p:nvCxnSpPr>
            <p:cNvPr id="45" name="直接箭头连接符 44"/>
            <p:cNvCxnSpPr/>
            <p:nvPr/>
          </p:nvCxnSpPr>
          <p:spPr>
            <a:xfrm flipV="1">
              <a:off x="6498460" y="5013640"/>
              <a:ext cx="979714" cy="718457"/>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498460" y="5732097"/>
              <a:ext cx="843643" cy="713014"/>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7342103" y="5127940"/>
              <a:ext cx="70757" cy="1317175"/>
            </a:xfrm>
            <a:prstGeom prst="straightConnector1">
              <a:avLst/>
            </a:prstGeom>
            <a:ln w="28575">
              <a:solidFill>
                <a:schemeClr val="tx1">
                  <a:lumMod val="50000"/>
                </a:schemeClr>
              </a:solidFill>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7478174" y="5079725"/>
              <a:ext cx="1257300" cy="521744"/>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H="1">
              <a:off x="7407417" y="5600699"/>
              <a:ext cx="1257611" cy="843642"/>
            </a:xfrm>
            <a:prstGeom prst="straightConnector1">
              <a:avLst/>
            </a:prstGeom>
            <a:ln w="28575">
              <a:solidFill>
                <a:schemeClr val="tx1">
                  <a:lumMod val="5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0" name="上弧形箭头 49"/>
            <p:cNvSpPr/>
            <p:nvPr/>
          </p:nvSpPr>
          <p:spPr>
            <a:xfrm rot="17215309">
              <a:off x="7463493" y="5440189"/>
              <a:ext cx="682162" cy="42182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sp>
          <p:nvSpPr>
            <p:cNvPr id="51" name="弧形 50"/>
            <p:cNvSpPr/>
            <p:nvPr/>
          </p:nvSpPr>
          <p:spPr>
            <a:xfrm rot="10595454">
              <a:off x="8291974" y="4334694"/>
              <a:ext cx="412464" cy="1693343"/>
            </a:xfrm>
            <a:prstGeom prst="arc">
              <a:avLst/>
            </a:prstGeom>
            <a:ln w="38100">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grpSp>
    </p:spTree>
    <p:extLst>
      <p:ext uri="{BB962C8B-B14F-4D97-AF65-F5344CB8AC3E}">
        <p14:creationId xmlns:p14="http://schemas.microsoft.com/office/powerpoint/2010/main" val="202955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6114">
                                            <p:txEl>
                                              <p:pRg st="2" end="2"/>
                                            </p:txEl>
                                          </p:spTgt>
                                        </p:tgtEl>
                                        <p:attrNameLst>
                                          <p:attrName>style.visibility</p:attrName>
                                        </p:attrNameLst>
                                      </p:cBhvr>
                                      <p:to>
                                        <p:strVal val="visible"/>
                                      </p:to>
                                    </p:set>
                                    <p:animEffect transition="in" filter="blinds(horizontal)">
                                      <p:cBhvr>
                                        <p:cTn id="7" dur="500"/>
                                        <p:tgtEl>
                                          <p:spTgt spid="986114">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86118"/>
                                        </p:tgtEl>
                                        <p:attrNameLst>
                                          <p:attrName>style.visibility</p:attrName>
                                        </p:attrNameLst>
                                      </p:cBhvr>
                                      <p:to>
                                        <p:strVal val="visible"/>
                                      </p:to>
                                    </p:set>
                                    <p:animEffect transition="in" filter="blinds(horizontal)">
                                      <p:cBhvr>
                                        <p:cTn id="11" dur="500"/>
                                        <p:tgtEl>
                                          <p:spTgt spid="986118"/>
                                        </p:tgtEl>
                                      </p:cBhvr>
                                    </p:animEffect>
                                  </p:childTnLst>
                                </p:cTn>
                              </p:par>
                              <p:par>
                                <p:cTn id="12" presetID="3" presetClass="entr" presetSubtype="10" fill="hold" nodeType="withEffect">
                                  <p:stCondLst>
                                    <p:cond delay="0"/>
                                  </p:stCondLst>
                                  <p:childTnLst>
                                    <p:set>
                                      <p:cBhvr>
                                        <p:cTn id="13" dur="1" fill="hold">
                                          <p:stCondLst>
                                            <p:cond delay="0"/>
                                          </p:stCondLst>
                                        </p:cTn>
                                        <p:tgtEl>
                                          <p:spTgt spid="986119"/>
                                        </p:tgtEl>
                                        <p:attrNameLst>
                                          <p:attrName>style.visibility</p:attrName>
                                        </p:attrNameLst>
                                      </p:cBhvr>
                                      <p:to>
                                        <p:strVal val="visible"/>
                                      </p:to>
                                    </p:set>
                                    <p:animEffect transition="in" filter="blinds(horizontal)">
                                      <p:cBhvr>
                                        <p:cTn id="14" dur="500"/>
                                        <p:tgtEl>
                                          <p:spTgt spid="986119"/>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86114">
                                            <p:txEl>
                                              <p:pRg st="3" end="3"/>
                                            </p:txEl>
                                          </p:spTgt>
                                        </p:tgtEl>
                                        <p:attrNameLst>
                                          <p:attrName>style.visibility</p:attrName>
                                        </p:attrNameLst>
                                      </p:cBhvr>
                                      <p:to>
                                        <p:strVal val="visible"/>
                                      </p:to>
                                    </p:set>
                                    <p:animEffect transition="in" filter="blinds(horizontal)">
                                      <p:cBhvr>
                                        <p:cTn id="19" dur="500"/>
                                        <p:tgtEl>
                                          <p:spTgt spid="98611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6120"/>
                                        </p:tgtEl>
                                        <p:attrNameLst>
                                          <p:attrName>style.visibility</p:attrName>
                                        </p:attrNameLst>
                                      </p:cBhvr>
                                      <p:to>
                                        <p:strVal val="visible"/>
                                      </p:to>
                                    </p:set>
                                    <p:animEffect transition="in" filter="blinds(horizontal)">
                                      <p:cBhvr>
                                        <p:cTn id="24" dur="500"/>
                                        <p:tgtEl>
                                          <p:spTgt spid="986120"/>
                                        </p:tgtEl>
                                      </p:cBhvr>
                                    </p:animEffect>
                                  </p:childTnLst>
                                </p:cTn>
                              </p:par>
                              <p:par>
                                <p:cTn id="25" presetID="3" presetClass="entr" presetSubtype="10" fill="hold" nodeType="withEffect">
                                  <p:stCondLst>
                                    <p:cond delay="0"/>
                                  </p:stCondLst>
                                  <p:childTnLst>
                                    <p:set>
                                      <p:cBhvr>
                                        <p:cTn id="26" dur="1" fill="hold">
                                          <p:stCondLst>
                                            <p:cond delay="0"/>
                                          </p:stCondLst>
                                        </p:cTn>
                                        <p:tgtEl>
                                          <p:spTgt spid="986121"/>
                                        </p:tgtEl>
                                        <p:attrNameLst>
                                          <p:attrName>style.visibility</p:attrName>
                                        </p:attrNameLst>
                                      </p:cBhvr>
                                      <p:to>
                                        <p:strVal val="visible"/>
                                      </p:to>
                                    </p:set>
                                    <p:animEffect transition="in" filter="blinds(horizontal)">
                                      <p:cBhvr>
                                        <p:cTn id="27" dur="500"/>
                                        <p:tgtEl>
                                          <p:spTgt spid="9861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ChangeArrowheads="1"/>
          </p:cNvSpPr>
          <p:nvPr/>
        </p:nvSpPr>
        <p:spPr bwMode="auto">
          <a:xfrm>
            <a:off x="1987272" y="1240155"/>
            <a:ext cx="8589289" cy="2015936"/>
          </a:xfrm>
          <a:prstGeom prst="rect">
            <a:avLst/>
          </a:prstGeom>
          <a:noFill/>
          <a:ln w="9525">
            <a:noFill/>
            <a:miter lim="800000"/>
            <a:headEnd/>
            <a:tailEnd/>
          </a:ln>
        </p:spPr>
        <p:txBody>
          <a:bodyPr wrap="square">
            <a:spAutoFit/>
          </a:bodyPr>
          <a:lstStyle/>
          <a:p>
            <a:pPr>
              <a:spcBef>
                <a:spcPct val="20000"/>
              </a:spcBef>
              <a:buClr>
                <a:schemeClr val="folHlink"/>
              </a:buClr>
              <a:buSzPct val="60000"/>
            </a:pPr>
            <a:r>
              <a:rPr lang="zh-CN" altLang="en-US" sz="2600" b="1" dirty="0">
                <a:solidFill>
                  <a:srgbClr val="FF0000"/>
                </a:solidFill>
                <a:latin typeface="Times New Roman" pitchFamily="18" charset="0"/>
              </a:rPr>
              <a:t>定理</a:t>
            </a:r>
            <a:r>
              <a:rPr lang="en-US" altLang="zh-CN" sz="2600" b="1" dirty="0">
                <a:solidFill>
                  <a:srgbClr val="FF0000"/>
                </a:solidFill>
                <a:latin typeface="Times New Roman" pitchFamily="18" charset="0"/>
              </a:rPr>
              <a:t>3.4.6  </a:t>
            </a:r>
            <a:r>
              <a:rPr lang="zh-CN" altLang="en-US" sz="2600" b="1" dirty="0">
                <a:solidFill>
                  <a:srgbClr val="000000"/>
                </a:solidFill>
                <a:latin typeface="Times New Roman" pitchFamily="18" charset="0"/>
              </a:rPr>
              <a:t>连通图</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的完全割集矩阵</a:t>
            </a:r>
            <a:r>
              <a:rPr lang="en-US" altLang="zh-CN" sz="2600" b="1" dirty="0">
                <a:solidFill>
                  <a:srgbClr val="000000"/>
                </a:solidFill>
                <a:latin typeface="Times New Roman" pitchFamily="18" charset="0"/>
              </a:rPr>
              <a:t>S</a:t>
            </a:r>
            <a:r>
              <a:rPr lang="en-US" altLang="zh-CN" sz="2600" b="1" baseline="-25000" dirty="0">
                <a:solidFill>
                  <a:srgbClr val="000000"/>
                </a:solidFill>
                <a:latin typeface="Times New Roman" pitchFamily="18" charset="0"/>
              </a:rPr>
              <a:t>e</a:t>
            </a:r>
            <a:r>
              <a:rPr lang="zh-CN" altLang="en-US" sz="2600" b="1" dirty="0">
                <a:solidFill>
                  <a:srgbClr val="000000"/>
                </a:solidFill>
                <a:latin typeface="Times New Roman" pitchFamily="18" charset="0"/>
              </a:rPr>
              <a:t>的秩是</a:t>
            </a:r>
            <a:r>
              <a:rPr lang="en-US" altLang="zh-CN" sz="2600" b="1" dirty="0">
                <a:solidFill>
                  <a:srgbClr val="000000"/>
                </a:solidFill>
                <a:latin typeface="Times New Roman" pitchFamily="18" charset="0"/>
              </a:rPr>
              <a:t>n-1.</a:t>
            </a:r>
          </a:p>
          <a:p>
            <a:pPr>
              <a:lnSpc>
                <a:spcPct val="90000"/>
              </a:lnSpc>
              <a:spcBef>
                <a:spcPct val="20000"/>
              </a:spcBef>
              <a:buClr>
                <a:schemeClr val="folHlink"/>
              </a:buClr>
              <a:buSzPct val="60000"/>
            </a:pPr>
            <a:r>
              <a:rPr lang="zh-CN" altLang="en-US" b="1" dirty="0">
                <a:solidFill>
                  <a:srgbClr val="000000"/>
                </a:solidFill>
                <a:latin typeface="Tahoma" pitchFamily="34" charset="0"/>
              </a:rPr>
              <a:t>证明</a:t>
            </a:r>
            <a:r>
              <a:rPr lang="en-US" altLang="zh-CN" b="1" dirty="0">
                <a:solidFill>
                  <a:srgbClr val="000000"/>
                </a:solidFill>
                <a:latin typeface="Tahoma" pitchFamily="34" charset="0"/>
              </a:rPr>
              <a:t>: </a:t>
            </a:r>
            <a:r>
              <a:rPr lang="zh-CN" altLang="en-US" b="1" dirty="0">
                <a:solidFill>
                  <a:srgbClr val="000000"/>
                </a:solidFill>
                <a:latin typeface="Tahoma" pitchFamily="34" charset="0"/>
              </a:rPr>
              <a:t>显然</a:t>
            </a:r>
            <a:r>
              <a:rPr lang="en-US" altLang="zh-CN" b="1" dirty="0">
                <a:solidFill>
                  <a:srgbClr val="000000"/>
                </a:solidFill>
                <a:latin typeface="Tahoma" pitchFamily="34" charset="0"/>
              </a:rPr>
              <a:t>ran(S</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)≥n-1. </a:t>
            </a:r>
            <a:r>
              <a:rPr lang="zh-CN" altLang="en-US" b="1" dirty="0">
                <a:solidFill>
                  <a:srgbClr val="000000"/>
                </a:solidFill>
                <a:latin typeface="Tahoma" pitchFamily="34" charset="0"/>
              </a:rPr>
              <a:t>又        </a:t>
            </a:r>
            <a:r>
              <a:rPr lang="en-US" altLang="zh-CN" b="1" dirty="0">
                <a:solidFill>
                  <a:srgbClr val="000000"/>
                </a:solidFill>
                <a:latin typeface="Tahoma" pitchFamily="34" charset="0"/>
              </a:rPr>
              <a:t>=0.</a:t>
            </a:r>
          </a:p>
          <a:p>
            <a:pPr>
              <a:lnSpc>
                <a:spcPct val="90000"/>
              </a:lnSpc>
              <a:spcBef>
                <a:spcPct val="20000"/>
              </a:spcBef>
              <a:buClr>
                <a:schemeClr val="folHlink"/>
              </a:buClr>
              <a:buSzPct val="60000"/>
            </a:pPr>
            <a:r>
              <a:rPr lang="en-US" altLang="zh-CN" b="1" dirty="0">
                <a:solidFill>
                  <a:srgbClr val="000000"/>
                </a:solidFill>
                <a:latin typeface="Tahoma" pitchFamily="34" charset="0"/>
              </a:rPr>
              <a:t>        ∴ </a:t>
            </a:r>
            <a:r>
              <a:rPr lang="zh-CN" altLang="en-US" dirty="0">
                <a:solidFill>
                  <a:srgbClr val="000000"/>
                </a:solidFill>
                <a:latin typeface="Tahoma" pitchFamily="34" charset="0"/>
              </a:rPr>
              <a:t>由</a:t>
            </a:r>
            <a:r>
              <a:rPr lang="en-US" altLang="zh-CN" dirty="0">
                <a:solidFill>
                  <a:srgbClr val="000000"/>
                </a:solidFill>
                <a:latin typeface="Tahoma" pitchFamily="34" charset="0"/>
              </a:rPr>
              <a:t>Sylvester</a:t>
            </a:r>
            <a:r>
              <a:rPr lang="zh-CN" altLang="en-US" dirty="0">
                <a:solidFill>
                  <a:srgbClr val="000000"/>
                </a:solidFill>
                <a:latin typeface="Tahoma" pitchFamily="34" charset="0"/>
              </a:rPr>
              <a:t>定理，</a:t>
            </a:r>
            <a:r>
              <a:rPr lang="en-US" altLang="zh-CN" b="1" dirty="0">
                <a:solidFill>
                  <a:srgbClr val="000000"/>
                </a:solidFill>
                <a:latin typeface="Tahoma" pitchFamily="34" charset="0"/>
              </a:rPr>
              <a:t>ran(S</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)+ran(C</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)≤m, </a:t>
            </a:r>
          </a:p>
          <a:p>
            <a:pPr>
              <a:lnSpc>
                <a:spcPct val="90000"/>
              </a:lnSpc>
              <a:spcBef>
                <a:spcPct val="20000"/>
              </a:spcBef>
              <a:buClr>
                <a:schemeClr val="folHlink"/>
              </a:buClr>
              <a:buSzPct val="60000"/>
            </a:pPr>
            <a:r>
              <a:rPr lang="en-US" altLang="zh-CN" dirty="0">
                <a:solidFill>
                  <a:srgbClr val="000000"/>
                </a:solidFill>
                <a:latin typeface="Tahoma" pitchFamily="34" charset="0"/>
              </a:rPr>
              <a:t>           </a:t>
            </a:r>
            <a:r>
              <a:rPr lang="zh-CN" altLang="en-US" b="1" dirty="0">
                <a:solidFill>
                  <a:srgbClr val="000000"/>
                </a:solidFill>
                <a:latin typeface="Tahoma" pitchFamily="34" charset="0"/>
              </a:rPr>
              <a:t>而</a:t>
            </a:r>
            <a:r>
              <a:rPr lang="en-US" altLang="zh-CN" b="1" dirty="0">
                <a:solidFill>
                  <a:srgbClr val="000000"/>
                </a:solidFill>
                <a:latin typeface="Tahoma" pitchFamily="34" charset="0"/>
              </a:rPr>
              <a:t>ran(</a:t>
            </a:r>
            <a:r>
              <a:rPr lang="en-US" altLang="zh-CN" b="1" dirty="0" err="1">
                <a:solidFill>
                  <a:srgbClr val="000000"/>
                </a:solidFill>
                <a:latin typeface="Tahoma" pitchFamily="34" charset="0"/>
              </a:rPr>
              <a:t>C</a:t>
            </a:r>
            <a:r>
              <a:rPr lang="en-US" altLang="zh-CN" b="1" baseline="-25000" dirty="0" err="1">
                <a:solidFill>
                  <a:srgbClr val="000000"/>
                </a:solidFill>
                <a:latin typeface="Tahoma" pitchFamily="34" charset="0"/>
              </a:rPr>
              <a:t>e</a:t>
            </a:r>
            <a:r>
              <a:rPr lang="en-US" altLang="zh-CN" b="1" dirty="0">
                <a:solidFill>
                  <a:srgbClr val="000000"/>
                </a:solidFill>
                <a:latin typeface="Tahoma" pitchFamily="34" charset="0"/>
              </a:rPr>
              <a:t>)=m-n+1.</a:t>
            </a:r>
          </a:p>
          <a:p>
            <a:pPr>
              <a:lnSpc>
                <a:spcPct val="90000"/>
              </a:lnSpc>
              <a:spcBef>
                <a:spcPct val="20000"/>
              </a:spcBef>
              <a:buClr>
                <a:schemeClr val="folHlink"/>
              </a:buClr>
              <a:buSzPct val="60000"/>
            </a:pPr>
            <a:r>
              <a:rPr lang="en-US" altLang="zh-CN" b="1" dirty="0">
                <a:solidFill>
                  <a:srgbClr val="000000"/>
                </a:solidFill>
                <a:latin typeface="Tahoma" pitchFamily="34" charset="0"/>
              </a:rPr>
              <a:t>        ∴ ran(S</a:t>
            </a:r>
            <a:r>
              <a:rPr lang="en-US" altLang="zh-CN" b="1" baseline="-25000" dirty="0">
                <a:solidFill>
                  <a:srgbClr val="000000"/>
                </a:solidFill>
                <a:latin typeface="Tahoma" pitchFamily="34" charset="0"/>
              </a:rPr>
              <a:t>e</a:t>
            </a:r>
            <a:r>
              <a:rPr lang="en-US" altLang="zh-CN" b="1" dirty="0">
                <a:solidFill>
                  <a:srgbClr val="000000"/>
                </a:solidFill>
                <a:latin typeface="Tahoma" pitchFamily="34" charset="0"/>
              </a:rPr>
              <a:t>)≤n-1.</a:t>
            </a:r>
          </a:p>
          <a:p>
            <a:pPr>
              <a:lnSpc>
                <a:spcPct val="90000"/>
              </a:lnSpc>
              <a:spcBef>
                <a:spcPct val="20000"/>
              </a:spcBef>
              <a:buClr>
                <a:schemeClr val="folHlink"/>
              </a:buClr>
              <a:buSzPct val="60000"/>
            </a:pPr>
            <a:r>
              <a:rPr lang="en-US" altLang="zh-CN" dirty="0">
                <a:solidFill>
                  <a:srgbClr val="000000"/>
                </a:solidFill>
                <a:latin typeface="Tahoma" pitchFamily="34" charset="0"/>
              </a:rPr>
              <a:t>        ∴ ran(S</a:t>
            </a:r>
            <a:r>
              <a:rPr lang="en-US" altLang="zh-CN" baseline="-25000" dirty="0">
                <a:solidFill>
                  <a:srgbClr val="000000"/>
                </a:solidFill>
                <a:latin typeface="Tahoma" pitchFamily="34" charset="0"/>
              </a:rPr>
              <a:t>e</a:t>
            </a:r>
            <a:r>
              <a:rPr lang="en-US" altLang="zh-CN" dirty="0">
                <a:solidFill>
                  <a:srgbClr val="000000"/>
                </a:solidFill>
                <a:latin typeface="Tahoma" pitchFamily="34" charset="0"/>
              </a:rPr>
              <a:t>)=n-1.</a:t>
            </a:r>
            <a:endParaRPr lang="en-US" altLang="zh-CN" b="1" dirty="0">
              <a:solidFill>
                <a:srgbClr val="000000"/>
              </a:solidFill>
              <a:latin typeface="Tahoma" pitchFamily="34" charset="0"/>
            </a:endParaRPr>
          </a:p>
        </p:txBody>
      </p:sp>
      <p:graphicFrame>
        <p:nvGraphicFramePr>
          <p:cNvPr id="37890" name="Object 4"/>
          <p:cNvGraphicFramePr>
            <a:graphicFrameLocks noChangeAspect="1"/>
          </p:cNvGraphicFramePr>
          <p:nvPr/>
        </p:nvGraphicFramePr>
        <p:xfrm>
          <a:off x="5904090" y="1664930"/>
          <a:ext cx="755650" cy="506412"/>
        </p:xfrm>
        <a:graphic>
          <a:graphicData uri="http://schemas.openxmlformats.org/presentationml/2006/ole">
            <mc:AlternateContent xmlns:mc="http://schemas.openxmlformats.org/markup-compatibility/2006">
              <mc:Choice xmlns:v="urn:schemas-microsoft-com:vml" Requires="v">
                <p:oleObj name="公式" r:id="rId2" imgW="355446" imgH="241195" progId="Equation.3">
                  <p:embed/>
                </p:oleObj>
              </mc:Choice>
              <mc:Fallback>
                <p:oleObj name="公式" r:id="rId2" imgW="355446" imgH="241195" progId="Equation.3">
                  <p:embed/>
                  <p:pic>
                    <p:nvPicPr>
                      <p:cNvPr id="3789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090" y="1664930"/>
                        <a:ext cx="755650"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7141" name="Rectangle 5"/>
          <p:cNvSpPr>
            <a:spLocks noChangeArrowheads="1"/>
          </p:cNvSpPr>
          <p:nvPr/>
        </p:nvSpPr>
        <p:spPr bwMode="auto">
          <a:xfrm>
            <a:off x="1942510" y="3829480"/>
            <a:ext cx="8589289" cy="2751137"/>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定义</a:t>
            </a:r>
            <a:r>
              <a:rPr lang="en-US" altLang="zh-CN" sz="2600" b="1" dirty="0">
                <a:solidFill>
                  <a:srgbClr val="FF0000"/>
                </a:solidFill>
                <a:latin typeface="Times New Roman" pitchFamily="18" charset="0"/>
              </a:rPr>
              <a:t>3.4.8  </a:t>
            </a:r>
            <a:r>
              <a:rPr lang="zh-CN" altLang="en-US" sz="2600" b="1" dirty="0">
                <a:solidFill>
                  <a:srgbClr val="000000"/>
                </a:solidFill>
                <a:latin typeface="Times New Roman" pitchFamily="18" charset="0"/>
              </a:rPr>
              <a:t>连通图</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a:t>
            </a:r>
            <a:r>
              <a:rPr lang="en-US" altLang="zh-CN" sz="2600" b="1" dirty="0">
                <a:solidFill>
                  <a:srgbClr val="000000"/>
                </a:solidFill>
                <a:latin typeface="Times New Roman" pitchFamily="18" charset="0"/>
              </a:rPr>
              <a:t>n-1</a:t>
            </a:r>
            <a:r>
              <a:rPr lang="zh-CN" altLang="en-US" sz="2600" b="1" dirty="0">
                <a:solidFill>
                  <a:srgbClr val="000000"/>
                </a:solidFill>
                <a:latin typeface="Times New Roman" pitchFamily="18" charset="0"/>
              </a:rPr>
              <a:t>个互相独立的割集构成的矩阵</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称为</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的割集矩阵</a:t>
            </a:r>
            <a:r>
              <a:rPr lang="en-US" altLang="zh-CN" sz="2600" b="1" dirty="0">
                <a:solidFill>
                  <a:srgbClr val="000000"/>
                </a:solidFill>
                <a:latin typeface="Times New Roman" pitchFamily="18" charset="0"/>
              </a:rPr>
              <a:t>. </a:t>
            </a:r>
            <a:r>
              <a:rPr lang="zh-CN" altLang="en-US" sz="2600" b="1" dirty="0">
                <a:solidFill>
                  <a:srgbClr val="000000"/>
                </a:solidFill>
                <a:latin typeface="Times New Roman" pitchFamily="18" charset="0"/>
              </a:rPr>
              <a:t>记为</a:t>
            </a:r>
            <a:r>
              <a:rPr lang="en-US" altLang="zh-CN" sz="2600" b="1" dirty="0">
                <a:solidFill>
                  <a:srgbClr val="000000"/>
                </a:solidFill>
                <a:latin typeface="Times New Roman" pitchFamily="18" charset="0"/>
              </a:rPr>
              <a:t>S.</a:t>
            </a:r>
          </a:p>
          <a:p>
            <a:pPr>
              <a:spcBef>
                <a:spcPct val="20000"/>
              </a:spcBef>
              <a:buClr>
                <a:schemeClr val="folHlink"/>
              </a:buClr>
              <a:buSzPct val="60000"/>
              <a:buFont typeface="Wingdings" pitchFamily="2" charset="2"/>
              <a:buNone/>
            </a:pPr>
            <a:r>
              <a:rPr lang="zh-CN" altLang="en-US" sz="2600" b="1" dirty="0">
                <a:solidFill>
                  <a:srgbClr val="FF0066"/>
                </a:solidFill>
                <a:latin typeface="Times New Roman" pitchFamily="18" charset="0"/>
              </a:rPr>
              <a:t>性质</a:t>
            </a:r>
            <a:r>
              <a:rPr lang="en-US" altLang="zh-CN" sz="2600" b="1" dirty="0">
                <a:solidFill>
                  <a:srgbClr val="FF0066"/>
                </a:solidFill>
                <a:latin typeface="Times New Roman" pitchFamily="18" charset="0"/>
              </a:rPr>
              <a:t>:</a:t>
            </a:r>
          </a:p>
          <a:p>
            <a:pPr>
              <a:lnSpc>
                <a:spcPct val="90000"/>
              </a:lnSpc>
              <a:spcBef>
                <a:spcPct val="20000"/>
              </a:spcBef>
              <a:buClr>
                <a:schemeClr val="folHlink"/>
              </a:buClr>
              <a:buSzPct val="60000"/>
              <a:buFont typeface="Wingdings" pitchFamily="2" charset="2"/>
              <a:buNone/>
            </a:pPr>
            <a:r>
              <a:rPr lang="en-US" altLang="zh-CN" sz="2600" b="1" dirty="0">
                <a:solidFill>
                  <a:srgbClr val="000000"/>
                </a:solidFill>
                <a:latin typeface="Times New Roman" pitchFamily="18" charset="0"/>
              </a:rPr>
              <a:t>     (1) </a:t>
            </a:r>
            <a:r>
              <a:rPr lang="zh-CN" altLang="en-US" sz="2600" b="1" dirty="0">
                <a:solidFill>
                  <a:srgbClr val="000000"/>
                </a:solidFill>
                <a:latin typeface="Times New Roman" pitchFamily="18" charset="0"/>
              </a:rPr>
              <a:t>基本割集矩阵</a:t>
            </a:r>
            <a:r>
              <a:rPr lang="en-US" altLang="zh-CN" sz="2600" b="1" dirty="0" err="1">
                <a:solidFill>
                  <a:srgbClr val="000000"/>
                </a:solidFill>
                <a:latin typeface="Times New Roman" pitchFamily="18" charset="0"/>
              </a:rPr>
              <a:t>S</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是割集矩阵</a:t>
            </a:r>
            <a:r>
              <a:rPr lang="en-US" altLang="zh-CN" sz="2600" b="1" dirty="0">
                <a:solidFill>
                  <a:srgbClr val="000000"/>
                </a:solidFill>
                <a:latin typeface="Times New Roman" pitchFamily="18" charset="0"/>
              </a:rPr>
              <a:t>.</a:t>
            </a:r>
          </a:p>
          <a:p>
            <a:pPr>
              <a:lnSpc>
                <a:spcPct val="90000"/>
              </a:lnSpc>
              <a:spcBef>
                <a:spcPct val="20000"/>
              </a:spcBef>
              <a:buClr>
                <a:schemeClr val="folHlink"/>
              </a:buClr>
              <a:buSzPct val="60000"/>
              <a:buFont typeface="Wingdings" pitchFamily="2" charset="2"/>
              <a:buNone/>
            </a:pPr>
            <a:r>
              <a:rPr lang="en-US" altLang="zh-CN" sz="2600" b="1" dirty="0">
                <a:solidFill>
                  <a:srgbClr val="000000"/>
                </a:solidFill>
                <a:latin typeface="Times New Roman" pitchFamily="18" charset="0"/>
              </a:rPr>
              <a:t>     (2) SC</a:t>
            </a:r>
            <a:r>
              <a:rPr lang="en-US" altLang="zh-CN" sz="2600" b="1" baseline="30000" dirty="0">
                <a:solidFill>
                  <a:srgbClr val="000000"/>
                </a:solidFill>
                <a:latin typeface="Times New Roman" pitchFamily="18" charset="0"/>
              </a:rPr>
              <a:t>T</a:t>
            </a:r>
            <a:r>
              <a:rPr lang="en-US" altLang="zh-CN" sz="2600" b="1" dirty="0">
                <a:solidFill>
                  <a:srgbClr val="000000"/>
                </a:solidFill>
                <a:latin typeface="Times New Roman" pitchFamily="18" charset="0"/>
              </a:rPr>
              <a:t>=0. S</a:t>
            </a:r>
            <a:r>
              <a:rPr lang="zh-CN" altLang="en-US" sz="2600" b="1" dirty="0">
                <a:solidFill>
                  <a:srgbClr val="000000"/>
                </a:solidFill>
                <a:latin typeface="Times New Roman" pitchFamily="18" charset="0"/>
              </a:rPr>
              <a:t>和</a:t>
            </a:r>
            <a:r>
              <a:rPr lang="en-US" altLang="zh-CN" sz="2600" b="1" dirty="0">
                <a:solidFill>
                  <a:srgbClr val="000000"/>
                </a:solidFill>
                <a:latin typeface="Times New Roman" pitchFamily="18" charset="0"/>
              </a:rPr>
              <a:t>C</a:t>
            </a:r>
            <a:r>
              <a:rPr lang="zh-CN" altLang="en-US" sz="2600" b="1" dirty="0">
                <a:solidFill>
                  <a:srgbClr val="000000"/>
                </a:solidFill>
                <a:latin typeface="Times New Roman" pitchFamily="18" charset="0"/>
              </a:rPr>
              <a:t>的边次序一致</a:t>
            </a:r>
            <a:r>
              <a:rPr lang="en-US" altLang="zh-CN" sz="2600" b="1" dirty="0">
                <a:solidFill>
                  <a:srgbClr val="000000"/>
                </a:solidFill>
                <a:latin typeface="Times New Roman" pitchFamily="18" charset="0"/>
              </a:rPr>
              <a:t>.</a:t>
            </a:r>
          </a:p>
          <a:p>
            <a:pPr>
              <a:lnSpc>
                <a:spcPct val="90000"/>
              </a:lnSpc>
              <a:spcBef>
                <a:spcPct val="20000"/>
              </a:spcBef>
              <a:buClr>
                <a:schemeClr val="folHlink"/>
              </a:buClr>
              <a:buSzPct val="60000"/>
              <a:buFont typeface="Wingdings" pitchFamily="2" charset="2"/>
              <a:buNone/>
            </a:pPr>
            <a:r>
              <a:rPr lang="en-US" altLang="zh-CN" sz="2600" b="1" dirty="0">
                <a:solidFill>
                  <a:srgbClr val="000000"/>
                </a:solidFill>
                <a:latin typeface="Times New Roman" pitchFamily="18" charset="0"/>
              </a:rPr>
              <a:t>     (3) S=P S</a:t>
            </a:r>
            <a:r>
              <a:rPr lang="en-US" altLang="zh-CN" sz="2600" b="1" baseline="-25000" dirty="0">
                <a:solidFill>
                  <a:srgbClr val="000000"/>
                </a:solidFill>
                <a:latin typeface="Times New Roman" pitchFamily="18" charset="0"/>
              </a:rPr>
              <a:t>f</a:t>
            </a:r>
            <a:r>
              <a:rPr lang="en-US" altLang="zh-CN" sz="2600" b="1" dirty="0">
                <a:solidFill>
                  <a:srgbClr val="000000"/>
                </a:solidFill>
                <a:latin typeface="Times New Roman" pitchFamily="18" charset="0"/>
              </a:rPr>
              <a:t>. </a:t>
            </a:r>
            <a:r>
              <a:rPr lang="zh-CN" altLang="en-US" sz="2600" b="1" dirty="0">
                <a:solidFill>
                  <a:srgbClr val="000000"/>
                </a:solidFill>
                <a:latin typeface="Times New Roman" pitchFamily="18" charset="0"/>
              </a:rPr>
              <a:t>其中</a:t>
            </a:r>
            <a:r>
              <a:rPr lang="en-US" altLang="zh-CN" sz="2600" b="1" dirty="0">
                <a:solidFill>
                  <a:srgbClr val="000000"/>
                </a:solidFill>
                <a:latin typeface="Times New Roman" pitchFamily="18" charset="0"/>
              </a:rPr>
              <a:t>P</a:t>
            </a:r>
            <a:r>
              <a:rPr lang="zh-CN" altLang="en-US" sz="2600" b="1" dirty="0">
                <a:solidFill>
                  <a:srgbClr val="000000"/>
                </a:solidFill>
                <a:latin typeface="Times New Roman" pitchFamily="18" charset="0"/>
              </a:rPr>
              <a:t>为非奇异方阵</a:t>
            </a:r>
            <a:r>
              <a:rPr lang="en-US" altLang="zh-CN" sz="2600" b="1" dirty="0">
                <a:solidFill>
                  <a:srgbClr val="000000"/>
                </a:solidFill>
                <a:latin typeface="Times New Roman" pitchFamily="18" charset="0"/>
              </a:rPr>
              <a:t>, S</a:t>
            </a:r>
            <a:r>
              <a:rPr lang="zh-CN" altLang="en-US" sz="2600" b="1" dirty="0">
                <a:solidFill>
                  <a:srgbClr val="000000"/>
                </a:solidFill>
                <a:latin typeface="Times New Roman" pitchFamily="18" charset="0"/>
              </a:rPr>
              <a:t>与</a:t>
            </a:r>
            <a:r>
              <a:rPr lang="en-US" altLang="zh-CN" sz="2600" b="1" dirty="0" err="1">
                <a:solidFill>
                  <a:srgbClr val="000000"/>
                </a:solidFill>
                <a:latin typeface="Times New Roman" pitchFamily="18" charset="0"/>
              </a:rPr>
              <a:t>S</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的边次序一致</a:t>
            </a:r>
            <a:r>
              <a:rPr lang="en-US" altLang="zh-CN" sz="2600" b="1" dirty="0">
                <a:solidFill>
                  <a:srgbClr val="000000"/>
                </a:solidFill>
                <a:latin typeface="Times New Roman" pitchFamily="18" charset="0"/>
              </a:rPr>
              <a:t>.</a:t>
            </a:r>
            <a:endParaRPr lang="en-US" altLang="zh-CN" sz="2400" b="1" dirty="0">
              <a:solidFill>
                <a:srgbClr val="000000"/>
              </a:solidFill>
              <a:latin typeface="Times New Roman" pitchFamily="18" charset="0"/>
            </a:endParaRPr>
          </a:p>
        </p:txBody>
      </p:sp>
      <p:sp>
        <p:nvSpPr>
          <p:cNvPr id="8" name="标题 5"/>
          <p:cNvSpPr>
            <a:spLocks noGrp="1"/>
          </p:cNvSpPr>
          <p:nvPr>
            <p:ph type="title"/>
          </p:nvPr>
        </p:nvSpPr>
        <p:spPr/>
        <p:txBody>
          <a:bodyPr/>
          <a:lstStyle/>
          <a:p>
            <a:r>
              <a:rPr lang="zh-CN" altLang="en-US" dirty="0"/>
              <a:t>割集矩阵的性质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7138">
                                            <p:txEl>
                                              <p:pRg st="1" end="1"/>
                                            </p:txEl>
                                          </p:spTgt>
                                        </p:tgtEl>
                                        <p:attrNameLst>
                                          <p:attrName>style.visibility</p:attrName>
                                        </p:attrNameLst>
                                      </p:cBhvr>
                                      <p:to>
                                        <p:strVal val="visible"/>
                                      </p:to>
                                    </p:set>
                                    <p:animEffect transition="in" filter="blinds(horizontal)">
                                      <p:cBhvr>
                                        <p:cTn id="7" dur="500"/>
                                        <p:tgtEl>
                                          <p:spTgt spid="98713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7138">
                                            <p:txEl>
                                              <p:pRg st="2" end="2"/>
                                            </p:txEl>
                                          </p:spTgt>
                                        </p:tgtEl>
                                        <p:attrNameLst>
                                          <p:attrName>style.visibility</p:attrName>
                                        </p:attrNameLst>
                                      </p:cBhvr>
                                      <p:to>
                                        <p:strVal val="visible"/>
                                      </p:to>
                                    </p:set>
                                    <p:animEffect transition="in" filter="blinds(horizontal)">
                                      <p:cBhvr>
                                        <p:cTn id="10" dur="500"/>
                                        <p:tgtEl>
                                          <p:spTgt spid="98713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87138">
                                            <p:txEl>
                                              <p:pRg st="3" end="3"/>
                                            </p:txEl>
                                          </p:spTgt>
                                        </p:tgtEl>
                                        <p:attrNameLst>
                                          <p:attrName>style.visibility</p:attrName>
                                        </p:attrNameLst>
                                      </p:cBhvr>
                                      <p:to>
                                        <p:strVal val="visible"/>
                                      </p:to>
                                    </p:set>
                                    <p:animEffect transition="in" filter="blinds(horizontal)">
                                      <p:cBhvr>
                                        <p:cTn id="13" dur="500"/>
                                        <p:tgtEl>
                                          <p:spTgt spid="98713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87138">
                                            <p:txEl>
                                              <p:pRg st="4" end="4"/>
                                            </p:txEl>
                                          </p:spTgt>
                                        </p:tgtEl>
                                        <p:attrNameLst>
                                          <p:attrName>style.visibility</p:attrName>
                                        </p:attrNameLst>
                                      </p:cBhvr>
                                      <p:to>
                                        <p:strVal val="visible"/>
                                      </p:to>
                                    </p:set>
                                    <p:animEffect transition="in" filter="blinds(horizontal)">
                                      <p:cBhvr>
                                        <p:cTn id="16" dur="500"/>
                                        <p:tgtEl>
                                          <p:spTgt spid="987138">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87138">
                                            <p:txEl>
                                              <p:pRg st="5" end="5"/>
                                            </p:txEl>
                                          </p:spTgt>
                                        </p:tgtEl>
                                        <p:attrNameLst>
                                          <p:attrName>style.visibility</p:attrName>
                                        </p:attrNameLst>
                                      </p:cBhvr>
                                      <p:to>
                                        <p:strVal val="visible"/>
                                      </p:to>
                                    </p:set>
                                    <p:animEffect transition="in" filter="blinds(horizontal)">
                                      <p:cBhvr>
                                        <p:cTn id="19" dur="500"/>
                                        <p:tgtEl>
                                          <p:spTgt spid="98713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87141">
                                            <p:txEl>
                                              <p:pRg st="0" end="0"/>
                                            </p:txEl>
                                          </p:spTgt>
                                        </p:tgtEl>
                                        <p:attrNameLst>
                                          <p:attrName>style.visibility</p:attrName>
                                        </p:attrNameLst>
                                      </p:cBhvr>
                                      <p:to>
                                        <p:strVal val="visible"/>
                                      </p:to>
                                    </p:set>
                                    <p:animEffect transition="in" filter="blinds(horizontal)">
                                      <p:cBhvr>
                                        <p:cTn id="24" dur="500"/>
                                        <p:tgtEl>
                                          <p:spTgt spid="987141">
                                            <p:txEl>
                                              <p:pRg st="0" end="0"/>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87141">
                                            <p:txEl>
                                              <p:pRg st="1" end="1"/>
                                            </p:txEl>
                                          </p:spTgt>
                                        </p:tgtEl>
                                        <p:attrNameLst>
                                          <p:attrName>style.visibility</p:attrName>
                                        </p:attrNameLst>
                                      </p:cBhvr>
                                      <p:to>
                                        <p:strVal val="visible"/>
                                      </p:to>
                                    </p:set>
                                    <p:animEffect transition="in" filter="blinds(horizontal)">
                                      <p:cBhvr>
                                        <p:cTn id="27" dur="500"/>
                                        <p:tgtEl>
                                          <p:spTgt spid="98714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87141">
                                            <p:txEl>
                                              <p:pRg st="2" end="2"/>
                                            </p:txEl>
                                          </p:spTgt>
                                        </p:tgtEl>
                                        <p:attrNameLst>
                                          <p:attrName>style.visibility</p:attrName>
                                        </p:attrNameLst>
                                      </p:cBhvr>
                                      <p:to>
                                        <p:strVal val="visible"/>
                                      </p:to>
                                    </p:set>
                                    <p:animEffect transition="in" filter="blinds(horizontal)">
                                      <p:cBhvr>
                                        <p:cTn id="32" dur="500"/>
                                        <p:tgtEl>
                                          <p:spTgt spid="987141">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87141">
                                            <p:txEl>
                                              <p:pRg st="3" end="3"/>
                                            </p:txEl>
                                          </p:spTgt>
                                        </p:tgtEl>
                                        <p:attrNameLst>
                                          <p:attrName>style.visibility</p:attrName>
                                        </p:attrNameLst>
                                      </p:cBhvr>
                                      <p:to>
                                        <p:strVal val="visible"/>
                                      </p:to>
                                    </p:set>
                                    <p:animEffect transition="in" filter="blinds(horizontal)">
                                      <p:cBhvr>
                                        <p:cTn id="37" dur="500"/>
                                        <p:tgtEl>
                                          <p:spTgt spid="987141">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87141">
                                            <p:txEl>
                                              <p:pRg st="4" end="4"/>
                                            </p:txEl>
                                          </p:spTgt>
                                        </p:tgtEl>
                                        <p:attrNameLst>
                                          <p:attrName>style.visibility</p:attrName>
                                        </p:attrNameLst>
                                      </p:cBhvr>
                                      <p:to>
                                        <p:strVal val="visible"/>
                                      </p:to>
                                    </p:set>
                                    <p:animEffect transition="in" filter="blinds(horizontal)">
                                      <p:cBhvr>
                                        <p:cTn id="42" dur="500"/>
                                        <p:tgtEl>
                                          <p:spTgt spid="98714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87141">
                                            <p:txEl>
                                              <p:pRg st="5" end="5"/>
                                            </p:txEl>
                                          </p:spTgt>
                                        </p:tgtEl>
                                        <p:attrNameLst>
                                          <p:attrName>style.visibility</p:attrName>
                                        </p:attrNameLst>
                                      </p:cBhvr>
                                      <p:to>
                                        <p:strVal val="visible"/>
                                      </p:to>
                                    </p:set>
                                    <p:animEffect transition="in" filter="blinds(horizontal)">
                                      <p:cBhvr>
                                        <p:cTn id="47" dur="500"/>
                                        <p:tgtEl>
                                          <p:spTgt spid="987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ChangeArrowheads="1"/>
          </p:cNvSpPr>
          <p:nvPr/>
        </p:nvSpPr>
        <p:spPr bwMode="auto">
          <a:xfrm>
            <a:off x="2020656" y="1268413"/>
            <a:ext cx="8647345" cy="1403350"/>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定理</a:t>
            </a:r>
            <a:r>
              <a:rPr lang="en-US" altLang="zh-CN" sz="2600" b="1" dirty="0">
                <a:solidFill>
                  <a:srgbClr val="FF0000"/>
                </a:solidFill>
                <a:latin typeface="Times New Roman" pitchFamily="18" charset="0"/>
              </a:rPr>
              <a:t>3.4.7   </a:t>
            </a:r>
            <a:r>
              <a:rPr lang="zh-CN" altLang="en-US" sz="2600" b="1" dirty="0">
                <a:solidFill>
                  <a:srgbClr val="000000"/>
                </a:solidFill>
                <a:latin typeface="Times New Roman" pitchFamily="18" charset="0"/>
              </a:rPr>
              <a:t>连通图</a:t>
            </a:r>
            <a:r>
              <a:rPr lang="en-US" altLang="zh-CN" sz="2600" b="1" dirty="0">
                <a:solidFill>
                  <a:srgbClr val="000000"/>
                </a:solidFill>
                <a:latin typeface="Times New Roman" pitchFamily="18" charset="0"/>
              </a:rPr>
              <a:t>G=&lt;V, E&gt;</a:t>
            </a:r>
            <a:r>
              <a:rPr lang="zh-CN" altLang="en-US" sz="2600" b="1" dirty="0">
                <a:solidFill>
                  <a:srgbClr val="000000"/>
                </a:solidFill>
                <a:latin typeface="Times New Roman" pitchFamily="18" charset="0"/>
              </a:rPr>
              <a:t>的割集矩阵</a:t>
            </a:r>
            <a:r>
              <a:rPr lang="en-US" altLang="zh-CN" sz="2600" b="1" dirty="0">
                <a:solidFill>
                  <a:srgbClr val="000000"/>
                </a:solidFill>
                <a:latin typeface="Times New Roman" pitchFamily="18" charset="0"/>
              </a:rPr>
              <a:t>S</a:t>
            </a:r>
            <a:r>
              <a:rPr lang="zh-CN" altLang="en-US" sz="2600" b="1" dirty="0">
                <a:solidFill>
                  <a:srgbClr val="000000"/>
                </a:solidFill>
                <a:latin typeface="Times New Roman" pitchFamily="18" charset="0"/>
              </a:rPr>
              <a:t>的任一</a:t>
            </a:r>
            <a:r>
              <a:rPr lang="en-US" altLang="zh-CN" sz="2600" b="1" dirty="0">
                <a:solidFill>
                  <a:srgbClr val="000000"/>
                </a:solidFill>
                <a:latin typeface="Times New Roman" pitchFamily="18" charset="0"/>
              </a:rPr>
              <a:t>n-1</a:t>
            </a:r>
            <a:r>
              <a:rPr lang="zh-CN" altLang="en-US" sz="2600" b="1" dirty="0">
                <a:solidFill>
                  <a:srgbClr val="000000"/>
                </a:solidFill>
                <a:latin typeface="Times New Roman" pitchFamily="18" charset="0"/>
              </a:rPr>
              <a:t>阶子阵</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行列式非</a:t>
            </a:r>
            <a:r>
              <a:rPr lang="en-US" altLang="zh-CN" sz="2600" b="1" dirty="0">
                <a:solidFill>
                  <a:srgbClr val="000000"/>
                </a:solidFill>
                <a:latin typeface="Times New Roman" pitchFamily="18" charset="0"/>
              </a:rPr>
              <a:t>0</a:t>
            </a:r>
            <a:r>
              <a:rPr lang="zh-CN" altLang="en-US" sz="2600" b="1" dirty="0">
                <a:solidFill>
                  <a:srgbClr val="000000"/>
                </a:solidFill>
                <a:latin typeface="Times New Roman" pitchFamily="18" charset="0"/>
              </a:rPr>
              <a:t>，当且仅当这些列对应于</a:t>
            </a:r>
            <a:r>
              <a:rPr lang="en-US" altLang="zh-CN" sz="2600" b="1" dirty="0">
                <a:solidFill>
                  <a:srgbClr val="000000"/>
                </a:solidFill>
                <a:latin typeface="Times New Roman" pitchFamily="18" charset="0"/>
              </a:rPr>
              <a:t>G</a:t>
            </a:r>
            <a:r>
              <a:rPr lang="zh-CN" altLang="en-US" sz="2600" b="1" dirty="0">
                <a:solidFill>
                  <a:srgbClr val="000000"/>
                </a:solidFill>
                <a:latin typeface="Times New Roman" pitchFamily="18" charset="0"/>
              </a:rPr>
              <a:t>的某棵树</a:t>
            </a:r>
            <a:r>
              <a:rPr lang="en-US" altLang="zh-CN" sz="2600" b="1" dirty="0">
                <a:solidFill>
                  <a:srgbClr val="000000"/>
                </a:solidFill>
                <a:latin typeface="Times New Roman" pitchFamily="18" charset="0"/>
              </a:rPr>
              <a:t>.</a:t>
            </a:r>
          </a:p>
          <a:p>
            <a:pPr>
              <a:spcBef>
                <a:spcPct val="20000"/>
              </a:spcBef>
              <a:buClr>
                <a:schemeClr val="folHlink"/>
              </a:buClr>
              <a:buSzPct val="60000"/>
              <a:buFont typeface="Wingdings" pitchFamily="2" charset="2"/>
              <a:buNone/>
            </a:pPr>
            <a:endParaRPr lang="en-US" altLang="zh-CN" sz="2400" b="1" dirty="0">
              <a:solidFill>
                <a:srgbClr val="000000"/>
              </a:solidFill>
              <a:latin typeface="Times New Roman" pitchFamily="18" charset="0"/>
            </a:endParaRPr>
          </a:p>
        </p:txBody>
      </p:sp>
      <p:sp>
        <p:nvSpPr>
          <p:cNvPr id="988164" name="Rectangle 4"/>
          <p:cNvSpPr>
            <a:spLocks noChangeArrowheads="1"/>
          </p:cNvSpPr>
          <p:nvPr/>
        </p:nvSpPr>
        <p:spPr bwMode="auto">
          <a:xfrm>
            <a:off x="1932664" y="2528888"/>
            <a:ext cx="8735337" cy="3346450"/>
          </a:xfrm>
          <a:prstGeom prst="rect">
            <a:avLst/>
          </a:prstGeom>
          <a:noFill/>
          <a:ln w="9525">
            <a:noFill/>
            <a:miter lim="800000"/>
            <a:headEnd/>
            <a:tailEnd/>
          </a:ln>
        </p:spPr>
        <p:txBody>
          <a:bodyPr wrap="square">
            <a:spAutoFit/>
          </a:bodyPr>
          <a:lstStyle/>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定理</a:t>
            </a:r>
            <a:r>
              <a:rPr lang="en-US" altLang="zh-CN" sz="2600" b="1" dirty="0">
                <a:solidFill>
                  <a:srgbClr val="FF0000"/>
                </a:solidFill>
                <a:latin typeface="Times New Roman" pitchFamily="18" charset="0"/>
              </a:rPr>
              <a:t>3.4.8  </a:t>
            </a:r>
            <a:r>
              <a:rPr lang="zh-CN" altLang="en-US" sz="2600" b="1" dirty="0">
                <a:solidFill>
                  <a:srgbClr val="000000"/>
                </a:solidFill>
                <a:latin typeface="Times New Roman" pitchFamily="18" charset="0"/>
              </a:rPr>
              <a:t>若有向连通图</a:t>
            </a:r>
            <a:r>
              <a:rPr lang="en-US" altLang="zh-CN" sz="2600" b="1" dirty="0">
                <a:solidFill>
                  <a:srgbClr val="000000"/>
                </a:solidFill>
                <a:latin typeface="Times New Roman" pitchFamily="18" charset="0"/>
              </a:rPr>
              <a:t>G=&lt;V, E&gt;</a:t>
            </a:r>
            <a:r>
              <a:rPr lang="zh-CN" altLang="en-US" sz="2600" b="1" dirty="0">
                <a:solidFill>
                  <a:srgbClr val="000000"/>
                </a:solidFill>
                <a:latin typeface="Times New Roman" pitchFamily="18" charset="0"/>
              </a:rPr>
              <a:t>中关于某棵树的基本割集</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矩阵</a:t>
            </a:r>
            <a:r>
              <a:rPr lang="en-US" altLang="zh-CN" sz="2600" b="1" dirty="0" err="1">
                <a:solidFill>
                  <a:srgbClr val="000000"/>
                </a:solidFill>
                <a:latin typeface="Times New Roman" pitchFamily="18" charset="0"/>
              </a:rPr>
              <a:t>S</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和基本回路矩阵</a:t>
            </a:r>
            <a:r>
              <a:rPr lang="en-US" altLang="zh-CN" sz="2600" b="1" dirty="0" err="1">
                <a:solidFill>
                  <a:srgbClr val="000000"/>
                </a:solidFill>
                <a:latin typeface="Times New Roman" pitchFamily="18" charset="0"/>
              </a:rPr>
              <a:t>C</a:t>
            </a:r>
            <a:r>
              <a:rPr lang="en-US" altLang="zh-CN" sz="2600" b="1" baseline="-25000" dirty="0" err="1">
                <a:solidFill>
                  <a:srgbClr val="000000"/>
                </a:solidFill>
                <a:latin typeface="Times New Roman" pitchFamily="18" charset="0"/>
              </a:rPr>
              <a:t>f</a:t>
            </a:r>
            <a:r>
              <a:rPr lang="zh-CN" altLang="en-US" sz="2600" b="1" dirty="0">
                <a:solidFill>
                  <a:srgbClr val="000000"/>
                </a:solidFill>
                <a:latin typeface="Times New Roman" pitchFamily="18" charset="0"/>
              </a:rPr>
              <a:t>的边次序一致</a:t>
            </a:r>
            <a:r>
              <a:rPr lang="en-US" altLang="zh-CN" sz="2600" b="1" dirty="0">
                <a:solidFill>
                  <a:srgbClr val="000000"/>
                </a:solidFill>
                <a:latin typeface="Times New Roman" pitchFamily="18" charset="0"/>
              </a:rPr>
              <a:t>, </a:t>
            </a:r>
            <a:r>
              <a:rPr lang="zh-CN" altLang="en-US" sz="2600" b="1" dirty="0">
                <a:solidFill>
                  <a:srgbClr val="000000"/>
                </a:solidFill>
                <a:latin typeface="Times New Roman" pitchFamily="18" charset="0"/>
              </a:rPr>
              <a:t>并设 </a:t>
            </a:r>
          </a:p>
          <a:p>
            <a:pPr>
              <a:spcBef>
                <a:spcPct val="20000"/>
              </a:spcBef>
              <a:buClr>
                <a:schemeClr val="folHlink"/>
              </a:buClr>
              <a:buSzPct val="60000"/>
              <a:buFont typeface="Wingdings" pitchFamily="2" charset="2"/>
              <a:buNone/>
            </a:pPr>
            <a:endParaRPr lang="zh-CN" altLang="en-US" sz="2600" b="1" dirty="0">
              <a:solidFill>
                <a:srgbClr val="000000"/>
              </a:solidFill>
              <a:latin typeface="Times New Roman" pitchFamily="18" charset="0"/>
            </a:endParaRP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则</a:t>
            </a:r>
          </a:p>
          <a:p>
            <a:pPr>
              <a:spcBef>
                <a:spcPct val="20000"/>
              </a:spcBef>
              <a:buClr>
                <a:schemeClr val="folHlink"/>
              </a:buClr>
              <a:buSzPct val="60000"/>
              <a:buFont typeface="Wingdings" pitchFamily="2" charset="2"/>
              <a:buNone/>
            </a:pPr>
            <a:r>
              <a:rPr lang="zh-CN" altLang="en-US" sz="2600" b="1" dirty="0">
                <a:solidFill>
                  <a:srgbClr val="FF0000"/>
                </a:solidFill>
                <a:latin typeface="Times New Roman" pitchFamily="18" charset="0"/>
              </a:rPr>
              <a:t>推论</a:t>
            </a:r>
            <a:r>
              <a:rPr lang="en-US" altLang="zh-CN" sz="2600" b="1" dirty="0">
                <a:solidFill>
                  <a:srgbClr val="FF0000"/>
                </a:solidFill>
                <a:latin typeface="Times New Roman" pitchFamily="18" charset="0"/>
              </a:rPr>
              <a:t>3.4.1:  </a:t>
            </a:r>
            <a:r>
              <a:rPr lang="zh-CN" altLang="en-US" sz="2600" b="1" dirty="0">
                <a:solidFill>
                  <a:srgbClr val="000000"/>
                </a:solidFill>
                <a:latin typeface="Times New Roman" pitchFamily="18" charset="0"/>
              </a:rPr>
              <a:t>若连通图</a:t>
            </a:r>
            <a:r>
              <a:rPr lang="en-US" altLang="zh-CN" sz="2600" b="1" dirty="0">
                <a:solidFill>
                  <a:srgbClr val="000000"/>
                </a:solidFill>
                <a:latin typeface="Times New Roman" pitchFamily="18" charset="0"/>
              </a:rPr>
              <a:t>G=&lt;V, E&gt;</a:t>
            </a:r>
            <a:r>
              <a:rPr lang="zh-CN" altLang="en-US" sz="2600" b="1" dirty="0">
                <a:solidFill>
                  <a:srgbClr val="000000"/>
                </a:solidFill>
                <a:latin typeface="Times New Roman" pitchFamily="18" charset="0"/>
              </a:rPr>
              <a:t>的基本割集矩阵与基本关联</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矩阵的边次序一致时，有</a:t>
            </a:r>
          </a:p>
          <a:p>
            <a:pPr>
              <a:spcBef>
                <a:spcPct val="20000"/>
              </a:spcBef>
              <a:buClr>
                <a:schemeClr val="folHlink"/>
              </a:buClr>
              <a:buSzPct val="60000"/>
              <a:buFont typeface="Wingdings" pitchFamily="2" charset="2"/>
              <a:buNone/>
            </a:pPr>
            <a:r>
              <a:rPr lang="zh-CN" altLang="en-US" sz="2600" b="1" dirty="0">
                <a:solidFill>
                  <a:srgbClr val="000000"/>
                </a:solidFill>
                <a:latin typeface="Times New Roman" pitchFamily="18" charset="0"/>
              </a:rPr>
              <a:t>                   </a:t>
            </a:r>
            <a:r>
              <a:rPr lang="en-US" altLang="zh-CN" sz="2600" b="1" dirty="0">
                <a:solidFill>
                  <a:srgbClr val="000000"/>
                </a:solidFill>
                <a:latin typeface="Times New Roman" pitchFamily="18" charset="0"/>
              </a:rPr>
              <a:t>(</a:t>
            </a:r>
            <a:r>
              <a:rPr lang="zh-CN" altLang="en-US" sz="2600" b="1" dirty="0">
                <a:solidFill>
                  <a:srgbClr val="5E2CAE"/>
                </a:solidFill>
                <a:latin typeface="Times New Roman" pitchFamily="18" charset="0"/>
              </a:rPr>
              <a:t>可用来求基本割集矩阵</a:t>
            </a:r>
            <a:r>
              <a:rPr lang="en-US" altLang="zh-CN" sz="2600" b="1" dirty="0" err="1">
                <a:solidFill>
                  <a:srgbClr val="5E2CAE"/>
                </a:solidFill>
                <a:latin typeface="Times New Roman" pitchFamily="18" charset="0"/>
              </a:rPr>
              <a:t>C</a:t>
            </a:r>
            <a:r>
              <a:rPr lang="en-US" altLang="zh-CN" sz="2600" b="1" baseline="-25000" dirty="0" err="1">
                <a:solidFill>
                  <a:srgbClr val="5E2CAE"/>
                </a:solidFill>
                <a:latin typeface="Times New Roman" pitchFamily="18" charset="0"/>
              </a:rPr>
              <a:t>f</a:t>
            </a:r>
            <a:r>
              <a:rPr lang="en-US" altLang="zh-CN" sz="2600" b="1" dirty="0">
                <a:solidFill>
                  <a:srgbClr val="000000"/>
                </a:solidFill>
                <a:latin typeface="Times New Roman" pitchFamily="18" charset="0"/>
              </a:rPr>
              <a:t>)</a:t>
            </a:r>
          </a:p>
        </p:txBody>
      </p:sp>
      <p:graphicFrame>
        <p:nvGraphicFramePr>
          <p:cNvPr id="988165" name="Object 5"/>
          <p:cNvGraphicFramePr>
            <a:graphicFrameLocks noChangeAspect="1"/>
          </p:cNvGraphicFramePr>
          <p:nvPr/>
        </p:nvGraphicFramePr>
        <p:xfrm>
          <a:off x="4541606" y="3429001"/>
          <a:ext cx="3355975" cy="485775"/>
        </p:xfrm>
        <a:graphic>
          <a:graphicData uri="http://schemas.openxmlformats.org/presentationml/2006/ole">
            <mc:AlternateContent xmlns:mc="http://schemas.openxmlformats.org/markup-compatibility/2006">
              <mc:Choice xmlns:v="urn:schemas-microsoft-com:vml" Requires="v">
                <p:oleObj name="公式" r:id="rId2" imgW="1651000" imgH="241300" progId="Equation.3">
                  <p:embed/>
                </p:oleObj>
              </mc:Choice>
              <mc:Fallback>
                <p:oleObj name="公式" r:id="rId2" imgW="1651000" imgH="241300" progId="Equation.3">
                  <p:embed/>
                  <p:pic>
                    <p:nvPicPr>
                      <p:cNvPr id="98816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606" y="3429001"/>
                        <a:ext cx="3355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6" name="Object 6"/>
          <p:cNvGraphicFramePr>
            <a:graphicFrameLocks noChangeAspect="1"/>
          </p:cNvGraphicFramePr>
          <p:nvPr/>
        </p:nvGraphicFramePr>
        <p:xfrm>
          <a:off x="4271731" y="3968751"/>
          <a:ext cx="1292225" cy="460375"/>
        </p:xfrm>
        <a:graphic>
          <a:graphicData uri="http://schemas.openxmlformats.org/presentationml/2006/ole">
            <mc:AlternateContent xmlns:mc="http://schemas.openxmlformats.org/markup-compatibility/2006">
              <mc:Choice xmlns:v="urn:schemas-microsoft-com:vml" Requires="v">
                <p:oleObj name="公式" r:id="rId4" imgW="723586" imgH="253890" progId="Equation.3">
                  <p:embed/>
                </p:oleObj>
              </mc:Choice>
              <mc:Fallback>
                <p:oleObj name="公式" r:id="rId4" imgW="723586" imgH="253890" progId="Equation.3">
                  <p:embed/>
                  <p:pic>
                    <p:nvPicPr>
                      <p:cNvPr id="98816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1731" y="3968751"/>
                        <a:ext cx="1292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8167" name="Object 7"/>
          <p:cNvGraphicFramePr>
            <a:graphicFrameLocks noChangeAspect="1"/>
          </p:cNvGraphicFramePr>
          <p:nvPr/>
        </p:nvGraphicFramePr>
        <p:xfrm>
          <a:off x="7456255" y="4914901"/>
          <a:ext cx="1404938" cy="460375"/>
        </p:xfrm>
        <a:graphic>
          <a:graphicData uri="http://schemas.openxmlformats.org/presentationml/2006/ole">
            <mc:AlternateContent xmlns:mc="http://schemas.openxmlformats.org/markup-compatibility/2006">
              <mc:Choice xmlns:v="urn:schemas-microsoft-com:vml" Requires="v">
                <p:oleObj name="公式" r:id="rId6" imgW="787058" imgH="253890" progId="Equation.3">
                  <p:embed/>
                </p:oleObj>
              </mc:Choice>
              <mc:Fallback>
                <p:oleObj name="公式" r:id="rId6" imgW="787058" imgH="253890" progId="Equation.3">
                  <p:embed/>
                  <p:pic>
                    <p:nvPicPr>
                      <p:cNvPr id="98816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6255" y="4914901"/>
                        <a:ext cx="1404938"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5"/>
          <p:cNvSpPr>
            <a:spLocks noGrp="1"/>
          </p:cNvSpPr>
          <p:nvPr>
            <p:ph type="title"/>
          </p:nvPr>
        </p:nvSpPr>
        <p:spPr/>
        <p:txBody>
          <a:bodyPr/>
          <a:lstStyle/>
          <a:p>
            <a:r>
              <a:rPr lang="zh-CN" altLang="en-US" dirty="0"/>
              <a:t>割集矩阵的性质</a:t>
            </a:r>
          </a:p>
        </p:txBody>
      </p:sp>
      <p:graphicFrame>
        <p:nvGraphicFramePr>
          <p:cNvPr id="8" name="Object 6"/>
          <p:cNvGraphicFramePr>
            <a:graphicFrameLocks noChangeAspect="1"/>
          </p:cNvGraphicFramePr>
          <p:nvPr/>
        </p:nvGraphicFramePr>
        <p:xfrm>
          <a:off x="3737105" y="6165058"/>
          <a:ext cx="1710503" cy="460375"/>
        </p:xfrm>
        <a:graphic>
          <a:graphicData uri="http://schemas.openxmlformats.org/presentationml/2006/ole">
            <mc:AlternateContent xmlns:mc="http://schemas.openxmlformats.org/markup-compatibility/2006">
              <mc:Choice xmlns:v="urn:schemas-microsoft-com:vml" Requires="v">
                <p:oleObj name="公式" r:id="rId8" imgW="977476" imgH="253890" progId="Equation.3">
                  <p:embed/>
                </p:oleObj>
              </mc:Choice>
              <mc:Fallback>
                <p:oleObj name="公式" r:id="rId8" imgW="977476" imgH="253890" progId="Equation.3">
                  <p:embed/>
                  <p:pic>
                    <p:nvPicPr>
                      <p:cNvPr id="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7105" y="6165058"/>
                        <a:ext cx="171050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8164">
                                            <p:txEl>
                                              <p:pRg st="0" end="0"/>
                                            </p:txEl>
                                          </p:spTgt>
                                        </p:tgtEl>
                                        <p:attrNameLst>
                                          <p:attrName>style.visibility</p:attrName>
                                        </p:attrNameLst>
                                      </p:cBhvr>
                                      <p:to>
                                        <p:strVal val="visible"/>
                                      </p:to>
                                    </p:set>
                                    <p:animEffect transition="in" filter="blinds(horizontal)">
                                      <p:cBhvr>
                                        <p:cTn id="7" dur="500"/>
                                        <p:tgtEl>
                                          <p:spTgt spid="98816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8164">
                                            <p:txEl>
                                              <p:pRg st="1" end="1"/>
                                            </p:txEl>
                                          </p:spTgt>
                                        </p:tgtEl>
                                        <p:attrNameLst>
                                          <p:attrName>style.visibility</p:attrName>
                                        </p:attrNameLst>
                                      </p:cBhvr>
                                      <p:to>
                                        <p:strVal val="visible"/>
                                      </p:to>
                                    </p:set>
                                    <p:animEffect transition="in" filter="blinds(horizontal)">
                                      <p:cBhvr>
                                        <p:cTn id="10" dur="500"/>
                                        <p:tgtEl>
                                          <p:spTgt spid="98816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88164">
                                            <p:txEl>
                                              <p:pRg st="3" end="3"/>
                                            </p:txEl>
                                          </p:spTgt>
                                        </p:tgtEl>
                                        <p:attrNameLst>
                                          <p:attrName>style.visibility</p:attrName>
                                        </p:attrNameLst>
                                      </p:cBhvr>
                                      <p:to>
                                        <p:strVal val="visible"/>
                                      </p:to>
                                    </p:set>
                                    <p:animEffect transition="in" filter="blinds(horizontal)">
                                      <p:cBhvr>
                                        <p:cTn id="13" dur="500"/>
                                        <p:tgtEl>
                                          <p:spTgt spid="98816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88165"/>
                                        </p:tgtEl>
                                        <p:attrNameLst>
                                          <p:attrName>style.visibility</p:attrName>
                                        </p:attrNameLst>
                                      </p:cBhvr>
                                      <p:to>
                                        <p:strVal val="visible"/>
                                      </p:to>
                                    </p:set>
                                    <p:animEffect transition="in" filter="blinds(horizontal)">
                                      <p:cBhvr>
                                        <p:cTn id="16" dur="500"/>
                                        <p:tgtEl>
                                          <p:spTgt spid="988165"/>
                                        </p:tgtEl>
                                      </p:cBhvr>
                                    </p:animEffect>
                                  </p:childTnLst>
                                </p:cTn>
                              </p:par>
                              <p:par>
                                <p:cTn id="17" presetID="3" presetClass="entr" presetSubtype="10" fill="hold" nodeType="withEffect">
                                  <p:stCondLst>
                                    <p:cond delay="0"/>
                                  </p:stCondLst>
                                  <p:childTnLst>
                                    <p:set>
                                      <p:cBhvr>
                                        <p:cTn id="18" dur="1" fill="hold">
                                          <p:stCondLst>
                                            <p:cond delay="0"/>
                                          </p:stCondLst>
                                        </p:cTn>
                                        <p:tgtEl>
                                          <p:spTgt spid="988166"/>
                                        </p:tgtEl>
                                        <p:attrNameLst>
                                          <p:attrName>style.visibility</p:attrName>
                                        </p:attrNameLst>
                                      </p:cBhvr>
                                      <p:to>
                                        <p:strVal val="visible"/>
                                      </p:to>
                                    </p:set>
                                    <p:animEffect transition="in" filter="blinds(horizontal)">
                                      <p:cBhvr>
                                        <p:cTn id="19" dur="500"/>
                                        <p:tgtEl>
                                          <p:spTgt spid="98816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88164">
                                            <p:txEl>
                                              <p:pRg st="4" end="4"/>
                                            </p:txEl>
                                          </p:spTgt>
                                        </p:tgtEl>
                                        <p:attrNameLst>
                                          <p:attrName>style.visibility</p:attrName>
                                        </p:attrNameLst>
                                      </p:cBhvr>
                                      <p:to>
                                        <p:strVal val="visible"/>
                                      </p:to>
                                    </p:set>
                                    <p:animEffect transition="in" filter="blinds(horizontal)">
                                      <p:cBhvr>
                                        <p:cTn id="24" dur="500"/>
                                        <p:tgtEl>
                                          <p:spTgt spid="988164">
                                            <p:txEl>
                                              <p:pRg st="4" end="4"/>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988164">
                                            <p:txEl>
                                              <p:pRg st="5" end="5"/>
                                            </p:txEl>
                                          </p:spTgt>
                                        </p:tgtEl>
                                        <p:attrNameLst>
                                          <p:attrName>style.visibility</p:attrName>
                                        </p:attrNameLst>
                                      </p:cBhvr>
                                      <p:to>
                                        <p:strVal val="visible"/>
                                      </p:to>
                                    </p:set>
                                    <p:animEffect transition="in" filter="blinds(horizontal)">
                                      <p:cBhvr>
                                        <p:cTn id="27" dur="500"/>
                                        <p:tgtEl>
                                          <p:spTgt spid="988164">
                                            <p:txEl>
                                              <p:pRg st="5" end="5"/>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988164">
                                            <p:txEl>
                                              <p:pRg st="6" end="6"/>
                                            </p:txEl>
                                          </p:spTgt>
                                        </p:tgtEl>
                                        <p:attrNameLst>
                                          <p:attrName>style.visibility</p:attrName>
                                        </p:attrNameLst>
                                      </p:cBhvr>
                                      <p:to>
                                        <p:strVal val="visible"/>
                                      </p:to>
                                    </p:set>
                                    <p:animEffect transition="in" filter="blinds(horizontal)">
                                      <p:cBhvr>
                                        <p:cTn id="30" dur="500"/>
                                        <p:tgtEl>
                                          <p:spTgt spid="988164">
                                            <p:txEl>
                                              <p:pRg st="6" end="6"/>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988167"/>
                                        </p:tgtEl>
                                        <p:attrNameLst>
                                          <p:attrName>style.visibility</p:attrName>
                                        </p:attrNameLst>
                                      </p:cBhvr>
                                      <p:to>
                                        <p:strVal val="visible"/>
                                      </p:to>
                                    </p:set>
                                    <p:animEffect transition="in" filter="blinds(horizontal)">
                                      <p:cBhvr>
                                        <p:cTn id="34" dur="500"/>
                                        <p:tgtEl>
                                          <p:spTgt spid="988167"/>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4" grpId="0"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ChangeArrowheads="1"/>
          </p:cNvSpPr>
          <p:nvPr/>
        </p:nvSpPr>
        <p:spPr bwMode="auto">
          <a:xfrm>
            <a:off x="2184621" y="1179514"/>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Prim</a:t>
            </a:r>
            <a:r>
              <a:rPr lang="zh-CN" altLang="en-US" sz="3200" dirty="0">
                <a:solidFill>
                  <a:srgbClr val="000000"/>
                </a:solidFill>
                <a:latin typeface="Garamond" pitchFamily="18" charset="0"/>
              </a:rPr>
              <a:t>算法（堆优化</a:t>
            </a:r>
            <a:r>
              <a:rPr lang="en-US" altLang="zh-CN" sz="3200" dirty="0">
                <a:solidFill>
                  <a:srgbClr val="000000"/>
                </a:solidFill>
                <a:latin typeface="Garamond" pitchFamily="18" charset="0"/>
              </a:rPr>
              <a:t>O(</a:t>
            </a:r>
            <a:r>
              <a:rPr lang="en-US" altLang="zh-CN" sz="3200" dirty="0" err="1">
                <a:solidFill>
                  <a:srgbClr val="000000"/>
                </a:solidFill>
                <a:latin typeface="Garamond" pitchFamily="18" charset="0"/>
              </a:rPr>
              <a:t>mlogn</a:t>
            </a:r>
            <a:r>
              <a:rPr lang="en-US" altLang="zh-CN" sz="3200" dirty="0">
                <a:solidFill>
                  <a:srgbClr val="000000"/>
                </a:solidFill>
                <a:latin typeface="Garamond" pitchFamily="18" charset="0"/>
              </a:rPr>
              <a:t>)</a:t>
            </a:r>
            <a:r>
              <a:rPr lang="zh-CN" altLang="en-US" sz="3200" dirty="0">
                <a:solidFill>
                  <a:srgbClr val="000000"/>
                </a:solidFill>
                <a:latin typeface="Garamond" pitchFamily="18" charset="0"/>
              </a:rPr>
              <a:t>）</a:t>
            </a:r>
          </a:p>
        </p:txBody>
      </p:sp>
      <p:sp>
        <p:nvSpPr>
          <p:cNvPr id="1014788" name="Rectangle 4"/>
          <p:cNvSpPr>
            <a:spLocks noChangeArrowheads="1"/>
          </p:cNvSpPr>
          <p:nvPr/>
        </p:nvSpPr>
        <p:spPr bwMode="auto">
          <a:xfrm>
            <a:off x="2438396" y="1844675"/>
            <a:ext cx="7736119" cy="2419124"/>
          </a:xfrm>
          <a:prstGeom prst="rect">
            <a:avLst/>
          </a:prstGeom>
          <a:noFill/>
          <a:ln w="9525">
            <a:noFill/>
            <a:miter lim="800000"/>
            <a:headEnd/>
            <a:tailEnd/>
          </a:ln>
        </p:spPr>
        <p:txBody>
          <a:bodyPr wrap="square">
            <a:spAutoFit/>
          </a:bodyPr>
          <a:lstStyle/>
          <a:p>
            <a:pPr>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基本思想：</a:t>
            </a:r>
          </a:p>
          <a:p>
            <a:pPr>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首先任选一个结点</a:t>
            </a:r>
            <a:r>
              <a:rPr lang="en-US" altLang="zh-CN" sz="2800" i="1" dirty="0">
                <a:solidFill>
                  <a:srgbClr val="000000"/>
                </a:solidFill>
                <a:latin typeface="Garamond" pitchFamily="18" charset="0"/>
              </a:rPr>
              <a:t>v</a:t>
            </a:r>
            <a:r>
              <a:rPr lang="en-US" altLang="zh-CN" sz="2800" i="1" baseline="-25000" dirty="0">
                <a:solidFill>
                  <a:srgbClr val="000000"/>
                </a:solidFill>
                <a:latin typeface="Garamond" pitchFamily="18" charset="0"/>
              </a:rPr>
              <a:t>0</a:t>
            </a:r>
            <a:r>
              <a:rPr lang="zh-CN" altLang="en-US" sz="2800" dirty="0">
                <a:solidFill>
                  <a:srgbClr val="000000"/>
                </a:solidFill>
                <a:latin typeface="Garamond" pitchFamily="18" charset="0"/>
              </a:rPr>
              <a:t>构成集合</a:t>
            </a:r>
            <a:r>
              <a:rPr lang="en-US" altLang="zh-CN" sz="2800" dirty="0">
                <a:solidFill>
                  <a:srgbClr val="000000"/>
                </a:solidFill>
                <a:latin typeface="Garamond" pitchFamily="18" charset="0"/>
              </a:rPr>
              <a:t>V</a:t>
            </a:r>
            <a:r>
              <a:rPr lang="en-US" altLang="zh-CN" sz="2800" dirty="0">
                <a:solidFill>
                  <a:srgbClr val="000000"/>
                </a:solidFill>
              </a:rPr>
              <a:t>’</a:t>
            </a:r>
            <a:r>
              <a:rPr lang="zh-CN" altLang="en-US" sz="2800" dirty="0">
                <a:solidFill>
                  <a:srgbClr val="000000"/>
                </a:solidFill>
                <a:latin typeface="Garamond" pitchFamily="18" charset="0"/>
              </a:rPr>
              <a:t>，</a:t>
            </a:r>
            <a:endParaRPr lang="zh-CN" altLang="zh-CN" sz="2800" dirty="0">
              <a:solidFill>
                <a:srgbClr val="000000"/>
              </a:solidFill>
              <a:latin typeface="华文细黑" pitchFamily="2" charset="-122"/>
              <a:ea typeface="华文细黑" pitchFamily="2" charset="-122"/>
            </a:endParaRPr>
          </a:p>
          <a:p>
            <a:pPr>
              <a:spcBef>
                <a:spcPct val="20000"/>
              </a:spcBef>
              <a:buClr>
                <a:srgbClr val="7F7F7F"/>
              </a:buClr>
              <a:buSzPct val="70000"/>
              <a:buFont typeface="Wingdings" pitchFamily="2" charset="2"/>
              <a:buNone/>
            </a:pPr>
            <a:r>
              <a:rPr lang="zh-CN" altLang="en-US" sz="2800" dirty="0">
                <a:solidFill>
                  <a:srgbClr val="000000"/>
                </a:solidFill>
                <a:latin typeface="Times New Roman" pitchFamily="18" charset="0"/>
              </a:rPr>
              <a:t>      </a:t>
            </a:r>
            <a:r>
              <a:rPr lang="zh-CN" altLang="zh-CN" sz="2800" dirty="0">
                <a:solidFill>
                  <a:srgbClr val="000000"/>
                </a:solidFill>
                <a:latin typeface="Times New Roman" pitchFamily="18" charset="0"/>
              </a:rPr>
              <a:t>然后不断在V-V’中选一条到V’中某点(如点v)最短的边</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(u,v)</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进入树T,</a:t>
            </a:r>
            <a:r>
              <a:rPr lang="en-US" altLang="zh-CN" sz="2800" dirty="0">
                <a:solidFill>
                  <a:srgbClr val="000000"/>
                </a:solidFill>
                <a:latin typeface="Times New Roman" pitchFamily="18" charset="0"/>
              </a:rPr>
              <a:t>   </a:t>
            </a:r>
            <a:r>
              <a:rPr lang="zh-CN" altLang="zh-CN" sz="2800" dirty="0">
                <a:solidFill>
                  <a:srgbClr val="000000"/>
                </a:solidFill>
                <a:latin typeface="Times New Roman" pitchFamily="18" charset="0"/>
              </a:rPr>
              <a:t>并令V’=V’+u, 直至V’=V</a:t>
            </a:r>
          </a:p>
        </p:txBody>
      </p:sp>
      <p:sp>
        <p:nvSpPr>
          <p:cNvPr id="5" name="标题 4"/>
          <p:cNvSpPr>
            <a:spLocks noGrp="1"/>
          </p:cNvSpPr>
          <p:nvPr>
            <p:ph type="title"/>
          </p:nvPr>
        </p:nvSpPr>
        <p:spPr/>
        <p:txBody>
          <a:bodyPr/>
          <a:lstStyle/>
          <a:p>
            <a:r>
              <a:rPr lang="zh-CN" altLang="en-US" dirty="0"/>
              <a:t>最小支撑树</a:t>
            </a:r>
          </a:p>
        </p:txBody>
      </p:sp>
      <p:sp>
        <p:nvSpPr>
          <p:cNvPr id="6" name="Rectangle 4"/>
          <p:cNvSpPr>
            <a:spLocks noChangeArrowheads="1"/>
          </p:cNvSpPr>
          <p:nvPr/>
        </p:nvSpPr>
        <p:spPr bwMode="auto">
          <a:xfrm>
            <a:off x="2515382" y="4269194"/>
            <a:ext cx="7736119" cy="1040285"/>
          </a:xfrm>
          <a:prstGeom prst="rect">
            <a:avLst/>
          </a:prstGeom>
          <a:noFill/>
          <a:ln w="9525">
            <a:noFill/>
            <a:miter lim="800000"/>
            <a:headEnd/>
            <a:tailEnd/>
          </a:ln>
        </p:spPr>
        <p:txBody>
          <a:bodyPr wrap="square">
            <a:spAutoFit/>
          </a:bodyPr>
          <a:lstStyle/>
          <a:p>
            <a:pPr>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实现：</a:t>
            </a:r>
          </a:p>
          <a:p>
            <a:pPr>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与</a:t>
            </a:r>
            <a:r>
              <a:rPr lang="en-US" altLang="zh-CN" sz="2800" dirty="0" err="1">
                <a:solidFill>
                  <a:srgbClr val="000000"/>
                </a:solidFill>
                <a:latin typeface="Garamond" pitchFamily="18" charset="0"/>
              </a:rPr>
              <a:t>Dijkstra</a:t>
            </a:r>
            <a:r>
              <a:rPr lang="zh-CN" altLang="en-US" sz="2800" dirty="0">
                <a:solidFill>
                  <a:srgbClr val="000000"/>
                </a:solidFill>
                <a:latin typeface="Garamond" pitchFamily="18" charset="0"/>
              </a:rPr>
              <a:t>算法类似</a:t>
            </a:r>
            <a:endParaRPr lang="zh-CN" altLang="zh-CN" sz="2800" dirty="0">
              <a:solidFill>
                <a:srgbClr val="000000"/>
              </a:solidFill>
              <a:latin typeface="Times New Roman" pitchFamily="18" charset="0"/>
            </a:endParaRPr>
          </a:p>
        </p:txBody>
      </p:sp>
    </p:spTree>
    <p:extLst>
      <p:ext uri="{BB962C8B-B14F-4D97-AF65-F5344CB8AC3E}">
        <p14:creationId xmlns:p14="http://schemas.microsoft.com/office/powerpoint/2010/main" val="36074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788"/>
                                        </p:tgtEl>
                                        <p:attrNameLst>
                                          <p:attrName>style.visibility</p:attrName>
                                        </p:attrNameLst>
                                      </p:cBhvr>
                                      <p:to>
                                        <p:strVal val="visible"/>
                                      </p:to>
                                    </p:set>
                                    <p:animEffect transition="in" filter="blinds(horizontal)">
                                      <p:cBhvr>
                                        <p:cTn id="7" dur="500"/>
                                        <p:tgtEl>
                                          <p:spTgt spid="10147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8" grpId="0" autoUpdateAnimBg="0"/>
      <p:bldP spid="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ChangeArrowheads="1"/>
          </p:cNvSpPr>
          <p:nvPr/>
        </p:nvSpPr>
        <p:spPr bwMode="auto">
          <a:xfrm>
            <a:off x="2097537" y="1179514"/>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dirty="0">
                <a:solidFill>
                  <a:srgbClr val="000000"/>
                </a:solidFill>
                <a:latin typeface="Garamond" pitchFamily="18" charset="0"/>
              </a:rPr>
              <a:t>  Kruskal</a:t>
            </a:r>
            <a:r>
              <a:rPr lang="zh-CN" altLang="en-US" sz="3200" dirty="0">
                <a:solidFill>
                  <a:srgbClr val="000000"/>
                </a:solidFill>
                <a:latin typeface="Garamond" pitchFamily="18" charset="0"/>
              </a:rPr>
              <a:t>算法</a:t>
            </a:r>
            <a:r>
              <a:rPr lang="en-US" altLang="zh-CN" sz="3200" dirty="0">
                <a:solidFill>
                  <a:srgbClr val="000000"/>
                </a:solidFill>
                <a:latin typeface="Garamond" pitchFamily="18" charset="0"/>
              </a:rPr>
              <a:t>(O(</a:t>
            </a:r>
            <a:r>
              <a:rPr lang="en-US" altLang="zh-CN" sz="3200" dirty="0" err="1">
                <a:solidFill>
                  <a:srgbClr val="000000"/>
                </a:solidFill>
                <a:latin typeface="Garamond" pitchFamily="18" charset="0"/>
              </a:rPr>
              <a:t>mlogm</a:t>
            </a:r>
            <a:r>
              <a:rPr lang="en-US" altLang="zh-CN" sz="3200" dirty="0">
                <a:solidFill>
                  <a:srgbClr val="000000"/>
                </a:solidFill>
                <a:latin typeface="Garamond" pitchFamily="18" charset="0"/>
              </a:rPr>
              <a:t>))</a:t>
            </a:r>
            <a:endParaRPr lang="zh-CN" altLang="en-US" sz="3200" dirty="0">
              <a:solidFill>
                <a:srgbClr val="000000"/>
              </a:solidFill>
              <a:latin typeface="Garamond" pitchFamily="18" charset="0"/>
            </a:endParaRPr>
          </a:p>
        </p:txBody>
      </p:sp>
      <p:sp>
        <p:nvSpPr>
          <p:cNvPr id="1017860" name="Rectangle 4"/>
          <p:cNvSpPr>
            <a:spLocks noChangeArrowheads="1"/>
          </p:cNvSpPr>
          <p:nvPr/>
        </p:nvSpPr>
        <p:spPr bwMode="auto">
          <a:xfrm>
            <a:off x="2007050" y="1898650"/>
            <a:ext cx="8461375" cy="2057400"/>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基本思想：</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不断地往</a:t>
            </a:r>
            <a:r>
              <a:rPr lang="en-US" altLang="zh-CN" sz="2800" dirty="0">
                <a:solidFill>
                  <a:srgbClr val="000000"/>
                </a:solidFill>
                <a:latin typeface="Garamond" pitchFamily="18" charset="0"/>
              </a:rPr>
              <a:t>T</a:t>
            </a:r>
            <a:r>
              <a:rPr lang="zh-CN" altLang="en-US" sz="2800" dirty="0">
                <a:solidFill>
                  <a:srgbClr val="000000"/>
                </a:solidFill>
                <a:latin typeface="Garamond" pitchFamily="18" charset="0"/>
              </a:rPr>
              <a:t>中添加当前的最短边，如果此时会</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构成回路，那么它一定是这个回路的最长边，</a:t>
            </a:r>
          </a:p>
          <a:p>
            <a:pPr lvl="1">
              <a:spcBef>
                <a:spcPct val="20000"/>
              </a:spcBef>
              <a:buClr>
                <a:srgbClr val="7F7F7F"/>
              </a:buClr>
              <a:buSzPct val="70000"/>
              <a:buFont typeface="Wingdings" pitchFamily="2" charset="2"/>
              <a:buNone/>
            </a:pPr>
            <a:r>
              <a:rPr lang="zh-CN" altLang="en-US" sz="2800" dirty="0">
                <a:solidFill>
                  <a:srgbClr val="000000"/>
                </a:solidFill>
                <a:latin typeface="Garamond" pitchFamily="18" charset="0"/>
              </a:rPr>
              <a:t>     删之。直至最后达到</a:t>
            </a:r>
            <a:r>
              <a:rPr lang="en-US" altLang="zh-CN" sz="2800" dirty="0">
                <a:solidFill>
                  <a:srgbClr val="000000"/>
                </a:solidFill>
                <a:latin typeface="Garamond" pitchFamily="18" charset="0"/>
              </a:rPr>
              <a:t>n-1</a:t>
            </a:r>
            <a:r>
              <a:rPr lang="zh-CN" altLang="en-US" sz="2800" dirty="0">
                <a:solidFill>
                  <a:srgbClr val="000000"/>
                </a:solidFill>
                <a:latin typeface="Garamond" pitchFamily="18" charset="0"/>
              </a:rPr>
              <a:t>条边为止。</a:t>
            </a:r>
            <a:endParaRPr lang="zh-CN" altLang="zh-CN" sz="2800" dirty="0">
              <a:solidFill>
                <a:srgbClr val="000000"/>
              </a:solidFill>
              <a:latin typeface="Times New Roman" pitchFamily="18" charset="0"/>
            </a:endParaRPr>
          </a:p>
        </p:txBody>
      </p:sp>
      <p:sp>
        <p:nvSpPr>
          <p:cNvPr id="7" name="标题 4"/>
          <p:cNvSpPr>
            <a:spLocks noGrp="1"/>
          </p:cNvSpPr>
          <p:nvPr>
            <p:ph type="title"/>
          </p:nvPr>
        </p:nvSpPr>
        <p:spPr/>
        <p:txBody>
          <a:bodyPr/>
          <a:lstStyle/>
          <a:p>
            <a:r>
              <a:rPr lang="zh-CN" altLang="en-US" dirty="0"/>
              <a:t>最小支撑树</a:t>
            </a:r>
          </a:p>
        </p:txBody>
      </p:sp>
      <p:sp>
        <p:nvSpPr>
          <p:cNvPr id="5" name="Rectangle 4">
            <a:extLst>
              <a:ext uri="{FF2B5EF4-FFF2-40B4-BE49-F238E27FC236}">
                <a16:creationId xmlns:a16="http://schemas.microsoft.com/office/drawing/2014/main" id="{1170940E-9B71-40B2-AE52-D0003B1719D9}"/>
              </a:ext>
            </a:extLst>
          </p:cNvPr>
          <p:cNvSpPr>
            <a:spLocks noChangeArrowheads="1"/>
          </p:cNvSpPr>
          <p:nvPr/>
        </p:nvSpPr>
        <p:spPr bwMode="auto">
          <a:xfrm>
            <a:off x="2297329" y="3846443"/>
            <a:ext cx="7426455" cy="3011557"/>
          </a:xfrm>
          <a:prstGeom prst="rect">
            <a:avLst/>
          </a:prstGeom>
          <a:noFill/>
          <a:ln w="38100">
            <a:solidFill>
              <a:srgbClr val="339933"/>
            </a:solidFill>
            <a:miter lim="800000"/>
            <a:headEnd/>
            <a:tailEnd/>
          </a:ln>
        </p:spPr>
        <p:txBody>
          <a:bodyPr/>
          <a:lstStyle/>
          <a:p>
            <a:pPr>
              <a:spcBef>
                <a:spcPct val="20000"/>
              </a:spcBef>
              <a:buClr>
                <a:srgbClr val="89AAD3"/>
              </a:buClr>
              <a:buSzPct val="70000"/>
              <a:buFont typeface="Wingdings" pitchFamily="2" charset="2"/>
              <a:buNone/>
            </a:pPr>
            <a:r>
              <a:rPr lang="en-US" altLang="zh-CN" i="1" dirty="0">
                <a:solidFill>
                  <a:srgbClr val="666633"/>
                </a:solidFill>
                <a:latin typeface="Garamond" pitchFamily="18" charset="0"/>
              </a:rPr>
              <a:t>T</a:t>
            </a:r>
            <a:r>
              <a:rPr lang="en-US" altLang="zh-CN" dirty="0">
                <a:solidFill>
                  <a:srgbClr val="666633"/>
                </a:solidFill>
                <a:latin typeface="Garamond" pitchFamily="18" charset="0"/>
              </a:rPr>
              <a:t>= empty graph</a:t>
            </a:r>
          </a:p>
          <a:p>
            <a:pPr>
              <a:spcBef>
                <a:spcPct val="20000"/>
              </a:spcBef>
              <a:buClr>
                <a:srgbClr val="89AAD3"/>
              </a:buClr>
              <a:buSzPct val="70000"/>
              <a:buFont typeface="Wingdings" pitchFamily="2" charset="2"/>
              <a:buNone/>
            </a:pPr>
            <a:r>
              <a:rPr lang="en-US" altLang="zh-CN" sz="2200" dirty="0">
                <a:solidFill>
                  <a:srgbClr val="E8DED8"/>
                </a:solidFill>
                <a:ea typeface="楷体_GB2312" pitchFamily="49" charset="-122"/>
              </a:rPr>
              <a:t> </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将</a:t>
            </a:r>
            <a:r>
              <a:rPr lang="en-US" altLang="zh-CN" sz="2200" dirty="0">
                <a:solidFill>
                  <a:srgbClr val="000000"/>
                </a:solidFill>
                <a:ea typeface="楷体_GB2312" pitchFamily="49" charset="-122"/>
              </a:rPr>
              <a:t>m</a:t>
            </a:r>
            <a:r>
              <a:rPr lang="zh-CN" altLang="en-US" sz="2200" dirty="0">
                <a:solidFill>
                  <a:srgbClr val="000000"/>
                </a:solidFill>
                <a:ea typeface="楷体_GB2312" pitchFamily="49" charset="-122"/>
              </a:rPr>
              <a:t>条边按权从小到大顺序排序为</a:t>
            </a:r>
            <a:r>
              <a:rPr lang="en-US" altLang="zh-CN" sz="2200" dirty="0">
                <a:solidFill>
                  <a:srgbClr val="000000"/>
                </a:solidFill>
                <a:ea typeface="楷体_GB2312" pitchFamily="49" charset="-122"/>
              </a:rPr>
              <a:t>: e</a:t>
            </a:r>
            <a:r>
              <a:rPr lang="en-US" altLang="zh-CN" sz="2200" baseline="-25000" dirty="0">
                <a:solidFill>
                  <a:srgbClr val="000000"/>
                </a:solidFill>
                <a:ea typeface="楷体_GB2312" pitchFamily="49" charset="-122"/>
              </a:rPr>
              <a:t>1</a:t>
            </a:r>
            <a:r>
              <a:rPr lang="en-US" altLang="zh-CN" sz="2200" dirty="0">
                <a:solidFill>
                  <a:srgbClr val="000000"/>
                </a:solidFill>
                <a:ea typeface="楷体_GB2312" pitchFamily="49" charset="-122"/>
              </a:rPr>
              <a:t>, e</a:t>
            </a:r>
            <a:r>
              <a:rPr lang="en-US" altLang="zh-CN" sz="2200" baseline="-25000" dirty="0">
                <a:solidFill>
                  <a:srgbClr val="000000"/>
                </a:solidFill>
                <a:ea typeface="楷体_GB2312" pitchFamily="49" charset="-122"/>
              </a:rPr>
              <a:t>2</a:t>
            </a:r>
            <a:r>
              <a:rPr lang="en-US" altLang="zh-CN" sz="2200" dirty="0">
                <a:solidFill>
                  <a:srgbClr val="000000"/>
                </a:solidFill>
                <a:ea typeface="楷体_GB2312" pitchFamily="49" charset="-122"/>
              </a:rPr>
              <a:t>, …, </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m</a:t>
            </a:r>
            <a:endParaRPr lang="en-US" altLang="zh-CN" dirty="0">
              <a:solidFill>
                <a:srgbClr val="000000"/>
              </a:solidFill>
              <a:latin typeface="Garamond" pitchFamily="18" charset="0"/>
            </a:endParaRPr>
          </a:p>
          <a:p>
            <a:pPr>
              <a:spcBef>
                <a:spcPct val="20000"/>
              </a:spcBef>
              <a:buClr>
                <a:srgbClr val="89AAD3"/>
              </a:buClr>
              <a:buSzPct val="70000"/>
              <a:buFont typeface="Wingdings" pitchFamily="2" charset="2"/>
              <a:buNone/>
            </a:pPr>
            <a:r>
              <a:rPr lang="en-US" altLang="zh-CN" dirty="0">
                <a:solidFill>
                  <a:srgbClr val="FF0000"/>
                </a:solidFill>
                <a:latin typeface="Garamond" pitchFamily="18" charset="0"/>
              </a:rPr>
              <a:t>for</a:t>
            </a:r>
            <a:r>
              <a:rPr lang="en-US" altLang="zh-CN" dirty="0">
                <a:solidFill>
                  <a:srgbClr val="666633"/>
                </a:solidFill>
                <a:latin typeface="Garamond" pitchFamily="18" charset="0"/>
              </a:rPr>
              <a:t> </a:t>
            </a:r>
            <a:r>
              <a:rPr lang="en-US" altLang="zh-CN" dirty="0" err="1">
                <a:solidFill>
                  <a:srgbClr val="666633"/>
                </a:solidFill>
                <a:latin typeface="Garamond" pitchFamily="18" charset="0"/>
              </a:rPr>
              <a:t>i</a:t>
            </a:r>
            <a:r>
              <a:rPr lang="en-US" altLang="zh-CN" dirty="0">
                <a:solidFill>
                  <a:srgbClr val="666633"/>
                </a:solidFill>
                <a:latin typeface="Garamond" pitchFamily="18" charset="0"/>
              </a:rPr>
              <a:t>= 1 to </a:t>
            </a:r>
            <a:r>
              <a:rPr lang="en-US" altLang="zh-CN" i="1" dirty="0">
                <a:solidFill>
                  <a:srgbClr val="666633"/>
                </a:solidFill>
                <a:latin typeface="Garamond" pitchFamily="18" charset="0"/>
              </a:rPr>
              <a:t>n</a:t>
            </a:r>
            <a:r>
              <a:rPr lang="en-US" altLang="zh-CN" dirty="0">
                <a:solidFill>
                  <a:srgbClr val="666633"/>
                </a:solidFill>
                <a:latin typeface="Garamond" pitchFamily="18" charset="0"/>
              </a:rPr>
              <a:t>-1</a:t>
            </a:r>
          </a:p>
          <a:p>
            <a:pPr>
              <a:spcBef>
                <a:spcPct val="20000"/>
              </a:spcBef>
              <a:buClr>
                <a:srgbClr val="89AAD3"/>
              </a:buClr>
              <a:buSzPct val="70000"/>
              <a:buFont typeface="Wingdings" pitchFamily="2" charset="2"/>
              <a:buNone/>
            </a:pPr>
            <a:r>
              <a:rPr lang="en-US" altLang="zh-CN" dirty="0">
                <a:solidFill>
                  <a:srgbClr val="666633"/>
                </a:solidFill>
                <a:latin typeface="Garamond" pitchFamily="18" charset="0"/>
              </a:rPr>
              <a:t>{</a:t>
            </a:r>
            <a:r>
              <a:rPr lang="zh-CN" altLang="en-US" sz="2200" dirty="0">
                <a:solidFill>
                  <a:srgbClr val="000000"/>
                </a:solidFill>
                <a:ea typeface="楷体_GB2312" pitchFamily="49" charset="-122"/>
              </a:rPr>
              <a:t>在</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中按顺序取边，直到找到不与</a:t>
            </a:r>
            <a:r>
              <a:rPr lang="en-US" altLang="zh-CN" sz="2200" dirty="0">
                <a:solidFill>
                  <a:srgbClr val="000000"/>
                </a:solidFill>
                <a:ea typeface="楷体_GB2312" pitchFamily="49" charset="-122"/>
              </a:rPr>
              <a:t>T</a:t>
            </a:r>
            <a:r>
              <a:rPr lang="zh-CN" altLang="en-US" sz="2200" dirty="0">
                <a:solidFill>
                  <a:srgbClr val="000000"/>
                </a:solidFill>
                <a:ea typeface="楷体_GB2312" pitchFamily="49" charset="-122"/>
              </a:rPr>
              <a:t>中的边构成回路的边</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r>
              <a:rPr lang="en-US" altLang="zh-CN" sz="2200" dirty="0">
                <a:solidFill>
                  <a:srgbClr val="000000"/>
                </a:solidFill>
                <a:ea typeface="楷体_GB2312" pitchFamily="49" charset="-122"/>
              </a:rPr>
              <a:t>, </a:t>
            </a:r>
          </a:p>
          <a:p>
            <a:pPr>
              <a:spcBef>
                <a:spcPct val="20000"/>
              </a:spcBef>
              <a:buClr>
                <a:srgbClr val="89AAD3"/>
              </a:buClr>
              <a:buSzPct val="70000"/>
              <a:buFont typeface="Wingdings" pitchFamily="2" charset="2"/>
              <a:buNone/>
            </a:pPr>
            <a:r>
              <a:rPr lang="en-US" altLang="zh-CN" sz="2200" dirty="0">
                <a:solidFill>
                  <a:srgbClr val="000000"/>
                </a:solidFill>
                <a:ea typeface="楷体_GB2312" pitchFamily="49" charset="-122"/>
              </a:rPr>
              <a:t>     </a:t>
            </a:r>
            <a:r>
              <a:rPr lang="zh-CN" altLang="en-US" sz="2200" dirty="0">
                <a:solidFill>
                  <a:srgbClr val="000000"/>
                </a:solidFill>
                <a:ea typeface="楷体_GB2312" pitchFamily="49" charset="-122"/>
              </a:rPr>
              <a:t>在</a:t>
            </a:r>
            <a:r>
              <a:rPr lang="en-US" altLang="zh-CN" sz="2200" dirty="0">
                <a:solidFill>
                  <a:srgbClr val="000000"/>
                </a:solidFill>
                <a:ea typeface="楷体_GB2312" pitchFamily="49" charset="-122"/>
              </a:rPr>
              <a:t>E</a:t>
            </a:r>
            <a:r>
              <a:rPr lang="zh-CN" altLang="en-US" sz="2200" dirty="0">
                <a:solidFill>
                  <a:srgbClr val="000000"/>
                </a:solidFill>
                <a:ea typeface="楷体_GB2312" pitchFamily="49" charset="-122"/>
              </a:rPr>
              <a:t>中删去</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r>
              <a:rPr lang="zh-CN" altLang="en-US" sz="2200" dirty="0">
                <a:solidFill>
                  <a:srgbClr val="000000"/>
                </a:solidFill>
                <a:ea typeface="楷体_GB2312" pitchFamily="49" charset="-122"/>
              </a:rPr>
              <a:t>以及它前面的边</a:t>
            </a:r>
          </a:p>
          <a:p>
            <a:pPr>
              <a:spcBef>
                <a:spcPct val="20000"/>
              </a:spcBef>
              <a:buClr>
                <a:srgbClr val="89AAD3"/>
              </a:buClr>
              <a:buSzPct val="70000"/>
              <a:buFont typeface="Wingdings" pitchFamily="2" charset="2"/>
              <a:buNone/>
            </a:pPr>
            <a:r>
              <a:rPr lang="zh-CN" altLang="en-US" i="1" dirty="0">
                <a:solidFill>
                  <a:srgbClr val="666633"/>
                </a:solidFill>
                <a:latin typeface="Garamond" pitchFamily="18" charset="0"/>
              </a:rPr>
              <a:t>     </a:t>
            </a:r>
            <a:r>
              <a:rPr lang="en-US" altLang="zh-CN" i="1" dirty="0">
                <a:solidFill>
                  <a:srgbClr val="666633"/>
                </a:solidFill>
                <a:latin typeface="Garamond" pitchFamily="18" charset="0"/>
              </a:rPr>
              <a:t>T</a:t>
            </a:r>
            <a:r>
              <a:rPr lang="en-US" altLang="zh-CN" dirty="0">
                <a:solidFill>
                  <a:srgbClr val="666633"/>
                </a:solidFill>
                <a:latin typeface="Garamond" pitchFamily="18" charset="0"/>
              </a:rPr>
              <a:t>= </a:t>
            </a:r>
            <a:r>
              <a:rPr lang="en-US" altLang="zh-CN" i="1" dirty="0">
                <a:solidFill>
                  <a:srgbClr val="666633"/>
                </a:solidFill>
                <a:latin typeface="Garamond" pitchFamily="18" charset="0"/>
              </a:rPr>
              <a:t>T</a:t>
            </a:r>
            <a:r>
              <a:rPr lang="en-US" altLang="zh-CN" dirty="0">
                <a:solidFill>
                  <a:srgbClr val="666633"/>
                </a:solidFill>
                <a:latin typeface="Garamond" pitchFamily="18" charset="0"/>
              </a:rPr>
              <a:t> </a:t>
            </a:r>
            <a:r>
              <a:rPr lang="zh-CN" altLang="en-US" dirty="0">
                <a:solidFill>
                  <a:srgbClr val="666633"/>
                </a:solidFill>
                <a:latin typeface="Garamond" pitchFamily="18" charset="0"/>
              </a:rPr>
              <a:t>＋</a:t>
            </a:r>
            <a:r>
              <a:rPr lang="zh-CN" altLang="en-US" dirty="0">
                <a:solidFill>
                  <a:srgbClr val="000000"/>
                </a:solidFill>
                <a:latin typeface="Garamond" pitchFamily="18" charset="0"/>
              </a:rPr>
              <a:t> </a:t>
            </a:r>
            <a:r>
              <a:rPr lang="en-US" altLang="zh-CN" sz="2200" dirty="0" err="1">
                <a:solidFill>
                  <a:srgbClr val="000000"/>
                </a:solidFill>
                <a:ea typeface="楷体_GB2312" pitchFamily="49" charset="-122"/>
              </a:rPr>
              <a:t>e</a:t>
            </a:r>
            <a:r>
              <a:rPr lang="en-US" altLang="zh-CN" sz="2200" baseline="-25000" dirty="0" err="1">
                <a:solidFill>
                  <a:srgbClr val="000000"/>
                </a:solidFill>
                <a:ea typeface="楷体_GB2312" pitchFamily="49" charset="-122"/>
              </a:rPr>
              <a:t>j</a:t>
            </a:r>
            <a:endParaRPr lang="en-US" altLang="zh-CN" dirty="0">
              <a:solidFill>
                <a:srgbClr val="000000"/>
              </a:solidFill>
              <a:latin typeface="Garamond" pitchFamily="18" charset="0"/>
            </a:endParaRPr>
          </a:p>
          <a:p>
            <a:pPr>
              <a:spcBef>
                <a:spcPct val="20000"/>
              </a:spcBef>
              <a:buClr>
                <a:srgbClr val="89AAD3"/>
              </a:buClr>
              <a:buSzPct val="70000"/>
              <a:buFont typeface="Wingdings" pitchFamily="2" charset="2"/>
              <a:buNone/>
            </a:pPr>
            <a:r>
              <a:rPr lang="en-US" altLang="zh-CN" dirty="0">
                <a:solidFill>
                  <a:srgbClr val="666633"/>
                </a:solidFill>
                <a:latin typeface="Garamond" pitchFamily="18" charset="0"/>
              </a:rPr>
              <a:t>  } //</a:t>
            </a:r>
            <a:r>
              <a:rPr lang="en-US" altLang="zh-CN" i="1" dirty="0">
                <a:solidFill>
                  <a:srgbClr val="666633"/>
                </a:solidFill>
                <a:latin typeface="Garamond" pitchFamily="18" charset="0"/>
              </a:rPr>
              <a:t>T</a:t>
            </a:r>
            <a:r>
              <a:rPr lang="en-US" altLang="zh-CN" dirty="0">
                <a:solidFill>
                  <a:srgbClr val="666633"/>
                </a:solidFill>
                <a:latin typeface="Garamond" pitchFamily="18" charset="0"/>
              </a:rPr>
              <a:t> </a:t>
            </a:r>
            <a:r>
              <a:rPr lang="zh-CN" altLang="en-US" dirty="0">
                <a:solidFill>
                  <a:srgbClr val="666633"/>
                </a:solidFill>
                <a:latin typeface="Garamond" pitchFamily="18" charset="0"/>
              </a:rPr>
              <a:t>是</a:t>
            </a:r>
            <a:r>
              <a:rPr lang="en-US" altLang="zh-CN" i="1" dirty="0">
                <a:solidFill>
                  <a:srgbClr val="666633"/>
                </a:solidFill>
                <a:latin typeface="Garamond" pitchFamily="18" charset="0"/>
              </a:rPr>
              <a:t>G</a:t>
            </a:r>
            <a:r>
              <a:rPr lang="zh-CN" altLang="en-US" dirty="0">
                <a:solidFill>
                  <a:srgbClr val="666633"/>
                </a:solidFill>
                <a:latin typeface="Garamond" pitchFamily="18" charset="0"/>
              </a:rPr>
              <a:t>的最小支撑树</a:t>
            </a:r>
            <a:endParaRPr lang="en-US" altLang="zh-CN" dirty="0">
              <a:solidFill>
                <a:srgbClr val="666633"/>
              </a:solidFill>
              <a:latin typeface="Garamond" pitchFamily="18" charset="0"/>
            </a:endParaRPr>
          </a:p>
        </p:txBody>
      </p:sp>
    </p:spTree>
    <p:extLst>
      <p:ext uri="{BB962C8B-B14F-4D97-AF65-F5344CB8AC3E}">
        <p14:creationId xmlns:p14="http://schemas.microsoft.com/office/powerpoint/2010/main" val="312190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7860"/>
                                        </p:tgtEl>
                                        <p:attrNameLst>
                                          <p:attrName>style.visibility</p:attrName>
                                        </p:attrNameLst>
                                      </p:cBhvr>
                                      <p:to>
                                        <p:strVal val="visible"/>
                                      </p:to>
                                    </p:set>
                                    <p:animEffect transition="in" filter="blinds(horizontal)">
                                      <p:cBhvr>
                                        <p:cTn id="7" dur="500"/>
                                        <p:tgtEl>
                                          <p:spTgt spid="101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2080074" y="1268414"/>
            <a:ext cx="8820150" cy="1557349"/>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zh-CN" altLang="en-US" sz="2800" b="1" dirty="0">
                <a:solidFill>
                  <a:srgbClr val="FF0000"/>
                </a:solidFill>
                <a:latin typeface="Times New Roman" pitchFamily="18" charset="0"/>
                <a:ea typeface="宋体" pitchFamily="2" charset="-122"/>
              </a:rPr>
              <a:t>引理</a:t>
            </a:r>
            <a:r>
              <a:rPr kumimoji="1" lang="en-US" altLang="zh-CN" sz="2800" b="1" dirty="0">
                <a:solidFill>
                  <a:srgbClr val="FF0000"/>
                </a:solidFill>
                <a:latin typeface="Times New Roman" pitchFamily="18" charset="0"/>
                <a:ea typeface="宋体" pitchFamily="2" charset="-122"/>
              </a:rPr>
              <a:t>2.6.2     </a:t>
            </a:r>
            <a:r>
              <a:rPr kumimoji="1" lang="zh-CN" altLang="en-US" sz="2800" b="1" dirty="0">
                <a:solidFill>
                  <a:srgbClr val="000000"/>
                </a:solidFill>
                <a:latin typeface="Times New Roman" pitchFamily="18" charset="0"/>
                <a:ea typeface="宋体" pitchFamily="2" charset="-122"/>
              </a:rPr>
              <a:t>正权图中若</a:t>
            </a:r>
            <a:r>
              <a:rPr kumimoji="1" lang="en-US" altLang="zh-CN" sz="2800" b="1" i="1" dirty="0">
                <a:solidFill>
                  <a:srgbClr val="000000"/>
                </a:solidFill>
                <a:latin typeface="Times New Roman" pitchFamily="18" charset="0"/>
                <a:ea typeface="宋体" pitchFamily="2" charset="-122"/>
              </a:rPr>
              <a:t>P(</a:t>
            </a:r>
            <a:r>
              <a:rPr kumimoji="1" lang="en-US" altLang="zh-CN" sz="2800" b="1" i="1" dirty="0" err="1">
                <a:solidFill>
                  <a:srgbClr val="000000"/>
                </a:solidFill>
                <a:latin typeface="Times New Roman" pitchFamily="18" charset="0"/>
                <a:ea typeface="宋体" pitchFamily="2" charset="-122"/>
              </a:rPr>
              <a:t>i</a:t>
            </a:r>
            <a:r>
              <a:rPr kumimoji="1" lang="en-US" altLang="zh-CN" sz="2800" b="1" i="1" dirty="0">
                <a:solidFill>
                  <a:srgbClr val="000000"/>
                </a:solidFill>
                <a:latin typeface="Times New Roman" pitchFamily="18" charset="0"/>
                <a:ea typeface="宋体" pitchFamily="2" charset="-122"/>
              </a:rPr>
              <a:t>)</a:t>
            </a:r>
            <a:r>
              <a:rPr kumimoji="1" lang="zh-CN" altLang="en-US" sz="2800" b="1" dirty="0">
                <a:solidFill>
                  <a:srgbClr val="000000"/>
                </a:solidFill>
                <a:latin typeface="Times New Roman" pitchFamily="18" charset="0"/>
                <a:ea typeface="宋体" pitchFamily="2" charset="-122"/>
              </a:rPr>
              <a:t>是</a:t>
            </a:r>
            <a:r>
              <a:rPr kumimoji="1" lang="en-US" altLang="zh-CN" sz="2800" b="1" i="1" dirty="0">
                <a:solidFill>
                  <a:srgbClr val="000000"/>
                </a:solidFill>
                <a:latin typeface="Times New Roman" pitchFamily="18" charset="0"/>
                <a:ea typeface="宋体" pitchFamily="2" charset="-122"/>
              </a:rPr>
              <a:t>v</a:t>
            </a:r>
            <a:r>
              <a:rPr kumimoji="1" lang="en-US" altLang="zh-CN" sz="2800" b="1" i="1" baseline="-25000" dirty="0">
                <a:solidFill>
                  <a:srgbClr val="000000"/>
                </a:solidFill>
                <a:latin typeface="Times New Roman" pitchFamily="18" charset="0"/>
                <a:ea typeface="宋体" pitchFamily="2" charset="-122"/>
              </a:rPr>
              <a:t>1</a:t>
            </a:r>
            <a:r>
              <a:rPr kumimoji="1" lang="zh-CN" altLang="en-US" sz="2800" b="1" dirty="0">
                <a:solidFill>
                  <a:srgbClr val="000000"/>
                </a:solidFill>
                <a:latin typeface="Times New Roman" pitchFamily="18" charset="0"/>
                <a:ea typeface="宋体" pitchFamily="2" charset="-122"/>
              </a:rPr>
              <a:t>到</a:t>
            </a:r>
            <a:r>
              <a:rPr kumimoji="1" lang="en-US" altLang="zh-CN" sz="2800" b="1" i="1" dirty="0">
                <a:solidFill>
                  <a:srgbClr val="000000"/>
                </a:solidFill>
                <a:latin typeface="Times New Roman" pitchFamily="18" charset="0"/>
                <a:ea typeface="宋体" pitchFamily="2" charset="-122"/>
              </a:rPr>
              <a:t>v</a:t>
            </a:r>
            <a:r>
              <a:rPr kumimoji="1" lang="en-US" altLang="zh-CN" sz="2800" b="1" i="1" baseline="-25000" dirty="0">
                <a:solidFill>
                  <a:srgbClr val="000000"/>
                </a:solidFill>
                <a:latin typeface="Times New Roman" pitchFamily="18" charset="0"/>
                <a:ea typeface="宋体" pitchFamily="2" charset="-122"/>
              </a:rPr>
              <a:t>i</a:t>
            </a:r>
            <a:r>
              <a:rPr kumimoji="1" lang="zh-CN" altLang="en-US" sz="2800" b="1" dirty="0">
                <a:solidFill>
                  <a:srgbClr val="000000"/>
                </a:solidFill>
                <a:latin typeface="Times New Roman" pitchFamily="18" charset="0"/>
                <a:ea typeface="宋体" pitchFamily="2" charset="-122"/>
              </a:rPr>
              <a:t>的最短路，</a:t>
            </a:r>
          </a:p>
          <a:p>
            <a:pPr fontAlgn="base">
              <a:spcBef>
                <a:spcPct val="20000"/>
              </a:spcBef>
              <a:spcAft>
                <a:spcPct val="0"/>
              </a:spcAft>
              <a:buClr>
                <a:srgbClr val="89AAD3"/>
              </a:buClr>
              <a:buSzPct val="70000"/>
              <a:defRPr/>
            </a:pPr>
            <a:r>
              <a:rPr kumimoji="1" lang="zh-CN" altLang="en-US" sz="2800" b="1" dirty="0">
                <a:solidFill>
                  <a:srgbClr val="000000"/>
                </a:solidFill>
                <a:latin typeface="Times New Roman" pitchFamily="18" charset="0"/>
                <a:ea typeface="宋体" pitchFamily="2" charset="-122"/>
              </a:rPr>
              <a:t>                        且</a:t>
            </a:r>
            <a:r>
              <a:rPr kumimoji="1" lang="en-US" altLang="zh-CN" sz="2800" b="1" i="1" dirty="0" err="1">
                <a:solidFill>
                  <a:srgbClr val="000000"/>
                </a:solidFill>
                <a:latin typeface="Times New Roman" pitchFamily="18" charset="0"/>
                <a:ea typeface="宋体" pitchFamily="2" charset="-122"/>
              </a:rPr>
              <a:t>v</a:t>
            </a:r>
            <a:r>
              <a:rPr kumimoji="1" lang="en-US" altLang="zh-CN" sz="2800" b="1" i="1" baseline="-25000" dirty="0" err="1">
                <a:solidFill>
                  <a:srgbClr val="000000"/>
                </a:solidFill>
                <a:latin typeface="Times New Roman" pitchFamily="18" charset="0"/>
                <a:ea typeface="宋体" pitchFamily="2" charset="-122"/>
              </a:rPr>
              <a:t>j</a:t>
            </a:r>
            <a:r>
              <a:rPr kumimoji="1" lang="en-US" altLang="en-US" sz="2800" b="1" dirty="0" err="1">
                <a:solidFill>
                  <a:srgbClr val="000000"/>
                </a:solidFill>
                <a:latin typeface="Times New Roman" pitchFamily="18" charset="0"/>
                <a:ea typeface="宋体" pitchFamily="2" charset="-122"/>
              </a:rPr>
              <a:t>∈</a:t>
            </a:r>
            <a:r>
              <a:rPr kumimoji="1" lang="en-US" altLang="zh-CN" sz="2800" b="1" i="1" dirty="0" err="1">
                <a:solidFill>
                  <a:srgbClr val="000000"/>
                </a:solidFill>
                <a:latin typeface="Times New Roman" pitchFamily="18" charset="0"/>
                <a:ea typeface="宋体" pitchFamily="2" charset="-122"/>
              </a:rPr>
              <a:t>P</a:t>
            </a:r>
            <a:r>
              <a:rPr kumimoji="1" lang="en-US" altLang="zh-CN" sz="2800" b="1" i="1" dirty="0">
                <a:solidFill>
                  <a:srgbClr val="000000"/>
                </a:solidFill>
                <a:latin typeface="Times New Roman" pitchFamily="18" charset="0"/>
                <a:ea typeface="宋体" pitchFamily="2" charset="-122"/>
              </a:rPr>
              <a:t>(</a:t>
            </a:r>
            <a:r>
              <a:rPr kumimoji="1" lang="en-US" altLang="zh-CN" sz="2800" b="1" i="1" dirty="0" err="1">
                <a:solidFill>
                  <a:srgbClr val="000000"/>
                </a:solidFill>
                <a:latin typeface="Times New Roman" pitchFamily="18" charset="0"/>
                <a:ea typeface="宋体" pitchFamily="2" charset="-122"/>
              </a:rPr>
              <a:t>i</a:t>
            </a:r>
            <a:r>
              <a:rPr kumimoji="1" lang="en-US" altLang="zh-CN" sz="2800" b="1" i="1" dirty="0">
                <a:solidFill>
                  <a:srgbClr val="000000"/>
                </a:solidFill>
                <a:latin typeface="Times New Roman" pitchFamily="18" charset="0"/>
                <a:ea typeface="宋体" pitchFamily="2" charset="-122"/>
              </a:rPr>
              <a:t>),</a:t>
            </a:r>
            <a:r>
              <a:rPr kumimoji="1" lang="en-US" altLang="zh-CN" sz="2800" b="1" dirty="0">
                <a:solidFill>
                  <a:srgbClr val="000000"/>
                </a:solidFill>
                <a:latin typeface="Times New Roman" pitchFamily="18" charset="0"/>
                <a:ea typeface="宋体" pitchFamily="2" charset="-122"/>
              </a:rPr>
              <a:t> </a:t>
            </a:r>
            <a:r>
              <a:rPr kumimoji="1" lang="zh-CN" altLang="en-US" sz="2800" b="1" dirty="0">
                <a:solidFill>
                  <a:srgbClr val="000000"/>
                </a:solidFill>
                <a:latin typeface="Times New Roman" pitchFamily="18" charset="0"/>
                <a:ea typeface="宋体" pitchFamily="2" charset="-122"/>
              </a:rPr>
              <a:t>则</a:t>
            </a:r>
            <a:r>
              <a:rPr kumimoji="1" lang="en-US" altLang="zh-CN" sz="2800" b="1" i="1" dirty="0">
                <a:solidFill>
                  <a:srgbClr val="000000"/>
                </a:solidFill>
                <a:latin typeface="Times New Roman" pitchFamily="18" charset="0"/>
                <a:ea typeface="宋体" pitchFamily="2" charset="-122"/>
              </a:rPr>
              <a:t>P(j)</a:t>
            </a:r>
            <a:r>
              <a:rPr kumimoji="1" lang="zh-CN" altLang="en-US" sz="2800" b="1" dirty="0">
                <a:solidFill>
                  <a:srgbClr val="000000"/>
                </a:solidFill>
                <a:latin typeface="Times New Roman" pitchFamily="18" charset="0"/>
                <a:ea typeface="宋体" pitchFamily="2" charset="-122"/>
              </a:rPr>
              <a:t>也是</a:t>
            </a:r>
            <a:r>
              <a:rPr kumimoji="1" lang="en-US" altLang="zh-CN" sz="2800" b="1" i="1" dirty="0">
                <a:solidFill>
                  <a:srgbClr val="000000"/>
                </a:solidFill>
                <a:latin typeface="Times New Roman" pitchFamily="18" charset="0"/>
                <a:ea typeface="宋体" pitchFamily="2" charset="-122"/>
              </a:rPr>
              <a:t>v</a:t>
            </a:r>
            <a:r>
              <a:rPr kumimoji="1" lang="en-US" altLang="zh-CN" sz="2800" b="1" i="1" baseline="-25000" dirty="0">
                <a:solidFill>
                  <a:srgbClr val="000000"/>
                </a:solidFill>
                <a:latin typeface="Times New Roman" pitchFamily="18" charset="0"/>
                <a:ea typeface="宋体" pitchFamily="2" charset="-122"/>
              </a:rPr>
              <a:t>1</a:t>
            </a:r>
            <a:r>
              <a:rPr kumimoji="1" lang="zh-CN" altLang="en-US" sz="2800" b="1" dirty="0">
                <a:solidFill>
                  <a:srgbClr val="000000"/>
                </a:solidFill>
                <a:latin typeface="Times New Roman" pitchFamily="18" charset="0"/>
                <a:ea typeface="宋体" pitchFamily="2" charset="-122"/>
              </a:rPr>
              <a:t>到</a:t>
            </a:r>
            <a:r>
              <a:rPr kumimoji="1" lang="en-US" altLang="zh-CN" sz="2800" b="1" i="1" dirty="0" err="1">
                <a:solidFill>
                  <a:srgbClr val="000000"/>
                </a:solidFill>
                <a:latin typeface="Times New Roman" pitchFamily="18" charset="0"/>
                <a:ea typeface="宋体" pitchFamily="2" charset="-122"/>
              </a:rPr>
              <a:t>v</a:t>
            </a:r>
            <a:r>
              <a:rPr kumimoji="1" lang="en-US" altLang="zh-CN" sz="2800" b="1" i="1" baseline="-25000" dirty="0" err="1">
                <a:solidFill>
                  <a:srgbClr val="000000"/>
                </a:solidFill>
                <a:latin typeface="Times New Roman" pitchFamily="18" charset="0"/>
                <a:ea typeface="宋体" pitchFamily="2" charset="-122"/>
              </a:rPr>
              <a:t>j</a:t>
            </a:r>
            <a:r>
              <a:rPr kumimoji="1" lang="zh-CN" altLang="en-US" sz="2800" b="1" dirty="0">
                <a:solidFill>
                  <a:srgbClr val="000000"/>
                </a:solidFill>
                <a:latin typeface="Times New Roman" pitchFamily="18" charset="0"/>
                <a:ea typeface="宋体" pitchFamily="2" charset="-122"/>
              </a:rPr>
              <a:t>最短路。</a:t>
            </a:r>
          </a:p>
          <a:p>
            <a:pPr fontAlgn="base">
              <a:spcBef>
                <a:spcPct val="20000"/>
              </a:spcBef>
              <a:spcAft>
                <a:spcPct val="0"/>
              </a:spcAft>
              <a:buClr>
                <a:srgbClr val="89AAD3"/>
              </a:buClr>
              <a:buSzPct val="70000"/>
              <a:buFont typeface="Wingdings" pitchFamily="2" charset="2"/>
              <a:buChar char="n"/>
              <a:defRPr/>
            </a:pPr>
            <a:endParaRPr kumimoji="1" lang="zh-CN" altLang="en-US" sz="2800" b="1" dirty="0">
              <a:solidFill>
                <a:srgbClr val="000000"/>
              </a:solidFill>
              <a:latin typeface="Times New Roman" pitchFamily="18" charset="0"/>
              <a:ea typeface="宋体" pitchFamily="2" charset="-122"/>
            </a:endParaRPr>
          </a:p>
        </p:txBody>
      </p:sp>
      <p:sp>
        <p:nvSpPr>
          <p:cNvPr id="5" name="标题 4"/>
          <p:cNvSpPr>
            <a:spLocks noGrp="1"/>
          </p:cNvSpPr>
          <p:nvPr>
            <p:ph type="title"/>
          </p:nvPr>
        </p:nvSpPr>
        <p:spPr/>
        <p:txBody>
          <a:bodyPr/>
          <a:lstStyle/>
          <a:p>
            <a:r>
              <a:rPr lang="zh-CN" altLang="en-US" dirty="0"/>
              <a:t>最短路径</a:t>
            </a:r>
          </a:p>
        </p:txBody>
      </p:sp>
      <p:cxnSp>
        <p:nvCxnSpPr>
          <p:cNvPr id="6" name="直接连接符 5"/>
          <p:cNvCxnSpPr/>
          <p:nvPr/>
        </p:nvCxnSpPr>
        <p:spPr>
          <a:xfrm>
            <a:off x="2972789" y="4027220"/>
            <a:ext cx="669472" cy="37555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642262" y="4402776"/>
            <a:ext cx="85430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496563" y="4402777"/>
            <a:ext cx="811213" cy="3109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307776" y="4402776"/>
            <a:ext cx="555171" cy="3109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862947" y="4027219"/>
            <a:ext cx="1436915" cy="37556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61032" y="3401543"/>
            <a:ext cx="423514" cy="461665"/>
          </a:xfrm>
          <a:prstGeom prst="rect">
            <a:avLst/>
          </a:prstGeom>
        </p:spPr>
        <p:txBody>
          <a:bodyPr wrap="none">
            <a:spAutoFit/>
          </a:bodyPr>
          <a:lstStyle/>
          <a:p>
            <a:pPr fontAlgn="base">
              <a:spcBef>
                <a:spcPct val="0"/>
              </a:spcBef>
              <a:spcAft>
                <a:spcPct val="0"/>
              </a:spcAft>
              <a:defRPr/>
            </a:pPr>
            <a:r>
              <a:rPr kumimoji="1" lang="en-US" altLang="zh-CN" sz="2400" b="1" i="1" dirty="0">
                <a:solidFill>
                  <a:srgbClr val="000000"/>
                </a:solidFill>
                <a:latin typeface="Times New Roman" pitchFamily="18" charset="0"/>
                <a:ea typeface="宋体" pitchFamily="2" charset="-122"/>
              </a:rPr>
              <a:t>v</a:t>
            </a:r>
            <a:r>
              <a:rPr kumimoji="1" lang="en-US" altLang="zh-CN" sz="2400" b="1" i="1" baseline="-25000" dirty="0">
                <a:solidFill>
                  <a:srgbClr val="000000"/>
                </a:solidFill>
                <a:latin typeface="Times New Roman" pitchFamily="18" charset="0"/>
                <a:ea typeface="宋体" pitchFamily="2" charset="-122"/>
              </a:rPr>
              <a:t>1</a:t>
            </a:r>
            <a:endParaRPr kumimoji="1" lang="zh-CN" altLang="en-US" sz="2400" b="1" dirty="0">
              <a:solidFill>
                <a:srgbClr val="4D5B6B"/>
              </a:solidFill>
              <a:latin typeface="Arial" pitchFamily="34" charset="0"/>
              <a:ea typeface="宋体" pitchFamily="2" charset="-122"/>
            </a:endParaRPr>
          </a:p>
        </p:txBody>
      </p:sp>
      <p:sp>
        <p:nvSpPr>
          <p:cNvPr id="15" name="矩形 14"/>
          <p:cNvSpPr/>
          <p:nvPr/>
        </p:nvSpPr>
        <p:spPr>
          <a:xfrm>
            <a:off x="7299861" y="3480494"/>
            <a:ext cx="378630" cy="461665"/>
          </a:xfrm>
          <a:prstGeom prst="rect">
            <a:avLst/>
          </a:prstGeom>
        </p:spPr>
        <p:txBody>
          <a:bodyPr wrap="none">
            <a:spAutoFit/>
          </a:bodyPr>
          <a:lstStyle/>
          <a:p>
            <a:pPr fontAlgn="base">
              <a:spcBef>
                <a:spcPct val="0"/>
              </a:spcBef>
              <a:spcAft>
                <a:spcPct val="0"/>
              </a:spcAft>
              <a:defRPr/>
            </a:pPr>
            <a:r>
              <a:rPr kumimoji="1" lang="en-US" altLang="zh-CN" sz="2400" b="1" i="1" dirty="0">
                <a:solidFill>
                  <a:srgbClr val="000000"/>
                </a:solidFill>
                <a:latin typeface="Times New Roman" pitchFamily="18" charset="0"/>
                <a:ea typeface="宋体" pitchFamily="2" charset="-122"/>
              </a:rPr>
              <a:t>v</a:t>
            </a:r>
            <a:r>
              <a:rPr kumimoji="1" lang="en-US" altLang="zh-CN" sz="2400" b="1" i="1" baseline="-25000" dirty="0">
                <a:solidFill>
                  <a:srgbClr val="000000"/>
                </a:solidFill>
                <a:latin typeface="Times New Roman" pitchFamily="18" charset="0"/>
                <a:ea typeface="宋体" pitchFamily="2" charset="-122"/>
              </a:rPr>
              <a:t>i</a:t>
            </a:r>
            <a:endParaRPr kumimoji="1" lang="zh-CN" altLang="en-US" sz="2400" b="1" dirty="0">
              <a:solidFill>
                <a:srgbClr val="4D5B6B"/>
              </a:solidFill>
              <a:latin typeface="Arial" pitchFamily="34" charset="0"/>
              <a:ea typeface="宋体" pitchFamily="2" charset="-122"/>
            </a:endParaRPr>
          </a:p>
        </p:txBody>
      </p:sp>
      <p:sp>
        <p:nvSpPr>
          <p:cNvPr id="11" name="矩形 10"/>
          <p:cNvSpPr/>
          <p:nvPr/>
        </p:nvSpPr>
        <p:spPr>
          <a:xfrm>
            <a:off x="5673631" y="3848623"/>
            <a:ext cx="378630" cy="461665"/>
          </a:xfrm>
          <a:prstGeom prst="rect">
            <a:avLst/>
          </a:prstGeom>
        </p:spPr>
        <p:txBody>
          <a:bodyPr wrap="none">
            <a:spAutoFit/>
          </a:bodyPr>
          <a:lstStyle/>
          <a:p>
            <a:pPr fontAlgn="base">
              <a:spcBef>
                <a:spcPct val="0"/>
              </a:spcBef>
              <a:spcAft>
                <a:spcPct val="0"/>
              </a:spcAft>
              <a:defRPr/>
            </a:pPr>
            <a:r>
              <a:rPr kumimoji="1" lang="en-US" altLang="zh-CN" sz="2400" b="1" i="1" dirty="0">
                <a:solidFill>
                  <a:srgbClr val="000000"/>
                </a:solidFill>
                <a:latin typeface="Times New Roman" pitchFamily="18" charset="0"/>
                <a:ea typeface="宋体" pitchFamily="2" charset="-122"/>
              </a:rPr>
              <a:t>v</a:t>
            </a:r>
            <a:r>
              <a:rPr kumimoji="1" lang="en-US" altLang="zh-CN" sz="2400" b="1" i="1" baseline="-25000" dirty="0">
                <a:solidFill>
                  <a:srgbClr val="000000"/>
                </a:solidFill>
                <a:latin typeface="Times New Roman" pitchFamily="18" charset="0"/>
                <a:ea typeface="宋体" pitchFamily="2" charset="-122"/>
              </a:rPr>
              <a:t>j</a:t>
            </a:r>
            <a:endParaRPr kumimoji="1" lang="zh-CN" altLang="en-US" sz="2400" b="1" dirty="0">
              <a:solidFill>
                <a:srgbClr val="4D5B6B"/>
              </a:solidFill>
              <a:latin typeface="Arial" pitchFamily="34" charset="0"/>
              <a:ea typeface="宋体" pitchFamily="2" charset="-122"/>
            </a:endParaRPr>
          </a:p>
        </p:txBody>
      </p:sp>
      <p:cxnSp>
        <p:nvCxnSpPr>
          <p:cNvPr id="3" name="曲线连接符 2"/>
          <p:cNvCxnSpPr/>
          <p:nvPr/>
        </p:nvCxnSpPr>
        <p:spPr>
          <a:xfrm rot="10800000" flipV="1">
            <a:off x="3602184" y="4402776"/>
            <a:ext cx="40079" cy="2970"/>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3642262" y="4093813"/>
            <a:ext cx="2245921" cy="308962"/>
          </a:xfrm>
          <a:custGeom>
            <a:avLst/>
            <a:gdLst>
              <a:gd name="connsiteX0" fmla="*/ 0 w 2265219"/>
              <a:gd name="connsiteY0" fmla="*/ 374278 h 374278"/>
              <a:gd name="connsiteX1" fmla="*/ 997528 w 2265219"/>
              <a:gd name="connsiteY1" fmla="*/ 205 h 374278"/>
              <a:gd name="connsiteX2" fmla="*/ 2265219 w 2265219"/>
              <a:gd name="connsiteY2" fmla="*/ 332714 h 374278"/>
            </a:gdLst>
            <a:ahLst/>
            <a:cxnLst>
              <a:cxn ang="0">
                <a:pos x="connsiteX0" y="connsiteY0"/>
              </a:cxn>
              <a:cxn ang="0">
                <a:pos x="connsiteX1" y="connsiteY1"/>
              </a:cxn>
              <a:cxn ang="0">
                <a:pos x="connsiteX2" y="connsiteY2"/>
              </a:cxn>
            </a:cxnLst>
            <a:rect l="l" t="t" r="r" b="b"/>
            <a:pathLst>
              <a:path w="2265219" h="374278">
                <a:moveTo>
                  <a:pt x="0" y="374278"/>
                </a:moveTo>
                <a:cubicBezTo>
                  <a:pt x="309996" y="190705"/>
                  <a:pt x="619992" y="7132"/>
                  <a:pt x="997528" y="205"/>
                </a:cubicBezTo>
                <a:cubicBezTo>
                  <a:pt x="1375064" y="-6722"/>
                  <a:pt x="1820141" y="162996"/>
                  <a:pt x="2265219" y="332714"/>
                </a:cubicBezTo>
              </a:path>
            </a:pathLst>
          </a:custGeom>
          <a:ln>
            <a:prstDash val="sysDash"/>
          </a:ln>
        </p:spPr>
        <p:style>
          <a:lnRef idx="2">
            <a:schemeClr val="accent3"/>
          </a:lnRef>
          <a:fillRef idx="0">
            <a:schemeClr val="accent3"/>
          </a:fillRef>
          <a:effectRef idx="1">
            <a:schemeClr val="accent3"/>
          </a:effectRef>
          <a:fontRef idx="minor">
            <a:schemeClr val="tx1"/>
          </a:fontRef>
        </p:style>
        <p:txBody>
          <a:bodyPr rtlCol="0" anchor="ctr"/>
          <a:lstStyle/>
          <a:p>
            <a:pPr algn="ctr" fontAlgn="base">
              <a:spcBef>
                <a:spcPct val="0"/>
              </a:spcBef>
              <a:spcAft>
                <a:spcPct val="0"/>
              </a:spcAft>
              <a:defRPr/>
            </a:pPr>
            <a:endParaRPr kumimoji="1" lang="zh-CN" altLang="en-US" sz="2400" b="1">
              <a:solidFill>
                <a:srgbClr val="4D5B6B"/>
              </a:solidFill>
              <a:latin typeface="Calibri"/>
              <a:ea typeface="宋体" panose="02010600030101010101" pitchFamily="2" charset="-122"/>
            </a:endParaRPr>
          </a:p>
        </p:txBody>
      </p:sp>
      <p:cxnSp>
        <p:nvCxnSpPr>
          <p:cNvPr id="18" name="直接连接符 17"/>
          <p:cNvCxnSpPr/>
          <p:nvPr/>
        </p:nvCxnSpPr>
        <p:spPr>
          <a:xfrm>
            <a:off x="5888182" y="3395432"/>
            <a:ext cx="1430976" cy="640968"/>
          </a:xfrm>
          <a:prstGeom prst="line">
            <a:avLst/>
          </a:prstGeom>
          <a:ln w="28575">
            <a:solidFill>
              <a:srgbClr val="00B0F0"/>
            </a:solidFill>
          </a:ln>
        </p:spPr>
        <p:style>
          <a:lnRef idx="1">
            <a:schemeClr val="dk1"/>
          </a:lnRef>
          <a:fillRef idx="0">
            <a:schemeClr val="dk1"/>
          </a:fillRef>
          <a:effectRef idx="0">
            <a:schemeClr val="dk1"/>
          </a:effectRef>
          <a:fontRef idx="minor">
            <a:schemeClr val="tx1"/>
          </a:fontRef>
        </p:style>
      </p:cxnSp>
      <p:sp>
        <p:nvSpPr>
          <p:cNvPr id="20" name="矩形 19"/>
          <p:cNvSpPr/>
          <p:nvPr/>
        </p:nvSpPr>
        <p:spPr>
          <a:xfrm>
            <a:off x="5917922" y="2773666"/>
            <a:ext cx="447558" cy="461665"/>
          </a:xfrm>
          <a:prstGeom prst="rect">
            <a:avLst/>
          </a:prstGeom>
        </p:spPr>
        <p:txBody>
          <a:bodyPr wrap="none">
            <a:spAutoFit/>
          </a:bodyPr>
          <a:lstStyle/>
          <a:p>
            <a:pPr fontAlgn="base">
              <a:spcBef>
                <a:spcPct val="0"/>
              </a:spcBef>
              <a:spcAft>
                <a:spcPct val="0"/>
              </a:spcAft>
              <a:defRPr/>
            </a:pPr>
            <a:r>
              <a:rPr kumimoji="1" lang="en-US" altLang="zh-CN" sz="2400" b="1" i="1" dirty="0" err="1">
                <a:solidFill>
                  <a:srgbClr val="000000"/>
                </a:solidFill>
                <a:latin typeface="Times New Roman" pitchFamily="18" charset="0"/>
                <a:ea typeface="宋体" pitchFamily="2" charset="-122"/>
              </a:rPr>
              <a:t>v</a:t>
            </a:r>
            <a:r>
              <a:rPr kumimoji="1" lang="en-US" altLang="zh-CN" sz="2400" b="1" i="1" baseline="-25000" dirty="0" err="1">
                <a:solidFill>
                  <a:srgbClr val="000000"/>
                </a:solidFill>
                <a:latin typeface="Times New Roman" pitchFamily="18" charset="0"/>
                <a:ea typeface="宋体" pitchFamily="2" charset="-122"/>
              </a:rPr>
              <a:t>j</a:t>
            </a:r>
            <a:r>
              <a:rPr kumimoji="1" lang="en-US" altLang="zh-CN" sz="2400" b="1" i="1" baseline="-25000" dirty="0">
                <a:solidFill>
                  <a:srgbClr val="000000"/>
                </a:solidFill>
                <a:latin typeface="Times New Roman" pitchFamily="18" charset="0"/>
                <a:ea typeface="宋体" pitchFamily="2" charset="-122"/>
              </a:rPr>
              <a:t>’</a:t>
            </a:r>
            <a:endParaRPr kumimoji="1" lang="zh-CN" altLang="en-US" sz="2400" b="1" dirty="0">
              <a:solidFill>
                <a:srgbClr val="4D5B6B"/>
              </a:solidFill>
              <a:latin typeface="Arial" pitchFamily="34" charset="0"/>
              <a:ea typeface="宋体" pitchFamily="2" charset="-122"/>
            </a:endParaRPr>
          </a:p>
        </p:txBody>
      </p:sp>
      <p:cxnSp>
        <p:nvCxnSpPr>
          <p:cNvPr id="21" name="直接连接符 20"/>
          <p:cNvCxnSpPr/>
          <p:nvPr/>
        </p:nvCxnSpPr>
        <p:spPr>
          <a:xfrm flipV="1">
            <a:off x="6603671" y="4079454"/>
            <a:ext cx="696191" cy="979806"/>
          </a:xfrm>
          <a:prstGeom prst="line">
            <a:avLst/>
          </a:prstGeom>
          <a:ln w="38100">
            <a:solidFill>
              <a:srgbClr val="9999FF"/>
            </a:solidFill>
          </a:ln>
        </p:spPr>
        <p:style>
          <a:lnRef idx="1">
            <a:schemeClr val="dk1"/>
          </a:lnRef>
          <a:fillRef idx="0">
            <a:schemeClr val="dk1"/>
          </a:fillRef>
          <a:effectRef idx="0">
            <a:schemeClr val="dk1"/>
          </a:effectRef>
          <a:fontRef idx="minor">
            <a:schemeClr val="tx1"/>
          </a:fontRef>
        </p:style>
      </p:cxnSp>
      <p:sp>
        <p:nvSpPr>
          <p:cNvPr id="25" name="矩形 24"/>
          <p:cNvSpPr/>
          <p:nvPr/>
        </p:nvSpPr>
        <p:spPr>
          <a:xfrm>
            <a:off x="6216289" y="5102315"/>
            <a:ext cx="574196" cy="461665"/>
          </a:xfrm>
          <a:prstGeom prst="rect">
            <a:avLst/>
          </a:prstGeom>
        </p:spPr>
        <p:txBody>
          <a:bodyPr wrap="none">
            <a:spAutoFit/>
          </a:bodyPr>
          <a:lstStyle/>
          <a:p>
            <a:pPr fontAlgn="base">
              <a:spcBef>
                <a:spcPct val="0"/>
              </a:spcBef>
              <a:spcAft>
                <a:spcPct val="0"/>
              </a:spcAft>
              <a:defRPr/>
            </a:pPr>
            <a:r>
              <a:rPr kumimoji="1" lang="en-US" altLang="zh-CN" sz="2400" b="1" i="1" dirty="0" err="1">
                <a:solidFill>
                  <a:srgbClr val="000000"/>
                </a:solidFill>
                <a:latin typeface="Times New Roman" pitchFamily="18" charset="0"/>
                <a:ea typeface="宋体" pitchFamily="2" charset="-122"/>
              </a:rPr>
              <a:t>V</a:t>
            </a:r>
            <a:r>
              <a:rPr kumimoji="1" lang="en-US" altLang="zh-CN" sz="2400" b="1" i="1" baseline="-25000" dirty="0" err="1">
                <a:solidFill>
                  <a:srgbClr val="000000"/>
                </a:solidFill>
                <a:latin typeface="Times New Roman" pitchFamily="18" charset="0"/>
                <a:ea typeface="宋体" pitchFamily="2" charset="-122"/>
              </a:rPr>
              <a:t>j</a:t>
            </a:r>
            <a:r>
              <a:rPr kumimoji="1" lang="en-US" altLang="zh-CN" sz="2400" b="1" i="1" baseline="-25000" dirty="0">
                <a:solidFill>
                  <a:srgbClr val="000000"/>
                </a:solidFill>
                <a:latin typeface="Times New Roman" pitchFamily="18" charset="0"/>
                <a:ea typeface="宋体" pitchFamily="2" charset="-122"/>
              </a:rPr>
              <a:t>’’</a:t>
            </a:r>
            <a:endParaRPr kumimoji="1" lang="zh-CN" altLang="en-US" sz="2400" b="1" dirty="0">
              <a:solidFill>
                <a:srgbClr val="4D5B6B"/>
              </a:solidFill>
              <a:latin typeface="Arial" pitchFamily="34" charset="0"/>
              <a:ea typeface="宋体" pitchFamily="2" charset="-122"/>
            </a:endParaRPr>
          </a:p>
        </p:txBody>
      </p:sp>
      <p:cxnSp>
        <p:nvCxnSpPr>
          <p:cNvPr id="26" name="直接连接符 25"/>
          <p:cNvCxnSpPr/>
          <p:nvPr/>
        </p:nvCxnSpPr>
        <p:spPr>
          <a:xfrm flipV="1">
            <a:off x="7299862" y="4093814"/>
            <a:ext cx="19296" cy="1470167"/>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sp>
        <p:nvSpPr>
          <p:cNvPr id="31" name="矩形 30"/>
          <p:cNvSpPr/>
          <p:nvPr/>
        </p:nvSpPr>
        <p:spPr>
          <a:xfrm>
            <a:off x="7202078" y="5705395"/>
            <a:ext cx="826631" cy="461665"/>
          </a:xfrm>
          <a:prstGeom prst="rect">
            <a:avLst/>
          </a:prstGeom>
        </p:spPr>
        <p:txBody>
          <a:bodyPr wrap="square">
            <a:spAutoFit/>
          </a:bodyPr>
          <a:lstStyle/>
          <a:p>
            <a:pPr fontAlgn="base">
              <a:spcBef>
                <a:spcPct val="0"/>
              </a:spcBef>
              <a:spcAft>
                <a:spcPct val="0"/>
              </a:spcAft>
              <a:defRPr/>
            </a:pPr>
            <a:r>
              <a:rPr kumimoji="1" lang="en-US" altLang="zh-CN" sz="2400" b="1" i="1" dirty="0" err="1">
                <a:solidFill>
                  <a:srgbClr val="000000"/>
                </a:solidFill>
                <a:latin typeface="Times New Roman" pitchFamily="18" charset="0"/>
                <a:ea typeface="宋体" pitchFamily="2" charset="-122"/>
              </a:rPr>
              <a:t>V</a:t>
            </a:r>
            <a:r>
              <a:rPr kumimoji="1" lang="en-US" altLang="zh-CN" sz="2400" b="1" i="1" baseline="-25000" dirty="0" err="1">
                <a:solidFill>
                  <a:srgbClr val="000000"/>
                </a:solidFill>
                <a:latin typeface="Times New Roman" pitchFamily="18" charset="0"/>
                <a:ea typeface="宋体" pitchFamily="2" charset="-122"/>
              </a:rPr>
              <a:t>j</a:t>
            </a:r>
            <a:r>
              <a:rPr kumimoji="1" lang="en-US" altLang="zh-CN" sz="2400" b="1" i="1" baseline="-25000" dirty="0">
                <a:solidFill>
                  <a:srgbClr val="000000"/>
                </a:solidFill>
                <a:latin typeface="Times New Roman" pitchFamily="18" charset="0"/>
                <a:ea typeface="宋体" pitchFamily="2" charset="-122"/>
              </a:rPr>
              <a:t>’’’</a:t>
            </a:r>
            <a:endParaRPr kumimoji="1" lang="zh-CN" altLang="en-US" sz="2400" b="1" dirty="0">
              <a:solidFill>
                <a:srgbClr val="4D5B6B"/>
              </a:solidFill>
              <a:latin typeface="Arial" pitchFamily="34" charset="0"/>
              <a:ea typeface="宋体" pitchFamily="2" charset="-122"/>
            </a:endParaRPr>
          </a:p>
        </p:txBody>
      </p:sp>
    </p:spTree>
    <p:extLst>
      <p:ext uri="{BB962C8B-B14F-4D97-AF65-F5344CB8AC3E}">
        <p14:creationId xmlns:p14="http://schemas.microsoft.com/office/powerpoint/2010/main" val="112916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1" grpId="0"/>
      <p:bldP spid="16" grpId="0" animBg="1"/>
      <p:bldP spid="20" grpId="0"/>
      <p:bldP spid="25" grpId="0"/>
      <p:bldP spid="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9" name="Rectangle 3"/>
          <p:cNvSpPr>
            <a:spLocks noChangeArrowheads="1"/>
          </p:cNvSpPr>
          <p:nvPr/>
        </p:nvSpPr>
        <p:spPr bwMode="auto">
          <a:xfrm>
            <a:off x="2126565" y="1538289"/>
            <a:ext cx="6273800" cy="579437"/>
          </a:xfrm>
          <a:prstGeom prst="rect">
            <a:avLst/>
          </a:prstGeom>
          <a:noFill/>
          <a:ln w="9525">
            <a:noFill/>
            <a:miter lim="800000"/>
            <a:headEnd/>
            <a:tailEnd/>
          </a:ln>
        </p:spPr>
        <p:txBody>
          <a:bodyPr>
            <a:spAutoFit/>
          </a:bodyPr>
          <a:lstStyle/>
          <a:p>
            <a:pPr>
              <a:spcBef>
                <a:spcPct val="20000"/>
              </a:spcBef>
              <a:buClr>
                <a:srgbClr val="89AAD3"/>
              </a:buClr>
              <a:buSzPct val="70000"/>
              <a:buFont typeface="Wingdings" pitchFamily="2" charset="2"/>
              <a:buChar char="n"/>
            </a:pPr>
            <a:r>
              <a:rPr lang="en-US" altLang="zh-CN" sz="3200">
                <a:solidFill>
                  <a:srgbClr val="000000"/>
                </a:solidFill>
                <a:latin typeface="Garamond" pitchFamily="18" charset="0"/>
              </a:rPr>
              <a:t>  </a:t>
            </a:r>
            <a:r>
              <a:rPr lang="zh-CN" altLang="en-US" sz="3200">
                <a:solidFill>
                  <a:srgbClr val="000000"/>
                </a:solidFill>
                <a:latin typeface="Garamond" pitchFamily="18" charset="0"/>
              </a:rPr>
              <a:t>两种方法均是贪心算法</a:t>
            </a:r>
          </a:p>
        </p:txBody>
      </p:sp>
      <p:sp>
        <p:nvSpPr>
          <p:cNvPr id="1022980" name="Rectangle 4"/>
          <p:cNvSpPr>
            <a:spLocks noChangeArrowheads="1"/>
          </p:cNvSpPr>
          <p:nvPr/>
        </p:nvSpPr>
        <p:spPr bwMode="auto">
          <a:xfrm>
            <a:off x="2036078" y="2393951"/>
            <a:ext cx="8461375" cy="2570163"/>
          </a:xfrm>
          <a:prstGeom prst="rect">
            <a:avLst/>
          </a:prstGeom>
          <a:noFill/>
          <a:ln w="9525">
            <a:noFill/>
            <a:miter lim="800000"/>
            <a:headEnd/>
            <a:tailEnd/>
          </a:ln>
        </p:spPr>
        <p:txBody>
          <a:bodyPr>
            <a:spAutoFit/>
          </a:bodyPr>
          <a:lstStyle/>
          <a:p>
            <a:pPr lvl="1">
              <a:spcBef>
                <a:spcPct val="20000"/>
              </a:spcBef>
              <a:buClr>
                <a:srgbClr val="7F7F7F"/>
              </a:buClr>
              <a:buSzPct val="70000"/>
              <a:buFont typeface="Wingdings" pitchFamily="2" charset="2"/>
              <a:buChar char="n"/>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求出的都是最优解</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a:t>
            </a:r>
            <a:r>
              <a:rPr lang="en-US" altLang="zh-CN" sz="2800" dirty="0" err="1">
                <a:solidFill>
                  <a:srgbClr val="000000"/>
                </a:solidFill>
                <a:latin typeface="Garamond" pitchFamily="18" charset="0"/>
              </a:rPr>
              <a:t>Kruskal</a:t>
            </a:r>
            <a:r>
              <a:rPr lang="zh-CN" altLang="en-US" sz="2800" dirty="0">
                <a:solidFill>
                  <a:srgbClr val="000000"/>
                </a:solidFill>
                <a:latin typeface="Garamond" pitchFamily="18" charset="0"/>
              </a:rPr>
              <a:t>算法的计算复杂度为</a:t>
            </a:r>
            <a:r>
              <a:rPr lang="en-US" altLang="zh-CN" sz="2800" dirty="0">
                <a:solidFill>
                  <a:srgbClr val="000000"/>
                </a:solidFill>
                <a:latin typeface="Garamond" pitchFamily="18" charset="0"/>
              </a:rPr>
              <a:t>O(</a:t>
            </a:r>
            <a:r>
              <a:rPr lang="en-US" altLang="zh-CN" sz="2800" dirty="0" err="1">
                <a:solidFill>
                  <a:srgbClr val="000000"/>
                </a:solidFill>
                <a:latin typeface="Garamond" pitchFamily="18" charset="0"/>
              </a:rPr>
              <a:t>m+plogm</a:t>
            </a:r>
            <a:r>
              <a:rPr lang="en-US" altLang="zh-CN" sz="2800" dirty="0">
                <a:solidFill>
                  <a:srgbClr val="000000"/>
                </a:solidFill>
                <a:latin typeface="Garamond" pitchFamily="18" charset="0"/>
              </a:rPr>
              <a:t>),</a:t>
            </a:r>
          </a:p>
          <a:p>
            <a:pPr lvl="1">
              <a:spcBef>
                <a:spcPct val="20000"/>
              </a:spcBef>
              <a:buClr>
                <a:srgbClr val="7F7F7F"/>
              </a:buClr>
              <a:buSzPct val="70000"/>
              <a:buFont typeface="Wingdings" pitchFamily="2" charset="2"/>
              <a:buNone/>
            </a:pPr>
            <a:r>
              <a:rPr lang="en-US" altLang="zh-CN" sz="2800" dirty="0">
                <a:solidFill>
                  <a:srgbClr val="000000"/>
                </a:solidFill>
                <a:latin typeface="Garamond" pitchFamily="18" charset="0"/>
              </a:rPr>
              <a:t>     </a:t>
            </a:r>
            <a:r>
              <a:rPr lang="zh-CN" altLang="en-US" sz="2800" dirty="0">
                <a:solidFill>
                  <a:srgbClr val="000000"/>
                </a:solidFill>
                <a:latin typeface="Garamond" pitchFamily="18" charset="0"/>
              </a:rPr>
              <a:t>其中</a:t>
            </a:r>
            <a:r>
              <a:rPr lang="en-US" altLang="zh-CN" sz="2800" dirty="0">
                <a:solidFill>
                  <a:srgbClr val="000000"/>
                </a:solidFill>
                <a:latin typeface="Garamond" pitchFamily="18" charset="0"/>
              </a:rPr>
              <a:t>p</a:t>
            </a:r>
            <a:r>
              <a:rPr lang="zh-CN" altLang="en-US" sz="2800" dirty="0">
                <a:solidFill>
                  <a:srgbClr val="000000"/>
                </a:solidFill>
                <a:latin typeface="Garamond" pitchFamily="18" charset="0"/>
              </a:rPr>
              <a:t>为迭代次数</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a:t>
            </a:r>
            <a:r>
              <a:rPr lang="en-US" altLang="zh-CN" sz="2800" dirty="0">
                <a:solidFill>
                  <a:srgbClr val="000000"/>
                </a:solidFill>
                <a:latin typeface="Garamond" pitchFamily="18" charset="0"/>
              </a:rPr>
              <a:t>Prim</a:t>
            </a:r>
            <a:r>
              <a:rPr lang="zh-CN" altLang="en-US" sz="2800" dirty="0">
                <a:solidFill>
                  <a:srgbClr val="000000"/>
                </a:solidFill>
                <a:latin typeface="Garamond" pitchFamily="18" charset="0"/>
              </a:rPr>
              <a:t>算法的计算复杂度为</a:t>
            </a:r>
            <a:r>
              <a:rPr lang="en-US" altLang="zh-CN" sz="2800" dirty="0">
                <a:solidFill>
                  <a:srgbClr val="000000"/>
                </a:solidFill>
                <a:latin typeface="Garamond" pitchFamily="18" charset="0"/>
              </a:rPr>
              <a:t>O(n</a:t>
            </a:r>
            <a:r>
              <a:rPr lang="en-US" altLang="zh-CN" sz="2800" baseline="30000" dirty="0">
                <a:solidFill>
                  <a:srgbClr val="000000"/>
                </a:solidFill>
                <a:latin typeface="Garamond" pitchFamily="18" charset="0"/>
              </a:rPr>
              <a:t>2</a:t>
            </a:r>
            <a:r>
              <a:rPr lang="en-US" altLang="zh-CN" sz="2800" dirty="0">
                <a:solidFill>
                  <a:srgbClr val="000000"/>
                </a:solidFill>
                <a:latin typeface="Garamond" pitchFamily="18" charset="0"/>
              </a:rPr>
              <a:t>),</a:t>
            </a:r>
            <a:r>
              <a:rPr lang="zh-CN" altLang="en-US" sz="2800" dirty="0">
                <a:solidFill>
                  <a:srgbClr val="000000"/>
                </a:solidFill>
                <a:latin typeface="Garamond" pitchFamily="18" charset="0"/>
              </a:rPr>
              <a:t>与边数无关</a:t>
            </a:r>
          </a:p>
          <a:p>
            <a:pPr lvl="1">
              <a:spcBef>
                <a:spcPct val="20000"/>
              </a:spcBef>
              <a:buClr>
                <a:srgbClr val="7F7F7F"/>
              </a:buClr>
              <a:buSzPct val="70000"/>
              <a:buFont typeface="Wingdings" pitchFamily="2" charset="2"/>
              <a:buChar char="n"/>
            </a:pPr>
            <a:r>
              <a:rPr lang="zh-CN" altLang="en-US" sz="2800" dirty="0">
                <a:solidFill>
                  <a:srgbClr val="000000"/>
                </a:solidFill>
                <a:latin typeface="Garamond" pitchFamily="18" charset="0"/>
              </a:rPr>
              <a:t>   稠密图应该用</a:t>
            </a:r>
            <a:r>
              <a:rPr lang="en-US" altLang="zh-CN" sz="2800" dirty="0">
                <a:solidFill>
                  <a:srgbClr val="000000"/>
                </a:solidFill>
                <a:latin typeface="Garamond" pitchFamily="18" charset="0"/>
              </a:rPr>
              <a:t>Prim</a:t>
            </a:r>
            <a:r>
              <a:rPr lang="zh-CN" altLang="en-US" sz="2800" dirty="0">
                <a:solidFill>
                  <a:srgbClr val="000000"/>
                </a:solidFill>
                <a:latin typeface="Garamond" pitchFamily="18" charset="0"/>
              </a:rPr>
              <a:t>算法，</a:t>
            </a:r>
            <a:r>
              <a:rPr lang="en-US" altLang="zh-CN" sz="2800" dirty="0" err="1">
                <a:solidFill>
                  <a:srgbClr val="000000"/>
                </a:solidFill>
                <a:latin typeface="Garamond" pitchFamily="18" charset="0"/>
              </a:rPr>
              <a:t>Kruskal</a:t>
            </a:r>
            <a:r>
              <a:rPr lang="zh-CN" altLang="en-US" sz="2800" dirty="0">
                <a:solidFill>
                  <a:srgbClr val="000000"/>
                </a:solidFill>
                <a:latin typeface="Garamond" pitchFamily="18" charset="0"/>
              </a:rPr>
              <a:t>适合于稀疏图</a:t>
            </a:r>
          </a:p>
        </p:txBody>
      </p:sp>
      <p:sp>
        <p:nvSpPr>
          <p:cNvPr id="7" name="标题 4"/>
          <p:cNvSpPr>
            <a:spLocks noGrp="1"/>
          </p:cNvSpPr>
          <p:nvPr>
            <p:ph type="title"/>
          </p:nvPr>
        </p:nvSpPr>
        <p:spPr/>
        <p:txBody>
          <a:bodyPr/>
          <a:lstStyle/>
          <a:p>
            <a:r>
              <a:rPr lang="zh-CN" altLang="en-US" dirty="0"/>
              <a:t>最小支撑树</a:t>
            </a:r>
          </a:p>
        </p:txBody>
      </p:sp>
    </p:spTree>
    <p:extLst>
      <p:ext uri="{BB962C8B-B14F-4D97-AF65-F5344CB8AC3E}">
        <p14:creationId xmlns:p14="http://schemas.microsoft.com/office/powerpoint/2010/main" val="371907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2979"/>
                                        </p:tgtEl>
                                        <p:attrNameLst>
                                          <p:attrName>style.visibility</p:attrName>
                                        </p:attrNameLst>
                                      </p:cBhvr>
                                      <p:to>
                                        <p:strVal val="visible"/>
                                      </p:to>
                                    </p:set>
                                    <p:animEffect transition="in" filter="blinds(horizontal)">
                                      <p:cBhvr>
                                        <p:cTn id="7" dur="500"/>
                                        <p:tgtEl>
                                          <p:spTgt spid="1022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2980">
                                            <p:txEl>
                                              <p:pRg st="0" end="0"/>
                                            </p:txEl>
                                          </p:spTgt>
                                        </p:tgtEl>
                                        <p:attrNameLst>
                                          <p:attrName>style.visibility</p:attrName>
                                        </p:attrNameLst>
                                      </p:cBhvr>
                                      <p:to>
                                        <p:strVal val="visible"/>
                                      </p:to>
                                    </p:set>
                                    <p:animEffect transition="in" filter="blinds(horizontal)">
                                      <p:cBhvr>
                                        <p:cTn id="12" dur="500"/>
                                        <p:tgtEl>
                                          <p:spTgt spid="10229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2980">
                                            <p:txEl>
                                              <p:pRg st="1" end="1"/>
                                            </p:txEl>
                                          </p:spTgt>
                                        </p:tgtEl>
                                        <p:attrNameLst>
                                          <p:attrName>style.visibility</p:attrName>
                                        </p:attrNameLst>
                                      </p:cBhvr>
                                      <p:to>
                                        <p:strVal val="visible"/>
                                      </p:to>
                                    </p:set>
                                    <p:animEffect transition="in" filter="blinds(horizontal)">
                                      <p:cBhvr>
                                        <p:cTn id="17" dur="500"/>
                                        <p:tgtEl>
                                          <p:spTgt spid="102298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2980">
                                            <p:txEl>
                                              <p:pRg st="2" end="2"/>
                                            </p:txEl>
                                          </p:spTgt>
                                        </p:tgtEl>
                                        <p:attrNameLst>
                                          <p:attrName>style.visibility</p:attrName>
                                        </p:attrNameLst>
                                      </p:cBhvr>
                                      <p:to>
                                        <p:strVal val="visible"/>
                                      </p:to>
                                    </p:set>
                                    <p:animEffect transition="in" filter="blinds(horizontal)">
                                      <p:cBhvr>
                                        <p:cTn id="22" dur="500"/>
                                        <p:tgtEl>
                                          <p:spTgt spid="102298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2980">
                                            <p:txEl>
                                              <p:pRg st="3" end="3"/>
                                            </p:txEl>
                                          </p:spTgt>
                                        </p:tgtEl>
                                        <p:attrNameLst>
                                          <p:attrName>style.visibility</p:attrName>
                                        </p:attrNameLst>
                                      </p:cBhvr>
                                      <p:to>
                                        <p:strVal val="visible"/>
                                      </p:to>
                                    </p:set>
                                    <p:animEffect transition="in" filter="blinds(horizontal)">
                                      <p:cBhvr>
                                        <p:cTn id="27" dur="500"/>
                                        <p:tgtEl>
                                          <p:spTgt spid="102298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2980">
                                            <p:txEl>
                                              <p:pRg st="4" end="4"/>
                                            </p:txEl>
                                          </p:spTgt>
                                        </p:tgtEl>
                                        <p:attrNameLst>
                                          <p:attrName>style.visibility</p:attrName>
                                        </p:attrNameLst>
                                      </p:cBhvr>
                                      <p:to>
                                        <p:strVal val="visible"/>
                                      </p:to>
                                    </p:set>
                                    <p:animEffect transition="in" filter="blinds(horizontal)">
                                      <p:cBhvr>
                                        <p:cTn id="32" dur="500"/>
                                        <p:tgtEl>
                                          <p:spTgt spid="10229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97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ln w="12700">
                  <a:solidFill>
                    <a:schemeClr val="tx2"/>
                  </a:solidFill>
                </a:ln>
                <a:solidFill>
                  <a:schemeClr val="tx2">
                    <a:lumMod val="75000"/>
                  </a:schemeClr>
                </a:solidFill>
                <a:latin typeface="+mn-ea"/>
                <a:ea typeface="+mn-ea"/>
                <a:cs typeface="+mj-cs"/>
              </a:rPr>
              <a:t>根树的基本概念</a:t>
            </a:r>
          </a:p>
        </p:txBody>
      </p:sp>
      <p:sp>
        <p:nvSpPr>
          <p:cNvPr id="99331" name="Rectangle 3"/>
          <p:cNvSpPr>
            <a:spLocks noChangeArrowheads="1"/>
          </p:cNvSpPr>
          <p:nvPr/>
        </p:nvSpPr>
        <p:spPr bwMode="auto">
          <a:xfrm>
            <a:off x="1865313" y="1223964"/>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75000"/>
                  </a:schemeClr>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p>
        </p:txBody>
      </p:sp>
      <p:sp>
        <p:nvSpPr>
          <p:cNvPr id="857092" name="Rectangle 4"/>
          <p:cNvSpPr>
            <a:spLocks noChangeArrowheads="1"/>
          </p:cNvSpPr>
          <p:nvPr/>
        </p:nvSpPr>
        <p:spPr bwMode="auto">
          <a:xfrm>
            <a:off x="1774826" y="1943100"/>
            <a:ext cx="84169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350963" indent="-13509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设</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a:t>
            </a:r>
            <a:r>
              <a:rPr lang="en-US" altLang="zh-CN" sz="2600" b="1" dirty="0">
                <a:solidFill>
                  <a:schemeClr val="tx1">
                    <a:lumMod val="75000"/>
                  </a:schemeClr>
                </a:solidFill>
                <a:ea typeface="楷体_GB2312" pitchFamily="49" charset="-122"/>
              </a:rPr>
              <a:t>n(n </a:t>
            </a:r>
            <a:r>
              <a:rPr lang="en-US" altLang="zh-CN" sz="2600" b="1" dirty="0">
                <a:solidFill>
                  <a:schemeClr val="tx1">
                    <a:lumMod val="75000"/>
                  </a:schemeClr>
                </a:solidFill>
                <a:ea typeface="楷体_GB2312" pitchFamily="49" charset="-122"/>
                <a:sym typeface="Symbol" panose="05050102010706020507" pitchFamily="18" charset="2"/>
              </a:rPr>
              <a:t> </a:t>
            </a:r>
            <a:r>
              <a:rPr lang="en-US" altLang="zh-CN" sz="2600" b="1" dirty="0">
                <a:solidFill>
                  <a:schemeClr val="tx1">
                    <a:lumMod val="75000"/>
                  </a:schemeClr>
                </a:solidFill>
                <a:ea typeface="楷体_GB2312" pitchFamily="49" charset="-122"/>
              </a:rPr>
              <a:t>2)</a:t>
            </a:r>
            <a:r>
              <a:rPr lang="zh-CN" altLang="en-US" sz="2600" b="1" dirty="0">
                <a:solidFill>
                  <a:schemeClr val="tx1">
                    <a:lumMod val="75000"/>
                  </a:schemeClr>
                </a:solidFill>
                <a:ea typeface="楷体_GB2312" pitchFamily="49" charset="-122"/>
              </a:rPr>
              <a:t>阶有向图</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中有一个顶点的入度为</a:t>
            </a:r>
            <a:r>
              <a:rPr lang="en-US" altLang="zh-CN" sz="2600" b="1" dirty="0">
                <a:solidFill>
                  <a:schemeClr val="tx1">
                    <a:lumMod val="75000"/>
                  </a:schemeClr>
                </a:solidFill>
                <a:ea typeface="楷体_GB2312" pitchFamily="49" charset="-122"/>
              </a:rPr>
              <a:t>0,</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其余的顶点的入度均为</a:t>
            </a:r>
            <a:r>
              <a:rPr lang="en-US" altLang="zh-CN" sz="2600" b="1" dirty="0">
                <a:solidFill>
                  <a:schemeClr val="tx1">
                    <a:lumMod val="75000"/>
                  </a:schemeClr>
                </a:solidFill>
                <a:ea typeface="楷体_GB2312" pitchFamily="49" charset="-122"/>
              </a:rPr>
              <a:t>1,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zh-CN" altLang="en-US" sz="2600" b="1" dirty="0">
                <a:solidFill>
                  <a:srgbClr val="C00000"/>
                </a:solidFill>
                <a:ea typeface="楷体_GB2312" pitchFamily="49" charset="-122"/>
              </a:rPr>
              <a:t>根树</a:t>
            </a:r>
            <a:r>
              <a:rPr lang="en-US" altLang="zh-CN" sz="2600" b="1" dirty="0">
                <a:solidFill>
                  <a:schemeClr val="tx1">
                    <a:lumMod val="75000"/>
                  </a:schemeClr>
                </a:solidFill>
                <a:ea typeface="楷体_GB2312" pitchFamily="49" charset="-122"/>
              </a:rPr>
              <a:t>(</a:t>
            </a:r>
            <a:r>
              <a:rPr lang="en-US" altLang="zh-CN" sz="2600" b="1" dirty="0">
                <a:solidFill>
                  <a:schemeClr val="tx1">
                    <a:lumMod val="75000"/>
                  </a:schemeClr>
                </a:solidFill>
                <a:latin typeface="Franklin Gothic Book" panose="020B0503020102020204" pitchFamily="34" charset="0"/>
                <a:ea typeface="楷体_GB2312" pitchFamily="49" charset="-122"/>
              </a:rPr>
              <a:t>Rooted Tree</a:t>
            </a:r>
            <a:r>
              <a:rPr lang="en-US" altLang="zh-CN" sz="2600" b="1" dirty="0">
                <a:solidFill>
                  <a:schemeClr val="tx1">
                    <a:lumMod val="75000"/>
                  </a:schemeClr>
                </a:solidFill>
                <a:ea typeface="楷体_GB2312" pitchFamily="49" charset="-122"/>
              </a:rPr>
              <a:t>);</a:t>
            </a:r>
          </a:p>
        </p:txBody>
      </p:sp>
      <p:sp>
        <p:nvSpPr>
          <p:cNvPr id="857093" name="Rectangle 5"/>
          <p:cNvSpPr>
            <a:spLocks noChangeArrowheads="1"/>
          </p:cNvSpPr>
          <p:nvPr/>
        </p:nvSpPr>
        <p:spPr bwMode="auto">
          <a:xfrm>
            <a:off x="1774825" y="3024188"/>
            <a:ext cx="8166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238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树根</a:t>
            </a:r>
            <a:r>
              <a:rPr lang="en-US" altLang="zh-CN" sz="2600" b="1" dirty="0">
                <a:solidFill>
                  <a:schemeClr val="tx1">
                    <a:lumMod val="75000"/>
                  </a:schemeClr>
                </a:solidFill>
                <a:ea typeface="楷体_GB2312" pitchFamily="49" charset="-122"/>
              </a:rPr>
              <a:t>(</a:t>
            </a:r>
            <a:r>
              <a:rPr lang="en-US" altLang="zh-CN" sz="2600" b="1" dirty="0">
                <a:solidFill>
                  <a:schemeClr val="tx1">
                    <a:lumMod val="75000"/>
                  </a:schemeClr>
                </a:solidFill>
                <a:latin typeface="Franklin Gothic Book" panose="020B0503020102020204" pitchFamily="34" charset="0"/>
                <a:ea typeface="楷体_GB2312" pitchFamily="49" charset="-122"/>
              </a:rPr>
              <a:t>Root</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1</a:t>
            </a:r>
            <a:r>
              <a:rPr lang="zh-CN" altLang="en-US" sz="2600" b="1" dirty="0">
                <a:solidFill>
                  <a:schemeClr val="tx1">
                    <a:lumMod val="75000"/>
                  </a:schemeClr>
                </a:solidFill>
                <a:ea typeface="楷体_GB2312" pitchFamily="49" charset="-122"/>
              </a:rPr>
              <a:t>出度为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叶结点</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入度为</a:t>
            </a:r>
            <a:r>
              <a:rPr lang="en-US" altLang="zh-CN" sz="2600" b="1" dirty="0">
                <a:solidFill>
                  <a:schemeClr val="tx1">
                    <a:lumMod val="75000"/>
                  </a:schemeClr>
                </a:solidFill>
                <a:ea typeface="楷体_GB2312" pitchFamily="49" charset="-122"/>
              </a:rPr>
              <a:t>1</a:t>
            </a:r>
            <a:r>
              <a:rPr lang="zh-CN" altLang="en-US" sz="2600" b="1" dirty="0">
                <a:solidFill>
                  <a:schemeClr val="tx1">
                    <a:lumMod val="75000"/>
                  </a:schemeClr>
                </a:solidFill>
                <a:ea typeface="楷体_GB2312" pitchFamily="49" charset="-122"/>
              </a:rPr>
              <a:t>出度不为</a:t>
            </a:r>
            <a:r>
              <a:rPr lang="en-US" altLang="zh-CN" sz="2600" b="1" dirty="0">
                <a:solidFill>
                  <a:schemeClr val="tx1">
                    <a:lumMod val="75000"/>
                  </a:schemeClr>
                </a:solidFill>
                <a:ea typeface="楷体_GB2312" pitchFamily="49" charset="-122"/>
              </a:rPr>
              <a:t>0</a:t>
            </a:r>
            <a:r>
              <a:rPr lang="zh-CN" altLang="en-US" sz="2600" b="1" dirty="0">
                <a:solidFill>
                  <a:schemeClr val="tx1">
                    <a:lumMod val="75000"/>
                  </a:schemeClr>
                </a:solidFill>
                <a:ea typeface="楷体_GB2312" pitchFamily="49" charset="-122"/>
              </a:rPr>
              <a:t>的顶点称为</a:t>
            </a:r>
            <a:r>
              <a:rPr lang="zh-CN" altLang="en-US" sz="2600" b="1" dirty="0">
                <a:solidFill>
                  <a:srgbClr val="C00000"/>
                </a:solidFill>
                <a:ea typeface="楷体_GB2312" pitchFamily="49" charset="-122"/>
              </a:rPr>
              <a:t>内结点</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内点和树根统称为</a:t>
            </a:r>
            <a:r>
              <a:rPr lang="zh-CN" altLang="en-US" sz="2600" b="1" dirty="0">
                <a:solidFill>
                  <a:srgbClr val="C00000"/>
                </a:solidFill>
                <a:ea typeface="楷体_GB2312" pitchFamily="49" charset="-122"/>
              </a:rPr>
              <a:t>分支点</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从树根到结点</a:t>
            </a:r>
            <a:r>
              <a:rPr lang="en-US" altLang="zh-CN" sz="2600" b="1" dirty="0">
                <a:solidFill>
                  <a:schemeClr val="tx1">
                    <a:lumMod val="75000"/>
                  </a:schemeClr>
                </a:solidFill>
                <a:ea typeface="楷体_GB2312" pitchFamily="49" charset="-122"/>
              </a:rPr>
              <a:t>v</a:t>
            </a:r>
            <a:r>
              <a:rPr lang="zh-CN" altLang="en-US" sz="2600" b="1" dirty="0">
                <a:solidFill>
                  <a:schemeClr val="tx1">
                    <a:lumMod val="75000"/>
                  </a:schemeClr>
                </a:solidFill>
                <a:ea typeface="楷体_GB2312" pitchFamily="49" charset="-122"/>
              </a:rPr>
              <a:t>路径的长度称为</a:t>
            </a:r>
            <a:r>
              <a:rPr lang="en-US" altLang="zh-CN" sz="2600" b="1" dirty="0">
                <a:solidFill>
                  <a:schemeClr val="tx1">
                    <a:lumMod val="75000"/>
                  </a:schemeClr>
                </a:solidFill>
                <a:ea typeface="楷体_GB2312" pitchFamily="49" charset="-122"/>
              </a:rPr>
              <a:t>v</a:t>
            </a:r>
            <a:r>
              <a:rPr lang="zh-CN" altLang="en-US" sz="2600" b="1" dirty="0">
                <a:solidFill>
                  <a:schemeClr val="tx1">
                    <a:lumMod val="75000"/>
                  </a:schemeClr>
                </a:solidFill>
                <a:ea typeface="楷体_GB2312" pitchFamily="49" charset="-122"/>
              </a:rPr>
              <a:t>的</a:t>
            </a:r>
            <a:r>
              <a:rPr lang="zh-CN" altLang="en-US" sz="2600" b="1" dirty="0">
                <a:solidFill>
                  <a:srgbClr val="C00000"/>
                </a:solidFill>
                <a:ea typeface="楷体_GB2312" pitchFamily="49" charset="-122"/>
              </a:rPr>
              <a:t>层数</a:t>
            </a:r>
            <a:r>
              <a:rPr lang="en-US" altLang="zh-CN" sz="26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层数最大值称为</a:t>
            </a:r>
            <a:r>
              <a:rPr lang="zh-CN" altLang="en-US" sz="2600" b="1" dirty="0">
                <a:solidFill>
                  <a:srgbClr val="C00000"/>
                </a:solidFill>
                <a:ea typeface="楷体_GB2312" pitchFamily="49" charset="-122"/>
              </a:rPr>
              <a:t>树高</a:t>
            </a:r>
            <a:r>
              <a:rPr lang="en-US" altLang="zh-CN" sz="2600" b="1" dirty="0">
                <a:solidFill>
                  <a:schemeClr val="tx1">
                    <a:lumMod val="75000"/>
                  </a:schemeClr>
                </a:solidFill>
                <a:ea typeface="楷体_GB2312" pitchFamily="49" charset="-122"/>
              </a:rPr>
              <a:t>;</a:t>
            </a:r>
          </a:p>
        </p:txBody>
      </p:sp>
    </p:spTree>
    <p:extLst>
      <p:ext uri="{BB962C8B-B14F-4D97-AF65-F5344CB8AC3E}">
        <p14:creationId xmlns:p14="http://schemas.microsoft.com/office/powerpoint/2010/main" val="3374625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2270125" y="1943100"/>
            <a:ext cx="8166100" cy="91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通常我们用将家族成员之间的关系来描述根树中的结点关系。</a:t>
            </a:r>
          </a:p>
        </p:txBody>
      </p:sp>
      <p:sp>
        <p:nvSpPr>
          <p:cNvPr id="858115" name="Rectangle 3"/>
          <p:cNvSpPr>
            <a:spLocks noChangeArrowheads="1"/>
          </p:cNvSpPr>
          <p:nvPr/>
        </p:nvSpPr>
        <p:spPr bwMode="auto">
          <a:xfrm>
            <a:off x="2090738" y="3024188"/>
            <a:ext cx="8166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350963" indent="-13509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设</a:t>
            </a:r>
            <a:r>
              <a:rPr lang="en-US" altLang="zh-CN" sz="2500" b="1" dirty="0">
                <a:solidFill>
                  <a:schemeClr val="tx1">
                    <a:lumMod val="75000"/>
                  </a:schemeClr>
                </a:solidFill>
                <a:ea typeface="楷体_GB2312" pitchFamily="49" charset="-122"/>
              </a:rPr>
              <a:t>T</a:t>
            </a:r>
            <a:r>
              <a:rPr lang="zh-CN" altLang="en-US" sz="2500" b="1" dirty="0">
                <a:solidFill>
                  <a:schemeClr val="tx1">
                    <a:lumMod val="75000"/>
                  </a:schemeClr>
                </a:solidFill>
                <a:ea typeface="楷体_GB2312" pitchFamily="49" charset="-122"/>
              </a:rPr>
              <a:t>为一棵大于一个结点的根树</a:t>
            </a:r>
            <a:r>
              <a:rPr lang="en-US" altLang="zh-CN" sz="2500" b="1" dirty="0">
                <a:solidFill>
                  <a:schemeClr val="tx1">
                    <a:lumMod val="75000"/>
                  </a:schemeClr>
                </a:solidFill>
                <a:ea typeface="楷体_GB2312" pitchFamily="49" charset="-122"/>
              </a:rPr>
              <a:t>, </a:t>
            </a:r>
            <a:r>
              <a:rPr lang="en-US" altLang="zh-CN" sz="2500" b="1" dirty="0">
                <a:solidFill>
                  <a:schemeClr val="tx1">
                    <a:lumMod val="75000"/>
                  </a:schemeClr>
                </a:solidFill>
                <a:ea typeface="楷体_GB2312" pitchFamily="49" charset="-122"/>
                <a:sym typeface="Symbol" panose="05050102010706020507" pitchFamily="18" charset="2"/>
              </a:rPr>
              <a:t>u</a:t>
            </a:r>
            <a:r>
              <a:rPr lang="en-US" altLang="zh-CN" sz="2500" b="1" dirty="0">
                <a:solidFill>
                  <a:schemeClr val="tx1">
                    <a:lumMod val="75000"/>
                  </a:schemeClr>
                </a:solidFill>
                <a:ea typeface="楷体_GB2312" pitchFamily="49" charset="-122"/>
              </a:rPr>
              <a:t>, </a:t>
            </a:r>
            <a:r>
              <a:rPr lang="en-US" altLang="zh-CN" sz="2500" b="1" dirty="0" err="1">
                <a:solidFill>
                  <a:schemeClr val="tx1">
                    <a:lumMod val="75000"/>
                  </a:schemeClr>
                </a:solidFill>
                <a:ea typeface="楷体_GB2312" pitchFamily="49" charset="-122"/>
              </a:rPr>
              <a:t>v</a:t>
            </a:r>
            <a:r>
              <a:rPr lang="en-US" altLang="zh-CN" sz="2500" b="1" dirty="0" err="1">
                <a:solidFill>
                  <a:schemeClr val="tx1">
                    <a:lumMod val="75000"/>
                  </a:schemeClr>
                </a:solidFill>
                <a:sym typeface="Symbol" panose="05050102010706020507" pitchFamily="18" charset="2"/>
              </a:rPr>
              <a:t></a:t>
            </a:r>
            <a:r>
              <a:rPr lang="en-US" altLang="zh-CN" sz="2500" b="1" dirty="0" err="1">
                <a:solidFill>
                  <a:schemeClr val="tx1">
                    <a:lumMod val="75000"/>
                  </a:schemeClr>
                </a:solidFill>
                <a:ea typeface="楷体_GB2312" pitchFamily="49" charset="-122"/>
              </a:rPr>
              <a:t>V</a:t>
            </a:r>
            <a:r>
              <a:rPr lang="en-US" altLang="zh-CN" sz="2500" b="1" dirty="0">
                <a:solidFill>
                  <a:schemeClr val="tx1">
                    <a:lumMod val="75000"/>
                  </a:schemeClr>
                </a:solidFill>
                <a:ea typeface="楷体_GB2312" pitchFamily="49" charset="-122"/>
              </a:rPr>
              <a:t>(T), </a:t>
            </a: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若</a:t>
            </a:r>
            <a:r>
              <a:rPr lang="en-US" altLang="zh-CN" sz="2500" b="1" dirty="0">
                <a:solidFill>
                  <a:schemeClr val="tx1">
                    <a:lumMod val="75000"/>
                  </a:schemeClr>
                </a:solidFill>
                <a:ea typeface="楷体_GB2312" pitchFamily="49" charset="-122"/>
              </a:rPr>
              <a:t>u </a:t>
            </a:r>
            <a:r>
              <a:rPr lang="en-US" altLang="zh-CN" sz="2500" b="1" dirty="0">
                <a:solidFill>
                  <a:schemeClr val="tx1">
                    <a:lumMod val="75000"/>
                  </a:schemeClr>
                </a:solidFill>
                <a:ea typeface="楷体_GB2312" pitchFamily="49" charset="-122"/>
                <a:sym typeface="Symbol" panose="05050102010706020507" pitchFamily="18" charset="2"/>
              </a:rPr>
              <a:t> </a:t>
            </a:r>
            <a:r>
              <a:rPr lang="en-US" altLang="zh-CN" sz="2500" b="1" dirty="0">
                <a:solidFill>
                  <a:schemeClr val="tx1">
                    <a:lumMod val="75000"/>
                  </a:schemeClr>
                </a:solidFill>
                <a:ea typeface="楷体_GB2312" pitchFamily="49" charset="-122"/>
              </a:rPr>
              <a:t>v,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祖先</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Ascendant</a:t>
            </a:r>
            <a:r>
              <a:rPr lang="en-US" altLang="zh-CN" sz="2500" b="1" dirty="0">
                <a:solidFill>
                  <a:schemeClr val="tx1">
                    <a:lumMod val="75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v</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后代</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Descendant</a:t>
            </a:r>
            <a:r>
              <a:rPr lang="en-US" altLang="zh-CN" sz="2500" b="1" dirty="0">
                <a:solidFill>
                  <a:schemeClr val="tx1">
                    <a:lumMod val="75000"/>
                  </a:schemeClr>
                </a:solidFill>
                <a:ea typeface="楷体_GB2312" pitchFamily="49" charset="-122"/>
              </a:rPr>
              <a:t>)</a:t>
            </a:r>
          </a:p>
        </p:txBody>
      </p:sp>
      <p:sp>
        <p:nvSpPr>
          <p:cNvPr id="858116" name="Rectangle 4"/>
          <p:cNvSpPr>
            <a:spLocks noChangeArrowheads="1"/>
          </p:cNvSpPr>
          <p:nvPr/>
        </p:nvSpPr>
        <p:spPr bwMode="auto">
          <a:xfrm>
            <a:off x="2046288" y="4373563"/>
            <a:ext cx="81661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92088" indent="63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75000"/>
                  </a:schemeClr>
                </a:solidFill>
                <a:ea typeface="楷体_GB2312" pitchFamily="49" charset="-122"/>
              </a:rPr>
              <a:t>若边</a:t>
            </a:r>
            <a:r>
              <a:rPr lang="en-US" altLang="zh-CN" sz="2500" b="1" dirty="0">
                <a:solidFill>
                  <a:schemeClr val="tx1">
                    <a:lumMod val="75000"/>
                  </a:schemeClr>
                </a:solidFill>
                <a:ea typeface="楷体_GB2312" pitchFamily="49" charset="-122"/>
              </a:rPr>
              <a:t>&lt;u, v&gt;</a:t>
            </a:r>
            <a:r>
              <a:rPr lang="en-US" altLang="zh-CN" sz="2500" b="1" dirty="0">
                <a:solidFill>
                  <a:schemeClr val="tx1">
                    <a:lumMod val="75000"/>
                  </a:schemeClr>
                </a:solidFill>
                <a:sym typeface="Symbol" panose="05050102010706020507" pitchFamily="18" charset="2"/>
              </a:rPr>
              <a:t></a:t>
            </a:r>
            <a:r>
              <a:rPr lang="en-US" altLang="zh-CN" sz="2500" b="1" dirty="0">
                <a:solidFill>
                  <a:schemeClr val="tx1">
                    <a:lumMod val="75000"/>
                  </a:schemeClr>
                </a:solidFill>
                <a:ea typeface="楷体_GB2312" pitchFamily="49" charset="-122"/>
              </a:rPr>
              <a:t>E(T),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是</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父亲</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Parent</a:t>
            </a:r>
            <a:r>
              <a:rPr lang="en-US" altLang="zh-CN" sz="2500" b="1" dirty="0">
                <a:solidFill>
                  <a:schemeClr val="tx1">
                    <a:lumMod val="75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500" b="1" dirty="0">
                <a:solidFill>
                  <a:schemeClr val="tx1">
                    <a:lumMod val="75000"/>
                  </a:schemeClr>
                </a:solidFill>
                <a:ea typeface="楷体_GB2312" pitchFamily="49" charset="-122"/>
              </a:rPr>
              <a:t>                                     v</a:t>
            </a:r>
            <a:r>
              <a:rPr lang="zh-CN" altLang="en-US" sz="2500" b="1" dirty="0">
                <a:solidFill>
                  <a:schemeClr val="tx1">
                    <a:lumMod val="75000"/>
                  </a:schemeClr>
                </a:solidFill>
                <a:ea typeface="楷体_GB2312" pitchFamily="49" charset="-122"/>
              </a:rPr>
              <a:t>为</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的</a:t>
            </a:r>
            <a:r>
              <a:rPr lang="zh-CN" altLang="en-US" sz="2500" b="1" dirty="0">
                <a:solidFill>
                  <a:srgbClr val="C00000"/>
                </a:solidFill>
                <a:ea typeface="楷体_GB2312" pitchFamily="49" charset="-122"/>
              </a:rPr>
              <a:t>儿子</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Child</a:t>
            </a:r>
            <a:r>
              <a:rPr lang="en-US" altLang="zh-CN" sz="2500" b="1" dirty="0">
                <a:solidFill>
                  <a:schemeClr val="tx1">
                    <a:lumMod val="75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75000"/>
                  </a:schemeClr>
                </a:solidFill>
                <a:ea typeface="楷体_GB2312" pitchFamily="49" charset="-122"/>
              </a:rPr>
              <a:t>若结点</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和</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的具有相同父亲</a:t>
            </a:r>
            <a:r>
              <a:rPr lang="en-US" altLang="zh-CN" sz="2500" b="1" dirty="0">
                <a:solidFill>
                  <a:schemeClr val="tx1">
                    <a:lumMod val="75000"/>
                  </a:schemeClr>
                </a:solidFill>
                <a:ea typeface="楷体_GB2312" pitchFamily="49" charset="-122"/>
              </a:rPr>
              <a:t>, </a:t>
            </a:r>
            <a:r>
              <a:rPr lang="zh-CN" altLang="en-US" sz="2500" b="1" dirty="0">
                <a:solidFill>
                  <a:schemeClr val="tx1">
                    <a:lumMod val="75000"/>
                  </a:schemeClr>
                </a:solidFill>
                <a:ea typeface="楷体_GB2312" pitchFamily="49" charset="-122"/>
              </a:rPr>
              <a:t>则称</a:t>
            </a:r>
            <a:r>
              <a:rPr lang="en-US" altLang="zh-CN" sz="2500" b="1" dirty="0">
                <a:solidFill>
                  <a:schemeClr val="tx1">
                    <a:lumMod val="75000"/>
                  </a:schemeClr>
                </a:solidFill>
                <a:ea typeface="楷体_GB2312" pitchFamily="49" charset="-122"/>
              </a:rPr>
              <a:t>u</a:t>
            </a:r>
            <a:r>
              <a:rPr lang="zh-CN" altLang="en-US" sz="2500" b="1" dirty="0">
                <a:solidFill>
                  <a:schemeClr val="tx1">
                    <a:lumMod val="75000"/>
                  </a:schemeClr>
                </a:solidFill>
                <a:ea typeface="楷体_GB2312" pitchFamily="49" charset="-122"/>
              </a:rPr>
              <a:t>和</a:t>
            </a:r>
            <a:r>
              <a:rPr lang="en-US" altLang="zh-CN" sz="2500" b="1" dirty="0">
                <a:solidFill>
                  <a:schemeClr val="tx1">
                    <a:lumMod val="75000"/>
                  </a:schemeClr>
                </a:solidFill>
                <a:ea typeface="楷体_GB2312" pitchFamily="49" charset="-122"/>
              </a:rPr>
              <a:t>v</a:t>
            </a:r>
            <a:r>
              <a:rPr lang="zh-CN" altLang="en-US" sz="2500" b="1" dirty="0">
                <a:solidFill>
                  <a:schemeClr val="tx1">
                    <a:lumMod val="75000"/>
                  </a:schemeClr>
                </a:solidFill>
                <a:ea typeface="楷体_GB2312" pitchFamily="49" charset="-122"/>
              </a:rPr>
              <a:t>是兄弟</a:t>
            </a:r>
            <a:r>
              <a:rPr lang="en-US" altLang="zh-CN" sz="2500" b="1" dirty="0">
                <a:solidFill>
                  <a:schemeClr val="tx1">
                    <a:lumMod val="75000"/>
                  </a:schemeClr>
                </a:solidFill>
                <a:ea typeface="楷体_GB2312" pitchFamily="49" charset="-122"/>
              </a:rPr>
              <a:t>(</a:t>
            </a:r>
            <a:r>
              <a:rPr lang="en-US" altLang="zh-CN" sz="2500" b="1" dirty="0">
                <a:solidFill>
                  <a:schemeClr val="tx1">
                    <a:lumMod val="75000"/>
                  </a:schemeClr>
                </a:solidFill>
                <a:latin typeface="Franklin Gothic Book" panose="020B0503020102020204" pitchFamily="34" charset="0"/>
              </a:rPr>
              <a:t>Sibling</a:t>
            </a:r>
            <a:r>
              <a:rPr lang="en-US" altLang="zh-CN" sz="2500" b="1" dirty="0">
                <a:solidFill>
                  <a:schemeClr val="tx1">
                    <a:lumMod val="75000"/>
                  </a:schemeClr>
                </a:solidFill>
                <a:ea typeface="楷体_GB2312" pitchFamily="49" charset="-122"/>
              </a:rPr>
              <a:t>)</a:t>
            </a:r>
          </a:p>
        </p:txBody>
      </p:sp>
      <p:sp>
        <p:nvSpPr>
          <p:cNvPr id="100357" name="Rectangle 5"/>
          <p:cNvSpPr>
            <a:spLocks noChangeArrowheads="1"/>
          </p:cNvSpPr>
          <p:nvPr/>
        </p:nvSpPr>
        <p:spPr bwMode="auto">
          <a:xfrm>
            <a:off x="1865313" y="1223964"/>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75000"/>
                  </a:schemeClr>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p>
        </p:txBody>
      </p:sp>
      <p:sp>
        <p:nvSpPr>
          <p:cNvPr id="100358" name="Rectangle 6"/>
          <p:cNvSpPr>
            <a:spLocks noRot="1" noChangeArrowheads="1"/>
          </p:cNvSpPr>
          <p:nvPr/>
        </p:nvSpPr>
        <p:spPr bwMode="auto">
          <a:xfrm>
            <a:off x="2046288" y="368301"/>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dirty="0">
                <a:ln w="12700">
                  <a:solidFill>
                    <a:schemeClr val="tx2"/>
                  </a:solidFill>
                </a:ln>
                <a:solidFill>
                  <a:schemeClr val="tx2">
                    <a:lumMod val="75000"/>
                  </a:schemeClr>
                </a:solidFill>
                <a:latin typeface="+mn-ea"/>
              </a:rPr>
              <a:t>根树的基本概念</a:t>
            </a:r>
          </a:p>
        </p:txBody>
      </p:sp>
    </p:spTree>
    <p:extLst>
      <p:ext uri="{BB962C8B-B14F-4D97-AF65-F5344CB8AC3E}">
        <p14:creationId xmlns:p14="http://schemas.microsoft.com/office/powerpoint/2010/main" val="1528497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n w="12700">
                  <a:solidFill>
                    <a:schemeClr val="tx2"/>
                  </a:solidFill>
                </a:ln>
                <a:solidFill>
                  <a:schemeClr val="tx2">
                    <a:lumMod val="75000"/>
                  </a:schemeClr>
                </a:solidFill>
                <a:latin typeface="+mn-ea"/>
              </a:rPr>
              <a:t>根树的基本概念</a:t>
            </a:r>
          </a:p>
        </p:txBody>
      </p:sp>
      <p:sp>
        <p:nvSpPr>
          <p:cNvPr id="101379" name="Rectangle 3"/>
          <p:cNvSpPr>
            <a:spLocks noChangeArrowheads="1"/>
          </p:cNvSpPr>
          <p:nvPr/>
        </p:nvSpPr>
        <p:spPr bwMode="auto">
          <a:xfrm>
            <a:off x="1730375" y="1223964"/>
            <a:ext cx="627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bg2"/>
                </a:solidFill>
                <a:latin typeface="Garamond" panose="02020404030301010803" pitchFamily="18" charset="0"/>
              </a:rPr>
              <a:t>  </a:t>
            </a:r>
            <a:r>
              <a:rPr lang="zh-CN" altLang="en-US" sz="3200" b="1" dirty="0">
                <a:solidFill>
                  <a:schemeClr val="tx1">
                    <a:lumMod val="75000"/>
                  </a:schemeClr>
                </a:solidFill>
                <a:latin typeface="Garamond" panose="02020404030301010803" pitchFamily="18" charset="0"/>
              </a:rPr>
              <a:t>根树的几个术语</a:t>
            </a:r>
          </a:p>
        </p:txBody>
      </p:sp>
      <p:sp>
        <p:nvSpPr>
          <p:cNvPr id="859140" name="Rectangle 4"/>
          <p:cNvSpPr>
            <a:spLocks noChangeArrowheads="1"/>
          </p:cNvSpPr>
          <p:nvPr/>
        </p:nvSpPr>
        <p:spPr bwMode="auto">
          <a:xfrm>
            <a:off x="2090738" y="1763713"/>
            <a:ext cx="857726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75000"/>
                  </a:schemeClr>
                </a:solidFill>
                <a:ea typeface="楷体_GB2312" pitchFamily="49" charset="-122"/>
              </a:rPr>
              <a:t>若将根树</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中每个结点的</a:t>
            </a:r>
            <a:r>
              <a:rPr lang="zh-CN" altLang="en-US" sz="2600" dirty="0">
                <a:solidFill>
                  <a:schemeClr val="tx1">
                    <a:lumMod val="75000"/>
                  </a:schemeClr>
                </a:solidFill>
                <a:ea typeface="楷体_GB2312" pitchFamily="49" charset="-122"/>
              </a:rPr>
              <a:t>孩</a:t>
            </a:r>
            <a:r>
              <a:rPr lang="zh-CN" altLang="en-US" sz="2600" b="1" dirty="0">
                <a:solidFill>
                  <a:schemeClr val="tx1">
                    <a:lumMod val="75000"/>
                  </a:schemeClr>
                </a:solidFill>
                <a:ea typeface="楷体_GB2312" pitchFamily="49" charset="-122"/>
              </a:rPr>
              <a:t>子都标定次序</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zh-CN" altLang="en-US" sz="2600" b="1" dirty="0">
                <a:solidFill>
                  <a:srgbClr val="FF0066"/>
                </a:solidFill>
                <a:ea typeface="楷体_GB2312" pitchFamily="49" charset="-122"/>
              </a:rPr>
              <a:t>有序树</a:t>
            </a:r>
            <a:r>
              <a:rPr lang="zh-CN" altLang="en-US" sz="2600" b="1" dirty="0">
                <a:solidFill>
                  <a:schemeClr val="bg2"/>
                </a:solidFill>
                <a:ea typeface="楷体_GB2312" pitchFamily="49" charset="-122"/>
              </a:rPr>
              <a:t>。</a:t>
            </a:r>
            <a:r>
              <a:rPr lang="zh-CN" altLang="en-US" sz="2600" b="1" dirty="0">
                <a:solidFill>
                  <a:schemeClr val="tx1">
                    <a:lumMod val="75000"/>
                  </a:schemeClr>
                </a:solidFill>
                <a:ea typeface="楷体_GB2312" pitchFamily="49" charset="-122"/>
              </a:rPr>
              <a:t>根据根树</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中每个分支点孩子数和是否有序</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树可分为</a:t>
            </a:r>
            <a:r>
              <a:rPr lang="en-US" altLang="zh-CN" sz="2600" b="1" dirty="0">
                <a:solidFill>
                  <a:schemeClr val="tx1">
                    <a:lumMod val="75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(1)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的每个分支点至多有</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个孩子</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bg2"/>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叉树是有序的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叉有序树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(2)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的每个分支点都恰好有</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个孩子</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叉正则树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bg2"/>
                </a:solidFill>
                <a:ea typeface="楷体_GB2312" pitchFamily="49" charset="-122"/>
              </a:rPr>
              <a:t>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叉正则有序树</a:t>
            </a:r>
            <a:r>
              <a:rPr lang="en-US" altLang="zh-CN" sz="2600" b="1" dirty="0">
                <a:solidFill>
                  <a:schemeClr val="bg2"/>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(3) </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a:t>
            </a:r>
            <a:r>
              <a:rPr lang="en-US" altLang="zh-CN" sz="2600" b="1" dirty="0">
                <a:solidFill>
                  <a:schemeClr val="tx1">
                    <a:lumMod val="75000"/>
                  </a:schemeClr>
                </a:solidFill>
                <a:ea typeface="楷体_GB2312" pitchFamily="49" charset="-122"/>
              </a:rPr>
              <a:t>k</a:t>
            </a:r>
            <a:r>
              <a:rPr lang="zh-CN" altLang="en-US" sz="2600" b="1" dirty="0">
                <a:solidFill>
                  <a:schemeClr val="tx1">
                    <a:lumMod val="75000"/>
                  </a:schemeClr>
                </a:solidFill>
                <a:ea typeface="楷体_GB2312" pitchFamily="49" charset="-122"/>
              </a:rPr>
              <a:t>叉正则树</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且每个叶结点的层数均为树高</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a:t>
            </a:r>
            <a:r>
              <a:rPr lang="en-US" altLang="zh-CN" sz="2600" b="1" dirty="0">
                <a:solidFill>
                  <a:schemeClr val="tx1">
                    <a:lumMod val="75000"/>
                  </a:schemeClr>
                </a:solidFill>
                <a:ea typeface="楷体_GB2312" pitchFamily="49" charset="-122"/>
              </a:rPr>
              <a:t>T</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叉满正则树</a:t>
            </a:r>
            <a:r>
              <a:rPr lang="en-US" altLang="zh-CN" sz="2600" b="1" dirty="0">
                <a:solidFill>
                  <a:schemeClr val="tx1">
                    <a:lumMod val="75000"/>
                  </a:schemeClr>
                </a:solidFill>
                <a:ea typeface="楷体_GB2312" pitchFamily="49" charset="-122"/>
              </a:rPr>
              <a:t>;</a:t>
            </a:r>
            <a:r>
              <a:rPr lang="zh-CN" altLang="en-US" sz="2600" b="1" dirty="0">
                <a:solidFill>
                  <a:schemeClr val="tx1">
                    <a:lumMod val="75000"/>
                  </a:schemeClr>
                </a:solidFill>
                <a:ea typeface="楷体_GB2312" pitchFamily="49" charset="-122"/>
              </a:rPr>
              <a:t>若</a:t>
            </a:r>
            <a:r>
              <a:rPr lang="en-US" altLang="zh-CN" sz="2600" b="1" dirty="0">
                <a:solidFill>
                  <a:schemeClr val="tx1">
                    <a:lumMod val="75000"/>
                  </a:schemeClr>
                </a:solidFill>
                <a:ea typeface="楷体_GB2312" pitchFamily="49" charset="-122"/>
              </a:rPr>
              <a:t>T</a:t>
            </a:r>
            <a:r>
              <a:rPr lang="zh-CN" altLang="en-US" sz="2600" b="1" dirty="0">
                <a:solidFill>
                  <a:schemeClr val="tx1">
                    <a:lumMod val="75000"/>
                  </a:schemeClr>
                </a:solidFill>
                <a:ea typeface="楷体_GB2312" pitchFamily="49" charset="-122"/>
              </a:rPr>
              <a:t>是有序的</a:t>
            </a:r>
            <a:r>
              <a:rPr lang="en-US" altLang="zh-CN" sz="2600" b="1" dirty="0">
                <a:solidFill>
                  <a:schemeClr val="tx1">
                    <a:lumMod val="75000"/>
                  </a:schemeClr>
                </a:solidFill>
                <a:ea typeface="楷体_GB2312" pitchFamily="49" charset="-122"/>
              </a:rPr>
              <a:t>, </a:t>
            </a:r>
            <a:r>
              <a:rPr lang="zh-CN" altLang="en-US" sz="2600" b="1" dirty="0">
                <a:solidFill>
                  <a:schemeClr val="tx1">
                    <a:lumMod val="75000"/>
                  </a:schemeClr>
                </a:solidFill>
                <a:ea typeface="楷体_GB2312" pitchFamily="49" charset="-122"/>
              </a:rPr>
              <a:t>则称它为</a:t>
            </a:r>
            <a:r>
              <a:rPr lang="en-US" altLang="zh-CN" sz="2600" b="1" dirty="0">
                <a:solidFill>
                  <a:srgbClr val="FF0066"/>
                </a:solidFill>
                <a:ea typeface="楷体_GB2312" pitchFamily="49" charset="-122"/>
              </a:rPr>
              <a:t>k</a:t>
            </a:r>
            <a:r>
              <a:rPr lang="zh-CN" altLang="en-US" sz="2600" b="1" dirty="0">
                <a:solidFill>
                  <a:srgbClr val="FF0066"/>
                </a:solidFill>
                <a:ea typeface="楷体_GB2312" pitchFamily="49" charset="-122"/>
              </a:rPr>
              <a:t>叉满正则</a:t>
            </a:r>
          </a:p>
          <a:p>
            <a:pPr eaLnBrk="1" hangingPunct="1">
              <a:lnSpc>
                <a:spcPct val="120000"/>
              </a:lnSpc>
              <a:buClr>
                <a:schemeClr val="hlink"/>
              </a:buClr>
              <a:buSzPct val="70000"/>
              <a:buFont typeface="Wingdings" panose="05000000000000000000" pitchFamily="2" charset="2"/>
              <a:buNone/>
            </a:pPr>
            <a:r>
              <a:rPr lang="zh-CN" altLang="en-US" sz="2600" b="1" dirty="0">
                <a:solidFill>
                  <a:srgbClr val="FF0066"/>
                </a:solidFill>
                <a:ea typeface="楷体_GB2312" pitchFamily="49" charset="-122"/>
              </a:rPr>
              <a:t>     有序树</a:t>
            </a:r>
            <a:r>
              <a:rPr lang="zh-CN" altLang="en-US" sz="2600" b="1" dirty="0">
                <a:solidFill>
                  <a:schemeClr val="bg2"/>
                </a:solidFill>
                <a:ea typeface="楷体_GB2312" pitchFamily="49" charset="-122"/>
              </a:rPr>
              <a:t>。</a:t>
            </a:r>
          </a:p>
        </p:txBody>
      </p:sp>
    </p:spTree>
    <p:extLst>
      <p:ext uri="{BB962C8B-B14F-4D97-AF65-F5344CB8AC3E}">
        <p14:creationId xmlns:p14="http://schemas.microsoft.com/office/powerpoint/2010/main" val="39861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91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91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91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91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5914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5914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591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1" name="Rectangle 3"/>
          <p:cNvSpPr>
            <a:spLocks noChangeArrowheads="1"/>
          </p:cNvSpPr>
          <p:nvPr/>
        </p:nvSpPr>
        <p:spPr bwMode="auto">
          <a:xfrm>
            <a:off x="1950826" y="2917158"/>
            <a:ext cx="8686800" cy="429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2663" indent="-9826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dirty="0">
                <a:solidFill>
                  <a:srgbClr val="FF0000"/>
                </a:solidFill>
                <a:latin typeface="Times New Roman" panose="02020603050405020304" pitchFamily="18" charset="0"/>
              </a:rPr>
              <a:t>性质</a:t>
            </a:r>
            <a:r>
              <a:rPr lang="en-US" altLang="zh-CN" sz="2600" dirty="0">
                <a:solidFill>
                  <a:srgbClr val="FF0000"/>
                </a:solidFill>
                <a:latin typeface="Times New Roman" panose="02020603050405020304" pitchFamily="18" charset="0"/>
              </a:rPr>
              <a:t>2   </a:t>
            </a:r>
            <a:r>
              <a:rPr lang="zh-CN" altLang="en-US" sz="2600" dirty="0">
                <a:solidFill>
                  <a:srgbClr val="000000"/>
                </a:solidFill>
                <a:latin typeface="Times New Roman" panose="02020603050405020304" pitchFamily="18" charset="0"/>
              </a:rPr>
              <a:t>在高度为</a:t>
            </a:r>
            <a:r>
              <a:rPr lang="en-US" altLang="zh-CN" sz="2600" dirty="0">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的</a:t>
            </a:r>
            <a:r>
              <a:rPr lang="en-US" altLang="zh-CN" sz="2600" dirty="0">
                <a:solidFill>
                  <a:srgbClr val="000000"/>
                </a:solidFill>
                <a:latin typeface="Times New Roman" panose="02020603050405020304" pitchFamily="18" charset="0"/>
              </a:rPr>
              <a:t>m</a:t>
            </a:r>
            <a:r>
              <a:rPr lang="zh-CN" altLang="en-US" sz="2600" dirty="0">
                <a:solidFill>
                  <a:srgbClr val="000000"/>
                </a:solidFill>
                <a:latin typeface="Times New Roman" panose="02020603050405020304" pitchFamily="18" charset="0"/>
              </a:rPr>
              <a:t>叉树里最多有</a:t>
            </a:r>
            <a:r>
              <a:rPr kumimoji="1" lang="en-US" altLang="zh-CN" sz="2800" b="1" i="1" dirty="0" err="1">
                <a:solidFill>
                  <a:srgbClr val="000000"/>
                </a:solidFill>
                <a:latin typeface="Times New Roman" panose="02020603050405020304" pitchFamily="18" charset="0"/>
              </a:rPr>
              <a:t>m</a:t>
            </a:r>
            <a:r>
              <a:rPr kumimoji="1" lang="en-US" altLang="zh-CN" sz="2800" b="1" i="1" baseline="30000" dirty="0" err="1">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个树叶</a:t>
            </a:r>
            <a:r>
              <a:rPr lang="en-US" altLang="zh-CN" sz="2600"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证明：采用数学归纳法</a:t>
            </a:r>
            <a:r>
              <a:rPr lang="en-US" altLang="zh-CN" sz="20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1) </a:t>
            </a:r>
            <a:r>
              <a:rPr lang="zh-CN" altLang="en-US" sz="2000" b="1" dirty="0">
                <a:solidFill>
                  <a:srgbClr val="000000"/>
                </a:solidFill>
                <a:latin typeface="Times New Roman" panose="02020603050405020304" pitchFamily="18" charset="0"/>
              </a:rPr>
              <a:t>高度</a:t>
            </a:r>
            <a:r>
              <a:rPr lang="en-US" altLang="zh-CN" sz="2000" b="1" dirty="0">
                <a:solidFill>
                  <a:srgbClr val="000000"/>
                </a:solidFill>
                <a:latin typeface="Times New Roman" panose="02020603050405020304" pitchFamily="18" charset="0"/>
              </a:rPr>
              <a:t>k=1</a:t>
            </a:r>
            <a:r>
              <a:rPr lang="zh-CN" altLang="en-US" sz="2000" b="1" dirty="0">
                <a:solidFill>
                  <a:srgbClr val="000000"/>
                </a:solidFill>
                <a:latin typeface="Times New Roman" panose="02020603050405020304" pitchFamily="18" charset="0"/>
              </a:rPr>
              <a:t>时，</a:t>
            </a:r>
            <a:r>
              <a:rPr lang="en-US" altLang="zh-CN" sz="2000" b="1" dirty="0">
                <a:solidFill>
                  <a:srgbClr val="000000"/>
                </a:solidFill>
                <a:latin typeface="Times New Roman" panose="02020603050405020304" pitchFamily="18" charset="0"/>
              </a:rPr>
              <a:t>h=1, </a:t>
            </a:r>
            <a:r>
              <a:rPr lang="zh-CN" altLang="en-US" sz="2000" b="1" dirty="0">
                <a:solidFill>
                  <a:srgbClr val="000000"/>
                </a:solidFill>
                <a:latin typeface="Times New Roman" panose="02020603050405020304" pitchFamily="18" charset="0"/>
              </a:rPr>
              <a:t>显然成立。</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2) </a:t>
            </a:r>
            <a:r>
              <a:rPr lang="zh-CN" altLang="en-US" sz="2000" b="1" dirty="0">
                <a:solidFill>
                  <a:srgbClr val="000000"/>
                </a:solidFill>
                <a:latin typeface="Times New Roman" panose="02020603050405020304" pitchFamily="18" charset="0"/>
              </a:rPr>
              <a:t>假设</a:t>
            </a:r>
            <a:r>
              <a:rPr lang="en-US" altLang="zh-CN" sz="2000" b="1" dirty="0">
                <a:solidFill>
                  <a:srgbClr val="000000"/>
                </a:solidFill>
                <a:latin typeface="Times New Roman" panose="02020603050405020304" pitchFamily="18" charset="0"/>
              </a:rPr>
              <a:t>k&lt;h</a:t>
            </a:r>
            <a:r>
              <a:rPr lang="zh-CN" altLang="en-US" sz="2000" b="1" dirty="0">
                <a:solidFill>
                  <a:srgbClr val="000000"/>
                </a:solidFill>
                <a:latin typeface="Times New Roman" panose="02020603050405020304" pitchFamily="18" charset="0"/>
              </a:rPr>
              <a:t>都满足</a:t>
            </a:r>
            <a:r>
              <a:rPr lang="en-US" altLang="zh-CN" sz="2000" b="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叉树最多有</a:t>
            </a:r>
            <a:r>
              <a:rPr kumimoji="1" lang="en-US" altLang="zh-CN" sz="2000" b="1" i="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k</a:t>
            </a:r>
            <a:r>
              <a:rPr lang="zh-CN" altLang="en-US" sz="2000" b="1" dirty="0">
                <a:solidFill>
                  <a:srgbClr val="000000"/>
                </a:solidFill>
                <a:latin typeface="Times New Roman" panose="02020603050405020304" pitchFamily="18" charset="0"/>
              </a:rPr>
              <a:t>个树叶</a:t>
            </a:r>
            <a:r>
              <a:rPr lang="en-US" altLang="zh-CN" sz="20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a:t>
            </a:r>
            <a:r>
              <a:rPr lang="zh-CN" altLang="en-US" sz="2000" b="1" dirty="0">
                <a:solidFill>
                  <a:srgbClr val="000000"/>
                </a:solidFill>
                <a:latin typeface="Times New Roman" panose="02020603050405020304" pitchFamily="18" charset="0"/>
              </a:rPr>
              <a:t>当</a:t>
            </a:r>
            <a:r>
              <a:rPr lang="en-US" altLang="zh-CN" sz="2000" b="1" dirty="0">
                <a:solidFill>
                  <a:srgbClr val="000000"/>
                </a:solidFill>
                <a:latin typeface="Times New Roman" panose="02020603050405020304" pitchFamily="18" charset="0"/>
              </a:rPr>
              <a:t>k=h</a:t>
            </a:r>
            <a:r>
              <a:rPr lang="zh-CN" altLang="en-US" sz="2000" b="1" dirty="0">
                <a:solidFill>
                  <a:srgbClr val="000000"/>
                </a:solidFill>
                <a:latin typeface="Times New Roman" panose="02020603050405020304" pitchFamily="18" charset="0"/>
              </a:rPr>
              <a:t>时，树</a:t>
            </a:r>
            <a:r>
              <a:rPr lang="en-US" altLang="zh-CN" sz="2000" b="1" dirty="0">
                <a:solidFill>
                  <a:srgbClr val="000000"/>
                </a:solidFill>
                <a:latin typeface="Times New Roman" panose="02020603050405020304" pitchFamily="18" charset="0"/>
              </a:rPr>
              <a:t>T</a:t>
            </a:r>
            <a:r>
              <a:rPr lang="zh-CN" altLang="en-US" sz="2000" b="1" dirty="0">
                <a:solidFill>
                  <a:srgbClr val="000000"/>
                </a:solidFill>
                <a:latin typeface="Times New Roman" panose="02020603050405020304" pitchFamily="18" charset="0"/>
              </a:rPr>
              <a:t>的所有树叶都可以看</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作是删除从根到第一层的结点</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的边后所获得的所有</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子树的树叶，</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故必然小于</a:t>
            </a:r>
            <a:r>
              <a:rPr lang="en-US" altLang="zh-CN" sz="2000" b="1" dirty="0">
                <a:solidFill>
                  <a:srgbClr val="000000"/>
                </a:solidFill>
                <a:latin typeface="Times New Roman" panose="02020603050405020304" pitchFamily="18" charset="0"/>
              </a:rPr>
              <a:t>m*</a:t>
            </a:r>
            <a:r>
              <a:rPr kumimoji="1" lang="en-US" altLang="zh-CN" sz="2000" b="1" i="1" dirty="0">
                <a:solidFill>
                  <a:srgbClr val="000000"/>
                </a:solidFill>
                <a:latin typeface="Times New Roman" panose="02020603050405020304" pitchFamily="18" charset="0"/>
              </a:rPr>
              <a:t>m</a:t>
            </a:r>
            <a:r>
              <a:rPr kumimoji="1" lang="en-US" altLang="zh-CN" sz="2000" b="1" i="1" baseline="30000" dirty="0">
                <a:solidFill>
                  <a:srgbClr val="000000"/>
                </a:solidFill>
                <a:latin typeface="Times New Roman" panose="02020603050405020304" pitchFamily="18" charset="0"/>
              </a:rPr>
              <a:t>h-1</a:t>
            </a:r>
            <a:r>
              <a:rPr lang="en-US" altLang="zh-CN" sz="2000" b="1" dirty="0">
                <a:solidFill>
                  <a:srgbClr val="000000"/>
                </a:solidFill>
                <a:latin typeface="Times New Roman" panose="02020603050405020304" pitchFamily="18" charset="0"/>
              </a:rPr>
              <a:t>=</a:t>
            </a:r>
            <a:r>
              <a:rPr lang="en-US" altLang="zh-CN" sz="2000" b="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h</a:t>
            </a:r>
            <a:endParaRPr lang="en-US" altLang="zh-CN"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endParaRPr lang="en-US" altLang="zh-CN" sz="26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grpSp>
        <p:nvGrpSpPr>
          <p:cNvPr id="2" name="Group 4"/>
          <p:cNvGrpSpPr>
            <a:grpSpLocks/>
          </p:cNvGrpSpPr>
          <p:nvPr/>
        </p:nvGrpSpPr>
        <p:grpSpPr bwMode="auto">
          <a:xfrm>
            <a:off x="6500814" y="3968750"/>
            <a:ext cx="3811587" cy="2001838"/>
            <a:chOff x="904" y="2614"/>
            <a:chExt cx="2764" cy="1550"/>
          </a:xfrm>
        </p:grpSpPr>
        <p:sp>
          <p:nvSpPr>
            <p:cNvPr id="104453" name="Line 5"/>
            <p:cNvSpPr>
              <a:spLocks noChangeShapeType="1"/>
            </p:cNvSpPr>
            <p:nvPr/>
          </p:nvSpPr>
          <p:spPr bwMode="auto">
            <a:xfrm flipH="1">
              <a:off x="1156" y="2614"/>
              <a:ext cx="1179" cy="49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Oval 6"/>
            <p:cNvSpPr>
              <a:spLocks noChangeArrowheads="1"/>
            </p:cNvSpPr>
            <p:nvPr/>
          </p:nvSpPr>
          <p:spPr bwMode="auto">
            <a:xfrm>
              <a:off x="904" y="3113"/>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第一子树</a:t>
              </a:r>
            </a:p>
          </p:txBody>
        </p:sp>
        <p:sp>
          <p:nvSpPr>
            <p:cNvPr id="104455" name="Line 7"/>
            <p:cNvSpPr>
              <a:spLocks noChangeShapeType="1"/>
            </p:cNvSpPr>
            <p:nvPr/>
          </p:nvSpPr>
          <p:spPr bwMode="auto">
            <a:xfrm flipH="1">
              <a:off x="2154" y="2614"/>
              <a:ext cx="182" cy="49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6" name="Oval 8"/>
            <p:cNvSpPr>
              <a:spLocks noChangeArrowheads="1"/>
            </p:cNvSpPr>
            <p:nvPr/>
          </p:nvSpPr>
          <p:spPr bwMode="auto">
            <a:xfrm>
              <a:off x="1882" y="3131"/>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2</a:t>
              </a:r>
              <a:r>
                <a:rPr kumimoji="1" lang="zh-CN" altLang="en-US" sz="1600">
                  <a:solidFill>
                    <a:srgbClr val="000000"/>
                  </a:solidFill>
                  <a:latin typeface="Times New Roman" panose="02020603050405020304" pitchFamily="18" charset="0"/>
                </a:rPr>
                <a:t>子树</a:t>
              </a:r>
            </a:p>
          </p:txBody>
        </p:sp>
        <p:sp>
          <p:nvSpPr>
            <p:cNvPr id="104457" name="Line 9"/>
            <p:cNvSpPr>
              <a:spLocks noChangeShapeType="1"/>
            </p:cNvSpPr>
            <p:nvPr/>
          </p:nvSpPr>
          <p:spPr bwMode="auto">
            <a:xfrm>
              <a:off x="2336" y="2614"/>
              <a:ext cx="1043" cy="58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Rectangle 10"/>
            <p:cNvSpPr>
              <a:spLocks noChangeArrowheads="1"/>
            </p:cNvSpPr>
            <p:nvPr/>
          </p:nvSpPr>
          <p:spPr bwMode="auto">
            <a:xfrm>
              <a:off x="2591" y="3377"/>
              <a:ext cx="49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a:t>
              </a:r>
            </a:p>
          </p:txBody>
        </p:sp>
        <p:sp>
          <p:nvSpPr>
            <p:cNvPr id="104459" name="Oval 11"/>
            <p:cNvSpPr>
              <a:spLocks noChangeArrowheads="1"/>
            </p:cNvSpPr>
            <p:nvPr/>
          </p:nvSpPr>
          <p:spPr bwMode="auto">
            <a:xfrm>
              <a:off x="3107" y="3185"/>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m</a:t>
              </a:r>
              <a:r>
                <a:rPr kumimoji="1" lang="zh-CN" altLang="en-US" sz="1600">
                  <a:solidFill>
                    <a:srgbClr val="000000"/>
                  </a:solidFill>
                  <a:latin typeface="Times New Roman" panose="02020603050405020304" pitchFamily="18" charset="0"/>
                </a:rPr>
                <a:t>子树</a:t>
              </a:r>
            </a:p>
          </p:txBody>
        </p:sp>
      </p:grpSp>
      <p:sp>
        <p:nvSpPr>
          <p:cNvPr id="12" name="Rectangle 3"/>
          <p:cNvSpPr>
            <a:spLocks noChangeArrowheads="1"/>
          </p:cNvSpPr>
          <p:nvPr/>
        </p:nvSpPr>
        <p:spPr bwMode="auto">
          <a:xfrm>
            <a:off x="1920454" y="1268414"/>
            <a:ext cx="8747547"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82663" indent="-9826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性质</a:t>
            </a:r>
            <a:r>
              <a:rPr lang="en-US" altLang="zh-CN" sz="2600" b="1" dirty="0">
                <a:solidFill>
                  <a:srgbClr val="FF0000"/>
                </a:solidFill>
                <a:latin typeface="Times New Roman" panose="02020603050405020304" pitchFamily="18" charset="0"/>
              </a:rPr>
              <a:t>1   </a:t>
            </a:r>
            <a:r>
              <a:rPr lang="zh-CN" altLang="en-US" sz="2600" b="1" dirty="0">
                <a:solidFill>
                  <a:srgbClr val="000000"/>
                </a:solidFill>
                <a:latin typeface="Times New Roman" panose="02020603050405020304" pitchFamily="18" charset="0"/>
              </a:rPr>
              <a:t>带有</a:t>
            </a:r>
            <a:r>
              <a:rPr lang="en-US" altLang="zh-CN" sz="2600" b="1" i="1" dirty="0" err="1">
                <a:solidFill>
                  <a:srgbClr val="000000"/>
                </a:solidFill>
                <a:latin typeface="Times New Roman" panose="02020603050405020304" pitchFamily="18" charset="0"/>
              </a:rPr>
              <a:t>i</a:t>
            </a:r>
            <a:r>
              <a:rPr lang="zh-CN" altLang="en-US" sz="2600" b="1" dirty="0">
                <a:solidFill>
                  <a:srgbClr val="000000"/>
                </a:solidFill>
                <a:latin typeface="Times New Roman" panose="02020603050405020304" pitchFamily="18" charset="0"/>
              </a:rPr>
              <a:t>个分支点的正则</a:t>
            </a:r>
            <a:r>
              <a:rPr lang="en-US" altLang="zh-CN" sz="2600" b="1" i="1" dirty="0">
                <a:solidFill>
                  <a:srgbClr val="000000"/>
                </a:solidFill>
                <a:latin typeface="Times New Roman" panose="02020603050405020304" pitchFamily="18" charset="0"/>
              </a:rPr>
              <a:t>m</a:t>
            </a:r>
            <a:r>
              <a:rPr lang="zh-CN" altLang="en-US" sz="2600" b="1" dirty="0">
                <a:solidFill>
                  <a:srgbClr val="000000"/>
                </a:solidFill>
                <a:latin typeface="Times New Roman" panose="02020603050405020304" pitchFamily="18" charset="0"/>
              </a:rPr>
              <a:t>元树含有</a:t>
            </a:r>
            <a:r>
              <a:rPr lang="en-US" altLang="zh-CN" sz="2600" b="1" i="1" dirty="0">
                <a:solidFill>
                  <a:srgbClr val="000000"/>
                </a:solidFill>
                <a:latin typeface="Times New Roman" panose="02020603050405020304" pitchFamily="18" charset="0"/>
              </a:rPr>
              <a:t>n=mi+</a:t>
            </a:r>
            <a:r>
              <a:rPr lang="en-US" altLang="zh-CN" sz="2600" b="1" dirty="0">
                <a:solidFill>
                  <a:srgbClr val="000000"/>
                </a:solidFill>
                <a:latin typeface="Times New Roman" panose="02020603050405020304" pitchFamily="18" charset="0"/>
              </a:rPr>
              <a:t>1</a:t>
            </a:r>
            <a:r>
              <a:rPr lang="zh-CN" altLang="en-US" sz="2600" b="1" dirty="0">
                <a:solidFill>
                  <a:srgbClr val="000000"/>
                </a:solidFill>
                <a:latin typeface="Times New Roman" panose="02020603050405020304" pitchFamily="18" charset="0"/>
              </a:rPr>
              <a:t>个结点</a:t>
            </a:r>
            <a:r>
              <a:rPr lang="en-US" altLang="zh-CN" sz="26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证明：除根之外每个结点都是分支点的孩子，因为每个分支点有</a:t>
            </a:r>
            <a:r>
              <a:rPr lang="en-US" altLang="zh-CN" sz="2000" b="1" i="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个孩子，所以</a:t>
            </a:r>
            <a:r>
              <a:rPr lang="en-US" altLang="zh-CN" sz="2000" b="1" i="1" dirty="0">
                <a:solidFill>
                  <a:srgbClr val="000000"/>
                </a:solidFill>
                <a:latin typeface="Times New Roman" panose="02020603050405020304" pitchFamily="18" charset="0"/>
              </a:rPr>
              <a:t>n=mi+</a:t>
            </a:r>
            <a:r>
              <a:rPr lang="en-US" altLang="zh-CN" sz="2000" b="1" dirty="0">
                <a:solidFill>
                  <a:srgbClr val="000000"/>
                </a:solidFill>
                <a:latin typeface="Times New Roman" panose="02020603050405020304" pitchFamily="18" charset="0"/>
              </a:rPr>
              <a:t>1.</a:t>
            </a:r>
          </a:p>
          <a:p>
            <a:pPr eaLnBrk="1" hangingPunct="1">
              <a:spcBef>
                <a:spcPct val="20000"/>
              </a:spcBef>
              <a:buClr>
                <a:schemeClr val="folHlink"/>
              </a:buClr>
              <a:buSzPct val="60000"/>
              <a:buFont typeface="Wingdings" panose="05000000000000000000" pitchFamily="2" charset="2"/>
              <a:buNone/>
            </a:pPr>
            <a:endParaRPr lang="en-US" altLang="zh-CN" sz="20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sp>
        <p:nvSpPr>
          <p:cNvPr id="13" name="Rectangle 2"/>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79388" eaLnBrk="1" hangingPunct="1"/>
            <a:r>
              <a:rPr lang="zh-CN" altLang="en-US" sz="4000" b="1" dirty="0">
                <a:solidFill>
                  <a:schemeClr val="tx1">
                    <a:lumMod val="75000"/>
                  </a:schemeClr>
                </a:solidFill>
                <a:latin typeface="Garamond" panose="02020404030301010803" pitchFamily="18" charset="0"/>
              </a:rPr>
              <a:t>根树的性质</a:t>
            </a:r>
          </a:p>
        </p:txBody>
      </p:sp>
    </p:spTree>
    <p:extLst>
      <p:ext uri="{BB962C8B-B14F-4D97-AF65-F5344CB8AC3E}">
        <p14:creationId xmlns:p14="http://schemas.microsoft.com/office/powerpoint/2010/main" val="2018556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1" end="1"/>
                                            </p:txEl>
                                          </p:spTgt>
                                        </p:tgtEl>
                                        <p:attrNameLst>
                                          <p:attrName>style.visibility</p:attrName>
                                        </p:attrNameLst>
                                      </p:cBhvr>
                                      <p:to>
                                        <p:strVal val="visible"/>
                                      </p:to>
                                    </p:set>
                                    <p:animEffect transition="in" filter="blinds(horizontal)">
                                      <p:cBhvr>
                                        <p:cTn id="7" dur="500"/>
                                        <p:tgtEl>
                                          <p:spTgt spid="862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12" dur="500"/>
                                        <p:tgtEl>
                                          <p:spTgt spid="862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7" dur="500"/>
                                        <p:tgtEl>
                                          <p:spTgt spid="8622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4" end="4"/>
                                            </p:txEl>
                                          </p:spTgt>
                                        </p:tgtEl>
                                        <p:attrNameLst>
                                          <p:attrName>style.visibility</p:attrName>
                                        </p:attrNameLst>
                                      </p:cBhvr>
                                      <p:to>
                                        <p:strVal val="visible"/>
                                      </p:to>
                                    </p:set>
                                    <p:animEffect transition="in" filter="blinds(horizontal)">
                                      <p:cBhvr>
                                        <p:cTn id="22" dur="500"/>
                                        <p:tgtEl>
                                          <p:spTgt spid="8622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32" dur="500"/>
                                        <p:tgtEl>
                                          <p:spTgt spid="862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37" dur="500"/>
                                        <p:tgtEl>
                                          <p:spTgt spid="862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42" dur="500"/>
                                        <p:tgtEl>
                                          <p:spTgt spid="862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62211">
                                            <p:txEl>
                                              <p:pRg st="8" end="8"/>
                                            </p:txEl>
                                          </p:spTgt>
                                        </p:tgtEl>
                                        <p:attrNameLst>
                                          <p:attrName>style.visibility</p:attrName>
                                        </p:attrNameLst>
                                      </p:cBhvr>
                                      <p:to>
                                        <p:strVal val="visible"/>
                                      </p:to>
                                    </p:set>
                                    <p:animEffect transition="in" filter="blinds(horizontal)">
                                      <p:cBhvr>
                                        <p:cTn id="47" dur="500"/>
                                        <p:tgtEl>
                                          <p:spTgt spid="8622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blinds(horizontal)">
                                      <p:cBhvr>
                                        <p:cTn id="5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1" name="Rectangle 3"/>
          <p:cNvSpPr>
            <a:spLocks noChangeArrowheads="1"/>
          </p:cNvSpPr>
          <p:nvPr/>
        </p:nvSpPr>
        <p:spPr bwMode="auto">
          <a:xfrm>
            <a:off x="1950826" y="2917158"/>
            <a:ext cx="8686800" cy="4296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2663" indent="-9826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dirty="0">
                <a:solidFill>
                  <a:srgbClr val="FF0000"/>
                </a:solidFill>
                <a:latin typeface="Times New Roman" panose="02020603050405020304" pitchFamily="18" charset="0"/>
              </a:rPr>
              <a:t>性质</a:t>
            </a:r>
            <a:r>
              <a:rPr lang="en-US" altLang="zh-CN" sz="2600" dirty="0">
                <a:solidFill>
                  <a:srgbClr val="FF0000"/>
                </a:solidFill>
                <a:latin typeface="Times New Roman" panose="02020603050405020304" pitchFamily="18" charset="0"/>
              </a:rPr>
              <a:t>2   </a:t>
            </a:r>
            <a:r>
              <a:rPr lang="zh-CN" altLang="en-US" sz="2600" dirty="0">
                <a:solidFill>
                  <a:srgbClr val="000000"/>
                </a:solidFill>
                <a:latin typeface="Times New Roman" panose="02020603050405020304" pitchFamily="18" charset="0"/>
              </a:rPr>
              <a:t>在高度为</a:t>
            </a:r>
            <a:r>
              <a:rPr lang="en-US" altLang="zh-CN" sz="2600" dirty="0">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的</a:t>
            </a:r>
            <a:r>
              <a:rPr lang="en-US" altLang="zh-CN" sz="2600" dirty="0">
                <a:solidFill>
                  <a:srgbClr val="000000"/>
                </a:solidFill>
                <a:latin typeface="Times New Roman" panose="02020603050405020304" pitchFamily="18" charset="0"/>
              </a:rPr>
              <a:t>m</a:t>
            </a:r>
            <a:r>
              <a:rPr lang="zh-CN" altLang="en-US" sz="2600" dirty="0">
                <a:solidFill>
                  <a:srgbClr val="000000"/>
                </a:solidFill>
                <a:latin typeface="Times New Roman" panose="02020603050405020304" pitchFamily="18" charset="0"/>
              </a:rPr>
              <a:t>叉树里最多有</a:t>
            </a:r>
            <a:r>
              <a:rPr kumimoji="1" lang="en-US" altLang="zh-CN" sz="2800" b="1" i="1" dirty="0" err="1">
                <a:solidFill>
                  <a:srgbClr val="000000"/>
                </a:solidFill>
                <a:latin typeface="Times New Roman" panose="02020603050405020304" pitchFamily="18" charset="0"/>
              </a:rPr>
              <a:t>m</a:t>
            </a:r>
            <a:r>
              <a:rPr kumimoji="1" lang="en-US" altLang="zh-CN" sz="2800" b="1" i="1" baseline="30000" dirty="0" err="1">
                <a:solidFill>
                  <a:srgbClr val="000000"/>
                </a:solidFill>
                <a:latin typeface="Times New Roman" panose="02020603050405020304" pitchFamily="18" charset="0"/>
              </a:rPr>
              <a:t>h</a:t>
            </a:r>
            <a:r>
              <a:rPr lang="zh-CN" altLang="en-US" sz="2600" dirty="0">
                <a:solidFill>
                  <a:srgbClr val="000000"/>
                </a:solidFill>
                <a:latin typeface="Times New Roman" panose="02020603050405020304" pitchFamily="18" charset="0"/>
              </a:rPr>
              <a:t>个树叶</a:t>
            </a:r>
            <a:r>
              <a:rPr lang="en-US" altLang="zh-CN" sz="2600"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证明：采用数学归纳法</a:t>
            </a:r>
            <a:r>
              <a:rPr lang="en-US" altLang="zh-CN" sz="20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1) </a:t>
            </a:r>
            <a:r>
              <a:rPr lang="zh-CN" altLang="en-US" sz="2000" b="1" dirty="0">
                <a:solidFill>
                  <a:srgbClr val="000000"/>
                </a:solidFill>
                <a:latin typeface="Times New Roman" panose="02020603050405020304" pitchFamily="18" charset="0"/>
              </a:rPr>
              <a:t>高度</a:t>
            </a:r>
            <a:r>
              <a:rPr lang="en-US" altLang="zh-CN" sz="2000" b="1" dirty="0">
                <a:solidFill>
                  <a:srgbClr val="000000"/>
                </a:solidFill>
                <a:latin typeface="Times New Roman" panose="02020603050405020304" pitchFamily="18" charset="0"/>
              </a:rPr>
              <a:t>k=1</a:t>
            </a:r>
            <a:r>
              <a:rPr lang="zh-CN" altLang="en-US" sz="2000" b="1" dirty="0">
                <a:solidFill>
                  <a:srgbClr val="000000"/>
                </a:solidFill>
                <a:latin typeface="Times New Roman" panose="02020603050405020304" pitchFamily="18" charset="0"/>
              </a:rPr>
              <a:t>时，</a:t>
            </a:r>
            <a:r>
              <a:rPr lang="en-US" altLang="zh-CN" sz="2000" b="1" dirty="0">
                <a:solidFill>
                  <a:srgbClr val="000000"/>
                </a:solidFill>
                <a:latin typeface="Times New Roman" panose="02020603050405020304" pitchFamily="18" charset="0"/>
              </a:rPr>
              <a:t>h=1, </a:t>
            </a:r>
            <a:r>
              <a:rPr lang="zh-CN" altLang="en-US" sz="2000" b="1" dirty="0">
                <a:solidFill>
                  <a:srgbClr val="000000"/>
                </a:solidFill>
                <a:latin typeface="Times New Roman" panose="02020603050405020304" pitchFamily="18" charset="0"/>
              </a:rPr>
              <a:t>显然成立。</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2) </a:t>
            </a:r>
            <a:r>
              <a:rPr lang="zh-CN" altLang="en-US" sz="2000" b="1" dirty="0">
                <a:solidFill>
                  <a:srgbClr val="000000"/>
                </a:solidFill>
                <a:latin typeface="Times New Roman" panose="02020603050405020304" pitchFamily="18" charset="0"/>
              </a:rPr>
              <a:t>假设</a:t>
            </a:r>
            <a:r>
              <a:rPr lang="en-US" altLang="zh-CN" sz="2000" b="1" dirty="0">
                <a:solidFill>
                  <a:srgbClr val="000000"/>
                </a:solidFill>
                <a:latin typeface="Times New Roman" panose="02020603050405020304" pitchFamily="18" charset="0"/>
              </a:rPr>
              <a:t>k&lt;h</a:t>
            </a:r>
            <a:r>
              <a:rPr lang="zh-CN" altLang="en-US" sz="2000" b="1" dirty="0">
                <a:solidFill>
                  <a:srgbClr val="000000"/>
                </a:solidFill>
                <a:latin typeface="Times New Roman" panose="02020603050405020304" pitchFamily="18" charset="0"/>
              </a:rPr>
              <a:t>都满足</a:t>
            </a:r>
            <a:r>
              <a:rPr lang="en-US" altLang="zh-CN" sz="2000" b="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叉树最多有</a:t>
            </a:r>
            <a:r>
              <a:rPr kumimoji="1" lang="en-US" altLang="zh-CN" sz="2000" b="1" i="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k</a:t>
            </a:r>
            <a:r>
              <a:rPr lang="zh-CN" altLang="en-US" sz="2000" b="1" dirty="0">
                <a:solidFill>
                  <a:srgbClr val="000000"/>
                </a:solidFill>
                <a:latin typeface="Times New Roman" panose="02020603050405020304" pitchFamily="18" charset="0"/>
              </a:rPr>
              <a:t>个树叶</a:t>
            </a:r>
            <a:r>
              <a:rPr lang="en-US" altLang="zh-CN" sz="20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en-US" altLang="zh-CN" sz="2000" b="1" dirty="0">
                <a:solidFill>
                  <a:srgbClr val="000000"/>
                </a:solidFill>
                <a:latin typeface="Times New Roman" panose="02020603050405020304" pitchFamily="18" charset="0"/>
              </a:rPr>
              <a:t>              </a:t>
            </a:r>
            <a:r>
              <a:rPr lang="zh-CN" altLang="en-US" sz="2000" b="1" dirty="0">
                <a:solidFill>
                  <a:srgbClr val="000000"/>
                </a:solidFill>
                <a:latin typeface="Times New Roman" panose="02020603050405020304" pitchFamily="18" charset="0"/>
              </a:rPr>
              <a:t>当</a:t>
            </a:r>
            <a:r>
              <a:rPr lang="en-US" altLang="zh-CN" sz="2000" b="1" dirty="0">
                <a:solidFill>
                  <a:srgbClr val="000000"/>
                </a:solidFill>
                <a:latin typeface="Times New Roman" panose="02020603050405020304" pitchFamily="18" charset="0"/>
              </a:rPr>
              <a:t>k=h</a:t>
            </a:r>
            <a:r>
              <a:rPr lang="zh-CN" altLang="en-US" sz="2000" b="1" dirty="0">
                <a:solidFill>
                  <a:srgbClr val="000000"/>
                </a:solidFill>
                <a:latin typeface="Times New Roman" panose="02020603050405020304" pitchFamily="18" charset="0"/>
              </a:rPr>
              <a:t>时，树</a:t>
            </a:r>
            <a:r>
              <a:rPr lang="en-US" altLang="zh-CN" sz="2000" b="1" dirty="0">
                <a:solidFill>
                  <a:srgbClr val="000000"/>
                </a:solidFill>
                <a:latin typeface="Times New Roman" panose="02020603050405020304" pitchFamily="18" charset="0"/>
              </a:rPr>
              <a:t>T</a:t>
            </a:r>
            <a:r>
              <a:rPr lang="zh-CN" altLang="en-US" sz="2000" b="1" dirty="0">
                <a:solidFill>
                  <a:srgbClr val="000000"/>
                </a:solidFill>
                <a:latin typeface="Times New Roman" panose="02020603050405020304" pitchFamily="18" charset="0"/>
              </a:rPr>
              <a:t>的所有树叶都可以看</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作是删除从根到第一层的结点</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的边后所获得的所有</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子树的树叶，</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              故必然小于</a:t>
            </a:r>
            <a:r>
              <a:rPr lang="en-US" altLang="zh-CN" sz="2000" b="1" dirty="0">
                <a:solidFill>
                  <a:srgbClr val="000000"/>
                </a:solidFill>
                <a:latin typeface="Times New Roman" panose="02020603050405020304" pitchFamily="18" charset="0"/>
              </a:rPr>
              <a:t>m*</a:t>
            </a:r>
            <a:r>
              <a:rPr kumimoji="1" lang="en-US" altLang="zh-CN" sz="2000" b="1" i="1" dirty="0">
                <a:solidFill>
                  <a:srgbClr val="000000"/>
                </a:solidFill>
                <a:latin typeface="Times New Roman" panose="02020603050405020304" pitchFamily="18" charset="0"/>
              </a:rPr>
              <a:t>m</a:t>
            </a:r>
            <a:r>
              <a:rPr kumimoji="1" lang="en-US" altLang="zh-CN" sz="2000" b="1" i="1" baseline="30000" dirty="0">
                <a:solidFill>
                  <a:srgbClr val="000000"/>
                </a:solidFill>
                <a:latin typeface="Times New Roman" panose="02020603050405020304" pitchFamily="18" charset="0"/>
              </a:rPr>
              <a:t>h-1</a:t>
            </a:r>
            <a:r>
              <a:rPr lang="en-US" altLang="zh-CN" sz="2000" b="1" dirty="0">
                <a:solidFill>
                  <a:srgbClr val="000000"/>
                </a:solidFill>
                <a:latin typeface="Times New Roman" panose="02020603050405020304" pitchFamily="18" charset="0"/>
              </a:rPr>
              <a:t>=</a:t>
            </a:r>
            <a:r>
              <a:rPr lang="en-US" altLang="zh-CN" sz="2000" b="1" dirty="0" err="1">
                <a:solidFill>
                  <a:srgbClr val="000000"/>
                </a:solidFill>
                <a:latin typeface="Times New Roman" panose="02020603050405020304" pitchFamily="18" charset="0"/>
              </a:rPr>
              <a:t>m</a:t>
            </a:r>
            <a:r>
              <a:rPr kumimoji="1" lang="en-US" altLang="zh-CN" sz="2000" b="1" i="1" baseline="30000" dirty="0" err="1">
                <a:solidFill>
                  <a:srgbClr val="000000"/>
                </a:solidFill>
                <a:latin typeface="Times New Roman" panose="02020603050405020304" pitchFamily="18" charset="0"/>
              </a:rPr>
              <a:t>h</a:t>
            </a:r>
            <a:endParaRPr lang="en-US" altLang="zh-CN" sz="2000" b="1" dirty="0">
              <a:solidFill>
                <a:srgbClr val="000000"/>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endParaRPr lang="en-US" altLang="zh-CN" sz="26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grpSp>
        <p:nvGrpSpPr>
          <p:cNvPr id="2" name="Group 4"/>
          <p:cNvGrpSpPr>
            <a:grpSpLocks/>
          </p:cNvGrpSpPr>
          <p:nvPr/>
        </p:nvGrpSpPr>
        <p:grpSpPr bwMode="auto">
          <a:xfrm>
            <a:off x="6500814" y="3968750"/>
            <a:ext cx="3811587" cy="2001838"/>
            <a:chOff x="904" y="2614"/>
            <a:chExt cx="2764" cy="1550"/>
          </a:xfrm>
        </p:grpSpPr>
        <p:sp>
          <p:nvSpPr>
            <p:cNvPr id="104453" name="Line 5"/>
            <p:cNvSpPr>
              <a:spLocks noChangeShapeType="1"/>
            </p:cNvSpPr>
            <p:nvPr/>
          </p:nvSpPr>
          <p:spPr bwMode="auto">
            <a:xfrm flipH="1">
              <a:off x="1156" y="2614"/>
              <a:ext cx="1179" cy="49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4" name="Oval 6"/>
            <p:cNvSpPr>
              <a:spLocks noChangeArrowheads="1"/>
            </p:cNvSpPr>
            <p:nvPr/>
          </p:nvSpPr>
          <p:spPr bwMode="auto">
            <a:xfrm>
              <a:off x="904" y="3113"/>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第一子树</a:t>
              </a:r>
            </a:p>
          </p:txBody>
        </p:sp>
        <p:sp>
          <p:nvSpPr>
            <p:cNvPr id="104455" name="Line 7"/>
            <p:cNvSpPr>
              <a:spLocks noChangeShapeType="1"/>
            </p:cNvSpPr>
            <p:nvPr/>
          </p:nvSpPr>
          <p:spPr bwMode="auto">
            <a:xfrm flipH="1">
              <a:off x="2154" y="2614"/>
              <a:ext cx="182" cy="49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6" name="Oval 8"/>
            <p:cNvSpPr>
              <a:spLocks noChangeArrowheads="1"/>
            </p:cNvSpPr>
            <p:nvPr/>
          </p:nvSpPr>
          <p:spPr bwMode="auto">
            <a:xfrm>
              <a:off x="1882" y="3131"/>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2</a:t>
              </a:r>
              <a:r>
                <a:rPr kumimoji="1" lang="zh-CN" altLang="en-US" sz="1600">
                  <a:solidFill>
                    <a:srgbClr val="000000"/>
                  </a:solidFill>
                  <a:latin typeface="Times New Roman" panose="02020603050405020304" pitchFamily="18" charset="0"/>
                </a:rPr>
                <a:t>子树</a:t>
              </a:r>
            </a:p>
          </p:txBody>
        </p:sp>
        <p:sp>
          <p:nvSpPr>
            <p:cNvPr id="104457" name="Line 9"/>
            <p:cNvSpPr>
              <a:spLocks noChangeShapeType="1"/>
            </p:cNvSpPr>
            <p:nvPr/>
          </p:nvSpPr>
          <p:spPr bwMode="auto">
            <a:xfrm>
              <a:off x="2336" y="2614"/>
              <a:ext cx="1043" cy="589"/>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8" name="Rectangle 10"/>
            <p:cNvSpPr>
              <a:spLocks noChangeArrowheads="1"/>
            </p:cNvSpPr>
            <p:nvPr/>
          </p:nvSpPr>
          <p:spPr bwMode="auto">
            <a:xfrm>
              <a:off x="2591" y="3377"/>
              <a:ext cx="49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a:t>
              </a:r>
            </a:p>
          </p:txBody>
        </p:sp>
        <p:sp>
          <p:nvSpPr>
            <p:cNvPr id="104459" name="Oval 11"/>
            <p:cNvSpPr>
              <a:spLocks noChangeArrowheads="1"/>
            </p:cNvSpPr>
            <p:nvPr/>
          </p:nvSpPr>
          <p:spPr bwMode="auto">
            <a:xfrm>
              <a:off x="3107" y="3185"/>
              <a:ext cx="561" cy="979"/>
            </a:xfrm>
            <a:prstGeom prst="ellipse">
              <a:avLst/>
            </a:prstGeom>
            <a:noFill/>
            <a:ln w="28575">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a:solidFill>
                    <a:srgbClr val="000000"/>
                  </a:solidFill>
                  <a:latin typeface="Times New Roman" panose="02020603050405020304" pitchFamily="18" charset="0"/>
                </a:rPr>
                <a:t>高度</a:t>
              </a:r>
              <a:r>
                <a:rPr kumimoji="1" lang="en-US" altLang="zh-CN" sz="1600">
                  <a:solidFill>
                    <a:srgbClr val="000000"/>
                  </a:solidFill>
                  <a:latin typeface="Times New Roman" panose="02020603050405020304" pitchFamily="18" charset="0"/>
                </a:rPr>
                <a:t>&lt;h</a:t>
              </a:r>
              <a:r>
                <a:rPr kumimoji="1" lang="zh-CN" altLang="en-US" sz="1600">
                  <a:solidFill>
                    <a:srgbClr val="000000"/>
                  </a:solidFill>
                  <a:latin typeface="Times New Roman" panose="02020603050405020304" pitchFamily="18" charset="0"/>
                </a:rPr>
                <a:t>的</a:t>
              </a:r>
            </a:p>
            <a:p>
              <a:pPr algn="ctr" eaLnBrk="1" hangingPunct="1"/>
              <a:r>
                <a:rPr kumimoji="1" lang="zh-CN" altLang="en-US" sz="1600">
                  <a:solidFill>
                    <a:srgbClr val="000000"/>
                  </a:solidFill>
                  <a:latin typeface="Times New Roman" panose="02020603050405020304" pitchFamily="18" charset="0"/>
                </a:rPr>
                <a:t>第</a:t>
              </a:r>
              <a:r>
                <a:rPr kumimoji="1" lang="en-US" altLang="zh-CN" sz="1600">
                  <a:solidFill>
                    <a:srgbClr val="000000"/>
                  </a:solidFill>
                  <a:latin typeface="Times New Roman" panose="02020603050405020304" pitchFamily="18" charset="0"/>
                </a:rPr>
                <a:t>m</a:t>
              </a:r>
              <a:r>
                <a:rPr kumimoji="1" lang="zh-CN" altLang="en-US" sz="1600">
                  <a:solidFill>
                    <a:srgbClr val="000000"/>
                  </a:solidFill>
                  <a:latin typeface="Times New Roman" panose="02020603050405020304" pitchFamily="18" charset="0"/>
                </a:rPr>
                <a:t>子树</a:t>
              </a:r>
            </a:p>
          </p:txBody>
        </p:sp>
      </p:grpSp>
      <p:sp>
        <p:nvSpPr>
          <p:cNvPr id="12" name="Rectangle 3"/>
          <p:cNvSpPr>
            <a:spLocks noChangeArrowheads="1"/>
          </p:cNvSpPr>
          <p:nvPr/>
        </p:nvSpPr>
        <p:spPr bwMode="auto">
          <a:xfrm>
            <a:off x="1920454" y="1268414"/>
            <a:ext cx="8747547"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82663" indent="-9826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600" b="1" dirty="0">
                <a:solidFill>
                  <a:srgbClr val="FF0000"/>
                </a:solidFill>
                <a:latin typeface="Times New Roman" panose="02020603050405020304" pitchFamily="18" charset="0"/>
              </a:rPr>
              <a:t>性质</a:t>
            </a:r>
            <a:r>
              <a:rPr lang="en-US" altLang="zh-CN" sz="2600" b="1" dirty="0">
                <a:solidFill>
                  <a:srgbClr val="FF0000"/>
                </a:solidFill>
                <a:latin typeface="Times New Roman" panose="02020603050405020304" pitchFamily="18" charset="0"/>
              </a:rPr>
              <a:t>1   </a:t>
            </a:r>
            <a:r>
              <a:rPr lang="zh-CN" altLang="en-US" sz="2600" b="1" dirty="0">
                <a:solidFill>
                  <a:srgbClr val="000000"/>
                </a:solidFill>
                <a:latin typeface="Times New Roman" panose="02020603050405020304" pitchFamily="18" charset="0"/>
              </a:rPr>
              <a:t>带有</a:t>
            </a:r>
            <a:r>
              <a:rPr lang="en-US" altLang="zh-CN" sz="2600" b="1" i="1" dirty="0" err="1">
                <a:solidFill>
                  <a:srgbClr val="000000"/>
                </a:solidFill>
                <a:latin typeface="Times New Roman" panose="02020603050405020304" pitchFamily="18" charset="0"/>
              </a:rPr>
              <a:t>i</a:t>
            </a:r>
            <a:r>
              <a:rPr lang="zh-CN" altLang="en-US" sz="2600" b="1" dirty="0">
                <a:solidFill>
                  <a:srgbClr val="000000"/>
                </a:solidFill>
                <a:latin typeface="Times New Roman" panose="02020603050405020304" pitchFamily="18" charset="0"/>
              </a:rPr>
              <a:t>个分支点的正则</a:t>
            </a:r>
            <a:r>
              <a:rPr lang="en-US" altLang="zh-CN" sz="2600" b="1" i="1" dirty="0">
                <a:solidFill>
                  <a:srgbClr val="000000"/>
                </a:solidFill>
                <a:latin typeface="Times New Roman" panose="02020603050405020304" pitchFamily="18" charset="0"/>
              </a:rPr>
              <a:t>m</a:t>
            </a:r>
            <a:r>
              <a:rPr lang="zh-CN" altLang="en-US" sz="2600" b="1" dirty="0">
                <a:solidFill>
                  <a:srgbClr val="000000"/>
                </a:solidFill>
                <a:latin typeface="Times New Roman" panose="02020603050405020304" pitchFamily="18" charset="0"/>
              </a:rPr>
              <a:t>元树含有</a:t>
            </a:r>
            <a:r>
              <a:rPr lang="en-US" altLang="zh-CN" sz="2600" b="1" i="1" dirty="0">
                <a:solidFill>
                  <a:srgbClr val="000000"/>
                </a:solidFill>
                <a:latin typeface="Times New Roman" panose="02020603050405020304" pitchFamily="18" charset="0"/>
              </a:rPr>
              <a:t>n=mi+</a:t>
            </a:r>
            <a:r>
              <a:rPr lang="en-US" altLang="zh-CN" sz="2600" b="1" dirty="0">
                <a:solidFill>
                  <a:srgbClr val="000000"/>
                </a:solidFill>
                <a:latin typeface="Times New Roman" panose="02020603050405020304" pitchFamily="18" charset="0"/>
              </a:rPr>
              <a:t>1</a:t>
            </a:r>
            <a:r>
              <a:rPr lang="zh-CN" altLang="en-US" sz="2600" b="1" dirty="0">
                <a:solidFill>
                  <a:srgbClr val="000000"/>
                </a:solidFill>
                <a:latin typeface="Times New Roman" panose="02020603050405020304" pitchFamily="18" charset="0"/>
              </a:rPr>
              <a:t>个结点</a:t>
            </a:r>
            <a:r>
              <a:rPr lang="en-US" altLang="zh-CN" sz="2600" b="1" dirty="0">
                <a:solidFill>
                  <a:srgbClr val="000000"/>
                </a:solidFill>
                <a:latin typeface="Times New Roman" panose="02020603050405020304" pitchFamily="18" charset="0"/>
              </a:rPr>
              <a:t>.</a:t>
            </a:r>
          </a:p>
          <a:p>
            <a:pPr eaLnBrk="1" hangingPunct="1">
              <a:spcBef>
                <a:spcPct val="20000"/>
              </a:spcBef>
              <a:buClr>
                <a:schemeClr val="folHlink"/>
              </a:buClr>
              <a:buSzPct val="60000"/>
              <a:buFont typeface="Wingdings" panose="05000000000000000000" pitchFamily="2" charset="2"/>
              <a:buNone/>
            </a:pPr>
            <a:r>
              <a:rPr lang="zh-CN" altLang="en-US" sz="2000" b="1" dirty="0">
                <a:solidFill>
                  <a:srgbClr val="000000"/>
                </a:solidFill>
                <a:latin typeface="Times New Roman" panose="02020603050405020304" pitchFamily="18" charset="0"/>
              </a:rPr>
              <a:t>证明：除根之外每个结点都是分支点的孩子，因为每个分支点有</a:t>
            </a:r>
            <a:r>
              <a:rPr lang="en-US" altLang="zh-CN" sz="2000" b="1" i="1" dirty="0">
                <a:solidFill>
                  <a:srgbClr val="000000"/>
                </a:solidFill>
                <a:latin typeface="Times New Roman" panose="02020603050405020304" pitchFamily="18" charset="0"/>
              </a:rPr>
              <a:t>m</a:t>
            </a:r>
            <a:r>
              <a:rPr lang="zh-CN" altLang="en-US" sz="2000" b="1" dirty="0">
                <a:solidFill>
                  <a:srgbClr val="000000"/>
                </a:solidFill>
                <a:latin typeface="Times New Roman" panose="02020603050405020304" pitchFamily="18" charset="0"/>
              </a:rPr>
              <a:t>个孩子，所以</a:t>
            </a:r>
            <a:r>
              <a:rPr lang="en-US" altLang="zh-CN" sz="2000" b="1" i="1" dirty="0">
                <a:solidFill>
                  <a:srgbClr val="000000"/>
                </a:solidFill>
                <a:latin typeface="Times New Roman" panose="02020603050405020304" pitchFamily="18" charset="0"/>
              </a:rPr>
              <a:t>n=mi+</a:t>
            </a:r>
            <a:r>
              <a:rPr lang="en-US" altLang="zh-CN" sz="2000" b="1" dirty="0">
                <a:solidFill>
                  <a:srgbClr val="000000"/>
                </a:solidFill>
                <a:latin typeface="Times New Roman" panose="02020603050405020304" pitchFamily="18" charset="0"/>
              </a:rPr>
              <a:t>1.</a:t>
            </a:r>
          </a:p>
          <a:p>
            <a:pPr eaLnBrk="1" hangingPunct="1">
              <a:spcBef>
                <a:spcPct val="20000"/>
              </a:spcBef>
              <a:buClr>
                <a:schemeClr val="folHlink"/>
              </a:buClr>
              <a:buSzPct val="60000"/>
              <a:buFont typeface="Wingdings" panose="05000000000000000000" pitchFamily="2" charset="2"/>
              <a:buNone/>
            </a:pPr>
            <a:endParaRPr lang="en-US" altLang="zh-CN" sz="2000" b="1" dirty="0">
              <a:solidFill>
                <a:srgbClr val="000000"/>
              </a:solidFill>
              <a:latin typeface="Times New Roman" panose="02020603050405020304" pitchFamily="18" charset="0"/>
            </a:endParaRPr>
          </a:p>
          <a:p>
            <a:pPr eaLnBrk="1" hangingPunct="1"/>
            <a:endParaRPr lang="en-US" altLang="zh-CN" sz="2400" b="1" dirty="0">
              <a:solidFill>
                <a:srgbClr val="000000"/>
              </a:solidFill>
              <a:latin typeface="Times New Roman" panose="02020603050405020304" pitchFamily="18" charset="0"/>
            </a:endParaRPr>
          </a:p>
        </p:txBody>
      </p:sp>
      <p:sp>
        <p:nvSpPr>
          <p:cNvPr id="13" name="Rectangle 2"/>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179388" eaLnBrk="1" hangingPunct="1"/>
            <a:r>
              <a:rPr lang="zh-CN" altLang="en-US" sz="4000" b="1" dirty="0">
                <a:solidFill>
                  <a:schemeClr val="tx1">
                    <a:lumMod val="75000"/>
                  </a:schemeClr>
                </a:solidFill>
                <a:latin typeface="Garamond" panose="02020404030301010803" pitchFamily="18" charset="0"/>
              </a:rPr>
              <a:t>根树的性质</a:t>
            </a:r>
          </a:p>
        </p:txBody>
      </p:sp>
    </p:spTree>
    <p:extLst>
      <p:ext uri="{BB962C8B-B14F-4D97-AF65-F5344CB8AC3E}">
        <p14:creationId xmlns:p14="http://schemas.microsoft.com/office/powerpoint/2010/main" val="1234443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2211">
                                            <p:txEl>
                                              <p:pRg st="1" end="1"/>
                                            </p:txEl>
                                          </p:spTgt>
                                        </p:tgtEl>
                                        <p:attrNameLst>
                                          <p:attrName>style.visibility</p:attrName>
                                        </p:attrNameLst>
                                      </p:cBhvr>
                                      <p:to>
                                        <p:strVal val="visible"/>
                                      </p:to>
                                    </p:set>
                                    <p:animEffect transition="in" filter="blinds(horizontal)">
                                      <p:cBhvr>
                                        <p:cTn id="7" dur="500"/>
                                        <p:tgtEl>
                                          <p:spTgt spid="862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2211">
                                            <p:txEl>
                                              <p:pRg st="2" end="2"/>
                                            </p:txEl>
                                          </p:spTgt>
                                        </p:tgtEl>
                                        <p:attrNameLst>
                                          <p:attrName>style.visibility</p:attrName>
                                        </p:attrNameLst>
                                      </p:cBhvr>
                                      <p:to>
                                        <p:strVal val="visible"/>
                                      </p:to>
                                    </p:set>
                                    <p:animEffect transition="in" filter="blinds(horizontal)">
                                      <p:cBhvr>
                                        <p:cTn id="12" dur="500"/>
                                        <p:tgtEl>
                                          <p:spTgt spid="862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2211">
                                            <p:txEl>
                                              <p:pRg st="3" end="3"/>
                                            </p:txEl>
                                          </p:spTgt>
                                        </p:tgtEl>
                                        <p:attrNameLst>
                                          <p:attrName>style.visibility</p:attrName>
                                        </p:attrNameLst>
                                      </p:cBhvr>
                                      <p:to>
                                        <p:strVal val="visible"/>
                                      </p:to>
                                    </p:set>
                                    <p:animEffect transition="in" filter="blinds(horizontal)">
                                      <p:cBhvr>
                                        <p:cTn id="17" dur="500"/>
                                        <p:tgtEl>
                                          <p:spTgt spid="8622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62211">
                                            <p:txEl>
                                              <p:pRg st="4" end="4"/>
                                            </p:txEl>
                                          </p:spTgt>
                                        </p:tgtEl>
                                        <p:attrNameLst>
                                          <p:attrName>style.visibility</p:attrName>
                                        </p:attrNameLst>
                                      </p:cBhvr>
                                      <p:to>
                                        <p:strVal val="visible"/>
                                      </p:to>
                                    </p:set>
                                    <p:animEffect transition="in" filter="blinds(horizontal)">
                                      <p:cBhvr>
                                        <p:cTn id="22" dur="500"/>
                                        <p:tgtEl>
                                          <p:spTgt spid="86221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62211">
                                            <p:txEl>
                                              <p:pRg st="5" end="5"/>
                                            </p:txEl>
                                          </p:spTgt>
                                        </p:tgtEl>
                                        <p:attrNameLst>
                                          <p:attrName>style.visibility</p:attrName>
                                        </p:attrNameLst>
                                      </p:cBhvr>
                                      <p:to>
                                        <p:strVal val="visible"/>
                                      </p:to>
                                    </p:set>
                                    <p:animEffect transition="in" filter="blinds(horizontal)">
                                      <p:cBhvr>
                                        <p:cTn id="32" dur="500"/>
                                        <p:tgtEl>
                                          <p:spTgt spid="862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62211">
                                            <p:txEl>
                                              <p:pRg st="6" end="6"/>
                                            </p:txEl>
                                          </p:spTgt>
                                        </p:tgtEl>
                                        <p:attrNameLst>
                                          <p:attrName>style.visibility</p:attrName>
                                        </p:attrNameLst>
                                      </p:cBhvr>
                                      <p:to>
                                        <p:strVal val="visible"/>
                                      </p:to>
                                    </p:set>
                                    <p:animEffect transition="in" filter="blinds(horizontal)">
                                      <p:cBhvr>
                                        <p:cTn id="37" dur="500"/>
                                        <p:tgtEl>
                                          <p:spTgt spid="862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62211">
                                            <p:txEl>
                                              <p:pRg st="7" end="7"/>
                                            </p:txEl>
                                          </p:spTgt>
                                        </p:tgtEl>
                                        <p:attrNameLst>
                                          <p:attrName>style.visibility</p:attrName>
                                        </p:attrNameLst>
                                      </p:cBhvr>
                                      <p:to>
                                        <p:strVal val="visible"/>
                                      </p:to>
                                    </p:set>
                                    <p:animEffect transition="in" filter="blinds(horizontal)">
                                      <p:cBhvr>
                                        <p:cTn id="42" dur="500"/>
                                        <p:tgtEl>
                                          <p:spTgt spid="862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62211">
                                            <p:txEl>
                                              <p:pRg st="8" end="8"/>
                                            </p:txEl>
                                          </p:spTgt>
                                        </p:tgtEl>
                                        <p:attrNameLst>
                                          <p:attrName>style.visibility</p:attrName>
                                        </p:attrNameLst>
                                      </p:cBhvr>
                                      <p:to>
                                        <p:strVal val="visible"/>
                                      </p:to>
                                    </p:set>
                                    <p:animEffect transition="in" filter="blinds(horizontal)">
                                      <p:cBhvr>
                                        <p:cTn id="47" dur="500"/>
                                        <p:tgtEl>
                                          <p:spTgt spid="8622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blinds(horizontal)">
                                      <p:cBhvr>
                                        <p:cTn id="5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endParaRPr lang="zh-CN" altLang="en-US" dirty="0"/>
          </a:p>
        </p:txBody>
      </p:sp>
      <mc:AlternateContent xmlns:mc="http://schemas.openxmlformats.org/markup-compatibility/2006">
        <mc:Choice xmlns:a14="http://schemas.microsoft.com/office/drawing/2010/main" Requires="a14">
          <p:sp>
            <p:nvSpPr>
              <p:cNvPr id="5" name="Rectangle 3"/>
              <p:cNvSpPr>
                <a:spLocks noChangeArrowheads="1"/>
              </p:cNvSpPr>
              <p:nvPr/>
            </p:nvSpPr>
            <p:spPr bwMode="auto">
              <a:xfrm>
                <a:off x="2108462" y="1268414"/>
                <a:ext cx="8102339" cy="4505849"/>
              </a:xfrm>
              <a:prstGeom prst="rect">
                <a:avLst/>
              </a:prstGeom>
              <a:noFill/>
              <a:ln w="9525">
                <a:noFill/>
                <a:miter lim="800000"/>
                <a:headEnd/>
                <a:tailEnd/>
              </a:ln>
              <a:effectLst/>
            </p:spPr>
            <p:txBody>
              <a:bodyPr wrap="square">
                <a:spAutoFit/>
              </a:bodyPr>
              <a:lstStyle/>
              <a:p>
                <a:pPr>
                  <a:spcBef>
                    <a:spcPct val="20000"/>
                  </a:spcBef>
                  <a:buClr>
                    <a:srgbClr val="795185"/>
                  </a:buClr>
                  <a:buSzPct val="60000"/>
                </a:pPr>
                <a:r>
                  <a:rPr lang="en-US" altLang="zh-CN" sz="3200" dirty="0">
                    <a:solidFill>
                      <a:srgbClr val="FF0000"/>
                    </a:solidFill>
                  </a:rPr>
                  <a:t>Huffman</a:t>
                </a:r>
                <a:r>
                  <a:rPr lang="zh-CN" altLang="en-US" sz="3200" dirty="0">
                    <a:solidFill>
                      <a:srgbClr val="FF0000"/>
                    </a:solidFill>
                  </a:rPr>
                  <a:t>树构造算法</a:t>
                </a:r>
                <a:endParaRPr lang="en-US" altLang="zh-CN" sz="3200" dirty="0">
                  <a:solidFill>
                    <a:srgbClr val="FF0000"/>
                  </a:solidFill>
                </a:endParaRPr>
              </a:p>
              <a:p>
                <a:pPr>
                  <a:spcBef>
                    <a:spcPct val="20000"/>
                  </a:spcBef>
                  <a:buClr>
                    <a:srgbClr val="795185"/>
                  </a:buClr>
                  <a:buSzPct val="60000"/>
                </a:pPr>
                <a:r>
                  <a:rPr lang="en-US" altLang="zh-CN" sz="2600" dirty="0">
                    <a:solidFill>
                      <a:srgbClr val="000000"/>
                    </a:solidFill>
                  </a:rPr>
                  <a:t>1</a:t>
                </a:r>
                <a:r>
                  <a:rPr lang="zh-CN" altLang="en-US" sz="2600" dirty="0">
                    <a:solidFill>
                      <a:srgbClr val="000000"/>
                    </a:solidFill>
                  </a:rPr>
                  <a:t>、根据所有权重</a:t>
                </a:r>
                <a14:m>
                  <m:oMath xmlns:m="http://schemas.openxmlformats.org/officeDocument/2006/math">
                    <m:sSub>
                      <m:sSubPr>
                        <m:ctrlPr>
                          <a:rPr lang="en-US" altLang="zh-CN" sz="2600" i="1">
                            <a:solidFill>
                              <a:srgbClr val="000000"/>
                            </a:solidFill>
                            <a:latin typeface="Cambria Math" panose="02040503050406030204" pitchFamily="18" charset="0"/>
                          </a:rPr>
                        </m:ctrlPr>
                      </m:sSubPr>
                      <m:e>
                        <m:r>
                          <m:rPr>
                            <m:lit/>
                          </m:rPr>
                          <a:rPr lang="en-US" altLang="zh-CN" sz="2600" i="1">
                            <a:solidFill>
                              <a:srgbClr val="000000"/>
                            </a:solidFill>
                            <a:latin typeface="Cambria Math" panose="02040503050406030204" pitchFamily="18" charset="0"/>
                          </a:rPr>
                          <m:t>{</m:t>
                        </m:r>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𝟏</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𝟐</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𝒏</m:t>
                        </m:r>
                      </m:sub>
                    </m:sSub>
                    <m:r>
                      <m:rPr>
                        <m:lit/>
                      </m:rPr>
                      <a:rPr lang="en-US" altLang="zh-CN" sz="2600" i="1">
                        <a:solidFill>
                          <a:srgbClr val="000000"/>
                        </a:solidFill>
                        <a:latin typeface="Cambria Math" panose="02040503050406030204" pitchFamily="18" charset="0"/>
                      </a:rPr>
                      <m:t>}</m:t>
                    </m:r>
                  </m:oMath>
                </a14:m>
                <a:r>
                  <a:rPr lang="zh-CN" altLang="en-US" sz="2600" dirty="0">
                    <a:solidFill>
                      <a:srgbClr val="000000"/>
                    </a:solidFill>
                  </a:rPr>
                  <a:t>构造二叉树集合</a:t>
                </a:r>
                <a14:m>
                  <m:oMath xmlns:m="http://schemas.openxmlformats.org/officeDocument/2006/math">
                    <m:r>
                      <m:rPr>
                        <m:lit/>
                      </m:rP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𝟏</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𝟐</m:t>
                        </m:r>
                      </m:sub>
                    </m:sSub>
                    <m:r>
                      <a:rPr lang="en-US" altLang="zh-CN" sz="2600" i="1">
                        <a:solidFill>
                          <a:srgbClr val="000000"/>
                        </a:solidFill>
                        <a:latin typeface="Cambria Math" panose="02040503050406030204" pitchFamily="18" charset="0"/>
                      </a:rPr>
                      <m:t>,⋯,</m:t>
                    </m:r>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𝒏</m:t>
                        </m:r>
                      </m:sub>
                    </m:sSub>
                    <m:r>
                      <m:rPr>
                        <m:lit/>
                      </m:rPr>
                      <a:rPr lang="en-US" altLang="zh-CN" sz="2600" i="1">
                        <a:solidFill>
                          <a:srgbClr val="000000"/>
                        </a:solidFill>
                        <a:latin typeface="Cambria Math" panose="02040503050406030204" pitchFamily="18" charset="0"/>
                      </a:rPr>
                      <m:t>}</m:t>
                    </m:r>
                  </m:oMath>
                </a14:m>
                <a:r>
                  <a:rPr lang="zh-CN" altLang="en-US" sz="2600" dirty="0">
                    <a:solidFill>
                      <a:srgbClr val="000000"/>
                    </a:solidFill>
                  </a:rPr>
                  <a:t>，其中树</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𝑻</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仅有一个权重为</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的结点；</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2</a:t>
                </a:r>
                <a:r>
                  <a:rPr lang="zh-CN" altLang="en-US" sz="2600" dirty="0">
                    <a:solidFill>
                      <a:srgbClr val="000000"/>
                    </a:solidFill>
                  </a:rPr>
                  <a:t>、将这些</a:t>
                </a:r>
                <a14:m>
                  <m:oMath xmlns:m="http://schemas.openxmlformats.org/officeDocument/2006/math">
                    <m:sSub>
                      <m:sSubPr>
                        <m:ctrlPr>
                          <a:rPr lang="en-US" altLang="zh-CN" sz="2600" i="1">
                            <a:solidFill>
                              <a:srgbClr val="000000"/>
                            </a:solidFill>
                            <a:latin typeface="Cambria Math" panose="02040503050406030204" pitchFamily="18" charset="0"/>
                          </a:rPr>
                        </m:ctrlPr>
                      </m:sSubPr>
                      <m:e>
                        <m:r>
                          <a:rPr lang="en-US" altLang="zh-CN" sz="2600" i="1">
                            <a:solidFill>
                              <a:srgbClr val="000000"/>
                            </a:solidFill>
                            <a:latin typeface="Cambria Math" panose="02040503050406030204" pitchFamily="18" charset="0"/>
                          </a:rPr>
                          <m:t>𝒘</m:t>
                        </m:r>
                      </m:e>
                      <m:sub>
                        <m:r>
                          <a:rPr lang="en-US" altLang="zh-CN" sz="2600" i="1">
                            <a:solidFill>
                              <a:srgbClr val="000000"/>
                            </a:solidFill>
                            <a:latin typeface="Cambria Math" panose="02040503050406030204" pitchFamily="18" charset="0"/>
                          </a:rPr>
                          <m:t>𝒊</m:t>
                        </m:r>
                      </m:sub>
                    </m:sSub>
                  </m:oMath>
                </a14:m>
                <a:r>
                  <a:rPr lang="zh-CN" altLang="en-US" sz="2600" dirty="0">
                    <a:solidFill>
                      <a:srgbClr val="000000"/>
                    </a:solidFill>
                  </a:rPr>
                  <a:t>按照从小到大进行排序，权重越小越靠前，放入优先级队列</a:t>
                </a:r>
                <a:r>
                  <a:rPr lang="en-US" altLang="zh-CN" sz="2600" dirty="0">
                    <a:solidFill>
                      <a:srgbClr val="000000"/>
                    </a:solidFill>
                  </a:rPr>
                  <a:t>Q</a:t>
                </a:r>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3</a:t>
                </a:r>
                <a:r>
                  <a:rPr lang="zh-CN" altLang="en-US" sz="2600" dirty="0">
                    <a:solidFill>
                      <a:srgbClr val="000000"/>
                    </a:solidFill>
                  </a:rPr>
                  <a:t>、 从</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中连续弹出两次队首元素并将对应的二叉树分别作为左右子树进行二叉树合并，合并后根结点权重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左子树根结点权重</a:t>
                </a:r>
                <a14:m>
                  <m:oMath xmlns:m="http://schemas.openxmlformats.org/officeDocument/2006/math">
                    <m:r>
                      <a:rPr lang="en-US" altLang="zh-CN" sz="2600" i="1">
                        <a:solidFill>
                          <a:srgbClr val="000000"/>
                        </a:solidFill>
                        <a:latin typeface="Cambria Math" panose="02040503050406030204" pitchFamily="18" charset="0"/>
                      </a:rPr>
                      <m:t>+</m:t>
                    </m:r>
                  </m:oMath>
                </a14:m>
                <a:r>
                  <a:rPr lang="zh-CN" altLang="en-US" sz="2600" dirty="0">
                    <a:solidFill>
                      <a:srgbClr val="000000"/>
                    </a:solidFill>
                  </a:rPr>
                  <a:t>右子树根结点权重，将该值根据大小插入优先级</a:t>
                </a:r>
                <a14:m>
                  <m:oMath xmlns:m="http://schemas.openxmlformats.org/officeDocument/2006/math">
                    <m:r>
                      <m:rPr>
                        <m:nor/>
                      </m:rPr>
                      <a:rPr lang="zh-CN" altLang="en-US" sz="2600" dirty="0">
                        <a:solidFill>
                          <a:srgbClr val="000000"/>
                        </a:solidFill>
                      </a:rPr>
                      <m:t>队列</m:t>
                    </m:r>
                    <m:r>
                      <a:rPr lang="en-US" altLang="zh-CN" sz="2600">
                        <a:solidFill>
                          <a:srgbClr val="000000"/>
                        </a:solidFill>
                        <a:latin typeface="Cambria Math" panose="02040503050406030204" pitchFamily="18" charset="0"/>
                      </a:rPr>
                      <m:t>𝑸</m:t>
                    </m:r>
                  </m:oMath>
                </a14:m>
                <a:r>
                  <a:rPr lang="zh-CN" altLang="en-US" sz="2600" dirty="0">
                    <a:solidFill>
                      <a:srgbClr val="000000"/>
                    </a:solidFill>
                  </a:rPr>
                  <a:t>中；</a:t>
                </a:r>
                <a:endParaRPr lang="en-US" altLang="zh-CN" sz="2600" dirty="0">
                  <a:solidFill>
                    <a:srgbClr val="000000"/>
                  </a:solidFill>
                </a:endParaRPr>
              </a:p>
              <a:p>
                <a:pPr>
                  <a:spcBef>
                    <a:spcPct val="20000"/>
                  </a:spcBef>
                  <a:buClr>
                    <a:srgbClr val="795185"/>
                  </a:buClr>
                  <a:buSzPct val="60000"/>
                </a:pPr>
                <a:r>
                  <a:rPr lang="en-US" altLang="zh-CN" sz="2600" dirty="0">
                    <a:solidFill>
                      <a:srgbClr val="000000"/>
                    </a:solidFill>
                  </a:rPr>
                  <a:t>4</a:t>
                </a:r>
                <a:r>
                  <a:rPr lang="zh-CN" altLang="en-US" sz="2600" dirty="0">
                    <a:solidFill>
                      <a:srgbClr val="000000"/>
                    </a:solidFill>
                  </a:rPr>
                  <a:t>、重复步骤</a:t>
                </a:r>
                <a:r>
                  <a:rPr lang="en-US" altLang="zh-CN" sz="2600" dirty="0">
                    <a:solidFill>
                      <a:srgbClr val="000000"/>
                    </a:solidFill>
                  </a:rPr>
                  <a:t>3</a:t>
                </a:r>
                <a:r>
                  <a:rPr lang="zh-CN" altLang="en-US" sz="2600" dirty="0">
                    <a:solidFill>
                      <a:srgbClr val="000000"/>
                    </a:solidFill>
                  </a:rPr>
                  <a:t>，直到</a:t>
                </a:r>
                <a14:m>
                  <m:oMath xmlns:m="http://schemas.openxmlformats.org/officeDocument/2006/math">
                    <m:r>
                      <a:rPr lang="en-US" altLang="zh-CN" sz="2600" i="1">
                        <a:solidFill>
                          <a:srgbClr val="000000"/>
                        </a:solidFill>
                        <a:latin typeface="Cambria Math" panose="02040503050406030204" pitchFamily="18" charset="0"/>
                      </a:rPr>
                      <m:t>𝑸</m:t>
                    </m:r>
                  </m:oMath>
                </a14:m>
                <a:r>
                  <a:rPr lang="zh-CN" altLang="en-US" sz="2600" dirty="0">
                    <a:solidFill>
                      <a:srgbClr val="000000"/>
                    </a:solidFill>
                  </a:rPr>
                  <a:t>为空。</a:t>
                </a:r>
                <a:endParaRPr lang="en-US" altLang="zh-CN" sz="2600" dirty="0">
                  <a:solidFill>
                    <a:srgbClr val="000000"/>
                  </a:solidFill>
                </a:endParaRPr>
              </a:p>
            </p:txBody>
          </p:sp>
        </mc:Choice>
        <mc:Fallback>
          <p:sp>
            <p:nvSpPr>
              <p:cNvPr id="5" name="Rectangle 3"/>
              <p:cNvSpPr>
                <a:spLocks noRot="1" noChangeAspect="1" noMove="1" noResize="1" noEditPoints="1" noAdjustHandles="1" noChangeArrowheads="1" noChangeShapeType="1" noTextEdit="1"/>
              </p:cNvSpPr>
              <p:nvPr/>
            </p:nvSpPr>
            <p:spPr bwMode="auto">
              <a:xfrm>
                <a:off x="2108462" y="1268414"/>
                <a:ext cx="8102339" cy="4505849"/>
              </a:xfrm>
              <a:prstGeom prst="rect">
                <a:avLst/>
              </a:prstGeom>
              <a:blipFill>
                <a:blip r:embed="rId2"/>
                <a:stretch>
                  <a:fillRect l="-1956" t="-2436" r="-5493" b="-2842"/>
                </a:stretch>
              </a:blipFill>
              <a:ln w="9525">
                <a:noFill/>
                <a:miter lim="800000"/>
                <a:headEnd/>
                <a:tailEnd/>
              </a:ln>
              <a:effectLst/>
            </p:spPr>
            <p:txBody>
              <a:bodyPr/>
              <a:lstStyle/>
              <a:p>
                <a:r>
                  <a:rPr lang="zh-CN" altLang="en-US">
                    <a:noFill/>
                  </a:rPr>
                  <a:t> </a:t>
                </a:r>
              </a:p>
            </p:txBody>
          </p:sp>
        </mc:Fallback>
      </mc:AlternateContent>
      <p:sp>
        <p:nvSpPr>
          <p:cNvPr id="3" name="矩形 2"/>
          <p:cNvSpPr/>
          <p:nvPr/>
        </p:nvSpPr>
        <p:spPr>
          <a:xfrm>
            <a:off x="6256996" y="3159802"/>
            <a:ext cx="1005403" cy="369332"/>
          </a:xfrm>
          <a:prstGeom prst="rect">
            <a:avLst/>
          </a:prstGeom>
        </p:spPr>
        <p:txBody>
          <a:bodyPr wrap="none">
            <a:spAutoFit/>
          </a:bodyPr>
          <a:lstStyle/>
          <a:p>
            <a:r>
              <a:rPr lang="en-US" altLang="zh-CN" dirty="0"/>
              <a:t>O(</a:t>
            </a:r>
            <a:r>
              <a:rPr lang="en-US" altLang="zh-CN" dirty="0" err="1"/>
              <a:t>nlogn</a:t>
            </a:r>
            <a:r>
              <a:rPr lang="en-US" altLang="zh-CN" dirty="0"/>
              <a:t>)</a:t>
            </a:r>
            <a:endParaRPr lang="zh-CN" altLang="en-US" dirty="0"/>
          </a:p>
        </p:txBody>
      </p:sp>
      <p:sp>
        <p:nvSpPr>
          <p:cNvPr id="6" name="矩形 5"/>
          <p:cNvSpPr/>
          <p:nvPr/>
        </p:nvSpPr>
        <p:spPr>
          <a:xfrm>
            <a:off x="6748300" y="4770127"/>
            <a:ext cx="883575" cy="369332"/>
          </a:xfrm>
          <a:prstGeom prst="rect">
            <a:avLst/>
          </a:prstGeom>
        </p:spPr>
        <p:txBody>
          <a:bodyPr wrap="none">
            <a:spAutoFit/>
          </a:bodyPr>
          <a:lstStyle/>
          <a:p>
            <a:r>
              <a:rPr lang="en-US" altLang="zh-CN" dirty="0"/>
              <a:t>O(</a:t>
            </a:r>
            <a:r>
              <a:rPr lang="en-US" altLang="zh-CN" dirty="0" err="1"/>
              <a:t>logn</a:t>
            </a:r>
            <a:r>
              <a:rPr lang="en-US" altLang="zh-CN" dirty="0"/>
              <a:t>)</a:t>
            </a:r>
            <a:endParaRPr lang="zh-CN" altLang="en-US" dirty="0"/>
          </a:p>
        </p:txBody>
      </p:sp>
      <p:sp>
        <p:nvSpPr>
          <p:cNvPr id="7" name="矩形 6"/>
          <p:cNvSpPr/>
          <p:nvPr/>
        </p:nvSpPr>
        <p:spPr>
          <a:xfrm>
            <a:off x="6850609" y="5282023"/>
            <a:ext cx="724878" cy="369332"/>
          </a:xfrm>
          <a:prstGeom prst="rect">
            <a:avLst/>
          </a:prstGeom>
        </p:spPr>
        <p:txBody>
          <a:bodyPr wrap="none">
            <a:spAutoFit/>
          </a:bodyPr>
          <a:lstStyle/>
          <a:p>
            <a:r>
              <a:rPr lang="en-US" altLang="zh-CN" dirty="0"/>
              <a:t>n-2</a:t>
            </a:r>
            <a:r>
              <a:rPr lang="zh-CN" altLang="en-US" dirty="0"/>
              <a:t>次</a:t>
            </a:r>
          </a:p>
        </p:txBody>
      </p:sp>
      <p:sp>
        <p:nvSpPr>
          <p:cNvPr id="8" name="矩形 7"/>
          <p:cNvSpPr/>
          <p:nvPr/>
        </p:nvSpPr>
        <p:spPr>
          <a:xfrm>
            <a:off x="3755718" y="6012161"/>
            <a:ext cx="3082895" cy="369332"/>
          </a:xfrm>
          <a:prstGeom prst="rect">
            <a:avLst/>
          </a:prstGeom>
        </p:spPr>
        <p:txBody>
          <a:bodyPr wrap="none">
            <a:spAutoFit/>
          </a:bodyPr>
          <a:lstStyle/>
          <a:p>
            <a:r>
              <a:rPr lang="zh-CN" altLang="en-US" dirty="0"/>
              <a:t>整个算法计算复杂度</a:t>
            </a:r>
            <a:r>
              <a:rPr lang="en-US" altLang="zh-CN" dirty="0"/>
              <a:t>O(</a:t>
            </a:r>
            <a:r>
              <a:rPr lang="en-US" altLang="zh-CN" dirty="0" err="1"/>
              <a:t>nlogn</a:t>
            </a:r>
            <a:r>
              <a:rPr lang="en-US" altLang="zh-CN" dirty="0"/>
              <a:t>)</a:t>
            </a:r>
            <a:endParaRPr lang="zh-CN" altLang="en-US" dirty="0"/>
          </a:p>
        </p:txBody>
      </p:sp>
    </p:spTree>
    <p:extLst>
      <p:ext uri="{BB962C8B-B14F-4D97-AF65-F5344CB8AC3E}">
        <p14:creationId xmlns:p14="http://schemas.microsoft.com/office/powerpoint/2010/main" val="234661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D643-57BB-4E73-9C2A-5F7B9F12F02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Huffman</a:t>
            </a:r>
            <a:r>
              <a:rPr lang="zh-CN" altLang="en-US" dirty="0">
                <a:latin typeface="Times New Roman" panose="02020603050405020304" pitchFamily="18" charset="0"/>
                <a:cs typeface="Times New Roman" panose="02020603050405020304" pitchFamily="18" charset="0"/>
              </a:rPr>
              <a:t>树</a:t>
            </a:r>
          </a:p>
        </p:txBody>
      </p:sp>
      <p:sp>
        <p:nvSpPr>
          <p:cNvPr id="3" name="Content Placeholder 2">
            <a:extLst>
              <a:ext uri="{FF2B5EF4-FFF2-40B4-BE49-F238E27FC236}">
                <a16:creationId xmlns:a16="http://schemas.microsoft.com/office/drawing/2014/main" id="{A5ADF20D-2EC5-497B-9CC6-BCF18F4F3FD3}"/>
              </a:ext>
            </a:extLst>
          </p:cNvPr>
          <p:cNvSpPr>
            <a:spLocks noGrp="1"/>
          </p:cNvSpPr>
          <p:nvPr>
            <p:ph idx="1"/>
          </p:nvPr>
        </p:nvSpPr>
        <p:spPr>
          <a:xfrm>
            <a:off x="1896795" y="1259114"/>
            <a:ext cx="8433581" cy="5214257"/>
          </a:xfrm>
        </p:spPr>
        <p:txBody>
          <a:bodyPr>
            <a:normAutofit/>
          </a:bodyPr>
          <a:lstStyle/>
          <a:p>
            <a:pPr marL="0" indent="0">
              <a:buNone/>
            </a:pPr>
            <a:r>
              <a:rPr lang="zh-CN" altLang="en-US" sz="2400" dirty="0">
                <a:solidFill>
                  <a:srgbClr val="FF0000"/>
                </a:solidFill>
                <a:latin typeface="Times New Roman" panose="02020603050405020304" pitchFamily="18" charset="0"/>
                <a:cs typeface="Times New Roman" panose="02020603050405020304" pitchFamily="18" charset="0"/>
              </a:rPr>
              <a:t>定理</a:t>
            </a:r>
            <a:r>
              <a:rPr lang="en-US" altLang="zh-CN" sz="2400" dirty="0">
                <a:solidFill>
                  <a:srgbClr val="FF0000"/>
                </a:solidFill>
                <a:latin typeface="Times New Roman" panose="02020603050405020304" pitchFamily="18" charset="0"/>
                <a:cs typeface="Times New Roman" panose="02020603050405020304" pitchFamily="18" charset="0"/>
              </a:rPr>
              <a:t>3.6.1 </a:t>
            </a: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Huffman</a:t>
            </a:r>
            <a:r>
              <a:rPr lang="zh-CN" altLang="en-US" sz="2400" dirty="0">
                <a:latin typeface="Times New Roman" panose="02020603050405020304" pitchFamily="18" charset="0"/>
                <a:cs typeface="Times New Roman" panose="02020603050405020304" pitchFamily="18" charset="0"/>
              </a:rPr>
              <a:t>算法得到的二叉树是最优二叉树。</a:t>
            </a:r>
            <a:endParaRPr lang="en-US" altLang="zh-CN" sz="2400" dirty="0">
              <a:latin typeface="Times New Roman" panose="02020603050405020304" pitchFamily="18" charset="0"/>
              <a:cs typeface="Times New Roman" panose="02020603050405020304" pitchFamily="18" charset="0"/>
            </a:endParaRPr>
          </a:p>
          <a:p>
            <a:pPr marL="0" indent="0">
              <a:buNone/>
            </a:pPr>
            <a:r>
              <a:rPr lang="zh-CN" altLang="en-US" sz="2400" dirty="0">
                <a:latin typeface="Times New Roman" panose="02020603050405020304" pitchFamily="18" charset="0"/>
                <a:cs typeface="Times New Roman" panose="02020603050405020304" pitchFamily="18" charset="0"/>
              </a:rPr>
              <a:t>证明：</a:t>
            </a:r>
            <a:endParaRPr lang="en-US" altLang="zh-CN" sz="2400" dirty="0">
              <a:latin typeface="Times New Roman" panose="02020603050405020304" pitchFamily="18" charset="0"/>
              <a:cs typeface="Times New Roman" panose="02020603050405020304" pitchFamily="18" charset="0"/>
            </a:endParaRP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对于最优二叉树</a:t>
            </a:r>
            <a:r>
              <a:rPr lang="en-US" altLang="zh-CN" sz="2000" dirty="0">
                <a:latin typeface="Times New Roman" panose="02020603050405020304" pitchFamily="18" charset="0"/>
                <a:cs typeface="Times New Roman" panose="02020603050405020304" pitchFamily="18" charset="0"/>
              </a:rPr>
              <a:t>T</a:t>
            </a:r>
            <a:r>
              <a:rPr lang="zh-CN" altLang="zh-CN" sz="2000" dirty="0">
                <a:latin typeface="Times New Roman" panose="02020603050405020304" pitchFamily="18" charset="0"/>
                <a:cs typeface="Times New Roman" panose="02020603050405020304" pitchFamily="18" charset="0"/>
              </a:rPr>
              <a:t>，假定</a:t>
            </a:r>
            <a:r>
              <a:rPr lang="en-US" altLang="zh-CN" sz="2000" dirty="0">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n</a:t>
            </a:r>
            <a:r>
              <a:rPr lang="zh-CN" altLang="zh-CN" sz="2000" dirty="0">
                <a:latin typeface="Times New Roman" panose="02020603050405020304" pitchFamily="18" charset="0"/>
                <a:cs typeface="Times New Roman" panose="02020603050405020304" pitchFamily="18" charset="0"/>
              </a:rPr>
              <a:t>，一定有</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=max{</a:t>
            </a:r>
            <a:r>
              <a:rPr lang="en-US" altLang="zh-CN" sz="2000" i="1" dirty="0">
                <a:latin typeface="Times New Roman" panose="02020603050405020304" pitchFamily="18" charset="0"/>
                <a:cs typeface="Times New Roman" panose="02020603050405020304" pitchFamily="18" charset="0"/>
              </a:rPr>
              <a:t>l</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cs typeface="Times New Roman" panose="02020603050405020304" pitchFamily="18" charset="0"/>
              </a:rPr>
              <a:t>。否则，如果存在</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且</a:t>
            </a:r>
            <a:r>
              <a:rPr lang="en-US" altLang="zh-CN" sz="2000" i="1" dirty="0" err="1">
                <a:latin typeface="Times New Roman" panose="02020603050405020304" pitchFamily="18" charset="0"/>
                <a:cs typeface="Times New Roman" panose="02020603050405020304" pitchFamily="18" charset="0"/>
              </a:rPr>
              <a:t>l</a:t>
            </a:r>
            <a:r>
              <a:rPr lang="en-US" altLang="zh-CN" sz="2000" i="1"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l</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，那么交换</a:t>
            </a:r>
            <a:r>
              <a:rPr lang="en-US" altLang="zh-CN" sz="2000" dirty="0" err="1">
                <a:latin typeface="Times New Roman" panose="02020603050405020304" pitchFamily="18" charset="0"/>
                <a:cs typeface="Times New Roman" panose="02020603050405020304" pitchFamily="18" charset="0"/>
              </a:rPr>
              <a:t>w</a:t>
            </a:r>
            <a:r>
              <a:rPr lang="en-US" altLang="zh-CN" sz="2000" baseline="-25000" dirty="0" err="1">
                <a:latin typeface="Times New Roman" panose="02020603050405020304" pitchFamily="18" charset="0"/>
                <a:cs typeface="Times New Roman" panose="02020603050405020304" pitchFamily="18" charset="0"/>
              </a:rPr>
              <a:t>k</a:t>
            </a:r>
            <a:r>
              <a:rPr lang="zh-CN" altLang="zh-CN" sz="2000" dirty="0">
                <a:latin typeface="Times New Roman" panose="02020603050405020304" pitchFamily="18" charset="0"/>
                <a:cs typeface="Times New Roman" panose="02020603050405020304" pitchFamily="18" charset="0"/>
              </a:rPr>
              <a:t>与</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就能够得到权重更小的二叉树。</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2.w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一定有兄弟结点，否则把</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zh-CN" altLang="zh-CN" sz="2000" dirty="0">
                <a:latin typeface="Times New Roman" panose="02020603050405020304" pitchFamily="18" charset="0"/>
                <a:cs typeface="Times New Roman" panose="02020603050405020304" pitchFamily="18" charset="0"/>
              </a:rPr>
              <a:t>赋给其父节点，能够得到权重更小的二叉树。而且这个兄弟结点一定是</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，否则此树不是最优，道理同第一步。</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这样</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w</a:t>
            </a:r>
            <a:r>
              <a:rPr lang="en-US" altLang="zh-CN" sz="2000" baseline="-25000" dirty="0">
                <a:latin typeface="Times New Roman" panose="02020603050405020304" pitchFamily="18" charset="0"/>
                <a:cs typeface="Times New Roman" panose="02020603050405020304" pitchFamily="18" charset="0"/>
              </a:rPr>
              <a:t>2</a:t>
            </a:r>
            <a:r>
              <a:rPr lang="zh-CN" altLang="zh-CN" sz="2000" dirty="0">
                <a:latin typeface="Times New Roman" panose="02020603050405020304" pitchFamily="18" charset="0"/>
                <a:cs typeface="Times New Roman" panose="02020603050405020304" pitchFamily="18" charset="0"/>
              </a:rPr>
              <a:t>以及他们的父节点构成一个最优子树，把它们合并为一个结点（权重相加）不改变树的最优性。</a:t>
            </a:r>
          </a:p>
          <a:p>
            <a:pPr marL="457200" lvl="1" indent="0">
              <a:spcBef>
                <a:spcPts val="600"/>
              </a:spcBef>
              <a:buNone/>
            </a:pP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重复这个合并的过程一直都不会改变树的最优性，直到三个结点为止，所以得到的树是最优二叉树。</a:t>
            </a:r>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47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9" name="Group 3"/>
          <p:cNvGrpSpPr>
            <a:grpSpLocks/>
          </p:cNvGrpSpPr>
          <p:nvPr/>
        </p:nvGrpSpPr>
        <p:grpSpPr bwMode="auto">
          <a:xfrm>
            <a:off x="2765426" y="2754314"/>
            <a:ext cx="2373313" cy="3248025"/>
            <a:chOff x="3739" y="1392"/>
            <a:chExt cx="1541" cy="2390"/>
          </a:xfrm>
        </p:grpSpPr>
        <p:sp>
          <p:nvSpPr>
            <p:cNvPr id="121898" name="Text Box 4"/>
            <p:cNvSpPr txBox="1">
              <a:spLocks noChangeArrowheads="1"/>
            </p:cNvSpPr>
            <p:nvPr/>
          </p:nvSpPr>
          <p:spPr bwMode="auto">
            <a:xfrm>
              <a:off x="4562" y="3437"/>
              <a:ext cx="220" cy="34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5</a:t>
              </a:r>
            </a:p>
          </p:txBody>
        </p:sp>
        <p:sp>
          <p:nvSpPr>
            <p:cNvPr id="121899" name="Text Box 5"/>
            <p:cNvSpPr txBox="1">
              <a:spLocks noChangeArrowheads="1"/>
            </p:cNvSpPr>
            <p:nvPr/>
          </p:nvSpPr>
          <p:spPr bwMode="auto">
            <a:xfrm>
              <a:off x="4943" y="3431"/>
              <a:ext cx="337" cy="351"/>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dirty="0">
                  <a:solidFill>
                    <a:srgbClr val="000000"/>
                  </a:solidFill>
                  <a:latin typeface="Times New Roman" panose="02020603050405020304" pitchFamily="18" charset="0"/>
                </a:rPr>
                <a:t>10</a:t>
              </a:r>
            </a:p>
          </p:txBody>
        </p:sp>
        <p:sp>
          <p:nvSpPr>
            <p:cNvPr id="121900" name="Text Box 6"/>
            <p:cNvSpPr txBox="1">
              <a:spLocks noChangeArrowheads="1"/>
            </p:cNvSpPr>
            <p:nvPr/>
          </p:nvSpPr>
          <p:spPr bwMode="auto">
            <a:xfrm>
              <a:off x="4266" y="2855"/>
              <a:ext cx="330" cy="351"/>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15</a:t>
              </a:r>
            </a:p>
          </p:txBody>
        </p:sp>
        <p:sp>
          <p:nvSpPr>
            <p:cNvPr id="121901" name="Text Box 7"/>
            <p:cNvSpPr txBox="1">
              <a:spLocks noChangeArrowheads="1"/>
            </p:cNvSpPr>
            <p:nvPr/>
          </p:nvSpPr>
          <p:spPr bwMode="auto">
            <a:xfrm>
              <a:off x="4027" y="2375"/>
              <a:ext cx="329" cy="351"/>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30</a:t>
              </a:r>
            </a:p>
          </p:txBody>
        </p:sp>
        <p:sp>
          <p:nvSpPr>
            <p:cNvPr id="121902" name="Text Box 8"/>
            <p:cNvSpPr txBox="1">
              <a:spLocks noChangeArrowheads="1"/>
            </p:cNvSpPr>
            <p:nvPr/>
          </p:nvSpPr>
          <p:spPr bwMode="auto">
            <a:xfrm>
              <a:off x="3739" y="1848"/>
              <a:ext cx="330" cy="35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a:solidFill>
                    <a:srgbClr val="000000"/>
                  </a:solidFill>
                  <a:latin typeface="Times New Roman" panose="02020603050405020304" pitchFamily="18" charset="0"/>
                </a:rPr>
                <a:t>40</a:t>
              </a:r>
            </a:p>
          </p:txBody>
        </p:sp>
        <p:grpSp>
          <p:nvGrpSpPr>
            <p:cNvPr id="121903" name="Group 9"/>
            <p:cNvGrpSpPr>
              <a:grpSpLocks/>
            </p:cNvGrpSpPr>
            <p:nvPr/>
          </p:nvGrpSpPr>
          <p:grpSpPr bwMode="auto">
            <a:xfrm>
              <a:off x="4752" y="2832"/>
              <a:ext cx="384" cy="384"/>
              <a:chOff x="3792" y="1536"/>
              <a:chExt cx="384" cy="384"/>
            </a:xfrm>
          </p:grpSpPr>
          <p:sp>
            <p:nvSpPr>
              <p:cNvPr id="121921" name="Oval 10"/>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22" name="Text Box 11"/>
              <p:cNvSpPr txBox="1">
                <a:spLocks noChangeArrowheads="1"/>
              </p:cNvSpPr>
              <p:nvPr/>
            </p:nvSpPr>
            <p:spPr bwMode="auto">
              <a:xfrm>
                <a:off x="3835" y="1559"/>
                <a:ext cx="32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15</a:t>
                </a:r>
              </a:p>
            </p:txBody>
          </p:sp>
        </p:grpSp>
        <p:grpSp>
          <p:nvGrpSpPr>
            <p:cNvPr id="121904" name="Group 12"/>
            <p:cNvGrpSpPr>
              <a:grpSpLocks/>
            </p:cNvGrpSpPr>
            <p:nvPr/>
          </p:nvGrpSpPr>
          <p:grpSpPr bwMode="auto">
            <a:xfrm>
              <a:off x="4512" y="2352"/>
              <a:ext cx="384" cy="384"/>
              <a:chOff x="3792" y="1536"/>
              <a:chExt cx="384" cy="384"/>
            </a:xfrm>
          </p:grpSpPr>
          <p:sp>
            <p:nvSpPr>
              <p:cNvPr id="121919" name="Oval 13"/>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20" name="Text Box 14"/>
              <p:cNvSpPr txBox="1">
                <a:spLocks noChangeArrowheads="1"/>
              </p:cNvSpPr>
              <p:nvPr/>
            </p:nvSpPr>
            <p:spPr bwMode="auto">
              <a:xfrm>
                <a:off x="3834" y="1559"/>
                <a:ext cx="32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30</a:t>
                </a:r>
              </a:p>
            </p:txBody>
          </p:sp>
        </p:grpSp>
        <p:grpSp>
          <p:nvGrpSpPr>
            <p:cNvPr id="121905" name="Group 15"/>
            <p:cNvGrpSpPr>
              <a:grpSpLocks/>
            </p:cNvGrpSpPr>
            <p:nvPr/>
          </p:nvGrpSpPr>
          <p:grpSpPr bwMode="auto">
            <a:xfrm>
              <a:off x="4224" y="1872"/>
              <a:ext cx="384" cy="384"/>
              <a:chOff x="3792" y="1536"/>
              <a:chExt cx="384" cy="384"/>
            </a:xfrm>
          </p:grpSpPr>
          <p:sp>
            <p:nvSpPr>
              <p:cNvPr id="121917" name="Oval 16"/>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18" name="Text Box 17"/>
              <p:cNvSpPr txBox="1">
                <a:spLocks noChangeArrowheads="1"/>
              </p:cNvSpPr>
              <p:nvPr/>
            </p:nvSpPr>
            <p:spPr bwMode="auto">
              <a:xfrm>
                <a:off x="3835" y="1559"/>
                <a:ext cx="32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60</a:t>
                </a:r>
              </a:p>
            </p:txBody>
          </p:sp>
        </p:grpSp>
        <p:grpSp>
          <p:nvGrpSpPr>
            <p:cNvPr id="121906" name="Group 18"/>
            <p:cNvGrpSpPr>
              <a:grpSpLocks/>
            </p:cNvGrpSpPr>
            <p:nvPr/>
          </p:nvGrpSpPr>
          <p:grpSpPr bwMode="auto">
            <a:xfrm>
              <a:off x="3977" y="1392"/>
              <a:ext cx="420" cy="384"/>
              <a:chOff x="3785" y="1536"/>
              <a:chExt cx="420" cy="384"/>
            </a:xfrm>
          </p:grpSpPr>
          <p:sp>
            <p:nvSpPr>
              <p:cNvPr id="121915" name="Oval 19"/>
              <p:cNvSpPr>
                <a:spLocks noChangeArrowheads="1"/>
              </p:cNvSpPr>
              <p:nvPr/>
            </p:nvSpPr>
            <p:spPr bwMode="auto">
              <a:xfrm>
                <a:off x="3792" y="1536"/>
                <a:ext cx="384" cy="384"/>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916" name="Text Box 20"/>
              <p:cNvSpPr txBox="1">
                <a:spLocks noChangeArrowheads="1"/>
              </p:cNvSpPr>
              <p:nvPr/>
            </p:nvSpPr>
            <p:spPr bwMode="auto">
              <a:xfrm>
                <a:off x="3785" y="1559"/>
                <a:ext cx="42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100</a:t>
                </a:r>
              </a:p>
            </p:txBody>
          </p:sp>
        </p:grpSp>
        <p:sp>
          <p:nvSpPr>
            <p:cNvPr id="121907" name="Line 21"/>
            <p:cNvSpPr>
              <a:spLocks noChangeShapeType="1"/>
            </p:cNvSpPr>
            <p:nvPr/>
          </p:nvSpPr>
          <p:spPr bwMode="auto">
            <a:xfrm flipH="1">
              <a:off x="3936" y="1728"/>
              <a:ext cx="9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8" name="Line 22"/>
            <p:cNvSpPr>
              <a:spLocks noChangeShapeType="1"/>
            </p:cNvSpPr>
            <p:nvPr/>
          </p:nvSpPr>
          <p:spPr bwMode="auto">
            <a:xfrm>
              <a:off x="4320" y="1728"/>
              <a:ext cx="48"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09" name="Line 23"/>
            <p:cNvSpPr>
              <a:spLocks noChangeShapeType="1"/>
            </p:cNvSpPr>
            <p:nvPr/>
          </p:nvSpPr>
          <p:spPr bwMode="auto">
            <a:xfrm flipH="1">
              <a:off x="4176" y="2256"/>
              <a:ext cx="144"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0" name="Line 24"/>
            <p:cNvSpPr>
              <a:spLocks noChangeShapeType="1"/>
            </p:cNvSpPr>
            <p:nvPr/>
          </p:nvSpPr>
          <p:spPr bwMode="auto">
            <a:xfrm>
              <a:off x="4512" y="2256"/>
              <a:ext cx="9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1" name="Line 25"/>
            <p:cNvSpPr>
              <a:spLocks noChangeShapeType="1"/>
            </p:cNvSpPr>
            <p:nvPr/>
          </p:nvSpPr>
          <p:spPr bwMode="auto">
            <a:xfrm flipH="1">
              <a:off x="4416" y="2736"/>
              <a:ext cx="192"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2" name="Line 26"/>
            <p:cNvSpPr>
              <a:spLocks noChangeShapeType="1"/>
            </p:cNvSpPr>
            <p:nvPr/>
          </p:nvSpPr>
          <p:spPr bwMode="auto">
            <a:xfrm>
              <a:off x="4800" y="2736"/>
              <a:ext cx="96" cy="1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3" name="Line 27"/>
            <p:cNvSpPr>
              <a:spLocks noChangeShapeType="1"/>
            </p:cNvSpPr>
            <p:nvPr/>
          </p:nvSpPr>
          <p:spPr bwMode="auto">
            <a:xfrm flipH="1">
              <a:off x="4704" y="3216"/>
              <a:ext cx="192"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14" name="Line 28"/>
            <p:cNvSpPr>
              <a:spLocks noChangeShapeType="1"/>
            </p:cNvSpPr>
            <p:nvPr/>
          </p:nvSpPr>
          <p:spPr bwMode="auto">
            <a:xfrm>
              <a:off x="5040" y="3216"/>
              <a:ext cx="96"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1860" name="Group 29"/>
          <p:cNvGrpSpPr>
            <a:grpSpLocks/>
          </p:cNvGrpSpPr>
          <p:nvPr/>
        </p:nvGrpSpPr>
        <p:grpSpPr bwMode="auto">
          <a:xfrm>
            <a:off x="5646738" y="2393950"/>
            <a:ext cx="3713648" cy="3697288"/>
            <a:chOff x="1058" y="1200"/>
            <a:chExt cx="2567" cy="2580"/>
          </a:xfrm>
        </p:grpSpPr>
        <p:grpSp>
          <p:nvGrpSpPr>
            <p:cNvPr id="121862" name="Group 30"/>
            <p:cNvGrpSpPr>
              <a:grpSpLocks/>
            </p:cNvGrpSpPr>
            <p:nvPr/>
          </p:nvGrpSpPr>
          <p:grpSpPr bwMode="auto">
            <a:xfrm>
              <a:off x="2640" y="2400"/>
              <a:ext cx="985" cy="432"/>
              <a:chOff x="3168" y="1440"/>
              <a:chExt cx="720" cy="336"/>
            </a:xfrm>
          </p:grpSpPr>
          <p:sp>
            <p:nvSpPr>
              <p:cNvPr id="121896" name="AutoShape 31"/>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7" name="Text Box 32"/>
              <p:cNvSpPr txBox="1">
                <a:spLocks noChangeArrowheads="1"/>
              </p:cNvSpPr>
              <p:nvPr/>
            </p:nvSpPr>
            <p:spPr bwMode="auto">
              <a:xfrm>
                <a:off x="3229" y="1483"/>
                <a:ext cx="64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60≤</a:t>
                </a:r>
                <a:r>
                  <a:rPr kumimoji="1" lang="en-US" altLang="zh-CN" sz="2400">
                    <a:solidFill>
                      <a:srgbClr val="000000"/>
                    </a:solidFill>
                    <a:latin typeface="Times New Roman" panose="02020603050405020304" pitchFamily="18" charset="0"/>
                  </a:rPr>
                  <a:t>a&lt;70</a:t>
                </a:r>
              </a:p>
            </p:txBody>
          </p:sp>
        </p:grpSp>
        <p:grpSp>
          <p:nvGrpSpPr>
            <p:cNvPr id="121863" name="Group 33"/>
            <p:cNvGrpSpPr>
              <a:grpSpLocks/>
            </p:cNvGrpSpPr>
            <p:nvPr/>
          </p:nvGrpSpPr>
          <p:grpSpPr bwMode="auto">
            <a:xfrm>
              <a:off x="1823" y="1440"/>
              <a:ext cx="1097" cy="432"/>
              <a:chOff x="3168" y="1440"/>
              <a:chExt cx="720" cy="336"/>
            </a:xfrm>
          </p:grpSpPr>
          <p:sp>
            <p:nvSpPr>
              <p:cNvPr id="121894" name="AutoShape 34"/>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5" name="Text Box 35"/>
              <p:cNvSpPr txBox="1">
                <a:spLocks noChangeArrowheads="1"/>
              </p:cNvSpPr>
              <p:nvPr/>
            </p:nvSpPr>
            <p:spPr bwMode="auto">
              <a:xfrm>
                <a:off x="3263" y="1483"/>
                <a:ext cx="58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70≤</a:t>
                </a:r>
                <a:r>
                  <a:rPr kumimoji="1" lang="en-US" altLang="zh-CN" sz="2400">
                    <a:solidFill>
                      <a:srgbClr val="000000"/>
                    </a:solidFill>
                    <a:latin typeface="Times New Roman" panose="02020603050405020304" pitchFamily="18" charset="0"/>
                  </a:rPr>
                  <a:t>a&lt;80</a:t>
                </a:r>
              </a:p>
            </p:txBody>
          </p:sp>
        </p:grpSp>
        <p:grpSp>
          <p:nvGrpSpPr>
            <p:cNvPr id="121864" name="Group 36"/>
            <p:cNvGrpSpPr>
              <a:grpSpLocks/>
            </p:cNvGrpSpPr>
            <p:nvPr/>
          </p:nvGrpSpPr>
          <p:grpSpPr bwMode="auto">
            <a:xfrm>
              <a:off x="1828" y="1968"/>
              <a:ext cx="1148" cy="384"/>
              <a:chOff x="3168" y="1440"/>
              <a:chExt cx="720" cy="336"/>
            </a:xfrm>
          </p:grpSpPr>
          <p:sp>
            <p:nvSpPr>
              <p:cNvPr id="121892" name="AutoShape 37"/>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3" name="Text Box 38"/>
              <p:cNvSpPr txBox="1">
                <a:spLocks noChangeArrowheads="1"/>
              </p:cNvSpPr>
              <p:nvPr/>
            </p:nvSpPr>
            <p:spPr bwMode="auto">
              <a:xfrm>
                <a:off x="3276" y="1467"/>
                <a:ext cx="55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zh-CN" sz="2400">
                    <a:solidFill>
                      <a:srgbClr val="000000"/>
                    </a:solidFill>
                    <a:latin typeface="Times New Roman" panose="02020603050405020304" pitchFamily="18" charset="0"/>
                  </a:rPr>
                  <a:t>80≤</a:t>
                </a:r>
                <a:r>
                  <a:rPr kumimoji="1" lang="en-US" altLang="zh-CN" sz="2400">
                    <a:solidFill>
                      <a:srgbClr val="000000"/>
                    </a:solidFill>
                    <a:latin typeface="Times New Roman" panose="02020603050405020304" pitchFamily="18" charset="0"/>
                  </a:rPr>
                  <a:t>a&lt;90</a:t>
                </a:r>
              </a:p>
            </p:txBody>
          </p:sp>
        </p:grpSp>
        <p:grpSp>
          <p:nvGrpSpPr>
            <p:cNvPr id="121865" name="Group 39"/>
            <p:cNvGrpSpPr>
              <a:grpSpLocks/>
            </p:cNvGrpSpPr>
            <p:nvPr/>
          </p:nvGrpSpPr>
          <p:grpSpPr bwMode="auto">
            <a:xfrm>
              <a:off x="2784" y="2976"/>
              <a:ext cx="720" cy="336"/>
              <a:chOff x="3168" y="1440"/>
              <a:chExt cx="720" cy="336"/>
            </a:xfrm>
          </p:grpSpPr>
          <p:sp>
            <p:nvSpPr>
              <p:cNvPr id="121890" name="AutoShape 40"/>
              <p:cNvSpPr>
                <a:spLocks noChangeArrowheads="1"/>
              </p:cNvSpPr>
              <p:nvPr/>
            </p:nvSpPr>
            <p:spPr bwMode="auto">
              <a:xfrm>
                <a:off x="3168" y="1440"/>
                <a:ext cx="720" cy="336"/>
              </a:xfrm>
              <a:prstGeom prst="flowChartDecision">
                <a:avLst/>
              </a:prstGeom>
              <a:solidFill>
                <a:srgbClr val="FFFFFF"/>
              </a:solidFill>
              <a:ln w="1905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91" name="Text Box 41"/>
              <p:cNvSpPr txBox="1">
                <a:spLocks noChangeArrowheads="1"/>
              </p:cNvSpPr>
              <p:nvPr/>
            </p:nvSpPr>
            <p:spPr bwMode="auto">
              <a:xfrm>
                <a:off x="3275" y="1447"/>
                <a:ext cx="55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a:solidFill>
                      <a:srgbClr val="000000"/>
                    </a:solidFill>
                    <a:latin typeface="Times New Roman" panose="02020603050405020304" pitchFamily="18" charset="0"/>
                  </a:rPr>
                  <a:t>a&lt;60</a:t>
                </a:r>
              </a:p>
            </p:txBody>
          </p:sp>
        </p:grpSp>
        <p:sp>
          <p:nvSpPr>
            <p:cNvPr id="121866" name="Oval 42"/>
            <p:cNvSpPr>
              <a:spLocks noChangeArrowheads="1"/>
            </p:cNvSpPr>
            <p:nvPr/>
          </p:nvSpPr>
          <p:spPr bwMode="auto">
            <a:xfrm>
              <a:off x="2304" y="1200"/>
              <a:ext cx="96" cy="96"/>
            </a:xfrm>
            <a:prstGeom prst="ellipse">
              <a:avLst/>
            </a:prstGeom>
            <a:solidFill>
              <a:srgbClr val="FFFFFF"/>
            </a:solidFill>
            <a:ln w="19050">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867" name="Line 43"/>
            <p:cNvSpPr>
              <a:spLocks noChangeShapeType="1"/>
            </p:cNvSpPr>
            <p:nvPr/>
          </p:nvSpPr>
          <p:spPr bwMode="auto">
            <a:xfrm>
              <a:off x="2352" y="1296"/>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8" name="Text Box 44"/>
            <p:cNvSpPr txBox="1">
              <a:spLocks noChangeArrowheads="1"/>
            </p:cNvSpPr>
            <p:nvPr/>
          </p:nvSpPr>
          <p:spPr bwMode="auto">
            <a:xfrm>
              <a:off x="1846" y="2968"/>
              <a:ext cx="660" cy="279"/>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不及格</a:t>
              </a:r>
              <a:endParaRPr kumimoji="1" lang="zh-CN" altLang="en-US" sz="2400">
                <a:solidFill>
                  <a:srgbClr val="000000"/>
                </a:solidFill>
                <a:latin typeface="Times New Roman" panose="02020603050405020304" pitchFamily="18" charset="0"/>
              </a:endParaRPr>
            </a:p>
          </p:txBody>
        </p:sp>
        <p:sp>
          <p:nvSpPr>
            <p:cNvPr id="121869" name="Text Box 45"/>
            <p:cNvSpPr txBox="1">
              <a:spLocks noChangeArrowheads="1"/>
            </p:cNvSpPr>
            <p:nvPr/>
          </p:nvSpPr>
          <p:spPr bwMode="auto">
            <a:xfrm>
              <a:off x="1947" y="2483"/>
              <a:ext cx="491"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及格</a:t>
              </a:r>
              <a:endParaRPr kumimoji="1" lang="zh-CN" altLang="en-US" sz="2400">
                <a:solidFill>
                  <a:srgbClr val="000000"/>
                </a:solidFill>
                <a:latin typeface="Times New Roman" panose="02020603050405020304" pitchFamily="18" charset="0"/>
              </a:endParaRPr>
            </a:p>
          </p:txBody>
        </p:sp>
        <p:sp>
          <p:nvSpPr>
            <p:cNvPr id="121870" name="Text Box 46"/>
            <p:cNvSpPr txBox="1">
              <a:spLocks noChangeArrowheads="1"/>
            </p:cNvSpPr>
            <p:nvPr/>
          </p:nvSpPr>
          <p:spPr bwMode="auto">
            <a:xfrm>
              <a:off x="1130" y="1521"/>
              <a:ext cx="492"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中等</a:t>
              </a:r>
              <a:endParaRPr kumimoji="1" lang="zh-CN" altLang="en-US" sz="2400">
                <a:solidFill>
                  <a:srgbClr val="000000"/>
                </a:solidFill>
                <a:latin typeface="Times New Roman" panose="02020603050405020304" pitchFamily="18" charset="0"/>
              </a:endParaRPr>
            </a:p>
          </p:txBody>
        </p:sp>
        <p:sp>
          <p:nvSpPr>
            <p:cNvPr id="121871" name="Text Box 47"/>
            <p:cNvSpPr txBox="1">
              <a:spLocks noChangeArrowheads="1"/>
            </p:cNvSpPr>
            <p:nvPr/>
          </p:nvSpPr>
          <p:spPr bwMode="auto">
            <a:xfrm flipH="1">
              <a:off x="1058" y="2050"/>
              <a:ext cx="576"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良好</a:t>
              </a:r>
              <a:endParaRPr kumimoji="1" lang="zh-CN" altLang="en-US" sz="2400">
                <a:solidFill>
                  <a:srgbClr val="000000"/>
                </a:solidFill>
                <a:latin typeface="Times New Roman" panose="02020603050405020304" pitchFamily="18" charset="0"/>
              </a:endParaRPr>
            </a:p>
          </p:txBody>
        </p:sp>
        <p:sp>
          <p:nvSpPr>
            <p:cNvPr id="121872" name="Text Box 48"/>
            <p:cNvSpPr txBox="1">
              <a:spLocks noChangeArrowheads="1"/>
            </p:cNvSpPr>
            <p:nvPr/>
          </p:nvSpPr>
          <p:spPr bwMode="auto">
            <a:xfrm>
              <a:off x="2906" y="3490"/>
              <a:ext cx="492" cy="29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000">
                  <a:solidFill>
                    <a:srgbClr val="000000"/>
                  </a:solidFill>
                  <a:latin typeface="Times New Roman" panose="02020603050405020304" pitchFamily="18" charset="0"/>
                </a:rPr>
                <a:t>优秀</a:t>
              </a:r>
              <a:endParaRPr kumimoji="1" lang="zh-CN" altLang="en-US" sz="2400">
                <a:solidFill>
                  <a:srgbClr val="000000"/>
                </a:solidFill>
                <a:latin typeface="Times New Roman" panose="02020603050405020304" pitchFamily="18" charset="0"/>
              </a:endParaRPr>
            </a:p>
          </p:txBody>
        </p:sp>
        <p:sp>
          <p:nvSpPr>
            <p:cNvPr id="121873" name="Line 49"/>
            <p:cNvSpPr>
              <a:spLocks noChangeShapeType="1"/>
            </p:cNvSpPr>
            <p:nvPr/>
          </p:nvSpPr>
          <p:spPr bwMode="auto">
            <a:xfrm flipH="1">
              <a:off x="1632" y="1632"/>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4" name="Line 50"/>
            <p:cNvSpPr>
              <a:spLocks noChangeShapeType="1"/>
            </p:cNvSpPr>
            <p:nvPr/>
          </p:nvSpPr>
          <p:spPr bwMode="auto">
            <a:xfrm>
              <a:off x="2352" y="1872"/>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5" name="Line 51"/>
            <p:cNvSpPr>
              <a:spLocks noChangeShapeType="1"/>
            </p:cNvSpPr>
            <p:nvPr/>
          </p:nvSpPr>
          <p:spPr bwMode="auto">
            <a:xfrm flipH="1">
              <a:off x="1632" y="2160"/>
              <a:ext cx="19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6" name="Line 52"/>
            <p:cNvSpPr>
              <a:spLocks noChangeShapeType="1"/>
            </p:cNvSpPr>
            <p:nvPr/>
          </p:nvSpPr>
          <p:spPr bwMode="auto">
            <a:xfrm>
              <a:off x="3168" y="2160"/>
              <a:ext cx="0" cy="2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7" name="Line 53"/>
            <p:cNvSpPr>
              <a:spLocks noChangeShapeType="1"/>
            </p:cNvSpPr>
            <p:nvPr/>
          </p:nvSpPr>
          <p:spPr bwMode="auto">
            <a:xfrm>
              <a:off x="2976" y="2160"/>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8" name="Line 54"/>
            <p:cNvSpPr>
              <a:spLocks noChangeShapeType="1"/>
            </p:cNvSpPr>
            <p:nvPr/>
          </p:nvSpPr>
          <p:spPr bwMode="auto">
            <a:xfrm flipH="1">
              <a:off x="2400" y="2640"/>
              <a:ext cx="24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9" name="Line 55"/>
            <p:cNvSpPr>
              <a:spLocks noChangeShapeType="1"/>
            </p:cNvSpPr>
            <p:nvPr/>
          </p:nvSpPr>
          <p:spPr bwMode="auto">
            <a:xfrm>
              <a:off x="3120" y="2832"/>
              <a:ext cx="0" cy="14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0" name="Line 56"/>
            <p:cNvSpPr>
              <a:spLocks noChangeShapeType="1"/>
            </p:cNvSpPr>
            <p:nvPr/>
          </p:nvSpPr>
          <p:spPr bwMode="auto">
            <a:xfrm flipH="1">
              <a:off x="2496" y="3120"/>
              <a:ext cx="33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1" name="Line 57"/>
            <p:cNvSpPr>
              <a:spLocks noChangeShapeType="1"/>
            </p:cNvSpPr>
            <p:nvPr/>
          </p:nvSpPr>
          <p:spPr bwMode="auto">
            <a:xfrm>
              <a:off x="3168" y="3312"/>
              <a:ext cx="0" cy="19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2" name="Text Box 58"/>
            <p:cNvSpPr txBox="1">
              <a:spLocks noChangeArrowheads="1"/>
            </p:cNvSpPr>
            <p:nvPr/>
          </p:nvSpPr>
          <p:spPr bwMode="auto">
            <a:xfrm>
              <a:off x="1669" y="142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3" name="Text Box 59"/>
            <p:cNvSpPr txBox="1">
              <a:spLocks noChangeArrowheads="1"/>
            </p:cNvSpPr>
            <p:nvPr/>
          </p:nvSpPr>
          <p:spPr bwMode="auto">
            <a:xfrm>
              <a:off x="1669" y="190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4" name="Text Box 60"/>
            <p:cNvSpPr txBox="1">
              <a:spLocks noChangeArrowheads="1"/>
            </p:cNvSpPr>
            <p:nvPr/>
          </p:nvSpPr>
          <p:spPr bwMode="auto">
            <a:xfrm>
              <a:off x="2532" y="2387"/>
              <a:ext cx="25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5" name="Text Box 61"/>
            <p:cNvSpPr txBox="1">
              <a:spLocks noChangeArrowheads="1"/>
            </p:cNvSpPr>
            <p:nvPr/>
          </p:nvSpPr>
          <p:spPr bwMode="auto">
            <a:xfrm>
              <a:off x="2485" y="2866"/>
              <a:ext cx="25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Y</a:t>
              </a:r>
              <a:endParaRPr kumimoji="1" lang="en-US" altLang="zh-CN" sz="2400">
                <a:solidFill>
                  <a:srgbClr val="000000"/>
                </a:solidFill>
                <a:latin typeface="Times New Roman" panose="02020603050405020304" pitchFamily="18" charset="0"/>
              </a:endParaRPr>
            </a:p>
          </p:txBody>
        </p:sp>
        <p:sp>
          <p:nvSpPr>
            <p:cNvPr id="121886" name="Text Box 62"/>
            <p:cNvSpPr txBox="1">
              <a:spLocks noChangeArrowheads="1"/>
            </p:cNvSpPr>
            <p:nvPr/>
          </p:nvSpPr>
          <p:spPr bwMode="auto">
            <a:xfrm>
              <a:off x="2389" y="1810"/>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7" name="Text Box 63"/>
            <p:cNvSpPr txBox="1">
              <a:spLocks noChangeArrowheads="1"/>
            </p:cNvSpPr>
            <p:nvPr/>
          </p:nvSpPr>
          <p:spPr bwMode="auto">
            <a:xfrm>
              <a:off x="2964" y="1907"/>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8" name="Text Box 64"/>
            <p:cNvSpPr txBox="1">
              <a:spLocks noChangeArrowheads="1"/>
            </p:cNvSpPr>
            <p:nvPr/>
          </p:nvSpPr>
          <p:spPr bwMode="auto">
            <a:xfrm>
              <a:off x="3109" y="2722"/>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sp>
          <p:nvSpPr>
            <p:cNvPr id="121889" name="Text Box 65"/>
            <p:cNvSpPr txBox="1">
              <a:spLocks noChangeArrowheads="1"/>
            </p:cNvSpPr>
            <p:nvPr/>
          </p:nvSpPr>
          <p:spPr bwMode="auto">
            <a:xfrm>
              <a:off x="3156" y="3202"/>
              <a:ext cx="25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solidFill>
                    <a:srgbClr val="000000"/>
                  </a:solidFill>
                  <a:latin typeface="Times New Roman" panose="02020603050405020304" pitchFamily="18" charset="0"/>
                </a:rPr>
                <a:t>N</a:t>
              </a:r>
              <a:endParaRPr kumimoji="1" lang="en-US" altLang="zh-CN" sz="2400">
                <a:solidFill>
                  <a:srgbClr val="000000"/>
                </a:solidFill>
                <a:latin typeface="Times New Roman" panose="02020603050405020304" pitchFamily="18" charset="0"/>
              </a:endParaRPr>
            </a:p>
          </p:txBody>
        </p:sp>
      </p:grpSp>
      <p:sp>
        <p:nvSpPr>
          <p:cNvPr id="121861" name="Rectangle 66"/>
          <p:cNvSpPr>
            <a:spLocks noChangeArrowheads="1"/>
          </p:cNvSpPr>
          <p:nvPr/>
        </p:nvSpPr>
        <p:spPr bwMode="auto">
          <a:xfrm>
            <a:off x="1909764" y="1133475"/>
            <a:ext cx="7964487"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000" b="1">
                <a:solidFill>
                  <a:srgbClr val="000000"/>
                </a:solidFill>
                <a:latin typeface="Tahoma" panose="020B0604030504040204" pitchFamily="34" charset="0"/>
                <a:sym typeface="MT Extra" panose="05050102010205020202" pitchFamily="18" charset="2"/>
              </a:rPr>
              <a:t>分数</a:t>
            </a:r>
            <a:r>
              <a:rPr lang="en-US" altLang="zh-CN" sz="2000" b="1">
                <a:solidFill>
                  <a:srgbClr val="000000"/>
                </a:solidFill>
                <a:latin typeface="Tahoma" panose="020B0604030504040204" pitchFamily="34" charset="0"/>
                <a:sym typeface="MT Extra" panose="05050102010205020202" pitchFamily="18" charset="2"/>
              </a:rPr>
              <a:t>:           0-59   60-69    70-79    80-89    90-100</a:t>
            </a:r>
          </a:p>
          <a:p>
            <a:pPr eaLnBrk="1" hangingPunct="1">
              <a:spcBef>
                <a:spcPct val="20000"/>
              </a:spcBef>
              <a:buClr>
                <a:schemeClr val="folHlink"/>
              </a:buClr>
              <a:buSzPct val="60000"/>
              <a:buFont typeface="Wingdings" panose="05000000000000000000" pitchFamily="2" charset="2"/>
              <a:buNone/>
            </a:pPr>
            <a:r>
              <a:rPr lang="zh-CN" altLang="en-US" sz="2000" b="1">
                <a:solidFill>
                  <a:srgbClr val="000000"/>
                </a:solidFill>
                <a:latin typeface="Tahoma" panose="020B0604030504040204" pitchFamily="34" charset="0"/>
                <a:sym typeface="MT Extra" panose="05050102010205020202" pitchFamily="18" charset="2"/>
              </a:rPr>
              <a:t>比例</a:t>
            </a:r>
            <a:r>
              <a:rPr lang="en-US" altLang="zh-CN" sz="2000" b="1">
                <a:solidFill>
                  <a:srgbClr val="000000"/>
                </a:solidFill>
                <a:latin typeface="Tahoma" panose="020B0604030504040204" pitchFamily="34" charset="0"/>
                <a:sym typeface="MT Extra" panose="05050102010205020202" pitchFamily="18" charset="2"/>
              </a:rPr>
              <a:t>(%):        5         15          40        30           10</a:t>
            </a:r>
          </a:p>
          <a:p>
            <a:pPr eaLnBrk="1" hangingPunct="1">
              <a:spcBef>
                <a:spcPct val="20000"/>
              </a:spcBef>
              <a:buClr>
                <a:schemeClr val="folHlink"/>
              </a:buClr>
              <a:buSzPct val="60000"/>
              <a:buFont typeface="Wingdings" panose="05000000000000000000" pitchFamily="2" charset="2"/>
              <a:buNone/>
            </a:pPr>
            <a:r>
              <a:rPr lang="zh-CN" altLang="en-US" sz="2400" b="1">
                <a:solidFill>
                  <a:srgbClr val="000000"/>
                </a:solidFill>
                <a:latin typeface="Tahoma" panose="020B0604030504040204" pitchFamily="34" charset="0"/>
                <a:sym typeface="MT Extra" panose="05050102010205020202" pitchFamily="18" charset="2"/>
              </a:rPr>
              <a:t>设权序列为</a:t>
            </a:r>
            <a:r>
              <a:rPr lang="en-US" altLang="zh-CN" sz="2400" b="1">
                <a:solidFill>
                  <a:srgbClr val="000000"/>
                </a:solidFill>
                <a:latin typeface="Tahoma" panose="020B0604030504040204" pitchFamily="34" charset="0"/>
                <a:sym typeface="MT Extra" panose="05050102010205020202" pitchFamily="18" charset="2"/>
              </a:rPr>
              <a:t>: 5,10,15,30,40      </a:t>
            </a:r>
            <a:r>
              <a:rPr lang="zh-CN" altLang="en-US" sz="2400" b="1">
                <a:solidFill>
                  <a:srgbClr val="000000"/>
                </a:solidFill>
                <a:latin typeface="Tahoma" panose="020B0604030504040204" pitchFamily="34" charset="0"/>
                <a:sym typeface="MT Extra" panose="05050102010205020202" pitchFamily="18" charset="2"/>
              </a:rPr>
              <a:t>构造最优树</a:t>
            </a:r>
            <a:r>
              <a:rPr lang="en-US" altLang="zh-CN" sz="2400" b="1">
                <a:solidFill>
                  <a:srgbClr val="000000"/>
                </a:solidFill>
                <a:latin typeface="Tahoma" panose="020B0604030504040204" pitchFamily="34" charset="0"/>
                <a:sym typeface="MT Extra" panose="05050102010205020202" pitchFamily="18" charset="2"/>
              </a:rPr>
              <a:t>:</a:t>
            </a:r>
          </a:p>
        </p:txBody>
      </p:sp>
      <p:sp>
        <p:nvSpPr>
          <p:cNvPr id="67"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3547288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2046288" y="1268414"/>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a:solidFill>
                  <a:schemeClr val="tx1">
                    <a:lumMod val="50000"/>
                  </a:schemeClr>
                </a:solidFill>
                <a:latin typeface="Garamond" panose="02020404030301010803" pitchFamily="18" charset="0"/>
              </a:rPr>
              <a:t>  </a:t>
            </a:r>
            <a:r>
              <a:rPr lang="zh-CN" altLang="en-US" sz="3200" b="1">
                <a:solidFill>
                  <a:schemeClr val="tx1">
                    <a:lumMod val="50000"/>
                  </a:schemeClr>
                </a:solidFill>
                <a:latin typeface="Garamond" panose="02020404030301010803" pitchFamily="18" charset="0"/>
              </a:rPr>
              <a:t>编码</a:t>
            </a:r>
          </a:p>
        </p:txBody>
      </p:sp>
      <p:sp>
        <p:nvSpPr>
          <p:cNvPr id="882691" name="Rectangle 3"/>
          <p:cNvSpPr>
            <a:spLocks noChangeArrowheads="1"/>
          </p:cNvSpPr>
          <p:nvPr/>
        </p:nvSpPr>
        <p:spPr bwMode="auto">
          <a:xfrm>
            <a:off x="2090738" y="1989138"/>
            <a:ext cx="81661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定义  </a:t>
            </a:r>
            <a:r>
              <a:rPr lang="zh-CN" altLang="en-US" sz="2500" b="1" dirty="0">
                <a:solidFill>
                  <a:schemeClr val="tx1">
                    <a:lumMod val="50000"/>
                  </a:schemeClr>
                </a:solidFill>
                <a:ea typeface="楷体_GB2312" pitchFamily="49" charset="-122"/>
              </a:rPr>
              <a:t>设</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a:t>
            </a:r>
            <a:r>
              <a:rPr lang="zh-CN" altLang="en-US" sz="2500" b="1" dirty="0">
                <a:solidFill>
                  <a:schemeClr val="tx1">
                    <a:lumMod val="50000"/>
                  </a:schemeClr>
                </a:solidFill>
                <a:ea typeface="楷体_GB2312" pitchFamily="49" charset="-122"/>
              </a:rPr>
              <a:t>是长度为</a:t>
            </a:r>
            <a:r>
              <a:rPr lang="en-US" altLang="zh-CN" sz="2500" b="1" dirty="0">
                <a:solidFill>
                  <a:schemeClr val="tx1">
                    <a:lumMod val="50000"/>
                  </a:schemeClr>
                </a:solidFill>
                <a:ea typeface="楷体_GB2312" pitchFamily="49" charset="-122"/>
              </a:rPr>
              <a:t>n</a:t>
            </a:r>
            <a:r>
              <a:rPr lang="zh-CN" altLang="en-US" sz="2500" b="1" dirty="0">
                <a:solidFill>
                  <a:schemeClr val="tx1">
                    <a:lumMod val="50000"/>
                  </a:schemeClr>
                </a:solidFill>
                <a:ea typeface="楷体_GB2312" pitchFamily="49" charset="-122"/>
              </a:rPr>
              <a:t>的符号串</a:t>
            </a:r>
            <a:r>
              <a:rPr lang="en-US" altLang="zh-CN" sz="2500" b="1" dirty="0">
                <a:solidFill>
                  <a:schemeClr val="tx1">
                    <a:lumMod val="50000"/>
                  </a:schemeClr>
                </a:solidFill>
                <a:ea typeface="楷体_GB2312" pitchFamily="49" charset="-122"/>
              </a:rPr>
              <a:t>, </a:t>
            </a:r>
            <a:r>
              <a:rPr lang="zh-CN" altLang="en-US" sz="2500" b="1" dirty="0">
                <a:solidFill>
                  <a:schemeClr val="tx1">
                    <a:lumMod val="50000"/>
                  </a:schemeClr>
                </a:solidFill>
                <a:ea typeface="楷体_GB2312" pitchFamily="49" charset="-122"/>
              </a:rPr>
              <a:t>称其子串</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 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 …, a</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…a</a:t>
            </a:r>
            <a:r>
              <a:rPr lang="en-US" altLang="zh-CN" sz="2500" b="1" baseline="-25000" dirty="0">
                <a:solidFill>
                  <a:schemeClr val="tx1">
                    <a:lumMod val="50000"/>
                  </a:schemeClr>
                </a:solidFill>
                <a:ea typeface="楷体_GB2312" pitchFamily="49" charset="-122"/>
              </a:rPr>
              <a:t>n-1</a:t>
            </a:r>
            <a:r>
              <a:rPr lang="zh-CN" altLang="en-US" sz="2500" b="1" dirty="0">
                <a:solidFill>
                  <a:schemeClr val="tx1">
                    <a:lumMod val="50000"/>
                  </a:schemeClr>
                </a:solidFill>
                <a:ea typeface="楷体_GB2312" pitchFamily="49" charset="-122"/>
              </a:rPr>
              <a:t>分别为该符号串的长度为</a:t>
            </a:r>
            <a:r>
              <a:rPr lang="en-US" altLang="zh-CN" sz="2500" b="1" dirty="0">
                <a:solidFill>
                  <a:schemeClr val="tx1">
                    <a:lumMod val="50000"/>
                  </a:schemeClr>
                </a:solidFill>
                <a:ea typeface="楷体_GB2312" pitchFamily="49" charset="-122"/>
              </a:rPr>
              <a:t>1, 2, …, n-1</a:t>
            </a:r>
            <a:r>
              <a:rPr lang="zh-CN" altLang="en-US" sz="2500" b="1" dirty="0">
                <a:solidFill>
                  <a:schemeClr val="tx1">
                    <a:lumMod val="50000"/>
                  </a:schemeClr>
                </a:solidFill>
                <a:ea typeface="楷体_GB2312" pitchFamily="49" charset="-122"/>
              </a:rPr>
              <a:t>的</a:t>
            </a:r>
            <a:r>
              <a:rPr lang="zh-CN" altLang="en-US" sz="2500" b="1" dirty="0">
                <a:solidFill>
                  <a:srgbClr val="FF0000"/>
                </a:solidFill>
                <a:ea typeface="楷体_GB2312" pitchFamily="49" charset="-122"/>
              </a:rPr>
              <a:t>前缀</a:t>
            </a:r>
            <a:r>
              <a:rPr lang="en-US" altLang="zh-CN" sz="2500" b="1" dirty="0">
                <a:solidFill>
                  <a:schemeClr val="tx1">
                    <a:lumMod val="50000"/>
                  </a:schemeClr>
                </a:solidFill>
                <a:ea typeface="楷体_GB2312" pitchFamily="49" charset="-122"/>
              </a:rPr>
              <a:t>;</a:t>
            </a:r>
          </a:p>
        </p:txBody>
      </p:sp>
      <p:sp>
        <p:nvSpPr>
          <p:cNvPr id="882692" name="Rectangle 4"/>
          <p:cNvSpPr>
            <a:spLocks noChangeArrowheads="1"/>
          </p:cNvSpPr>
          <p:nvPr/>
        </p:nvSpPr>
        <p:spPr bwMode="auto">
          <a:xfrm>
            <a:off x="2046288" y="3473450"/>
            <a:ext cx="8166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048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50000"/>
                  </a:schemeClr>
                </a:solidFill>
                <a:ea typeface="楷体_GB2312" pitchFamily="49" charset="-122"/>
              </a:rPr>
              <a:t>设</a:t>
            </a:r>
            <a:r>
              <a:rPr lang="en-US" altLang="zh-CN" sz="2500" b="1" dirty="0">
                <a:solidFill>
                  <a:schemeClr val="tx1">
                    <a:lumMod val="50000"/>
                  </a:schemeClr>
                </a:solidFill>
                <a:ea typeface="楷体_GB2312" pitchFamily="49" charset="-122"/>
              </a:rPr>
              <a:t>A = {b</a:t>
            </a:r>
            <a:r>
              <a:rPr lang="en-US" altLang="zh-CN" sz="2500" b="1" baseline="-25000" dirty="0">
                <a:solidFill>
                  <a:schemeClr val="tx1">
                    <a:lumMod val="50000"/>
                  </a:schemeClr>
                </a:solidFill>
                <a:ea typeface="楷体_GB2312" pitchFamily="49" charset="-122"/>
              </a:rPr>
              <a:t>1</a:t>
            </a:r>
            <a:r>
              <a:rPr lang="en-US" altLang="zh-CN" sz="2500" b="1" dirty="0">
                <a:solidFill>
                  <a:schemeClr val="tx1">
                    <a:lumMod val="50000"/>
                  </a:schemeClr>
                </a:solidFill>
                <a:ea typeface="楷体_GB2312" pitchFamily="49" charset="-122"/>
              </a:rPr>
              <a:t>, b</a:t>
            </a:r>
            <a:r>
              <a:rPr lang="en-US" altLang="zh-CN" sz="2500" b="1" baseline="-25000" dirty="0">
                <a:solidFill>
                  <a:schemeClr val="tx1">
                    <a:lumMod val="50000"/>
                  </a:schemeClr>
                </a:solidFill>
                <a:ea typeface="楷体_GB2312" pitchFamily="49" charset="-122"/>
              </a:rPr>
              <a:t>2</a:t>
            </a:r>
            <a:r>
              <a:rPr lang="en-US" altLang="zh-CN" sz="2500" b="1" dirty="0">
                <a:solidFill>
                  <a:schemeClr val="tx1">
                    <a:lumMod val="50000"/>
                  </a:schemeClr>
                </a:solidFill>
                <a:ea typeface="楷体_GB2312" pitchFamily="49" charset="-122"/>
              </a:rPr>
              <a:t>, …, b</a:t>
            </a:r>
            <a:r>
              <a:rPr lang="en-US" altLang="zh-CN" sz="2500" b="1" baseline="-25000" dirty="0">
                <a:solidFill>
                  <a:schemeClr val="tx1">
                    <a:lumMod val="50000"/>
                  </a:schemeClr>
                </a:solidFill>
                <a:ea typeface="楷体_GB2312" pitchFamily="49" charset="-122"/>
              </a:rPr>
              <a:t>m</a:t>
            </a:r>
            <a:r>
              <a:rPr lang="en-US" altLang="zh-CN" sz="2500" b="1" dirty="0">
                <a:solidFill>
                  <a:schemeClr val="tx1">
                    <a:lumMod val="50000"/>
                  </a:schemeClr>
                </a:solidFill>
                <a:ea typeface="楷体_GB2312" pitchFamily="49" charset="-122"/>
              </a:rPr>
              <a:t>}</a:t>
            </a:r>
            <a:r>
              <a:rPr lang="zh-CN" altLang="en-US" sz="2500" b="1" dirty="0">
                <a:solidFill>
                  <a:schemeClr val="tx1">
                    <a:lumMod val="50000"/>
                  </a:schemeClr>
                </a:solidFill>
                <a:ea typeface="楷体_GB2312" pitchFamily="49" charset="-122"/>
              </a:rPr>
              <a:t>为一个符号串集合</a:t>
            </a:r>
            <a:r>
              <a:rPr lang="en-US" altLang="zh-CN" sz="2500" b="1" dirty="0">
                <a:solidFill>
                  <a:schemeClr val="tx1">
                    <a:lumMod val="50000"/>
                  </a:schemeClr>
                </a:solidFill>
                <a:ea typeface="楷体_GB2312" pitchFamily="49" charset="-122"/>
              </a:rPr>
              <a:t>, </a:t>
            </a:r>
            <a:r>
              <a:rPr lang="zh-CN" altLang="en-US" sz="2500" b="1" dirty="0">
                <a:solidFill>
                  <a:schemeClr val="tx1">
                    <a:lumMod val="50000"/>
                  </a:schemeClr>
                </a:solidFill>
                <a:ea typeface="楷体_GB2312" pitchFamily="49" charset="-122"/>
              </a:rPr>
              <a:t>若对于</a:t>
            </a:r>
            <a:r>
              <a:rPr lang="zh-CN" altLang="en-US" sz="2500" b="1" dirty="0">
                <a:solidFill>
                  <a:schemeClr val="tx1">
                    <a:lumMod val="50000"/>
                  </a:schemeClr>
                </a:solidFill>
                <a:ea typeface="楷体_GB2312" pitchFamily="49" charset="-122"/>
                <a:sym typeface="Symbol" panose="05050102010706020507" pitchFamily="18" charset="2"/>
              </a:rPr>
              <a:t></a:t>
            </a:r>
            <a:r>
              <a:rPr lang="en-US" altLang="zh-CN" sz="2500" b="1" dirty="0">
                <a:solidFill>
                  <a:schemeClr val="tx1">
                    <a:lumMod val="50000"/>
                  </a:schemeClr>
                </a:solidFill>
                <a:ea typeface="楷体_GB2312" pitchFamily="49" charset="-122"/>
                <a:sym typeface="Symbol" panose="05050102010706020507" pitchFamily="18" charset="2"/>
              </a:rPr>
              <a:t>b</a:t>
            </a:r>
            <a:r>
              <a:rPr lang="en-US" altLang="zh-CN" sz="2500" b="1" baseline="-25000" dirty="0">
                <a:solidFill>
                  <a:schemeClr val="tx1">
                    <a:lumMod val="50000"/>
                  </a:schemeClr>
                </a:solidFill>
                <a:ea typeface="楷体_GB2312" pitchFamily="49" charset="-122"/>
              </a:rPr>
              <a:t>i</a:t>
            </a:r>
            <a:r>
              <a:rPr lang="en-US" altLang="zh-CN" sz="2500" b="1" dirty="0">
                <a:solidFill>
                  <a:schemeClr val="tx1">
                    <a:lumMod val="50000"/>
                  </a:schemeClr>
                </a:solidFill>
                <a:ea typeface="楷体_GB2312" pitchFamily="49" charset="-122"/>
              </a:rPr>
              <a:t>, </a:t>
            </a:r>
            <a:r>
              <a:rPr lang="en-US" altLang="zh-CN" sz="2500" b="1" dirty="0" err="1">
                <a:solidFill>
                  <a:schemeClr val="tx1">
                    <a:lumMod val="50000"/>
                  </a:schemeClr>
                </a:solidFill>
                <a:ea typeface="楷体_GB2312" pitchFamily="49" charset="-122"/>
              </a:rPr>
              <a:t>b</a:t>
            </a:r>
            <a:r>
              <a:rPr lang="en-US" altLang="zh-CN" sz="2500" b="1" baseline="-25000" dirty="0" err="1">
                <a:solidFill>
                  <a:schemeClr val="tx1">
                    <a:lumMod val="50000"/>
                  </a:schemeClr>
                </a:solidFill>
                <a:ea typeface="楷体_GB2312" pitchFamily="49" charset="-122"/>
              </a:rPr>
              <a:t>j</a:t>
            </a:r>
            <a:r>
              <a:rPr lang="en-US" altLang="zh-CN" sz="2500" b="1" dirty="0" err="1">
                <a:solidFill>
                  <a:schemeClr val="tx1">
                    <a:lumMod val="50000"/>
                  </a:schemeClr>
                </a:solidFill>
                <a:sym typeface="Symbol" panose="05050102010706020507" pitchFamily="18" charset="2"/>
              </a:rPr>
              <a:t></a:t>
            </a:r>
            <a:r>
              <a:rPr lang="en-US" altLang="zh-CN" sz="2500" b="1" dirty="0" err="1">
                <a:solidFill>
                  <a:schemeClr val="tx1">
                    <a:lumMod val="50000"/>
                  </a:schemeClr>
                </a:solidFill>
                <a:ea typeface="楷体_GB2312" pitchFamily="49" charset="-122"/>
              </a:rPr>
              <a:t>A</a:t>
            </a:r>
            <a:r>
              <a:rPr lang="en-US" altLang="zh-CN" sz="2500" b="1" dirty="0">
                <a:solidFill>
                  <a:schemeClr val="tx1">
                    <a:lumMod val="50000"/>
                  </a:schemeClr>
                </a:solidFill>
                <a:ea typeface="楷体_GB2312" pitchFamily="49" charset="-122"/>
              </a:rPr>
              <a:t>, </a:t>
            </a:r>
            <a:r>
              <a:rPr lang="en-US" altLang="zh-CN" sz="2500" b="1" dirty="0" err="1">
                <a:solidFill>
                  <a:schemeClr val="tx1">
                    <a:lumMod val="50000"/>
                  </a:schemeClr>
                </a:solidFill>
                <a:ea typeface="楷体_GB2312" pitchFamily="49" charset="-122"/>
              </a:rPr>
              <a:t>i</a:t>
            </a:r>
            <a:r>
              <a:rPr lang="en-US" altLang="zh-CN" sz="2500" b="1" dirty="0">
                <a:solidFill>
                  <a:schemeClr val="tx1">
                    <a:lumMod val="50000"/>
                  </a:schemeClr>
                </a:solidFill>
                <a:ea typeface="楷体_GB2312" pitchFamily="49" charset="-122"/>
              </a:rPr>
              <a:t> </a:t>
            </a:r>
            <a:r>
              <a:rPr lang="en-US" altLang="zh-CN" sz="2500" b="1" dirty="0">
                <a:solidFill>
                  <a:schemeClr val="tx1">
                    <a:lumMod val="50000"/>
                  </a:schemeClr>
                </a:solidFill>
                <a:ea typeface="楷体_GB2312" pitchFamily="49" charset="-122"/>
                <a:sym typeface="Symbol" panose="05050102010706020507" pitchFamily="18" charset="2"/>
              </a:rPr>
              <a:t> </a:t>
            </a:r>
            <a:r>
              <a:rPr lang="en-US" altLang="zh-CN" sz="2500" b="1" dirty="0">
                <a:solidFill>
                  <a:schemeClr val="tx1">
                    <a:lumMod val="50000"/>
                  </a:schemeClr>
                </a:solidFill>
                <a:ea typeface="楷体_GB2312" pitchFamily="49" charset="-122"/>
              </a:rPr>
              <a:t>j, b</a:t>
            </a:r>
            <a:r>
              <a:rPr lang="en-US" altLang="zh-CN" sz="2500" b="1" baseline="-25000" dirty="0">
                <a:solidFill>
                  <a:schemeClr val="tx1">
                    <a:lumMod val="50000"/>
                  </a:schemeClr>
                </a:solidFill>
                <a:ea typeface="楷体_GB2312" pitchFamily="49" charset="-122"/>
              </a:rPr>
              <a:t>i</a:t>
            </a:r>
            <a:r>
              <a:rPr lang="zh-CN" altLang="en-US" sz="2500" b="1" dirty="0">
                <a:solidFill>
                  <a:schemeClr val="tx1">
                    <a:lumMod val="50000"/>
                  </a:schemeClr>
                </a:solidFill>
                <a:ea typeface="楷体_GB2312" pitchFamily="49" charset="-122"/>
              </a:rPr>
              <a:t>和</a:t>
            </a:r>
            <a:r>
              <a:rPr lang="en-US" altLang="zh-CN" sz="2500" b="1" dirty="0" err="1">
                <a:solidFill>
                  <a:schemeClr val="tx1">
                    <a:lumMod val="50000"/>
                  </a:schemeClr>
                </a:solidFill>
                <a:ea typeface="楷体_GB2312" pitchFamily="49" charset="-122"/>
              </a:rPr>
              <a:t>b</a:t>
            </a:r>
            <a:r>
              <a:rPr lang="en-US" altLang="zh-CN" sz="2500" b="1" baseline="-25000" dirty="0" err="1">
                <a:solidFill>
                  <a:schemeClr val="tx1">
                    <a:lumMod val="50000"/>
                  </a:schemeClr>
                </a:solidFill>
                <a:ea typeface="楷体_GB2312" pitchFamily="49" charset="-122"/>
              </a:rPr>
              <a:t>j</a:t>
            </a:r>
            <a:r>
              <a:rPr lang="zh-CN" altLang="en-US" sz="2500" b="1" dirty="0">
                <a:solidFill>
                  <a:schemeClr val="tx1">
                    <a:lumMod val="50000"/>
                  </a:schemeClr>
                </a:solidFill>
                <a:ea typeface="楷体_GB2312" pitchFamily="49" charset="-122"/>
              </a:rPr>
              <a:t>互不为前缀</a:t>
            </a:r>
            <a:r>
              <a:rPr lang="en-US" altLang="zh-CN" sz="2500" b="1" dirty="0">
                <a:solidFill>
                  <a:schemeClr val="tx1">
                    <a:lumMod val="50000"/>
                  </a:schemeClr>
                </a:solidFill>
                <a:ea typeface="楷体_GB2312" pitchFamily="49" charset="-122"/>
              </a:rPr>
              <a:t>, </a:t>
            </a:r>
            <a:r>
              <a:rPr lang="zh-CN" altLang="en-US" sz="2500" b="1" dirty="0">
                <a:solidFill>
                  <a:schemeClr val="tx1">
                    <a:lumMod val="50000"/>
                  </a:schemeClr>
                </a:solidFill>
                <a:ea typeface="楷体_GB2312" pitchFamily="49" charset="-122"/>
              </a:rPr>
              <a:t>则称</a:t>
            </a:r>
            <a:r>
              <a:rPr lang="en-US" altLang="zh-CN" sz="2500" b="1" dirty="0">
                <a:solidFill>
                  <a:schemeClr val="tx1">
                    <a:lumMod val="50000"/>
                  </a:schemeClr>
                </a:solidFill>
                <a:ea typeface="楷体_GB2312" pitchFamily="49" charset="-122"/>
              </a:rPr>
              <a:t>A</a:t>
            </a:r>
            <a:r>
              <a:rPr lang="zh-CN" altLang="en-US" sz="2500" b="1" dirty="0">
                <a:solidFill>
                  <a:schemeClr val="tx1">
                    <a:lumMod val="50000"/>
                  </a:schemeClr>
                </a:solidFill>
                <a:ea typeface="楷体_GB2312" pitchFamily="49" charset="-122"/>
              </a:rPr>
              <a:t>为前缀码</a:t>
            </a:r>
            <a:r>
              <a:rPr lang="en-US" altLang="zh-CN" sz="2500" b="1" dirty="0">
                <a:solidFill>
                  <a:schemeClr val="tx1">
                    <a:lumMod val="50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500" b="1" dirty="0">
                <a:solidFill>
                  <a:schemeClr val="tx1">
                    <a:lumMod val="50000"/>
                  </a:schemeClr>
                </a:solidFill>
                <a:ea typeface="楷体_GB2312" pitchFamily="49" charset="-122"/>
              </a:rPr>
              <a:t>若符号串</a:t>
            </a:r>
            <a:r>
              <a:rPr lang="en-US" altLang="zh-CN" sz="2500" b="1" dirty="0">
                <a:solidFill>
                  <a:schemeClr val="tx1">
                    <a:lumMod val="50000"/>
                  </a:schemeClr>
                </a:solidFill>
                <a:ea typeface="楷体_GB2312" pitchFamily="49" charset="-122"/>
              </a:rPr>
              <a:t>b</a:t>
            </a:r>
            <a:r>
              <a:rPr lang="en-US" altLang="zh-CN" sz="2500" b="1" baseline="-25000" dirty="0">
                <a:solidFill>
                  <a:schemeClr val="tx1">
                    <a:lumMod val="50000"/>
                  </a:schemeClr>
                </a:solidFill>
                <a:ea typeface="楷体_GB2312" pitchFamily="49" charset="-122"/>
              </a:rPr>
              <a:t>i</a:t>
            </a:r>
            <a:r>
              <a:rPr lang="en-US" altLang="zh-CN" sz="2500" b="1" dirty="0">
                <a:solidFill>
                  <a:schemeClr val="tx1">
                    <a:lumMod val="50000"/>
                  </a:schemeClr>
                </a:solidFill>
                <a:ea typeface="楷体_GB2312" pitchFamily="49" charset="-122"/>
              </a:rPr>
              <a:t>(</a:t>
            </a:r>
            <a:r>
              <a:rPr lang="en-US" altLang="zh-CN" sz="2500" b="1" dirty="0" err="1">
                <a:solidFill>
                  <a:schemeClr val="tx1">
                    <a:lumMod val="50000"/>
                  </a:schemeClr>
                </a:solidFill>
                <a:ea typeface="楷体_GB2312" pitchFamily="49" charset="-122"/>
              </a:rPr>
              <a:t>i</a:t>
            </a:r>
            <a:r>
              <a:rPr lang="en-US" altLang="zh-CN" sz="2500" b="1" dirty="0">
                <a:solidFill>
                  <a:schemeClr val="tx1">
                    <a:lumMod val="50000"/>
                  </a:schemeClr>
                </a:solidFill>
                <a:ea typeface="楷体_GB2312" pitchFamily="49" charset="-122"/>
              </a:rPr>
              <a:t>=1..m)</a:t>
            </a:r>
            <a:r>
              <a:rPr lang="zh-CN" altLang="en-US" sz="2500" b="1" dirty="0">
                <a:solidFill>
                  <a:schemeClr val="tx1">
                    <a:lumMod val="50000"/>
                  </a:schemeClr>
                </a:solidFill>
                <a:ea typeface="楷体_GB2312" pitchFamily="49" charset="-122"/>
              </a:rPr>
              <a:t>中只出现</a:t>
            </a:r>
            <a:r>
              <a:rPr lang="en-US" altLang="zh-CN" sz="2500" b="1" dirty="0">
                <a:solidFill>
                  <a:schemeClr val="tx1">
                    <a:lumMod val="50000"/>
                  </a:schemeClr>
                </a:solidFill>
                <a:ea typeface="楷体_GB2312" pitchFamily="49" charset="-122"/>
              </a:rPr>
              <a:t>0</a:t>
            </a:r>
            <a:r>
              <a:rPr lang="zh-CN" altLang="en-US" sz="2500" b="1" dirty="0">
                <a:solidFill>
                  <a:schemeClr val="tx1">
                    <a:lumMod val="50000"/>
                  </a:schemeClr>
                </a:solidFill>
                <a:ea typeface="楷体_GB2312" pitchFamily="49" charset="-122"/>
              </a:rPr>
              <a:t>和</a:t>
            </a:r>
            <a:r>
              <a:rPr lang="en-US" altLang="zh-CN" sz="2500" b="1" dirty="0">
                <a:solidFill>
                  <a:schemeClr val="tx1">
                    <a:lumMod val="50000"/>
                  </a:schemeClr>
                </a:solidFill>
                <a:ea typeface="楷体_GB2312" pitchFamily="49" charset="-122"/>
              </a:rPr>
              <a:t>1 , </a:t>
            </a:r>
            <a:r>
              <a:rPr lang="zh-CN" altLang="en-US" sz="2500" b="1" dirty="0">
                <a:solidFill>
                  <a:schemeClr val="tx1">
                    <a:lumMod val="50000"/>
                  </a:schemeClr>
                </a:solidFill>
                <a:ea typeface="楷体_GB2312" pitchFamily="49" charset="-122"/>
              </a:rPr>
              <a:t>则称</a:t>
            </a:r>
            <a:r>
              <a:rPr lang="en-US" altLang="zh-CN" sz="2500" b="1" dirty="0">
                <a:solidFill>
                  <a:schemeClr val="tx1">
                    <a:lumMod val="50000"/>
                  </a:schemeClr>
                </a:solidFill>
                <a:ea typeface="楷体_GB2312" pitchFamily="49" charset="-122"/>
              </a:rPr>
              <a:t>A</a:t>
            </a:r>
            <a:r>
              <a:rPr lang="zh-CN" altLang="en-US" sz="2500" b="1" dirty="0">
                <a:solidFill>
                  <a:schemeClr val="tx1">
                    <a:lumMod val="50000"/>
                  </a:schemeClr>
                </a:solidFill>
                <a:ea typeface="楷体_GB2312" pitchFamily="49" charset="-122"/>
              </a:rPr>
              <a:t>为二元前缀码</a:t>
            </a:r>
            <a:r>
              <a:rPr lang="en-US" altLang="zh-CN" sz="2500" b="1" dirty="0">
                <a:solidFill>
                  <a:schemeClr val="tx1">
                    <a:lumMod val="50000"/>
                  </a:schemeClr>
                </a:solidFill>
                <a:ea typeface="楷体_GB2312" pitchFamily="49" charset="-122"/>
              </a:rPr>
              <a:t>;</a:t>
            </a:r>
          </a:p>
        </p:txBody>
      </p:sp>
      <p:sp>
        <p:nvSpPr>
          <p:cNvPr id="6"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33910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2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269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26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1847850" y="1268414"/>
            <a:ext cx="8820150" cy="579437"/>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a:solidFill>
                  <a:srgbClr val="FF0000"/>
                </a:solidFill>
                <a:latin typeface="Times New Roman" pitchFamily="18" charset="0"/>
                <a:ea typeface="宋体" pitchFamily="2" charset="-122"/>
              </a:rPr>
              <a:t>  </a:t>
            </a:r>
            <a:r>
              <a:rPr kumimoji="1" lang="zh-CN" altLang="en-US" sz="3200" b="1">
                <a:solidFill>
                  <a:srgbClr val="FF0000"/>
                </a:solidFill>
                <a:latin typeface="Times New Roman" pitchFamily="18" charset="0"/>
                <a:ea typeface="宋体" pitchFamily="2" charset="-122"/>
              </a:rPr>
              <a:t>算法步骤</a:t>
            </a:r>
          </a:p>
        </p:txBody>
      </p:sp>
      <p:sp>
        <p:nvSpPr>
          <p:cNvPr id="624644" name="Rectangle 4"/>
          <p:cNvSpPr>
            <a:spLocks noChangeArrowheads="1"/>
          </p:cNvSpPr>
          <p:nvPr/>
        </p:nvSpPr>
        <p:spPr bwMode="auto">
          <a:xfrm>
            <a:off x="1639888" y="1898651"/>
            <a:ext cx="9028112" cy="4216539"/>
          </a:xfrm>
          <a:prstGeom prst="rect">
            <a:avLst/>
          </a:prstGeom>
          <a:noFill/>
          <a:ln w="9525">
            <a:noFill/>
            <a:miter lim="800000"/>
            <a:headEnd/>
            <a:tailEnd/>
          </a:ln>
        </p:spPr>
        <p:txBody>
          <a:bodyPr>
            <a:spAutoFit/>
          </a:bodyPr>
          <a:lstStyle/>
          <a:p>
            <a:pPr lvl="1" fontAlgn="base">
              <a:spcBef>
                <a:spcPct val="20000"/>
              </a:spcBef>
              <a:spcAft>
                <a:spcPct val="0"/>
              </a:spcAft>
              <a:buClr>
                <a:srgbClr val="7F7F7F"/>
              </a:buClr>
              <a:buSzPct val="70000"/>
              <a:defRPr/>
            </a:pPr>
            <a:r>
              <a:rPr kumimoji="1" lang="en-US" altLang="zh-CN" sz="2800" b="1" dirty="0">
                <a:solidFill>
                  <a:srgbClr val="C00000"/>
                </a:solidFill>
                <a:latin typeface="Garamond" pitchFamily="18" charset="0"/>
                <a:ea typeface="宋体" pitchFamily="2" charset="-122"/>
              </a:rPr>
              <a:t>   a </a:t>
            </a:r>
            <a:r>
              <a:rPr kumimoji="1" lang="zh-CN" altLang="en-US" sz="2400" b="1" dirty="0">
                <a:solidFill>
                  <a:srgbClr val="5E2CAE"/>
                </a:solidFill>
                <a:latin typeface="Garamond" pitchFamily="18" charset="0"/>
                <a:ea typeface="宋体" pitchFamily="2" charset="-122"/>
              </a:rPr>
              <a:t>初始化</a:t>
            </a:r>
            <a:r>
              <a:rPr kumimoji="1" lang="zh-CN" altLang="en-US" sz="2400" b="1" dirty="0">
                <a:solidFill>
                  <a:srgbClr val="000000"/>
                </a:solidFill>
                <a:latin typeface="Garamond" pitchFamily="18" charset="0"/>
                <a:ea typeface="宋体" pitchFamily="2" charset="-122"/>
              </a:rPr>
              <a:t>：集合</a:t>
            </a:r>
            <a:r>
              <a:rPr kumimoji="1" lang="en-US" altLang="zh-CN" sz="2400" b="1" dirty="0">
                <a:solidFill>
                  <a:srgbClr val="000000"/>
                </a:solidFill>
                <a:latin typeface="Garamond" pitchFamily="18" charset="0"/>
                <a:ea typeface="宋体" pitchFamily="2" charset="-122"/>
              </a:rPr>
              <a:t>P</a:t>
            </a:r>
            <a:r>
              <a:rPr kumimoji="1" lang="zh-CN" altLang="en-US" sz="2400" b="1" dirty="0">
                <a:solidFill>
                  <a:srgbClr val="000000"/>
                </a:solidFill>
                <a:latin typeface="Garamond" pitchFamily="18" charset="0"/>
                <a:ea typeface="宋体" pitchFamily="2" charset="-122"/>
              </a:rPr>
              <a:t>中只有顶点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zh-CN" altLang="en-US" sz="2400" b="1" dirty="0">
                <a:solidFill>
                  <a:srgbClr val="000000"/>
                </a:solidFill>
                <a:latin typeface="Garamond" pitchFamily="18" charset="0"/>
                <a:ea typeface="宋体" pitchFamily="2" charset="-122"/>
              </a:rPr>
              <a:t>，</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为</a:t>
            </a:r>
            <a:r>
              <a:rPr kumimoji="1" lang="en-US" altLang="zh-CN" sz="2400" b="1" dirty="0">
                <a:solidFill>
                  <a:srgbClr val="000000"/>
                </a:solidFill>
                <a:latin typeface="Garamond" pitchFamily="18" charset="0"/>
                <a:ea typeface="宋体" pitchFamily="2" charset="-122"/>
              </a:rPr>
              <a:t>0, </a:t>
            </a:r>
            <a:r>
              <a:rPr kumimoji="1" lang="zh-CN" altLang="en-US" sz="2400" b="1" dirty="0">
                <a:solidFill>
                  <a:srgbClr val="000000"/>
                </a:solidFill>
                <a:latin typeface="Garamond" pitchFamily="18" charset="0"/>
                <a:ea typeface="宋体" pitchFamily="2" charset="-122"/>
              </a:rPr>
              <a:t>集合</a:t>
            </a:r>
            <a:r>
              <a:rPr kumimoji="1" lang="en-US" altLang="zh-CN" sz="2400" b="1" dirty="0">
                <a:solidFill>
                  <a:srgbClr val="000000"/>
                </a:solidFill>
                <a:latin typeface="Garamond" pitchFamily="18" charset="0"/>
                <a:ea typeface="宋体" pitchFamily="2" charset="-122"/>
              </a:rPr>
              <a:t>T=V-P</a:t>
            </a:r>
            <a:r>
              <a:rPr kumimoji="1" lang="zh-CN" altLang="en-US" sz="2400" b="1" dirty="0">
                <a:solidFill>
                  <a:srgbClr val="000000"/>
                </a:solidFill>
                <a:latin typeface="Garamond" pitchFamily="18" charset="0"/>
                <a:ea typeface="宋体" pitchFamily="2" charset="-122"/>
              </a:rPr>
              <a:t>中</a:t>
            </a:r>
          </a:p>
          <a:p>
            <a:pPr lvl="1" fontAlgn="base">
              <a:spcBef>
                <a:spcPct val="20000"/>
              </a:spcBef>
              <a:spcAft>
                <a:spcPct val="0"/>
              </a:spcAft>
              <a:buClr>
                <a:srgbClr val="7F7F7F"/>
              </a:buClr>
              <a:buSzPct val="70000"/>
              <a:defRPr/>
            </a:pPr>
            <a:r>
              <a:rPr kumimoji="1" lang="zh-CN" altLang="en-US" sz="2400" b="1" dirty="0">
                <a:solidFill>
                  <a:srgbClr val="000000"/>
                </a:solidFill>
                <a:latin typeface="Garamond" pitchFamily="18" charset="0"/>
                <a:ea typeface="宋体" pitchFamily="2" charset="-122"/>
              </a:rPr>
              <a:t>      顶点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的距离值为边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en-US" altLang="zh-CN" sz="2400" b="1" dirty="0">
                <a:solidFill>
                  <a:srgbClr val="000000"/>
                </a:solidFill>
                <a:latin typeface="Garamond" pitchFamily="18" charset="0"/>
                <a:ea typeface="宋体" pitchFamily="2" charset="-122"/>
              </a:rPr>
              <a:t>, v</a:t>
            </a:r>
            <a:r>
              <a:rPr kumimoji="1" lang="en-US" altLang="zh-CN" sz="2400" b="1" baseline="-25000" dirty="0">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=2,</a:t>
            </a:r>
            <a:r>
              <a:rPr kumimoji="1" lang="en-US" altLang="zh-CN" sz="2400" b="1" dirty="0">
                <a:solidFill>
                  <a:srgbClr val="000000"/>
                </a:solidFill>
                <a:latin typeface="Arial" pitchFamily="34" charset="0"/>
                <a:ea typeface="宋体" pitchFamily="2" charset="-122"/>
              </a:rPr>
              <a:t>…</a:t>
            </a:r>
            <a:r>
              <a:rPr kumimoji="1" lang="en-US" altLang="zh-CN" sz="2400" b="1" dirty="0">
                <a:solidFill>
                  <a:srgbClr val="000000"/>
                </a:solidFill>
                <a:latin typeface="Garamond" pitchFamily="18" charset="0"/>
                <a:ea typeface="宋体" pitchFamily="2" charset="-122"/>
              </a:rPr>
              <a:t>,n)</a:t>
            </a:r>
            <a:r>
              <a:rPr kumimoji="1" lang="zh-CN" altLang="en-US" sz="2400" b="1" dirty="0">
                <a:solidFill>
                  <a:srgbClr val="000000"/>
                </a:solidFill>
                <a:latin typeface="Garamond" pitchFamily="18" charset="0"/>
                <a:ea typeface="宋体" pitchFamily="2" charset="-122"/>
              </a:rPr>
              <a:t>的权</a:t>
            </a:r>
            <a:r>
              <a:rPr kumimoji="1" lang="en-US" altLang="zh-CN" sz="2400" b="1" dirty="0">
                <a:solidFill>
                  <a:srgbClr val="000000"/>
                </a:solidFill>
                <a:latin typeface="Garamond" pitchFamily="18" charset="0"/>
                <a:ea typeface="宋体" pitchFamily="2" charset="-122"/>
              </a:rPr>
              <a:t>w</a:t>
            </a:r>
            <a:r>
              <a:rPr kumimoji="1" lang="en-US" altLang="zh-CN" sz="2400" b="1" baseline="-25000" dirty="0">
                <a:solidFill>
                  <a:srgbClr val="000000"/>
                </a:solidFill>
                <a:latin typeface="Garamond" pitchFamily="18" charset="0"/>
                <a:ea typeface="宋体" pitchFamily="2" charset="-122"/>
              </a:rPr>
              <a:t>1i</a:t>
            </a:r>
            <a:r>
              <a:rPr kumimoji="1" lang="en-US" altLang="zh-CN" sz="2400" b="1" dirty="0">
                <a:solidFill>
                  <a:srgbClr val="000000"/>
                </a:solidFill>
                <a:latin typeface="Garamond" pitchFamily="18" charset="0"/>
                <a:ea typeface="宋体" pitchFamily="2" charset="-122"/>
              </a:rPr>
              <a:t>,</a:t>
            </a:r>
            <a:r>
              <a:rPr kumimoji="1" lang="zh-CN" altLang="en-US" sz="2400" b="1" dirty="0">
                <a:solidFill>
                  <a:srgbClr val="000000"/>
                </a:solidFill>
                <a:latin typeface="Garamond" pitchFamily="18" charset="0"/>
                <a:ea typeface="宋体" pitchFamily="2" charset="-122"/>
              </a:rPr>
              <a:t>如果</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zh-CN" altLang="en-US" sz="2400" b="1" dirty="0">
                <a:solidFill>
                  <a:srgbClr val="000000"/>
                </a:solidFill>
                <a:latin typeface="Garamond" pitchFamily="18" charset="0"/>
                <a:ea typeface="宋体" pitchFamily="2" charset="-122"/>
              </a:rPr>
              <a:t>和</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间无</a:t>
            </a:r>
          </a:p>
          <a:p>
            <a:pPr lvl="1" fontAlgn="base">
              <a:spcBef>
                <a:spcPct val="20000"/>
              </a:spcBef>
              <a:spcAft>
                <a:spcPct val="0"/>
              </a:spcAft>
              <a:buClr>
                <a:srgbClr val="7F7F7F"/>
              </a:buClr>
              <a:buSzPct val="70000"/>
              <a:defRPr/>
            </a:pPr>
            <a:r>
              <a:rPr kumimoji="1" lang="zh-CN" altLang="en-US" sz="2400" b="1" dirty="0">
                <a:solidFill>
                  <a:srgbClr val="000000"/>
                </a:solidFill>
                <a:latin typeface="Garamond" pitchFamily="18" charset="0"/>
                <a:ea typeface="宋体" pitchFamily="2" charset="-122"/>
              </a:rPr>
              <a:t>      边直接相连，则</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为∞； </a:t>
            </a:r>
          </a:p>
          <a:p>
            <a:pPr lvl="1" fontAlgn="base">
              <a:spcBef>
                <a:spcPct val="20000"/>
              </a:spcBef>
              <a:spcAft>
                <a:spcPct val="0"/>
              </a:spcAft>
              <a:buClr>
                <a:srgbClr val="7F7F7F"/>
              </a:buClr>
              <a:buSzPct val="70000"/>
              <a:defRPr/>
            </a:pPr>
            <a:r>
              <a:rPr kumimoji="1" lang="zh-CN" altLang="en-US" sz="2400" b="1" dirty="0">
                <a:solidFill>
                  <a:srgbClr val="E8DED8"/>
                </a:solidFill>
                <a:latin typeface="Garamond" pitchFamily="18" charset="0"/>
                <a:ea typeface="宋体" pitchFamily="2" charset="-122"/>
              </a:rPr>
              <a:t>    </a:t>
            </a:r>
            <a:r>
              <a:rPr kumimoji="1" lang="en-US" altLang="zh-CN" sz="2400" b="1" dirty="0">
                <a:solidFill>
                  <a:srgbClr val="C00000"/>
                </a:solidFill>
                <a:latin typeface="Garamond" pitchFamily="18" charset="0"/>
                <a:ea typeface="宋体" pitchFamily="2" charset="-122"/>
              </a:rPr>
              <a:t>b. </a:t>
            </a:r>
            <a:r>
              <a:rPr kumimoji="1" lang="zh-CN" altLang="en-US" sz="2400" b="1" dirty="0">
                <a:solidFill>
                  <a:srgbClr val="5E2CAE"/>
                </a:solidFill>
                <a:latin typeface="Garamond" pitchFamily="18" charset="0"/>
                <a:ea typeface="宋体" pitchFamily="2" charset="-122"/>
              </a:rPr>
              <a:t>贪心选择</a:t>
            </a:r>
            <a:r>
              <a:rPr kumimoji="1" lang="zh-CN" altLang="en-US" sz="2400" b="1" dirty="0">
                <a:solidFill>
                  <a:srgbClr val="000000"/>
                </a:solidFill>
                <a:latin typeface="Garamond" pitchFamily="18" charset="0"/>
                <a:ea typeface="宋体" pitchFamily="2" charset="-122"/>
              </a:rPr>
              <a:t>：在集合</a:t>
            </a:r>
            <a:r>
              <a:rPr kumimoji="1" lang="en-US" altLang="zh-CN" sz="2400" b="1" dirty="0">
                <a:solidFill>
                  <a:srgbClr val="000000"/>
                </a:solidFill>
                <a:latin typeface="Garamond" pitchFamily="18" charset="0"/>
                <a:ea typeface="宋体" pitchFamily="2" charset="-122"/>
              </a:rPr>
              <a:t>T</a:t>
            </a:r>
            <a:r>
              <a:rPr kumimoji="1" lang="zh-CN" altLang="en-US" sz="2400" b="1" dirty="0">
                <a:solidFill>
                  <a:srgbClr val="000000"/>
                </a:solidFill>
                <a:latin typeface="Garamond" pitchFamily="18" charset="0"/>
                <a:ea typeface="宋体" pitchFamily="2" charset="-122"/>
              </a:rPr>
              <a:t>中选择距离值</a:t>
            </a:r>
            <a:r>
              <a:rPr kumimoji="1" lang="el-GR" altLang="zh-CN" sz="2400" b="1" dirty="0">
                <a:solidFill>
                  <a:srgbClr val="000000"/>
                </a:solidFill>
                <a:latin typeface="Arial" pitchFamily="34" charset="0"/>
                <a:ea typeface="宋体" pitchFamily="2" charset="-122"/>
              </a:rPr>
              <a:t>π</a:t>
            </a:r>
            <a:r>
              <a:rPr kumimoji="1" lang="zh-CN" altLang="en-US" sz="2400" b="1" dirty="0">
                <a:solidFill>
                  <a:srgbClr val="000000"/>
                </a:solidFill>
                <a:latin typeface="Garamond" pitchFamily="18" charset="0"/>
                <a:ea typeface="宋体" pitchFamily="2" charset="-122"/>
              </a:rPr>
              <a:t>最小的顶点</a:t>
            </a:r>
            <a:r>
              <a:rPr kumimoji="1" lang="en-US" altLang="zh-CN" sz="2400" b="1" dirty="0">
                <a:solidFill>
                  <a:srgbClr val="000000"/>
                </a:solidFill>
                <a:latin typeface="Garamond" pitchFamily="18" charset="0"/>
                <a:ea typeface="宋体" pitchFamily="2" charset="-122"/>
              </a:rPr>
              <a:t>j</a:t>
            </a:r>
            <a:r>
              <a:rPr kumimoji="1" lang="zh-CN" altLang="en-US" sz="2400" b="1" dirty="0">
                <a:solidFill>
                  <a:srgbClr val="000000"/>
                </a:solidFill>
                <a:latin typeface="Garamond" pitchFamily="18" charset="0"/>
                <a:ea typeface="宋体" pitchFamily="2" charset="-122"/>
              </a:rPr>
              <a:t>加入集合</a:t>
            </a:r>
          </a:p>
          <a:p>
            <a:pPr lvl="1" fontAlgn="base">
              <a:spcBef>
                <a:spcPct val="20000"/>
              </a:spcBef>
              <a:spcAft>
                <a:spcPct val="0"/>
              </a:spcAft>
              <a:buClr>
                <a:srgbClr val="7F7F7F"/>
              </a:buClr>
              <a:buSzPct val="70000"/>
              <a:defRPr/>
            </a:pPr>
            <a:r>
              <a:rPr kumimoji="1" lang="zh-CN" altLang="en-US" sz="2400" b="1" dirty="0">
                <a:solidFill>
                  <a:srgbClr val="000000"/>
                </a:solidFill>
                <a:latin typeface="Garamond" pitchFamily="18" charset="0"/>
                <a:ea typeface="宋体" pitchFamily="2" charset="-122"/>
              </a:rPr>
              <a:t>      </a:t>
            </a:r>
            <a:r>
              <a:rPr kumimoji="1" lang="en-US" altLang="zh-CN" sz="2400" b="1" dirty="0">
                <a:solidFill>
                  <a:srgbClr val="000000"/>
                </a:solidFill>
                <a:latin typeface="Garamond" pitchFamily="18" charset="0"/>
                <a:ea typeface="宋体" pitchFamily="2" charset="-122"/>
              </a:rPr>
              <a:t>P, P=P+{j}</a:t>
            </a:r>
            <a:r>
              <a:rPr kumimoji="1" lang="zh-CN" altLang="en-US" sz="2400" b="1" dirty="0">
                <a:solidFill>
                  <a:srgbClr val="000000"/>
                </a:solidFill>
                <a:latin typeface="Garamond" pitchFamily="18" charset="0"/>
                <a:ea typeface="宋体" pitchFamily="2" charset="-122"/>
              </a:rPr>
              <a:t>，</a:t>
            </a:r>
            <a:r>
              <a:rPr kumimoji="1" lang="en-US" altLang="zh-CN" sz="2400" b="1" dirty="0">
                <a:solidFill>
                  <a:srgbClr val="000000"/>
                </a:solidFill>
                <a:latin typeface="Garamond" pitchFamily="18" charset="0"/>
                <a:ea typeface="宋体" pitchFamily="2" charset="-122"/>
              </a:rPr>
              <a:t>T=T-{j}</a:t>
            </a:r>
            <a:r>
              <a:rPr kumimoji="1" lang="zh-CN" altLang="en-US" sz="2400" b="1" dirty="0">
                <a:solidFill>
                  <a:srgbClr val="000000"/>
                </a:solidFill>
                <a:latin typeface="Garamond" pitchFamily="18" charset="0"/>
                <a:ea typeface="宋体" pitchFamily="2" charset="-122"/>
              </a:rPr>
              <a:t>；</a:t>
            </a:r>
          </a:p>
          <a:p>
            <a:pPr lvl="1" fontAlgn="base">
              <a:spcBef>
                <a:spcPct val="20000"/>
              </a:spcBef>
              <a:spcAft>
                <a:spcPct val="0"/>
              </a:spcAft>
              <a:buClr>
                <a:srgbClr val="7F7F7F"/>
              </a:buClr>
              <a:buSzPct val="70000"/>
              <a:defRPr/>
            </a:pPr>
            <a:r>
              <a:rPr kumimoji="1" lang="zh-CN" altLang="en-US" sz="2800" b="1" dirty="0">
                <a:solidFill>
                  <a:srgbClr val="C00000"/>
                </a:solidFill>
                <a:latin typeface="Garamond" pitchFamily="18" charset="0"/>
                <a:ea typeface="宋体" pitchFamily="2" charset="-122"/>
              </a:rPr>
              <a:t>   </a:t>
            </a:r>
            <a:r>
              <a:rPr kumimoji="1" lang="en-US" altLang="zh-CN" sz="2800" b="1" dirty="0">
                <a:solidFill>
                  <a:srgbClr val="C00000"/>
                </a:solidFill>
                <a:latin typeface="Garamond" pitchFamily="18" charset="0"/>
                <a:ea typeface="宋体" pitchFamily="2" charset="-122"/>
              </a:rPr>
              <a:t>c.</a:t>
            </a:r>
            <a:r>
              <a:rPr kumimoji="1" lang="zh-CN" altLang="en-US" sz="2400" b="1" dirty="0">
                <a:solidFill>
                  <a:srgbClr val="5E2CAE"/>
                </a:solidFill>
                <a:latin typeface="Garamond" pitchFamily="18" charset="0"/>
                <a:ea typeface="宋体" pitchFamily="2" charset="-122"/>
              </a:rPr>
              <a:t>修正</a:t>
            </a:r>
            <a:r>
              <a:rPr kumimoji="1" lang="zh-CN" altLang="en-US" sz="2400" b="1" dirty="0">
                <a:solidFill>
                  <a:srgbClr val="000000"/>
                </a:solidFill>
                <a:latin typeface="Garamond" pitchFamily="18" charset="0"/>
                <a:ea typeface="宋体" pitchFamily="2" charset="-122"/>
              </a:rPr>
              <a:t>：对集合</a:t>
            </a:r>
            <a:r>
              <a:rPr kumimoji="1" lang="en-US" altLang="zh-CN" sz="2400" b="1" dirty="0">
                <a:solidFill>
                  <a:srgbClr val="000000"/>
                </a:solidFill>
                <a:latin typeface="Garamond" pitchFamily="18" charset="0"/>
                <a:ea typeface="宋体" pitchFamily="2" charset="-122"/>
              </a:rPr>
              <a:t>T</a:t>
            </a:r>
            <a:r>
              <a:rPr kumimoji="1" lang="zh-CN" altLang="en-US" sz="2400" b="1" dirty="0">
                <a:solidFill>
                  <a:srgbClr val="000000"/>
                </a:solidFill>
                <a:latin typeface="Garamond" pitchFamily="18" charset="0"/>
                <a:ea typeface="宋体" pitchFamily="2" charset="-122"/>
              </a:rPr>
              <a:t>中 </a:t>
            </a:r>
            <a:r>
              <a:rPr kumimoji="1" lang="en-US" altLang="zh-CN" sz="2400" b="1" i="1" dirty="0">
                <a:solidFill>
                  <a:srgbClr val="000000"/>
                </a:solidFill>
                <a:latin typeface="Times New Roman" panose="02020603050405020304" pitchFamily="18" charset="0"/>
                <a:ea typeface="宋体" pitchFamily="2" charset="-122"/>
                <a:cs typeface="Times New Roman" panose="02020603050405020304" pitchFamily="18" charset="0"/>
              </a:rPr>
              <a:t>j</a:t>
            </a:r>
            <a:r>
              <a:rPr kumimoji="1" lang="zh-CN" altLang="en-US" sz="2400" b="1" dirty="0">
                <a:solidFill>
                  <a:srgbClr val="000000"/>
                </a:solidFill>
                <a:latin typeface="Garamond" pitchFamily="18" charset="0"/>
                <a:ea typeface="宋体" pitchFamily="2" charset="-122"/>
              </a:rPr>
              <a:t>的后继节点</a:t>
            </a:r>
            <a:r>
              <a:rPr kumimoji="1" lang="en-US" altLang="zh-CN" sz="2400" b="1" dirty="0" err="1">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的距离值进行修正：</a:t>
            </a:r>
            <a:endParaRPr kumimoji="1" lang="en-US" altLang="zh-CN" sz="2400" b="1" dirty="0">
              <a:solidFill>
                <a:srgbClr val="000000"/>
              </a:solidFill>
              <a:latin typeface="Garamond" pitchFamily="18" charset="0"/>
              <a:ea typeface="宋体" pitchFamily="2" charset="-122"/>
            </a:endParaRPr>
          </a:p>
          <a:p>
            <a:pPr lvl="1" fontAlgn="base">
              <a:spcBef>
                <a:spcPct val="20000"/>
              </a:spcBef>
              <a:spcAft>
                <a:spcPct val="0"/>
              </a:spcAft>
              <a:buClr>
                <a:srgbClr val="7F7F7F"/>
              </a:buClr>
              <a:buSzPct val="70000"/>
              <a:defRPr/>
            </a:pP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如果加入顶点</a:t>
            </a:r>
            <a:r>
              <a:rPr kumimoji="1" lang="en-US" altLang="zh-CN" sz="2400" b="1" dirty="0">
                <a:solidFill>
                  <a:srgbClr val="000000"/>
                </a:solidFill>
                <a:latin typeface="Garamond" pitchFamily="18" charset="0"/>
                <a:ea typeface="宋体" pitchFamily="2" charset="-122"/>
              </a:rPr>
              <a:t>j</a:t>
            </a:r>
            <a:r>
              <a:rPr kumimoji="1" lang="zh-CN" altLang="en-US" sz="2400" b="1" dirty="0">
                <a:solidFill>
                  <a:srgbClr val="000000"/>
                </a:solidFill>
                <a:latin typeface="Garamond" pitchFamily="18" charset="0"/>
                <a:ea typeface="宋体" pitchFamily="2" charset="-122"/>
              </a:rPr>
              <a:t>后，使</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1</a:t>
            </a:r>
            <a:r>
              <a:rPr kumimoji="1" lang="zh-CN" altLang="en-US" sz="2400" b="1" dirty="0">
                <a:solidFill>
                  <a:srgbClr val="000000"/>
                </a:solidFill>
                <a:latin typeface="Garamond" pitchFamily="18" charset="0"/>
                <a:ea typeface="宋体" pitchFamily="2" charset="-122"/>
              </a:rPr>
              <a:t>到</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的距离值比原来的距离值</a:t>
            </a:r>
            <a:endParaRPr kumimoji="1" lang="en-US" altLang="zh-CN" sz="2400" b="1" dirty="0">
              <a:solidFill>
                <a:srgbClr val="000000"/>
              </a:solidFill>
              <a:latin typeface="Garamond" pitchFamily="18" charset="0"/>
              <a:ea typeface="宋体" pitchFamily="2" charset="-122"/>
            </a:endParaRPr>
          </a:p>
          <a:p>
            <a:pPr lvl="1" fontAlgn="base">
              <a:spcBef>
                <a:spcPct val="20000"/>
              </a:spcBef>
              <a:spcAft>
                <a:spcPct val="0"/>
              </a:spcAft>
              <a:buClr>
                <a:srgbClr val="7F7F7F"/>
              </a:buClr>
              <a:buSzPct val="70000"/>
              <a:defRPr/>
            </a:pP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更小，则修改</a:t>
            </a:r>
            <a:r>
              <a:rPr kumimoji="1" lang="en-US" altLang="zh-CN" sz="2400" b="1" dirty="0">
                <a:solidFill>
                  <a:srgbClr val="000000"/>
                </a:solidFill>
                <a:latin typeface="Garamond" pitchFamily="18" charset="0"/>
                <a:ea typeface="宋体" pitchFamily="2" charset="-122"/>
              </a:rPr>
              <a:t>v</a:t>
            </a:r>
            <a:r>
              <a:rPr kumimoji="1" lang="en-US" altLang="zh-CN" sz="2400" b="1" baseline="-25000" dirty="0">
                <a:solidFill>
                  <a:srgbClr val="000000"/>
                </a:solidFill>
                <a:latin typeface="Garamond" pitchFamily="18" charset="0"/>
                <a:ea typeface="宋体" pitchFamily="2" charset="-122"/>
              </a:rPr>
              <a:t>i</a:t>
            </a:r>
            <a:r>
              <a:rPr kumimoji="1" lang="zh-CN" altLang="en-US" sz="2400" b="1" dirty="0">
                <a:solidFill>
                  <a:srgbClr val="000000"/>
                </a:solidFill>
                <a:latin typeface="Garamond" pitchFamily="18" charset="0"/>
                <a:ea typeface="宋体" pitchFamily="2" charset="-122"/>
              </a:rPr>
              <a:t>的距离值</a:t>
            </a:r>
            <a:r>
              <a:rPr kumimoji="1" lang="en-US" altLang="zh-CN" sz="2400" b="1" dirty="0">
                <a:solidFill>
                  <a:srgbClr val="000000"/>
                </a:solidFill>
                <a:latin typeface="Garamond" pitchFamily="18" charset="0"/>
                <a:ea typeface="宋体" pitchFamily="2" charset="-122"/>
              </a:rPr>
              <a:t>, </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=min(</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a:t>
            </a:r>
            <a:r>
              <a:rPr kumimoji="1" lang="en-US" altLang="zh-CN" sz="2400" b="1" dirty="0" err="1">
                <a:solidFill>
                  <a:srgbClr val="000000"/>
                </a:solidFill>
                <a:latin typeface="Garamond" pitchFamily="18" charset="0"/>
                <a:ea typeface="宋体" pitchFamily="2" charset="-122"/>
              </a:rPr>
              <a:t>i</a:t>
            </a:r>
            <a:r>
              <a:rPr kumimoji="1" lang="en-US" altLang="zh-CN" sz="2400" b="1" dirty="0">
                <a:solidFill>
                  <a:srgbClr val="000000"/>
                </a:solidFill>
                <a:latin typeface="Garamond" pitchFamily="18" charset="0"/>
                <a:ea typeface="宋体" pitchFamily="2" charset="-122"/>
              </a:rPr>
              <a:t>) , </a:t>
            </a:r>
            <a:r>
              <a:rPr kumimoji="1" lang="el-GR" altLang="zh-CN" sz="2400" b="1" dirty="0">
                <a:solidFill>
                  <a:srgbClr val="000000"/>
                </a:solidFill>
                <a:latin typeface="Garamond" pitchFamily="18" charset="0"/>
                <a:ea typeface="宋体" pitchFamily="2" charset="-122"/>
              </a:rPr>
              <a:t>π</a:t>
            </a:r>
            <a:r>
              <a:rPr kumimoji="1" lang="en-US" altLang="zh-CN" sz="2400" b="1" dirty="0">
                <a:solidFill>
                  <a:srgbClr val="000000"/>
                </a:solidFill>
                <a:latin typeface="Garamond" pitchFamily="18" charset="0"/>
                <a:ea typeface="宋体" pitchFamily="2" charset="-122"/>
              </a:rPr>
              <a:t>(j)+</a:t>
            </a:r>
            <a:r>
              <a:rPr kumimoji="1" lang="en-US" altLang="zh-CN" sz="2400" b="1" dirty="0" err="1">
                <a:solidFill>
                  <a:srgbClr val="000000"/>
                </a:solidFill>
                <a:latin typeface="Garamond" pitchFamily="18" charset="0"/>
                <a:ea typeface="宋体" pitchFamily="2" charset="-122"/>
              </a:rPr>
              <a:t>w</a:t>
            </a:r>
            <a:r>
              <a:rPr kumimoji="1" lang="en-US" altLang="zh-CN" sz="2400" b="1" baseline="-25000" dirty="0" err="1">
                <a:solidFill>
                  <a:srgbClr val="000000"/>
                </a:solidFill>
                <a:latin typeface="Garamond" pitchFamily="18" charset="0"/>
                <a:ea typeface="宋体" pitchFamily="2" charset="-122"/>
              </a:rPr>
              <a:t>ji</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a:t>
            </a:r>
          </a:p>
          <a:p>
            <a:pPr lvl="1" fontAlgn="base">
              <a:spcBef>
                <a:spcPct val="20000"/>
              </a:spcBef>
              <a:spcAft>
                <a:spcPct val="0"/>
              </a:spcAft>
              <a:buClr>
                <a:srgbClr val="7F7F7F"/>
              </a:buClr>
              <a:buSzPct val="70000"/>
              <a:defRPr/>
            </a:pPr>
            <a:r>
              <a:rPr kumimoji="1" lang="zh-CN" altLang="en-US" sz="2800" b="1" dirty="0">
                <a:solidFill>
                  <a:srgbClr val="E8DED8"/>
                </a:solidFill>
                <a:latin typeface="Garamond" pitchFamily="18" charset="0"/>
                <a:ea typeface="宋体" pitchFamily="2" charset="-122"/>
              </a:rPr>
              <a:t>   </a:t>
            </a:r>
            <a:r>
              <a:rPr kumimoji="1" lang="zh-CN" altLang="en-US" sz="2400" b="1" dirty="0">
                <a:solidFill>
                  <a:srgbClr val="5E2CAE"/>
                </a:solidFill>
                <a:latin typeface="Garamond" pitchFamily="18" charset="0"/>
                <a:ea typeface="宋体" pitchFamily="2" charset="-122"/>
              </a:rPr>
              <a:t>重复</a:t>
            </a:r>
            <a:r>
              <a:rPr kumimoji="1" lang="en-US" altLang="zh-CN" sz="2400" b="1" dirty="0">
                <a:solidFill>
                  <a:srgbClr val="C00000"/>
                </a:solidFill>
                <a:latin typeface="Garamond" pitchFamily="18" charset="0"/>
                <a:ea typeface="宋体" pitchFamily="2" charset="-122"/>
              </a:rPr>
              <a:t>b</a:t>
            </a:r>
            <a:r>
              <a:rPr kumimoji="1" lang="en-US" altLang="zh-CN" sz="2400" b="1" dirty="0">
                <a:solidFill>
                  <a:srgbClr val="000000"/>
                </a:solidFill>
                <a:latin typeface="Garamond" pitchFamily="18" charset="0"/>
                <a:ea typeface="宋体" pitchFamily="2" charset="-122"/>
              </a:rPr>
              <a:t> </a:t>
            </a:r>
            <a:r>
              <a:rPr kumimoji="1" lang="zh-CN" altLang="en-US" sz="2400" b="1" dirty="0">
                <a:solidFill>
                  <a:srgbClr val="000000"/>
                </a:solidFill>
                <a:latin typeface="Garamond" pitchFamily="18" charset="0"/>
                <a:ea typeface="宋体" pitchFamily="2" charset="-122"/>
              </a:rPr>
              <a:t>和 </a:t>
            </a:r>
            <a:r>
              <a:rPr kumimoji="1" lang="en-US" altLang="zh-CN" sz="2400" b="1" dirty="0">
                <a:solidFill>
                  <a:srgbClr val="C00000"/>
                </a:solidFill>
                <a:latin typeface="Garamond" pitchFamily="18" charset="0"/>
                <a:ea typeface="宋体" pitchFamily="2" charset="-122"/>
              </a:rPr>
              <a:t>c</a:t>
            </a:r>
            <a:r>
              <a:rPr kumimoji="1" lang="zh-CN" altLang="en-US" sz="2400" b="1" dirty="0">
                <a:solidFill>
                  <a:srgbClr val="000000"/>
                </a:solidFill>
                <a:latin typeface="Garamond" pitchFamily="18" charset="0"/>
                <a:ea typeface="宋体" pitchFamily="2" charset="-122"/>
              </a:rPr>
              <a:t>，直到</a:t>
            </a:r>
            <a:r>
              <a:rPr kumimoji="1" lang="en-US" altLang="zh-CN" sz="2400" b="1" dirty="0">
                <a:solidFill>
                  <a:srgbClr val="000000"/>
                </a:solidFill>
                <a:latin typeface="Garamond" pitchFamily="18" charset="0"/>
                <a:ea typeface="宋体" pitchFamily="2" charset="-122"/>
              </a:rPr>
              <a:t>T</a:t>
            </a:r>
            <a:r>
              <a:rPr kumimoji="1" lang="zh-CN" altLang="en-US" sz="2400" b="1" dirty="0">
                <a:solidFill>
                  <a:srgbClr val="000000"/>
                </a:solidFill>
                <a:latin typeface="Garamond" pitchFamily="18" charset="0"/>
                <a:ea typeface="宋体" pitchFamily="2" charset="-122"/>
              </a:rPr>
              <a:t>为空为止。</a:t>
            </a:r>
          </a:p>
        </p:txBody>
      </p:sp>
      <p:sp>
        <p:nvSpPr>
          <p:cNvPr id="624645" name="Text Box 5"/>
          <p:cNvSpPr txBox="1">
            <a:spLocks noChangeArrowheads="1"/>
          </p:cNvSpPr>
          <p:nvPr/>
        </p:nvSpPr>
        <p:spPr bwMode="auto">
          <a:xfrm>
            <a:off x="7111657" y="882988"/>
            <a:ext cx="4294776" cy="1015663"/>
          </a:xfrm>
          <a:prstGeom prst="rect">
            <a:avLst/>
          </a:prstGeom>
          <a:solidFill>
            <a:schemeClr val="accent1"/>
          </a:solidFill>
          <a:ln w="9525">
            <a:noFill/>
            <a:miter lim="800000"/>
            <a:headEnd/>
            <a:tailEnd/>
          </a:ln>
        </p:spPr>
        <p:txBody>
          <a:bodyPr wrap="square">
            <a:spAutoFit/>
          </a:bodyPr>
          <a:lstStyle/>
          <a:p>
            <a:pPr fontAlgn="base">
              <a:spcBef>
                <a:spcPct val="50000"/>
              </a:spcBef>
              <a:spcAft>
                <a:spcPct val="0"/>
              </a:spcAft>
              <a:defRPr/>
            </a:pPr>
            <a:r>
              <a:rPr kumimoji="1" lang="zh-CN" altLang="en-US" sz="2400" b="1" dirty="0">
                <a:solidFill>
                  <a:srgbClr val="000000"/>
                </a:solidFill>
                <a:latin typeface="Arial" pitchFamily="34" charset="0"/>
                <a:ea typeface="宋体" pitchFamily="2" charset="-122"/>
              </a:rPr>
              <a:t>算法复杂度</a:t>
            </a:r>
            <a:r>
              <a:rPr kumimoji="1" lang="en-US" altLang="zh-CN" sz="2400" b="1" dirty="0">
                <a:solidFill>
                  <a:srgbClr val="000000"/>
                </a:solidFill>
                <a:latin typeface="Arial" pitchFamily="34" charset="0"/>
                <a:ea typeface="宋体" pitchFamily="2" charset="-122"/>
              </a:rPr>
              <a:t>O(n</a:t>
            </a:r>
            <a:r>
              <a:rPr kumimoji="1" lang="en-US" altLang="zh-CN" sz="2400" b="1" baseline="30000" dirty="0">
                <a:solidFill>
                  <a:srgbClr val="000000"/>
                </a:solidFill>
                <a:latin typeface="Arial" pitchFamily="34" charset="0"/>
                <a:ea typeface="宋体" pitchFamily="2" charset="-122"/>
              </a:rPr>
              <a:t>2</a:t>
            </a:r>
            <a:r>
              <a:rPr kumimoji="1" lang="en-US" altLang="zh-CN" sz="2400" b="1" dirty="0">
                <a:solidFill>
                  <a:srgbClr val="000000"/>
                </a:solidFill>
                <a:latin typeface="Arial" pitchFamily="34" charset="0"/>
                <a:ea typeface="宋体" pitchFamily="2" charset="-122"/>
              </a:rPr>
              <a:t>)</a:t>
            </a:r>
          </a:p>
          <a:p>
            <a:pPr fontAlgn="base">
              <a:spcBef>
                <a:spcPct val="50000"/>
              </a:spcBef>
              <a:spcAft>
                <a:spcPct val="0"/>
              </a:spcAft>
              <a:defRPr/>
            </a:pPr>
            <a:r>
              <a:rPr kumimoji="1" lang="zh-CN" altLang="en-US" sz="2400" b="1" dirty="0">
                <a:solidFill>
                  <a:srgbClr val="000000"/>
                </a:solidFill>
                <a:latin typeface="Arial" pitchFamily="34" charset="0"/>
                <a:ea typeface="宋体" pitchFamily="2" charset="-122"/>
              </a:rPr>
              <a:t>堆优化</a:t>
            </a:r>
            <a:r>
              <a:rPr kumimoji="1" lang="en-US" altLang="zh-CN" sz="2400" b="1" dirty="0">
                <a:solidFill>
                  <a:srgbClr val="000000"/>
                </a:solidFill>
                <a:latin typeface="Arial" pitchFamily="34" charset="0"/>
                <a:ea typeface="宋体" pitchFamily="2" charset="-122"/>
              </a:rPr>
              <a:t>O(</a:t>
            </a:r>
            <a:r>
              <a:rPr kumimoji="1" lang="en-US" altLang="zh-CN" sz="2400" b="1" dirty="0" err="1">
                <a:solidFill>
                  <a:srgbClr val="000000"/>
                </a:solidFill>
                <a:latin typeface="Arial" pitchFamily="34" charset="0"/>
                <a:ea typeface="宋体" pitchFamily="2" charset="-122"/>
              </a:rPr>
              <a:t>mlogn</a:t>
            </a:r>
            <a:r>
              <a:rPr kumimoji="1" lang="en-US" altLang="zh-CN" sz="2400" b="1" dirty="0">
                <a:solidFill>
                  <a:srgbClr val="000000"/>
                </a:solidFill>
                <a:latin typeface="Arial" pitchFamily="34" charset="0"/>
                <a:ea typeface="宋体" pitchFamily="2" charset="-122"/>
              </a:rPr>
              <a:t>)</a:t>
            </a:r>
            <a:r>
              <a:rPr kumimoji="1" lang="zh-CN" altLang="en-US" sz="2400" b="1" dirty="0">
                <a:solidFill>
                  <a:srgbClr val="000000"/>
                </a:solidFill>
                <a:latin typeface="Arial" pitchFamily="34" charset="0"/>
                <a:ea typeface="宋体" pitchFamily="2" charset="-122"/>
              </a:rPr>
              <a:t>或</a:t>
            </a:r>
            <a:r>
              <a:rPr kumimoji="1" lang="en-US" altLang="zh-CN" sz="2400" b="1" dirty="0">
                <a:solidFill>
                  <a:srgbClr val="000000"/>
                </a:solidFill>
                <a:latin typeface="Arial" pitchFamily="34" charset="0"/>
                <a:ea typeface="宋体" pitchFamily="2" charset="-122"/>
              </a:rPr>
              <a:t>O(</a:t>
            </a:r>
            <a:r>
              <a:rPr kumimoji="1" lang="en-US" altLang="zh-CN" sz="2400" b="1" dirty="0" err="1">
                <a:solidFill>
                  <a:srgbClr val="000000"/>
                </a:solidFill>
                <a:latin typeface="Arial" pitchFamily="34" charset="0"/>
                <a:ea typeface="宋体" pitchFamily="2" charset="-122"/>
              </a:rPr>
              <a:t>nklogn</a:t>
            </a:r>
            <a:r>
              <a:rPr kumimoji="1" lang="en-US" altLang="zh-CN" sz="2400" b="1" dirty="0">
                <a:solidFill>
                  <a:srgbClr val="000000"/>
                </a:solidFill>
                <a:latin typeface="Arial" pitchFamily="34" charset="0"/>
                <a:ea typeface="宋体" pitchFamily="2" charset="-122"/>
              </a:rPr>
              <a:t>)</a:t>
            </a:r>
          </a:p>
        </p:txBody>
      </p:sp>
      <p:sp>
        <p:nvSpPr>
          <p:cNvPr id="6" name="Rectangle 2"/>
          <p:cNvSpPr txBox="1">
            <a:spLocks noRot="1" noChangeArrowheads="1"/>
          </p:cNvSpPr>
          <p:nvPr/>
        </p:nvSpPr>
        <p:spPr bwMode="auto">
          <a:xfrm>
            <a:off x="2133600" y="0"/>
            <a:ext cx="8055429" cy="1030514"/>
          </a:xfrm>
          <a:prstGeom prst="rect">
            <a:avLst/>
          </a:prstGeom>
        </p:spPr>
        <p:txBody>
          <a:bodyPr vert="horz" lIns="91440" tIns="45720" rIns="91440" bIns="45720" rtlCol="0" anchor="b">
            <a:noAutofit/>
          </a:bodyPr>
          <a:lstStyle/>
          <a:p>
            <a:pPr eaLnBrk="0" fontAlgn="base" hangingPunct="0">
              <a:spcBef>
                <a:spcPct val="0"/>
              </a:spcBef>
              <a:spcAft>
                <a:spcPct val="0"/>
              </a:spcAft>
              <a:defRPr/>
            </a:pPr>
            <a:r>
              <a:rPr lang="en-US" altLang="zh-CN" sz="4400" b="1" dirty="0">
                <a:ln w="12700">
                  <a:solidFill>
                    <a:srgbClr val="675D59"/>
                  </a:solidFill>
                </a:ln>
                <a:solidFill>
                  <a:srgbClr val="675D59">
                    <a:lumMod val="75000"/>
                  </a:srgbClr>
                </a:solidFill>
                <a:latin typeface="宋体"/>
                <a:ea typeface="宋体"/>
              </a:rPr>
              <a:t>Dijkstra</a:t>
            </a:r>
            <a:r>
              <a:rPr lang="zh-CN" altLang="en-US" sz="4400" b="1" dirty="0">
                <a:ln w="12700">
                  <a:solidFill>
                    <a:srgbClr val="675D59"/>
                  </a:solidFill>
                </a:ln>
                <a:solidFill>
                  <a:srgbClr val="675D59">
                    <a:lumMod val="75000"/>
                  </a:srgbClr>
                </a:solidFill>
                <a:latin typeface="宋体"/>
                <a:ea typeface="宋体"/>
              </a:rPr>
              <a:t>算法</a:t>
            </a:r>
            <a:r>
              <a:rPr lang="en-US" altLang="zh-CN" sz="4400" b="1" dirty="0">
                <a:ln w="12700">
                  <a:solidFill>
                    <a:srgbClr val="675D59"/>
                  </a:solidFill>
                </a:ln>
                <a:solidFill>
                  <a:srgbClr val="675D59">
                    <a:lumMod val="75000"/>
                  </a:srgbClr>
                </a:solidFill>
                <a:latin typeface="宋体"/>
                <a:ea typeface="宋体"/>
              </a:rPr>
              <a:t>(</a:t>
            </a:r>
            <a:r>
              <a:rPr lang="zh-CN" altLang="en-US" sz="4400" b="1" dirty="0">
                <a:ln w="12700">
                  <a:solidFill>
                    <a:srgbClr val="675D59"/>
                  </a:solidFill>
                </a:ln>
                <a:solidFill>
                  <a:srgbClr val="675D59">
                    <a:lumMod val="75000"/>
                  </a:srgbClr>
                </a:solidFill>
                <a:latin typeface="宋体"/>
                <a:ea typeface="宋体"/>
              </a:rPr>
              <a:t>边权为正</a:t>
            </a:r>
            <a:r>
              <a:rPr lang="en-US" altLang="zh-CN" sz="4400" b="1" dirty="0">
                <a:ln w="12700">
                  <a:solidFill>
                    <a:srgbClr val="675D59"/>
                  </a:solidFill>
                </a:ln>
                <a:solidFill>
                  <a:srgbClr val="675D59">
                    <a:lumMod val="75000"/>
                  </a:srgbClr>
                </a:solidFill>
                <a:latin typeface="宋体"/>
                <a:ea typeface="宋体"/>
              </a:rPr>
              <a:t>)</a:t>
            </a:r>
            <a:endParaRPr lang="zh-CN" altLang="en-US" sz="4400" b="1" dirty="0">
              <a:ln w="12700">
                <a:solidFill>
                  <a:srgbClr val="675D59"/>
                </a:solidFill>
              </a:ln>
              <a:solidFill>
                <a:srgbClr val="675D59">
                  <a:lumMod val="75000"/>
                </a:srgbClr>
              </a:solidFill>
              <a:latin typeface="宋体"/>
              <a:ea typeface="宋体"/>
            </a:endParaRPr>
          </a:p>
        </p:txBody>
      </p:sp>
    </p:spTree>
    <p:extLst>
      <p:ext uri="{BB962C8B-B14F-4D97-AF65-F5344CB8AC3E}">
        <p14:creationId xmlns:p14="http://schemas.microsoft.com/office/powerpoint/2010/main" val="367474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44">
                                            <p:txEl>
                                              <p:pRg st="0" end="0"/>
                                            </p:txEl>
                                          </p:spTgt>
                                        </p:tgtEl>
                                        <p:attrNameLst>
                                          <p:attrName>style.visibility</p:attrName>
                                        </p:attrNameLst>
                                      </p:cBhvr>
                                      <p:to>
                                        <p:strVal val="visible"/>
                                      </p:to>
                                    </p:set>
                                    <p:animEffect transition="in" filter="blinds(horizontal)">
                                      <p:cBhvr>
                                        <p:cTn id="7" dur="500"/>
                                        <p:tgtEl>
                                          <p:spTgt spid="6246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44">
                                            <p:txEl>
                                              <p:pRg st="1" end="1"/>
                                            </p:txEl>
                                          </p:spTgt>
                                        </p:tgtEl>
                                        <p:attrNameLst>
                                          <p:attrName>style.visibility</p:attrName>
                                        </p:attrNameLst>
                                      </p:cBhvr>
                                      <p:to>
                                        <p:strVal val="visible"/>
                                      </p:to>
                                    </p:set>
                                    <p:animEffect transition="in" filter="blinds(horizontal)">
                                      <p:cBhvr>
                                        <p:cTn id="12" dur="500"/>
                                        <p:tgtEl>
                                          <p:spTgt spid="6246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44">
                                            <p:txEl>
                                              <p:pRg st="2" end="2"/>
                                            </p:txEl>
                                          </p:spTgt>
                                        </p:tgtEl>
                                        <p:attrNameLst>
                                          <p:attrName>style.visibility</p:attrName>
                                        </p:attrNameLst>
                                      </p:cBhvr>
                                      <p:to>
                                        <p:strVal val="visible"/>
                                      </p:to>
                                    </p:set>
                                    <p:animEffect transition="in" filter="blinds(horizontal)">
                                      <p:cBhvr>
                                        <p:cTn id="17" dur="500"/>
                                        <p:tgtEl>
                                          <p:spTgt spid="6246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44">
                                            <p:txEl>
                                              <p:pRg st="3" end="3"/>
                                            </p:txEl>
                                          </p:spTgt>
                                        </p:tgtEl>
                                        <p:attrNameLst>
                                          <p:attrName>style.visibility</p:attrName>
                                        </p:attrNameLst>
                                      </p:cBhvr>
                                      <p:to>
                                        <p:strVal val="visible"/>
                                      </p:to>
                                    </p:set>
                                    <p:animEffect transition="in" filter="blinds(horizontal)">
                                      <p:cBhvr>
                                        <p:cTn id="22" dur="500"/>
                                        <p:tgtEl>
                                          <p:spTgt spid="62464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4644">
                                            <p:txEl>
                                              <p:pRg st="4" end="4"/>
                                            </p:txEl>
                                          </p:spTgt>
                                        </p:tgtEl>
                                        <p:attrNameLst>
                                          <p:attrName>style.visibility</p:attrName>
                                        </p:attrNameLst>
                                      </p:cBhvr>
                                      <p:to>
                                        <p:strVal val="visible"/>
                                      </p:to>
                                    </p:set>
                                    <p:animEffect transition="in" filter="blinds(horizontal)">
                                      <p:cBhvr>
                                        <p:cTn id="25" dur="500"/>
                                        <p:tgtEl>
                                          <p:spTgt spid="62464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24644">
                                            <p:txEl>
                                              <p:pRg st="5" end="5"/>
                                            </p:txEl>
                                          </p:spTgt>
                                        </p:tgtEl>
                                        <p:attrNameLst>
                                          <p:attrName>style.visibility</p:attrName>
                                        </p:attrNameLst>
                                      </p:cBhvr>
                                      <p:to>
                                        <p:strVal val="visible"/>
                                      </p:to>
                                    </p:set>
                                    <p:animEffect transition="in" filter="blinds(horizontal)">
                                      <p:cBhvr>
                                        <p:cTn id="30" dur="500"/>
                                        <p:tgtEl>
                                          <p:spTgt spid="62464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24644">
                                            <p:txEl>
                                              <p:pRg st="6" end="6"/>
                                            </p:txEl>
                                          </p:spTgt>
                                        </p:tgtEl>
                                        <p:attrNameLst>
                                          <p:attrName>style.visibility</p:attrName>
                                        </p:attrNameLst>
                                      </p:cBhvr>
                                      <p:to>
                                        <p:strVal val="visible"/>
                                      </p:to>
                                    </p:set>
                                    <p:animEffect transition="in" filter="blinds(horizontal)">
                                      <p:cBhvr>
                                        <p:cTn id="35" dur="500"/>
                                        <p:tgtEl>
                                          <p:spTgt spid="62464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24644">
                                            <p:txEl>
                                              <p:pRg st="7" end="7"/>
                                            </p:txEl>
                                          </p:spTgt>
                                        </p:tgtEl>
                                        <p:attrNameLst>
                                          <p:attrName>style.visibility</p:attrName>
                                        </p:attrNameLst>
                                      </p:cBhvr>
                                      <p:to>
                                        <p:strVal val="visible"/>
                                      </p:to>
                                    </p:set>
                                    <p:animEffect transition="in" filter="blinds(horizontal)">
                                      <p:cBhvr>
                                        <p:cTn id="40" dur="500"/>
                                        <p:tgtEl>
                                          <p:spTgt spid="62464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24644">
                                            <p:txEl>
                                              <p:pRg st="8" end="8"/>
                                            </p:txEl>
                                          </p:spTgt>
                                        </p:tgtEl>
                                        <p:attrNameLst>
                                          <p:attrName>style.visibility</p:attrName>
                                        </p:attrNameLst>
                                      </p:cBhvr>
                                      <p:to>
                                        <p:strVal val="visible"/>
                                      </p:to>
                                    </p:set>
                                    <p:animEffect transition="in" filter="blinds(horizontal)">
                                      <p:cBhvr>
                                        <p:cTn id="45" dur="500"/>
                                        <p:tgtEl>
                                          <p:spTgt spid="62464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24645"/>
                                        </p:tgtEl>
                                        <p:attrNameLst>
                                          <p:attrName>style.visibility</p:attrName>
                                        </p:attrNameLst>
                                      </p:cBhvr>
                                      <p:to>
                                        <p:strVal val="visible"/>
                                      </p:to>
                                    </p:set>
                                    <p:animEffect transition="in" filter="blinds(horizontal)">
                                      <p:cBhvr>
                                        <p:cTn id="50" dur="500"/>
                                        <p:tgtEl>
                                          <p:spTgt spid="624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ChangeArrowheads="1"/>
          </p:cNvSpPr>
          <p:nvPr/>
        </p:nvSpPr>
        <p:spPr bwMode="auto">
          <a:xfrm>
            <a:off x="2046288" y="1973263"/>
            <a:ext cx="81661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812800" indent="-812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例如：</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    </a:t>
            </a:r>
            <a:r>
              <a:rPr lang="en-US" altLang="zh-CN" sz="2600" b="1" dirty="0">
                <a:solidFill>
                  <a:schemeClr val="tx1">
                    <a:lumMod val="50000"/>
                  </a:schemeClr>
                </a:solidFill>
                <a:ea typeface="楷体_GB2312" pitchFamily="49" charset="-122"/>
              </a:rPr>
              <a:t>{ 1, 00, 011, 0101, 01001, 01000 }</a:t>
            </a:r>
            <a:r>
              <a:rPr lang="zh-CN" altLang="en-US" sz="2600" b="1" dirty="0">
                <a:solidFill>
                  <a:schemeClr val="tx1">
                    <a:lumMod val="50000"/>
                  </a:schemeClr>
                </a:solidFill>
                <a:ea typeface="楷体_GB2312" pitchFamily="49" charset="-122"/>
              </a:rPr>
              <a:t>为前缀码</a:t>
            </a:r>
            <a:r>
              <a:rPr lang="en-US" altLang="zh-CN" sz="2600" b="1" dirty="0">
                <a:solidFill>
                  <a:schemeClr val="tx1">
                    <a:lumMod val="50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en-US" altLang="zh-CN" sz="2600" b="1" dirty="0">
                <a:solidFill>
                  <a:schemeClr val="tx1">
                    <a:lumMod val="50000"/>
                  </a:schemeClr>
                </a:solidFill>
                <a:ea typeface="楷体_GB2312" pitchFamily="49" charset="-122"/>
              </a:rPr>
              <a:t>    { 1, 00, 011, 0101, 0100, 01001, 01000 }</a:t>
            </a:r>
            <a:r>
              <a:rPr lang="zh-CN" altLang="en-US" sz="2600" b="1" dirty="0">
                <a:solidFill>
                  <a:schemeClr val="tx1">
                    <a:lumMod val="50000"/>
                  </a:schemeClr>
                </a:solidFill>
                <a:ea typeface="楷体_GB2312" pitchFamily="49" charset="-122"/>
              </a:rPr>
              <a:t>不是前缀码</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因为</a:t>
            </a:r>
            <a:r>
              <a:rPr lang="en-US" altLang="zh-CN" sz="2600" b="1" dirty="0">
                <a:solidFill>
                  <a:schemeClr val="tx1">
                    <a:lumMod val="50000"/>
                  </a:schemeClr>
                </a:solidFill>
                <a:ea typeface="楷体_GB2312" pitchFamily="49" charset="-122"/>
              </a:rPr>
              <a:t>0100</a:t>
            </a:r>
            <a:r>
              <a:rPr lang="zh-CN" altLang="en-US" sz="2600" b="1" dirty="0">
                <a:solidFill>
                  <a:schemeClr val="tx1">
                    <a:lumMod val="50000"/>
                  </a:schemeClr>
                </a:solidFill>
                <a:ea typeface="楷体_GB2312" pitchFamily="49" charset="-122"/>
              </a:rPr>
              <a:t>既是</a:t>
            </a:r>
            <a:r>
              <a:rPr lang="en-US" altLang="zh-CN" sz="2600" b="1" dirty="0">
                <a:solidFill>
                  <a:schemeClr val="tx1">
                    <a:lumMod val="50000"/>
                  </a:schemeClr>
                </a:solidFill>
                <a:ea typeface="楷体_GB2312" pitchFamily="49" charset="-122"/>
              </a:rPr>
              <a:t>01001</a:t>
            </a:r>
            <a:r>
              <a:rPr lang="zh-CN" altLang="en-US" sz="2600" b="1" dirty="0">
                <a:solidFill>
                  <a:schemeClr val="tx1">
                    <a:lumMod val="50000"/>
                  </a:schemeClr>
                </a:solidFill>
                <a:ea typeface="楷体_GB2312" pitchFamily="49" charset="-122"/>
              </a:rPr>
              <a:t>又是</a:t>
            </a:r>
            <a:r>
              <a:rPr lang="en-US" altLang="zh-CN" sz="2600" b="1" dirty="0">
                <a:solidFill>
                  <a:schemeClr val="tx1">
                    <a:lumMod val="50000"/>
                  </a:schemeClr>
                </a:solidFill>
                <a:ea typeface="楷体_GB2312" pitchFamily="49" charset="-122"/>
              </a:rPr>
              <a:t>01000</a:t>
            </a:r>
            <a:r>
              <a:rPr lang="zh-CN" altLang="en-US" sz="2600" b="1" dirty="0">
                <a:solidFill>
                  <a:schemeClr val="tx1">
                    <a:lumMod val="50000"/>
                  </a:schemeClr>
                </a:solidFill>
                <a:ea typeface="楷体_GB2312" pitchFamily="49" charset="-122"/>
              </a:rPr>
              <a:t>的前缀。</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可用二叉树产生二元前缀码。</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设</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是具有</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个叶结点的二叉树</a:t>
            </a:r>
            <a:r>
              <a:rPr lang="en-US" altLang="zh-CN" sz="2600" b="1" dirty="0">
                <a:solidFill>
                  <a:schemeClr val="tx1">
                    <a:lumMod val="50000"/>
                  </a:schemeClr>
                </a:solidFill>
                <a:ea typeface="楷体_GB2312" pitchFamily="49" charset="-122"/>
              </a:rPr>
              <a:t>, v</a:t>
            </a:r>
            <a:r>
              <a:rPr lang="zh-CN" altLang="en-US" sz="2600" b="1" dirty="0">
                <a:solidFill>
                  <a:schemeClr val="tx1">
                    <a:lumMod val="50000"/>
                  </a:schemeClr>
                </a:solidFill>
                <a:ea typeface="楷体_GB2312" pitchFamily="49" charset="-122"/>
              </a:rPr>
              <a:t>为</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的内点</a:t>
            </a:r>
            <a:r>
              <a:rPr lang="en-US" altLang="zh-CN" sz="2600" b="1" dirty="0">
                <a:solidFill>
                  <a:schemeClr val="tx1">
                    <a:lumMod val="50000"/>
                  </a:schemeClr>
                </a:solidFill>
                <a:ea typeface="楷体_GB2312" pitchFamily="49" charset="-122"/>
              </a:rPr>
              <a:t>: </a:t>
            </a:r>
          </a:p>
        </p:txBody>
      </p:sp>
      <p:sp>
        <p:nvSpPr>
          <p:cNvPr id="883715" name="Rectangle 3"/>
          <p:cNvSpPr>
            <a:spLocks noChangeArrowheads="1"/>
          </p:cNvSpPr>
          <p:nvPr/>
        </p:nvSpPr>
        <p:spPr bwMode="auto">
          <a:xfrm>
            <a:off x="2000250" y="4868863"/>
            <a:ext cx="8166100" cy="91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900113"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Blip>
                <a:blip r:embed="rId2"/>
              </a:buBlip>
            </a:pPr>
            <a:r>
              <a:rPr lang="zh-CN" altLang="en-US" sz="2600" b="1" dirty="0">
                <a:solidFill>
                  <a:schemeClr val="tx1">
                    <a:lumMod val="50000"/>
                  </a:schemeClr>
                </a:solidFill>
                <a:ea typeface="楷体_GB2312" pitchFamily="49" charset="-122"/>
              </a:rPr>
              <a:t>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只有一个孩子</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则在连接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的边上可标</a:t>
            </a:r>
            <a:r>
              <a:rPr lang="en-US" altLang="zh-CN" sz="2600" b="1" dirty="0">
                <a:solidFill>
                  <a:schemeClr val="tx1">
                    <a:lumMod val="50000"/>
                  </a:schemeClr>
                </a:solidFill>
                <a:ea typeface="楷体_GB2312" pitchFamily="49" charset="-122"/>
              </a:rPr>
              <a:t>0</a:t>
            </a:r>
            <a:r>
              <a:rPr lang="zh-CN" altLang="en-US" sz="2600" b="1" dirty="0">
                <a:solidFill>
                  <a:schemeClr val="tx1">
                    <a:lumMod val="50000"/>
                  </a:schemeClr>
                </a:solidFill>
                <a:ea typeface="楷体_GB2312" pitchFamily="49" charset="-122"/>
              </a:rPr>
              <a:t>或</a:t>
            </a:r>
            <a:r>
              <a:rPr lang="en-US" altLang="zh-CN" sz="2600" b="1" dirty="0">
                <a:solidFill>
                  <a:schemeClr val="tx1">
                    <a:lumMod val="50000"/>
                  </a:schemeClr>
                </a:solidFill>
                <a:ea typeface="楷体_GB2312" pitchFamily="49" charset="-122"/>
              </a:rPr>
              <a:t>1;</a:t>
            </a:r>
          </a:p>
          <a:p>
            <a:pPr eaLnBrk="1" hangingPunct="1">
              <a:lnSpc>
                <a:spcPct val="120000"/>
              </a:lnSpc>
              <a:buClr>
                <a:schemeClr val="hlink"/>
              </a:buClr>
              <a:buSzPct val="70000"/>
              <a:buFont typeface="Wingdings" panose="05000000000000000000" pitchFamily="2" charset="2"/>
              <a:buBlip>
                <a:blip r:embed="rId2"/>
              </a:buBlip>
            </a:pPr>
            <a:r>
              <a:rPr lang="zh-CN" altLang="en-US" sz="2600" b="1" dirty="0">
                <a:solidFill>
                  <a:schemeClr val="tx1">
                    <a:lumMod val="50000"/>
                  </a:schemeClr>
                </a:solidFill>
                <a:ea typeface="楷体_GB2312" pitchFamily="49" charset="-122"/>
              </a:rPr>
              <a:t>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有两个孩子</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在连接</a:t>
            </a:r>
            <a:r>
              <a:rPr lang="en-US" altLang="zh-CN" sz="2600" b="1" dirty="0">
                <a:solidFill>
                  <a:schemeClr val="tx1">
                    <a:lumMod val="50000"/>
                  </a:schemeClr>
                </a:solidFill>
                <a:ea typeface="楷体_GB2312" pitchFamily="49" charset="-122"/>
              </a:rPr>
              <a:t>v</a:t>
            </a:r>
            <a:r>
              <a:rPr lang="zh-CN" altLang="en-US" sz="2600" b="1" dirty="0">
                <a:solidFill>
                  <a:schemeClr val="tx1">
                    <a:lumMod val="50000"/>
                  </a:schemeClr>
                </a:solidFill>
                <a:ea typeface="楷体_GB2312" pitchFamily="49" charset="-122"/>
              </a:rPr>
              <a:t>的左边上标</a:t>
            </a:r>
            <a:r>
              <a:rPr lang="en-US" altLang="zh-CN" sz="2600" b="1" dirty="0">
                <a:solidFill>
                  <a:schemeClr val="tx1">
                    <a:lumMod val="50000"/>
                  </a:schemeClr>
                </a:solidFill>
                <a:ea typeface="楷体_GB2312" pitchFamily="49" charset="-122"/>
              </a:rPr>
              <a:t>0, </a:t>
            </a:r>
            <a:r>
              <a:rPr lang="zh-CN" altLang="en-US" sz="2600" b="1" dirty="0">
                <a:solidFill>
                  <a:schemeClr val="tx1">
                    <a:lumMod val="50000"/>
                  </a:schemeClr>
                </a:solidFill>
                <a:ea typeface="楷体_GB2312" pitchFamily="49" charset="-122"/>
              </a:rPr>
              <a:t>右边上标</a:t>
            </a:r>
            <a:r>
              <a:rPr lang="en-US" altLang="zh-CN" sz="2600" b="1" dirty="0">
                <a:solidFill>
                  <a:schemeClr val="tx1">
                    <a:lumMod val="50000"/>
                  </a:schemeClr>
                </a:solidFill>
                <a:ea typeface="楷体_GB2312" pitchFamily="49" charset="-122"/>
              </a:rPr>
              <a:t>1;</a:t>
            </a:r>
          </a:p>
        </p:txBody>
      </p:sp>
      <p:sp>
        <p:nvSpPr>
          <p:cNvPr id="125956" name="Rectangle 4"/>
          <p:cNvSpPr>
            <a:spLocks noChangeArrowheads="1"/>
          </p:cNvSpPr>
          <p:nvPr/>
        </p:nvSpPr>
        <p:spPr bwMode="auto">
          <a:xfrm>
            <a:off x="2046288" y="1268414"/>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a:solidFill>
                  <a:schemeClr val="tx1">
                    <a:lumMod val="50000"/>
                  </a:schemeClr>
                </a:solidFill>
                <a:latin typeface="Garamond" panose="02020404030301010803" pitchFamily="18" charset="0"/>
              </a:rPr>
              <a:t>  </a:t>
            </a:r>
            <a:r>
              <a:rPr lang="zh-CN" altLang="en-US" sz="3200" b="1">
                <a:solidFill>
                  <a:schemeClr val="tx1">
                    <a:lumMod val="50000"/>
                  </a:schemeClr>
                </a:solidFill>
                <a:latin typeface="Garamond" panose="02020404030301010803" pitchFamily="18" charset="0"/>
              </a:rPr>
              <a:t>前缀码</a:t>
            </a:r>
          </a:p>
        </p:txBody>
      </p:sp>
      <p:sp>
        <p:nvSpPr>
          <p:cNvPr id="6"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505156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371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3714">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371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3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2046288" y="1268414"/>
            <a:ext cx="3014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Char char="n"/>
            </a:pPr>
            <a:r>
              <a:rPr lang="en-US" altLang="zh-CN" sz="3200" b="1" dirty="0">
                <a:solidFill>
                  <a:schemeClr val="tx1">
                    <a:lumMod val="50000"/>
                  </a:schemeClr>
                </a:solidFill>
                <a:latin typeface="Garamond" panose="02020404030301010803" pitchFamily="18" charset="0"/>
              </a:rPr>
              <a:t>  </a:t>
            </a:r>
            <a:r>
              <a:rPr lang="zh-CN" altLang="en-US" sz="3200" b="1" dirty="0">
                <a:solidFill>
                  <a:schemeClr val="tx1">
                    <a:lumMod val="50000"/>
                  </a:schemeClr>
                </a:solidFill>
                <a:latin typeface="Garamond" panose="02020404030301010803" pitchFamily="18" charset="0"/>
              </a:rPr>
              <a:t>前缀码</a:t>
            </a:r>
          </a:p>
        </p:txBody>
      </p:sp>
      <p:sp>
        <p:nvSpPr>
          <p:cNvPr id="884739" name="Rectangle 3"/>
          <p:cNvSpPr>
            <a:spLocks noChangeArrowheads="1"/>
          </p:cNvSpPr>
          <p:nvPr/>
        </p:nvSpPr>
        <p:spPr bwMode="auto">
          <a:xfrm>
            <a:off x="1774826" y="1989138"/>
            <a:ext cx="85772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设</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是</a:t>
            </a:r>
            <a:r>
              <a:rPr lang="en-US" altLang="zh-CN" sz="2600" b="1" dirty="0">
                <a:solidFill>
                  <a:schemeClr val="tx1">
                    <a:lumMod val="50000"/>
                  </a:schemeClr>
                </a:solidFill>
                <a:ea typeface="楷体_GB2312" pitchFamily="49" charset="-122"/>
              </a:rPr>
              <a:t>T</a:t>
            </a:r>
            <a:r>
              <a:rPr lang="zh-CN" altLang="en-US" sz="2600" b="1" dirty="0">
                <a:solidFill>
                  <a:schemeClr val="tx1">
                    <a:lumMod val="50000"/>
                  </a:schemeClr>
                </a:solidFill>
                <a:ea typeface="楷体_GB2312" pitchFamily="49" charset="-122"/>
              </a:rPr>
              <a:t>的一个叶结点</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从树根到</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的通路上各边的标</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号</a:t>
            </a:r>
            <a:r>
              <a:rPr lang="en-US" altLang="zh-CN" sz="2600" b="1" dirty="0">
                <a:solidFill>
                  <a:schemeClr val="tx1">
                    <a:lumMod val="50000"/>
                  </a:schemeClr>
                </a:solidFill>
                <a:ea typeface="楷体_GB2312" pitchFamily="49" charset="-122"/>
              </a:rPr>
              <a:t>(0</a:t>
            </a:r>
            <a:r>
              <a:rPr lang="zh-CN" altLang="en-US" sz="2600" b="1" dirty="0">
                <a:solidFill>
                  <a:schemeClr val="tx1">
                    <a:lumMod val="50000"/>
                  </a:schemeClr>
                </a:solidFill>
                <a:ea typeface="楷体_GB2312" pitchFamily="49" charset="-122"/>
              </a:rPr>
              <a:t>或</a:t>
            </a:r>
            <a:r>
              <a:rPr lang="en-US" altLang="zh-CN" sz="2600" b="1" dirty="0">
                <a:solidFill>
                  <a:schemeClr val="tx1">
                    <a:lumMod val="50000"/>
                  </a:schemeClr>
                </a:solidFill>
                <a:ea typeface="楷体_GB2312" pitchFamily="49" charset="-122"/>
              </a:rPr>
              <a:t>1), </a:t>
            </a:r>
            <a:r>
              <a:rPr lang="zh-CN" altLang="en-US" sz="2600" b="1" dirty="0">
                <a:solidFill>
                  <a:schemeClr val="tx1">
                    <a:lumMod val="50000"/>
                  </a:schemeClr>
                </a:solidFill>
                <a:ea typeface="楷体_GB2312" pitchFamily="49" charset="-122"/>
              </a:rPr>
              <a:t>按通路上边的顺序组成的符号串放在</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处</a:t>
            </a:r>
            <a:r>
              <a:rPr lang="en-US" altLang="zh-CN" sz="2600" b="1" dirty="0">
                <a:solidFill>
                  <a:schemeClr val="tx1">
                    <a:lumMod val="50000"/>
                  </a:schemeClr>
                </a:solidFill>
                <a:ea typeface="楷体_GB2312" pitchFamily="49" charset="-122"/>
              </a:rPr>
              <a:t>, </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则</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个叶结点处</a:t>
            </a:r>
            <a:r>
              <a:rPr lang="en-US" altLang="zh-CN" sz="2600" b="1" dirty="0">
                <a:solidFill>
                  <a:schemeClr val="tx1">
                    <a:lumMod val="50000"/>
                  </a:schemeClr>
                </a:solidFill>
                <a:ea typeface="楷体_GB2312" pitchFamily="49" charset="-122"/>
              </a:rPr>
              <a:t>k</a:t>
            </a:r>
            <a:r>
              <a:rPr lang="zh-CN" altLang="en-US" sz="2600" b="1" dirty="0">
                <a:solidFill>
                  <a:schemeClr val="tx1">
                    <a:lumMod val="50000"/>
                  </a:schemeClr>
                </a:solidFill>
                <a:ea typeface="楷体_GB2312" pitchFamily="49" charset="-122"/>
              </a:rPr>
              <a:t>个符号串组成的集合为二元前缀码。</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叶结点</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处符号串的前缀均在</a:t>
            </a:r>
            <a:r>
              <a:rPr lang="en-US" altLang="zh-CN" sz="2600" b="1" dirty="0">
                <a:solidFill>
                  <a:schemeClr val="tx1">
                    <a:lumMod val="50000"/>
                  </a:schemeClr>
                </a:solidFill>
                <a:ea typeface="楷体_GB2312" pitchFamily="49" charset="-122"/>
              </a:rPr>
              <a:t>v</a:t>
            </a:r>
            <a:r>
              <a:rPr lang="en-US" altLang="zh-CN" sz="2600" b="1" baseline="-25000" dirty="0">
                <a:solidFill>
                  <a:schemeClr val="tx1">
                    <a:lumMod val="50000"/>
                  </a:schemeClr>
                </a:solidFill>
                <a:ea typeface="楷体_GB2312" pitchFamily="49" charset="-122"/>
              </a:rPr>
              <a:t>i</a:t>
            </a:r>
            <a:r>
              <a:rPr lang="zh-CN" altLang="en-US" sz="2600" b="1" dirty="0">
                <a:solidFill>
                  <a:schemeClr val="tx1">
                    <a:lumMod val="50000"/>
                  </a:schemeClr>
                </a:solidFill>
                <a:ea typeface="楷体_GB2312" pitchFamily="49" charset="-122"/>
              </a:rPr>
              <a:t>所在通路上的顶点处</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达到</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因此</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所得符号串集合必为前缀码。</a:t>
            </a:r>
          </a:p>
          <a:p>
            <a:pPr eaLnBrk="1" hangingPunct="1">
              <a:lnSpc>
                <a:spcPct val="120000"/>
              </a:lnSpc>
              <a:buClr>
                <a:schemeClr val="hlink"/>
              </a:buClr>
              <a:buSzPct val="70000"/>
              <a:buFont typeface="Wingdings" panose="05000000000000000000" pitchFamily="2" charset="2"/>
              <a:buNone/>
            </a:pPr>
            <a:r>
              <a:rPr lang="zh-CN" altLang="en-US" sz="2600" b="1" dirty="0">
                <a:solidFill>
                  <a:srgbClr val="C00000"/>
                </a:solidFill>
                <a:ea typeface="楷体_GB2312" pitchFamily="49" charset="-122"/>
              </a:rPr>
              <a:t>若</a:t>
            </a:r>
            <a:r>
              <a:rPr lang="en-US" altLang="zh-CN" sz="2600" b="1" dirty="0">
                <a:solidFill>
                  <a:srgbClr val="C00000"/>
                </a:solidFill>
                <a:ea typeface="楷体_GB2312" pitchFamily="49" charset="-122"/>
              </a:rPr>
              <a:t>T</a:t>
            </a:r>
            <a:r>
              <a:rPr lang="zh-CN" altLang="en-US" sz="2600" b="1" dirty="0">
                <a:solidFill>
                  <a:srgbClr val="C00000"/>
                </a:solidFill>
                <a:ea typeface="楷体_GB2312" pitchFamily="49" charset="-122"/>
              </a:rPr>
              <a:t>是正则二叉树</a:t>
            </a:r>
            <a:r>
              <a:rPr lang="en-US" altLang="zh-CN" sz="2600" b="1" dirty="0">
                <a:solidFill>
                  <a:srgbClr val="C00000"/>
                </a:solidFill>
                <a:ea typeface="楷体_GB2312" pitchFamily="49" charset="-122"/>
              </a:rPr>
              <a:t>, </a:t>
            </a:r>
            <a:r>
              <a:rPr lang="zh-CN" altLang="en-US" sz="2600" b="1" dirty="0">
                <a:solidFill>
                  <a:srgbClr val="C00000"/>
                </a:solidFill>
                <a:ea typeface="楷体_GB2312" pitchFamily="49" charset="-122"/>
              </a:rPr>
              <a:t>则由</a:t>
            </a:r>
            <a:r>
              <a:rPr lang="en-US" altLang="zh-CN" sz="2600" b="1" dirty="0">
                <a:solidFill>
                  <a:srgbClr val="C00000"/>
                </a:solidFill>
                <a:ea typeface="楷体_GB2312" pitchFamily="49" charset="-122"/>
              </a:rPr>
              <a:t>T</a:t>
            </a:r>
            <a:r>
              <a:rPr lang="zh-CN" altLang="en-US" sz="2600" b="1" dirty="0">
                <a:solidFill>
                  <a:srgbClr val="C00000"/>
                </a:solidFill>
                <a:ea typeface="楷体_GB2312" pitchFamily="49" charset="-122"/>
              </a:rPr>
              <a:t>产生的前缀码是唯一的</a:t>
            </a:r>
            <a:r>
              <a:rPr lang="zh-CN" altLang="en-US" sz="2600" b="1" dirty="0">
                <a:solidFill>
                  <a:schemeClr val="tx1">
                    <a:lumMod val="50000"/>
                  </a:schemeClr>
                </a:solidFill>
                <a:ea typeface="楷体_GB2312" pitchFamily="49" charset="-122"/>
              </a:rPr>
              <a:t>。</a:t>
            </a:r>
          </a:p>
        </p:txBody>
      </p:sp>
      <p:sp>
        <p:nvSpPr>
          <p:cNvPr id="5"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991724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4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4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4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4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4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847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ChangeArrowheads="1"/>
          </p:cNvSpPr>
          <p:nvPr/>
        </p:nvSpPr>
        <p:spPr bwMode="auto">
          <a:xfrm>
            <a:off x="2046289" y="1949461"/>
            <a:ext cx="4708525"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539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右图</a:t>
            </a:r>
            <a:r>
              <a:rPr lang="en-US" altLang="zh-CN" sz="2200" b="1" dirty="0">
                <a:solidFill>
                  <a:schemeClr val="tx1">
                    <a:lumMod val="50000"/>
                  </a:schemeClr>
                </a:solidFill>
                <a:ea typeface="楷体_GB2312" pitchFamily="49" charset="-122"/>
              </a:rPr>
              <a:t>(a)</a:t>
            </a:r>
            <a:r>
              <a:rPr lang="zh-CN" altLang="en-US" sz="2200" b="1" dirty="0">
                <a:solidFill>
                  <a:schemeClr val="tx1">
                    <a:lumMod val="50000"/>
                  </a:schemeClr>
                </a:solidFill>
                <a:ea typeface="楷体_GB2312" pitchFamily="49" charset="-122"/>
              </a:rPr>
              <a:t>为二叉树</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将连接每个分支点的两条边分别标上</a:t>
            </a:r>
            <a:r>
              <a:rPr lang="en-US" altLang="zh-CN" sz="2200" b="1" dirty="0">
                <a:solidFill>
                  <a:schemeClr val="tx1">
                    <a:lumMod val="50000"/>
                  </a:schemeClr>
                </a:solidFill>
                <a:ea typeface="楷体_GB2312" pitchFamily="49" charset="-122"/>
              </a:rPr>
              <a:t>0</a:t>
            </a:r>
            <a:r>
              <a:rPr lang="zh-CN" altLang="en-US" sz="2200" b="1" dirty="0">
                <a:solidFill>
                  <a:schemeClr val="tx1">
                    <a:lumMod val="50000"/>
                  </a:schemeClr>
                </a:solidFill>
                <a:ea typeface="楷体_GB2312" pitchFamily="49" charset="-122"/>
              </a:rPr>
              <a:t>和</a:t>
            </a:r>
            <a:r>
              <a:rPr lang="en-US" altLang="zh-CN" sz="2200" b="1" dirty="0">
                <a:solidFill>
                  <a:schemeClr val="tx1">
                    <a:lumMod val="50000"/>
                  </a:schemeClr>
                </a:solidFill>
                <a:ea typeface="楷体_GB2312" pitchFamily="49" charset="-122"/>
              </a:rPr>
              <a:t>1, </a:t>
            </a:r>
            <a:r>
              <a:rPr lang="zh-CN" altLang="en-US" sz="2200" b="1" dirty="0">
                <a:solidFill>
                  <a:schemeClr val="tx1">
                    <a:lumMod val="50000"/>
                  </a:schemeClr>
                </a:solidFill>
                <a:ea typeface="楷体_GB2312" pitchFamily="49" charset="-122"/>
              </a:rPr>
              <a:t>见下左图</a:t>
            </a:r>
            <a:r>
              <a:rPr lang="en-US" altLang="zh-CN" sz="2200" b="1" dirty="0">
                <a:solidFill>
                  <a:schemeClr val="tx1">
                    <a:lumMod val="50000"/>
                  </a:schemeClr>
                </a:solidFill>
                <a:ea typeface="楷体_GB2312" pitchFamily="49" charset="-122"/>
              </a:rPr>
              <a:t>(a)</a:t>
            </a:r>
            <a:r>
              <a:rPr lang="zh-CN" altLang="en-US" sz="2200" b="1" dirty="0">
                <a:solidFill>
                  <a:schemeClr val="tx1">
                    <a:lumMod val="50000"/>
                  </a:schemeClr>
                </a:solidFill>
                <a:ea typeface="楷体_GB2312" pitchFamily="49" charset="-122"/>
              </a:rPr>
              <a:t>所示</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产生的前缀码为</a:t>
            </a:r>
            <a:r>
              <a:rPr lang="en-US" altLang="zh-CN" sz="2200" b="1" dirty="0">
                <a:solidFill>
                  <a:schemeClr val="tx1">
                    <a:lumMod val="50000"/>
                  </a:schemeClr>
                </a:solidFill>
                <a:ea typeface="楷体_GB2312" pitchFamily="49" charset="-122"/>
              </a:rPr>
              <a:t>{ 11, 01, 000, 0010, 0011 }</a:t>
            </a:r>
            <a:r>
              <a:rPr lang="zh-CN" altLang="en-US" sz="2200" b="1" dirty="0">
                <a:solidFill>
                  <a:schemeClr val="tx1">
                    <a:lumMod val="50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若将一个儿子的分支点引出的边标上</a:t>
            </a:r>
            <a:r>
              <a:rPr lang="en-US" altLang="zh-CN" sz="2200" b="1" dirty="0">
                <a:solidFill>
                  <a:schemeClr val="tx1">
                    <a:lumMod val="50000"/>
                  </a:schemeClr>
                </a:solidFill>
                <a:ea typeface="楷体_GB2312" pitchFamily="49" charset="-122"/>
              </a:rPr>
              <a:t>0, </a:t>
            </a:r>
            <a:r>
              <a:rPr lang="zh-CN" altLang="en-US" sz="2200" b="1" dirty="0">
                <a:solidFill>
                  <a:schemeClr val="tx1">
                    <a:lumMod val="50000"/>
                  </a:schemeClr>
                </a:solidFill>
                <a:ea typeface="楷体_GB2312" pitchFamily="49" charset="-122"/>
              </a:rPr>
              <a:t>则产生前缀码为</a:t>
            </a:r>
            <a:r>
              <a:rPr lang="en-US" altLang="zh-CN" sz="2200" b="1" dirty="0">
                <a:solidFill>
                  <a:schemeClr val="tx1">
                    <a:lumMod val="50000"/>
                  </a:schemeClr>
                </a:solidFill>
                <a:ea typeface="楷体_GB2312" pitchFamily="49" charset="-122"/>
              </a:rPr>
              <a:t>{ 10, 01, 000, 0010, 0011 }</a:t>
            </a:r>
            <a:r>
              <a:rPr lang="zh-CN" altLang="en-US" sz="2200" b="1" dirty="0">
                <a:solidFill>
                  <a:schemeClr val="tx1">
                    <a:lumMod val="50000"/>
                  </a:schemeClr>
                </a:solidFill>
                <a:ea typeface="楷体_GB2312" pitchFamily="49" charset="-122"/>
              </a:rPr>
              <a:t>。</a:t>
            </a:r>
          </a:p>
          <a:p>
            <a:pPr eaLnBrk="1" hangingPunct="1">
              <a:lnSpc>
                <a:spcPct val="120000"/>
              </a:lnSpc>
              <a:buClr>
                <a:schemeClr val="hlink"/>
              </a:buClr>
              <a:buSzPct val="70000"/>
              <a:buFont typeface="Wingdings" panose="05000000000000000000" pitchFamily="2" charset="2"/>
              <a:buNone/>
            </a:pPr>
            <a:r>
              <a:rPr lang="zh-CN" altLang="en-US" sz="2200" b="1" dirty="0">
                <a:solidFill>
                  <a:schemeClr val="tx1">
                    <a:lumMod val="50000"/>
                  </a:schemeClr>
                </a:solidFill>
                <a:ea typeface="楷体_GB2312" pitchFamily="49" charset="-122"/>
              </a:rPr>
              <a:t>上右图</a:t>
            </a:r>
            <a:r>
              <a:rPr lang="en-US" altLang="zh-CN" sz="2200" b="1" dirty="0">
                <a:solidFill>
                  <a:schemeClr val="tx1">
                    <a:lumMod val="50000"/>
                  </a:schemeClr>
                </a:solidFill>
                <a:ea typeface="楷体_GB2312" pitchFamily="49" charset="-122"/>
              </a:rPr>
              <a:t>(b)</a:t>
            </a:r>
            <a:r>
              <a:rPr lang="zh-CN" altLang="en-US" sz="2200" b="1" dirty="0">
                <a:solidFill>
                  <a:schemeClr val="tx1">
                    <a:lumMod val="50000"/>
                  </a:schemeClr>
                </a:solidFill>
                <a:ea typeface="楷体_GB2312" pitchFamily="49" charset="-122"/>
              </a:rPr>
              <a:t>是二叉正则树</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它只能产生唯一的前缀码。标定后二叉正则树为下右图</a:t>
            </a:r>
            <a:r>
              <a:rPr lang="en-US" altLang="zh-CN" sz="2200" b="1" dirty="0">
                <a:solidFill>
                  <a:schemeClr val="tx1">
                    <a:lumMod val="50000"/>
                  </a:schemeClr>
                </a:solidFill>
                <a:ea typeface="楷体_GB2312" pitchFamily="49" charset="-122"/>
              </a:rPr>
              <a:t>(b)</a:t>
            </a:r>
            <a:r>
              <a:rPr lang="zh-CN" altLang="en-US" sz="2200" b="1" dirty="0">
                <a:solidFill>
                  <a:schemeClr val="tx1">
                    <a:lumMod val="50000"/>
                  </a:schemeClr>
                </a:solidFill>
                <a:ea typeface="楷体_GB2312" pitchFamily="49" charset="-122"/>
              </a:rPr>
              <a:t>所示</a:t>
            </a:r>
            <a:r>
              <a:rPr lang="en-US" altLang="zh-CN" sz="2200" b="1" dirty="0">
                <a:solidFill>
                  <a:schemeClr val="tx1">
                    <a:lumMod val="50000"/>
                  </a:schemeClr>
                </a:solidFill>
                <a:ea typeface="楷体_GB2312" pitchFamily="49" charset="-122"/>
              </a:rPr>
              <a:t>, </a:t>
            </a:r>
            <a:r>
              <a:rPr lang="zh-CN" altLang="en-US" sz="2200" b="1" dirty="0">
                <a:solidFill>
                  <a:schemeClr val="tx1">
                    <a:lumMod val="50000"/>
                  </a:schemeClr>
                </a:solidFill>
                <a:ea typeface="楷体_GB2312" pitchFamily="49" charset="-122"/>
              </a:rPr>
              <a:t>前缀码为</a:t>
            </a:r>
            <a:r>
              <a:rPr lang="en-US" altLang="zh-CN" sz="2200" b="1" dirty="0">
                <a:solidFill>
                  <a:schemeClr val="tx1">
                    <a:lumMod val="50000"/>
                  </a:schemeClr>
                </a:solidFill>
                <a:ea typeface="楷体_GB2312" pitchFamily="49" charset="-122"/>
              </a:rPr>
              <a:t>{ 01, 10, 11, 000, 0010, 0011 }</a:t>
            </a:r>
            <a:r>
              <a:rPr lang="zh-CN" altLang="en-US" sz="2200" b="1" dirty="0">
                <a:solidFill>
                  <a:schemeClr val="tx1">
                    <a:lumMod val="50000"/>
                  </a:schemeClr>
                </a:solidFill>
                <a:ea typeface="楷体_GB2312" pitchFamily="49" charset="-122"/>
              </a:rPr>
              <a:t>。</a:t>
            </a:r>
          </a:p>
        </p:txBody>
      </p:sp>
      <p:sp>
        <p:nvSpPr>
          <p:cNvPr id="885763" name="Rectangle 3"/>
          <p:cNvSpPr>
            <a:spLocks noChangeArrowheads="1"/>
          </p:cNvSpPr>
          <p:nvPr/>
        </p:nvSpPr>
        <p:spPr bwMode="auto">
          <a:xfrm>
            <a:off x="2046288" y="1319223"/>
            <a:ext cx="8178800" cy="43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50000"/>
                  </a:schemeClr>
                </a:solidFill>
                <a:ea typeface="楷体_GB2312" pitchFamily="49" charset="-122"/>
              </a:rPr>
              <a:t>例  求出右图两棵二叉树所产生的二元前缀码。</a:t>
            </a:r>
          </a:p>
        </p:txBody>
      </p:sp>
      <p:sp>
        <p:nvSpPr>
          <p:cNvPr id="885764" name="Rectangle 4"/>
          <p:cNvSpPr>
            <a:spLocks noChangeArrowheads="1"/>
          </p:cNvSpPr>
          <p:nvPr/>
        </p:nvSpPr>
        <p:spPr bwMode="auto">
          <a:xfrm>
            <a:off x="2046289" y="1958986"/>
            <a:ext cx="4916487" cy="43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a:solidFill>
                  <a:schemeClr val="tx1">
                    <a:lumMod val="50000"/>
                  </a:schemeClr>
                </a:solidFill>
                <a:ea typeface="楷体_GB2312" pitchFamily="49" charset="-122"/>
              </a:rPr>
              <a:t>解</a:t>
            </a:r>
            <a:endParaRPr lang="zh-CN" altLang="en-US" sz="2200" b="1">
              <a:solidFill>
                <a:schemeClr val="tx1">
                  <a:lumMod val="50000"/>
                </a:schemeClr>
              </a:solidFill>
              <a:ea typeface="楷体_GB2312" pitchFamily="49" charset="-122"/>
            </a:endParaRPr>
          </a:p>
        </p:txBody>
      </p:sp>
      <p:pic>
        <p:nvPicPr>
          <p:cNvPr id="885765" name="Picture 5" descr="169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0488" y="1970098"/>
            <a:ext cx="1238250" cy="19050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6" name="Picture 6" descr="169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439" y="1970098"/>
            <a:ext cx="1323975" cy="1905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7" name="Picture 7" descr="1610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0938" y="4033849"/>
            <a:ext cx="1657350" cy="19034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85768" name="Picture 8" descr="1610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5325" y="4033849"/>
            <a:ext cx="1600200" cy="19034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3468840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57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57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57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5764"/>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885762">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8576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885762">
                                            <p:txEl>
                                              <p:pRg st="1" end="1"/>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885762">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85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p:bldP spid="88576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ChangeArrowheads="1"/>
          </p:cNvSpPr>
          <p:nvPr/>
        </p:nvSpPr>
        <p:spPr bwMode="auto">
          <a:xfrm>
            <a:off x="2046288" y="1403350"/>
            <a:ext cx="81661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indent="6334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上面例子产生出来前缀码都可传输</a:t>
            </a:r>
            <a:r>
              <a:rPr lang="en-US" altLang="zh-CN" sz="2600" b="1" dirty="0">
                <a:solidFill>
                  <a:schemeClr val="tx1">
                    <a:lumMod val="50000"/>
                  </a:schemeClr>
                </a:solidFill>
                <a:ea typeface="楷体_GB2312" pitchFamily="49" charset="-122"/>
              </a:rPr>
              <a:t>5</a:t>
            </a:r>
            <a:r>
              <a:rPr lang="zh-CN" altLang="en-US" sz="2600" b="1" dirty="0">
                <a:solidFill>
                  <a:schemeClr val="tx1">
                    <a:lumMod val="50000"/>
                  </a:schemeClr>
                </a:solidFill>
                <a:ea typeface="楷体_GB2312" pitchFamily="49" charset="-122"/>
              </a:rPr>
              <a:t>个符号</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比如</a:t>
            </a:r>
            <a:r>
              <a:rPr lang="en-US" altLang="zh-CN" sz="2600" b="1" dirty="0">
                <a:solidFill>
                  <a:schemeClr val="tx1">
                    <a:lumMod val="50000"/>
                  </a:schemeClr>
                </a:solidFill>
                <a:ea typeface="楷体_GB2312" pitchFamily="49" charset="-122"/>
              </a:rPr>
              <a:t>: A, B, C, D</a:t>
            </a:r>
            <a:r>
              <a:rPr lang="zh-CN" altLang="en-US" sz="2600" b="1" dirty="0">
                <a:solidFill>
                  <a:schemeClr val="tx1">
                    <a:lumMod val="50000"/>
                  </a:schemeClr>
                </a:solidFill>
                <a:ea typeface="楷体_GB2312" pitchFamily="49" charset="-122"/>
              </a:rPr>
              <a:t>和</a:t>
            </a:r>
            <a:r>
              <a:rPr lang="en-US" altLang="zh-CN" sz="2600" b="1" dirty="0">
                <a:solidFill>
                  <a:schemeClr val="tx1">
                    <a:lumMod val="50000"/>
                  </a:schemeClr>
                </a:solidFill>
                <a:ea typeface="楷体_GB2312" pitchFamily="49" charset="-122"/>
              </a:rPr>
              <a:t>E</a:t>
            </a:r>
            <a:r>
              <a:rPr lang="zh-CN" altLang="en-US" sz="2600" b="1" dirty="0">
                <a:solidFill>
                  <a:schemeClr val="tx1">
                    <a:lumMod val="50000"/>
                  </a:schemeClr>
                </a:solidFill>
                <a:ea typeface="楷体_GB2312" pitchFamily="49" charset="-122"/>
              </a:rPr>
              <a:t>都不会传错</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但当这些字母出现频率不同时</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哪一个符号串传输哪个字母最省呢？</a:t>
            </a:r>
          </a:p>
          <a:p>
            <a:pPr eaLnBrk="1" hangingPunct="1">
              <a:lnSpc>
                <a:spcPct val="120000"/>
              </a:lnSpc>
              <a:buClr>
                <a:schemeClr val="hlink"/>
              </a:buClr>
              <a:buSzPct val="70000"/>
              <a:buFont typeface="Wingdings" panose="05000000000000000000" pitchFamily="2" charset="2"/>
              <a:buNone/>
            </a:pPr>
            <a:r>
              <a:rPr lang="zh-CN" altLang="en-US" sz="2600" b="1" dirty="0">
                <a:solidFill>
                  <a:schemeClr val="tx1">
                    <a:lumMod val="50000"/>
                  </a:schemeClr>
                </a:solidFill>
                <a:ea typeface="楷体_GB2312" pitchFamily="49" charset="-122"/>
              </a:rPr>
              <a:t>我们可用符号出现的频率为权</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用</a:t>
            </a:r>
            <a:r>
              <a:rPr lang="en-US" altLang="zh-CN" sz="2600" b="1" dirty="0">
                <a:solidFill>
                  <a:schemeClr val="tx1">
                    <a:lumMod val="50000"/>
                  </a:schemeClr>
                </a:solidFill>
                <a:ea typeface="楷体_GB2312" pitchFamily="49" charset="-122"/>
              </a:rPr>
              <a:t>Huffman</a:t>
            </a:r>
            <a:r>
              <a:rPr lang="zh-CN" altLang="en-US" sz="2600" b="1" dirty="0">
                <a:solidFill>
                  <a:schemeClr val="tx1">
                    <a:lumMod val="50000"/>
                  </a:schemeClr>
                </a:solidFill>
                <a:ea typeface="楷体_GB2312" pitchFamily="49" charset="-122"/>
              </a:rPr>
              <a:t>算法求最优二叉树</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由最优二叉树产生的前缀码称为最佳前缀码</a:t>
            </a:r>
            <a:r>
              <a:rPr lang="en-US" altLang="zh-CN" sz="2600" b="1" dirty="0">
                <a:solidFill>
                  <a:schemeClr val="tx1">
                    <a:lumMod val="50000"/>
                  </a:schemeClr>
                </a:solidFill>
                <a:ea typeface="楷体_GB2312" pitchFamily="49" charset="-122"/>
              </a:rPr>
              <a:t>, </a:t>
            </a:r>
            <a:r>
              <a:rPr lang="zh-CN" altLang="en-US" sz="2600" b="1" dirty="0">
                <a:solidFill>
                  <a:schemeClr val="tx1">
                    <a:lumMod val="50000"/>
                  </a:schemeClr>
                </a:solidFill>
                <a:ea typeface="楷体_GB2312" pitchFamily="49" charset="-122"/>
              </a:rPr>
              <a:t>用最佳前缀码传输对应的符号可使传输的二进制数位最省。</a:t>
            </a:r>
          </a:p>
        </p:txBody>
      </p:sp>
      <p:sp>
        <p:nvSpPr>
          <p:cNvPr id="4"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1566374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678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ChangeArrowheads="1"/>
          </p:cNvSpPr>
          <p:nvPr/>
        </p:nvSpPr>
        <p:spPr bwMode="auto">
          <a:xfrm>
            <a:off x="1820864" y="2754314"/>
            <a:ext cx="526573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用</a:t>
            </a:r>
            <a:r>
              <a:rPr lang="en-US" altLang="zh-CN" sz="2400" b="1">
                <a:solidFill>
                  <a:srgbClr val="000000"/>
                </a:solidFill>
                <a:ea typeface="楷体_GB2312" pitchFamily="49" charset="-122"/>
              </a:rPr>
              <a:t>Huffman</a:t>
            </a:r>
            <a:r>
              <a:rPr lang="zh-CN" altLang="en-US" sz="2400" b="1">
                <a:solidFill>
                  <a:srgbClr val="000000"/>
                </a:solidFill>
                <a:ea typeface="楷体_GB2312" pitchFamily="49" charset="-122"/>
              </a:rPr>
              <a:t>算法求最优树如右图</a:t>
            </a:r>
            <a:r>
              <a:rPr lang="en-US" altLang="zh-CN" sz="2400" b="1">
                <a:solidFill>
                  <a:srgbClr val="000000"/>
                </a:solidFill>
                <a:ea typeface="楷体_GB2312" pitchFamily="49" charset="-122"/>
              </a:rPr>
              <a:t>(a)</a:t>
            </a:r>
            <a:r>
              <a:rPr lang="zh-CN" altLang="en-US" sz="2400" b="1">
                <a:solidFill>
                  <a:srgbClr val="000000"/>
                </a:solidFill>
                <a:ea typeface="楷体_GB2312" pitchFamily="49" charset="-122"/>
              </a:rPr>
              <a:t>。</a:t>
            </a:r>
          </a:p>
          <a:p>
            <a:pPr eaLnBrk="1" hangingPunct="1">
              <a:lnSpc>
                <a:spcPct val="110000"/>
              </a:lnSpc>
              <a:buClr>
                <a:schemeClr val="accent2"/>
              </a:buClr>
              <a:buFont typeface="Wingdings" panose="05000000000000000000" pitchFamily="2" charset="2"/>
              <a:buNone/>
            </a:pPr>
            <a:r>
              <a:rPr lang="zh-CN" altLang="en-US" sz="2400" b="1">
                <a:solidFill>
                  <a:srgbClr val="000000"/>
                </a:solidFill>
                <a:ea typeface="楷体_GB2312" pitchFamily="49" charset="-122"/>
              </a:rPr>
              <a:t>图中矩形框中的符号串为对应数字的编码</a:t>
            </a:r>
            <a:r>
              <a:rPr lang="en-US" altLang="zh-CN" sz="2400" b="1">
                <a:solidFill>
                  <a:srgbClr val="000000"/>
                </a:solidFill>
                <a:ea typeface="楷体_GB2312" pitchFamily="49" charset="-122"/>
              </a:rPr>
              <a:t>, </a:t>
            </a:r>
            <a:r>
              <a:rPr lang="zh-CN" altLang="en-US" sz="2400" b="1">
                <a:solidFill>
                  <a:srgbClr val="000000"/>
                </a:solidFill>
                <a:ea typeface="楷体_GB2312" pitchFamily="49" charset="-122"/>
              </a:rPr>
              <a:t>即可用编码</a:t>
            </a:r>
            <a:r>
              <a:rPr lang="en-US" altLang="zh-CN" sz="2400" b="1">
                <a:solidFill>
                  <a:srgbClr val="000000"/>
                </a:solidFill>
                <a:ea typeface="楷体_GB2312" pitchFamily="49" charset="-122"/>
              </a:rPr>
              <a:t>01, 11, 001, 100, 101, 0001, 00000</a:t>
            </a:r>
            <a:r>
              <a:rPr lang="zh-CN" altLang="en-US" sz="2400" b="1">
                <a:solidFill>
                  <a:srgbClr val="000000"/>
                </a:solidFill>
                <a:ea typeface="楷体_GB2312" pitchFamily="49" charset="-122"/>
              </a:rPr>
              <a:t>和</a:t>
            </a:r>
            <a:r>
              <a:rPr lang="en-US" altLang="zh-CN" sz="2400" b="1">
                <a:solidFill>
                  <a:srgbClr val="000000"/>
                </a:solidFill>
                <a:ea typeface="楷体_GB2312" pitchFamily="49" charset="-122"/>
              </a:rPr>
              <a:t>00001</a:t>
            </a:r>
            <a:r>
              <a:rPr lang="zh-CN" altLang="en-US" sz="2400" b="1">
                <a:solidFill>
                  <a:srgbClr val="000000"/>
                </a:solidFill>
                <a:ea typeface="楷体_GB2312" pitchFamily="49" charset="-122"/>
              </a:rPr>
              <a:t>来分别传输</a:t>
            </a:r>
            <a:r>
              <a:rPr lang="en-US" altLang="zh-CN" sz="2400" b="1">
                <a:solidFill>
                  <a:srgbClr val="000000"/>
                </a:solidFill>
                <a:ea typeface="楷体_GB2312" pitchFamily="49" charset="-122"/>
              </a:rPr>
              <a:t>0, 1, 2, 3, 4, 5, 6</a:t>
            </a:r>
            <a:r>
              <a:rPr lang="zh-CN" altLang="en-US" sz="2400" b="1">
                <a:solidFill>
                  <a:srgbClr val="000000"/>
                </a:solidFill>
                <a:ea typeface="楷体_GB2312" pitchFamily="49" charset="-122"/>
              </a:rPr>
              <a:t>和</a:t>
            </a:r>
            <a:r>
              <a:rPr lang="en-US" altLang="zh-CN" sz="2400" b="1">
                <a:solidFill>
                  <a:srgbClr val="000000"/>
                </a:solidFill>
                <a:ea typeface="楷体_GB2312" pitchFamily="49" charset="-122"/>
              </a:rPr>
              <a:t>7</a:t>
            </a:r>
            <a:r>
              <a:rPr lang="zh-CN" altLang="en-US" sz="2400" b="1">
                <a:solidFill>
                  <a:srgbClr val="000000"/>
                </a:solidFill>
                <a:ea typeface="楷体_GB2312" pitchFamily="49" charset="-122"/>
              </a:rPr>
              <a:t>。</a:t>
            </a:r>
          </a:p>
          <a:p>
            <a:pPr eaLnBrk="1" hangingPunct="1">
              <a:lnSpc>
                <a:spcPct val="110000"/>
              </a:lnSpc>
              <a:buClr>
                <a:schemeClr val="accent2"/>
              </a:buClr>
              <a:buFont typeface="Wingdings" panose="05000000000000000000" pitchFamily="2" charset="2"/>
              <a:buNone/>
            </a:pPr>
            <a:r>
              <a:rPr lang="en-US" altLang="zh-CN" sz="2400" b="1">
                <a:solidFill>
                  <a:srgbClr val="000000"/>
                </a:solidFill>
                <a:ea typeface="楷体_GB2312" pitchFamily="49" charset="-122"/>
              </a:rPr>
              <a:t>8</a:t>
            </a:r>
            <a:r>
              <a:rPr lang="zh-CN" altLang="en-US" sz="2400" b="1">
                <a:solidFill>
                  <a:srgbClr val="000000"/>
                </a:solidFill>
                <a:ea typeface="楷体_GB2312" pitchFamily="49" charset="-122"/>
              </a:rPr>
              <a:t>个编码的集合</a:t>
            </a:r>
            <a:r>
              <a:rPr lang="en-US" altLang="zh-CN" sz="2400" b="1">
                <a:solidFill>
                  <a:srgbClr val="000000"/>
                </a:solidFill>
                <a:ea typeface="楷体_GB2312" pitchFamily="49" charset="-122"/>
              </a:rPr>
              <a:t>{ 01, 11, 001, 100, 101, 0001, 00000, 00001 }</a:t>
            </a:r>
            <a:r>
              <a:rPr lang="zh-CN" altLang="en-US" sz="2400" b="1">
                <a:solidFill>
                  <a:srgbClr val="000000"/>
                </a:solidFill>
                <a:ea typeface="楷体_GB2312" pitchFamily="49" charset="-122"/>
              </a:rPr>
              <a:t>为前缀码</a:t>
            </a:r>
            <a:r>
              <a:rPr lang="en-US" altLang="zh-CN" sz="2400" b="1">
                <a:solidFill>
                  <a:srgbClr val="000000"/>
                </a:solidFill>
                <a:ea typeface="楷体_GB2312" pitchFamily="49" charset="-122"/>
              </a:rPr>
              <a:t>, </a:t>
            </a:r>
            <a:r>
              <a:rPr lang="zh-CN" altLang="en-US" sz="2400" b="1">
                <a:solidFill>
                  <a:srgbClr val="000000"/>
                </a:solidFill>
                <a:ea typeface="楷体_GB2312" pitchFamily="49" charset="-122"/>
              </a:rPr>
              <a:t>且是最佳前缀码。</a:t>
            </a:r>
          </a:p>
        </p:txBody>
      </p:sp>
      <p:pic>
        <p:nvPicPr>
          <p:cNvPr id="131075" name="Picture 3" descr="161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664" y="2033589"/>
            <a:ext cx="3716337"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Rectangle 5"/>
          <p:cNvSpPr>
            <a:spLocks noChangeArrowheads="1"/>
          </p:cNvSpPr>
          <p:nvPr/>
        </p:nvSpPr>
        <p:spPr bwMode="auto">
          <a:xfrm>
            <a:off x="1774826" y="1179514"/>
            <a:ext cx="79216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400" b="1" dirty="0">
                <a:solidFill>
                  <a:schemeClr val="tx1">
                    <a:lumMod val="50000"/>
                  </a:schemeClr>
                </a:solidFill>
                <a:ea typeface="楷体_GB2312" pitchFamily="49" charset="-122"/>
              </a:rPr>
              <a:t>例：  在通信中</a:t>
            </a: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八进制数字出现的频率如下</a:t>
            </a:r>
            <a:r>
              <a:rPr lang="en-US" altLang="zh-CN" sz="2400" b="1" dirty="0">
                <a:solidFill>
                  <a:schemeClr val="tx1">
                    <a:lumMod val="50000"/>
                  </a:schemeClr>
                </a:solidFill>
                <a:ea typeface="楷体_GB2312" pitchFamily="49" charset="-122"/>
              </a:rPr>
              <a:t>: </a:t>
            </a: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0: 25%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1: 20%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2: 15%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3: 10%</a:t>
            </a:r>
          </a:p>
          <a:p>
            <a:pPr eaLnBrk="1" hangingPunct="1">
              <a:lnSpc>
                <a:spcPct val="110000"/>
              </a:lnSpc>
              <a:buClr>
                <a:schemeClr val="hlink"/>
              </a:buClr>
              <a:buSzPct val="70000"/>
              <a:buFont typeface="Wingdings" panose="05000000000000000000" pitchFamily="2" charset="2"/>
              <a:buNone/>
            </a:pPr>
            <a:r>
              <a:rPr lang="en-US" altLang="zh-CN" sz="2400" b="1" dirty="0">
                <a:solidFill>
                  <a:schemeClr val="tx1">
                    <a:lumMod val="50000"/>
                  </a:schemeClr>
                </a:solidFill>
                <a:ea typeface="楷体_GB2312" pitchFamily="49" charset="-122"/>
              </a:rPr>
              <a:t>	</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4: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5: 10%</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6: 5%</a:t>
            </a:r>
            <a:r>
              <a:rPr lang="zh-CN" altLang="en-US" sz="2400" b="1" dirty="0">
                <a:solidFill>
                  <a:schemeClr val="tx1">
                    <a:lumMod val="50000"/>
                  </a:schemeClr>
                </a:solidFill>
                <a:ea typeface="楷体_GB2312" pitchFamily="49" charset="-122"/>
              </a:rPr>
              <a:t>　  </a:t>
            </a:r>
            <a:r>
              <a:rPr lang="en-US" altLang="zh-CN" sz="2400" b="1" dirty="0">
                <a:solidFill>
                  <a:schemeClr val="tx1">
                    <a:lumMod val="50000"/>
                  </a:schemeClr>
                </a:solidFill>
                <a:ea typeface="楷体_GB2312" pitchFamily="49" charset="-122"/>
              </a:rPr>
              <a:t>7:  5%</a:t>
            </a:r>
          </a:p>
        </p:txBody>
      </p:sp>
      <p:sp>
        <p:nvSpPr>
          <p:cNvPr id="131078" name="Rectangle 6"/>
          <p:cNvSpPr>
            <a:spLocks noChangeArrowheads="1"/>
          </p:cNvSpPr>
          <p:nvPr/>
        </p:nvSpPr>
        <p:spPr bwMode="auto">
          <a:xfrm>
            <a:off x="1865313" y="2303464"/>
            <a:ext cx="6661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hlink"/>
              </a:buClr>
              <a:buSzPct val="70000"/>
              <a:buFont typeface="Wingdings" panose="05000000000000000000" pitchFamily="2" charset="2"/>
              <a:buNone/>
            </a:pPr>
            <a:r>
              <a:rPr lang="zh-CN" altLang="en-US" sz="2200" b="1">
                <a:solidFill>
                  <a:schemeClr val="bg2"/>
                </a:solidFill>
                <a:ea typeface="楷体_GB2312" pitchFamily="49" charset="-122"/>
              </a:rPr>
              <a:t>解（续）</a:t>
            </a:r>
            <a:endParaRPr lang="zh-CN" altLang="en-US" sz="2400" b="1">
              <a:solidFill>
                <a:schemeClr val="bg2"/>
              </a:solidFill>
              <a:ea typeface="楷体_GB2312" pitchFamily="49" charset="-122"/>
            </a:endParaRPr>
          </a:p>
          <a:p>
            <a:pPr eaLnBrk="1" hangingPunct="1">
              <a:lnSpc>
                <a:spcPct val="110000"/>
              </a:lnSpc>
              <a:buClr>
                <a:schemeClr val="hlink"/>
              </a:buClr>
              <a:buSzPct val="70000"/>
              <a:buFont typeface="Wingdings" panose="05000000000000000000" pitchFamily="2" charset="2"/>
              <a:buNone/>
            </a:pPr>
            <a:endParaRPr lang="en-US" altLang="zh-CN" sz="2400" b="1">
              <a:solidFill>
                <a:schemeClr val="bg2"/>
              </a:solidFill>
              <a:ea typeface="楷体_GB2312" pitchFamily="49" charset="-122"/>
            </a:endParaRPr>
          </a:p>
        </p:txBody>
      </p:sp>
      <p:sp>
        <p:nvSpPr>
          <p:cNvPr id="7"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spTree>
    <p:extLst>
      <p:ext uri="{BB962C8B-B14F-4D97-AF65-F5344CB8AC3E}">
        <p14:creationId xmlns:p14="http://schemas.microsoft.com/office/powerpoint/2010/main" val="823830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8834">
                                            <p:txEl>
                                              <p:pRg st="1" end="1"/>
                                            </p:txEl>
                                          </p:spTgt>
                                        </p:tgtEl>
                                        <p:attrNameLst>
                                          <p:attrName>style.visibility</p:attrName>
                                        </p:attrNameLst>
                                      </p:cBhvr>
                                      <p:to>
                                        <p:strVal val="visible"/>
                                      </p:to>
                                    </p:set>
                                    <p:animEffect transition="in" filter="blinds(horizontal)">
                                      <p:cBhvr>
                                        <p:cTn id="7" dur="500"/>
                                        <p:tgtEl>
                                          <p:spTgt spid="888834">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88834">
                                            <p:txEl>
                                              <p:pRg st="2" end="2"/>
                                            </p:txEl>
                                          </p:spTgt>
                                        </p:tgtEl>
                                        <p:attrNameLst>
                                          <p:attrName>style.visibility</p:attrName>
                                        </p:attrNameLst>
                                      </p:cBhvr>
                                      <p:to>
                                        <p:strVal val="visible"/>
                                      </p:to>
                                    </p:set>
                                    <p:animEffect transition="in" filter="blinds(horizontal)">
                                      <p:cBhvr>
                                        <p:cTn id="11" dur="500"/>
                                        <p:tgtEl>
                                          <p:spTgt spid="888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ChangeArrowheads="1"/>
          </p:cNvSpPr>
          <p:nvPr/>
        </p:nvSpPr>
        <p:spPr bwMode="auto">
          <a:xfrm>
            <a:off x="2090739" y="1268414"/>
            <a:ext cx="805497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5E2CAE"/>
                </a:solidFill>
                <a:ea typeface="楷体_GB2312" pitchFamily="49" charset="-122"/>
              </a:rPr>
              <a:t>最佳前缀码唯一吗？</a:t>
            </a:r>
          </a:p>
          <a:p>
            <a:pPr eaLnBrk="1" hangingPunct="1"/>
            <a:r>
              <a:rPr lang="zh-CN" altLang="en-US" sz="2800" b="1" dirty="0">
                <a:solidFill>
                  <a:srgbClr val="000000"/>
                </a:solidFill>
                <a:ea typeface="楷体_GB2312" pitchFamily="49" charset="-122"/>
              </a:rPr>
              <a:t>不是唯一的。因为选择两个最小权的选法不唯一</a:t>
            </a:r>
            <a:r>
              <a:rPr lang="en-US" altLang="zh-CN" sz="2800" b="1" dirty="0">
                <a:solidFill>
                  <a:srgbClr val="000000"/>
                </a:solidFill>
                <a:ea typeface="楷体_GB2312" pitchFamily="49" charset="-122"/>
              </a:rPr>
              <a:t>, </a:t>
            </a:r>
            <a:r>
              <a:rPr lang="zh-CN" altLang="en-US" sz="2800" b="1" dirty="0">
                <a:solidFill>
                  <a:srgbClr val="000000"/>
                </a:solidFill>
                <a:ea typeface="楷体_GB2312" pitchFamily="49" charset="-122"/>
              </a:rPr>
              <a:t>和两个权所对应的顶点放在左右位置也可不同</a:t>
            </a:r>
            <a:r>
              <a:rPr lang="en-US" altLang="zh-CN" sz="2800" b="1" dirty="0">
                <a:solidFill>
                  <a:srgbClr val="000000"/>
                </a:solidFill>
                <a:ea typeface="楷体_GB2312" pitchFamily="49" charset="-122"/>
              </a:rPr>
              <a:t>, </a:t>
            </a:r>
          </a:p>
          <a:p>
            <a:pPr eaLnBrk="1" hangingPunct="1"/>
            <a:r>
              <a:rPr lang="zh-CN" altLang="en-US" sz="2800" b="1" dirty="0">
                <a:solidFill>
                  <a:srgbClr val="000000"/>
                </a:solidFill>
                <a:ea typeface="楷体_GB2312" pitchFamily="49" charset="-122"/>
              </a:rPr>
              <a:t>但它们的权都是相等的</a:t>
            </a:r>
            <a:r>
              <a:rPr lang="en-US" altLang="zh-CN" sz="2800" b="1" dirty="0">
                <a:solidFill>
                  <a:srgbClr val="000000"/>
                </a:solidFill>
                <a:ea typeface="楷体_GB2312" pitchFamily="49" charset="-122"/>
              </a:rPr>
              <a:t>, </a:t>
            </a:r>
            <a:r>
              <a:rPr lang="zh-CN" altLang="en-US" sz="2800" b="1" dirty="0">
                <a:solidFill>
                  <a:srgbClr val="000000"/>
                </a:solidFill>
                <a:ea typeface="楷体_GB2312" pitchFamily="49" charset="-122"/>
              </a:rPr>
              <a:t>即它们都是最优树。</a:t>
            </a:r>
          </a:p>
        </p:txBody>
      </p:sp>
      <p:pic>
        <p:nvPicPr>
          <p:cNvPr id="890883" name="Picture 3" descr="16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242" y="3599658"/>
            <a:ext cx="3573463"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884" name="Rectangle 4"/>
          <p:cNvSpPr>
            <a:spLocks noChangeArrowheads="1"/>
          </p:cNvSpPr>
          <p:nvPr/>
        </p:nvSpPr>
        <p:spPr bwMode="auto">
          <a:xfrm>
            <a:off x="1862138" y="3043453"/>
            <a:ext cx="48148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W(T’) =10+20+40+100+ </a:t>
            </a:r>
          </a:p>
          <a:p>
            <a:pPr eaLnBrk="1" hangingPunct="1">
              <a:lnSpc>
                <a:spcPct val="110000"/>
              </a:lnSpc>
              <a:buClr>
                <a:schemeClr val="accent2"/>
              </a:buClr>
              <a:buFont typeface="Wingdings" panose="05000000000000000000" pitchFamily="2" charset="2"/>
              <a:buNone/>
            </a:pPr>
            <a:r>
              <a:rPr lang="en-US" altLang="zh-CN" sz="2400" b="1" dirty="0">
                <a:solidFill>
                  <a:srgbClr val="000000"/>
                </a:solidFill>
                <a:ea typeface="楷体_GB2312" pitchFamily="49" charset="-122"/>
              </a:rPr>
              <a:t>60+35+20 = 285 = W(T)</a:t>
            </a:r>
            <a:r>
              <a:rPr lang="zh-CN" altLang="en-US" sz="2400" b="1" dirty="0">
                <a:solidFill>
                  <a:srgbClr val="000000"/>
                </a:solidFill>
                <a:ea typeface="楷体_GB2312" pitchFamily="49" charset="-122"/>
              </a:rPr>
              <a:t>。</a:t>
            </a:r>
          </a:p>
          <a:p>
            <a:pPr eaLnBrk="1" hangingPunct="1">
              <a:lnSpc>
                <a:spcPct val="110000"/>
              </a:lnSpc>
              <a:buClr>
                <a:schemeClr val="accent2"/>
              </a:buClr>
              <a:buFont typeface="Wingdings" panose="05000000000000000000" pitchFamily="2" charset="2"/>
              <a:buNone/>
            </a:pPr>
            <a:r>
              <a:rPr lang="zh-CN" altLang="en-US" sz="2400" b="1" dirty="0">
                <a:solidFill>
                  <a:srgbClr val="000000"/>
                </a:solidFill>
                <a:ea typeface="楷体_GB2312" pitchFamily="49" charset="-122"/>
              </a:rPr>
              <a:t>所以</a:t>
            </a:r>
            <a:r>
              <a:rPr lang="en-US" altLang="zh-CN" sz="2400" b="1" dirty="0">
                <a:solidFill>
                  <a:srgbClr val="000000"/>
                </a:solidFill>
                <a:ea typeface="楷体_GB2312" pitchFamily="49" charset="-122"/>
              </a:rPr>
              <a:t>, T’</a:t>
            </a:r>
            <a:r>
              <a:rPr lang="zh-CN" altLang="en-US" sz="2400" b="1" dirty="0">
                <a:solidFill>
                  <a:srgbClr val="000000"/>
                </a:solidFill>
                <a:ea typeface="楷体_GB2312" pitchFamily="49" charset="-122"/>
              </a:rPr>
              <a:t>也是最优树。</a:t>
            </a:r>
          </a:p>
        </p:txBody>
      </p:sp>
      <p:sp>
        <p:nvSpPr>
          <p:cNvPr id="6" name="Rectangle 17"/>
          <p:cNvSpPr>
            <a:spLocks noRot="1" noChangeArrowheads="1"/>
          </p:cNvSpPr>
          <p:nvPr/>
        </p:nvSpPr>
        <p:spPr bwMode="auto">
          <a:xfrm>
            <a:off x="1981200" y="333376"/>
            <a:ext cx="82296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dirty="0">
                <a:solidFill>
                  <a:schemeClr val="tx1">
                    <a:lumMod val="50000"/>
                  </a:schemeClr>
                </a:solidFill>
                <a:latin typeface="Times New Roman" panose="02020603050405020304" pitchFamily="18" charset="0"/>
                <a:cs typeface="Times New Roman" panose="02020603050405020304" pitchFamily="18" charset="0"/>
              </a:rPr>
              <a:t>Huffman</a:t>
            </a:r>
            <a:r>
              <a:rPr lang="zh-CN" altLang="en-US" sz="4400" dirty="0">
                <a:solidFill>
                  <a:schemeClr val="tx1">
                    <a:lumMod val="50000"/>
                  </a:schemeClr>
                </a:solidFill>
                <a:latin typeface="Times New Roman" panose="02020603050405020304" pitchFamily="18" charset="0"/>
                <a:cs typeface="Times New Roman" panose="02020603050405020304" pitchFamily="18" charset="0"/>
              </a:rPr>
              <a:t>树的应用</a:t>
            </a:r>
            <a:endParaRPr lang="zh-CN" altLang="en-US" sz="4400" b="1" dirty="0">
              <a:solidFill>
                <a:schemeClr val="tx1">
                  <a:lumMod val="50000"/>
                </a:schemeClr>
              </a:solidFill>
              <a:latin typeface="Garamond" panose="02020404030301010803" pitchFamily="18" charset="0"/>
            </a:endParaRPr>
          </a:p>
        </p:txBody>
      </p:sp>
      <p:pic>
        <p:nvPicPr>
          <p:cNvPr id="7" name="Picture 3" descr="161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690" y="3599658"/>
            <a:ext cx="3716337"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598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882">
                                            <p:txEl>
                                              <p:pRg st="1" end="1"/>
                                            </p:txEl>
                                          </p:spTgt>
                                        </p:tgtEl>
                                        <p:attrNameLst>
                                          <p:attrName>style.visibility</p:attrName>
                                        </p:attrNameLst>
                                      </p:cBhvr>
                                      <p:to>
                                        <p:strVal val="visible"/>
                                      </p:to>
                                    </p:set>
                                    <p:animEffect transition="in" filter="blinds(horizontal)">
                                      <p:cBhvr>
                                        <p:cTn id="7" dur="500"/>
                                        <p:tgtEl>
                                          <p:spTgt spid="89088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882">
                                            <p:txEl>
                                              <p:pRg st="2" end="2"/>
                                            </p:txEl>
                                          </p:spTgt>
                                        </p:tgtEl>
                                        <p:attrNameLst>
                                          <p:attrName>style.visibility</p:attrName>
                                        </p:attrNameLst>
                                      </p:cBhvr>
                                      <p:to>
                                        <p:strVal val="visible"/>
                                      </p:to>
                                    </p:set>
                                    <p:animEffect transition="in" filter="blinds(horizontal)">
                                      <p:cBhvr>
                                        <p:cTn id="12" dur="500"/>
                                        <p:tgtEl>
                                          <p:spTgt spid="8908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0883"/>
                                        </p:tgtEl>
                                        <p:attrNameLst>
                                          <p:attrName>style.visibility</p:attrName>
                                        </p:attrNameLst>
                                      </p:cBhvr>
                                      <p:to>
                                        <p:strVal val="visible"/>
                                      </p:to>
                                    </p:set>
                                    <p:animEffect transition="in" filter="blinds(horizontal)">
                                      <p:cBhvr>
                                        <p:cTn id="17" dur="500"/>
                                        <p:tgtEl>
                                          <p:spTgt spid="890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0884"/>
                                        </p:tgtEl>
                                        <p:attrNameLst>
                                          <p:attrName>style.visibility</p:attrName>
                                        </p:attrNameLst>
                                      </p:cBhvr>
                                      <p:to>
                                        <p:strVal val="visible"/>
                                      </p:to>
                                    </p:set>
                                    <p:animEffect transition="in" filter="blinds(horizontal)">
                                      <p:cBhvr>
                                        <p:cTn id="22" dur="500"/>
                                        <p:tgtEl>
                                          <p:spTgt spid="890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8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Rot="1" noChangeArrowheads="1"/>
          </p:cNvSpPr>
          <p:nvPr/>
        </p:nvSpPr>
        <p:spPr bwMode="auto">
          <a:xfrm>
            <a:off x="1949669" y="254548"/>
            <a:ext cx="8229600" cy="671513"/>
          </a:xfrm>
          <a:prstGeom prst="rect">
            <a:avLst/>
          </a:prstGeom>
          <a:noFill/>
          <a:ln w="9525">
            <a:noFill/>
            <a:miter lim="800000"/>
            <a:headEnd/>
            <a:tailEnd/>
          </a:ln>
          <a:effectLst/>
        </p:spPr>
        <p:txBody>
          <a:bodyPr anchor="ctr"/>
          <a:lstStyle/>
          <a:p>
            <a:r>
              <a:rPr lang="zh-CN" altLang="en-US" sz="4400" dirty="0">
                <a:ln w="12700">
                  <a:solidFill>
                    <a:schemeClr val="tx2"/>
                  </a:solidFill>
                </a:ln>
                <a:solidFill>
                  <a:schemeClr val="tx2">
                    <a:lumMod val="75000"/>
                  </a:schemeClr>
                </a:solidFill>
                <a:latin typeface="+mn-ea"/>
                <a:cs typeface="+mj-cs"/>
              </a:rPr>
              <a:t>支撑树的生成</a:t>
            </a:r>
          </a:p>
        </p:txBody>
      </p:sp>
      <p:sp>
        <p:nvSpPr>
          <p:cNvPr id="1001475" name="Rectangle 3"/>
          <p:cNvSpPr>
            <a:spLocks noChangeArrowheads="1"/>
          </p:cNvSpPr>
          <p:nvPr/>
        </p:nvSpPr>
        <p:spPr bwMode="auto">
          <a:xfrm>
            <a:off x="1721069" y="1211823"/>
            <a:ext cx="8686800" cy="3028521"/>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zh-CN" dirty="0">
                <a:latin typeface="Times New Roman" panose="02020603050405020304" pitchFamily="18" charset="0"/>
                <a:cs typeface="Times New Roman" panose="02020603050405020304" pitchFamily="18" charset="0"/>
              </a:rPr>
              <a:t>假定</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是连通图</a:t>
            </a:r>
            <a:r>
              <a:rPr lang="en-US" altLang="zh-CN" dirty="0">
                <a:latin typeface="Times New Roman" panose="02020603050405020304" pitchFamily="18" charset="0"/>
                <a:cs typeface="Times New Roman" panose="02020603050405020304" pitchFamily="18" charset="0"/>
              </a:rPr>
              <a:t>G</a:t>
            </a:r>
            <a:r>
              <a:rPr lang="zh-CN" altLang="zh-CN" dirty="0">
                <a:latin typeface="Times New Roman" panose="02020603050405020304" pitchFamily="18" charset="0"/>
                <a:cs typeface="Times New Roman" panose="02020603050405020304" pitchFamily="18" charset="0"/>
              </a:rPr>
              <a:t>的两棵树，</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中共有</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条边不属于</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，则称</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zh-CN" altLang="zh-CN"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的距离</a:t>
            </a:r>
            <a:r>
              <a:rPr lang="en-US" altLang="zh-CN" dirty="0">
                <a:latin typeface="Times New Roman" panose="02020603050405020304" pitchFamily="18" charset="0"/>
                <a:cs typeface="Times New Roman" panose="02020603050405020304" pitchFamily="18" charset="0"/>
              </a:rPr>
              <a:t>d(t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pPr>
            <a:r>
              <a:rPr lang="zh-CN" altLang="en-US" sz="2600" b="1" dirty="0">
                <a:solidFill>
                  <a:srgbClr val="FF0000"/>
                </a:solidFill>
                <a:latin typeface="Times New Roman" panose="02020603050405020304" pitchFamily="18" charset="0"/>
                <a:cs typeface="Times New Roman" panose="02020603050405020304" pitchFamily="18" charset="0"/>
              </a:rPr>
              <a:t>定义</a:t>
            </a:r>
            <a:r>
              <a:rPr lang="en-US" altLang="zh-CN" sz="2600" b="1" dirty="0">
                <a:solidFill>
                  <a:srgbClr val="FF0000"/>
                </a:solidFill>
                <a:latin typeface="Times New Roman" panose="02020603050405020304" pitchFamily="18" charset="0"/>
                <a:cs typeface="Times New Roman" panose="02020603050405020304" pitchFamily="18" charset="0"/>
              </a:rPr>
              <a:t>3.5.1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是连通图</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距离为</a:t>
            </a: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cs typeface="Times New Roman" panose="02020603050405020304" pitchFamily="18" charset="0"/>
              </a:rPr>
              <a:t>的两棵树。</a:t>
            </a:r>
          </a:p>
          <a:p>
            <a:pPr marL="1524000" indent="-1524000">
              <a:spcBef>
                <a:spcPct val="20000"/>
              </a:spcBef>
              <a:buClr>
                <a:schemeClr val="folHlink"/>
              </a:buClr>
              <a:buSzPct val="60000"/>
            </a:pPr>
            <a:r>
              <a:rPr lang="zh-CN" altLang="en-US" sz="2600" b="1" dirty="0">
                <a:solidFill>
                  <a:srgbClr val="000000"/>
                </a:solidFill>
                <a:latin typeface="Times New Roman" panose="02020603050405020304" pitchFamily="18" charset="0"/>
                <a:cs typeface="Times New Roman" panose="02020603050405020304" pitchFamily="18" charset="0"/>
              </a:rPr>
              <a:t>                  且</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=(e), 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pPr>
            <a:r>
              <a:rPr lang="zh-CN" altLang="en-US"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则</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e,e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称为</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到</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的基本树变换。</a:t>
            </a:r>
          </a:p>
          <a:p>
            <a:pPr marL="1524000" indent="-1524000">
              <a:spcBef>
                <a:spcPct val="20000"/>
              </a:spcBef>
              <a:buClr>
                <a:schemeClr val="folHlink"/>
              </a:buClr>
              <a:buSzPct val="60000"/>
            </a:pPr>
            <a:r>
              <a:rPr lang="zh-CN" altLang="en-US" sz="2600" b="1"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由于</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，因此它是</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的一条余树边。</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含有一条唯一回路</a:t>
            </a:r>
            <a:r>
              <a:rPr lang="en-US" altLang="zh-CN" sz="2400" dirty="0" err="1">
                <a:solidFill>
                  <a:srgbClr val="000000"/>
                </a:solidFill>
                <a:latin typeface="Times New Roman" panose="02020603050405020304" pitchFamily="18" charset="0"/>
                <a:ea typeface="楷体_GB2312" pitchFamily="49" charset="-122"/>
                <a:cs typeface="Times New Roman" panose="02020603050405020304" pitchFamily="18" charset="0"/>
              </a:rPr>
              <a:t>C,e∈C</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。所以</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1</a:t>
            </a:r>
            <a:r>
              <a:rPr lang="en-US"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 (</a:t>
            </a:r>
            <a:r>
              <a:rPr lang="en-US" altLang="zh-CN" sz="2400" dirty="0" err="1">
                <a:solidFill>
                  <a:srgbClr val="000000"/>
                </a:solidFill>
                <a:latin typeface="Times New Roman" panose="02020603050405020304" pitchFamily="18" charset="0"/>
                <a:ea typeface="楷体_GB2312" pitchFamily="49" charset="-122"/>
                <a:cs typeface="Times New Roman" panose="02020603050405020304" pitchFamily="18" charset="0"/>
              </a:rPr>
              <a:t>e,e</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又形成了</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G</a:t>
            </a:r>
            <a:r>
              <a:rPr lang="zh-CN" altLang="en-US" sz="2400" dirty="0">
                <a:solidFill>
                  <a:srgbClr val="000000"/>
                </a:solidFill>
                <a:latin typeface="Times New Roman" panose="02020603050405020304" pitchFamily="18" charset="0"/>
                <a:ea typeface="楷体_GB2312" pitchFamily="49" charset="-122"/>
                <a:cs typeface="Times New Roman" panose="02020603050405020304" pitchFamily="18" charset="0"/>
              </a:rPr>
              <a:t>另一棵树</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rPr>
              <a:t>t</a:t>
            </a:r>
            <a:r>
              <a:rPr lang="en-US" altLang="zh-CN" sz="2600" baseline="-25000" dirty="0">
                <a:solidFill>
                  <a:srgbClr val="000000"/>
                </a:solidFill>
                <a:latin typeface="Times New Roman" panose="02020603050405020304" pitchFamily="18" charset="0"/>
                <a:ea typeface="楷体_GB2312" pitchFamily="49" charset="-122"/>
                <a:cs typeface="Times New Roman" panose="02020603050405020304" pitchFamily="18" charset="0"/>
              </a:rPr>
              <a:t>2</a:t>
            </a:r>
            <a:r>
              <a:rPr lang="zh-CN" altLang="en-US" sz="2400" i="1" dirty="0">
                <a:solidFill>
                  <a:srgbClr val="000000"/>
                </a:solidFill>
                <a:latin typeface="Times New Roman" panose="02020603050405020304" pitchFamily="18" charset="0"/>
                <a:ea typeface="楷体_GB2312" pitchFamily="49" charset="-122"/>
                <a:cs typeface="Times New Roman" panose="02020603050405020304" pitchFamily="18" charset="0"/>
              </a:rPr>
              <a:t>。</a:t>
            </a:r>
          </a:p>
        </p:txBody>
      </p:sp>
      <p:sp>
        <p:nvSpPr>
          <p:cNvPr id="1001476" name="Rectangle 4"/>
          <p:cNvSpPr>
            <a:spLocks noChangeArrowheads="1"/>
          </p:cNvSpPr>
          <p:nvPr/>
        </p:nvSpPr>
        <p:spPr bwMode="auto">
          <a:xfrm>
            <a:off x="1785569" y="4765129"/>
            <a:ext cx="5257800" cy="1838325"/>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latin typeface="Times New Roman" panose="02020603050405020304" pitchFamily="18" charset="0"/>
                <a:cs typeface="Times New Roman" panose="02020603050405020304" pitchFamily="18" charset="0"/>
              </a:rPr>
              <a:t>例</a:t>
            </a:r>
            <a:r>
              <a:rPr lang="en-US" altLang="zh-CN" sz="2600" b="1" dirty="0">
                <a:solidFill>
                  <a:srgbClr val="FF0000"/>
                </a:solidFill>
                <a:latin typeface="Times New Roman" panose="02020603050405020304" pitchFamily="18" charset="0"/>
                <a:cs typeface="Times New Roman" panose="02020603050405020304" pitchFamily="18" charset="0"/>
              </a:rPr>
              <a:t>3.5.1      </a:t>
            </a:r>
            <a:r>
              <a:rPr lang="zh-CN" altLang="en-US" sz="2600" b="1" dirty="0">
                <a:solidFill>
                  <a:srgbClr val="000000"/>
                </a:solidFill>
                <a:latin typeface="Times New Roman" panose="02020603050405020304" pitchFamily="18" charset="0"/>
                <a:cs typeface="Times New Roman" panose="02020603050405020304" pitchFamily="18" charset="0"/>
              </a:rPr>
              <a:t>右图中</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3</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 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3</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4</a:t>
            </a:r>
            <a:r>
              <a:rPr lang="en-US" altLang="zh-CN"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pPr>
            <a:r>
              <a:rPr lang="zh-CN" altLang="en-US" sz="2600" b="1" dirty="0">
                <a:solidFill>
                  <a:srgbClr val="000000"/>
                </a:solidFill>
                <a:latin typeface="Times New Roman" panose="02020603050405020304" pitchFamily="18" charset="0"/>
                <a:cs typeface="Times New Roman" panose="02020603050405020304" pitchFamily="18" charset="0"/>
              </a:rPr>
              <a:t>                  则</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4</a:t>
            </a:r>
            <a:r>
              <a:rPr lang="en-US" altLang="zh-CN" sz="26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pP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是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到</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的基本树变换。</a:t>
            </a:r>
          </a:p>
        </p:txBody>
      </p:sp>
      <p:cxnSp>
        <p:nvCxnSpPr>
          <p:cNvPr id="5" name="Straight Arrow Connector 4">
            <a:extLst>
              <a:ext uri="{FF2B5EF4-FFF2-40B4-BE49-F238E27FC236}">
                <a16:creationId xmlns:a16="http://schemas.microsoft.com/office/drawing/2014/main" id="{6EA24924-CAEF-481F-BCB6-F6826475464C}"/>
              </a:ext>
            </a:extLst>
          </p:cNvPr>
          <p:cNvCxnSpPr>
            <a:cxnSpLocks/>
          </p:cNvCxnSpPr>
          <p:nvPr/>
        </p:nvCxnSpPr>
        <p:spPr>
          <a:xfrm>
            <a:off x="8599051" y="4539521"/>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C412CDF2-9F37-4420-B9EE-EB99B8EC7CE0}"/>
              </a:ext>
            </a:extLst>
          </p:cNvPr>
          <p:cNvCxnSpPr>
            <a:cxnSpLocks/>
          </p:cNvCxnSpPr>
          <p:nvPr/>
        </p:nvCxnSpPr>
        <p:spPr>
          <a:xfrm>
            <a:off x="8599052" y="4539522"/>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869FB96F-A845-47A3-88AB-A9FA63991B95}"/>
              </a:ext>
            </a:extLst>
          </p:cNvPr>
          <p:cNvCxnSpPr>
            <a:cxnSpLocks/>
          </p:cNvCxnSpPr>
          <p:nvPr/>
        </p:nvCxnSpPr>
        <p:spPr>
          <a:xfrm flipH="1" flipV="1">
            <a:off x="7162137" y="5288459"/>
            <a:ext cx="1436914" cy="1314995"/>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0C2C4955-D47F-464E-B5C3-957FEB83673F}"/>
              </a:ext>
            </a:extLst>
          </p:cNvPr>
          <p:cNvCxnSpPr>
            <a:cxnSpLocks/>
          </p:cNvCxnSpPr>
          <p:nvPr/>
        </p:nvCxnSpPr>
        <p:spPr>
          <a:xfrm>
            <a:off x="7162138" y="5288458"/>
            <a:ext cx="2978331" cy="0"/>
          </a:xfrm>
          <a:prstGeom prst="straightConnector1">
            <a:avLst/>
          </a:prstGeom>
          <a:ln>
            <a:solidFill>
              <a:srgbClr val="66FF99"/>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793F6345-0DBD-4631-A6EB-2B51C43621DB}"/>
              </a:ext>
            </a:extLst>
          </p:cNvPr>
          <p:cNvCxnSpPr>
            <a:cxnSpLocks/>
          </p:cNvCxnSpPr>
          <p:nvPr/>
        </p:nvCxnSpPr>
        <p:spPr>
          <a:xfrm flipV="1">
            <a:off x="7231807" y="4539522"/>
            <a:ext cx="1367245" cy="748936"/>
          </a:xfrm>
          <a:prstGeom prst="straightConnector1">
            <a:avLst/>
          </a:prstGeom>
          <a:ln>
            <a:solidFill>
              <a:srgbClr val="9933FF"/>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471DBDE6-CAD9-4D96-8561-D093837BF24B}"/>
              </a:ext>
            </a:extLst>
          </p:cNvPr>
          <p:cNvCxnSpPr>
            <a:cxnSpLocks/>
          </p:cNvCxnSpPr>
          <p:nvPr/>
        </p:nvCxnSpPr>
        <p:spPr>
          <a:xfrm flipH="1">
            <a:off x="8599051" y="5288459"/>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E956F8DD-362D-4EC0-86B2-3C079437AB44}"/>
              </a:ext>
            </a:extLst>
          </p:cNvPr>
          <p:cNvSpPr txBox="1"/>
          <p:nvPr/>
        </p:nvSpPr>
        <p:spPr>
          <a:xfrm>
            <a:off x="9234784" y="4491604"/>
            <a:ext cx="487665" cy="369332"/>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31" name="TextBox 30">
            <a:extLst>
              <a:ext uri="{FF2B5EF4-FFF2-40B4-BE49-F238E27FC236}">
                <a16:creationId xmlns:a16="http://schemas.microsoft.com/office/drawing/2014/main" id="{1D87F27F-6DBE-4CE1-9251-6378451AEC1C}"/>
              </a:ext>
            </a:extLst>
          </p:cNvPr>
          <p:cNvSpPr txBox="1"/>
          <p:nvPr/>
        </p:nvSpPr>
        <p:spPr>
          <a:xfrm>
            <a:off x="7539924" y="5867976"/>
            <a:ext cx="487665" cy="369332"/>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32" name="TextBox 31">
            <a:extLst>
              <a:ext uri="{FF2B5EF4-FFF2-40B4-BE49-F238E27FC236}">
                <a16:creationId xmlns:a16="http://schemas.microsoft.com/office/drawing/2014/main" id="{896EC070-BC2C-49BE-B12C-FB40E69766EA}"/>
              </a:ext>
            </a:extLst>
          </p:cNvPr>
          <p:cNvSpPr txBox="1"/>
          <p:nvPr/>
        </p:nvSpPr>
        <p:spPr>
          <a:xfrm>
            <a:off x="8567094" y="5636711"/>
            <a:ext cx="487665" cy="369332"/>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33" name="TextBox 32">
            <a:extLst>
              <a:ext uri="{FF2B5EF4-FFF2-40B4-BE49-F238E27FC236}">
                <a16:creationId xmlns:a16="http://schemas.microsoft.com/office/drawing/2014/main" id="{A1A3E4E9-7A4A-4D86-B03A-222D05FADEA6}"/>
              </a:ext>
            </a:extLst>
          </p:cNvPr>
          <p:cNvSpPr txBox="1"/>
          <p:nvPr/>
        </p:nvSpPr>
        <p:spPr>
          <a:xfrm>
            <a:off x="9337801" y="5806561"/>
            <a:ext cx="487665" cy="369332"/>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4" name="TextBox 33">
            <a:extLst>
              <a:ext uri="{FF2B5EF4-FFF2-40B4-BE49-F238E27FC236}">
                <a16:creationId xmlns:a16="http://schemas.microsoft.com/office/drawing/2014/main" id="{1B0A0ED5-1ADB-4EA2-9B5B-70CDBC50E0D8}"/>
              </a:ext>
            </a:extLst>
          </p:cNvPr>
          <p:cNvSpPr txBox="1"/>
          <p:nvPr/>
        </p:nvSpPr>
        <p:spPr>
          <a:xfrm>
            <a:off x="8739129" y="4885215"/>
            <a:ext cx="487665" cy="369332"/>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5" name="TextBox 34">
            <a:extLst>
              <a:ext uri="{FF2B5EF4-FFF2-40B4-BE49-F238E27FC236}">
                <a16:creationId xmlns:a16="http://schemas.microsoft.com/office/drawing/2014/main" id="{1AFD44C8-A078-41C8-B9F3-3887C0CAFBB0}"/>
              </a:ext>
            </a:extLst>
          </p:cNvPr>
          <p:cNvSpPr txBox="1"/>
          <p:nvPr/>
        </p:nvSpPr>
        <p:spPr>
          <a:xfrm>
            <a:off x="6658190" y="5057626"/>
            <a:ext cx="773627" cy="369332"/>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6" name="TextBox 35">
            <a:extLst>
              <a:ext uri="{FF2B5EF4-FFF2-40B4-BE49-F238E27FC236}">
                <a16:creationId xmlns:a16="http://schemas.microsoft.com/office/drawing/2014/main" id="{FCDCB1C2-DA87-4E3A-9022-B0ED1B7E8522}"/>
              </a:ext>
            </a:extLst>
          </p:cNvPr>
          <p:cNvSpPr txBox="1"/>
          <p:nvPr/>
        </p:nvSpPr>
        <p:spPr>
          <a:xfrm>
            <a:off x="8289464" y="4047365"/>
            <a:ext cx="597006" cy="369332"/>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7" name="TextBox 36">
            <a:extLst>
              <a:ext uri="{FF2B5EF4-FFF2-40B4-BE49-F238E27FC236}">
                <a16:creationId xmlns:a16="http://schemas.microsoft.com/office/drawing/2014/main" id="{87A35E75-4AA5-4CE3-B486-26F256144963}"/>
              </a:ext>
            </a:extLst>
          </p:cNvPr>
          <p:cNvSpPr txBox="1"/>
          <p:nvPr/>
        </p:nvSpPr>
        <p:spPr>
          <a:xfrm>
            <a:off x="10156448" y="5016146"/>
            <a:ext cx="585261" cy="369332"/>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8" name="TextBox 37">
            <a:extLst>
              <a:ext uri="{FF2B5EF4-FFF2-40B4-BE49-F238E27FC236}">
                <a16:creationId xmlns:a16="http://schemas.microsoft.com/office/drawing/2014/main" id="{BEB3575C-08E1-442B-B7FD-CFC235CE406C}"/>
              </a:ext>
            </a:extLst>
          </p:cNvPr>
          <p:cNvSpPr txBox="1"/>
          <p:nvPr/>
        </p:nvSpPr>
        <p:spPr>
          <a:xfrm>
            <a:off x="8407035" y="6517536"/>
            <a:ext cx="583423" cy="369332"/>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9" name="TextBox 38">
            <a:extLst>
              <a:ext uri="{FF2B5EF4-FFF2-40B4-BE49-F238E27FC236}">
                <a16:creationId xmlns:a16="http://schemas.microsoft.com/office/drawing/2014/main" id="{F9D6C81B-F1D2-40F3-816E-28C24B61B034}"/>
              </a:ext>
            </a:extLst>
          </p:cNvPr>
          <p:cNvSpPr txBox="1"/>
          <p:nvPr/>
        </p:nvSpPr>
        <p:spPr>
          <a:xfrm>
            <a:off x="7471010" y="4509010"/>
            <a:ext cx="487665" cy="369332"/>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1475">
                                            <p:txEl>
                                              <p:pRg st="4" end="4"/>
                                            </p:txEl>
                                          </p:spTgt>
                                        </p:tgtEl>
                                        <p:attrNameLst>
                                          <p:attrName>style.visibility</p:attrName>
                                        </p:attrNameLst>
                                      </p:cBhvr>
                                      <p:to>
                                        <p:strVal val="visible"/>
                                      </p:to>
                                    </p:set>
                                    <p:animEffect transition="in" filter="blinds(horizontal)">
                                      <p:cBhvr>
                                        <p:cTn id="7" dur="500"/>
                                        <p:tgtEl>
                                          <p:spTgt spid="100147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1476"/>
                                        </p:tgtEl>
                                        <p:attrNameLst>
                                          <p:attrName>style.visibility</p:attrName>
                                        </p:attrNameLst>
                                      </p:cBhvr>
                                      <p:to>
                                        <p:strVal val="visible"/>
                                      </p:to>
                                    </p:set>
                                    <p:animEffect transition="in" filter="blinds(horizontal)">
                                      <p:cBhvr>
                                        <p:cTn id="12" dur="500"/>
                                        <p:tgtEl>
                                          <p:spTgt spid="100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Rectangle 2"/>
          <p:cNvSpPr>
            <a:spLocks noGrp="1" noRot="1" noChangeArrowheads="1"/>
          </p:cNvSpPr>
          <p:nvPr>
            <p:ph type="title"/>
          </p:nvPr>
        </p:nvSpPr>
        <p:spPr>
          <a:xfrm>
            <a:off x="2179572" y="352228"/>
            <a:ext cx="7427912" cy="719138"/>
          </a:xfrm>
        </p:spPr>
        <p:txBody>
          <a:bodyPr/>
          <a:lstStyle/>
          <a:p>
            <a:r>
              <a:rPr lang="zh-CN" altLang="en-US" sz="4000" dirty="0">
                <a:solidFill>
                  <a:schemeClr val="tx1"/>
                </a:solidFill>
              </a:rPr>
              <a:t>支撑树的生成</a:t>
            </a:r>
          </a:p>
        </p:txBody>
      </p:sp>
      <p:sp>
        <p:nvSpPr>
          <p:cNvPr id="1002499" name="Rectangle 3"/>
          <p:cNvSpPr>
            <a:spLocks noChangeArrowheads="1"/>
          </p:cNvSpPr>
          <p:nvPr/>
        </p:nvSpPr>
        <p:spPr bwMode="auto">
          <a:xfrm>
            <a:off x="1730376" y="1268413"/>
            <a:ext cx="8937625" cy="1441450"/>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latin typeface="Arial" charset="0"/>
              </a:rPr>
              <a:t>定理</a:t>
            </a:r>
            <a:r>
              <a:rPr lang="en-US" altLang="zh-CN" sz="2600" b="1" dirty="0">
                <a:solidFill>
                  <a:srgbClr val="FF0000"/>
                </a:solidFill>
                <a:latin typeface="Arial" charset="0"/>
              </a:rPr>
              <a:t>3.5.1  </a:t>
            </a:r>
            <a:r>
              <a:rPr lang="zh-CN" altLang="en-US" sz="2600" b="1" dirty="0">
                <a:solidFill>
                  <a:schemeClr val="tx1">
                    <a:lumMod val="75000"/>
                  </a:schemeClr>
                </a:solidFill>
                <a:latin typeface="Arial" charset="0"/>
              </a:rPr>
              <a:t>令</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,t</a:t>
            </a:r>
            <a:r>
              <a:rPr lang="en-US" altLang="zh-CN" sz="2600" b="1" baseline="-25000" dirty="0">
                <a:solidFill>
                  <a:srgbClr val="000000"/>
                </a:solidFill>
                <a:latin typeface="Arial" charset="0"/>
              </a:rPr>
              <a:t>2</a:t>
            </a:r>
            <a:r>
              <a:rPr lang="zh-CN" altLang="en-US" sz="2600" b="1" dirty="0">
                <a:solidFill>
                  <a:srgbClr val="000000"/>
                </a:solidFill>
                <a:latin typeface="Arial" charset="0"/>
              </a:rPr>
              <a:t>是</a:t>
            </a:r>
            <a:r>
              <a:rPr lang="en-US" altLang="zh-CN" sz="2600" b="1" dirty="0">
                <a:solidFill>
                  <a:srgbClr val="000000"/>
                </a:solidFill>
                <a:latin typeface="Arial" charset="0"/>
              </a:rPr>
              <a:t>G</a:t>
            </a:r>
            <a:r>
              <a:rPr lang="zh-CN" altLang="en-US" sz="2600" b="1" dirty="0">
                <a:solidFill>
                  <a:srgbClr val="000000"/>
                </a:solidFill>
                <a:latin typeface="Arial" charset="0"/>
              </a:rPr>
              <a:t>中距离为</a:t>
            </a:r>
            <a:r>
              <a:rPr lang="en-US" altLang="zh-CN" sz="2600" b="1" dirty="0">
                <a:solidFill>
                  <a:srgbClr val="000000"/>
                </a:solidFill>
                <a:latin typeface="Arial" charset="0"/>
              </a:rPr>
              <a:t>1( </a:t>
            </a:r>
            <a:r>
              <a:rPr lang="zh-CN" altLang="en-US" sz="2600" b="1" dirty="0">
                <a:solidFill>
                  <a:srgbClr val="000000"/>
                </a:solidFill>
                <a:latin typeface="Arial" charset="0"/>
              </a:rPr>
              <a:t>有一条边不同</a:t>
            </a:r>
            <a:r>
              <a:rPr lang="en-US" altLang="zh-CN" sz="2600" b="1" dirty="0">
                <a:solidFill>
                  <a:srgbClr val="000000"/>
                </a:solidFill>
                <a:latin typeface="Arial" charset="0"/>
              </a:rPr>
              <a:t>) </a:t>
            </a:r>
            <a:r>
              <a:rPr lang="zh-CN" altLang="en-US" sz="2600" b="1" dirty="0">
                <a:solidFill>
                  <a:srgbClr val="000000"/>
                </a:solidFill>
                <a:latin typeface="Arial" charset="0"/>
              </a:rPr>
              <a:t>的两棵树</a:t>
            </a:r>
            <a:r>
              <a:rPr lang="en-US" altLang="zh-CN" sz="2600" b="1" dirty="0">
                <a:solidFill>
                  <a:srgbClr val="000000"/>
                </a:solidFill>
                <a:latin typeface="Arial" charset="0"/>
              </a:rPr>
              <a:t>,</a:t>
            </a:r>
          </a:p>
          <a:p>
            <a:pPr marL="1524000" indent="-1524000">
              <a:spcBef>
                <a:spcPct val="20000"/>
              </a:spcBef>
              <a:buClr>
                <a:schemeClr val="folHlink"/>
              </a:buClr>
              <a:buSzPct val="60000"/>
            </a:pPr>
            <a:r>
              <a:rPr lang="en-US" altLang="zh-CN" sz="2600" b="1" dirty="0">
                <a:solidFill>
                  <a:srgbClr val="000000"/>
                </a:solidFill>
                <a:latin typeface="Arial" charset="0"/>
              </a:rPr>
              <a:t>                  </a:t>
            </a:r>
            <a:r>
              <a:rPr lang="zh-CN" altLang="en-US" sz="2600" b="1" dirty="0">
                <a:solidFill>
                  <a:srgbClr val="000000"/>
                </a:solidFill>
                <a:latin typeface="Arial" charset="0"/>
              </a:rPr>
              <a:t>且</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-t</a:t>
            </a:r>
            <a:r>
              <a:rPr lang="en-US" altLang="zh-CN" sz="2600" b="1" baseline="-25000" dirty="0">
                <a:solidFill>
                  <a:srgbClr val="000000"/>
                </a:solidFill>
                <a:latin typeface="Arial" charset="0"/>
              </a:rPr>
              <a:t>2</a:t>
            </a:r>
            <a:r>
              <a:rPr lang="en-US" altLang="zh-CN" sz="2600" b="1" dirty="0">
                <a:solidFill>
                  <a:srgbClr val="000000"/>
                </a:solidFill>
                <a:latin typeface="Arial" charset="0"/>
              </a:rPr>
              <a:t>=(e), t</a:t>
            </a:r>
            <a:r>
              <a:rPr lang="en-US" altLang="zh-CN" sz="2600" b="1" baseline="-25000" dirty="0">
                <a:solidFill>
                  <a:srgbClr val="000000"/>
                </a:solidFill>
                <a:latin typeface="Arial" charset="0"/>
              </a:rPr>
              <a:t>2</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=(b)</a:t>
            </a:r>
            <a:r>
              <a:rPr lang="zh-CN" altLang="en-US" sz="2600" b="1" dirty="0">
                <a:solidFill>
                  <a:srgbClr val="000000"/>
                </a:solidFill>
                <a:latin typeface="Arial" charset="0"/>
              </a:rPr>
              <a:t>。则</a:t>
            </a:r>
            <a:r>
              <a:rPr lang="en-US" altLang="zh-CN" sz="2600" b="1" dirty="0" err="1">
                <a:solidFill>
                  <a:srgbClr val="000000"/>
                </a:solidFill>
                <a:latin typeface="Arial" charset="0"/>
              </a:rPr>
              <a:t>b∈S</a:t>
            </a:r>
            <a:r>
              <a:rPr lang="en-US" altLang="zh-CN" sz="2600" b="1" baseline="-25000" dirty="0" err="1">
                <a:solidFill>
                  <a:srgbClr val="000000"/>
                </a:solidFill>
                <a:latin typeface="Arial" charset="0"/>
              </a:rPr>
              <a:t>e</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a:t>
            </a:r>
            <a:r>
              <a:rPr lang="zh-CN" altLang="en-US" sz="2600" b="1" dirty="0">
                <a:solidFill>
                  <a:srgbClr val="000000"/>
                </a:solidFill>
                <a:latin typeface="Arial" charset="0"/>
              </a:rPr>
              <a:t>。</a:t>
            </a:r>
          </a:p>
          <a:p>
            <a:pPr marL="1524000" indent="-1524000">
              <a:spcBef>
                <a:spcPct val="20000"/>
              </a:spcBef>
              <a:buClr>
                <a:schemeClr val="folHlink"/>
              </a:buClr>
              <a:buSzPct val="60000"/>
            </a:pPr>
            <a:r>
              <a:rPr lang="zh-CN" altLang="en-US" sz="2600" b="1" dirty="0">
                <a:solidFill>
                  <a:srgbClr val="000000"/>
                </a:solidFill>
                <a:latin typeface="Arial" charset="0"/>
              </a:rPr>
              <a:t>                  反之，若</a:t>
            </a:r>
            <a:r>
              <a:rPr lang="en-US" altLang="zh-CN" sz="2600" b="1" dirty="0" err="1">
                <a:solidFill>
                  <a:srgbClr val="000000"/>
                </a:solidFill>
                <a:latin typeface="Arial" charset="0"/>
              </a:rPr>
              <a:t>b∈S</a:t>
            </a:r>
            <a:r>
              <a:rPr lang="en-US" altLang="zh-CN" sz="2600" b="1" baseline="-25000" dirty="0" err="1">
                <a:solidFill>
                  <a:srgbClr val="000000"/>
                </a:solidFill>
                <a:latin typeface="Arial" charset="0"/>
              </a:rPr>
              <a:t>e</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zh-CN" sz="2600" b="1" dirty="0">
                <a:solidFill>
                  <a:srgbClr val="000000"/>
                </a:solidFill>
                <a:latin typeface="Arial" charset="0"/>
              </a:rPr>
              <a:t>)</a:t>
            </a:r>
            <a:r>
              <a:rPr lang="zh-CN" altLang="en-US" sz="2600" b="1" dirty="0">
                <a:solidFill>
                  <a:srgbClr val="000000"/>
                </a:solidFill>
                <a:latin typeface="Arial" charset="0"/>
              </a:rPr>
              <a:t>，则</a:t>
            </a:r>
            <a:r>
              <a:rPr lang="en-US" altLang="zh-CN" sz="2600" b="1" dirty="0">
                <a:solidFill>
                  <a:srgbClr val="000000"/>
                </a:solidFill>
                <a:latin typeface="Arial" charset="0"/>
              </a:rPr>
              <a:t>t</a:t>
            </a:r>
            <a:r>
              <a:rPr lang="en-US" altLang="zh-CN" sz="2600" b="1" baseline="-25000" dirty="0">
                <a:solidFill>
                  <a:srgbClr val="000000"/>
                </a:solidFill>
                <a:latin typeface="Arial" charset="0"/>
              </a:rPr>
              <a:t>1</a:t>
            </a:r>
            <a:r>
              <a:rPr lang="en-US" altLang="en-US" sz="2600" b="1" dirty="0">
                <a:solidFill>
                  <a:srgbClr val="000000"/>
                </a:solidFill>
                <a:latin typeface="Arial" charset="0"/>
              </a:rPr>
              <a:t>⊕</a:t>
            </a:r>
            <a:r>
              <a:rPr lang="en-US" altLang="zh-CN" sz="2600" b="1" dirty="0">
                <a:solidFill>
                  <a:srgbClr val="000000"/>
                </a:solidFill>
                <a:latin typeface="Arial" charset="0"/>
              </a:rPr>
              <a:t> (</a:t>
            </a:r>
            <a:r>
              <a:rPr lang="en-US" altLang="zh-CN" sz="2600" b="1" dirty="0" err="1">
                <a:solidFill>
                  <a:srgbClr val="000000"/>
                </a:solidFill>
                <a:latin typeface="Arial" charset="0"/>
              </a:rPr>
              <a:t>e,b</a:t>
            </a:r>
            <a:r>
              <a:rPr lang="en-US" altLang="zh-CN" sz="2600" b="1" dirty="0">
                <a:solidFill>
                  <a:srgbClr val="000000"/>
                </a:solidFill>
                <a:latin typeface="Arial" charset="0"/>
              </a:rPr>
              <a:t>)</a:t>
            </a:r>
            <a:r>
              <a:rPr lang="zh-CN" altLang="en-US" sz="2600" b="1" dirty="0">
                <a:solidFill>
                  <a:srgbClr val="000000"/>
                </a:solidFill>
                <a:latin typeface="Arial" charset="0"/>
              </a:rPr>
              <a:t>是树。</a:t>
            </a:r>
          </a:p>
        </p:txBody>
      </p:sp>
      <p:sp>
        <p:nvSpPr>
          <p:cNvPr id="1002500" name="Rectangle 4"/>
          <p:cNvSpPr>
            <a:spLocks noChangeArrowheads="1"/>
          </p:cNvSpPr>
          <p:nvPr/>
        </p:nvSpPr>
        <p:spPr bwMode="auto">
          <a:xfrm>
            <a:off x="1774825" y="2947989"/>
            <a:ext cx="8642350" cy="3108543"/>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000" b="1" dirty="0">
                <a:solidFill>
                  <a:schemeClr val="tx1">
                    <a:lumMod val="50000"/>
                  </a:schemeClr>
                </a:solidFill>
                <a:ea typeface="楷体_GB2312" pitchFamily="49" charset="-122"/>
              </a:rPr>
              <a:t>证明： 由</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=(e), 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可得</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 (</a:t>
            </a:r>
            <a:r>
              <a:rPr lang="en-US" altLang="zh-CN" sz="2000" b="1" dirty="0" err="1">
                <a:solidFill>
                  <a:schemeClr val="tx1">
                    <a:lumMod val="50000"/>
                  </a:schemeClr>
                </a:solidFill>
                <a:ea typeface="楷体_GB2312" pitchFamily="49" charset="-122"/>
              </a:rPr>
              <a:t>e,b</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a:t>
            </a:r>
          </a:p>
          <a:p>
            <a:pPr marL="1524000" indent="-1524000">
              <a:spcBef>
                <a:spcPct val="20000"/>
              </a:spcBef>
              <a:buClr>
                <a:schemeClr val="folHlink"/>
              </a:buClr>
              <a:buSzPct val="60000"/>
            </a:pPr>
            <a:r>
              <a:rPr lang="zh-CN" altLang="en-US" sz="2000" b="1" dirty="0">
                <a:solidFill>
                  <a:schemeClr val="tx1">
                    <a:lumMod val="50000"/>
                  </a:schemeClr>
                </a:solidFill>
                <a:ea typeface="楷体_GB2312" pitchFamily="49" charset="-122"/>
              </a:rPr>
              <a:t>            设</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=(e,a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 </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=(b,a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a:t>
            </a:r>
          </a:p>
          <a:p>
            <a:pPr marL="1524000" indent="-1524000">
              <a:spcBef>
                <a:spcPct val="20000"/>
              </a:spcBef>
              <a:buClr>
                <a:schemeClr val="folHlink"/>
              </a:buClr>
              <a:buSzPct val="60000"/>
            </a:pPr>
            <a:r>
              <a:rPr lang="zh-CN" altLang="en-US" sz="2000" b="1" dirty="0">
                <a:solidFill>
                  <a:schemeClr val="tx1">
                    <a:lumMod val="50000"/>
                  </a:schemeClr>
                </a:solidFill>
                <a:ea typeface="楷体_GB2312" pitchFamily="49" charset="-122"/>
              </a:rPr>
              <a:t>            若</a:t>
            </a:r>
            <a:r>
              <a:rPr lang="en-US" altLang="zh-CN" sz="2000" b="1" dirty="0">
                <a:solidFill>
                  <a:schemeClr val="tx1">
                    <a:lumMod val="50000"/>
                  </a:schemeClr>
                </a:solidFill>
                <a:ea typeface="楷体_GB2312" pitchFamily="49" charset="-122"/>
              </a:rPr>
              <a:t>b</a:t>
            </a:r>
            <a:r>
              <a:rPr lang="en-US" altLang="zh-CN" sz="2000" b="1" baseline="-25000" dirty="0">
                <a:solidFill>
                  <a:schemeClr val="tx1">
                    <a:lumMod val="50000"/>
                  </a:schemeClr>
                </a:solidFill>
                <a:ea typeface="楷体_GB2312" pitchFamily="49" charset="-122"/>
              </a:rPr>
              <a:t> </a:t>
            </a:r>
            <a:r>
              <a:rPr lang="en-US" altLang="zh-CN" sz="2000" b="1" dirty="0">
                <a:solidFill>
                  <a:schemeClr val="tx1">
                    <a:lumMod val="50000"/>
                  </a:schemeClr>
                </a:solidFill>
                <a:ea typeface="楷体_GB2312" pitchFamily="49" charset="-122"/>
              </a:rPr>
              <a:t>∉ 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，由于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不含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其他树枝边</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a:t>
            </a:r>
            <a:r>
              <a:rPr lang="en-US" altLang="zh-CN" sz="2000" b="1" baseline="-25000" dirty="0">
                <a:solidFill>
                  <a:schemeClr val="tx1">
                    <a:lumMod val="50000"/>
                  </a:schemeClr>
                </a:solidFill>
                <a:ea typeface="楷体_GB2312" pitchFamily="49" charset="-122"/>
              </a:rPr>
              <a:t>2</a:t>
            </a:r>
            <a:r>
              <a:rPr lang="en-US" altLang="zh-CN" sz="2000" b="1" dirty="0">
                <a:solidFill>
                  <a:schemeClr val="tx1">
                    <a:lumMod val="50000"/>
                  </a:schemeClr>
                </a:solidFill>
                <a:ea typeface="楷体_GB2312" pitchFamily="49" charset="-122"/>
              </a:rPr>
              <a:t>,…,</a:t>
            </a:r>
            <a:r>
              <a:rPr lang="en-US" altLang="zh-CN" sz="2000" b="1" dirty="0" err="1">
                <a:solidFill>
                  <a:schemeClr val="tx1">
                    <a:lumMod val="50000"/>
                  </a:schemeClr>
                </a:solidFill>
                <a:ea typeface="楷体_GB2312" pitchFamily="49" charset="-122"/>
              </a:rPr>
              <a:t>a</a:t>
            </a:r>
            <a:r>
              <a:rPr lang="en-US" altLang="zh-CN" sz="2000" b="1" baseline="-25000" dirty="0" err="1">
                <a:solidFill>
                  <a:schemeClr val="tx1">
                    <a:lumMod val="50000"/>
                  </a:schemeClr>
                </a:solidFill>
                <a:ea typeface="楷体_GB2312" pitchFamily="49" charset="-122"/>
              </a:rPr>
              <a:t>k</a:t>
            </a:r>
            <a:r>
              <a:rPr lang="zh-CN" altLang="en-US" sz="2000" b="1" dirty="0">
                <a:solidFill>
                  <a:schemeClr val="tx1">
                    <a:lumMod val="50000"/>
                  </a:schemeClr>
                </a:solidFill>
                <a:ea typeface="楷体_GB2312" pitchFamily="49" charset="-122"/>
              </a:rPr>
              <a:t>，故</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不含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2</a:t>
            </a:r>
            <a:r>
              <a:rPr lang="zh-CN" altLang="en-US" sz="2000" b="1" dirty="0">
                <a:solidFill>
                  <a:schemeClr val="tx1">
                    <a:lumMod val="50000"/>
                  </a:schemeClr>
                </a:solidFill>
                <a:ea typeface="楷体_GB2312" pitchFamily="49" charset="-122"/>
              </a:rPr>
              <a:t>的任何一条边。这样删去</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的全部边之后，</a:t>
            </a:r>
            <a:r>
              <a:rPr lang="en-US" altLang="zh-CN" sz="2000" b="1" dirty="0">
                <a:solidFill>
                  <a:schemeClr val="tx1">
                    <a:lumMod val="50000"/>
                  </a:schemeClr>
                </a:solidFill>
                <a:ea typeface="楷体_GB2312" pitchFamily="49" charset="-122"/>
              </a:rPr>
              <a:t>G</a:t>
            </a:r>
            <a:r>
              <a:rPr lang="zh-CN" altLang="en-US" sz="2000" b="1" dirty="0">
                <a:solidFill>
                  <a:schemeClr val="tx1">
                    <a:lumMod val="50000"/>
                  </a:schemeClr>
                </a:solidFill>
                <a:ea typeface="楷体_GB2312" pitchFamily="49" charset="-122"/>
              </a:rPr>
              <a:t>仍连通，这与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是割集矛盾。</a:t>
            </a:r>
          </a:p>
          <a:p>
            <a:pPr marL="1524000" indent="-1524000">
              <a:spcBef>
                <a:spcPct val="20000"/>
              </a:spcBef>
              <a:buClr>
                <a:schemeClr val="folHlink"/>
              </a:buClr>
              <a:buSzPct val="60000"/>
            </a:pPr>
            <a:r>
              <a:rPr lang="zh-CN" altLang="en-US" sz="2000" b="1" dirty="0">
                <a:solidFill>
                  <a:schemeClr val="tx1">
                    <a:lumMod val="50000"/>
                  </a:schemeClr>
                </a:solidFill>
                <a:ea typeface="楷体_GB2312" pitchFamily="49" charset="-122"/>
              </a:rPr>
              <a:t>            反之，若</a:t>
            </a:r>
            <a:r>
              <a:rPr lang="en-US" altLang="zh-CN" sz="2000" b="1" dirty="0" err="1">
                <a:solidFill>
                  <a:schemeClr val="tx1">
                    <a:lumMod val="50000"/>
                  </a:schemeClr>
                </a:solidFill>
                <a:ea typeface="楷体_GB2312" pitchFamily="49" charset="-122"/>
              </a:rPr>
              <a:t>b∈S</a:t>
            </a:r>
            <a:r>
              <a:rPr lang="en-US" altLang="zh-CN" sz="2000" b="1" baseline="-25000" dirty="0" err="1">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，而</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只含</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的唯一树枝</a:t>
            </a:r>
            <a:r>
              <a:rPr lang="en-US" altLang="zh-CN" sz="2000" b="1" dirty="0">
                <a:solidFill>
                  <a:schemeClr val="tx1">
                    <a:lumMod val="50000"/>
                  </a:schemeClr>
                </a:solidFill>
                <a:ea typeface="楷体_GB2312" pitchFamily="49" charset="-122"/>
              </a:rPr>
              <a:t>e</a:t>
            </a:r>
            <a:r>
              <a:rPr lang="zh-CN" altLang="en-US" sz="2000" b="1" dirty="0">
                <a:solidFill>
                  <a:schemeClr val="tx1">
                    <a:lumMod val="50000"/>
                  </a:schemeClr>
                </a:solidFill>
                <a:ea typeface="楷体_GB2312" pitchFamily="49" charset="-122"/>
              </a:rPr>
              <a:t>。因此</a:t>
            </a:r>
            <a:r>
              <a:rPr lang="en-US" altLang="zh-CN" sz="2000" b="1" dirty="0" err="1">
                <a:solidFill>
                  <a:schemeClr val="tx1">
                    <a:lumMod val="50000"/>
                  </a:schemeClr>
                </a:solidFill>
                <a:ea typeface="楷体_GB2312" pitchFamily="49" charset="-122"/>
              </a:rPr>
              <a:t>b≠a</a:t>
            </a:r>
            <a:r>
              <a:rPr lang="en-US" altLang="zh-CN" sz="2000" b="1" baseline="-25000" dirty="0" err="1">
                <a:solidFill>
                  <a:schemeClr val="tx1">
                    <a:lumMod val="50000"/>
                  </a:schemeClr>
                </a:solidFill>
                <a:ea typeface="楷体_GB2312" pitchFamily="49" charset="-122"/>
                <a:cs typeface="Arial" charset="0"/>
              </a:rPr>
              <a:t>i</a:t>
            </a:r>
            <a:r>
              <a:rPr lang="zh-CN" altLang="en-US" sz="2000" b="1" dirty="0">
                <a:solidFill>
                  <a:schemeClr val="tx1">
                    <a:lumMod val="50000"/>
                  </a:schemeClr>
                </a:solidFill>
                <a:ea typeface="楷体_GB2312" pitchFamily="49" charset="-122"/>
              </a:rPr>
              <a:t>。 所以</a:t>
            </a:r>
            <a:r>
              <a:rPr lang="en-US" altLang="zh-CN" sz="2000" b="1" dirty="0">
                <a:solidFill>
                  <a:schemeClr val="tx1">
                    <a:lumMod val="50000"/>
                  </a:schemeClr>
                </a:solidFill>
                <a:ea typeface="楷体_GB2312" pitchFamily="49" charset="-122"/>
              </a:rPr>
              <a:t>b ∉ t</a:t>
            </a:r>
            <a:r>
              <a:rPr lang="en-US" altLang="zh-CN" sz="2000" b="1" baseline="-25000" dirty="0">
                <a:solidFill>
                  <a:schemeClr val="tx1">
                    <a:lumMod val="50000"/>
                  </a:schemeClr>
                </a:solidFill>
                <a:ea typeface="楷体_GB2312" pitchFamily="49" charset="-122"/>
              </a:rPr>
              <a:t>1</a:t>
            </a:r>
            <a:r>
              <a:rPr lang="zh-CN"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存在含</a:t>
            </a:r>
            <a:r>
              <a:rPr lang="en-US" altLang="zh-CN" sz="2000" b="1" dirty="0">
                <a:solidFill>
                  <a:schemeClr val="tx1">
                    <a:lumMod val="50000"/>
                  </a:schemeClr>
                </a:solidFill>
                <a:ea typeface="楷体_GB2312" pitchFamily="49" charset="-122"/>
              </a:rPr>
              <a:t>e</a:t>
            </a:r>
            <a:r>
              <a:rPr lang="zh-CN" altLang="en-US" sz="2000" b="1" dirty="0">
                <a:solidFill>
                  <a:schemeClr val="tx1">
                    <a:lumMod val="50000"/>
                  </a:schemeClr>
                </a:solidFill>
                <a:ea typeface="楷体_GB2312" pitchFamily="49" charset="-122"/>
              </a:rPr>
              <a:t>的唯一回路，因此</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en-US" sz="2000" b="1" dirty="0">
                <a:solidFill>
                  <a:schemeClr val="tx1">
                    <a:lumMod val="50000"/>
                  </a:schemeClr>
                </a:solidFill>
                <a:ea typeface="楷体_GB2312" pitchFamily="49" charset="-122"/>
              </a:rPr>
              <a:t>⊕</a:t>
            </a:r>
            <a:r>
              <a:rPr lang="en-US" altLang="zh-CN" sz="2000" b="1" dirty="0">
                <a:solidFill>
                  <a:schemeClr val="tx1">
                    <a:lumMod val="50000"/>
                  </a:schemeClr>
                </a:solidFill>
                <a:ea typeface="楷体_GB2312" pitchFamily="49" charset="-122"/>
              </a:rPr>
              <a:t> (</a:t>
            </a:r>
            <a:r>
              <a:rPr lang="en-US" altLang="zh-CN" sz="2000" b="1" dirty="0" err="1">
                <a:solidFill>
                  <a:schemeClr val="tx1">
                    <a:lumMod val="50000"/>
                  </a:schemeClr>
                </a:solidFill>
                <a:ea typeface="楷体_GB2312" pitchFamily="49" charset="-122"/>
              </a:rPr>
              <a:t>e,b</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连通，同时有</a:t>
            </a:r>
            <a:r>
              <a:rPr lang="en-US" altLang="zh-CN" sz="2000" b="1" dirty="0">
                <a:solidFill>
                  <a:schemeClr val="tx1">
                    <a:lumMod val="50000"/>
                  </a:schemeClr>
                </a:solidFill>
                <a:ea typeface="楷体_GB2312" pitchFamily="49" charset="-122"/>
              </a:rPr>
              <a:t>n-1</a:t>
            </a:r>
            <a:r>
              <a:rPr lang="zh-CN" altLang="en-US" sz="2000" b="1" dirty="0">
                <a:solidFill>
                  <a:schemeClr val="tx1">
                    <a:lumMod val="50000"/>
                  </a:schemeClr>
                </a:solidFill>
                <a:ea typeface="楷体_GB2312" pitchFamily="49" charset="-122"/>
              </a:rPr>
              <a:t>条边。它是一棵树。</a:t>
            </a:r>
          </a:p>
          <a:p>
            <a:pPr marL="1524000" indent="-1524000">
              <a:spcBef>
                <a:spcPct val="20000"/>
              </a:spcBef>
              <a:buClr>
                <a:schemeClr val="folHlink"/>
              </a:buClr>
              <a:buSzPct val="60000"/>
            </a:pPr>
            <a:r>
              <a:rPr lang="zh-CN" altLang="en-US" sz="2000" b="1" dirty="0">
                <a:solidFill>
                  <a:schemeClr val="tx1">
                    <a:lumMod val="50000"/>
                  </a:schemeClr>
                </a:solidFill>
                <a:ea typeface="楷体_GB2312" pitchFamily="49" charset="-122"/>
              </a:rPr>
              <a:t>            由于</a:t>
            </a:r>
            <a:r>
              <a:rPr lang="en-US" altLang="zh-CN" sz="2000" b="1" dirty="0">
                <a:solidFill>
                  <a:schemeClr val="tx1">
                    <a:lumMod val="50000"/>
                  </a:schemeClr>
                </a:solidFill>
                <a:ea typeface="楷体_GB2312" pitchFamily="49" charset="-122"/>
              </a:rPr>
              <a:t>S</a:t>
            </a:r>
            <a:r>
              <a:rPr lang="en-US" altLang="zh-CN" sz="2000" b="1" baseline="-25000" dirty="0">
                <a:solidFill>
                  <a:schemeClr val="tx1">
                    <a:lumMod val="50000"/>
                  </a:schemeClr>
                </a:solidFill>
                <a:ea typeface="楷体_GB2312" pitchFamily="49" charset="-122"/>
              </a:rPr>
              <a:t>e</a:t>
            </a:r>
            <a:r>
              <a:rPr lang="en-US" altLang="zh-CN" sz="2000" b="1" dirty="0">
                <a:solidFill>
                  <a:schemeClr val="tx1">
                    <a:lumMod val="50000"/>
                  </a:schemeClr>
                </a:solidFill>
                <a:ea typeface="楷体_GB2312" pitchFamily="49" charset="-122"/>
              </a:rPr>
              <a:t>(t</a:t>
            </a:r>
            <a:r>
              <a:rPr lang="en-US" altLang="zh-CN" sz="2000" b="1" baseline="-25000" dirty="0">
                <a:solidFill>
                  <a:schemeClr val="tx1">
                    <a:lumMod val="50000"/>
                  </a:schemeClr>
                </a:solidFill>
                <a:ea typeface="楷体_GB2312" pitchFamily="49" charset="-122"/>
              </a:rPr>
              <a:t>1</a:t>
            </a:r>
            <a:r>
              <a:rPr lang="en-US" altLang="zh-CN" sz="2000" b="1" dirty="0">
                <a:solidFill>
                  <a:schemeClr val="tx1">
                    <a:lumMod val="50000"/>
                  </a:schemeClr>
                </a:solidFill>
                <a:ea typeface="楷体_GB2312" pitchFamily="49" charset="-122"/>
              </a:rPr>
              <a:t>)</a:t>
            </a:r>
            <a:r>
              <a:rPr lang="zh-CN" altLang="en-US" sz="2000" b="1" dirty="0">
                <a:solidFill>
                  <a:schemeClr val="tx1">
                    <a:lumMod val="50000"/>
                  </a:schemeClr>
                </a:solidFill>
                <a:ea typeface="楷体_GB2312" pitchFamily="49" charset="-122"/>
              </a:rPr>
              <a:t>中的边</a:t>
            </a:r>
            <a:r>
              <a:rPr lang="en-US" altLang="zh-CN" sz="2000" b="1" dirty="0">
                <a:solidFill>
                  <a:schemeClr val="tx1">
                    <a:lumMod val="50000"/>
                  </a:schemeClr>
                </a:solidFill>
                <a:ea typeface="楷体_GB2312" pitchFamily="49" charset="-122"/>
              </a:rPr>
              <a:t>b</a:t>
            </a:r>
            <a:r>
              <a:rPr lang="zh-CN" altLang="en-US" sz="2000" b="1" dirty="0">
                <a:solidFill>
                  <a:schemeClr val="tx1">
                    <a:lumMod val="50000"/>
                  </a:schemeClr>
                </a:solidFill>
                <a:ea typeface="楷体_GB2312" pitchFamily="49" charset="-122"/>
              </a:rPr>
              <a:t>是任意的，所以立即可以进行推广。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2500">
                                            <p:txEl>
                                              <p:pRg st="0" end="0"/>
                                            </p:txEl>
                                          </p:spTgt>
                                        </p:tgtEl>
                                        <p:attrNameLst>
                                          <p:attrName>style.visibility</p:attrName>
                                        </p:attrNameLst>
                                      </p:cBhvr>
                                      <p:to>
                                        <p:strVal val="visible"/>
                                      </p:to>
                                    </p:set>
                                    <p:animEffect transition="in" filter="blinds(horizontal)">
                                      <p:cBhvr>
                                        <p:cTn id="7" dur="500"/>
                                        <p:tgtEl>
                                          <p:spTgt spid="1002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2500">
                                            <p:txEl>
                                              <p:pRg st="1" end="1"/>
                                            </p:txEl>
                                          </p:spTgt>
                                        </p:tgtEl>
                                        <p:attrNameLst>
                                          <p:attrName>style.visibility</p:attrName>
                                        </p:attrNameLst>
                                      </p:cBhvr>
                                      <p:to>
                                        <p:strVal val="visible"/>
                                      </p:to>
                                    </p:set>
                                    <p:animEffect transition="in" filter="blinds(horizontal)">
                                      <p:cBhvr>
                                        <p:cTn id="12" dur="500"/>
                                        <p:tgtEl>
                                          <p:spTgt spid="1002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2500">
                                            <p:txEl>
                                              <p:pRg st="2" end="2"/>
                                            </p:txEl>
                                          </p:spTgt>
                                        </p:tgtEl>
                                        <p:attrNameLst>
                                          <p:attrName>style.visibility</p:attrName>
                                        </p:attrNameLst>
                                      </p:cBhvr>
                                      <p:to>
                                        <p:strVal val="visible"/>
                                      </p:to>
                                    </p:set>
                                    <p:animEffect transition="in" filter="blinds(horizontal)">
                                      <p:cBhvr>
                                        <p:cTn id="17" dur="500"/>
                                        <p:tgtEl>
                                          <p:spTgt spid="1002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2500">
                                            <p:txEl>
                                              <p:pRg st="3" end="3"/>
                                            </p:txEl>
                                          </p:spTgt>
                                        </p:tgtEl>
                                        <p:attrNameLst>
                                          <p:attrName>style.visibility</p:attrName>
                                        </p:attrNameLst>
                                      </p:cBhvr>
                                      <p:to>
                                        <p:strVal val="visible"/>
                                      </p:to>
                                    </p:set>
                                    <p:animEffect transition="in" filter="blinds(horizontal)">
                                      <p:cBhvr>
                                        <p:cTn id="22" dur="500"/>
                                        <p:tgtEl>
                                          <p:spTgt spid="10025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2500">
                                            <p:txEl>
                                              <p:pRg st="4" end="4"/>
                                            </p:txEl>
                                          </p:spTgt>
                                        </p:tgtEl>
                                        <p:attrNameLst>
                                          <p:attrName>style.visibility</p:attrName>
                                        </p:attrNameLst>
                                      </p:cBhvr>
                                      <p:to>
                                        <p:strVal val="visible"/>
                                      </p:to>
                                    </p:set>
                                    <p:animEffect transition="in" filter="blinds(horizontal)">
                                      <p:cBhvr>
                                        <p:cTn id="27" dur="500"/>
                                        <p:tgtEl>
                                          <p:spTgt spid="10025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Rot="1" noChangeArrowheads="1"/>
          </p:cNvSpPr>
          <p:nvPr>
            <p:ph type="title"/>
          </p:nvPr>
        </p:nvSpPr>
        <p:spPr>
          <a:xfrm>
            <a:off x="2117890" y="333375"/>
            <a:ext cx="8092911" cy="719138"/>
          </a:xfrm>
          <a:noFill/>
          <a:ln/>
        </p:spPr>
        <p:txBody>
          <a:bodyPr/>
          <a:lstStyle/>
          <a:p>
            <a:r>
              <a:rPr lang="zh-CN" altLang="en-US" sz="4000" dirty="0">
                <a:solidFill>
                  <a:schemeClr val="tx1"/>
                </a:solidFill>
              </a:rPr>
              <a:t>支撑树的生成</a:t>
            </a:r>
          </a:p>
        </p:txBody>
      </p:sp>
      <p:sp>
        <p:nvSpPr>
          <p:cNvPr id="1003523" name="Rectangle 3"/>
          <p:cNvSpPr>
            <a:spLocks noChangeArrowheads="1"/>
          </p:cNvSpPr>
          <p:nvPr/>
        </p:nvSpPr>
        <p:spPr bwMode="auto">
          <a:xfrm>
            <a:off x="1730375" y="1268413"/>
            <a:ext cx="8686800" cy="1282700"/>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rPr>
              <a:t>定理</a:t>
            </a:r>
            <a:r>
              <a:rPr lang="en-US" altLang="zh-CN" sz="2600" b="1" dirty="0">
                <a:solidFill>
                  <a:srgbClr val="FF0000"/>
                </a:solidFill>
              </a:rPr>
              <a:t>3.5.2  </a:t>
            </a:r>
            <a:r>
              <a:rPr lang="zh-CN" altLang="en-US" sz="2600" b="1" dirty="0">
                <a:solidFill>
                  <a:srgbClr val="000000"/>
                </a:solidFill>
              </a:rPr>
              <a:t>给定</a:t>
            </a:r>
            <a:r>
              <a:rPr lang="en-US" altLang="zh-CN" sz="2600" b="1" dirty="0">
                <a:solidFill>
                  <a:srgbClr val="000000"/>
                </a:solidFill>
              </a:rPr>
              <a:t>G</a:t>
            </a:r>
            <a:r>
              <a:rPr lang="zh-CN" altLang="en-US" sz="2600" b="1" dirty="0">
                <a:solidFill>
                  <a:srgbClr val="000000"/>
                </a:solidFill>
              </a:rPr>
              <a:t>的一棵树</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zh-CN" altLang="en-US" sz="2600" b="1" dirty="0">
                <a:solidFill>
                  <a:srgbClr val="000000"/>
                </a:solidFill>
              </a:rPr>
              <a:t>令</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,t</a:t>
            </a:r>
            <a:r>
              <a:rPr lang="en-US" altLang="zh-CN" sz="2600" b="1" baseline="-25000" dirty="0">
                <a:solidFill>
                  <a:srgbClr val="000000"/>
                </a:solidFill>
              </a:rPr>
              <a:t>2</a:t>
            </a:r>
            <a:r>
              <a:rPr lang="en-US" altLang="zh-CN" sz="2600" b="1" dirty="0">
                <a:solidFill>
                  <a:srgbClr val="000000"/>
                </a:solidFill>
              </a:rPr>
              <a:t>,…,</a:t>
            </a:r>
            <a:r>
              <a:rPr lang="en-US" altLang="zh-CN" sz="2600" b="1" dirty="0" err="1">
                <a:solidFill>
                  <a:srgbClr val="000000"/>
                </a:solidFill>
              </a:rPr>
              <a:t>t</a:t>
            </a:r>
            <a:r>
              <a:rPr lang="en-US" altLang="zh-CN" sz="2600" b="1" baseline="-25000" dirty="0" err="1">
                <a:solidFill>
                  <a:srgbClr val="000000"/>
                </a:solidFill>
              </a:rPr>
              <a:t>p</a:t>
            </a:r>
            <a:r>
              <a:rPr lang="zh-CN" altLang="en-US" sz="2600" b="1" dirty="0">
                <a:solidFill>
                  <a:srgbClr val="000000"/>
                </a:solidFill>
              </a:rPr>
              <a:t>是</a:t>
            </a:r>
            <a:r>
              <a:rPr lang="en-US" altLang="zh-CN" sz="2600" b="1" dirty="0">
                <a:solidFill>
                  <a:srgbClr val="000000"/>
                </a:solidFill>
              </a:rPr>
              <a:t>G</a:t>
            </a:r>
            <a:r>
              <a:rPr lang="zh-CN" altLang="en-US" sz="2600" b="1" dirty="0">
                <a:solidFill>
                  <a:srgbClr val="000000"/>
                </a:solidFill>
              </a:rPr>
              <a:t>中全部满足     </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-t</a:t>
            </a:r>
            <a:r>
              <a:rPr lang="en-US" altLang="zh-CN" sz="2600" b="1" baseline="-25000" dirty="0">
                <a:solidFill>
                  <a:srgbClr val="000000"/>
                </a:solidFill>
              </a:rPr>
              <a:t>i</a:t>
            </a:r>
            <a:r>
              <a:rPr lang="en-US" altLang="zh-CN" sz="2600" b="1" dirty="0">
                <a:solidFill>
                  <a:srgbClr val="000000"/>
                </a:solidFill>
              </a:rPr>
              <a:t>=(e), t</a:t>
            </a:r>
            <a:r>
              <a:rPr lang="en-US" altLang="zh-CN" sz="2600" b="1" baseline="-25000" dirty="0">
                <a:solidFill>
                  <a:srgbClr val="000000"/>
                </a:solidFill>
              </a:rPr>
              <a:t>i</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=(b</a:t>
            </a:r>
            <a:r>
              <a:rPr lang="en-US" altLang="zh-CN" sz="2600" b="1" baseline="-25000" dirty="0">
                <a:solidFill>
                  <a:srgbClr val="000000"/>
                </a:solidFill>
              </a:rPr>
              <a:t>i</a:t>
            </a:r>
            <a:r>
              <a:rPr lang="en-US" altLang="zh-CN" sz="2600" b="1" dirty="0">
                <a:solidFill>
                  <a:srgbClr val="000000"/>
                </a:solidFill>
              </a:rPr>
              <a:t>)</a:t>
            </a:r>
            <a:r>
              <a:rPr lang="zh-CN" altLang="en-US" sz="2600" b="1" dirty="0">
                <a:solidFill>
                  <a:srgbClr val="000000"/>
                </a:solidFill>
              </a:rPr>
              <a:t>的树，则</a:t>
            </a:r>
            <a:r>
              <a:rPr lang="en-US" altLang="zh-CN" sz="2600" b="1" dirty="0">
                <a:solidFill>
                  <a:srgbClr val="000000"/>
                </a:solidFill>
              </a:rPr>
              <a:t>S</a:t>
            </a:r>
            <a:r>
              <a:rPr lang="en-US" altLang="zh-CN" sz="2600" b="1" baseline="-25000" dirty="0">
                <a:solidFill>
                  <a:srgbClr val="000000"/>
                </a:solidFill>
              </a:rPr>
              <a:t>e</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)=(e,b</a:t>
            </a:r>
            <a:r>
              <a:rPr lang="en-US" altLang="zh-CN" sz="2600" b="1" baseline="-25000" dirty="0">
                <a:solidFill>
                  <a:srgbClr val="000000"/>
                </a:solidFill>
              </a:rPr>
              <a:t>1</a:t>
            </a:r>
            <a:r>
              <a:rPr lang="en-US" altLang="zh-CN" sz="2600" b="1" dirty="0">
                <a:solidFill>
                  <a:srgbClr val="000000"/>
                </a:solidFill>
              </a:rPr>
              <a:t>,b</a:t>
            </a:r>
            <a:r>
              <a:rPr lang="en-US" altLang="zh-CN" sz="2600" b="1" baseline="-25000" dirty="0">
                <a:solidFill>
                  <a:srgbClr val="000000"/>
                </a:solidFill>
              </a:rPr>
              <a:t>2</a:t>
            </a:r>
            <a:r>
              <a:rPr lang="en-US" altLang="zh-CN" sz="2600" b="1" dirty="0">
                <a:solidFill>
                  <a:srgbClr val="000000"/>
                </a:solidFill>
              </a:rPr>
              <a:t>,…,</a:t>
            </a:r>
            <a:r>
              <a:rPr lang="en-US" altLang="zh-CN" sz="2600" b="1" dirty="0" err="1">
                <a:solidFill>
                  <a:srgbClr val="000000"/>
                </a:solidFill>
              </a:rPr>
              <a:t>b</a:t>
            </a:r>
            <a:r>
              <a:rPr lang="en-US" altLang="zh-CN" sz="2600" b="1" baseline="-25000" dirty="0" err="1">
                <a:solidFill>
                  <a:srgbClr val="000000"/>
                </a:solidFill>
              </a:rPr>
              <a:t>p</a:t>
            </a:r>
            <a:r>
              <a:rPr lang="en-US" altLang="zh-CN" sz="2600" b="1" dirty="0">
                <a:solidFill>
                  <a:srgbClr val="000000"/>
                </a:solidFill>
              </a:rPr>
              <a:t>)</a:t>
            </a:r>
            <a:r>
              <a:rPr lang="zh-CN" altLang="en-US" sz="2600" b="1" dirty="0">
                <a:solidFill>
                  <a:srgbClr val="000000"/>
                </a:solidFill>
              </a:rPr>
              <a:t>。反之，若</a:t>
            </a:r>
            <a:r>
              <a:rPr lang="en-US" altLang="zh-CN" sz="2600" b="1" dirty="0" err="1">
                <a:solidFill>
                  <a:srgbClr val="000000"/>
                </a:solidFill>
              </a:rPr>
              <a:t>b</a:t>
            </a:r>
            <a:r>
              <a:rPr lang="en-US" altLang="zh-CN" sz="2600" b="1" baseline="-25000" dirty="0" err="1">
                <a:solidFill>
                  <a:srgbClr val="000000"/>
                </a:solidFill>
              </a:rPr>
              <a:t>i</a:t>
            </a:r>
            <a:r>
              <a:rPr lang="en-US" altLang="zh-CN" sz="2600" b="1" dirty="0" err="1">
                <a:solidFill>
                  <a:srgbClr val="000000"/>
                </a:solidFill>
              </a:rPr>
              <a:t>∈S</a:t>
            </a:r>
            <a:r>
              <a:rPr lang="en-US" altLang="zh-CN" sz="2600" b="1" baseline="-25000" dirty="0" err="1">
                <a:solidFill>
                  <a:srgbClr val="000000"/>
                </a:solidFill>
              </a:rPr>
              <a:t>e</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zh-CN" altLang="en-US" sz="2600" b="1" dirty="0">
                <a:solidFill>
                  <a:srgbClr val="000000"/>
                </a:solidFill>
              </a:rPr>
              <a:t>则</a:t>
            </a:r>
            <a:r>
              <a:rPr lang="en-US" altLang="zh-CN" sz="2600" b="1" dirty="0" err="1">
                <a:solidFill>
                  <a:srgbClr val="000000"/>
                </a:solidFill>
              </a:rPr>
              <a:t>t</a:t>
            </a:r>
            <a:r>
              <a:rPr lang="en-US" altLang="zh-CN" sz="2600" b="1" baseline="-25000" dirty="0" err="1">
                <a:solidFill>
                  <a:srgbClr val="000000"/>
                </a:solidFill>
              </a:rPr>
              <a:t>i</a:t>
            </a:r>
            <a:r>
              <a:rPr lang="en-US" altLang="zh-CN" sz="2600" b="1" dirty="0">
                <a:solidFill>
                  <a:srgbClr val="000000"/>
                </a:solidFill>
              </a:rPr>
              <a:t>=t</a:t>
            </a:r>
            <a:r>
              <a:rPr lang="en-US" altLang="zh-CN" sz="2600" b="1" baseline="-25000" dirty="0">
                <a:solidFill>
                  <a:srgbClr val="000000"/>
                </a:solidFill>
              </a:rPr>
              <a:t>0</a:t>
            </a:r>
            <a:r>
              <a:rPr lang="en-US" altLang="en-US" sz="2600" b="1" dirty="0">
                <a:solidFill>
                  <a:srgbClr val="000000"/>
                </a:solidFill>
              </a:rPr>
              <a:t>⊕</a:t>
            </a:r>
            <a:r>
              <a:rPr lang="en-US" altLang="zh-CN" sz="2600" b="1" dirty="0">
                <a:solidFill>
                  <a:srgbClr val="000000"/>
                </a:solidFill>
              </a:rPr>
              <a:t> (</a:t>
            </a:r>
            <a:r>
              <a:rPr lang="en-US" altLang="zh-CN" sz="2600" b="1" dirty="0" err="1">
                <a:solidFill>
                  <a:srgbClr val="000000"/>
                </a:solidFill>
              </a:rPr>
              <a:t>e,b</a:t>
            </a:r>
            <a:r>
              <a:rPr lang="en-US" altLang="zh-CN" sz="2600" b="1" baseline="-25000" dirty="0" err="1">
                <a:solidFill>
                  <a:srgbClr val="000000"/>
                </a:solidFill>
              </a:rPr>
              <a:t>i</a:t>
            </a:r>
            <a:r>
              <a:rPr lang="en-US" altLang="zh-CN" sz="2600" b="1" dirty="0">
                <a:solidFill>
                  <a:srgbClr val="000000"/>
                </a:solidFill>
              </a:rPr>
              <a:t>)</a:t>
            </a:r>
            <a:r>
              <a:rPr lang="zh-CN" altLang="en-US" sz="2600" b="1" dirty="0">
                <a:solidFill>
                  <a:srgbClr val="000000"/>
                </a:solidFill>
              </a:rPr>
              <a:t>是树。</a:t>
            </a:r>
          </a:p>
        </p:txBody>
      </p:sp>
      <p:sp>
        <p:nvSpPr>
          <p:cNvPr id="1003525" name="Rectangle 5"/>
          <p:cNvSpPr>
            <a:spLocks noChangeArrowheads="1"/>
          </p:cNvSpPr>
          <p:nvPr/>
        </p:nvSpPr>
        <p:spPr bwMode="auto">
          <a:xfrm>
            <a:off x="5232400" y="2852738"/>
            <a:ext cx="5435600" cy="4333494"/>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rPr>
              <a:t>例</a:t>
            </a:r>
            <a:r>
              <a:rPr lang="en-US" altLang="zh-CN" sz="2600" b="1" dirty="0">
                <a:solidFill>
                  <a:srgbClr val="FF0000"/>
                </a:solidFill>
              </a:rPr>
              <a:t>3.5.2      </a:t>
            </a:r>
            <a:r>
              <a:rPr lang="zh-CN" altLang="en-US" sz="2600" b="1" dirty="0">
                <a:solidFill>
                  <a:srgbClr val="000000"/>
                </a:solidFill>
              </a:rPr>
              <a:t>图中</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a:t>
            </a:r>
            <a:r>
              <a:rPr lang="en-US" altLang="zh-CN" sz="2600" b="1" dirty="0">
                <a:solidFill>
                  <a:srgbClr val="9933FF"/>
                </a:solidFill>
              </a:rPr>
              <a:t>e</a:t>
            </a:r>
            <a:r>
              <a:rPr lang="en-US" altLang="zh-CN" sz="2600" b="1" baseline="-25000" dirty="0">
                <a:solidFill>
                  <a:srgbClr val="9933FF"/>
                </a:solidFill>
              </a:rPr>
              <a:t>1</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a:t>
            </a:r>
            <a:r>
              <a:rPr lang="zh-CN" altLang="en-US" sz="2600" b="1" dirty="0">
                <a:solidFill>
                  <a:srgbClr val="000000"/>
                </a:solidFill>
              </a:rPr>
              <a:t>。</a:t>
            </a:r>
          </a:p>
          <a:p>
            <a:pPr marL="1524000" indent="-1524000">
              <a:spcBef>
                <a:spcPct val="20000"/>
              </a:spcBef>
              <a:buClr>
                <a:schemeClr val="folHlink"/>
              </a:buClr>
              <a:buSzPct val="60000"/>
            </a:pPr>
            <a:r>
              <a:rPr lang="zh-CN" altLang="en-US" sz="2600" b="1" dirty="0">
                <a:solidFill>
                  <a:srgbClr val="000000"/>
                </a:solidFill>
              </a:rPr>
              <a:t>                  则</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a:t>
            </a:r>
            <a:r>
              <a:rPr lang="en-US" altLang="zh-CN" sz="2600" b="1" dirty="0">
                <a:solidFill>
                  <a:srgbClr val="0070C0"/>
                </a:solidFill>
              </a:rPr>
              <a:t>e</a:t>
            </a:r>
            <a:r>
              <a:rPr lang="en-US" altLang="zh-CN" sz="2600" b="1" baseline="-25000" dirty="0">
                <a:solidFill>
                  <a:srgbClr val="0070C0"/>
                </a:solidFill>
              </a:rPr>
              <a:t>4</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    </a:t>
            </a:r>
          </a:p>
          <a:p>
            <a:pPr marL="1524000" indent="-1524000">
              <a:spcBef>
                <a:spcPct val="20000"/>
              </a:spcBef>
              <a:buClr>
                <a:schemeClr val="folHlink"/>
              </a:buClr>
              <a:buSzPct val="60000"/>
            </a:pPr>
            <a:r>
              <a:rPr lang="en-US" altLang="zh-CN" sz="2600" dirty="0">
                <a:solidFill>
                  <a:srgbClr val="000000"/>
                </a:solidFill>
              </a:rPr>
              <a:t>                    </a:t>
            </a:r>
            <a:r>
              <a:rPr lang="en-US" altLang="zh-CN" sz="2600" b="1" dirty="0">
                <a:solidFill>
                  <a:srgbClr val="000000"/>
                </a:solidFill>
              </a:rPr>
              <a:t>t</a:t>
            </a:r>
            <a:r>
              <a:rPr lang="en-US" altLang="zh-CN" sz="2600" b="1" baseline="-25000" dirty="0">
                <a:solidFill>
                  <a:srgbClr val="000000"/>
                </a:solidFill>
              </a:rPr>
              <a:t>2</a:t>
            </a:r>
            <a:r>
              <a:rPr lang="en-US" altLang="zh-CN" sz="2600" b="1" dirty="0">
                <a:solidFill>
                  <a:srgbClr val="000000"/>
                </a:solidFill>
              </a:rPr>
              <a:t>=(</a:t>
            </a:r>
            <a:r>
              <a:rPr lang="en-US" altLang="zh-CN" sz="2600" b="1" dirty="0">
                <a:solidFill>
                  <a:srgbClr val="008000"/>
                </a:solidFill>
              </a:rPr>
              <a:t>e</a:t>
            </a:r>
            <a:r>
              <a:rPr lang="en-US" altLang="zh-CN" sz="2600" b="1" baseline="-25000" dirty="0">
                <a:solidFill>
                  <a:srgbClr val="008000"/>
                </a:solidFill>
              </a:rPr>
              <a:t>6</a:t>
            </a:r>
            <a:r>
              <a:rPr lang="en-US" altLang="zh-CN" sz="2600" b="1" dirty="0">
                <a:solidFill>
                  <a:srgbClr val="000000"/>
                </a:solidFill>
              </a:rPr>
              <a:t>,e</a:t>
            </a:r>
            <a:r>
              <a:rPr lang="en-US" altLang="zh-CN" sz="2600" b="1" baseline="-25000" dirty="0">
                <a:solidFill>
                  <a:srgbClr val="000000"/>
                </a:solidFill>
              </a:rPr>
              <a:t>2</a:t>
            </a:r>
            <a:r>
              <a:rPr lang="en-US" altLang="zh-CN" sz="2600" b="1" dirty="0">
                <a:solidFill>
                  <a:srgbClr val="000000"/>
                </a:solidFill>
              </a:rPr>
              <a:t>,e</a:t>
            </a:r>
            <a:r>
              <a:rPr lang="en-US" altLang="zh-CN" sz="2600" b="1" baseline="-25000" dirty="0">
                <a:solidFill>
                  <a:srgbClr val="000000"/>
                </a:solidFill>
              </a:rPr>
              <a:t>3</a:t>
            </a:r>
            <a:r>
              <a:rPr lang="en-US" altLang="zh-CN" sz="2600" b="1" dirty="0">
                <a:solidFill>
                  <a:srgbClr val="000000"/>
                </a:solidFill>
              </a:rPr>
              <a:t>)    </a:t>
            </a:r>
          </a:p>
          <a:p>
            <a:pPr marL="1524000" indent="-1524000">
              <a:spcBef>
                <a:spcPct val="20000"/>
              </a:spcBef>
              <a:buClr>
                <a:schemeClr val="folHlink"/>
              </a:buClr>
              <a:buSzPct val="60000"/>
            </a:pPr>
            <a:r>
              <a:rPr lang="en-US" altLang="zh-CN" sz="2600" dirty="0">
                <a:solidFill>
                  <a:srgbClr val="000000"/>
                </a:solidFill>
              </a:rPr>
              <a:t>               </a:t>
            </a:r>
            <a:r>
              <a:rPr lang="zh-CN" altLang="en-US" sz="2600" b="1" dirty="0">
                <a:solidFill>
                  <a:srgbClr val="000000"/>
                </a:solidFill>
              </a:rPr>
              <a:t>满足 </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-t</a:t>
            </a:r>
            <a:r>
              <a:rPr lang="en-US" altLang="zh-CN" sz="2600" b="1" baseline="-25000" dirty="0">
                <a:solidFill>
                  <a:srgbClr val="000000"/>
                </a:solidFill>
              </a:rPr>
              <a:t>1</a:t>
            </a:r>
            <a:r>
              <a:rPr lang="en-US" altLang="zh-CN" sz="2600" b="1" dirty="0">
                <a:solidFill>
                  <a:srgbClr val="000000"/>
                </a:solidFill>
              </a:rPr>
              <a:t>=(e</a:t>
            </a:r>
            <a:r>
              <a:rPr lang="en-US" altLang="zh-CN" sz="2600" b="1" baseline="-25000" dirty="0">
                <a:solidFill>
                  <a:srgbClr val="000000"/>
                </a:solidFill>
              </a:rPr>
              <a:t>1</a:t>
            </a:r>
            <a:r>
              <a:rPr lang="en-US" altLang="zh-CN" sz="2600" b="1" dirty="0">
                <a:solidFill>
                  <a:srgbClr val="000000"/>
                </a:solidFill>
              </a:rPr>
              <a:t>),</a:t>
            </a:r>
          </a:p>
          <a:p>
            <a:pPr marL="1524000" indent="-1524000">
              <a:spcBef>
                <a:spcPct val="20000"/>
              </a:spcBef>
              <a:buClr>
                <a:schemeClr val="folHlink"/>
              </a:buClr>
              <a:buSzPct val="60000"/>
            </a:pPr>
            <a:r>
              <a:rPr lang="en-US" altLang="zh-CN" sz="2600" b="1" dirty="0">
                <a:solidFill>
                  <a:srgbClr val="000000"/>
                </a:solidFill>
              </a:rPr>
              <a:t>                   t</a:t>
            </a:r>
            <a:r>
              <a:rPr lang="en-US" altLang="zh-CN" sz="2600" b="1" baseline="-25000" dirty="0">
                <a:solidFill>
                  <a:srgbClr val="000000"/>
                </a:solidFill>
              </a:rPr>
              <a:t>1</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4</a:t>
            </a:r>
            <a:r>
              <a:rPr lang="en-US" altLang="zh-CN" sz="2600" b="1" dirty="0">
                <a:solidFill>
                  <a:srgbClr val="000000"/>
                </a:solidFill>
              </a:rPr>
              <a:t>),</a:t>
            </a:r>
          </a:p>
          <a:p>
            <a:pPr marL="1524000" indent="-1524000">
              <a:spcBef>
                <a:spcPct val="20000"/>
              </a:spcBef>
              <a:buClr>
                <a:schemeClr val="folHlink"/>
              </a:buClr>
              <a:buSzPct val="60000"/>
            </a:pPr>
            <a:r>
              <a:rPr lang="en-US" altLang="zh-CN" sz="2600" b="1" dirty="0">
                <a:solidFill>
                  <a:srgbClr val="000000"/>
                </a:solidFill>
              </a:rPr>
              <a:t>                   t</a:t>
            </a:r>
            <a:r>
              <a:rPr lang="en-US" altLang="zh-CN" sz="2600" b="1" baseline="-25000" dirty="0">
                <a:solidFill>
                  <a:srgbClr val="000000"/>
                </a:solidFill>
              </a:rPr>
              <a:t>2</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6</a:t>
            </a:r>
            <a:r>
              <a:rPr lang="en-US" altLang="zh-CN" sz="2600" b="1" dirty="0">
                <a:solidFill>
                  <a:srgbClr val="000000"/>
                </a:solidFill>
              </a:rPr>
              <a:t>),</a:t>
            </a:r>
          </a:p>
          <a:p>
            <a:pPr marL="1524000" indent="-1524000">
              <a:spcBef>
                <a:spcPct val="20000"/>
              </a:spcBef>
              <a:buClr>
                <a:schemeClr val="folHlink"/>
              </a:buClr>
              <a:buSzPct val="60000"/>
            </a:pPr>
            <a:r>
              <a:rPr lang="en-US" altLang="zh-CN" sz="2600" b="1" dirty="0">
                <a:solidFill>
                  <a:srgbClr val="000000"/>
                </a:solidFill>
              </a:rPr>
              <a:t>                   S</a:t>
            </a:r>
            <a:r>
              <a:rPr lang="en-US" altLang="zh-CN" sz="2600" b="1" baseline="-25000" dirty="0">
                <a:solidFill>
                  <a:srgbClr val="000000"/>
                </a:solidFill>
              </a:rPr>
              <a:t>e1</a:t>
            </a:r>
            <a:r>
              <a:rPr lang="en-US" altLang="zh-CN" sz="2600" b="1" dirty="0">
                <a:solidFill>
                  <a:srgbClr val="000000"/>
                </a:solidFill>
              </a:rPr>
              <a:t>(t</a:t>
            </a:r>
            <a:r>
              <a:rPr lang="en-US" altLang="zh-CN" sz="2600" b="1" baseline="-25000" dirty="0">
                <a:solidFill>
                  <a:srgbClr val="000000"/>
                </a:solidFill>
              </a:rPr>
              <a:t>0</a:t>
            </a:r>
            <a:r>
              <a:rPr lang="en-US" altLang="zh-CN" sz="2600" b="1" dirty="0">
                <a:solidFill>
                  <a:srgbClr val="000000"/>
                </a:solidFill>
              </a:rPr>
              <a:t>)=(e</a:t>
            </a:r>
            <a:r>
              <a:rPr lang="en-US" altLang="zh-CN" sz="2600" b="1" baseline="-25000" dirty="0">
                <a:solidFill>
                  <a:srgbClr val="000000"/>
                </a:solidFill>
              </a:rPr>
              <a:t>1</a:t>
            </a:r>
            <a:r>
              <a:rPr lang="en-US" altLang="zh-CN" sz="2600" b="1" dirty="0">
                <a:solidFill>
                  <a:srgbClr val="000000"/>
                </a:solidFill>
              </a:rPr>
              <a:t>,e</a:t>
            </a:r>
            <a:r>
              <a:rPr lang="en-US" altLang="zh-CN" sz="2600" b="1" baseline="-25000" dirty="0">
                <a:solidFill>
                  <a:srgbClr val="000000"/>
                </a:solidFill>
              </a:rPr>
              <a:t>4</a:t>
            </a:r>
            <a:r>
              <a:rPr lang="en-US" altLang="zh-CN" sz="2600" b="1" dirty="0">
                <a:solidFill>
                  <a:srgbClr val="000000"/>
                </a:solidFill>
              </a:rPr>
              <a:t>, e</a:t>
            </a:r>
            <a:r>
              <a:rPr lang="en-US" altLang="zh-CN" sz="2600" b="1" baseline="-25000" dirty="0">
                <a:solidFill>
                  <a:srgbClr val="000000"/>
                </a:solidFill>
              </a:rPr>
              <a:t>6</a:t>
            </a:r>
            <a:r>
              <a:rPr lang="en-US" altLang="zh-CN" sz="2600" b="1" dirty="0">
                <a:solidFill>
                  <a:srgbClr val="000000"/>
                </a:solidFill>
              </a:rPr>
              <a:t>) </a:t>
            </a:r>
            <a:r>
              <a:rPr lang="zh-CN" altLang="en-US" sz="2600" b="1" dirty="0">
                <a:solidFill>
                  <a:srgbClr val="000000"/>
                </a:solidFill>
              </a:rPr>
              <a:t>。</a:t>
            </a:r>
          </a:p>
          <a:p>
            <a:pPr marL="1524000" indent="-1524000">
              <a:spcBef>
                <a:spcPct val="20000"/>
              </a:spcBef>
              <a:buClr>
                <a:schemeClr val="folHlink"/>
              </a:buClr>
              <a:buSzPct val="60000"/>
            </a:pPr>
            <a:endParaRPr lang="zh-CN" altLang="en-US" sz="2600" b="1" dirty="0">
              <a:solidFill>
                <a:srgbClr val="000000"/>
              </a:solidFill>
            </a:endParaRPr>
          </a:p>
          <a:p>
            <a:pPr marL="1524000" indent="-1524000">
              <a:spcBef>
                <a:spcPct val="20000"/>
              </a:spcBef>
              <a:buClr>
                <a:schemeClr val="folHlink"/>
              </a:buClr>
              <a:buSzPct val="60000"/>
            </a:pPr>
            <a:r>
              <a:rPr lang="zh-CN" altLang="en-US" sz="2600" b="1" dirty="0">
                <a:solidFill>
                  <a:srgbClr val="000000"/>
                </a:solidFill>
              </a:rPr>
              <a:t>                         </a:t>
            </a:r>
          </a:p>
        </p:txBody>
      </p:sp>
      <p:cxnSp>
        <p:nvCxnSpPr>
          <p:cNvPr id="6" name="Straight Arrow Connector 5">
            <a:extLst>
              <a:ext uri="{FF2B5EF4-FFF2-40B4-BE49-F238E27FC236}">
                <a16:creationId xmlns:a16="http://schemas.microsoft.com/office/drawing/2014/main" id="{C3F8C254-8D23-44D0-B787-379E9B71CC20}"/>
              </a:ext>
            </a:extLst>
          </p:cNvPr>
          <p:cNvCxnSpPr>
            <a:cxnSpLocks/>
          </p:cNvCxnSpPr>
          <p:nvPr/>
        </p:nvCxnSpPr>
        <p:spPr>
          <a:xfrm>
            <a:off x="3866605" y="3560794"/>
            <a:ext cx="0" cy="206393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77B3410F-B23C-4B0E-880F-49344F6E9E52}"/>
              </a:ext>
            </a:extLst>
          </p:cNvPr>
          <p:cNvCxnSpPr/>
          <p:nvPr/>
        </p:nvCxnSpPr>
        <p:spPr>
          <a:xfrm>
            <a:off x="3866606" y="3560795"/>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1965F7F5-80B5-4768-93B8-A6815843D079}"/>
              </a:ext>
            </a:extLst>
          </p:cNvPr>
          <p:cNvCxnSpPr>
            <a:cxnSpLocks/>
          </p:cNvCxnSpPr>
          <p:nvPr/>
        </p:nvCxnSpPr>
        <p:spPr>
          <a:xfrm flipH="1" flipV="1">
            <a:off x="2429691" y="4309732"/>
            <a:ext cx="1436914" cy="1314995"/>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3504C7EE-63E8-4F08-BC76-217C2577885F}"/>
              </a:ext>
            </a:extLst>
          </p:cNvPr>
          <p:cNvCxnSpPr>
            <a:cxnSpLocks/>
          </p:cNvCxnSpPr>
          <p:nvPr/>
        </p:nvCxnSpPr>
        <p:spPr>
          <a:xfrm>
            <a:off x="2429692" y="4309731"/>
            <a:ext cx="2978331" cy="0"/>
          </a:xfrm>
          <a:prstGeom prst="straightConnector1">
            <a:avLst/>
          </a:prstGeom>
          <a:ln>
            <a:solidFill>
              <a:srgbClr val="009900"/>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34A167C-EE04-41F7-95EC-400B6010E907}"/>
              </a:ext>
            </a:extLst>
          </p:cNvPr>
          <p:cNvCxnSpPr>
            <a:cxnSpLocks/>
          </p:cNvCxnSpPr>
          <p:nvPr/>
        </p:nvCxnSpPr>
        <p:spPr>
          <a:xfrm flipV="1">
            <a:off x="2499361" y="3560795"/>
            <a:ext cx="1367245" cy="748936"/>
          </a:xfrm>
          <a:prstGeom prst="straightConnector1">
            <a:avLst/>
          </a:prstGeom>
          <a:ln>
            <a:solidFill>
              <a:srgbClr val="9933FF"/>
            </a:solidFill>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EEF44B7C-7E35-4FCB-8B57-6D68CBE019C8}"/>
              </a:ext>
            </a:extLst>
          </p:cNvPr>
          <p:cNvCxnSpPr>
            <a:cxnSpLocks/>
          </p:cNvCxnSpPr>
          <p:nvPr/>
        </p:nvCxnSpPr>
        <p:spPr>
          <a:xfrm flipH="1">
            <a:off x="3866605" y="4309732"/>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959F8A3D-0760-487A-A87C-2F7F628DABF0}"/>
              </a:ext>
            </a:extLst>
          </p:cNvPr>
          <p:cNvSpPr txBox="1"/>
          <p:nvPr/>
        </p:nvSpPr>
        <p:spPr>
          <a:xfrm>
            <a:off x="4502338" y="3512877"/>
            <a:ext cx="487665" cy="369332"/>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13" name="TextBox 12">
            <a:extLst>
              <a:ext uri="{FF2B5EF4-FFF2-40B4-BE49-F238E27FC236}">
                <a16:creationId xmlns:a16="http://schemas.microsoft.com/office/drawing/2014/main" id="{0EE79C15-2B11-47B5-BD94-BD4C70F6E5D1}"/>
              </a:ext>
            </a:extLst>
          </p:cNvPr>
          <p:cNvSpPr txBox="1"/>
          <p:nvPr/>
        </p:nvSpPr>
        <p:spPr>
          <a:xfrm>
            <a:off x="2807478" y="4889249"/>
            <a:ext cx="487665" cy="369332"/>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14" name="TextBox 13">
            <a:extLst>
              <a:ext uri="{FF2B5EF4-FFF2-40B4-BE49-F238E27FC236}">
                <a16:creationId xmlns:a16="http://schemas.microsoft.com/office/drawing/2014/main" id="{4F4AB851-EBA8-4A72-8645-88EC81509E93}"/>
              </a:ext>
            </a:extLst>
          </p:cNvPr>
          <p:cNvSpPr txBox="1"/>
          <p:nvPr/>
        </p:nvSpPr>
        <p:spPr>
          <a:xfrm>
            <a:off x="3834648" y="4657984"/>
            <a:ext cx="487665" cy="369332"/>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15" name="TextBox 14">
            <a:extLst>
              <a:ext uri="{FF2B5EF4-FFF2-40B4-BE49-F238E27FC236}">
                <a16:creationId xmlns:a16="http://schemas.microsoft.com/office/drawing/2014/main" id="{6EC0CE85-D34A-42F4-AE1E-94E6D9DBF312}"/>
              </a:ext>
            </a:extLst>
          </p:cNvPr>
          <p:cNvSpPr txBox="1"/>
          <p:nvPr/>
        </p:nvSpPr>
        <p:spPr>
          <a:xfrm>
            <a:off x="4605355" y="4827834"/>
            <a:ext cx="487665" cy="369332"/>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16" name="TextBox 15">
            <a:extLst>
              <a:ext uri="{FF2B5EF4-FFF2-40B4-BE49-F238E27FC236}">
                <a16:creationId xmlns:a16="http://schemas.microsoft.com/office/drawing/2014/main" id="{27D65E12-6F9D-4797-AB17-E122BE6F40A5}"/>
              </a:ext>
            </a:extLst>
          </p:cNvPr>
          <p:cNvSpPr txBox="1"/>
          <p:nvPr/>
        </p:nvSpPr>
        <p:spPr>
          <a:xfrm>
            <a:off x="4006683" y="3906488"/>
            <a:ext cx="487665" cy="369332"/>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17" name="TextBox 16">
            <a:extLst>
              <a:ext uri="{FF2B5EF4-FFF2-40B4-BE49-F238E27FC236}">
                <a16:creationId xmlns:a16="http://schemas.microsoft.com/office/drawing/2014/main" id="{1F79C476-E2A9-405D-8444-C91ACDAB9AA5}"/>
              </a:ext>
            </a:extLst>
          </p:cNvPr>
          <p:cNvSpPr txBox="1"/>
          <p:nvPr/>
        </p:nvSpPr>
        <p:spPr>
          <a:xfrm>
            <a:off x="1925744" y="4078899"/>
            <a:ext cx="773627" cy="369332"/>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18" name="TextBox 17">
            <a:extLst>
              <a:ext uri="{FF2B5EF4-FFF2-40B4-BE49-F238E27FC236}">
                <a16:creationId xmlns:a16="http://schemas.microsoft.com/office/drawing/2014/main" id="{2DBE8025-8738-4209-82E9-E32032C46FFA}"/>
              </a:ext>
            </a:extLst>
          </p:cNvPr>
          <p:cNvSpPr txBox="1"/>
          <p:nvPr/>
        </p:nvSpPr>
        <p:spPr>
          <a:xfrm>
            <a:off x="3557018" y="3068638"/>
            <a:ext cx="597006" cy="369332"/>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19" name="TextBox 18">
            <a:extLst>
              <a:ext uri="{FF2B5EF4-FFF2-40B4-BE49-F238E27FC236}">
                <a16:creationId xmlns:a16="http://schemas.microsoft.com/office/drawing/2014/main" id="{3CC520D2-EF23-407F-8256-58A3EE596EF2}"/>
              </a:ext>
            </a:extLst>
          </p:cNvPr>
          <p:cNvSpPr txBox="1"/>
          <p:nvPr/>
        </p:nvSpPr>
        <p:spPr>
          <a:xfrm>
            <a:off x="5424002" y="4037419"/>
            <a:ext cx="585261" cy="369332"/>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20" name="TextBox 19">
            <a:extLst>
              <a:ext uri="{FF2B5EF4-FFF2-40B4-BE49-F238E27FC236}">
                <a16:creationId xmlns:a16="http://schemas.microsoft.com/office/drawing/2014/main" id="{75E3ECA4-F18F-4A4F-90D6-073B2DEAE5F9}"/>
              </a:ext>
            </a:extLst>
          </p:cNvPr>
          <p:cNvSpPr txBox="1"/>
          <p:nvPr/>
        </p:nvSpPr>
        <p:spPr>
          <a:xfrm>
            <a:off x="3674589" y="5538809"/>
            <a:ext cx="583423" cy="369332"/>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21" name="TextBox 20">
            <a:extLst>
              <a:ext uri="{FF2B5EF4-FFF2-40B4-BE49-F238E27FC236}">
                <a16:creationId xmlns:a16="http://schemas.microsoft.com/office/drawing/2014/main" id="{F55A0E7B-E9B3-41F3-851F-76DCE62593BA}"/>
              </a:ext>
            </a:extLst>
          </p:cNvPr>
          <p:cNvSpPr txBox="1"/>
          <p:nvPr/>
        </p:nvSpPr>
        <p:spPr>
          <a:xfrm>
            <a:off x="2716996" y="3634803"/>
            <a:ext cx="487665" cy="369332"/>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
        <p:nvSpPr>
          <p:cNvPr id="24" name="Arc 23">
            <a:extLst>
              <a:ext uri="{FF2B5EF4-FFF2-40B4-BE49-F238E27FC236}">
                <a16:creationId xmlns:a16="http://schemas.microsoft.com/office/drawing/2014/main" id="{04616ABA-754F-4BD0-B85C-9805DC9FA3BB}"/>
              </a:ext>
            </a:extLst>
          </p:cNvPr>
          <p:cNvSpPr/>
          <p:nvPr/>
        </p:nvSpPr>
        <p:spPr>
          <a:xfrm rot="2841656">
            <a:off x="676279" y="3085664"/>
            <a:ext cx="2846794" cy="2851903"/>
          </a:xfrm>
          <a:prstGeom prst="arc">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25" name="TextBox 24">
            <a:extLst>
              <a:ext uri="{FF2B5EF4-FFF2-40B4-BE49-F238E27FC236}">
                <a16:creationId xmlns:a16="http://schemas.microsoft.com/office/drawing/2014/main" id="{C9E7F12B-E073-456B-9D56-4D408E8F0BDF}"/>
              </a:ext>
            </a:extLst>
          </p:cNvPr>
          <p:cNvSpPr txBox="1"/>
          <p:nvPr/>
        </p:nvSpPr>
        <p:spPr>
          <a:xfrm>
            <a:off x="2350920" y="3196418"/>
            <a:ext cx="811428" cy="369332"/>
          </a:xfrm>
          <a:prstGeom prst="rect">
            <a:avLst/>
          </a:prstGeom>
          <a:noFill/>
        </p:spPr>
        <p:txBody>
          <a:bodyPr wrap="square" rtlCol="0">
            <a:spAutoFit/>
          </a:bodyPr>
          <a:lstStyle/>
          <a:p>
            <a:r>
              <a:rPr lang="zh-CN" altLang="en-US" dirty="0"/>
              <a:t>割集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3525">
                                            <p:txEl>
                                              <p:pRg st="0" end="0"/>
                                            </p:txEl>
                                          </p:spTgt>
                                        </p:tgtEl>
                                        <p:attrNameLst>
                                          <p:attrName>style.visibility</p:attrName>
                                        </p:attrNameLst>
                                      </p:cBhvr>
                                      <p:to>
                                        <p:strVal val="visible"/>
                                      </p:to>
                                    </p:set>
                                    <p:animEffect transition="in" filter="blinds(horizontal)">
                                      <p:cBhvr>
                                        <p:cTn id="7" dur="500"/>
                                        <p:tgtEl>
                                          <p:spTgt spid="1003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25">
                                            <p:txEl>
                                              <p:pRg st="1" end="1"/>
                                            </p:txEl>
                                          </p:spTgt>
                                        </p:tgtEl>
                                        <p:attrNameLst>
                                          <p:attrName>style.visibility</p:attrName>
                                        </p:attrNameLst>
                                      </p:cBhvr>
                                      <p:to>
                                        <p:strVal val="visible"/>
                                      </p:to>
                                    </p:set>
                                    <p:animEffect transition="in" filter="blinds(horizontal)">
                                      <p:cBhvr>
                                        <p:cTn id="12" dur="500"/>
                                        <p:tgtEl>
                                          <p:spTgt spid="10035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3525">
                                            <p:txEl>
                                              <p:pRg st="2" end="2"/>
                                            </p:txEl>
                                          </p:spTgt>
                                        </p:tgtEl>
                                        <p:attrNameLst>
                                          <p:attrName>style.visibility</p:attrName>
                                        </p:attrNameLst>
                                      </p:cBhvr>
                                      <p:to>
                                        <p:strVal val="visible"/>
                                      </p:to>
                                    </p:set>
                                    <p:animEffect transition="in" filter="blinds(horizontal)">
                                      <p:cBhvr>
                                        <p:cTn id="17" dur="500"/>
                                        <p:tgtEl>
                                          <p:spTgt spid="10035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3525">
                                            <p:txEl>
                                              <p:pRg st="3" end="3"/>
                                            </p:txEl>
                                          </p:spTgt>
                                        </p:tgtEl>
                                        <p:attrNameLst>
                                          <p:attrName>style.visibility</p:attrName>
                                        </p:attrNameLst>
                                      </p:cBhvr>
                                      <p:to>
                                        <p:strVal val="visible"/>
                                      </p:to>
                                    </p:set>
                                    <p:animEffect transition="in" filter="blinds(horizontal)">
                                      <p:cBhvr>
                                        <p:cTn id="22" dur="500"/>
                                        <p:tgtEl>
                                          <p:spTgt spid="10035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3525">
                                            <p:txEl>
                                              <p:pRg st="4" end="4"/>
                                            </p:txEl>
                                          </p:spTgt>
                                        </p:tgtEl>
                                        <p:attrNameLst>
                                          <p:attrName>style.visibility</p:attrName>
                                        </p:attrNameLst>
                                      </p:cBhvr>
                                      <p:to>
                                        <p:strVal val="visible"/>
                                      </p:to>
                                    </p:set>
                                    <p:animEffect transition="in" filter="blinds(horizontal)">
                                      <p:cBhvr>
                                        <p:cTn id="27" dur="500"/>
                                        <p:tgtEl>
                                          <p:spTgt spid="10035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03525">
                                            <p:txEl>
                                              <p:pRg st="5" end="5"/>
                                            </p:txEl>
                                          </p:spTgt>
                                        </p:tgtEl>
                                        <p:attrNameLst>
                                          <p:attrName>style.visibility</p:attrName>
                                        </p:attrNameLst>
                                      </p:cBhvr>
                                      <p:to>
                                        <p:strVal val="visible"/>
                                      </p:to>
                                    </p:set>
                                    <p:animEffect transition="in" filter="blinds(horizontal)">
                                      <p:cBhvr>
                                        <p:cTn id="32" dur="500"/>
                                        <p:tgtEl>
                                          <p:spTgt spid="10035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03525">
                                            <p:txEl>
                                              <p:pRg st="6" end="6"/>
                                            </p:txEl>
                                          </p:spTgt>
                                        </p:tgtEl>
                                        <p:attrNameLst>
                                          <p:attrName>style.visibility</p:attrName>
                                        </p:attrNameLst>
                                      </p:cBhvr>
                                      <p:to>
                                        <p:strVal val="visible"/>
                                      </p:to>
                                    </p:set>
                                    <p:animEffect transition="in" filter="blinds(horizontal)">
                                      <p:cBhvr>
                                        <p:cTn id="37" dur="500"/>
                                        <p:tgtEl>
                                          <p:spTgt spid="10035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Rot="1" noChangeArrowheads="1"/>
          </p:cNvSpPr>
          <p:nvPr/>
        </p:nvSpPr>
        <p:spPr bwMode="auto">
          <a:xfrm>
            <a:off x="1981200" y="333376"/>
            <a:ext cx="8229600" cy="671513"/>
          </a:xfrm>
          <a:prstGeom prst="rect">
            <a:avLst/>
          </a:prstGeom>
          <a:noFill/>
          <a:ln w="9525">
            <a:noFill/>
            <a:miter lim="800000"/>
            <a:headEnd/>
            <a:tailEnd/>
          </a:ln>
          <a:effectLst/>
        </p:spPr>
        <p:txBody>
          <a:bodyPr anchor="ctr"/>
          <a:lstStyle/>
          <a:p>
            <a:r>
              <a:rPr lang="en-US" altLang="zh-CN" sz="4000" b="1" dirty="0">
                <a:latin typeface="Garamond" pitchFamily="18" charset="0"/>
              </a:rPr>
              <a:t> </a:t>
            </a:r>
            <a:r>
              <a:rPr lang="zh-CN" altLang="en-US" sz="4000" b="1" dirty="0">
                <a:latin typeface="Garamond" pitchFamily="18" charset="0"/>
              </a:rPr>
              <a:t>支撑树的生成</a:t>
            </a:r>
          </a:p>
        </p:txBody>
      </p:sp>
      <p:sp>
        <p:nvSpPr>
          <p:cNvPr id="1005571" name="Rectangle 3"/>
          <p:cNvSpPr>
            <a:spLocks noChangeArrowheads="1"/>
          </p:cNvSpPr>
          <p:nvPr/>
        </p:nvSpPr>
        <p:spPr bwMode="auto">
          <a:xfrm>
            <a:off x="1730376" y="1196975"/>
            <a:ext cx="8469313" cy="1758950"/>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latin typeface="Times New Roman" panose="02020603050405020304" pitchFamily="18" charset="0"/>
                <a:cs typeface="Times New Roman" panose="02020603050405020304" pitchFamily="18" charset="0"/>
              </a:rPr>
              <a:t>定义</a:t>
            </a:r>
            <a:r>
              <a:rPr lang="en-US" altLang="zh-CN" sz="2600" b="1" dirty="0">
                <a:solidFill>
                  <a:srgbClr val="FF0000"/>
                </a:solidFill>
                <a:latin typeface="Times New Roman" panose="02020603050405020304" pitchFamily="18" charset="0"/>
                <a:cs typeface="Times New Roman" panose="02020603050405020304" pitchFamily="18" charset="0"/>
              </a:rPr>
              <a:t>3.5.2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e,b</a:t>
            </a:r>
            <a:r>
              <a:rPr lang="en-US" altLang="zh-CN" sz="2600" b="1" dirty="0">
                <a:solidFill>
                  <a:srgbClr val="000000"/>
                </a:solidFill>
                <a:latin typeface="Times New Roman" panose="02020603050405020304" pitchFamily="18" charset="0"/>
                <a:cs typeface="Times New Roman" panose="02020603050405020304" pitchFamily="18" charset="0"/>
              </a:rPr>
              <a:t>)|b ∈ S</a:t>
            </a:r>
            <a:r>
              <a:rPr lang="en-US" altLang="zh-CN" sz="2600" b="1" baseline="-25000" dirty="0">
                <a:solidFill>
                  <a:srgbClr val="000000"/>
                </a:solidFill>
                <a:latin typeface="Times New Roman" panose="02020603050405020304" pitchFamily="18" charset="0"/>
                <a:cs typeface="Times New Roman" panose="02020603050405020304" pitchFamily="18" charset="0"/>
              </a:rPr>
              <a:t>e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b≠e</a:t>
            </a:r>
            <a:r>
              <a:rPr lang="en-US" altLang="zh-CN" sz="26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pPr>
            <a:r>
              <a:rPr lang="en-US" altLang="zh-CN" sz="2600" b="1" dirty="0">
                <a:solidFill>
                  <a:srgbClr val="000000"/>
                </a:solidFill>
                <a:latin typeface="Times New Roman" panose="02020603050405020304" pitchFamily="18" charset="0"/>
                <a:cs typeface="Times New Roman" panose="02020603050405020304" pitchFamily="18" charset="0"/>
              </a:rPr>
              <a:t>                  </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zh-CN" altLang="en-US" sz="2600" b="1" dirty="0">
                <a:solidFill>
                  <a:srgbClr val="000000"/>
                </a:solidFill>
                <a:latin typeface="Times New Roman" panose="02020603050405020304" pitchFamily="18" charset="0"/>
                <a:cs typeface="Times New Roman" panose="02020603050405020304" pitchFamily="18" charset="0"/>
              </a:rPr>
              <a:t>表示对</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的某棵参考树</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 e∈t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zh-CN" altLang="en-US" sz="2600" b="1" dirty="0">
                <a:solidFill>
                  <a:srgbClr val="000000"/>
                </a:solidFill>
                <a:latin typeface="Times New Roman" panose="02020603050405020304" pitchFamily="18" charset="0"/>
                <a:cs typeface="Times New Roman" panose="02020603050405020304" pitchFamily="18" charset="0"/>
              </a:rPr>
              <a:t>。逐一用其基本割集</a:t>
            </a:r>
            <a:r>
              <a:rPr lang="en-US" altLang="zh-CN" sz="2600" b="1" dirty="0">
                <a:solidFill>
                  <a:srgbClr val="000000"/>
                </a:solidFill>
                <a:latin typeface="Times New Roman" panose="02020603050405020304" pitchFamily="18" charset="0"/>
                <a:cs typeface="Times New Roman" panose="02020603050405020304" pitchFamily="18" charset="0"/>
              </a:rPr>
              <a:t>S</a:t>
            </a:r>
            <a:r>
              <a:rPr lang="en-US" altLang="zh-CN" sz="2600" b="1" baseline="-25000" dirty="0">
                <a:solidFill>
                  <a:srgbClr val="000000"/>
                </a:solidFill>
                <a:latin typeface="Times New Roman" panose="02020603050405020304" pitchFamily="18" charset="0"/>
                <a:cs typeface="Times New Roman" panose="02020603050405020304" pitchFamily="18" charset="0"/>
              </a:rPr>
              <a:t>e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cs typeface="Times New Roman" panose="02020603050405020304" pitchFamily="18" charset="0"/>
              </a:rPr>
              <a:t>的每条边去替换</a:t>
            </a:r>
            <a:r>
              <a:rPr lang="en-US" altLang="zh-CN" sz="2600" b="1" dirty="0">
                <a:solidFill>
                  <a:srgbClr val="000000"/>
                </a:solidFill>
                <a:latin typeface="Times New Roman" panose="02020603050405020304" pitchFamily="18" charset="0"/>
                <a:cs typeface="Times New Roman" panose="02020603050405020304" pitchFamily="18" charset="0"/>
              </a:rPr>
              <a:t>e</a:t>
            </a:r>
            <a:r>
              <a:rPr lang="zh-CN" altLang="en-US" sz="2600" b="1" dirty="0">
                <a:solidFill>
                  <a:srgbClr val="000000"/>
                </a:solidFill>
                <a:latin typeface="Times New Roman" panose="02020603050405020304" pitchFamily="18" charset="0"/>
                <a:cs typeface="Times New Roman" panose="02020603050405020304" pitchFamily="18" charset="0"/>
              </a:rPr>
              <a:t>，即进行基本树变换之后的新树集合。</a:t>
            </a:r>
          </a:p>
        </p:txBody>
      </p:sp>
      <p:sp>
        <p:nvSpPr>
          <p:cNvPr id="1005572" name="Rectangle 4"/>
          <p:cNvSpPr>
            <a:spLocks noChangeArrowheads="1"/>
          </p:cNvSpPr>
          <p:nvPr/>
        </p:nvSpPr>
        <p:spPr bwMode="auto">
          <a:xfrm>
            <a:off x="1703388" y="2852739"/>
            <a:ext cx="8964612" cy="885825"/>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3.5.3  </a:t>
            </a:r>
            <a:r>
              <a:rPr lang="zh-CN" altLang="en-US" sz="2600" b="1" dirty="0">
                <a:solidFill>
                  <a:srgbClr val="000000"/>
                </a:solidFill>
                <a:latin typeface="Times New Roman" panose="02020603050405020304" pitchFamily="18" charset="0"/>
                <a:cs typeface="Times New Roman" panose="02020603050405020304" pitchFamily="18" charset="0"/>
              </a:rPr>
              <a:t>设</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1</a:t>
            </a:r>
            <a:r>
              <a:rPr lang="en-US" altLang="zh-CN" sz="2600" b="1" dirty="0">
                <a:solidFill>
                  <a:srgbClr val="000000"/>
                </a:solidFill>
                <a:latin typeface="Times New Roman" panose="02020603050405020304" pitchFamily="18" charset="0"/>
                <a:cs typeface="Times New Roman" panose="02020603050405020304" pitchFamily="18" charset="0"/>
              </a:rPr>
              <a:t>,e</a:t>
            </a:r>
            <a:r>
              <a:rPr lang="en-US" altLang="zh-CN" sz="2600" b="1" baseline="-25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a:t>
            </a:r>
            <a:r>
              <a:rPr lang="en-US" altLang="zh-CN" sz="2600" b="1" dirty="0" err="1">
                <a:solidFill>
                  <a:srgbClr val="000000"/>
                </a:solidFill>
                <a:latin typeface="Times New Roman" panose="02020603050405020304" pitchFamily="18" charset="0"/>
                <a:cs typeface="Times New Roman" panose="02020603050405020304" pitchFamily="18" charset="0"/>
              </a:rPr>
              <a:t>e</a:t>
            </a:r>
            <a:r>
              <a:rPr lang="en-US" altLang="zh-CN" sz="2600" b="1" baseline="-25000" dirty="0" err="1">
                <a:solidFill>
                  <a:srgbClr val="000000"/>
                </a:solidFill>
                <a:latin typeface="Times New Roman" panose="02020603050405020304" pitchFamily="18" charset="0"/>
                <a:cs typeface="Times New Roman" panose="02020603050405020304" pitchFamily="18" charset="0"/>
              </a:rPr>
              <a:t>k</a:t>
            </a:r>
            <a:r>
              <a:rPr lang="en-US" altLang="zh-CN"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是</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中的参考树。则</a:t>
            </a:r>
            <a:r>
              <a:rPr lang="en-US" altLang="zh-CN" sz="2600" b="1" dirty="0">
                <a:solidFill>
                  <a:srgbClr val="000000"/>
                </a:solidFill>
                <a:latin typeface="Times New Roman" panose="02020603050405020304" pitchFamily="18" charset="0"/>
                <a:cs typeface="Times New Roman" panose="02020603050405020304" pitchFamily="18" charset="0"/>
              </a:rPr>
              <a:t>G</a:t>
            </a:r>
            <a:r>
              <a:rPr lang="zh-CN" altLang="en-US" sz="2600" b="1" dirty="0">
                <a:solidFill>
                  <a:srgbClr val="000000"/>
                </a:solidFill>
                <a:latin typeface="Times New Roman" panose="02020603050405020304" pitchFamily="18" charset="0"/>
                <a:cs typeface="Times New Roman" panose="02020603050405020304" pitchFamily="18" charset="0"/>
              </a:rPr>
              <a:t>中与</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25000" dirty="0">
                <a:solidFill>
                  <a:srgbClr val="000000"/>
                </a:solidFill>
                <a:latin typeface="Times New Roman" panose="02020603050405020304" pitchFamily="18" charset="0"/>
                <a:cs typeface="Times New Roman" panose="02020603050405020304" pitchFamily="18" charset="0"/>
              </a:rPr>
              <a:t>0</a:t>
            </a:r>
            <a:r>
              <a:rPr lang="zh-CN" altLang="en-US" sz="2600" b="1" dirty="0">
                <a:solidFill>
                  <a:srgbClr val="000000"/>
                </a:solidFill>
                <a:latin typeface="Times New Roman" panose="02020603050405020304" pitchFamily="18" charset="0"/>
                <a:cs typeface="Times New Roman" panose="02020603050405020304" pitchFamily="18" charset="0"/>
              </a:rPr>
              <a:t>距离为</a:t>
            </a:r>
            <a:r>
              <a:rPr lang="en-US" altLang="zh-CN" sz="2600" b="1"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的树恰在</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 </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600" b="1" dirty="0">
                <a:solidFill>
                  <a:srgbClr val="000000"/>
                </a:solidFill>
                <a:latin typeface="Times New Roman" panose="02020603050405020304" pitchFamily="18" charset="0"/>
                <a:cs typeface="Times New Roman" panose="02020603050405020304" pitchFamily="18" charset="0"/>
              </a:rPr>
              <a:t> , </a:t>
            </a:r>
            <a:r>
              <a:rPr lang="en-US" altLang="zh-CN" b="1" dirty="0">
                <a:solidFill>
                  <a:srgbClr val="000000"/>
                </a:solidFill>
                <a:latin typeface="Times New Roman" panose="02020603050405020304" pitchFamily="18" charset="0"/>
                <a:cs typeface="Times New Roman" panose="02020603050405020304" pitchFamily="18" charset="0"/>
              </a:rPr>
              <a:t>… , </a:t>
            </a:r>
            <a:r>
              <a:rPr lang="en-US" altLang="zh-CN" sz="26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k</a:t>
            </a:r>
            <a:r>
              <a:rPr lang="en-US" altLang="zh-CN" b="1" baseline="30000"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cs typeface="Times New Roman" panose="02020603050405020304" pitchFamily="18" charset="0"/>
              </a:rPr>
              <a:t>的某个集合之中。</a:t>
            </a:r>
          </a:p>
        </p:txBody>
      </p:sp>
      <p:sp>
        <p:nvSpPr>
          <p:cNvPr id="1005573" name="Rectangle 5"/>
          <p:cNvSpPr>
            <a:spLocks noChangeArrowheads="1"/>
          </p:cNvSpPr>
          <p:nvPr/>
        </p:nvSpPr>
        <p:spPr bwMode="auto">
          <a:xfrm>
            <a:off x="1703388" y="3789363"/>
            <a:ext cx="8686800" cy="2412968"/>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400" b="1" dirty="0">
                <a:solidFill>
                  <a:srgbClr val="FF0000"/>
                </a:solidFill>
                <a:latin typeface="Times New Roman" panose="02020603050405020304" pitchFamily="18" charset="0"/>
                <a:cs typeface="Times New Roman" panose="02020603050405020304" pitchFamily="18" charset="0"/>
              </a:rPr>
              <a:t>定义            </a:t>
            </a:r>
            <a:r>
              <a:rPr lang="zh-CN" altLang="en-US" sz="2400" b="1" dirty="0">
                <a:solidFill>
                  <a:srgbClr val="000000"/>
                </a:solidFill>
                <a:latin typeface="Times New Roman" panose="02020603050405020304" pitchFamily="18" charset="0"/>
                <a:cs typeface="Times New Roman" panose="02020603050405020304" pitchFamily="18" charset="0"/>
              </a:rPr>
              <a:t>类似令</a:t>
            </a:r>
            <a:r>
              <a:rPr lang="en-US" altLang="zh-CN" sz="26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r</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s</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e</a:t>
            </a:r>
            <a:r>
              <a:rPr lang="en-US" altLang="zh-CN" sz="2400" b="1" baseline="-25000" dirty="0" err="1">
                <a:solidFill>
                  <a:srgbClr val="000000"/>
                </a:solidFill>
                <a:latin typeface="Times New Roman" panose="02020603050405020304" pitchFamily="18" charset="0"/>
                <a:cs typeface="Times New Roman" panose="02020603050405020304" pitchFamily="18" charset="0"/>
              </a:rPr>
              <a:t>s</a:t>
            </a:r>
            <a:r>
              <a:rPr lang="en-US" altLang="zh-CN" sz="2400" b="1" dirty="0" err="1">
                <a:solidFill>
                  <a:srgbClr val="000000"/>
                </a:solidFill>
                <a:latin typeface="Times New Roman" panose="02020603050405020304" pitchFamily="18" charset="0"/>
                <a:cs typeface="Times New Roman" panose="02020603050405020304" pitchFamily="18" charset="0"/>
              </a:rPr>
              <a:t>,b</a:t>
            </a:r>
            <a:r>
              <a:rPr lang="en-US" altLang="zh-CN" sz="2400" b="1" dirty="0">
                <a:solidFill>
                  <a:srgbClr val="000000"/>
                </a:solidFill>
                <a:latin typeface="Times New Roman" panose="02020603050405020304" pitchFamily="18" charset="0"/>
                <a:cs typeface="Times New Roman" panose="02020603050405020304" pitchFamily="18" charset="0"/>
              </a:rPr>
              <a:t>)|b ∈ </a:t>
            </a:r>
            <a:r>
              <a:rPr lang="en-US" altLang="zh-CN" sz="2400" b="1" dirty="0" err="1">
                <a:solidFill>
                  <a:srgbClr val="000000"/>
                </a:solidFill>
                <a:latin typeface="Times New Roman" panose="02020603050405020304" pitchFamily="18" charset="0"/>
                <a:cs typeface="Times New Roman" panose="02020603050405020304" pitchFamily="18" charset="0"/>
              </a:rPr>
              <a:t>S</a:t>
            </a:r>
            <a:r>
              <a:rPr lang="en-US" altLang="zh-CN" sz="2400" b="1" baseline="-25000" dirty="0" err="1">
                <a:solidFill>
                  <a:srgbClr val="000000"/>
                </a:solidFill>
                <a:latin typeface="Times New Roman" panose="02020603050405020304" pitchFamily="18" charset="0"/>
                <a:cs typeface="Times New Roman" panose="02020603050405020304" pitchFamily="18" charset="0"/>
              </a:rPr>
              <a:t>e</a:t>
            </a:r>
            <a:r>
              <a:rPr lang="en-US" altLang="zh-CN" sz="2400" b="1" baseline="-40000" dirty="0" err="1">
                <a:solidFill>
                  <a:srgbClr val="000000"/>
                </a:solidFill>
                <a:latin typeface="Times New Roman" panose="02020603050405020304" pitchFamily="18" charset="0"/>
                <a:cs typeface="Times New Roman" panose="02020603050405020304" pitchFamily="18" charset="0"/>
              </a:rPr>
              <a:t>s</a:t>
            </a:r>
            <a:r>
              <a:rPr lang="en-US" altLang="zh-CN" sz="2400" b="1" dirty="0">
                <a:solidFill>
                  <a:srgbClr val="000000"/>
                </a:solidFill>
                <a:latin typeface="Times New Roman" panose="02020603050405020304" pitchFamily="18" charset="0"/>
                <a:cs typeface="Times New Roman" panose="02020603050405020304" pitchFamily="18" charset="0"/>
              </a:rPr>
              <a:t> (t), t ∈ </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r</a:t>
            </a:r>
            <a:r>
              <a:rPr lang="en-US" altLang="zh-CN" sz="2400" b="1" dirty="0" err="1">
                <a:solidFill>
                  <a:srgbClr val="000000"/>
                </a:solidFill>
                <a:latin typeface="Times New Roman" panose="02020603050405020304" pitchFamily="18" charset="0"/>
                <a:cs typeface="Times New Roman" panose="02020603050405020304" pitchFamily="18" charset="0"/>
              </a:rPr>
              <a:t>,b≠e</a:t>
            </a:r>
            <a:r>
              <a:rPr lang="en-US" altLang="zh-CN" sz="2400" b="1" baseline="-25000" dirty="0" err="1">
                <a:solidFill>
                  <a:srgbClr val="000000"/>
                </a:solidFill>
                <a:latin typeface="Times New Roman" panose="02020603050405020304" pitchFamily="18" charset="0"/>
                <a:cs typeface="Times New Roman" panose="02020603050405020304" pitchFamily="18" charset="0"/>
              </a:rPr>
              <a:t>s</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a:t>
            </a:r>
          </a:p>
          <a:p>
            <a:pPr marL="1524000" indent="-1524000">
              <a:spcBef>
                <a:spcPct val="20000"/>
              </a:spcBef>
              <a:buClr>
                <a:schemeClr val="folHlink"/>
              </a:buClr>
              <a:buSzPct val="60000"/>
            </a:pPr>
            <a:r>
              <a:rPr lang="zh-CN" altLang="en-US" sz="2400" b="1" dirty="0">
                <a:solidFill>
                  <a:srgbClr val="000000"/>
                </a:solidFill>
                <a:latin typeface="Times New Roman" panose="02020603050405020304" pitchFamily="18" charset="0"/>
                <a:cs typeface="Times New Roman" panose="02020603050405020304" pitchFamily="18" charset="0"/>
              </a:rPr>
              <a:t>                    对参考树</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中的一条树边 </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r</a:t>
            </a:r>
            <a:r>
              <a:rPr lang="zh-CN" altLang="en-US" sz="2400" b="1" dirty="0">
                <a:solidFill>
                  <a:srgbClr val="000000"/>
                </a:solidFill>
                <a:latin typeface="Times New Roman" panose="02020603050405020304" pitchFamily="18" charset="0"/>
                <a:cs typeface="Times New Roman" panose="02020603050405020304" pitchFamily="18" charset="0"/>
              </a:rPr>
              <a:t>，先求替换</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r</a:t>
            </a:r>
            <a:r>
              <a:rPr lang="zh-CN" altLang="en-US" sz="2400" b="1" dirty="0">
                <a:solidFill>
                  <a:srgbClr val="000000"/>
                </a:solidFill>
                <a:latin typeface="Times New Roman" panose="02020603050405020304" pitchFamily="18" charset="0"/>
                <a:cs typeface="Times New Roman" panose="02020603050405020304" pitchFamily="18" charset="0"/>
              </a:rPr>
              <a:t>的与</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距离为</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的树的集合</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r</a:t>
            </a:r>
            <a:r>
              <a:rPr lang="zh-CN" altLang="en-US" sz="2400" b="1" dirty="0">
                <a:solidFill>
                  <a:srgbClr val="000000"/>
                </a:solidFill>
                <a:latin typeface="Times New Roman" panose="02020603050405020304" pitchFamily="18" charset="0"/>
                <a:cs typeface="Times New Roman" panose="02020603050405020304" pitchFamily="18" charset="0"/>
              </a:rPr>
              <a:t>，然后对</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6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r</a:t>
            </a:r>
            <a:r>
              <a:rPr lang="zh-CN" altLang="en-US" sz="2400" b="1" dirty="0">
                <a:solidFill>
                  <a:srgbClr val="000000"/>
                </a:solidFill>
                <a:latin typeface="Times New Roman" panose="02020603050405020304" pitchFamily="18" charset="0"/>
                <a:cs typeface="Times New Roman" panose="02020603050405020304" pitchFamily="18" charset="0"/>
              </a:rPr>
              <a:t>中的每棵树</a:t>
            </a:r>
            <a:r>
              <a:rPr lang="en-US" altLang="zh-CN" sz="2400" b="1" dirty="0">
                <a:solidFill>
                  <a:srgbClr val="000000"/>
                </a:solidFill>
                <a:latin typeface="Times New Roman" panose="02020603050405020304" pitchFamily="18" charset="0"/>
                <a:cs typeface="Times New Roman" panose="02020603050405020304" pitchFamily="18" charset="0"/>
              </a:rPr>
              <a:t>t</a:t>
            </a:r>
            <a:r>
              <a:rPr lang="zh-CN" altLang="en-US" sz="2400" b="1" dirty="0">
                <a:solidFill>
                  <a:srgbClr val="000000"/>
                </a:solidFill>
                <a:latin typeface="Times New Roman" panose="02020603050405020304" pitchFamily="18" charset="0"/>
                <a:cs typeface="Times New Roman" panose="02020603050405020304" pitchFamily="18" charset="0"/>
              </a:rPr>
              <a:t>，若</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s</a:t>
            </a:r>
            <a:r>
              <a:rPr lang="zh-CN" altLang="en-US" sz="2400" b="1" dirty="0">
                <a:solidFill>
                  <a:srgbClr val="000000"/>
                </a:solidFill>
                <a:latin typeface="Times New Roman" panose="02020603050405020304" pitchFamily="18" charset="0"/>
                <a:cs typeface="Times New Roman" panose="02020603050405020304" pitchFamily="18" charset="0"/>
              </a:rPr>
              <a:t>是它们的树枝，再进行一次基本树变换。即使用</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s</a:t>
            </a:r>
            <a:r>
              <a:rPr lang="zh-CN" altLang="en-US" sz="2400" b="1" dirty="0">
                <a:solidFill>
                  <a:srgbClr val="000000"/>
                </a:solidFill>
                <a:latin typeface="Times New Roman" panose="02020603050405020304" pitchFamily="18" charset="0"/>
                <a:cs typeface="Times New Roman" panose="02020603050405020304" pitchFamily="18" charset="0"/>
              </a:rPr>
              <a:t>所对应的以</a:t>
            </a:r>
            <a:r>
              <a:rPr lang="en-US" altLang="zh-CN" sz="2400" b="1" dirty="0">
                <a:solidFill>
                  <a:srgbClr val="000000"/>
                </a:solidFill>
                <a:latin typeface="Times New Roman" panose="02020603050405020304" pitchFamily="18" charset="0"/>
                <a:cs typeface="Times New Roman" panose="02020603050405020304" pitchFamily="18" charset="0"/>
              </a:rPr>
              <a:t>t</a:t>
            </a:r>
            <a:r>
              <a:rPr lang="zh-CN" altLang="en-US" sz="2400" b="1" dirty="0">
                <a:solidFill>
                  <a:srgbClr val="000000"/>
                </a:solidFill>
                <a:latin typeface="Times New Roman" panose="02020603050405020304" pitchFamily="18" charset="0"/>
                <a:cs typeface="Times New Roman" panose="02020603050405020304" pitchFamily="18" charset="0"/>
              </a:rPr>
              <a:t>为树的基本割集中的其余边</a:t>
            </a:r>
            <a:r>
              <a:rPr lang="en-US" altLang="zh-CN" sz="2400" b="1" dirty="0">
                <a:solidFill>
                  <a:srgbClr val="000000"/>
                </a:solidFill>
                <a:latin typeface="Times New Roman" panose="02020603050405020304" pitchFamily="18" charset="0"/>
                <a:cs typeface="Times New Roman" panose="02020603050405020304" pitchFamily="18" charset="0"/>
              </a:rPr>
              <a:t>b</a:t>
            </a:r>
            <a:r>
              <a:rPr lang="zh-CN" altLang="en-US" sz="2400" b="1" dirty="0">
                <a:solidFill>
                  <a:srgbClr val="000000"/>
                </a:solidFill>
                <a:latin typeface="Times New Roman" panose="02020603050405020304" pitchFamily="18" charset="0"/>
                <a:cs typeface="Times New Roman" panose="02020603050405020304" pitchFamily="18" charset="0"/>
              </a:rPr>
              <a:t>来替换</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s</a:t>
            </a:r>
            <a:r>
              <a:rPr lang="zh-CN" altLang="en-US" sz="2400" b="1" dirty="0">
                <a:solidFill>
                  <a:srgbClr val="000000"/>
                </a:solidFill>
                <a:latin typeface="Times New Roman" panose="02020603050405020304" pitchFamily="18" charset="0"/>
                <a:cs typeface="Times New Roman" panose="02020603050405020304" pitchFamily="18" charset="0"/>
              </a:rPr>
              <a:t>。从而得到</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s</a:t>
            </a:r>
            <a:r>
              <a:rPr lang="en-US" altLang="zh-CN" sz="26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r</a:t>
            </a:r>
            <a:r>
              <a:rPr lang="zh-CN" altLang="en-US" sz="2400" b="1" dirty="0">
                <a:solidFill>
                  <a:srgbClr val="000000"/>
                </a:solidFill>
                <a:latin typeface="Times New Roman" panose="02020603050405020304" pitchFamily="18" charset="0"/>
                <a:cs typeface="Times New Roman" panose="02020603050405020304" pitchFamily="18" charset="0"/>
              </a:rPr>
              <a:t>中的一棵树。</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5571">
                                            <p:txEl>
                                              <p:pRg st="1" end="1"/>
                                            </p:txEl>
                                          </p:spTgt>
                                        </p:tgtEl>
                                        <p:attrNameLst>
                                          <p:attrName>style.visibility</p:attrName>
                                        </p:attrNameLst>
                                      </p:cBhvr>
                                      <p:to>
                                        <p:strVal val="visible"/>
                                      </p:to>
                                    </p:set>
                                    <p:animEffect transition="in" filter="blinds(horizontal)">
                                      <p:cBhvr>
                                        <p:cTn id="7" dur="500"/>
                                        <p:tgtEl>
                                          <p:spTgt spid="10055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05572"/>
                                        </p:tgtEl>
                                        <p:attrNameLst>
                                          <p:attrName>style.visibility</p:attrName>
                                        </p:attrNameLst>
                                      </p:cBhvr>
                                      <p:to>
                                        <p:strVal val="visible"/>
                                      </p:to>
                                    </p:set>
                                    <p:animEffect transition="in" filter="blinds(horizontal)">
                                      <p:cBhvr>
                                        <p:cTn id="12" dur="500"/>
                                        <p:tgtEl>
                                          <p:spTgt spid="1005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5573">
                                            <p:txEl>
                                              <p:pRg st="0" end="0"/>
                                            </p:txEl>
                                          </p:spTgt>
                                        </p:tgtEl>
                                        <p:attrNameLst>
                                          <p:attrName>style.visibility</p:attrName>
                                        </p:attrNameLst>
                                      </p:cBhvr>
                                      <p:to>
                                        <p:strVal val="visible"/>
                                      </p:to>
                                    </p:set>
                                    <p:animEffect transition="in" filter="blinds(horizontal)">
                                      <p:cBhvr>
                                        <p:cTn id="17" dur="500"/>
                                        <p:tgtEl>
                                          <p:spTgt spid="100557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5573">
                                            <p:txEl>
                                              <p:pRg st="1" end="1"/>
                                            </p:txEl>
                                          </p:spTgt>
                                        </p:tgtEl>
                                        <p:attrNameLst>
                                          <p:attrName>style.visibility</p:attrName>
                                        </p:attrNameLst>
                                      </p:cBhvr>
                                      <p:to>
                                        <p:strVal val="visible"/>
                                      </p:to>
                                    </p:set>
                                    <p:animEffect transition="in" filter="blinds(horizontal)">
                                      <p:cBhvr>
                                        <p:cTn id="22" dur="500"/>
                                        <p:tgtEl>
                                          <p:spTgt spid="10055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847850" y="1268414"/>
            <a:ext cx="8820150" cy="579437"/>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dirty="0">
                <a:solidFill>
                  <a:srgbClr val="000000"/>
                </a:solidFill>
                <a:latin typeface="Times New Roman" pitchFamily="18" charset="0"/>
                <a:ea typeface="宋体" pitchFamily="2" charset="-122"/>
              </a:rPr>
              <a:t>  </a:t>
            </a:r>
            <a:r>
              <a:rPr kumimoji="1" lang="zh-CN" altLang="en-US" sz="3200" b="1" dirty="0">
                <a:solidFill>
                  <a:srgbClr val="000000"/>
                </a:solidFill>
                <a:latin typeface="Times New Roman" pitchFamily="18" charset="0"/>
                <a:ea typeface="宋体" pitchFamily="2" charset="-122"/>
              </a:rPr>
              <a:t>当边权为</a:t>
            </a:r>
            <a:r>
              <a:rPr kumimoji="1" lang="en-US" altLang="zh-CN" sz="3200" b="1" dirty="0">
                <a:solidFill>
                  <a:srgbClr val="000000"/>
                </a:solidFill>
                <a:latin typeface="Times New Roman" pitchFamily="18" charset="0"/>
                <a:ea typeface="宋体" pitchFamily="2" charset="-122"/>
              </a:rPr>
              <a:t>1</a:t>
            </a:r>
            <a:r>
              <a:rPr kumimoji="1" lang="zh-CN" altLang="en-US" sz="3200" b="1" dirty="0">
                <a:solidFill>
                  <a:srgbClr val="000000"/>
                </a:solidFill>
                <a:latin typeface="Times New Roman" pitchFamily="18" charset="0"/>
                <a:ea typeface="宋体" pitchFamily="2" charset="-122"/>
              </a:rPr>
              <a:t>时</a:t>
            </a:r>
            <a:r>
              <a:rPr kumimoji="1" lang="en-US" altLang="zh-CN" sz="3200" b="1" dirty="0">
                <a:solidFill>
                  <a:srgbClr val="000000"/>
                </a:solidFill>
                <a:latin typeface="Garamond" pitchFamily="18" charset="0"/>
                <a:ea typeface="宋体" pitchFamily="2" charset="-122"/>
              </a:rPr>
              <a:t>v</a:t>
            </a:r>
            <a:r>
              <a:rPr kumimoji="1" lang="en-US" altLang="zh-CN" sz="3200" b="1" baseline="-25000" dirty="0">
                <a:solidFill>
                  <a:srgbClr val="000000"/>
                </a:solidFill>
                <a:latin typeface="Garamond" pitchFamily="18" charset="0"/>
                <a:ea typeface="宋体" pitchFamily="2" charset="-122"/>
              </a:rPr>
              <a:t>1</a:t>
            </a:r>
            <a:r>
              <a:rPr kumimoji="1" lang="zh-CN" altLang="en-US" sz="3200" b="1" dirty="0">
                <a:solidFill>
                  <a:srgbClr val="000000"/>
                </a:solidFill>
                <a:latin typeface="Times New Roman" pitchFamily="18" charset="0"/>
                <a:ea typeface="宋体" pitchFamily="2" charset="-122"/>
              </a:rPr>
              <a:t>到各点的最短路</a:t>
            </a:r>
          </a:p>
        </p:txBody>
      </p:sp>
      <p:sp>
        <p:nvSpPr>
          <p:cNvPr id="637956" name="Rectangle 4"/>
          <p:cNvSpPr>
            <a:spLocks noChangeArrowheads="1"/>
          </p:cNvSpPr>
          <p:nvPr/>
        </p:nvSpPr>
        <p:spPr bwMode="auto">
          <a:xfrm>
            <a:off x="2316164" y="2214563"/>
            <a:ext cx="6580187" cy="1892980"/>
          </a:xfrm>
          <a:prstGeom prst="rect">
            <a:avLst/>
          </a:prstGeom>
          <a:noFill/>
          <a:ln w="9525">
            <a:noFill/>
            <a:miter lim="800000"/>
            <a:headEnd/>
            <a:tailEnd/>
          </a:ln>
        </p:spPr>
        <p:txBody>
          <a:bodyPr/>
          <a:lstStyle/>
          <a:p>
            <a:pPr marL="342900" indent="-342900" fontAlgn="base">
              <a:spcBef>
                <a:spcPct val="40000"/>
              </a:spcBef>
              <a:spcAft>
                <a:spcPct val="0"/>
              </a:spcAft>
              <a:buClr>
                <a:srgbClr val="89AAD3"/>
              </a:buClr>
              <a:buSzPct val="70000"/>
              <a:defRPr/>
            </a:pPr>
            <a:r>
              <a:rPr kumimoji="1" lang="zh-CN" altLang="en-US" sz="2800" b="1" dirty="0">
                <a:solidFill>
                  <a:srgbClr val="0070C0"/>
                </a:solidFill>
                <a:latin typeface="Times New Roman" pitchFamily="18" charset="0"/>
                <a:ea typeface="宋体" pitchFamily="2" charset="-122"/>
              </a:rPr>
              <a:t>广度优先搜索法</a:t>
            </a:r>
          </a:p>
          <a:p>
            <a:pPr marL="342900" indent="-342900" fontAlgn="base">
              <a:spcBef>
                <a:spcPct val="40000"/>
              </a:spcBef>
              <a:spcAft>
                <a:spcPct val="0"/>
              </a:spcAft>
              <a:buClr>
                <a:srgbClr val="89AAD3"/>
              </a:buClr>
              <a:buSzPct val="70000"/>
              <a:defRPr/>
            </a:pPr>
            <a:r>
              <a:rPr kumimoji="1" lang="zh-CN" altLang="en-US" sz="2800" b="1" dirty="0">
                <a:solidFill>
                  <a:srgbClr val="0070C0"/>
                </a:solidFill>
                <a:latin typeface="Times New Roman" pitchFamily="18" charset="0"/>
                <a:ea typeface="宋体" pitchFamily="2" charset="-122"/>
              </a:rPr>
              <a:t>计算复杂度 </a:t>
            </a:r>
            <a:r>
              <a:rPr kumimoji="1" lang="en-US" altLang="zh-CN" sz="2800" b="1" dirty="0">
                <a:solidFill>
                  <a:srgbClr val="0070C0"/>
                </a:solidFill>
                <a:latin typeface="Times New Roman" pitchFamily="18" charset="0"/>
                <a:ea typeface="宋体" pitchFamily="2" charset="-122"/>
              </a:rPr>
              <a:t>O(m), m</a:t>
            </a:r>
            <a:r>
              <a:rPr kumimoji="1" lang="zh-CN" altLang="en-US" sz="2800" b="1" dirty="0">
                <a:solidFill>
                  <a:srgbClr val="0070C0"/>
                </a:solidFill>
                <a:latin typeface="Times New Roman" pitchFamily="18" charset="0"/>
                <a:ea typeface="宋体" pitchFamily="2" charset="-122"/>
              </a:rPr>
              <a:t>为边的数目</a:t>
            </a:r>
          </a:p>
        </p:txBody>
      </p:sp>
      <p:sp>
        <p:nvSpPr>
          <p:cNvPr id="6" name="标题 5"/>
          <p:cNvSpPr>
            <a:spLocks noGrp="1"/>
          </p:cNvSpPr>
          <p:nvPr>
            <p:ph type="title"/>
          </p:nvPr>
        </p:nvSpPr>
        <p:spPr/>
        <p:txBody>
          <a:bodyPr/>
          <a:lstStyle/>
          <a:p>
            <a:pPr lvl="0"/>
            <a:r>
              <a:rPr lang="zh-CN" altLang="en-US" dirty="0"/>
              <a:t>最短路径</a:t>
            </a:r>
          </a:p>
        </p:txBody>
      </p:sp>
    </p:spTree>
    <p:extLst>
      <p:ext uri="{BB962C8B-B14F-4D97-AF65-F5344CB8AC3E}">
        <p14:creationId xmlns:p14="http://schemas.microsoft.com/office/powerpoint/2010/main" val="375042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7956">
                                            <p:txEl>
                                              <p:pRg st="0" end="0"/>
                                            </p:txEl>
                                          </p:spTgt>
                                        </p:tgtEl>
                                        <p:attrNameLst>
                                          <p:attrName>style.visibility</p:attrName>
                                        </p:attrNameLst>
                                      </p:cBhvr>
                                      <p:to>
                                        <p:strVal val="visible"/>
                                      </p:to>
                                    </p:set>
                                    <p:animEffect transition="in" filter="blinds(horizontal)">
                                      <p:cBhvr>
                                        <p:cTn id="7" dur="500"/>
                                        <p:tgtEl>
                                          <p:spTgt spid="637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7956">
                                            <p:txEl>
                                              <p:pRg st="1" end="1"/>
                                            </p:txEl>
                                          </p:spTgt>
                                        </p:tgtEl>
                                        <p:attrNameLst>
                                          <p:attrName>style.visibility</p:attrName>
                                        </p:attrNameLst>
                                      </p:cBhvr>
                                      <p:to>
                                        <p:strVal val="visible"/>
                                      </p:to>
                                    </p:set>
                                    <p:animEffect transition="in" filter="blinds(horizontal)">
                                      <p:cBhvr>
                                        <p:cTn id="12" dur="500"/>
                                        <p:tgtEl>
                                          <p:spTgt spid="6379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6" grpId="0" build="allAtOnce"/>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Rot="1" noChangeArrowheads="1"/>
          </p:cNvSpPr>
          <p:nvPr>
            <p:ph type="title"/>
          </p:nvPr>
        </p:nvSpPr>
        <p:spPr>
          <a:xfrm>
            <a:off x="2165024" y="333375"/>
            <a:ext cx="8045777" cy="719138"/>
          </a:xfrm>
          <a:noFill/>
          <a:ln/>
        </p:spPr>
        <p:txBody>
          <a:bodyPr/>
          <a:lstStyle/>
          <a:p>
            <a:r>
              <a:rPr lang="zh-CN" altLang="en-US" sz="4000" dirty="0">
                <a:solidFill>
                  <a:schemeClr val="tx1"/>
                </a:solidFill>
              </a:rPr>
              <a:t>支撑树的生成</a:t>
            </a:r>
          </a:p>
        </p:txBody>
      </p:sp>
      <p:sp>
        <p:nvSpPr>
          <p:cNvPr id="1007619" name="Rectangle 3"/>
          <p:cNvSpPr>
            <a:spLocks noChangeArrowheads="1"/>
          </p:cNvSpPr>
          <p:nvPr/>
        </p:nvSpPr>
        <p:spPr bwMode="auto">
          <a:xfrm>
            <a:off x="1730376" y="1268414"/>
            <a:ext cx="8397875" cy="4185761"/>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rPr>
              <a:t>定义</a:t>
            </a:r>
            <a:r>
              <a:rPr lang="en-US" altLang="zh-CN" sz="2600" b="1" dirty="0">
                <a:solidFill>
                  <a:srgbClr val="FF0000"/>
                </a:solidFill>
              </a:rPr>
              <a:t>3.5.3    </a:t>
            </a:r>
            <a:r>
              <a:rPr lang="zh-CN" altLang="en-US" sz="2400" b="1" dirty="0">
                <a:solidFill>
                  <a:srgbClr val="000000"/>
                </a:solidFill>
                <a:latin typeface="Arial" charset="0"/>
              </a:rPr>
              <a:t>设</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n-1</a:t>
            </a:r>
            <a:r>
              <a:rPr lang="en-US" altLang="zh-CN" sz="2400" b="1" dirty="0">
                <a:solidFill>
                  <a:srgbClr val="000000"/>
                </a:solidFill>
                <a:latin typeface="Arial" charset="0"/>
              </a:rPr>
              <a:t>)</a:t>
            </a:r>
            <a:r>
              <a:rPr lang="zh-CN" altLang="en-US" sz="2400" b="1" dirty="0">
                <a:solidFill>
                  <a:srgbClr val="000000"/>
                </a:solidFill>
                <a:latin typeface="Arial" charset="0"/>
              </a:rPr>
              <a:t>是</a:t>
            </a:r>
            <a:r>
              <a:rPr lang="en-US" altLang="zh-CN" sz="2400" b="1" dirty="0">
                <a:solidFill>
                  <a:srgbClr val="000000"/>
                </a:solidFill>
                <a:latin typeface="Arial" charset="0"/>
              </a:rPr>
              <a:t>G</a:t>
            </a:r>
            <a:r>
              <a:rPr lang="zh-CN" altLang="en-US" sz="2400" b="1" dirty="0">
                <a:solidFill>
                  <a:srgbClr val="000000"/>
                </a:solidFill>
                <a:latin typeface="Arial" charset="0"/>
              </a:rPr>
              <a:t>的一棵参考树。</a:t>
            </a:r>
          </a:p>
          <a:p>
            <a:pPr marL="1524000" indent="-1524000"/>
            <a:r>
              <a:rPr lang="zh-CN" altLang="en-US" sz="2400" b="1" dirty="0">
                <a:solidFill>
                  <a:srgbClr val="000000"/>
                </a:solidFill>
                <a:latin typeface="Arial" charset="0"/>
              </a:rPr>
              <a:t> 定义</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en-US" altLang="zh-CN" sz="2400" b="1" dirty="0">
                <a:solidFill>
                  <a:srgbClr val="000000"/>
                </a:solidFill>
                <a:latin typeface="Arial" charset="0"/>
              </a:rPr>
              <a:t>= {t</a:t>
            </a:r>
            <a:r>
              <a:rPr lang="en-US" altLang="en-US" sz="2400" b="1" dirty="0">
                <a:solidFill>
                  <a:srgbClr val="000000"/>
                </a:solidFill>
                <a:latin typeface="Arial" charset="0"/>
              </a:rPr>
              <a:t>⊕</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,b)|b ∈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 </a:t>
            </a:r>
            <a:r>
              <a:rPr lang="en-US" altLang="zh-CN" sz="2400" b="1" dirty="0">
                <a:solidFill>
                  <a:srgbClr val="000000"/>
                </a:solidFill>
                <a:latin typeface="Arial" charset="0"/>
                <a:cs typeface="Arial" charset="0"/>
              </a:rPr>
              <a:t>∩</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0</a:t>
            </a:r>
            <a:r>
              <a:rPr lang="en-US" altLang="zh-CN" sz="2400" b="1" dirty="0">
                <a:solidFill>
                  <a:srgbClr val="000000"/>
                </a:solidFill>
                <a:latin typeface="Arial" charset="0"/>
              </a:rPr>
              <a:t>), t ∈T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dirty="0">
                <a:solidFill>
                  <a:srgbClr val="000000"/>
                </a:solidFill>
                <a:latin typeface="Arial" charset="0"/>
              </a:rPr>
              <a:t>, b≠e</a:t>
            </a:r>
            <a:r>
              <a:rPr lang="en-US" altLang="zh-CN" sz="2400" b="1" baseline="-25000" dirty="0">
                <a:solidFill>
                  <a:srgbClr val="000000"/>
                </a:solidFill>
                <a:latin typeface="Arial" charset="0"/>
              </a:rPr>
              <a:t>2</a:t>
            </a:r>
            <a:r>
              <a:rPr lang="en-US" altLang="zh-CN" sz="2400" b="1" dirty="0">
                <a:solidFill>
                  <a:srgbClr val="000000"/>
                </a:solidFill>
                <a:latin typeface="Arial" charset="0"/>
              </a:rPr>
              <a:t>}</a:t>
            </a:r>
            <a:r>
              <a:rPr lang="zh-CN" altLang="en-US" sz="2400" b="1" dirty="0">
                <a:solidFill>
                  <a:srgbClr val="000000"/>
                </a:solidFill>
                <a:latin typeface="Arial" charset="0"/>
              </a:rPr>
              <a:t>。</a:t>
            </a:r>
          </a:p>
          <a:p>
            <a:pPr marL="1524000" indent="-1524000"/>
            <a:r>
              <a:rPr lang="zh-CN" altLang="en-US" sz="2400" b="1" dirty="0">
                <a:solidFill>
                  <a:srgbClr val="000000"/>
                </a:solidFill>
                <a:latin typeface="Arial" charset="0"/>
              </a:rPr>
              <a:t>       比如上例中</a:t>
            </a:r>
          </a:p>
          <a:p>
            <a:pPr marL="1524000" indent="-1524000"/>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1</a:t>
            </a:r>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en-US" altLang="zh-CN" dirty="0">
                <a:latin typeface="Arial" charset="0"/>
              </a:rPr>
              <a:t> </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a:t>
            </a:r>
          </a:p>
          <a:p>
            <a:pPr marL="1524000" indent="-1524000"/>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2</a:t>
            </a:r>
            <a:r>
              <a:rPr lang="en-US" altLang="zh-CN" sz="2400" b="1" dirty="0">
                <a:solidFill>
                  <a:srgbClr val="000000"/>
                </a:solidFill>
                <a:latin typeface="Arial" charset="0"/>
              </a:rPr>
              <a:t>) ∩S</a:t>
            </a:r>
            <a:r>
              <a:rPr lang="en-US" altLang="zh-CN" sz="2400" b="1" baseline="-25000" dirty="0">
                <a:solidFill>
                  <a:srgbClr val="000000"/>
                </a:solidFill>
                <a:latin typeface="Arial" charset="0"/>
              </a:rPr>
              <a:t>e2</a:t>
            </a:r>
            <a:r>
              <a:rPr lang="en-US" altLang="zh-CN" sz="2400" b="1" dirty="0">
                <a:solidFill>
                  <a:srgbClr val="000000"/>
                </a:solidFill>
                <a:latin typeface="Arial" charset="0"/>
              </a:rPr>
              <a:t> (t</a:t>
            </a:r>
            <a:r>
              <a:rPr lang="en-US" altLang="zh-CN" sz="2400" b="1" baseline="-25000" dirty="0">
                <a:solidFill>
                  <a:srgbClr val="000000"/>
                </a:solidFill>
                <a:latin typeface="Arial" charset="0"/>
              </a:rPr>
              <a:t>0</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4</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 ∩(e</a:t>
            </a:r>
            <a:r>
              <a:rPr lang="en-US" altLang="zh-CN" sz="2400" b="1" baseline="-25000" dirty="0">
                <a:solidFill>
                  <a:srgbClr val="000000"/>
                </a:solidFill>
                <a:latin typeface="Arial" charset="0"/>
              </a:rPr>
              <a:t>2,</a:t>
            </a:r>
            <a:r>
              <a:rPr lang="en-US" altLang="zh-CN" sz="2400" b="1" dirty="0">
                <a:solidFill>
                  <a:srgbClr val="000000"/>
                </a:solidFill>
                <a:latin typeface="Arial" charset="0"/>
              </a:rPr>
              <a:t>e</a:t>
            </a:r>
            <a:r>
              <a:rPr lang="en-US" altLang="zh-CN" sz="2400" b="1" baseline="-25000" dirty="0">
                <a:solidFill>
                  <a:srgbClr val="000000"/>
                </a:solidFill>
                <a:latin typeface="Arial" charset="0"/>
              </a:rPr>
              <a:t>5</a:t>
            </a:r>
            <a:r>
              <a:rPr lang="en-US" altLang="zh-CN" sz="2400" b="1" dirty="0">
                <a:solidFill>
                  <a:srgbClr val="000000"/>
                </a:solidFill>
                <a:latin typeface="Arial" charset="0"/>
              </a:rPr>
              <a:t>,e</a:t>
            </a:r>
            <a:r>
              <a:rPr lang="en-US" altLang="zh-CN" sz="2400" b="1" baseline="-25000" dirty="0">
                <a:solidFill>
                  <a:srgbClr val="000000"/>
                </a:solidFill>
                <a:latin typeface="Arial" charset="0"/>
              </a:rPr>
              <a:t>6</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en-US" altLang="zh-CN" sz="2400" b="1" dirty="0">
                <a:solidFill>
                  <a:srgbClr val="000000"/>
                </a:solidFill>
                <a:latin typeface="Arial" charset="0"/>
              </a:rPr>
              <a:t>, </a:t>
            </a:r>
            <a:r>
              <a:rPr lang="en-US" altLang="zh-CN" dirty="0">
                <a:solidFill>
                  <a:srgbClr val="FF0000"/>
                </a:solidFill>
              </a:rPr>
              <a:t>e</a:t>
            </a:r>
            <a:r>
              <a:rPr lang="en-US" altLang="zh-CN" baseline="-25000" dirty="0">
                <a:solidFill>
                  <a:srgbClr val="FF0000"/>
                </a:solidFill>
              </a:rPr>
              <a:t>5</a:t>
            </a:r>
            <a:r>
              <a:rPr lang="en-US" altLang="zh-CN" sz="2400" b="1" dirty="0">
                <a:solidFill>
                  <a:srgbClr val="000000"/>
                </a:solidFill>
                <a:latin typeface="Arial" charset="0"/>
              </a:rPr>
              <a:t>)</a:t>
            </a:r>
          </a:p>
          <a:p>
            <a:pPr marL="536575" indent="-536575"/>
            <a:r>
              <a:rPr lang="zh-CN" altLang="en-US" sz="2400" b="1" dirty="0">
                <a:solidFill>
                  <a:srgbClr val="000000"/>
                </a:solidFill>
                <a:latin typeface="Arial" charset="0"/>
              </a:rPr>
              <a:t>      因此只有</a:t>
            </a:r>
            <a:r>
              <a:rPr lang="en-US" altLang="zh-CN" dirty="0">
                <a:solidFill>
                  <a:srgbClr val="000000"/>
                </a:solidFill>
              </a:rPr>
              <a:t>t</a:t>
            </a:r>
            <a:r>
              <a:rPr lang="en-US" altLang="zh-CN" baseline="-25000" dirty="0">
                <a:solidFill>
                  <a:srgbClr val="000000"/>
                </a:solidFill>
              </a:rPr>
              <a:t>1</a:t>
            </a:r>
            <a:r>
              <a:rPr lang="en-US" altLang="zh-CN" dirty="0">
                <a:solidFill>
                  <a:srgbClr val="000000"/>
                </a:solidFill>
              </a:rPr>
              <a:t>'</a:t>
            </a:r>
            <a:r>
              <a:rPr lang="en-US" altLang="zh-CN" sz="2400" b="1" dirty="0">
                <a:solidFill>
                  <a:srgbClr val="000000"/>
                </a:solidFill>
                <a:latin typeface="Arial" charset="0"/>
              </a:rPr>
              <a:t>,</a:t>
            </a:r>
            <a:r>
              <a:rPr lang="en-US" altLang="zh-CN" dirty="0">
                <a:solidFill>
                  <a:srgbClr val="000000"/>
                </a:solidFill>
              </a:rPr>
              <a:t> t</a:t>
            </a:r>
            <a:r>
              <a:rPr lang="en-US" altLang="zh-CN" baseline="-25000" dirty="0">
                <a:solidFill>
                  <a:srgbClr val="000000"/>
                </a:solidFill>
              </a:rPr>
              <a:t>2</a:t>
            </a:r>
            <a:r>
              <a:rPr lang="en-US" altLang="zh-CN" dirty="0">
                <a:solidFill>
                  <a:srgbClr val="000000"/>
                </a:solidFill>
              </a:rPr>
              <a:t>'</a:t>
            </a:r>
            <a:r>
              <a:rPr lang="en-US" altLang="zh-CN" sz="2400" b="1" dirty="0">
                <a:solidFill>
                  <a:srgbClr val="000000"/>
                </a:solidFill>
                <a:latin typeface="Arial" charset="0"/>
              </a:rPr>
              <a:t>,</a:t>
            </a:r>
            <a:r>
              <a:rPr lang="en-US" altLang="zh-CN" dirty="0">
                <a:solidFill>
                  <a:srgbClr val="000000"/>
                </a:solidFill>
              </a:rPr>
              <a:t> t</a:t>
            </a:r>
            <a:r>
              <a:rPr lang="en-US" altLang="zh-CN" baseline="-25000" dirty="0">
                <a:solidFill>
                  <a:srgbClr val="000000"/>
                </a:solidFill>
              </a:rPr>
              <a:t>3</a:t>
            </a:r>
            <a:r>
              <a:rPr lang="en-US" altLang="zh-CN" dirty="0">
                <a:solidFill>
                  <a:srgbClr val="000000"/>
                </a:solidFill>
              </a:rPr>
              <a:t>'</a:t>
            </a:r>
            <a:r>
              <a:rPr lang="zh-CN" altLang="en-US" sz="2400" b="1" dirty="0">
                <a:solidFill>
                  <a:srgbClr val="000000"/>
                </a:solidFill>
                <a:latin typeface="Arial" charset="0"/>
              </a:rPr>
              <a:t>属于</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zh-CN" altLang="en-US" sz="2400" b="1" dirty="0">
                <a:solidFill>
                  <a:srgbClr val="000000"/>
                </a:solidFill>
                <a:latin typeface="Arial" charset="0"/>
              </a:rPr>
              <a:t>。由于</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是图</a:t>
            </a:r>
            <a:r>
              <a:rPr lang="en-US" altLang="zh-CN" sz="2400" b="1" dirty="0">
                <a:solidFill>
                  <a:srgbClr val="000000"/>
                </a:solidFill>
                <a:latin typeface="Arial" charset="0"/>
              </a:rPr>
              <a:t>G</a:t>
            </a:r>
            <a:r>
              <a:rPr lang="zh-CN" altLang="en-US" sz="2400" b="1" dirty="0">
                <a:solidFill>
                  <a:srgbClr val="000000"/>
                </a:solidFill>
                <a:latin typeface="Arial" charset="0"/>
              </a:rPr>
              <a:t>关于树</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zh-CN" altLang="en-US" sz="2400" b="1" dirty="0">
                <a:solidFill>
                  <a:srgbClr val="000000"/>
                </a:solidFill>
                <a:latin typeface="Arial" charset="0"/>
              </a:rPr>
              <a:t>的包含树枝</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zh-CN" altLang="en-US" sz="2400" b="1" dirty="0">
                <a:solidFill>
                  <a:srgbClr val="000000"/>
                </a:solidFill>
                <a:latin typeface="Arial" charset="0"/>
              </a:rPr>
              <a:t>的基本割集。由于</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zh-CN" altLang="en-US" sz="2400" b="1" dirty="0">
                <a:solidFill>
                  <a:srgbClr val="000000"/>
                </a:solidFill>
                <a:latin typeface="Arial" charset="0"/>
              </a:rPr>
              <a:t>都在</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zh-CN" altLang="en-US" sz="2400" b="1" dirty="0">
                <a:solidFill>
                  <a:srgbClr val="000000"/>
                </a:solidFill>
                <a:latin typeface="Arial" charset="0"/>
              </a:rPr>
              <a:t>中，所以割集</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不会包含另一条树枝</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zh-CN" altLang="en-US" sz="2400" b="1" dirty="0">
                <a:solidFill>
                  <a:srgbClr val="000000"/>
                </a:solidFill>
                <a:latin typeface="Arial" charset="0"/>
              </a:rPr>
              <a:t>，即</a:t>
            </a:r>
          </a:p>
          <a:p>
            <a:pPr marL="536575" indent="-536575"/>
            <a:r>
              <a:rPr lang="zh-CN" altLang="en-US" sz="2400" b="1" dirty="0">
                <a:solidFill>
                  <a:srgbClr val="000000"/>
                </a:solidFill>
                <a:latin typeface="Arial" charset="0"/>
              </a:rPr>
              <a:t>             </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ea typeface="Arial Unicode MS" pitchFamily="34" charset="-122"/>
                <a:cs typeface="Arial Unicode MS" pitchFamily="34" charset="-122"/>
              </a:rPr>
              <a:t>∉</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dirty="0">
                <a:solidFill>
                  <a:srgbClr val="000000"/>
                </a:solidFill>
                <a:latin typeface="Arial" charset="0"/>
                <a:cs typeface="Arial" charset="0"/>
              </a:rPr>
              <a:t>∩</a:t>
            </a:r>
            <a:r>
              <a:rPr lang="en-US" altLang="zh-CN" sz="2400" b="1" dirty="0">
                <a:solidFill>
                  <a:srgbClr val="000000"/>
                </a:solidFill>
                <a:latin typeface="Arial" charset="0"/>
              </a:rPr>
              <a:t>S</a:t>
            </a:r>
            <a:r>
              <a:rPr lang="en-US" altLang="zh-CN" sz="2400" b="1" baseline="-25000" dirty="0">
                <a:solidFill>
                  <a:srgbClr val="000000"/>
                </a:solidFill>
                <a:latin typeface="Arial" charset="0"/>
              </a:rPr>
              <a:t>e2</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en-US" altLang="zh-CN" sz="2400" b="1" dirty="0">
                <a:solidFill>
                  <a:srgbClr val="000000"/>
                </a:solidFill>
                <a:latin typeface="Arial" charset="0"/>
              </a:rPr>
              <a:t>)</a:t>
            </a:r>
            <a:r>
              <a:rPr lang="zh-CN" altLang="en-US" sz="2400" b="1" dirty="0">
                <a:solidFill>
                  <a:srgbClr val="000000"/>
                </a:solidFill>
                <a:latin typeface="Arial" charset="0"/>
              </a:rPr>
              <a:t>，当然</a:t>
            </a:r>
            <a:r>
              <a:rPr lang="en-US" altLang="zh-CN" sz="2400" b="1" dirty="0">
                <a:solidFill>
                  <a:srgbClr val="FF0000"/>
                </a:solidFill>
                <a:latin typeface="Arial" charset="0"/>
              </a:rPr>
              <a:t>e</a:t>
            </a:r>
            <a:r>
              <a:rPr lang="en-US" altLang="zh-CN" sz="2400" b="1" baseline="-25000" dirty="0">
                <a:solidFill>
                  <a:srgbClr val="FF0000"/>
                </a:solidFill>
                <a:latin typeface="Arial" charset="0"/>
              </a:rPr>
              <a:t>2 </a:t>
            </a:r>
            <a:r>
              <a:rPr lang="en-US" altLang="zh-CN" sz="2400" b="1" dirty="0">
                <a:solidFill>
                  <a:srgbClr val="FF0000"/>
                </a:solidFill>
                <a:latin typeface="Arial" charset="0"/>
              </a:rPr>
              <a:t>∈</a:t>
            </a:r>
            <a:r>
              <a:rPr lang="en-US" altLang="zh-CN" sz="2400" b="1" dirty="0">
                <a:solidFill>
                  <a:srgbClr val="FF0000"/>
                </a:solidFill>
                <a:latin typeface="Arial" charset="0"/>
                <a:ea typeface="Arial Unicode MS" pitchFamily="34" charset="-122"/>
                <a:cs typeface="Arial Unicode MS" pitchFamily="34" charset="-122"/>
              </a:rPr>
              <a:t> </a:t>
            </a:r>
            <a:r>
              <a:rPr lang="en-US" altLang="zh-CN" sz="2400" b="1" dirty="0">
                <a:solidFill>
                  <a:srgbClr val="FF0000"/>
                </a:solidFill>
                <a:latin typeface="Arial" charset="0"/>
              </a:rPr>
              <a:t>S</a:t>
            </a:r>
            <a:r>
              <a:rPr lang="en-US" altLang="zh-CN" sz="2400" b="1" baseline="-25000" dirty="0">
                <a:solidFill>
                  <a:srgbClr val="FF0000"/>
                </a:solidFill>
                <a:latin typeface="Arial" charset="0"/>
              </a:rPr>
              <a:t>e2</a:t>
            </a:r>
            <a:r>
              <a:rPr lang="en-US" altLang="zh-CN" sz="2400" b="1" dirty="0">
                <a:solidFill>
                  <a:srgbClr val="FF0000"/>
                </a:solidFill>
                <a:latin typeface="Arial" charset="0"/>
              </a:rPr>
              <a:t>(t)</a:t>
            </a:r>
            <a:r>
              <a:rPr lang="en-US" altLang="zh-CN" sz="2400" b="1" dirty="0">
                <a:solidFill>
                  <a:srgbClr val="FF0000"/>
                </a:solidFill>
                <a:latin typeface="Arial" charset="0"/>
                <a:cs typeface="Arial" charset="0"/>
              </a:rPr>
              <a:t>∩</a:t>
            </a:r>
            <a:r>
              <a:rPr lang="en-US" altLang="zh-CN" sz="2400" b="1" dirty="0">
                <a:solidFill>
                  <a:srgbClr val="FF0000"/>
                </a:solidFill>
                <a:latin typeface="Arial" charset="0"/>
              </a:rPr>
              <a:t>S</a:t>
            </a:r>
            <a:r>
              <a:rPr lang="en-US" altLang="zh-CN" sz="2400" b="1" baseline="-25000" dirty="0">
                <a:solidFill>
                  <a:srgbClr val="FF0000"/>
                </a:solidFill>
                <a:latin typeface="Arial" charset="0"/>
              </a:rPr>
              <a:t>e2</a:t>
            </a:r>
            <a:r>
              <a:rPr lang="en-US" altLang="zh-CN" sz="2400" b="1" dirty="0">
                <a:solidFill>
                  <a:srgbClr val="FF0000"/>
                </a:solidFill>
                <a:latin typeface="Arial" charset="0"/>
              </a:rPr>
              <a:t>(t</a:t>
            </a:r>
            <a:r>
              <a:rPr lang="en-US" altLang="zh-CN" sz="2400" b="1" baseline="-25000" dirty="0">
                <a:solidFill>
                  <a:srgbClr val="FF0000"/>
                </a:solidFill>
                <a:latin typeface="Arial" charset="0"/>
              </a:rPr>
              <a:t>0</a:t>
            </a:r>
            <a:r>
              <a:rPr lang="en-US" altLang="zh-CN" sz="2400" b="1" dirty="0">
                <a:solidFill>
                  <a:srgbClr val="FF0000"/>
                </a:solidFill>
                <a:latin typeface="Arial" charset="0"/>
              </a:rPr>
              <a:t>)</a:t>
            </a:r>
            <a:r>
              <a:rPr lang="zh-CN" altLang="en-US" sz="2400" b="1" dirty="0">
                <a:solidFill>
                  <a:srgbClr val="000000"/>
                </a:solidFill>
                <a:latin typeface="Arial" charset="0"/>
              </a:rPr>
              <a:t>，但</a:t>
            </a:r>
            <a:r>
              <a:rPr lang="en-US" altLang="zh-CN" sz="2400" b="1" dirty="0">
                <a:solidFill>
                  <a:srgbClr val="000000"/>
                </a:solidFill>
                <a:latin typeface="Arial" charset="0"/>
              </a:rPr>
              <a:t>b≠e</a:t>
            </a:r>
            <a:r>
              <a:rPr lang="en-US" altLang="zh-CN" sz="2400" b="1" baseline="-25000" dirty="0">
                <a:solidFill>
                  <a:srgbClr val="000000"/>
                </a:solidFill>
                <a:latin typeface="Arial" charset="0"/>
              </a:rPr>
              <a:t>2</a:t>
            </a:r>
            <a:r>
              <a:rPr lang="en-US" altLang="zh-CN" sz="2400" b="1" dirty="0">
                <a:solidFill>
                  <a:srgbClr val="000000"/>
                </a:solidFill>
                <a:latin typeface="Arial" charset="0"/>
              </a:rPr>
              <a:t> </a:t>
            </a:r>
            <a:r>
              <a:rPr lang="zh-CN" altLang="en-US" sz="2400" b="1" dirty="0">
                <a:solidFill>
                  <a:srgbClr val="000000"/>
                </a:solidFill>
                <a:latin typeface="Arial" charset="0"/>
              </a:rPr>
              <a:t>。即</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zh-CN" altLang="en-US" sz="2400" b="1" dirty="0">
                <a:solidFill>
                  <a:srgbClr val="000000"/>
                </a:solidFill>
                <a:latin typeface="Arial" charset="0"/>
              </a:rPr>
              <a:t>中的每一棵树包含了</a:t>
            </a:r>
            <a:r>
              <a:rPr lang="en-US" altLang="zh-CN" sz="2400" b="1" dirty="0">
                <a:solidFill>
                  <a:srgbClr val="000000"/>
                </a:solidFill>
                <a:latin typeface="Arial" charset="0"/>
              </a:rPr>
              <a:t>t</a:t>
            </a:r>
            <a:r>
              <a:rPr lang="en-US" altLang="zh-CN" sz="2400" b="1" baseline="-25000" dirty="0">
                <a:solidFill>
                  <a:srgbClr val="000000"/>
                </a:solidFill>
                <a:latin typeface="Arial" charset="0"/>
              </a:rPr>
              <a:t>0</a:t>
            </a:r>
            <a:r>
              <a:rPr lang="zh-CN" altLang="en-US" sz="2400" b="1" dirty="0">
                <a:solidFill>
                  <a:srgbClr val="000000"/>
                </a:solidFill>
                <a:latin typeface="Arial" charset="0"/>
              </a:rPr>
              <a:t>中除</a:t>
            </a:r>
            <a:r>
              <a:rPr lang="en-US" altLang="zh-CN" sz="2400" b="1" dirty="0">
                <a:solidFill>
                  <a:srgbClr val="000000"/>
                </a:solidFill>
                <a:latin typeface="Arial" charset="0"/>
              </a:rPr>
              <a:t>e</a:t>
            </a:r>
            <a:r>
              <a:rPr lang="en-US" altLang="zh-CN" sz="2400" b="1" baseline="-25000" dirty="0">
                <a:solidFill>
                  <a:srgbClr val="000000"/>
                </a:solidFill>
                <a:latin typeface="Arial" charset="0"/>
              </a:rPr>
              <a:t>1</a:t>
            </a:r>
            <a:r>
              <a:rPr lang="en-US" altLang="zh-CN" sz="2400" b="1" dirty="0">
                <a:solidFill>
                  <a:srgbClr val="000000"/>
                </a:solidFill>
                <a:latin typeface="Arial" charset="0"/>
              </a:rPr>
              <a:t>,e</a:t>
            </a:r>
            <a:r>
              <a:rPr lang="en-US" altLang="zh-CN" sz="2400" b="1" baseline="-25000" dirty="0">
                <a:solidFill>
                  <a:srgbClr val="000000"/>
                </a:solidFill>
                <a:latin typeface="Arial" charset="0"/>
              </a:rPr>
              <a:t>2</a:t>
            </a:r>
            <a:r>
              <a:rPr lang="zh-CN" altLang="en-US" sz="2400" b="1" dirty="0">
                <a:solidFill>
                  <a:srgbClr val="000000"/>
                </a:solidFill>
                <a:latin typeface="Arial" charset="0"/>
              </a:rPr>
              <a:t>之外的所有边，并对任意</a:t>
            </a:r>
            <a:r>
              <a:rPr lang="en-US" altLang="zh-CN" sz="2400" b="1" dirty="0">
                <a:solidFill>
                  <a:srgbClr val="000000"/>
                </a:solidFill>
                <a:latin typeface="Arial" charset="0"/>
              </a:rPr>
              <a:t>t</a:t>
            </a:r>
            <a:r>
              <a:rPr lang="en-US" altLang="zh-CN" sz="2400" b="1" dirty="0">
                <a:solidFill>
                  <a:srgbClr val="000000"/>
                </a:solidFill>
                <a:latin typeface="Arial" charset="0"/>
                <a:ea typeface="Arial Unicode MS" pitchFamily="34" charset="-122"/>
                <a:cs typeface="Arial Unicode MS" pitchFamily="34" charset="-122"/>
              </a:rPr>
              <a:t>∈</a:t>
            </a:r>
            <a:r>
              <a:rPr lang="en-US" altLang="zh-CN" sz="2400" b="1" dirty="0">
                <a:solidFill>
                  <a:srgbClr val="000000"/>
                </a:solidFill>
                <a:latin typeface="Arial" charset="0"/>
              </a:rPr>
              <a:t>T</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1</a:t>
            </a:r>
            <a:r>
              <a:rPr lang="en-US" altLang="zh-CN" sz="2400" b="1" baseline="30000" dirty="0">
                <a:solidFill>
                  <a:srgbClr val="000000"/>
                </a:solidFill>
                <a:latin typeface="Arial" charset="0"/>
              </a:rPr>
              <a:t>e</a:t>
            </a:r>
            <a:r>
              <a:rPr lang="en-US" altLang="zh-CN" sz="2400" b="1" baseline="10000" dirty="0">
                <a:solidFill>
                  <a:srgbClr val="000000"/>
                </a:solidFill>
                <a:latin typeface="Arial" charset="0"/>
              </a:rPr>
              <a:t>2</a:t>
            </a:r>
            <a:r>
              <a:rPr lang="zh-CN" altLang="en-US" sz="2400" b="1" dirty="0">
                <a:solidFill>
                  <a:srgbClr val="000000"/>
                </a:solidFill>
                <a:latin typeface="Arial" charset="0"/>
              </a:rPr>
              <a:t>，都有</a:t>
            </a:r>
            <a:r>
              <a:rPr lang="en-US" altLang="zh-CN" sz="2400" b="1" dirty="0">
                <a:solidFill>
                  <a:srgbClr val="000000"/>
                </a:solidFill>
                <a:latin typeface="Arial" charset="0"/>
              </a:rPr>
              <a:t>d(t,t</a:t>
            </a:r>
            <a:r>
              <a:rPr lang="en-US" altLang="zh-CN" sz="2400" b="1" baseline="-25000" dirty="0">
                <a:solidFill>
                  <a:srgbClr val="000000"/>
                </a:solidFill>
                <a:latin typeface="Arial" charset="0"/>
              </a:rPr>
              <a:t>0</a:t>
            </a:r>
            <a:r>
              <a:rPr lang="en-US" altLang="zh-CN" sz="2400" b="1" dirty="0">
                <a:solidFill>
                  <a:srgbClr val="000000"/>
                </a:solidFill>
                <a:latin typeface="Arial" charset="0"/>
              </a:rPr>
              <a:t>)=2</a:t>
            </a:r>
            <a:r>
              <a:rPr lang="zh-CN" altLang="en-US" sz="2400" b="1" dirty="0">
                <a:solidFill>
                  <a:srgbClr val="000000"/>
                </a:solidFill>
                <a:latin typeface="Arial" charset="0"/>
              </a:rPr>
              <a:t>。因此可以得到结论。</a:t>
            </a:r>
          </a:p>
        </p:txBody>
      </p:sp>
      <p:sp>
        <p:nvSpPr>
          <p:cNvPr id="1007621" name="AutoShape 5"/>
          <p:cNvSpPr>
            <a:spLocks noChangeArrowheads="1"/>
          </p:cNvSpPr>
          <p:nvPr/>
        </p:nvSpPr>
        <p:spPr bwMode="auto">
          <a:xfrm rot="10800000">
            <a:off x="4116370" y="6109300"/>
            <a:ext cx="3733016" cy="468231"/>
          </a:xfrm>
          <a:prstGeom prst="wedgeRectCallout">
            <a:avLst>
              <a:gd name="adj1" fmla="val -13643"/>
              <a:gd name="adj2" fmla="val 366203"/>
            </a:avLst>
          </a:prstGeom>
          <a:noFill/>
          <a:ln w="28575">
            <a:solidFill>
              <a:srgbClr val="FF3399"/>
            </a:solidFill>
            <a:miter lim="800000"/>
            <a:headEnd/>
            <a:tailEnd/>
          </a:ln>
          <a:effectLst/>
        </p:spPr>
        <p:txBody>
          <a:bodyPr rot="10800000"/>
          <a:lstStyle/>
          <a:p>
            <a:pPr algn="ctr"/>
            <a:r>
              <a:rPr lang="zh-CN" altLang="en-US" sz="2000" b="1" dirty="0">
                <a:solidFill>
                  <a:schemeClr val="tx1">
                    <a:lumMod val="50000"/>
                  </a:schemeClr>
                </a:solidFill>
              </a:rPr>
              <a:t>注：书中这里有错误</a:t>
            </a:r>
          </a:p>
        </p:txBody>
      </p:sp>
      <p:sp>
        <p:nvSpPr>
          <p:cNvPr id="5" name="AutoShape 5"/>
          <p:cNvSpPr>
            <a:spLocks noChangeArrowheads="1"/>
          </p:cNvSpPr>
          <p:nvPr/>
        </p:nvSpPr>
        <p:spPr bwMode="auto">
          <a:xfrm rot="10800000">
            <a:off x="7044922" y="5547621"/>
            <a:ext cx="3165879" cy="468231"/>
          </a:xfrm>
          <a:prstGeom prst="wedgeRectCallout">
            <a:avLst>
              <a:gd name="adj1" fmla="val -3038"/>
              <a:gd name="adj2" fmla="val 556213"/>
            </a:avLst>
          </a:prstGeom>
          <a:noFill/>
          <a:ln w="28575">
            <a:solidFill>
              <a:srgbClr val="FF3399"/>
            </a:solidFill>
            <a:miter lim="800000"/>
            <a:headEnd/>
            <a:tailEnd/>
          </a:ln>
          <a:effectLst/>
        </p:spPr>
        <p:txBody>
          <a:bodyPr rot="10800000"/>
          <a:lstStyle/>
          <a:p>
            <a:pPr algn="ctr"/>
            <a:r>
              <a:rPr lang="zh-CN" altLang="en-US" sz="2000" b="1" dirty="0">
                <a:solidFill>
                  <a:schemeClr val="tx1">
                    <a:lumMod val="50000"/>
                  </a:schemeClr>
                </a:solidFill>
              </a:rPr>
              <a:t>注：书中这里有错误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7619">
                                            <p:txEl>
                                              <p:pRg st="2" end="2"/>
                                            </p:txEl>
                                          </p:spTgt>
                                        </p:tgtEl>
                                        <p:attrNameLst>
                                          <p:attrName>style.visibility</p:attrName>
                                        </p:attrNameLst>
                                      </p:cBhvr>
                                      <p:to>
                                        <p:strVal val="visible"/>
                                      </p:to>
                                    </p:set>
                                    <p:animEffect transition="in" filter="blinds(horizontal)">
                                      <p:cBhvr>
                                        <p:cTn id="7" dur="500"/>
                                        <p:tgtEl>
                                          <p:spTgt spid="10076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7619">
                                            <p:txEl>
                                              <p:pRg st="3" end="3"/>
                                            </p:txEl>
                                          </p:spTgt>
                                        </p:tgtEl>
                                        <p:attrNameLst>
                                          <p:attrName>style.visibility</p:attrName>
                                        </p:attrNameLst>
                                      </p:cBhvr>
                                      <p:to>
                                        <p:strVal val="visible"/>
                                      </p:to>
                                    </p:set>
                                    <p:animEffect transition="in" filter="blinds(horizontal)">
                                      <p:cBhvr>
                                        <p:cTn id="12" dur="500"/>
                                        <p:tgtEl>
                                          <p:spTgt spid="10076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07619">
                                            <p:txEl>
                                              <p:pRg st="4" end="4"/>
                                            </p:txEl>
                                          </p:spTgt>
                                        </p:tgtEl>
                                        <p:attrNameLst>
                                          <p:attrName>style.visibility</p:attrName>
                                        </p:attrNameLst>
                                      </p:cBhvr>
                                      <p:to>
                                        <p:strVal val="visible"/>
                                      </p:to>
                                    </p:set>
                                    <p:animEffect transition="in" filter="blinds(horizontal)">
                                      <p:cBhvr>
                                        <p:cTn id="17" dur="500"/>
                                        <p:tgtEl>
                                          <p:spTgt spid="10076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07619">
                                            <p:txEl>
                                              <p:pRg st="5" end="5"/>
                                            </p:txEl>
                                          </p:spTgt>
                                        </p:tgtEl>
                                        <p:attrNameLst>
                                          <p:attrName>style.visibility</p:attrName>
                                        </p:attrNameLst>
                                      </p:cBhvr>
                                      <p:to>
                                        <p:strVal val="visible"/>
                                      </p:to>
                                    </p:set>
                                    <p:animEffect transition="in" filter="blinds(horizontal)">
                                      <p:cBhvr>
                                        <p:cTn id="22" dur="500"/>
                                        <p:tgtEl>
                                          <p:spTgt spid="1007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07619">
                                            <p:txEl>
                                              <p:pRg st="6" end="6"/>
                                            </p:txEl>
                                          </p:spTgt>
                                        </p:tgtEl>
                                        <p:attrNameLst>
                                          <p:attrName>style.visibility</p:attrName>
                                        </p:attrNameLst>
                                      </p:cBhvr>
                                      <p:to>
                                        <p:strVal val="visible"/>
                                      </p:to>
                                    </p:set>
                                    <p:animEffect transition="in" filter="blinds(horizontal)">
                                      <p:cBhvr>
                                        <p:cTn id="27" dur="500"/>
                                        <p:tgtEl>
                                          <p:spTgt spid="10076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07621"/>
                                        </p:tgtEl>
                                        <p:attrNameLst>
                                          <p:attrName>style.visibility</p:attrName>
                                        </p:attrNameLst>
                                      </p:cBhvr>
                                      <p:to>
                                        <p:strVal val="visible"/>
                                      </p:to>
                                    </p:set>
                                    <p:animEffect transition="in" filter="blinds(horizontal)">
                                      <p:cBhvr>
                                        <p:cTn id="32" dur="500"/>
                                        <p:tgtEl>
                                          <p:spTgt spid="10076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21" grpId="0" animBg="1"/>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Rot="1" noChangeArrowheads="1"/>
          </p:cNvSpPr>
          <p:nvPr>
            <p:ph type="title"/>
          </p:nvPr>
        </p:nvSpPr>
        <p:spPr>
          <a:xfrm>
            <a:off x="2108462" y="333375"/>
            <a:ext cx="8102338" cy="719138"/>
          </a:xfrm>
          <a:noFill/>
          <a:ln/>
        </p:spPr>
        <p:txBody>
          <a:bodyPr/>
          <a:lstStyle/>
          <a:p>
            <a:r>
              <a:rPr lang="zh-CN" altLang="en-US" sz="4000" dirty="0">
                <a:solidFill>
                  <a:schemeClr val="tx1"/>
                </a:solidFill>
              </a:rPr>
              <a:t>支撑树的生成</a:t>
            </a:r>
          </a:p>
        </p:txBody>
      </p:sp>
      <p:sp>
        <p:nvSpPr>
          <p:cNvPr id="1008643" name="Rectangle 3"/>
          <p:cNvSpPr>
            <a:spLocks noChangeArrowheads="1"/>
          </p:cNvSpPr>
          <p:nvPr/>
        </p:nvSpPr>
        <p:spPr bwMode="auto">
          <a:xfrm>
            <a:off x="1909763" y="1268414"/>
            <a:ext cx="8578850" cy="2930033"/>
          </a:xfrm>
          <a:prstGeom prst="rect">
            <a:avLst/>
          </a:prstGeom>
          <a:noFill/>
          <a:ln w="9525">
            <a:noFill/>
            <a:miter lim="800000"/>
            <a:headEnd/>
            <a:tailEnd/>
          </a:ln>
          <a:effectLst/>
        </p:spPr>
        <p:txBody>
          <a:bodyPr wrap="square">
            <a:spAutoFit/>
          </a:bodyPr>
          <a:lstStyle/>
          <a:p>
            <a:pPr marL="1524000" indent="-1524000">
              <a:spcBef>
                <a:spcPct val="20000"/>
              </a:spcBef>
              <a:buClr>
                <a:schemeClr val="folHlink"/>
              </a:buClr>
              <a:buSzPct val="60000"/>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3.5.4  </a:t>
            </a:r>
            <a:r>
              <a:rPr lang="zh-CN" altLang="en-US" sz="2400" b="1" dirty="0">
                <a:solidFill>
                  <a:srgbClr val="000000"/>
                </a:solidFill>
                <a:latin typeface="Times New Roman" panose="02020603050405020304" pitchFamily="18" charset="0"/>
                <a:cs typeface="Times New Roman" panose="02020603050405020304" pitchFamily="18" charset="0"/>
              </a:rPr>
              <a:t>设</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n-1</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是距离为</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的全部支撑树都在集合</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j</a:t>
            </a:r>
            <a:r>
              <a:rPr lang="zh-CN" altLang="en-US" sz="2400" b="1" dirty="0">
                <a:solidFill>
                  <a:srgbClr val="000000"/>
                </a:solidFill>
                <a:latin typeface="Times New Roman" panose="02020603050405020304" pitchFamily="18" charset="0"/>
                <a:cs typeface="Times New Roman" panose="02020603050405020304" pitchFamily="18" charset="0"/>
              </a:rPr>
              <a:t>之中，</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,i≠j</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pPr>
            <a:endParaRPr lang="zh-CN" altLang="en-US" sz="2400" b="1" dirty="0">
              <a:solidFill>
                <a:srgbClr val="000000"/>
              </a:solidFill>
              <a:latin typeface="Times New Roman" panose="02020603050405020304" pitchFamily="18" charset="0"/>
              <a:cs typeface="Times New Roman" panose="02020603050405020304" pitchFamily="18" charset="0"/>
            </a:endParaRPr>
          </a:p>
          <a:p>
            <a:pPr marL="1524000" indent="-1524000">
              <a:spcBef>
                <a:spcPct val="20000"/>
              </a:spcBef>
              <a:buClr>
                <a:schemeClr val="folHlink"/>
              </a:buClr>
              <a:buSzPct val="60000"/>
            </a:pPr>
            <a:r>
              <a:rPr lang="zh-CN" altLang="en-US" sz="2400" b="1" dirty="0">
                <a:solidFill>
                  <a:srgbClr val="000000"/>
                </a:solidFill>
                <a:latin typeface="Times New Roman" panose="02020603050405020304" pitchFamily="18" charset="0"/>
                <a:cs typeface="Times New Roman" panose="02020603050405020304" pitchFamily="18" charset="0"/>
              </a:rPr>
              <a:t>一般情况下可以定义</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k</a:t>
            </a:r>
            <a:r>
              <a:rPr lang="zh-CN" altLang="en-US" b="1" dirty="0">
                <a:solidFill>
                  <a:srgbClr val="000000"/>
                </a:solidFill>
                <a:latin typeface="Times New Roman" panose="02020603050405020304" pitchFamily="18" charset="0"/>
                <a:cs typeface="Times New Roman" panose="02020603050405020304" pitchFamily="18" charset="0"/>
              </a:rPr>
              <a:t>如下</a:t>
            </a:r>
          </a:p>
          <a:p>
            <a:pPr marL="1524000" indent="-1524000">
              <a:spcBef>
                <a:spcPct val="20000"/>
              </a:spcBef>
              <a:buClr>
                <a:schemeClr val="folHlink"/>
              </a:buClr>
              <a:buSzPct val="60000"/>
            </a:pP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e</a:t>
            </a:r>
            <a:r>
              <a:rPr lang="en-US" altLang="zh-CN" sz="2400" b="1" baseline="-25000" dirty="0" err="1">
                <a:solidFill>
                  <a:srgbClr val="000000"/>
                </a:solidFill>
                <a:latin typeface="Times New Roman" panose="02020603050405020304" pitchFamily="18" charset="0"/>
                <a:cs typeface="Times New Roman" panose="02020603050405020304" pitchFamily="18" charset="0"/>
              </a:rPr>
              <a:t>k</a:t>
            </a:r>
            <a:r>
              <a:rPr lang="en-US" altLang="zh-CN" sz="2400" b="1" dirty="0" err="1">
                <a:solidFill>
                  <a:srgbClr val="000000"/>
                </a:solidFill>
                <a:latin typeface="Times New Roman" panose="02020603050405020304" pitchFamily="18" charset="0"/>
                <a:cs typeface="Times New Roman" panose="02020603050405020304" pitchFamily="18" charset="0"/>
              </a:rPr>
              <a:t>,b</a:t>
            </a:r>
            <a:r>
              <a:rPr lang="en-US" altLang="zh-CN" sz="2400" b="1" dirty="0">
                <a:solidFill>
                  <a:srgbClr val="000000"/>
                </a:solidFill>
                <a:latin typeface="Times New Roman" panose="02020603050405020304" pitchFamily="18" charset="0"/>
                <a:cs typeface="Times New Roman" panose="02020603050405020304" pitchFamily="18" charset="0"/>
              </a:rPr>
              <a:t>)|b ∈ </a:t>
            </a:r>
            <a:r>
              <a:rPr lang="en-US" altLang="zh-CN" sz="2400" b="1" dirty="0" err="1">
                <a:solidFill>
                  <a:srgbClr val="000000"/>
                </a:solidFill>
                <a:latin typeface="Times New Roman" panose="02020603050405020304" pitchFamily="18" charset="0"/>
                <a:cs typeface="Times New Roman" panose="02020603050405020304" pitchFamily="18" charset="0"/>
              </a:rPr>
              <a:t>S</a:t>
            </a:r>
            <a:r>
              <a:rPr lang="en-US" altLang="zh-CN" sz="2400" b="1" baseline="-25000" dirty="0" err="1">
                <a:solidFill>
                  <a:srgbClr val="000000"/>
                </a:solidFill>
                <a:latin typeface="Times New Roman" panose="02020603050405020304" pitchFamily="18" charset="0"/>
                <a:cs typeface="Times New Roman" panose="02020603050405020304" pitchFamily="18" charset="0"/>
              </a:rPr>
              <a:t>ek</a:t>
            </a:r>
            <a:r>
              <a:rPr lang="en-US" altLang="zh-CN" sz="2400" b="1" dirty="0">
                <a:solidFill>
                  <a:srgbClr val="000000"/>
                </a:solidFill>
                <a:latin typeface="Times New Roman" panose="02020603050405020304" pitchFamily="18" charset="0"/>
                <a:cs typeface="Times New Roman" panose="02020603050405020304" pitchFamily="18" charset="0"/>
              </a:rPr>
              <a:t> (t) ∩</a:t>
            </a:r>
            <a:r>
              <a:rPr lang="en-US" altLang="zh-CN" sz="2400" b="1" dirty="0" err="1">
                <a:solidFill>
                  <a:srgbClr val="000000"/>
                </a:solidFill>
                <a:latin typeface="Times New Roman" panose="02020603050405020304" pitchFamily="18" charset="0"/>
                <a:cs typeface="Times New Roman" panose="02020603050405020304" pitchFamily="18" charset="0"/>
              </a:rPr>
              <a:t>S</a:t>
            </a:r>
            <a:r>
              <a:rPr lang="en-US" altLang="zh-CN" sz="2400" b="1" baseline="-25000" dirty="0" err="1">
                <a:solidFill>
                  <a:srgbClr val="000000"/>
                </a:solidFill>
                <a:latin typeface="Times New Roman" panose="02020603050405020304" pitchFamily="18" charset="0"/>
                <a:cs typeface="Times New Roman" panose="02020603050405020304" pitchFamily="18" charset="0"/>
              </a:rPr>
              <a:t>ek</a:t>
            </a:r>
            <a:r>
              <a:rPr lang="en-US" altLang="zh-CN" sz="2400" b="1" dirty="0">
                <a:solidFill>
                  <a:srgbClr val="000000"/>
                </a:solidFill>
                <a:latin typeface="Times New Roman" panose="02020603050405020304" pitchFamily="18" charset="0"/>
                <a:cs typeface="Times New Roman" panose="02020603050405020304" pitchFamily="18" charset="0"/>
              </a:rPr>
              <a:t> (t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t ∈T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2</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k-1</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b≠e</a:t>
            </a:r>
            <a:r>
              <a:rPr lang="en-US" altLang="zh-CN" sz="2400" b="1" baseline="-25000" dirty="0" err="1">
                <a:solidFill>
                  <a:srgbClr val="000000"/>
                </a:solidFill>
                <a:latin typeface="Times New Roman" panose="02020603050405020304" pitchFamily="18" charset="0"/>
                <a:cs typeface="Times New Roman" panose="02020603050405020304" pitchFamily="18" charset="0"/>
              </a:rPr>
              <a:t>k</a:t>
            </a:r>
            <a:r>
              <a:rPr lang="en-US" altLang="zh-CN" sz="2400" b="1" dirty="0" err="1">
                <a:solidFill>
                  <a:srgbClr val="000000"/>
                </a:solidFill>
                <a:latin typeface="Times New Roman" panose="02020603050405020304" pitchFamily="18" charset="0"/>
                <a:cs typeface="Times New Roman" panose="02020603050405020304" pitchFamily="18" charset="0"/>
              </a:rPr>
              <a:t>,k</a:t>
            </a:r>
            <a:r>
              <a:rPr lang="en-US" altLang="zh-CN" sz="2400" b="1" dirty="0">
                <a:solidFill>
                  <a:srgbClr val="000000"/>
                </a:solidFill>
                <a:latin typeface="Times New Roman" panose="02020603050405020304" pitchFamily="18" charset="0"/>
                <a:cs typeface="Times New Roman" panose="02020603050405020304" pitchFamily="18" charset="0"/>
              </a:rPr>
              <a:t>&lt;n}</a:t>
            </a:r>
            <a:r>
              <a:rPr lang="zh-CN" altLang="en-US" sz="2400" b="1" dirty="0">
                <a:solidFill>
                  <a:srgbClr val="000000"/>
                </a:solidFill>
                <a:latin typeface="Times New Roman" panose="02020603050405020304" pitchFamily="18" charset="0"/>
                <a:cs typeface="Times New Roman" panose="02020603050405020304" pitchFamily="18" charset="0"/>
              </a:rPr>
              <a:t>。</a:t>
            </a:r>
          </a:p>
          <a:p>
            <a:pPr marL="1524000" indent="-1524000"/>
            <a:r>
              <a:rPr lang="zh-CN" altLang="en-US" sz="2400" b="1" dirty="0">
                <a:solidFill>
                  <a:srgbClr val="000000"/>
                </a:solidFill>
                <a:latin typeface="Times New Roman" panose="02020603050405020304" pitchFamily="18" charset="0"/>
                <a:cs typeface="Times New Roman" panose="02020603050405020304" pitchFamily="18" charset="0"/>
              </a:rPr>
              <a:t>这样，如果令</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∈t</a:t>
            </a:r>
            <a:r>
              <a:rPr lang="en-US" altLang="zh-CN" sz="2400" b="1" baseline="-25000" dirty="0">
                <a:solidFill>
                  <a:srgbClr val="000000"/>
                </a:solidFill>
                <a:latin typeface="Times New Roman" panose="02020603050405020304" pitchFamily="18" charset="0"/>
                <a:ea typeface="Arial Unicode MS" pitchFamily="34" charset="-122"/>
                <a:cs typeface="Times New Roman" panose="02020603050405020304" pitchFamily="18" charset="0"/>
              </a:rPr>
              <a:t>0</a:t>
            </a:r>
            <a:r>
              <a:rPr lang="zh-CN" altLang="en-US"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T</a:t>
            </a:r>
            <a:r>
              <a:rPr lang="en-US" altLang="zh-CN" sz="2400" b="1" baseline="30000" dirty="0">
                <a:solidFill>
                  <a:srgbClr val="000000"/>
                </a:solidFill>
                <a:latin typeface="Times New Roman" panose="02020603050405020304" pitchFamily="18" charset="0"/>
                <a:ea typeface="Arial Unicode MS" pitchFamily="34" charset="-122"/>
                <a:cs typeface="Times New Roman" panose="02020603050405020304" pitchFamily="18" charset="0"/>
              </a:rPr>
              <a:t>2</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a:t>
            </a:r>
            <a:r>
              <a:rPr lang="en-US" altLang="zh-CN" sz="2400" b="1" dirty="0">
                <a:solidFill>
                  <a:srgbClr val="000000"/>
                </a:solidFill>
                <a:latin typeface="Times New Roman" panose="02020603050405020304" pitchFamily="18" charset="0"/>
                <a:cs typeface="Times New Roman" panose="02020603050405020304" pitchFamily="18" charset="0"/>
              </a:rPr>
              <a:t>,e</a:t>
            </a:r>
            <a:r>
              <a:rPr lang="en-US" altLang="zh-CN" sz="2400" b="1" baseline="-25000" dirty="0">
                <a:solidFill>
                  <a:srgbClr val="000000"/>
                </a:solidFill>
                <a:latin typeface="Times New Roman" panose="02020603050405020304" pitchFamily="18" charset="0"/>
                <a:cs typeface="Times New Roman" panose="02020603050405020304" pitchFamily="18" charset="0"/>
              </a:rPr>
              <a:t>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k</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i1</a:t>
            </a:r>
            <a:r>
              <a:rPr lang="en-US" altLang="zh-CN" sz="2400" b="1" baseline="30000" dirty="0">
                <a:solidFill>
                  <a:srgbClr val="000000"/>
                </a:solidFill>
                <a:latin typeface="Times New Roman" panose="02020603050405020304" pitchFamily="18" charset="0"/>
                <a:cs typeface="Times New Roman" panose="02020603050405020304" pitchFamily="18" charset="0"/>
              </a:rPr>
              <a:t>e</a:t>
            </a:r>
            <a:r>
              <a:rPr lang="en-US" altLang="zh-CN" sz="2400" b="1" baseline="10000" dirty="0">
                <a:solidFill>
                  <a:srgbClr val="000000"/>
                </a:solidFill>
                <a:latin typeface="Times New Roman" panose="02020603050405020304" pitchFamily="18" charset="0"/>
                <a:cs typeface="Times New Roman" panose="02020603050405020304" pitchFamily="18" charset="0"/>
              </a:rPr>
              <a:t>i2</a:t>
            </a:r>
            <a:r>
              <a:rPr lang="en-US" altLang="zh-CN" sz="2400" b="1" baseline="30000" dirty="0">
                <a:solidFill>
                  <a:srgbClr val="000000"/>
                </a:solidFill>
                <a:latin typeface="Times New Roman" panose="02020603050405020304" pitchFamily="18" charset="0"/>
                <a:cs typeface="Times New Roman" panose="02020603050405020304" pitchFamily="18" charset="0"/>
              </a:rPr>
              <a:t>…</a:t>
            </a:r>
            <a:r>
              <a:rPr lang="en-US" altLang="zh-CN" sz="2400" b="1" baseline="30000" dirty="0" err="1">
                <a:solidFill>
                  <a:srgbClr val="000000"/>
                </a:solidFill>
                <a:latin typeface="Times New Roman" panose="02020603050405020304" pitchFamily="18" charset="0"/>
                <a:cs typeface="Times New Roman" panose="02020603050405020304" pitchFamily="18" charset="0"/>
              </a:rPr>
              <a:t>e</a:t>
            </a:r>
            <a:r>
              <a:rPr lang="en-US" altLang="zh-CN" sz="2400" b="1" baseline="10000" dirty="0" err="1">
                <a:solidFill>
                  <a:srgbClr val="000000"/>
                </a:solidFill>
                <a:latin typeface="Times New Roman" panose="02020603050405020304" pitchFamily="18" charset="0"/>
                <a:cs typeface="Times New Roman" panose="02020603050405020304" pitchFamily="18" charset="0"/>
              </a:rPr>
              <a:t>ik</a:t>
            </a:r>
            <a:r>
              <a:rPr lang="en-US" altLang="zh-CN" sz="2400" b="1" dirty="0">
                <a:solidFill>
                  <a:srgbClr val="000000"/>
                </a:solidFill>
                <a:latin typeface="Times New Roman" panose="02020603050405020304" pitchFamily="18" charset="0"/>
                <a:cs typeface="Times New Roman" panose="02020603050405020304" pitchFamily="18" charset="0"/>
              </a:rPr>
              <a:t>, e</a:t>
            </a:r>
            <a:r>
              <a:rPr lang="en-US" altLang="zh-CN" sz="2400" b="1" baseline="-25000" dirty="0">
                <a:solidFill>
                  <a:srgbClr val="000000"/>
                </a:solidFill>
                <a:latin typeface="Times New Roman" panose="02020603050405020304" pitchFamily="18" charset="0"/>
                <a:cs typeface="Times New Roman" panose="02020603050405020304" pitchFamily="18" charset="0"/>
              </a:rPr>
              <a:t>ij</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en-US" altLang="zh-CN" sz="2400" b="1" dirty="0">
                <a:solidFill>
                  <a:srgbClr val="000000"/>
                </a:solidFill>
                <a:latin typeface="Times New Roman" panose="02020603050405020304" pitchFamily="18" charset="0"/>
                <a:cs typeface="Times New Roman" panose="02020603050405020304" pitchFamily="18" charset="0"/>
              </a:rPr>
              <a:t>, j=1,2,…,k</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008644" name="Rectangle 4"/>
          <p:cNvSpPr>
            <a:spLocks noChangeArrowheads="1"/>
          </p:cNvSpPr>
          <p:nvPr/>
        </p:nvSpPr>
        <p:spPr bwMode="auto">
          <a:xfrm>
            <a:off x="1909764" y="4414347"/>
            <a:ext cx="8758237" cy="854075"/>
          </a:xfrm>
          <a:prstGeom prst="rect">
            <a:avLst/>
          </a:prstGeom>
          <a:noFill/>
          <a:ln w="9525">
            <a:noFill/>
            <a:miter lim="800000"/>
            <a:headEnd/>
            <a:tailEnd/>
          </a:ln>
          <a:effectLst/>
        </p:spPr>
        <p:txBody>
          <a:bodyPr>
            <a:spAutoFit/>
          </a:bodyPr>
          <a:lstStyle/>
          <a:p>
            <a:pPr marL="1524000" indent="-1524000">
              <a:spcBef>
                <a:spcPct val="20000"/>
              </a:spcBef>
              <a:buClr>
                <a:schemeClr val="folHlink"/>
              </a:buClr>
              <a:buSzPct val="60000"/>
            </a:pPr>
            <a:r>
              <a:rPr lang="zh-CN" altLang="en-US" sz="2600" b="1" dirty="0">
                <a:solidFill>
                  <a:srgbClr val="FF0000"/>
                </a:solidFill>
                <a:latin typeface="Times New Roman" panose="02020603050405020304" pitchFamily="18" charset="0"/>
                <a:cs typeface="Times New Roman" panose="02020603050405020304" pitchFamily="18" charset="0"/>
              </a:rPr>
              <a:t>定理</a:t>
            </a:r>
            <a:r>
              <a:rPr lang="en-US" altLang="zh-CN" sz="2600" b="1" dirty="0">
                <a:solidFill>
                  <a:srgbClr val="FF0000"/>
                </a:solidFill>
                <a:latin typeface="Times New Roman" panose="02020603050405020304" pitchFamily="18" charset="0"/>
                <a:cs typeface="Times New Roman" panose="02020603050405020304" pitchFamily="18" charset="0"/>
              </a:rPr>
              <a:t>3.5.5  </a:t>
            </a:r>
            <a:r>
              <a:rPr lang="zh-CN" altLang="en-US" sz="2400" b="1" dirty="0">
                <a:solidFill>
                  <a:srgbClr val="000000"/>
                </a:solidFill>
                <a:latin typeface="Times New Roman" panose="02020603050405020304" pitchFamily="18" charset="0"/>
                <a:cs typeface="Times New Roman" panose="02020603050405020304" pitchFamily="18" charset="0"/>
              </a:rPr>
              <a:t>设</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连通图</a:t>
            </a:r>
            <a:r>
              <a:rPr lang="en-US" altLang="zh-CN" sz="2400" b="1" dirty="0">
                <a:solidFill>
                  <a:srgbClr val="000000"/>
                </a:solidFill>
                <a:latin typeface="Times New Roman" panose="02020603050405020304" pitchFamily="18" charset="0"/>
                <a:cs typeface="Times New Roman" panose="02020603050405020304" pitchFamily="18" charset="0"/>
              </a:rPr>
              <a:t>G</a:t>
            </a:r>
            <a:r>
              <a:rPr lang="zh-CN" altLang="en-US" sz="2400" b="1" dirty="0">
                <a:solidFill>
                  <a:srgbClr val="000000"/>
                </a:solidFill>
                <a:latin typeface="Times New Roman" panose="02020603050405020304" pitchFamily="18" charset="0"/>
                <a:cs typeface="Times New Roman" panose="02020603050405020304" pitchFamily="18" charset="0"/>
              </a:rPr>
              <a:t>的参考树，</a:t>
            </a:r>
            <a:r>
              <a:rPr lang="en-US" altLang="zh-CN" sz="2400" b="1" dirty="0">
                <a:solidFill>
                  <a:srgbClr val="000000"/>
                </a:solidFill>
                <a:latin typeface="Times New Roman" panose="02020603050405020304" pitchFamily="18" charset="0"/>
                <a:cs typeface="Times New Roman" panose="02020603050405020304" pitchFamily="18" charset="0"/>
              </a:rPr>
              <a:t>t≠t</a:t>
            </a:r>
            <a:r>
              <a:rPr lang="en-US" altLang="zh-CN" sz="2400" b="1" baseline="-25000" dirty="0">
                <a:solidFill>
                  <a:srgbClr val="000000"/>
                </a:solidFill>
                <a:latin typeface="Times New Roman" panose="02020603050405020304" pitchFamily="18" charset="0"/>
                <a:cs typeface="Times New Roman" panose="02020603050405020304" pitchFamily="18" charset="0"/>
              </a:rPr>
              <a:t>0</a:t>
            </a:r>
            <a:r>
              <a:rPr lang="zh-CN" altLang="en-US" sz="2400" b="1" dirty="0">
                <a:solidFill>
                  <a:srgbClr val="000000"/>
                </a:solidFill>
                <a:latin typeface="Times New Roman" panose="02020603050405020304" pitchFamily="18" charset="0"/>
                <a:cs typeface="Times New Roman" panose="02020603050405020304" pitchFamily="18" charset="0"/>
              </a:rPr>
              <a:t>是</a:t>
            </a:r>
            <a:r>
              <a:rPr lang="en-US" altLang="zh-CN" sz="2400" b="1" dirty="0">
                <a:solidFill>
                  <a:srgbClr val="000000"/>
                </a:solidFill>
                <a:latin typeface="Times New Roman" panose="02020603050405020304" pitchFamily="18" charset="0"/>
                <a:cs typeface="Times New Roman" panose="02020603050405020304" pitchFamily="18" charset="0"/>
              </a:rPr>
              <a:t>G</a:t>
            </a:r>
            <a:r>
              <a:rPr lang="zh-CN" altLang="en-US" sz="2400" b="1" dirty="0">
                <a:solidFill>
                  <a:srgbClr val="000000"/>
                </a:solidFill>
                <a:latin typeface="Times New Roman" panose="02020603050405020304" pitchFamily="18" charset="0"/>
                <a:cs typeface="Times New Roman" panose="02020603050405020304" pitchFamily="18" charset="0"/>
              </a:rPr>
              <a:t>的任一棵支撑树，  那么一定有</a:t>
            </a:r>
            <a:r>
              <a:rPr lang="en-US" altLang="zh-CN" sz="2400" b="1" dirty="0">
                <a:solidFill>
                  <a:srgbClr val="000000"/>
                </a:solidFill>
                <a:latin typeface="Times New Roman" panose="02020603050405020304" pitchFamily="18" charset="0"/>
                <a:cs typeface="Times New Roman" panose="02020603050405020304" pitchFamily="18" charset="0"/>
              </a:rPr>
              <a:t>t</a:t>
            </a:r>
            <a:r>
              <a:rPr lang="en-US" altLang="zh-CN" sz="2400" b="1" dirty="0">
                <a:solidFill>
                  <a:srgbClr val="000000"/>
                </a:solidFill>
                <a:latin typeface="Times New Roman" panose="02020603050405020304" pitchFamily="18" charset="0"/>
                <a:ea typeface="Arial Unicode MS" pitchFamily="34" charset="-122"/>
                <a:cs typeface="Times New Roman" panose="02020603050405020304" pitchFamily="18" charset="0"/>
              </a:rPr>
              <a:t>∈</a:t>
            </a:r>
            <a:r>
              <a:rPr lang="en-US"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err="1">
                <a:solidFill>
                  <a:srgbClr val="000000"/>
                </a:solidFill>
                <a:latin typeface="Times New Roman" panose="02020603050405020304" pitchFamily="18" charset="0"/>
                <a:cs typeface="Times New Roman" panose="02020603050405020304" pitchFamily="18" charset="0"/>
              </a:rPr>
              <a:t>T</a:t>
            </a:r>
            <a:r>
              <a:rPr lang="en-US" altLang="zh-CN" sz="2400" b="1" baseline="30000" dirty="0" err="1">
                <a:solidFill>
                  <a:srgbClr val="000000"/>
                </a:solidFill>
                <a:latin typeface="Times New Roman" panose="02020603050405020304" pitchFamily="18" charset="0"/>
                <a:cs typeface="Times New Roman" panose="02020603050405020304" pitchFamily="18" charset="0"/>
              </a:rPr>
              <a:t>i</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animEffect transition="in" filter="blinds(horizontal)">
                                      <p:cBhvr>
                                        <p:cTn id="7" dur="500"/>
                                        <p:tgtEl>
                                          <p:spTgt spid="1008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08643">
                                            <p:txEl>
                                              <p:pRg st="2" end="2"/>
                                            </p:txEl>
                                          </p:spTgt>
                                        </p:tgtEl>
                                        <p:attrNameLst>
                                          <p:attrName>style.visibility</p:attrName>
                                        </p:attrNameLst>
                                      </p:cBhvr>
                                      <p:to>
                                        <p:strVal val="visible"/>
                                      </p:to>
                                    </p:set>
                                    <p:animEffect transition="in" filter="blinds(horizontal)">
                                      <p:cBhvr>
                                        <p:cTn id="12" dur="500"/>
                                        <p:tgtEl>
                                          <p:spTgt spid="100864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08643">
                                            <p:txEl>
                                              <p:pRg st="3" end="3"/>
                                            </p:txEl>
                                          </p:spTgt>
                                        </p:tgtEl>
                                        <p:attrNameLst>
                                          <p:attrName>style.visibility</p:attrName>
                                        </p:attrNameLst>
                                      </p:cBhvr>
                                      <p:to>
                                        <p:strVal val="visible"/>
                                      </p:to>
                                    </p:set>
                                    <p:animEffect transition="in" filter="blinds(horizontal)">
                                      <p:cBhvr>
                                        <p:cTn id="15" dur="500"/>
                                        <p:tgtEl>
                                          <p:spTgt spid="100864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08643">
                                            <p:txEl>
                                              <p:pRg st="4" end="4"/>
                                            </p:txEl>
                                          </p:spTgt>
                                        </p:tgtEl>
                                        <p:attrNameLst>
                                          <p:attrName>style.visibility</p:attrName>
                                        </p:attrNameLst>
                                      </p:cBhvr>
                                      <p:to>
                                        <p:strVal val="visible"/>
                                      </p:to>
                                    </p:set>
                                    <p:animEffect transition="in" filter="blinds(horizontal)">
                                      <p:cBhvr>
                                        <p:cTn id="20" dur="500"/>
                                        <p:tgtEl>
                                          <p:spTgt spid="100864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08644"/>
                                        </p:tgtEl>
                                        <p:attrNameLst>
                                          <p:attrName>style.visibility</p:attrName>
                                        </p:attrNameLst>
                                      </p:cBhvr>
                                      <p:to>
                                        <p:strVal val="visible"/>
                                      </p:to>
                                    </p:set>
                                    <p:animEffect transition="in" filter="blinds(horizontal)">
                                      <p:cBhvr>
                                        <p:cTn id="25" dur="500"/>
                                        <p:tgtEl>
                                          <p:spTgt spid="100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049-2878-4B50-B858-D3B6A8CED58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C71F5DD-1C51-4A3E-89B7-65418E0E1553}"/>
              </a:ext>
            </a:extLst>
          </p:cNvPr>
          <p:cNvSpPr>
            <a:spLocks noGrp="1"/>
          </p:cNvSpPr>
          <p:nvPr>
            <p:ph idx="1"/>
          </p:nvPr>
        </p:nvSpPr>
        <p:spPr>
          <a:xfrm>
            <a:off x="2162628" y="1259114"/>
            <a:ext cx="8026401" cy="5214257"/>
          </a:xfrm>
        </p:spPr>
        <p:txBody>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p>
          <a:p>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628CE2A-2A7A-4593-BCA4-9DCEDF4E9FF0}"/>
              </a:ext>
            </a:extLst>
          </p:cNvPr>
          <p:cNvCxnSpPr>
            <a:cxnSpLocks/>
          </p:cNvCxnSpPr>
          <p:nvPr/>
        </p:nvCxnSpPr>
        <p:spPr>
          <a:xfrm>
            <a:off x="4103489" y="4262289"/>
            <a:ext cx="0" cy="206393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D46334CB-C75E-4F8E-917D-61D28D1C6319}"/>
              </a:ext>
            </a:extLst>
          </p:cNvPr>
          <p:cNvCxnSpPr/>
          <p:nvPr/>
        </p:nvCxnSpPr>
        <p:spPr>
          <a:xfrm>
            <a:off x="4103490" y="4262290"/>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BA2A5A1A-64FA-4A8B-A573-0E1280F6C9A4}"/>
              </a:ext>
            </a:extLst>
          </p:cNvPr>
          <p:cNvCxnSpPr>
            <a:cxnSpLocks/>
          </p:cNvCxnSpPr>
          <p:nvPr/>
        </p:nvCxnSpPr>
        <p:spPr>
          <a:xfrm flipH="1" flipV="1">
            <a:off x="2666575" y="5011227"/>
            <a:ext cx="1436914" cy="1314995"/>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5281F08D-48B9-436A-BBD9-B6AA812424E7}"/>
              </a:ext>
            </a:extLst>
          </p:cNvPr>
          <p:cNvCxnSpPr>
            <a:cxnSpLocks/>
          </p:cNvCxnSpPr>
          <p:nvPr/>
        </p:nvCxnSpPr>
        <p:spPr>
          <a:xfrm>
            <a:off x="2666576" y="5011226"/>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9A7CA07A-16C4-4B05-9D59-94D837253D75}"/>
              </a:ext>
            </a:extLst>
          </p:cNvPr>
          <p:cNvCxnSpPr>
            <a:cxnSpLocks/>
          </p:cNvCxnSpPr>
          <p:nvPr/>
        </p:nvCxnSpPr>
        <p:spPr>
          <a:xfrm flipV="1">
            <a:off x="2736245" y="4262290"/>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1BC5D4C1-B169-4D0F-BC13-CFF4F49823F7}"/>
              </a:ext>
            </a:extLst>
          </p:cNvPr>
          <p:cNvCxnSpPr>
            <a:cxnSpLocks/>
          </p:cNvCxnSpPr>
          <p:nvPr/>
        </p:nvCxnSpPr>
        <p:spPr>
          <a:xfrm flipH="1">
            <a:off x="4103489" y="5011227"/>
            <a:ext cx="1541418" cy="13149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E23FE30A-2ED8-44F3-8323-6572BD2CB00F}"/>
              </a:ext>
            </a:extLst>
          </p:cNvPr>
          <p:cNvSpPr txBox="1"/>
          <p:nvPr/>
        </p:nvSpPr>
        <p:spPr>
          <a:xfrm>
            <a:off x="4739222" y="4214372"/>
            <a:ext cx="487665" cy="369332"/>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27" name="TextBox 26">
            <a:extLst>
              <a:ext uri="{FF2B5EF4-FFF2-40B4-BE49-F238E27FC236}">
                <a16:creationId xmlns:a16="http://schemas.microsoft.com/office/drawing/2014/main" id="{25ED069C-38A3-4688-BA20-74BCF2176F5D}"/>
              </a:ext>
            </a:extLst>
          </p:cNvPr>
          <p:cNvSpPr txBox="1"/>
          <p:nvPr/>
        </p:nvSpPr>
        <p:spPr>
          <a:xfrm>
            <a:off x="3044362" y="5590744"/>
            <a:ext cx="487665" cy="369332"/>
          </a:xfrm>
          <a:prstGeom prst="rect">
            <a:avLst/>
          </a:prstGeom>
          <a:noFill/>
        </p:spPr>
        <p:txBody>
          <a:bodyPr wrap="square" rtlCol="0">
            <a:spAutoFit/>
          </a:bodyPr>
          <a:lstStyle/>
          <a:p>
            <a:r>
              <a:rPr lang="en-US" altLang="zh-CN" dirty="0"/>
              <a:t>e</a:t>
            </a:r>
            <a:r>
              <a:rPr lang="en-US" altLang="zh-CN" baseline="-25000" dirty="0"/>
              <a:t>4</a:t>
            </a:r>
            <a:endParaRPr lang="zh-CN" altLang="zh-CN" dirty="0"/>
          </a:p>
        </p:txBody>
      </p:sp>
      <p:sp>
        <p:nvSpPr>
          <p:cNvPr id="28" name="TextBox 27">
            <a:extLst>
              <a:ext uri="{FF2B5EF4-FFF2-40B4-BE49-F238E27FC236}">
                <a16:creationId xmlns:a16="http://schemas.microsoft.com/office/drawing/2014/main" id="{834306F9-1CEC-4EEA-9E12-57D244CD23E3}"/>
              </a:ext>
            </a:extLst>
          </p:cNvPr>
          <p:cNvSpPr txBox="1"/>
          <p:nvPr/>
        </p:nvSpPr>
        <p:spPr>
          <a:xfrm>
            <a:off x="4071532" y="5359479"/>
            <a:ext cx="487665" cy="369332"/>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29" name="TextBox 28">
            <a:extLst>
              <a:ext uri="{FF2B5EF4-FFF2-40B4-BE49-F238E27FC236}">
                <a16:creationId xmlns:a16="http://schemas.microsoft.com/office/drawing/2014/main" id="{6F76D070-54AE-4716-8E6C-2687162E538D}"/>
              </a:ext>
            </a:extLst>
          </p:cNvPr>
          <p:cNvSpPr txBox="1"/>
          <p:nvPr/>
        </p:nvSpPr>
        <p:spPr>
          <a:xfrm>
            <a:off x="4842239" y="5529329"/>
            <a:ext cx="487665" cy="369332"/>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30" name="TextBox 29">
            <a:extLst>
              <a:ext uri="{FF2B5EF4-FFF2-40B4-BE49-F238E27FC236}">
                <a16:creationId xmlns:a16="http://schemas.microsoft.com/office/drawing/2014/main" id="{6D328636-F88A-4388-A822-8C2745CA4A3C}"/>
              </a:ext>
            </a:extLst>
          </p:cNvPr>
          <p:cNvSpPr txBox="1"/>
          <p:nvPr/>
        </p:nvSpPr>
        <p:spPr>
          <a:xfrm>
            <a:off x="4243567" y="4607983"/>
            <a:ext cx="487665" cy="369332"/>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31" name="TextBox 30">
            <a:extLst>
              <a:ext uri="{FF2B5EF4-FFF2-40B4-BE49-F238E27FC236}">
                <a16:creationId xmlns:a16="http://schemas.microsoft.com/office/drawing/2014/main" id="{9FFD209C-13F6-4790-9C1F-2F8BCAF4EF19}"/>
              </a:ext>
            </a:extLst>
          </p:cNvPr>
          <p:cNvSpPr txBox="1"/>
          <p:nvPr/>
        </p:nvSpPr>
        <p:spPr>
          <a:xfrm>
            <a:off x="2162628" y="4780394"/>
            <a:ext cx="773627" cy="369332"/>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32" name="TextBox 31">
            <a:extLst>
              <a:ext uri="{FF2B5EF4-FFF2-40B4-BE49-F238E27FC236}">
                <a16:creationId xmlns:a16="http://schemas.microsoft.com/office/drawing/2014/main" id="{ECE871A4-78D3-45C1-ABA1-6DB1E20950C5}"/>
              </a:ext>
            </a:extLst>
          </p:cNvPr>
          <p:cNvSpPr txBox="1"/>
          <p:nvPr/>
        </p:nvSpPr>
        <p:spPr>
          <a:xfrm>
            <a:off x="3793902" y="3770133"/>
            <a:ext cx="597006" cy="369332"/>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33" name="TextBox 32">
            <a:extLst>
              <a:ext uri="{FF2B5EF4-FFF2-40B4-BE49-F238E27FC236}">
                <a16:creationId xmlns:a16="http://schemas.microsoft.com/office/drawing/2014/main" id="{3A5E4067-4A68-47FC-B9DB-48B9D88E24B7}"/>
              </a:ext>
            </a:extLst>
          </p:cNvPr>
          <p:cNvSpPr txBox="1"/>
          <p:nvPr/>
        </p:nvSpPr>
        <p:spPr>
          <a:xfrm>
            <a:off x="5660886" y="4738914"/>
            <a:ext cx="585261" cy="369332"/>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34" name="TextBox 33">
            <a:extLst>
              <a:ext uri="{FF2B5EF4-FFF2-40B4-BE49-F238E27FC236}">
                <a16:creationId xmlns:a16="http://schemas.microsoft.com/office/drawing/2014/main" id="{67C88AFA-B3B9-47F8-B137-25D62D0739E8}"/>
              </a:ext>
            </a:extLst>
          </p:cNvPr>
          <p:cNvSpPr txBox="1"/>
          <p:nvPr/>
        </p:nvSpPr>
        <p:spPr>
          <a:xfrm>
            <a:off x="3911473" y="6240304"/>
            <a:ext cx="583423" cy="369332"/>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35" name="TextBox 34">
            <a:extLst>
              <a:ext uri="{FF2B5EF4-FFF2-40B4-BE49-F238E27FC236}">
                <a16:creationId xmlns:a16="http://schemas.microsoft.com/office/drawing/2014/main" id="{D0C468D8-AA0B-412D-B60B-41CEF33C5FFC}"/>
              </a:ext>
            </a:extLst>
          </p:cNvPr>
          <p:cNvSpPr txBox="1"/>
          <p:nvPr/>
        </p:nvSpPr>
        <p:spPr>
          <a:xfrm>
            <a:off x="2975448" y="4231778"/>
            <a:ext cx="487665" cy="369332"/>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cxnSp>
        <p:nvCxnSpPr>
          <p:cNvPr id="36" name="Straight Arrow Connector 35">
            <a:extLst>
              <a:ext uri="{FF2B5EF4-FFF2-40B4-BE49-F238E27FC236}">
                <a16:creationId xmlns:a16="http://schemas.microsoft.com/office/drawing/2014/main" id="{DBA78491-D85B-458E-A069-D9FCC9696D65}"/>
              </a:ext>
            </a:extLst>
          </p:cNvPr>
          <p:cNvCxnSpPr>
            <a:cxnSpLocks/>
          </p:cNvCxnSpPr>
          <p:nvPr/>
        </p:nvCxnSpPr>
        <p:spPr>
          <a:xfrm>
            <a:off x="8179386" y="4301568"/>
            <a:ext cx="0" cy="2063932"/>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a:extLst>
              <a:ext uri="{FF2B5EF4-FFF2-40B4-BE49-F238E27FC236}">
                <a16:creationId xmlns:a16="http://schemas.microsoft.com/office/drawing/2014/main" id="{D3519B53-FE58-4FF8-AD1A-EDAB77336584}"/>
              </a:ext>
            </a:extLst>
          </p:cNvPr>
          <p:cNvCxnSpPr/>
          <p:nvPr/>
        </p:nvCxnSpPr>
        <p:spPr>
          <a:xfrm>
            <a:off x="8179387" y="4301569"/>
            <a:ext cx="1541417" cy="748937"/>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1C160B29-44CC-47F1-BB05-19FD6923FCC6}"/>
              </a:ext>
            </a:extLst>
          </p:cNvPr>
          <p:cNvCxnSpPr>
            <a:cxnSpLocks/>
          </p:cNvCxnSpPr>
          <p:nvPr/>
        </p:nvCxnSpPr>
        <p:spPr>
          <a:xfrm flipH="1" flipV="1">
            <a:off x="6742472" y="5050506"/>
            <a:ext cx="1436914" cy="1314995"/>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F91B4474-8A94-4E89-852B-6EA7990EEFB7}"/>
              </a:ext>
            </a:extLst>
          </p:cNvPr>
          <p:cNvCxnSpPr>
            <a:cxnSpLocks/>
          </p:cNvCxnSpPr>
          <p:nvPr/>
        </p:nvCxnSpPr>
        <p:spPr>
          <a:xfrm>
            <a:off x="6742473" y="5050505"/>
            <a:ext cx="297833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41BEB512-0A90-47E6-AE4C-A497C4E692F6}"/>
              </a:ext>
            </a:extLst>
          </p:cNvPr>
          <p:cNvCxnSpPr>
            <a:cxnSpLocks/>
          </p:cNvCxnSpPr>
          <p:nvPr/>
        </p:nvCxnSpPr>
        <p:spPr>
          <a:xfrm flipV="1">
            <a:off x="6812142" y="4301569"/>
            <a:ext cx="1367245" cy="74893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C5B6BD0-EC86-440B-A0EA-D6C342586728}"/>
              </a:ext>
            </a:extLst>
          </p:cNvPr>
          <p:cNvCxnSpPr>
            <a:cxnSpLocks/>
          </p:cNvCxnSpPr>
          <p:nvPr/>
        </p:nvCxnSpPr>
        <p:spPr>
          <a:xfrm flipH="1">
            <a:off x="8179386" y="5050506"/>
            <a:ext cx="1541418" cy="13149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205E2121-7323-48E7-99F6-E518782D2549}"/>
              </a:ext>
            </a:extLst>
          </p:cNvPr>
          <p:cNvSpPr txBox="1"/>
          <p:nvPr/>
        </p:nvSpPr>
        <p:spPr>
          <a:xfrm>
            <a:off x="8815119" y="4253651"/>
            <a:ext cx="487665" cy="369332"/>
          </a:xfrm>
          <a:prstGeom prst="rect">
            <a:avLst/>
          </a:prstGeom>
          <a:noFill/>
        </p:spPr>
        <p:txBody>
          <a:bodyPr wrap="square" rtlCol="0">
            <a:spAutoFit/>
          </a:bodyPr>
          <a:lstStyle/>
          <a:p>
            <a:r>
              <a:rPr lang="en-US" altLang="zh-CN" dirty="0"/>
              <a:t>e</a:t>
            </a:r>
            <a:r>
              <a:rPr lang="en-US" altLang="zh-CN" baseline="-25000" dirty="0"/>
              <a:t>2</a:t>
            </a:r>
            <a:endParaRPr lang="zh-CN" altLang="zh-CN" dirty="0"/>
          </a:p>
        </p:txBody>
      </p:sp>
      <p:sp>
        <p:nvSpPr>
          <p:cNvPr id="43" name="TextBox 42">
            <a:extLst>
              <a:ext uri="{FF2B5EF4-FFF2-40B4-BE49-F238E27FC236}">
                <a16:creationId xmlns:a16="http://schemas.microsoft.com/office/drawing/2014/main" id="{26A301F2-CD4D-48E3-A1B1-8FAF9A59635D}"/>
              </a:ext>
            </a:extLst>
          </p:cNvPr>
          <p:cNvSpPr txBox="1"/>
          <p:nvPr/>
        </p:nvSpPr>
        <p:spPr>
          <a:xfrm>
            <a:off x="7120259" y="5630023"/>
            <a:ext cx="487665" cy="369332"/>
          </a:xfrm>
          <a:prstGeom prst="rect">
            <a:avLst/>
          </a:prstGeom>
          <a:noFill/>
          <a:ln>
            <a:noFill/>
          </a:ln>
        </p:spPr>
        <p:txBody>
          <a:bodyPr wrap="square" rtlCol="0">
            <a:spAutoFit/>
          </a:bodyPr>
          <a:lstStyle/>
          <a:p>
            <a:r>
              <a:rPr lang="en-US" altLang="zh-CN" dirty="0"/>
              <a:t>e</a:t>
            </a:r>
            <a:r>
              <a:rPr lang="en-US" altLang="zh-CN" baseline="-25000" dirty="0"/>
              <a:t>4</a:t>
            </a:r>
            <a:endParaRPr lang="zh-CN" altLang="zh-CN" dirty="0"/>
          </a:p>
        </p:txBody>
      </p:sp>
      <p:sp>
        <p:nvSpPr>
          <p:cNvPr id="44" name="TextBox 43">
            <a:extLst>
              <a:ext uri="{FF2B5EF4-FFF2-40B4-BE49-F238E27FC236}">
                <a16:creationId xmlns:a16="http://schemas.microsoft.com/office/drawing/2014/main" id="{F0116533-2C5A-4E6F-846B-3A371D6AB73F}"/>
              </a:ext>
            </a:extLst>
          </p:cNvPr>
          <p:cNvSpPr txBox="1"/>
          <p:nvPr/>
        </p:nvSpPr>
        <p:spPr>
          <a:xfrm>
            <a:off x="8147429" y="5398758"/>
            <a:ext cx="487665" cy="369332"/>
          </a:xfrm>
          <a:prstGeom prst="rect">
            <a:avLst/>
          </a:prstGeom>
          <a:noFill/>
        </p:spPr>
        <p:txBody>
          <a:bodyPr wrap="square" rtlCol="0">
            <a:spAutoFit/>
          </a:bodyPr>
          <a:lstStyle/>
          <a:p>
            <a:r>
              <a:rPr lang="en-US" altLang="zh-CN" dirty="0"/>
              <a:t>e</a:t>
            </a:r>
            <a:r>
              <a:rPr lang="en-US" altLang="zh-CN" baseline="-25000" dirty="0"/>
              <a:t>3</a:t>
            </a:r>
            <a:endParaRPr lang="zh-CN" altLang="zh-CN" dirty="0"/>
          </a:p>
        </p:txBody>
      </p:sp>
      <p:sp>
        <p:nvSpPr>
          <p:cNvPr id="45" name="TextBox 44">
            <a:extLst>
              <a:ext uri="{FF2B5EF4-FFF2-40B4-BE49-F238E27FC236}">
                <a16:creationId xmlns:a16="http://schemas.microsoft.com/office/drawing/2014/main" id="{DBCA6F59-3AAC-4DF4-B072-674D3E44C4C7}"/>
              </a:ext>
            </a:extLst>
          </p:cNvPr>
          <p:cNvSpPr txBox="1"/>
          <p:nvPr/>
        </p:nvSpPr>
        <p:spPr>
          <a:xfrm>
            <a:off x="8918136" y="5568608"/>
            <a:ext cx="487665" cy="369332"/>
          </a:xfrm>
          <a:prstGeom prst="rect">
            <a:avLst/>
          </a:prstGeom>
          <a:noFill/>
        </p:spPr>
        <p:txBody>
          <a:bodyPr wrap="square" rtlCol="0">
            <a:spAutoFit/>
          </a:bodyPr>
          <a:lstStyle/>
          <a:p>
            <a:r>
              <a:rPr lang="en-US" altLang="zh-CN" dirty="0"/>
              <a:t>e</a:t>
            </a:r>
            <a:r>
              <a:rPr lang="en-US" altLang="zh-CN" baseline="-25000" dirty="0"/>
              <a:t>5</a:t>
            </a:r>
            <a:endParaRPr lang="zh-CN" altLang="zh-CN" dirty="0"/>
          </a:p>
        </p:txBody>
      </p:sp>
      <p:sp>
        <p:nvSpPr>
          <p:cNvPr id="46" name="TextBox 45">
            <a:extLst>
              <a:ext uri="{FF2B5EF4-FFF2-40B4-BE49-F238E27FC236}">
                <a16:creationId xmlns:a16="http://schemas.microsoft.com/office/drawing/2014/main" id="{EA1C378A-4BD2-4FE6-99BD-3D65A5D29535}"/>
              </a:ext>
            </a:extLst>
          </p:cNvPr>
          <p:cNvSpPr txBox="1"/>
          <p:nvPr/>
        </p:nvSpPr>
        <p:spPr>
          <a:xfrm>
            <a:off x="8319464" y="4647262"/>
            <a:ext cx="487665" cy="369332"/>
          </a:xfrm>
          <a:prstGeom prst="rect">
            <a:avLst/>
          </a:prstGeom>
          <a:noFill/>
        </p:spPr>
        <p:txBody>
          <a:bodyPr wrap="square" rtlCol="0">
            <a:spAutoFit/>
          </a:bodyPr>
          <a:lstStyle/>
          <a:p>
            <a:r>
              <a:rPr lang="en-US" altLang="zh-CN" dirty="0"/>
              <a:t>e</a:t>
            </a:r>
            <a:r>
              <a:rPr lang="en-US" altLang="zh-CN" baseline="-25000" dirty="0"/>
              <a:t>6</a:t>
            </a:r>
            <a:endParaRPr lang="zh-CN" altLang="zh-CN" dirty="0"/>
          </a:p>
        </p:txBody>
      </p:sp>
      <p:sp>
        <p:nvSpPr>
          <p:cNvPr id="47" name="TextBox 46">
            <a:extLst>
              <a:ext uri="{FF2B5EF4-FFF2-40B4-BE49-F238E27FC236}">
                <a16:creationId xmlns:a16="http://schemas.microsoft.com/office/drawing/2014/main" id="{735AA068-9F39-4F06-B49D-3DE0A2497CCF}"/>
              </a:ext>
            </a:extLst>
          </p:cNvPr>
          <p:cNvSpPr txBox="1"/>
          <p:nvPr/>
        </p:nvSpPr>
        <p:spPr>
          <a:xfrm>
            <a:off x="6238525" y="4819673"/>
            <a:ext cx="773627" cy="369332"/>
          </a:xfrm>
          <a:prstGeom prst="rect">
            <a:avLst/>
          </a:prstGeom>
          <a:noFill/>
        </p:spPr>
        <p:txBody>
          <a:bodyPr wrap="square" rtlCol="0">
            <a:spAutoFit/>
          </a:bodyPr>
          <a:lstStyle/>
          <a:p>
            <a:r>
              <a:rPr lang="en-US" altLang="zh-CN" dirty="0"/>
              <a:t>V</a:t>
            </a:r>
            <a:r>
              <a:rPr lang="en-US" altLang="zh-CN" baseline="-25000" dirty="0"/>
              <a:t>1</a:t>
            </a:r>
            <a:endParaRPr lang="zh-CN" altLang="zh-CN" dirty="0"/>
          </a:p>
        </p:txBody>
      </p:sp>
      <p:sp>
        <p:nvSpPr>
          <p:cNvPr id="48" name="TextBox 47">
            <a:extLst>
              <a:ext uri="{FF2B5EF4-FFF2-40B4-BE49-F238E27FC236}">
                <a16:creationId xmlns:a16="http://schemas.microsoft.com/office/drawing/2014/main" id="{72921C64-2901-4B08-86C6-D35CB82A67CF}"/>
              </a:ext>
            </a:extLst>
          </p:cNvPr>
          <p:cNvSpPr txBox="1"/>
          <p:nvPr/>
        </p:nvSpPr>
        <p:spPr>
          <a:xfrm>
            <a:off x="7869799" y="3809412"/>
            <a:ext cx="597006" cy="369332"/>
          </a:xfrm>
          <a:prstGeom prst="rect">
            <a:avLst/>
          </a:prstGeom>
          <a:noFill/>
        </p:spPr>
        <p:txBody>
          <a:bodyPr wrap="square" rtlCol="0">
            <a:spAutoFit/>
          </a:bodyPr>
          <a:lstStyle/>
          <a:p>
            <a:r>
              <a:rPr lang="en-US" altLang="zh-CN" dirty="0"/>
              <a:t>V</a:t>
            </a:r>
            <a:r>
              <a:rPr lang="en-US" altLang="zh-CN" baseline="-25000" dirty="0"/>
              <a:t>2</a:t>
            </a:r>
            <a:endParaRPr lang="zh-CN" altLang="zh-CN" dirty="0"/>
          </a:p>
        </p:txBody>
      </p:sp>
      <p:sp>
        <p:nvSpPr>
          <p:cNvPr id="49" name="TextBox 48">
            <a:extLst>
              <a:ext uri="{FF2B5EF4-FFF2-40B4-BE49-F238E27FC236}">
                <a16:creationId xmlns:a16="http://schemas.microsoft.com/office/drawing/2014/main" id="{65BC0F00-D254-4D2C-956C-A2B9EFFB67F9}"/>
              </a:ext>
            </a:extLst>
          </p:cNvPr>
          <p:cNvSpPr txBox="1"/>
          <p:nvPr/>
        </p:nvSpPr>
        <p:spPr>
          <a:xfrm>
            <a:off x="9736783" y="4778193"/>
            <a:ext cx="585261" cy="369332"/>
          </a:xfrm>
          <a:prstGeom prst="rect">
            <a:avLst/>
          </a:prstGeom>
          <a:noFill/>
        </p:spPr>
        <p:txBody>
          <a:bodyPr wrap="square" rtlCol="0">
            <a:spAutoFit/>
          </a:bodyPr>
          <a:lstStyle/>
          <a:p>
            <a:r>
              <a:rPr lang="en-US" altLang="zh-CN" dirty="0"/>
              <a:t>V</a:t>
            </a:r>
            <a:r>
              <a:rPr lang="en-US" altLang="zh-CN" baseline="-25000" dirty="0"/>
              <a:t>3</a:t>
            </a:r>
            <a:endParaRPr lang="zh-CN" altLang="zh-CN" dirty="0"/>
          </a:p>
        </p:txBody>
      </p:sp>
      <p:sp>
        <p:nvSpPr>
          <p:cNvPr id="50" name="TextBox 49">
            <a:extLst>
              <a:ext uri="{FF2B5EF4-FFF2-40B4-BE49-F238E27FC236}">
                <a16:creationId xmlns:a16="http://schemas.microsoft.com/office/drawing/2014/main" id="{2A9445BF-74FE-46AD-A021-7CA15B44FCD2}"/>
              </a:ext>
            </a:extLst>
          </p:cNvPr>
          <p:cNvSpPr txBox="1"/>
          <p:nvPr/>
        </p:nvSpPr>
        <p:spPr>
          <a:xfrm>
            <a:off x="7987370" y="6279583"/>
            <a:ext cx="583423" cy="369332"/>
          </a:xfrm>
          <a:prstGeom prst="rect">
            <a:avLst/>
          </a:prstGeom>
          <a:noFill/>
        </p:spPr>
        <p:txBody>
          <a:bodyPr wrap="square" rtlCol="0">
            <a:spAutoFit/>
          </a:bodyPr>
          <a:lstStyle/>
          <a:p>
            <a:r>
              <a:rPr lang="en-US" altLang="zh-CN" dirty="0"/>
              <a:t>V</a:t>
            </a:r>
            <a:r>
              <a:rPr lang="en-US" altLang="zh-CN" baseline="-25000" dirty="0"/>
              <a:t>4</a:t>
            </a:r>
            <a:endParaRPr lang="zh-CN" altLang="zh-CN" dirty="0"/>
          </a:p>
        </p:txBody>
      </p:sp>
      <p:sp>
        <p:nvSpPr>
          <p:cNvPr id="51" name="TextBox 50">
            <a:extLst>
              <a:ext uri="{FF2B5EF4-FFF2-40B4-BE49-F238E27FC236}">
                <a16:creationId xmlns:a16="http://schemas.microsoft.com/office/drawing/2014/main" id="{491423ED-E5DA-44BD-9847-3AFA2B9500F8}"/>
              </a:ext>
            </a:extLst>
          </p:cNvPr>
          <p:cNvSpPr txBox="1"/>
          <p:nvPr/>
        </p:nvSpPr>
        <p:spPr>
          <a:xfrm>
            <a:off x="7051345" y="4271057"/>
            <a:ext cx="487665" cy="369332"/>
          </a:xfrm>
          <a:prstGeom prst="rect">
            <a:avLst/>
          </a:prstGeom>
          <a:noFill/>
        </p:spPr>
        <p:txBody>
          <a:bodyPr wrap="square" rtlCol="0">
            <a:spAutoFit/>
          </a:bodyPr>
          <a:lstStyle/>
          <a:p>
            <a:r>
              <a:rPr lang="en-US" altLang="zh-CN" dirty="0"/>
              <a:t>e</a:t>
            </a:r>
            <a:r>
              <a:rPr lang="en-US" altLang="zh-CN" baseline="-25000" dirty="0"/>
              <a:t>1</a:t>
            </a:r>
            <a:endParaRPr lang="zh-CN" altLang="zh-CN" dirty="0"/>
          </a:p>
        </p:txBody>
      </p:sp>
    </p:spTree>
    <p:extLst>
      <p:ext uri="{BB962C8B-B14F-4D97-AF65-F5344CB8AC3E}">
        <p14:creationId xmlns:p14="http://schemas.microsoft.com/office/powerpoint/2010/main" val="16479813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9049-2878-4B50-B858-D3B6A8CED58E}"/>
              </a:ext>
            </a:extLst>
          </p:cNvPr>
          <p:cNvSpPr>
            <a:spLocks noGrp="1"/>
          </p:cNvSpPr>
          <p:nvPr>
            <p:ph type="title"/>
          </p:nvPr>
        </p:nvSpPr>
        <p:spPr/>
        <p:txBody>
          <a:bodyPr/>
          <a:lstStyle/>
          <a:p>
            <a:r>
              <a:rPr lang="zh-CN" altLang="en-US" dirty="0"/>
              <a:t>支撑树的生成</a:t>
            </a:r>
          </a:p>
        </p:txBody>
      </p:sp>
      <p:sp>
        <p:nvSpPr>
          <p:cNvPr id="3" name="Content Placeholder 2">
            <a:extLst>
              <a:ext uri="{FF2B5EF4-FFF2-40B4-BE49-F238E27FC236}">
                <a16:creationId xmlns:a16="http://schemas.microsoft.com/office/drawing/2014/main" id="{8C71F5DD-1C51-4A3E-89B7-65418E0E1553}"/>
              </a:ext>
            </a:extLst>
          </p:cNvPr>
          <p:cNvSpPr>
            <a:spLocks noGrp="1"/>
          </p:cNvSpPr>
          <p:nvPr>
            <p:ph idx="1"/>
          </p:nvPr>
        </p:nvSpPr>
        <p:spPr>
          <a:xfrm>
            <a:off x="2162628" y="1259114"/>
            <a:ext cx="8026401" cy="5214257"/>
          </a:xfrm>
        </p:spPr>
        <p:txBody>
          <a:bodyPr>
            <a:normAutofit fontScale="92500"/>
          </a:bodyPr>
          <a:lstStyle/>
          <a:p>
            <a:pPr marL="0" indent="0">
              <a:buNone/>
            </a:pPr>
            <a:r>
              <a:rPr lang="en-US" altLang="zh-CN" dirty="0">
                <a:solidFill>
                  <a:srgbClr val="FF0000"/>
                </a:solidFill>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e1e3</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e2e3</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e1e3</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e1</a:t>
            </a:r>
            <a:r>
              <a:rPr lang="zh-CN" altLang="zh-CN" dirty="0">
                <a:latin typeface="Times New Roman" panose="02020603050405020304" pitchFamily="18" charset="0"/>
                <a:cs typeface="Times New Roman" panose="02020603050405020304" pitchFamily="18" charset="0"/>
              </a:rPr>
              <a:t>包括</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 (e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e1e3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e2e3</a:t>
            </a:r>
            <a:r>
              <a:rPr lang="zh-CN" altLang="zh-CN"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e2</a:t>
            </a:r>
            <a:r>
              <a:rPr lang="zh-CN" altLang="zh-CN" dirty="0">
                <a:latin typeface="Times New Roman" panose="02020603050405020304" pitchFamily="18" charset="0"/>
                <a:cs typeface="Times New Roman" panose="02020603050405020304" pitchFamily="18" charset="0"/>
              </a:rPr>
              <a:t>包括</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a:t>
            </a:r>
            <a:r>
              <a:rPr lang="en-US" altLang="zh-CN" baseline="-25000" dirty="0">
                <a:latin typeface="Times New Roman" panose="02020603050405020304" pitchFamily="18" charset="0"/>
                <a:cs typeface="Times New Roman" panose="02020603050405020304" pitchFamily="18" charset="0"/>
              </a:rPr>
              <a:t>e3</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T</a:t>
            </a:r>
            <a:r>
              <a:rPr lang="en-US" altLang="zh-CN" baseline="30000" dirty="0">
                <a:latin typeface="Times New Roman" panose="02020603050405020304" pitchFamily="18" charset="0"/>
                <a:cs typeface="Times New Roman" panose="02020603050405020304" pitchFamily="18" charset="0"/>
              </a:rPr>
              <a:t>e2e3</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,e</a:t>
            </a:r>
            <a:r>
              <a:rPr lang="en-US" altLang="zh-CN" baseline="-25000" dirty="0">
                <a:latin typeface="Times New Roman" panose="02020603050405020304" pitchFamily="18" charset="0"/>
                <a:cs typeface="Times New Roman" panose="02020603050405020304" pitchFamily="18" charset="0"/>
              </a:rPr>
              <a:t>6</a:t>
            </a:r>
            <a:r>
              <a:rPr lang="en-US" altLang="zh-CN" dirty="0">
                <a:latin typeface="Times New Roman" panose="02020603050405020304" pitchFamily="18" charset="0"/>
                <a:cs typeface="Times New Roman" panose="02020603050405020304" pitchFamily="18" charset="0"/>
              </a:rPr>
              <a:t>)} </a:t>
            </a:r>
            <a:endParaRPr lang="zh-CN"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T</a:t>
            </a:r>
            <a:r>
              <a:rPr lang="en-US" altLang="zh-CN" baseline="30000" dirty="0">
                <a:latin typeface="Times New Roman" panose="02020603050405020304" pitchFamily="18" charset="0"/>
                <a:cs typeface="Times New Roman" panose="02020603050405020304" pitchFamily="18" charset="0"/>
              </a:rPr>
              <a:t>2</a:t>
            </a:r>
            <a:r>
              <a:rPr lang="zh-CN" altLang="zh-CN" dirty="0">
                <a:latin typeface="Times New Roman" panose="02020603050405020304" pitchFamily="18" charset="0"/>
                <a:cs typeface="Times New Roman" panose="02020603050405020304" pitchFamily="18" charset="0"/>
              </a:rPr>
              <a:t>包含了</a:t>
            </a:r>
            <a:r>
              <a:rPr lang="en-US" altLang="zh-CN" dirty="0">
                <a:latin typeface="Times New Roman" panose="02020603050405020304" pitchFamily="18" charset="0"/>
                <a:cs typeface="Times New Roman" panose="02020603050405020304" pitchFamily="18" charset="0"/>
              </a:rPr>
              <a:t>9</a:t>
            </a:r>
            <a:r>
              <a:rPr lang="zh-CN" altLang="zh-CN" dirty="0">
                <a:latin typeface="Times New Roman" panose="02020603050405020304" pitchFamily="18" charset="0"/>
                <a:cs typeface="Times New Roman" panose="02020603050405020304" pitchFamily="18" charset="0"/>
              </a:rPr>
              <a:t>棵树。</a:t>
            </a: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958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847850" y="1268414"/>
            <a:ext cx="8820150" cy="579437"/>
          </a:xfrm>
          <a:prstGeom prst="rect">
            <a:avLst/>
          </a:prstGeom>
          <a:noFill/>
          <a:ln w="9525">
            <a:noFill/>
            <a:miter lim="800000"/>
            <a:headEnd/>
            <a:tailEnd/>
          </a:ln>
        </p:spPr>
        <p:txBody>
          <a:bodyPr>
            <a:spAutoFit/>
          </a:bodyPr>
          <a:lstStyle/>
          <a:p>
            <a:pPr fontAlgn="base">
              <a:spcBef>
                <a:spcPct val="20000"/>
              </a:spcBef>
              <a:spcAft>
                <a:spcPct val="0"/>
              </a:spcAft>
              <a:buClr>
                <a:srgbClr val="89AAD3"/>
              </a:buClr>
              <a:buSzPct val="70000"/>
              <a:buFont typeface="Wingdings" pitchFamily="2" charset="2"/>
              <a:buChar char="n"/>
              <a:defRPr/>
            </a:pPr>
            <a:r>
              <a:rPr kumimoji="1" lang="en-US" altLang="zh-CN" sz="3200" b="1" dirty="0">
                <a:solidFill>
                  <a:srgbClr val="000000"/>
                </a:solidFill>
                <a:latin typeface="Times New Roman" pitchFamily="18" charset="0"/>
                <a:ea typeface="宋体" pitchFamily="2" charset="-122"/>
              </a:rPr>
              <a:t>  </a:t>
            </a:r>
            <a:r>
              <a:rPr kumimoji="1" lang="zh-CN" altLang="en-US" sz="3200" b="1" dirty="0">
                <a:solidFill>
                  <a:srgbClr val="000000"/>
                </a:solidFill>
                <a:latin typeface="Times New Roman" pitchFamily="18" charset="0"/>
                <a:ea typeface="宋体" pitchFamily="2" charset="-122"/>
              </a:rPr>
              <a:t>当边权为任意实数时</a:t>
            </a:r>
            <a:r>
              <a:rPr kumimoji="1" lang="en-US" altLang="zh-CN" sz="3200" b="1" dirty="0">
                <a:solidFill>
                  <a:srgbClr val="000000"/>
                </a:solidFill>
                <a:latin typeface="Garamond" pitchFamily="18" charset="0"/>
                <a:ea typeface="宋体" pitchFamily="2" charset="-122"/>
              </a:rPr>
              <a:t>v</a:t>
            </a:r>
            <a:r>
              <a:rPr kumimoji="1" lang="en-US" altLang="zh-CN" sz="3200" b="1" baseline="-25000" dirty="0">
                <a:solidFill>
                  <a:srgbClr val="000000"/>
                </a:solidFill>
                <a:latin typeface="Garamond" pitchFamily="18" charset="0"/>
                <a:ea typeface="宋体" pitchFamily="2" charset="-122"/>
              </a:rPr>
              <a:t>1</a:t>
            </a:r>
            <a:r>
              <a:rPr kumimoji="1" lang="zh-CN" altLang="en-US" sz="3200" b="1" dirty="0">
                <a:solidFill>
                  <a:srgbClr val="000000"/>
                </a:solidFill>
                <a:latin typeface="Times New Roman" pitchFamily="18" charset="0"/>
                <a:ea typeface="宋体" pitchFamily="2" charset="-122"/>
              </a:rPr>
              <a:t>到各点的最短路</a:t>
            </a:r>
          </a:p>
        </p:txBody>
      </p:sp>
      <p:sp>
        <p:nvSpPr>
          <p:cNvPr id="641028" name="Rectangle 4"/>
          <p:cNvSpPr>
            <a:spLocks noChangeArrowheads="1"/>
          </p:cNvSpPr>
          <p:nvPr/>
        </p:nvSpPr>
        <p:spPr bwMode="auto">
          <a:xfrm>
            <a:off x="1524000" y="1756029"/>
            <a:ext cx="9144000" cy="5496505"/>
          </a:xfrm>
          <a:prstGeom prst="rect">
            <a:avLst/>
          </a:prstGeom>
          <a:noFill/>
          <a:ln w="9525">
            <a:noFill/>
            <a:miter lim="800000"/>
            <a:headEnd/>
            <a:tailEnd/>
          </a:ln>
        </p:spPr>
        <p:txBody>
          <a:bodyPr>
            <a:spAutoFit/>
          </a:bodyPr>
          <a:lstStyle/>
          <a:p>
            <a:pPr fontAlgn="base">
              <a:lnSpc>
                <a:spcPct val="110000"/>
              </a:lnSpc>
              <a:spcBef>
                <a:spcPct val="20000"/>
              </a:spcBef>
              <a:spcAft>
                <a:spcPct val="0"/>
              </a:spcAft>
              <a:defRPr/>
            </a:pPr>
            <a:r>
              <a:rPr kumimoji="1" lang="en-US" altLang="zh-CN" sz="2400" b="1" dirty="0">
                <a:solidFill>
                  <a:srgbClr val="FFFFFF"/>
                </a:solidFill>
                <a:latin typeface="Times New Roman" pitchFamily="18" charset="0"/>
                <a:ea typeface="宋体" pitchFamily="2" charset="-122"/>
              </a:rPr>
              <a:t>     </a:t>
            </a:r>
            <a:r>
              <a:rPr kumimoji="1" lang="en-US" altLang="zh-CN" sz="3200" b="1" dirty="0">
                <a:solidFill>
                  <a:srgbClr val="FF0066"/>
                </a:solidFill>
                <a:latin typeface="Times New Roman" pitchFamily="18" charset="0"/>
                <a:ea typeface="宋体" pitchFamily="2" charset="-122"/>
              </a:rPr>
              <a:t>Ford</a:t>
            </a:r>
            <a:r>
              <a:rPr kumimoji="1" lang="zh-CN" altLang="en-US" sz="3200" b="1" dirty="0">
                <a:solidFill>
                  <a:srgbClr val="FF0066"/>
                </a:solidFill>
                <a:latin typeface="宋体" pitchFamily="2" charset="-122"/>
                <a:ea typeface="宋体" pitchFamily="2" charset="-122"/>
              </a:rPr>
              <a:t>算法</a:t>
            </a:r>
            <a:endParaRPr kumimoji="1" lang="zh-CN" altLang="en-US" sz="3200" b="1" dirty="0">
              <a:solidFill>
                <a:srgbClr val="000000"/>
              </a:solidFill>
              <a:latin typeface="宋体" pitchFamily="2" charset="-122"/>
              <a:ea typeface="宋体" pitchFamily="2" charset="-122"/>
            </a:endParaRPr>
          </a:p>
          <a:p>
            <a:pPr fontAlgn="base">
              <a:lnSpc>
                <a:spcPct val="110000"/>
              </a:lnSpc>
              <a:spcBef>
                <a:spcPct val="20000"/>
              </a:spcBef>
              <a:spcAft>
                <a:spcPct val="0"/>
              </a:spcAft>
              <a:defRPr/>
            </a:pPr>
            <a:r>
              <a:rPr kumimoji="1" lang="zh-CN" altLang="en-US" sz="2400" b="1" dirty="0">
                <a:solidFill>
                  <a:srgbClr val="000000"/>
                </a:solidFill>
                <a:latin typeface="宋体" pitchFamily="2" charset="-122"/>
                <a:ea typeface="宋体" pitchFamily="2" charset="-122"/>
              </a:rPr>
              <a:t>    ① 赋初值 </a:t>
            </a:r>
            <a:r>
              <a:rPr kumimoji="1" lang="zh-CN" altLang="en-US" sz="2400" b="1" i="1" dirty="0">
                <a:solidFill>
                  <a:srgbClr val="000000"/>
                </a:solidFill>
                <a:latin typeface="Times New Roman" pitchFamily="18" charset="0"/>
                <a:ea typeface="宋体" pitchFamily="2" charset="-122"/>
                <a:sym typeface="Symbol" pitchFamily="18" charset="2"/>
              </a:rPr>
              <a:t> </a:t>
            </a:r>
            <a:r>
              <a:rPr kumimoji="1" lang="en-US" altLang="zh-CN" sz="2400" b="1" dirty="0">
                <a:solidFill>
                  <a:srgbClr val="000000"/>
                </a:solidFill>
                <a:latin typeface="Times New Roman" pitchFamily="18" charset="0"/>
                <a:ea typeface="宋体" pitchFamily="2" charset="-122"/>
              </a:rPr>
              <a:t>(1)=0</a:t>
            </a:r>
            <a:r>
              <a:rPr kumimoji="1" lang="en-US" altLang="zh-CN" sz="2400" b="1" dirty="0">
                <a:solidFill>
                  <a:srgbClr val="000000"/>
                </a:solidFill>
                <a:latin typeface="宋体" pitchFamily="2" charset="-122"/>
                <a:ea typeface="宋体" pitchFamily="2" charset="-122"/>
              </a:rPr>
              <a:t>,</a:t>
            </a:r>
            <a:r>
              <a:rPr kumimoji="1" lang="en-US" altLang="zh-CN" sz="2400" b="1" i="1" dirty="0">
                <a:solidFill>
                  <a:srgbClr val="000000"/>
                </a:solidFill>
                <a:latin typeface="Times New Roman" pitchFamily="18" charset="0"/>
                <a:ea typeface="宋体" pitchFamily="2" charset="-122"/>
                <a:sym typeface="Symbol" pitchFamily="18" charset="2"/>
              </a:rPr>
              <a:t></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宋体" pitchFamily="2" charset="-122"/>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 2, 3, … , </a:t>
            </a:r>
            <a:r>
              <a:rPr kumimoji="1" lang="en-US" altLang="zh-CN" sz="2400" b="1" i="1" dirty="0">
                <a:solidFill>
                  <a:srgbClr val="000000"/>
                </a:solidFill>
                <a:latin typeface="Times New Roman" pitchFamily="18" charset="0"/>
                <a:ea typeface="宋体" pitchFamily="2" charset="-122"/>
              </a:rPr>
              <a:t>n </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20000"/>
              </a:spcBef>
              <a:spcAft>
                <a:spcPct val="0"/>
              </a:spcAft>
              <a:defRPr/>
            </a:pPr>
            <a:r>
              <a:rPr kumimoji="1" lang="en-US" altLang="zh-CN" sz="2400" b="1" dirty="0">
                <a:solidFill>
                  <a:srgbClr val="000000"/>
                </a:solidFill>
                <a:latin typeface="宋体" pitchFamily="2" charset="-122"/>
                <a:ea typeface="宋体" pitchFamily="2" charset="-122"/>
              </a:rPr>
              <a:t>    ② </a:t>
            </a:r>
            <a:r>
              <a:rPr kumimoji="1" lang="zh-CN" altLang="en-US" sz="2400" b="1" dirty="0">
                <a:solidFill>
                  <a:srgbClr val="000000"/>
                </a:solidFill>
                <a:latin typeface="宋体" pitchFamily="2" charset="-122"/>
                <a:ea typeface="宋体" pitchFamily="2" charset="-122"/>
              </a:rPr>
              <a:t>更新 </a:t>
            </a:r>
            <a:r>
              <a:rPr kumimoji="1" lang="zh-CN" altLang="en-US" sz="2400" b="1" i="1" dirty="0">
                <a:solidFill>
                  <a:srgbClr val="000000"/>
                </a:solidFill>
                <a:latin typeface="Times New Roman" pitchFamily="18" charset="0"/>
                <a:ea typeface="宋体" pitchFamily="2" charset="-122"/>
                <a:sym typeface="Symbol" pitchFamily="18" charset="2"/>
              </a:rPr>
              <a:t></a:t>
            </a:r>
            <a:r>
              <a:rPr kumimoji="1" lang="zh-CN" altLang="en-US"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宋体" pitchFamily="2" charset="-122"/>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 2, 3, … , </a:t>
            </a:r>
            <a:r>
              <a:rPr kumimoji="1" lang="en-US" altLang="zh-CN" sz="2400" b="1" i="1" dirty="0">
                <a:solidFill>
                  <a:srgbClr val="000000"/>
                </a:solidFill>
                <a:latin typeface="Times New Roman" pitchFamily="18" charset="0"/>
                <a:ea typeface="宋体" pitchFamily="2" charset="-122"/>
              </a:rPr>
              <a:t>n </a:t>
            </a:r>
            <a:r>
              <a:rPr kumimoji="1" lang="en-US" altLang="zh-CN" sz="2400" b="1" dirty="0">
                <a:solidFill>
                  <a:srgbClr val="000000"/>
                </a:solidFill>
                <a:latin typeface="宋体" pitchFamily="2" charset="-122"/>
                <a:ea typeface="宋体" pitchFamily="2" charset="-122"/>
              </a:rPr>
              <a:t>.</a:t>
            </a:r>
          </a:p>
          <a:p>
            <a:pPr algn="ctr" fontAlgn="base">
              <a:lnSpc>
                <a:spcPct val="110000"/>
              </a:lnSpc>
              <a:spcBef>
                <a:spcPct val="20000"/>
              </a:spcBef>
              <a:spcAft>
                <a:spcPct val="0"/>
              </a:spcAft>
              <a:defRPr/>
            </a:pPr>
            <a:r>
              <a:rPr kumimoji="1" lang="en-US" altLang="zh-CN" sz="2400" b="1" i="1" dirty="0">
                <a:solidFill>
                  <a:srgbClr val="000000"/>
                </a:solidFill>
                <a:latin typeface="Times New Roman" pitchFamily="18" charset="0"/>
                <a:ea typeface="宋体" pitchFamily="2" charset="-122"/>
                <a:sym typeface="Symbol" pitchFamily="18" charset="2"/>
              </a:rPr>
              <a:t></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 min</a:t>
            </a:r>
            <a:r>
              <a:rPr kumimoji="1" lang="en-US" altLang="zh-CN" sz="2400" b="1" dirty="0">
                <a:solidFill>
                  <a:srgbClr val="000000"/>
                </a:solidFill>
                <a:latin typeface="宋体" pitchFamily="2" charset="-122"/>
                <a:ea typeface="宋体" pitchFamily="2" charset="-122"/>
              </a:rPr>
              <a:t>{</a:t>
            </a:r>
            <a:r>
              <a:rPr kumimoji="1" lang="en-US" altLang="zh-CN" sz="2400" b="1" i="1" dirty="0">
                <a:solidFill>
                  <a:srgbClr val="000000"/>
                </a:solidFill>
                <a:latin typeface="Times New Roman" pitchFamily="18" charset="0"/>
                <a:ea typeface="宋体" pitchFamily="2" charset="-122"/>
                <a:sym typeface="Symbol" pitchFamily="18" charset="2"/>
              </a:rPr>
              <a:t></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dirty="0">
                <a:solidFill>
                  <a:srgbClr val="000000"/>
                </a:solidFill>
                <a:latin typeface="宋体" pitchFamily="2" charset="-122"/>
                <a:ea typeface="宋体" pitchFamily="2" charset="-122"/>
              </a:rPr>
              <a:t>,</a:t>
            </a:r>
            <a:r>
              <a:rPr kumimoji="1" lang="en-US" altLang="zh-CN" sz="2400" b="1" dirty="0">
                <a:solidFill>
                  <a:srgbClr val="000000"/>
                </a:solidFill>
                <a:latin typeface="Times New Roman" pitchFamily="18" charset="0"/>
                <a:ea typeface="宋体" pitchFamily="2" charset="-122"/>
              </a:rPr>
              <a:t>min</a:t>
            </a:r>
            <a:r>
              <a:rPr kumimoji="1" lang="en-US" altLang="zh-CN" sz="2400" b="1" dirty="0">
                <a:solidFill>
                  <a:srgbClr val="000000"/>
                </a:solidFill>
                <a:latin typeface="宋体" pitchFamily="2" charset="-122"/>
                <a:ea typeface="宋体" pitchFamily="2" charset="-122"/>
              </a:rPr>
              <a:t>{</a:t>
            </a:r>
            <a:r>
              <a:rPr kumimoji="1" lang="en-US" altLang="zh-CN" sz="2400" b="1" i="1" dirty="0">
                <a:solidFill>
                  <a:srgbClr val="000000"/>
                </a:solidFill>
                <a:latin typeface="Times New Roman" pitchFamily="18" charset="0"/>
                <a:ea typeface="宋体" pitchFamily="2" charset="-122"/>
                <a:sym typeface="Symbol" pitchFamily="18" charset="2"/>
              </a:rPr>
              <a:t></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 </a:t>
            </a:r>
            <a:r>
              <a:rPr kumimoji="1" lang="en-US" altLang="zh-CN" sz="2400" b="1" i="1" dirty="0">
                <a:solidFill>
                  <a:srgbClr val="000000"/>
                </a:solidFill>
                <a:latin typeface="Times New Roman" pitchFamily="18" charset="0"/>
                <a:ea typeface="宋体" pitchFamily="2" charset="-122"/>
              </a:rPr>
              <a:t>j </a:t>
            </a:r>
            <a:r>
              <a:rPr kumimoji="1" lang="en-US" altLang="zh-CN" sz="2400" b="1" dirty="0">
                <a:solidFill>
                  <a:srgbClr val="000000"/>
                </a:solidFill>
                <a:latin typeface="Times New Roman" pitchFamily="18" charset="0"/>
                <a:ea typeface="宋体" pitchFamily="2" charset="-122"/>
              </a:rPr>
              <a:t>) </a:t>
            </a:r>
            <a:r>
              <a:rPr kumimoji="1" lang="en-US" altLang="zh-CN" sz="2400" b="1" dirty="0">
                <a:solidFill>
                  <a:srgbClr val="000000"/>
                </a:solidFill>
                <a:latin typeface="宋体" pitchFamily="2" charset="-122"/>
                <a:ea typeface="宋体" pitchFamily="2" charset="-122"/>
              </a:rPr>
              <a:t>+</a:t>
            </a:r>
            <a:r>
              <a:rPr kumimoji="1" lang="en-US" altLang="zh-CN" sz="2400" b="1" i="1" dirty="0">
                <a:solidFill>
                  <a:srgbClr val="000000"/>
                </a:solidFill>
                <a:latin typeface="Times New Roman" pitchFamily="18" charset="0"/>
                <a:ea typeface="宋体" pitchFamily="2" charset="-122"/>
              </a:rPr>
              <a:t> </a:t>
            </a:r>
            <a:r>
              <a:rPr kumimoji="1" lang="en-US" altLang="zh-CN" sz="2400" b="1" i="1" dirty="0" err="1">
                <a:solidFill>
                  <a:srgbClr val="000000"/>
                </a:solidFill>
                <a:latin typeface="Times New Roman" pitchFamily="18" charset="0"/>
                <a:ea typeface="宋体" pitchFamily="2" charset="-122"/>
              </a:rPr>
              <a:t>w</a:t>
            </a:r>
            <a:r>
              <a:rPr kumimoji="1" lang="en-US" altLang="zh-CN" sz="2400" b="1" i="1" baseline="-30000" dirty="0" err="1">
                <a:solidFill>
                  <a:srgbClr val="000000"/>
                </a:solidFill>
                <a:latin typeface="Times New Roman" pitchFamily="18" charset="0"/>
                <a:ea typeface="宋体" pitchFamily="2" charset="-122"/>
              </a:rPr>
              <a:t>ji</a:t>
            </a:r>
            <a:r>
              <a:rPr kumimoji="1" lang="en-US" altLang="zh-CN" sz="2400" b="1" i="1" baseline="-30000" dirty="0">
                <a:solidFill>
                  <a:srgbClr val="000000"/>
                </a:solidFill>
                <a:latin typeface="Times New Roman" pitchFamily="18" charset="0"/>
                <a:ea typeface="宋体" pitchFamily="2" charset="-122"/>
              </a:rPr>
              <a:t> </a:t>
            </a:r>
            <a:r>
              <a:rPr kumimoji="1" lang="en-US" altLang="zh-CN" sz="2400" b="1" dirty="0">
                <a:solidFill>
                  <a:srgbClr val="000000"/>
                </a:solidFill>
                <a:latin typeface="宋体" pitchFamily="2" charset="-122"/>
                <a:ea typeface="宋体" pitchFamily="2" charset="-122"/>
              </a:rPr>
              <a:t>| </a:t>
            </a:r>
            <a:r>
              <a:rPr kumimoji="1" lang="en-US" altLang="zh-CN" sz="2400" b="1" i="1" dirty="0" err="1">
                <a:solidFill>
                  <a:srgbClr val="000000"/>
                </a:solidFill>
                <a:latin typeface="Times New Roman" pitchFamily="18" charset="0"/>
                <a:ea typeface="宋体" pitchFamily="2" charset="-122"/>
              </a:rPr>
              <a:t>j</a:t>
            </a:r>
            <a:r>
              <a:rPr kumimoji="1" lang="en-US" altLang="zh-CN" sz="2400" b="1" dirty="0" err="1">
                <a:solidFill>
                  <a:srgbClr val="000000"/>
                </a:solidFill>
                <a:latin typeface="宋体" pitchFamily="2" charset="-122"/>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zh-CN" altLang="en-US" sz="2400" b="1" dirty="0">
                <a:solidFill>
                  <a:srgbClr val="000000"/>
                </a:solidFill>
                <a:latin typeface="Times New Roman" pitchFamily="18" charset="0"/>
                <a:ea typeface="宋体" pitchFamily="2" charset="-122"/>
              </a:rPr>
              <a:t>的直接前驱集</a:t>
            </a:r>
            <a:r>
              <a:rPr kumimoji="1" lang="zh-CN" altLang="en-US" sz="2400" b="1" dirty="0">
                <a:solidFill>
                  <a:srgbClr val="000000"/>
                </a:solidFill>
                <a:latin typeface="宋体" pitchFamily="2" charset="-122"/>
                <a:ea typeface="宋体" pitchFamily="2" charset="-122"/>
              </a:rPr>
              <a:t> </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20000"/>
              </a:spcBef>
              <a:spcAft>
                <a:spcPct val="0"/>
              </a:spcAft>
              <a:defRPr/>
            </a:pPr>
            <a:r>
              <a:rPr kumimoji="1" lang="en-US" altLang="zh-CN" sz="2400" b="1" dirty="0">
                <a:solidFill>
                  <a:srgbClr val="000000"/>
                </a:solidFill>
                <a:latin typeface="宋体" pitchFamily="2" charset="-122"/>
                <a:ea typeface="宋体" pitchFamily="2" charset="-122"/>
              </a:rPr>
              <a:t>    ③ </a:t>
            </a:r>
            <a:r>
              <a:rPr kumimoji="1" lang="zh-CN" altLang="en-US" sz="2400" b="1" dirty="0">
                <a:solidFill>
                  <a:srgbClr val="000000"/>
                </a:solidFill>
                <a:latin typeface="宋体" pitchFamily="2" charset="-122"/>
                <a:ea typeface="宋体" pitchFamily="2" charset="-122"/>
              </a:rPr>
              <a:t>若所有的</a:t>
            </a:r>
            <a:r>
              <a:rPr kumimoji="1" lang="zh-CN" altLang="en-US" sz="2400" b="1" i="1" dirty="0">
                <a:solidFill>
                  <a:srgbClr val="000000"/>
                </a:solidFill>
                <a:latin typeface="Times New Roman" pitchFamily="18" charset="0"/>
                <a:ea typeface="宋体" pitchFamily="2" charset="-122"/>
                <a:sym typeface="Symbol" pitchFamily="18" charset="2"/>
              </a:rPr>
              <a:t></a:t>
            </a:r>
            <a:r>
              <a:rPr kumimoji="1" lang="zh-CN" altLang="en-US"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宋体" pitchFamily="2" charset="-122"/>
                <a:ea typeface="宋体" pitchFamily="2" charset="-122"/>
              </a:rPr>
              <a:t>都无变化</a:t>
            </a:r>
            <a:r>
              <a:rPr kumimoji="1" lang="en-US" altLang="zh-CN" sz="2400" b="1" dirty="0">
                <a:solidFill>
                  <a:srgbClr val="000000"/>
                </a:solidFill>
                <a:latin typeface="宋体" pitchFamily="2" charset="-122"/>
                <a:ea typeface="宋体" pitchFamily="2" charset="-122"/>
              </a:rPr>
              <a:t>,</a:t>
            </a:r>
            <a:r>
              <a:rPr kumimoji="1" lang="zh-CN" altLang="en-US" sz="2400" b="1" dirty="0">
                <a:solidFill>
                  <a:srgbClr val="000000"/>
                </a:solidFill>
                <a:latin typeface="宋体" pitchFamily="2" charset="-122"/>
                <a:ea typeface="宋体" pitchFamily="2" charset="-122"/>
              </a:rPr>
              <a:t>停止</a:t>
            </a:r>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宋体" pitchFamily="2" charset="-122"/>
                <a:ea typeface="宋体" pitchFamily="2" charset="-122"/>
              </a:rPr>
              <a:t>否则转向②</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20000"/>
              </a:spcBef>
              <a:spcAft>
                <a:spcPct val="0"/>
              </a:spcAft>
              <a:defRPr/>
            </a:pPr>
            <a:endParaRPr kumimoji="1" lang="en-US" altLang="zh-CN" sz="2400" b="1" dirty="0">
              <a:solidFill>
                <a:srgbClr val="000000"/>
              </a:solidFill>
              <a:latin typeface="宋体" pitchFamily="2" charset="-122"/>
              <a:ea typeface="宋体" pitchFamily="2" charset="-122"/>
            </a:endParaRPr>
          </a:p>
          <a:p>
            <a:pPr fontAlgn="base">
              <a:lnSpc>
                <a:spcPct val="110000"/>
              </a:lnSpc>
              <a:spcBef>
                <a:spcPct val="20000"/>
              </a:spcBef>
              <a:spcAft>
                <a:spcPct val="0"/>
              </a:spcAft>
              <a:defRPr/>
            </a:pPr>
            <a:r>
              <a:rPr kumimoji="1" lang="en-US" altLang="zh-CN" sz="2400" b="1" dirty="0">
                <a:solidFill>
                  <a:srgbClr val="000000"/>
                </a:solidFill>
                <a:latin typeface="宋体" pitchFamily="2" charset="-122"/>
                <a:ea typeface="宋体" pitchFamily="2" charset="-122"/>
              </a:rPr>
              <a:t>   ②</a:t>
            </a:r>
            <a:r>
              <a:rPr kumimoji="1" lang="zh-CN" altLang="en-US" sz="2400" b="1" dirty="0">
                <a:solidFill>
                  <a:srgbClr val="000000"/>
                </a:solidFill>
                <a:latin typeface="宋体" pitchFamily="2" charset="-122"/>
                <a:ea typeface="宋体" pitchFamily="2" charset="-122"/>
              </a:rPr>
              <a:t>中每迭代一次，路径长度范围加</a:t>
            </a:r>
            <a:r>
              <a:rPr kumimoji="1" lang="en-US" altLang="zh-CN" sz="2400" b="1" dirty="0">
                <a:solidFill>
                  <a:srgbClr val="000000"/>
                </a:solidFill>
                <a:latin typeface="宋体" pitchFamily="2" charset="-122"/>
                <a:ea typeface="宋体" pitchFamily="2" charset="-122"/>
              </a:rPr>
              <a:t>1</a:t>
            </a:r>
          </a:p>
          <a:p>
            <a:pPr fontAlgn="base">
              <a:lnSpc>
                <a:spcPct val="110000"/>
              </a:lnSpc>
              <a:spcBef>
                <a:spcPct val="0"/>
              </a:spcBef>
              <a:spcAft>
                <a:spcPct val="0"/>
              </a:spcAft>
              <a:defRPr/>
            </a:pPr>
            <a:r>
              <a:rPr kumimoji="1" lang="en-US" altLang="zh-CN" sz="2400" b="1" dirty="0">
                <a:solidFill>
                  <a:srgbClr val="FFFFFF"/>
                </a:solidFill>
                <a:latin typeface="宋体" pitchFamily="2" charset="-122"/>
                <a:ea typeface="宋体" pitchFamily="2" charset="-122"/>
              </a:rPr>
              <a:t>   </a:t>
            </a:r>
            <a:r>
              <a:rPr kumimoji="1" lang="zh-CN" altLang="en-US" sz="2400" b="1" dirty="0">
                <a:solidFill>
                  <a:srgbClr val="5E2CAE"/>
                </a:solidFill>
                <a:latin typeface="宋体" pitchFamily="2" charset="-122"/>
                <a:ea typeface="宋体" pitchFamily="2" charset="-122"/>
              </a:rPr>
              <a:t>算法复杂性：</a:t>
            </a:r>
          </a:p>
          <a:p>
            <a:pPr fontAlgn="base">
              <a:lnSpc>
                <a:spcPct val="110000"/>
              </a:lnSpc>
              <a:spcBef>
                <a:spcPct val="0"/>
              </a:spcBef>
              <a:spcAft>
                <a:spcPct val="0"/>
              </a:spcAft>
              <a:defRPr/>
            </a:pPr>
            <a:r>
              <a:rPr kumimoji="1" lang="zh-CN" altLang="en-US" sz="2400" b="1" dirty="0">
                <a:solidFill>
                  <a:srgbClr val="FFFFFF"/>
                </a:solidFill>
                <a:latin typeface="宋体" pitchFamily="2" charset="-122"/>
                <a:ea typeface="宋体" pitchFamily="2" charset="-122"/>
              </a:rPr>
              <a:t>      </a:t>
            </a:r>
            <a:r>
              <a:rPr kumimoji="1" lang="zh-CN" altLang="en-US" sz="2400" b="1" dirty="0">
                <a:solidFill>
                  <a:srgbClr val="000000"/>
                </a:solidFill>
                <a:latin typeface="宋体" pitchFamily="2" charset="-122"/>
                <a:ea typeface="宋体" pitchFamily="2" charset="-122"/>
              </a:rPr>
              <a:t>在算法的每一步</a:t>
            </a:r>
            <a:r>
              <a:rPr kumimoji="1" lang="en-US" altLang="zh-CN" sz="2400" b="1" dirty="0">
                <a:solidFill>
                  <a:srgbClr val="000000"/>
                </a:solidFill>
                <a:latin typeface="宋体" pitchFamily="2" charset="-122"/>
                <a:ea typeface="宋体" pitchFamily="2" charset="-122"/>
              </a:rPr>
              <a:t>,</a:t>
            </a:r>
            <a:r>
              <a:rPr kumimoji="1" lang="en-US" altLang="zh-CN" sz="2400" b="1" i="1" dirty="0">
                <a:solidFill>
                  <a:srgbClr val="000000"/>
                </a:solidFill>
                <a:latin typeface="Times New Roman" pitchFamily="18" charset="0"/>
                <a:ea typeface="宋体" pitchFamily="2" charset="-122"/>
                <a:sym typeface="Symbol" pitchFamily="18" charset="2"/>
              </a:rPr>
              <a:t></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en-US" altLang="zh-CN" sz="2400" b="1" i="1" dirty="0" err="1">
                <a:solidFill>
                  <a:srgbClr val="000000"/>
                </a:solidFill>
                <a:latin typeface="Times New Roman" pitchFamily="18" charset="0"/>
                <a:ea typeface="宋体" pitchFamily="2" charset="-122"/>
              </a:rPr>
              <a:t>i</a:t>
            </a:r>
            <a:r>
              <a:rPr kumimoji="1" lang="en-US" altLang="zh-CN" sz="2400" b="1" i="1" dirty="0">
                <a:solidFill>
                  <a:srgbClr val="000000"/>
                </a:solidFill>
                <a:latin typeface="Times New Roman" pitchFamily="18" charset="0"/>
                <a:ea typeface="宋体" pitchFamily="2" charset="-122"/>
              </a:rPr>
              <a:t> </a:t>
            </a:r>
            <a:r>
              <a:rPr kumimoji="1" lang="en-US" altLang="zh-CN" sz="2400" b="1" dirty="0">
                <a:solidFill>
                  <a:srgbClr val="000000"/>
                </a:solidFill>
                <a:latin typeface="Times New Roman" pitchFamily="18" charset="0"/>
                <a:ea typeface="宋体" pitchFamily="2" charset="-122"/>
              </a:rPr>
              <a:t>)</a:t>
            </a:r>
            <a:r>
              <a:rPr kumimoji="1" lang="zh-CN" altLang="en-US" sz="2400" b="1" dirty="0">
                <a:solidFill>
                  <a:srgbClr val="000000"/>
                </a:solidFill>
                <a:latin typeface="宋体" pitchFamily="2" charset="-122"/>
                <a:ea typeface="宋体" pitchFamily="2" charset="-122"/>
              </a:rPr>
              <a:t>都是从</a:t>
            </a:r>
            <a:r>
              <a:rPr kumimoji="1" lang="en-US" altLang="zh-CN" sz="2400" b="1" i="1" dirty="0">
                <a:solidFill>
                  <a:srgbClr val="000000"/>
                </a:solidFill>
                <a:latin typeface="Times New Roman" pitchFamily="18" charset="0"/>
                <a:ea typeface="宋体" pitchFamily="2" charset="-122"/>
              </a:rPr>
              <a:t>v</a:t>
            </a:r>
            <a:r>
              <a:rPr kumimoji="1" lang="en-US" altLang="zh-CN" sz="2400" b="1" baseline="-30000" dirty="0">
                <a:solidFill>
                  <a:srgbClr val="000000"/>
                </a:solidFill>
                <a:latin typeface="Times New Roman" pitchFamily="18" charset="0"/>
                <a:ea typeface="宋体" pitchFamily="2" charset="-122"/>
              </a:rPr>
              <a:t>1</a:t>
            </a:r>
            <a:r>
              <a:rPr kumimoji="1" lang="zh-CN" altLang="en-US" sz="2400" b="1" dirty="0">
                <a:solidFill>
                  <a:srgbClr val="000000"/>
                </a:solidFill>
                <a:latin typeface="Times New Roman" pitchFamily="18" charset="0"/>
                <a:ea typeface="宋体" pitchFamily="2" charset="-122"/>
              </a:rPr>
              <a:t>到</a:t>
            </a:r>
            <a:r>
              <a:rPr kumimoji="1" lang="en-US" altLang="zh-CN" sz="2400" b="1" i="1" dirty="0">
                <a:solidFill>
                  <a:srgbClr val="000000"/>
                </a:solidFill>
                <a:latin typeface="Times New Roman" pitchFamily="18" charset="0"/>
                <a:ea typeface="宋体" pitchFamily="2" charset="-122"/>
              </a:rPr>
              <a:t>v</a:t>
            </a:r>
            <a:r>
              <a:rPr kumimoji="1" lang="en-US" altLang="zh-CN" sz="2400" b="1" i="1" baseline="-30000" dirty="0">
                <a:solidFill>
                  <a:srgbClr val="000000"/>
                </a:solidFill>
                <a:latin typeface="Times New Roman" pitchFamily="18" charset="0"/>
                <a:ea typeface="宋体" pitchFamily="2" charset="-122"/>
              </a:rPr>
              <a:t>i</a:t>
            </a:r>
            <a:r>
              <a:rPr kumimoji="1" lang="zh-CN" altLang="en-US" sz="2400" b="1" dirty="0">
                <a:solidFill>
                  <a:srgbClr val="000000"/>
                </a:solidFill>
                <a:latin typeface="宋体" pitchFamily="2" charset="-122"/>
                <a:ea typeface="宋体" pitchFamily="2" charset="-122"/>
              </a:rPr>
              <a:t>的最短路长度的上界</a:t>
            </a:r>
            <a:r>
              <a:rPr kumimoji="1" lang="en-US" altLang="zh-CN" sz="2400" b="1" dirty="0">
                <a:solidFill>
                  <a:srgbClr val="000000"/>
                </a:solidFill>
                <a:latin typeface="宋体" pitchFamily="2" charset="-122"/>
                <a:ea typeface="宋体" pitchFamily="2" charset="-122"/>
              </a:rPr>
              <a:t>.</a:t>
            </a:r>
          </a:p>
          <a:p>
            <a:pPr fontAlgn="base">
              <a:lnSpc>
                <a:spcPct val="110000"/>
              </a:lnSpc>
              <a:spcBef>
                <a:spcPct val="0"/>
              </a:spcBef>
              <a:spcAft>
                <a:spcPct val="0"/>
              </a:spcAft>
              <a:defRPr/>
            </a:pPr>
            <a:r>
              <a:rPr kumimoji="1" lang="en-US" altLang="zh-CN" sz="2400" b="1" i="1" dirty="0">
                <a:solidFill>
                  <a:srgbClr val="000000"/>
                </a:solidFill>
                <a:latin typeface="Times New Roman" pitchFamily="18" charset="0"/>
                <a:ea typeface="宋体" pitchFamily="2" charset="-122"/>
              </a:rPr>
              <a:t>            </a:t>
            </a:r>
            <a:r>
              <a:rPr kumimoji="1" lang="zh-CN" altLang="en-US" sz="2400" b="1" dirty="0">
                <a:solidFill>
                  <a:srgbClr val="000000"/>
                </a:solidFill>
                <a:latin typeface="Times New Roman" pitchFamily="18" charset="0"/>
                <a:ea typeface="宋体" pitchFamily="2" charset="-122"/>
              </a:rPr>
              <a:t>步骤</a:t>
            </a:r>
            <a:r>
              <a:rPr kumimoji="1" lang="en-US" altLang="zh-CN" sz="2400" b="1" dirty="0">
                <a:solidFill>
                  <a:srgbClr val="000000"/>
                </a:solidFill>
                <a:latin typeface="Times New Roman" pitchFamily="18" charset="0"/>
                <a:ea typeface="宋体" pitchFamily="2" charset="-122"/>
              </a:rPr>
              <a:t>2</a:t>
            </a:r>
            <a:r>
              <a:rPr kumimoji="1" lang="zh-CN" altLang="en-US" sz="2400" b="1" dirty="0">
                <a:solidFill>
                  <a:srgbClr val="000000"/>
                </a:solidFill>
                <a:latin typeface="Times New Roman" pitchFamily="18" charset="0"/>
                <a:ea typeface="宋体" pitchFamily="2" charset="-122"/>
              </a:rPr>
              <a:t>需要</a:t>
            </a:r>
            <a:r>
              <a:rPr kumimoji="1" lang="en-US" altLang="zh-CN" sz="2400" b="1" dirty="0">
                <a:solidFill>
                  <a:srgbClr val="000000"/>
                </a:solidFill>
                <a:latin typeface="Times New Roman" pitchFamily="18" charset="0"/>
                <a:ea typeface="宋体" pitchFamily="2" charset="-122"/>
              </a:rPr>
              <a:t>m</a:t>
            </a:r>
            <a:r>
              <a:rPr kumimoji="1" lang="zh-CN" altLang="en-US" sz="2400" b="1" dirty="0">
                <a:solidFill>
                  <a:srgbClr val="000000"/>
                </a:solidFill>
                <a:latin typeface="Times New Roman" pitchFamily="18" charset="0"/>
                <a:ea typeface="宋体" pitchFamily="2" charset="-122"/>
              </a:rPr>
              <a:t>次加法和比较</a:t>
            </a:r>
          </a:p>
          <a:p>
            <a:pPr lvl="0" fontAlgn="base">
              <a:lnSpc>
                <a:spcPct val="110000"/>
              </a:lnSpc>
              <a:spcBef>
                <a:spcPct val="0"/>
              </a:spcBef>
              <a:spcAft>
                <a:spcPct val="0"/>
              </a:spcAft>
              <a:defRPr/>
            </a:pPr>
            <a:r>
              <a:rPr kumimoji="1" lang="en-US" altLang="zh-CN" sz="2400" b="1" dirty="0">
                <a:solidFill>
                  <a:srgbClr val="000000"/>
                </a:solidFill>
                <a:latin typeface="宋体" pitchFamily="2" charset="-122"/>
              </a:rPr>
              <a:t>	Ford</a:t>
            </a:r>
            <a:r>
              <a:rPr kumimoji="1" lang="zh-CN" altLang="en-US" sz="2400" b="1" dirty="0">
                <a:solidFill>
                  <a:srgbClr val="000000"/>
                </a:solidFill>
                <a:latin typeface="宋体" pitchFamily="2" charset="-122"/>
              </a:rPr>
              <a:t>算法（关联矩阵）的计算复杂度为</a:t>
            </a:r>
            <a:r>
              <a:rPr kumimoji="1" lang="en-US" altLang="zh-CN" sz="2400" b="1" dirty="0">
                <a:solidFill>
                  <a:srgbClr val="000000"/>
                </a:solidFill>
                <a:latin typeface="宋体" pitchFamily="2" charset="-122"/>
              </a:rPr>
              <a:t>O(</a:t>
            </a:r>
            <a:r>
              <a:rPr kumimoji="1" lang="en-US" altLang="zh-CN" sz="2400" b="1" dirty="0" err="1">
                <a:solidFill>
                  <a:srgbClr val="000000"/>
                </a:solidFill>
                <a:latin typeface="宋体" pitchFamily="2" charset="-122"/>
              </a:rPr>
              <a:t>mn</a:t>
            </a:r>
            <a:r>
              <a:rPr kumimoji="1" lang="en-US" altLang="zh-CN" sz="2400" b="1" dirty="0">
                <a:solidFill>
                  <a:srgbClr val="000000"/>
                </a:solidFill>
                <a:latin typeface="宋体" pitchFamily="2" charset="-122"/>
              </a:rPr>
              <a:t>)</a:t>
            </a:r>
          </a:p>
          <a:p>
            <a:pPr fontAlgn="base">
              <a:lnSpc>
                <a:spcPct val="110000"/>
              </a:lnSpc>
              <a:spcBef>
                <a:spcPct val="0"/>
              </a:spcBef>
              <a:spcAft>
                <a:spcPct val="0"/>
              </a:spcAft>
              <a:defRPr/>
            </a:pPr>
            <a:r>
              <a:rPr kumimoji="1" lang="en-US" altLang="zh-CN" sz="2400" b="1" dirty="0">
                <a:solidFill>
                  <a:srgbClr val="000000"/>
                </a:solidFill>
                <a:latin typeface="宋体" pitchFamily="2" charset="-122"/>
              </a:rPr>
              <a:t>	</a:t>
            </a:r>
            <a:r>
              <a:rPr kumimoji="1" lang="zh-CN" altLang="en-US" sz="2400" b="1" dirty="0">
                <a:solidFill>
                  <a:srgbClr val="000000"/>
                </a:solidFill>
                <a:latin typeface="宋体" pitchFamily="2" charset="-122"/>
              </a:rPr>
              <a:t>加入队列优化</a:t>
            </a:r>
            <a:r>
              <a:rPr kumimoji="1" lang="en-US" altLang="zh-CN" sz="2400" b="1" dirty="0">
                <a:solidFill>
                  <a:srgbClr val="000000"/>
                </a:solidFill>
                <a:latin typeface="宋体" pitchFamily="2" charset="-122"/>
              </a:rPr>
              <a:t>SPFA</a:t>
            </a:r>
            <a:r>
              <a:rPr kumimoji="1" lang="zh-CN" altLang="en-US" sz="2400" b="1" dirty="0">
                <a:solidFill>
                  <a:srgbClr val="000000"/>
                </a:solidFill>
                <a:latin typeface="宋体" pitchFamily="2" charset="-122"/>
              </a:rPr>
              <a:t>最差复杂度为</a:t>
            </a:r>
            <a:r>
              <a:rPr kumimoji="1" lang="en-US" altLang="zh-CN" sz="2400" b="1" dirty="0">
                <a:solidFill>
                  <a:srgbClr val="000000"/>
                </a:solidFill>
                <a:latin typeface="宋体" pitchFamily="2" charset="-122"/>
              </a:rPr>
              <a:t>O(</a:t>
            </a:r>
            <a:r>
              <a:rPr kumimoji="1" lang="en-US" altLang="zh-CN" sz="2400" b="1" dirty="0" err="1">
                <a:solidFill>
                  <a:srgbClr val="000000"/>
                </a:solidFill>
                <a:latin typeface="宋体" pitchFamily="2" charset="-122"/>
              </a:rPr>
              <a:t>mn</a:t>
            </a:r>
            <a:r>
              <a:rPr kumimoji="1" lang="en-US" altLang="zh-CN" sz="2400" b="1" dirty="0">
                <a:solidFill>
                  <a:srgbClr val="000000"/>
                </a:solidFill>
                <a:latin typeface="宋体" pitchFamily="2" charset="-122"/>
              </a:rPr>
              <a:t>)/O(kn^2)</a:t>
            </a:r>
          </a:p>
        </p:txBody>
      </p:sp>
      <p:sp>
        <p:nvSpPr>
          <p:cNvPr id="7" name="标题 5"/>
          <p:cNvSpPr txBox="1">
            <a:spLocks noGrp="1"/>
          </p:cNvSpPr>
          <p:nvPr>
            <p:ph type="title"/>
          </p:nvPr>
        </p:nvSpPr>
        <p:spPr>
          <a:prstGeom prst="rect">
            <a:avLst/>
          </a:prstGeom>
        </p:spPr>
        <p:txBody>
          <a:bodyPr/>
          <a:lstStyle/>
          <a:p>
            <a:pPr>
              <a:defRPr/>
            </a:pPr>
            <a:r>
              <a:rPr lang="zh-CN" altLang="en-US" dirty="0"/>
              <a:t>最短路径</a:t>
            </a:r>
          </a:p>
        </p:txBody>
      </p:sp>
    </p:spTree>
    <p:extLst>
      <p:ext uri="{BB962C8B-B14F-4D97-AF65-F5344CB8AC3E}">
        <p14:creationId xmlns:p14="http://schemas.microsoft.com/office/powerpoint/2010/main" val="6315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1028">
                                            <p:txEl>
                                              <p:pRg st="0" end="0"/>
                                            </p:txEl>
                                          </p:spTgt>
                                        </p:tgtEl>
                                        <p:attrNameLst>
                                          <p:attrName>style.visibility</p:attrName>
                                        </p:attrNameLst>
                                      </p:cBhvr>
                                      <p:to>
                                        <p:strVal val="visible"/>
                                      </p:to>
                                    </p:set>
                                    <p:animEffect transition="in" filter="box(out)">
                                      <p:cBhvr>
                                        <p:cTn id="7" dur="500"/>
                                        <p:tgtEl>
                                          <p:spTgt spid="6410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1028">
                                            <p:txEl>
                                              <p:pRg st="1" end="1"/>
                                            </p:txEl>
                                          </p:spTgt>
                                        </p:tgtEl>
                                        <p:attrNameLst>
                                          <p:attrName>style.visibility</p:attrName>
                                        </p:attrNameLst>
                                      </p:cBhvr>
                                      <p:to>
                                        <p:strVal val="visible"/>
                                      </p:to>
                                    </p:set>
                                    <p:animEffect transition="in" filter="box(out)">
                                      <p:cBhvr>
                                        <p:cTn id="12" dur="500"/>
                                        <p:tgtEl>
                                          <p:spTgt spid="6410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41028">
                                            <p:txEl>
                                              <p:pRg st="2" end="2"/>
                                            </p:txEl>
                                          </p:spTgt>
                                        </p:tgtEl>
                                        <p:attrNameLst>
                                          <p:attrName>style.visibility</p:attrName>
                                        </p:attrNameLst>
                                      </p:cBhvr>
                                      <p:to>
                                        <p:strVal val="visible"/>
                                      </p:to>
                                    </p:set>
                                    <p:animEffect transition="in" filter="box(out)">
                                      <p:cBhvr>
                                        <p:cTn id="17" dur="500"/>
                                        <p:tgtEl>
                                          <p:spTgt spid="6410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41028">
                                            <p:txEl>
                                              <p:pRg st="3" end="3"/>
                                            </p:txEl>
                                          </p:spTgt>
                                        </p:tgtEl>
                                        <p:attrNameLst>
                                          <p:attrName>style.visibility</p:attrName>
                                        </p:attrNameLst>
                                      </p:cBhvr>
                                      <p:to>
                                        <p:strVal val="visible"/>
                                      </p:to>
                                    </p:set>
                                    <p:animEffect transition="in" filter="box(out)">
                                      <p:cBhvr>
                                        <p:cTn id="22" dur="500"/>
                                        <p:tgtEl>
                                          <p:spTgt spid="6410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41028">
                                            <p:txEl>
                                              <p:pRg st="4" end="4"/>
                                            </p:txEl>
                                          </p:spTgt>
                                        </p:tgtEl>
                                        <p:attrNameLst>
                                          <p:attrName>style.visibility</p:attrName>
                                        </p:attrNameLst>
                                      </p:cBhvr>
                                      <p:to>
                                        <p:strVal val="visible"/>
                                      </p:to>
                                    </p:set>
                                    <p:animEffect transition="in" filter="box(out)">
                                      <p:cBhvr>
                                        <p:cTn id="27" dur="500"/>
                                        <p:tgtEl>
                                          <p:spTgt spid="6410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41028">
                                            <p:txEl>
                                              <p:pRg st="6" end="6"/>
                                            </p:txEl>
                                          </p:spTgt>
                                        </p:tgtEl>
                                        <p:attrNameLst>
                                          <p:attrName>style.visibility</p:attrName>
                                        </p:attrNameLst>
                                      </p:cBhvr>
                                      <p:to>
                                        <p:strVal val="visible"/>
                                      </p:to>
                                    </p:set>
                                    <p:animEffect transition="in" filter="box(out)">
                                      <p:cBhvr>
                                        <p:cTn id="32" dur="500"/>
                                        <p:tgtEl>
                                          <p:spTgt spid="64102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41028">
                                            <p:txEl>
                                              <p:pRg st="7" end="7"/>
                                            </p:txEl>
                                          </p:spTgt>
                                        </p:tgtEl>
                                        <p:attrNameLst>
                                          <p:attrName>style.visibility</p:attrName>
                                        </p:attrNameLst>
                                      </p:cBhvr>
                                      <p:to>
                                        <p:strVal val="visible"/>
                                      </p:to>
                                    </p:set>
                                    <p:animEffect transition="in" filter="box(out)">
                                      <p:cBhvr>
                                        <p:cTn id="37" dur="500"/>
                                        <p:tgtEl>
                                          <p:spTgt spid="64102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41028">
                                            <p:txEl>
                                              <p:pRg st="8" end="8"/>
                                            </p:txEl>
                                          </p:spTgt>
                                        </p:tgtEl>
                                        <p:attrNameLst>
                                          <p:attrName>style.visibility</p:attrName>
                                        </p:attrNameLst>
                                      </p:cBhvr>
                                      <p:to>
                                        <p:strVal val="visible"/>
                                      </p:to>
                                    </p:set>
                                    <p:animEffect transition="in" filter="box(out)">
                                      <p:cBhvr>
                                        <p:cTn id="42" dur="500"/>
                                        <p:tgtEl>
                                          <p:spTgt spid="64102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41028">
                                            <p:txEl>
                                              <p:pRg st="9" end="9"/>
                                            </p:txEl>
                                          </p:spTgt>
                                        </p:tgtEl>
                                        <p:attrNameLst>
                                          <p:attrName>style.visibility</p:attrName>
                                        </p:attrNameLst>
                                      </p:cBhvr>
                                      <p:to>
                                        <p:strVal val="visible"/>
                                      </p:to>
                                    </p:set>
                                    <p:animEffect transition="in" filter="box(out)">
                                      <p:cBhvr>
                                        <p:cTn id="47" dur="500"/>
                                        <p:tgtEl>
                                          <p:spTgt spid="64102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热">
  <a:themeElements>
    <a:clrScheme name="热">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热">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9790</Words>
  <Application>Microsoft Office PowerPoint</Application>
  <PresentationFormat>宽屏</PresentationFormat>
  <Paragraphs>915</Paragraphs>
  <Slides>83</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83</vt:i4>
      </vt:variant>
    </vt:vector>
  </HeadingPairs>
  <TitlesOfParts>
    <vt:vector size="100" baseType="lpstr">
      <vt:lpstr>等线</vt:lpstr>
      <vt:lpstr>黑体</vt:lpstr>
      <vt:lpstr>华文细黑</vt:lpstr>
      <vt:lpstr>楷体_GB2312</vt:lpstr>
      <vt:lpstr>宋体</vt:lpstr>
      <vt:lpstr>Arial</vt:lpstr>
      <vt:lpstr>Calibri</vt:lpstr>
      <vt:lpstr>Cambria Math</vt:lpstr>
      <vt:lpstr>Franklin Gothic Book</vt:lpstr>
      <vt:lpstr>Garamond</vt:lpstr>
      <vt:lpstr>Tahoma</vt:lpstr>
      <vt:lpstr>Times New Roman</vt:lpstr>
      <vt:lpstr>Wingdings</vt:lpstr>
      <vt:lpstr>热</vt:lpstr>
      <vt:lpstr>Visio</vt:lpstr>
      <vt:lpstr>公式</vt:lpstr>
      <vt:lpstr>Equation</vt:lpstr>
      <vt:lpstr>PowerPoint 演示文稿</vt:lpstr>
      <vt:lpstr>分支与界法</vt:lpstr>
      <vt:lpstr>旅行商问题的分支与界法</vt:lpstr>
      <vt:lpstr>“便宜”算法</vt:lpstr>
      <vt:lpstr>“便宜”算法</vt:lpstr>
      <vt:lpstr>最短路径</vt:lpstr>
      <vt:lpstr>PowerPoint 演示文稿</vt:lpstr>
      <vt:lpstr>最短路径</vt:lpstr>
      <vt:lpstr>最短路径</vt:lpstr>
      <vt:lpstr>任意两点之间的最短路</vt:lpstr>
      <vt:lpstr>PowerPoint 演示文稿</vt:lpstr>
      <vt:lpstr>关键路径</vt:lpstr>
      <vt:lpstr>拓扑排序</vt:lpstr>
      <vt:lpstr>关键路径</vt:lpstr>
      <vt:lpstr>关键路径</vt:lpstr>
      <vt:lpstr>PT图与PERT图的比较</vt:lpstr>
      <vt:lpstr>中国邮路(The Chinese postman problem)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有向图的中国邮路</vt:lpstr>
      <vt:lpstr>PowerPoint 演示文稿</vt:lpstr>
      <vt:lpstr>PowerPoint 演示文稿</vt:lpstr>
      <vt:lpstr>3.1 树的有关定义和性质</vt:lpstr>
      <vt:lpstr>3.1 树的有关定义和性质</vt:lpstr>
      <vt:lpstr>3.1 树的有关定义和性质</vt:lpstr>
      <vt:lpstr>3.1 支撑树的生成</vt:lpstr>
      <vt:lpstr>图的代数表示</vt:lpstr>
      <vt:lpstr>有向图关联矩阵的性质</vt:lpstr>
      <vt:lpstr>基本关联矩阵</vt:lpstr>
      <vt:lpstr>支撑树的计数</vt:lpstr>
      <vt:lpstr>基本关联矩阵的性质</vt:lpstr>
      <vt:lpstr>支撑树的计数</vt:lpstr>
      <vt:lpstr>无向连通图的树计数</vt:lpstr>
      <vt:lpstr>支撑树的计数</vt:lpstr>
      <vt:lpstr>根树的定义</vt:lpstr>
      <vt:lpstr>有向图根树的性质</vt:lpstr>
      <vt:lpstr>有向图根树的性质</vt:lpstr>
      <vt:lpstr>回路矩阵</vt:lpstr>
      <vt:lpstr>回路矩阵</vt:lpstr>
      <vt:lpstr>基本回路矩阵</vt:lpstr>
      <vt:lpstr>基本回路矩阵</vt:lpstr>
      <vt:lpstr>PowerPoint 演示文稿</vt:lpstr>
      <vt:lpstr>回路矩阵的性质</vt:lpstr>
      <vt:lpstr>回路矩阵的性质</vt:lpstr>
      <vt:lpstr>回路矩阵的性质</vt:lpstr>
      <vt:lpstr>回路矩阵的性质</vt:lpstr>
      <vt:lpstr>回路矩阵的性质</vt:lpstr>
      <vt:lpstr>割集矩阵及其性质</vt:lpstr>
      <vt:lpstr>割集矩阵及其性质</vt:lpstr>
      <vt:lpstr>割集矩阵的性质</vt:lpstr>
      <vt:lpstr>割集矩阵的性质</vt:lpstr>
      <vt:lpstr>割集矩阵的性质</vt:lpstr>
      <vt:lpstr>最小支撑树</vt:lpstr>
      <vt:lpstr>最小支撑树</vt:lpstr>
      <vt:lpstr>最小支撑树</vt:lpstr>
      <vt:lpstr>PowerPoint 演示文稿</vt:lpstr>
      <vt:lpstr>PowerPoint 演示文稿</vt:lpstr>
      <vt:lpstr>PowerPoint 演示文稿</vt:lpstr>
      <vt:lpstr>PowerPoint 演示文稿</vt:lpstr>
      <vt:lpstr>PowerPoint 演示文稿</vt:lpstr>
      <vt:lpstr>Huffman树</vt:lpstr>
      <vt:lpstr>Huffman树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支撑树的生成</vt:lpstr>
      <vt:lpstr>支撑树的生成</vt:lpstr>
      <vt:lpstr>PowerPoint 演示文稿</vt:lpstr>
      <vt:lpstr>支撑树的生成</vt:lpstr>
      <vt:lpstr>支撑树的生成</vt:lpstr>
      <vt:lpstr>支撑树的生成</vt:lpstr>
      <vt:lpstr>支撑树的生成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Haobo</dc:creator>
  <cp:lastModifiedBy>Haobo</cp:lastModifiedBy>
  <cp:revision>26</cp:revision>
  <dcterms:created xsi:type="dcterms:W3CDTF">2021-05-02T17:57:08Z</dcterms:created>
  <dcterms:modified xsi:type="dcterms:W3CDTF">2021-05-05T05:55:48Z</dcterms:modified>
</cp:coreProperties>
</file>